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0B1E-0985-4D0E-81D7-74A4BD66DF59}" type="datetimeFigureOut">
              <a:rPr lang="zh-TW" altLang="en-US" smtClean="0"/>
              <a:pPr/>
              <a:t>2011/6/20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A2D512-2A52-4C47-9F6E-62EC81D4FF0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0B1E-0985-4D0E-81D7-74A4BD66DF59}" type="datetimeFigureOut">
              <a:rPr lang="zh-TW" altLang="en-US" smtClean="0"/>
              <a:pPr/>
              <a:t>2011/6/20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D512-2A52-4C47-9F6E-62EC81D4FF0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9A2D512-2A52-4C47-9F6E-62EC81D4FF0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0B1E-0985-4D0E-81D7-74A4BD66DF59}" type="datetimeFigureOut">
              <a:rPr lang="zh-TW" altLang="en-US" smtClean="0"/>
              <a:pPr/>
              <a:t>2011/6/20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914400" y="762000"/>
            <a:ext cx="8001000" cy="5334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1BFCC-5A7C-401D-9658-3B5CC57D645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0B1E-0985-4D0E-81D7-74A4BD66DF59}" type="datetimeFigureOut">
              <a:rPr lang="zh-TW" altLang="en-US" smtClean="0"/>
              <a:pPr/>
              <a:t>2011/6/20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9A2D512-2A52-4C47-9F6E-62EC81D4FF0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0B1E-0985-4D0E-81D7-74A4BD66DF59}" type="datetimeFigureOut">
              <a:rPr lang="zh-TW" altLang="en-US" smtClean="0"/>
              <a:pPr/>
              <a:t>2011/6/20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A2D512-2A52-4C47-9F6E-62EC81D4FF0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5EA0B1E-0985-4D0E-81D7-74A4BD66DF59}" type="datetimeFigureOut">
              <a:rPr lang="zh-TW" altLang="en-US" smtClean="0"/>
              <a:pPr/>
              <a:t>2011/6/20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D512-2A52-4C47-9F6E-62EC81D4FF0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0B1E-0985-4D0E-81D7-74A4BD66DF59}" type="datetimeFigureOut">
              <a:rPr lang="zh-TW" altLang="en-US" smtClean="0"/>
              <a:pPr/>
              <a:t>2011/6/20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9A2D512-2A52-4C47-9F6E-62EC81D4FF0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0B1E-0985-4D0E-81D7-74A4BD66DF59}" type="datetimeFigureOut">
              <a:rPr lang="zh-TW" altLang="en-US" smtClean="0"/>
              <a:pPr/>
              <a:t>2011/6/20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9A2D512-2A52-4C47-9F6E-62EC81D4FF0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0B1E-0985-4D0E-81D7-74A4BD66DF59}" type="datetimeFigureOut">
              <a:rPr lang="zh-TW" altLang="en-US" smtClean="0"/>
              <a:pPr/>
              <a:t>2011/6/20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A2D512-2A52-4C47-9F6E-62EC81D4FF0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A2D512-2A52-4C47-9F6E-62EC81D4FF0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0B1E-0985-4D0E-81D7-74A4BD66DF59}" type="datetimeFigureOut">
              <a:rPr lang="zh-TW" altLang="en-US" smtClean="0"/>
              <a:pPr/>
              <a:t>2011/6/20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9A2D512-2A52-4C47-9F6E-62EC81D4FF0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5EA0B1E-0985-4D0E-81D7-74A4BD66DF59}" type="datetimeFigureOut">
              <a:rPr lang="zh-TW" altLang="en-US" smtClean="0"/>
              <a:pPr/>
              <a:t>2011/6/20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5EA0B1E-0985-4D0E-81D7-74A4BD66DF59}" type="datetimeFigureOut">
              <a:rPr lang="zh-TW" altLang="en-US" smtClean="0"/>
              <a:pPr/>
              <a:t>2011/6/20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A2D512-2A52-4C47-9F6E-62EC81D4FF0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709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政治大學公共行政學系</a:t>
            </a:r>
            <a:endParaRPr lang="en-US" altLang="zh-TW" dirty="0" smtClean="0">
              <a:solidFill>
                <a:schemeClr val="bg2">
                  <a:lumMod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陳敦源　教授</a:t>
            </a:r>
            <a:endParaRPr lang="en-US" altLang="zh-TW" dirty="0" smtClean="0">
              <a:solidFill>
                <a:schemeClr val="bg2">
                  <a:lumMod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dirty="0" smtClean="0">
              <a:solidFill>
                <a:schemeClr val="bg2">
                  <a:lumMod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2011.6.13</a:t>
            </a:r>
            <a:endParaRPr lang="zh-TW" altLang="en-US" sz="2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</a:t>
            </a:r>
            <a:r>
              <a:rPr lang="zh-TW" alt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的工作：教授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b="1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My Job: Professor</a:t>
            </a:r>
            <a:endParaRPr lang="zh-TW" altLang="en-US" b="1" i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400" dirty="0" smtClean="0">
                <a:solidFill>
                  <a:schemeClr val="tx1"/>
                </a:solidFill>
              </a:rPr>
              <a:t>教授作甚麼工作？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54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A</a:t>
            </a:r>
            <a:r>
              <a:rPr lang="zh-TW" altLang="en-US" sz="54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lang="en-US" altLang="zh-TW" sz="54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professor is on who talks in someone else’s sleep. </a:t>
            </a:r>
          </a:p>
          <a:p>
            <a:pPr>
              <a:buNone/>
            </a:pPr>
            <a:r>
              <a:rPr lang="zh-TW" altLang="en-US" sz="44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教授就是在別人睡覺時說話的人。</a:t>
            </a:r>
            <a:endParaRPr lang="zh-TW" altLang="en-US" sz="44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pic>
        <p:nvPicPr>
          <p:cNvPr id="1026" name="Picture 2" descr="http://3.bp.blogspot.com/_DFrMr4DymwY/ScOJ2iEjXqI/AAAAAAAAA6w/bPc4lXBtCKc/s320/sleeping+in+cla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509120"/>
            <a:ext cx="1944216" cy="18192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教授在做甚麼？</a:t>
            </a:r>
            <a:r>
              <a:rPr lang="en-US" altLang="zh-TW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--</a:t>
            </a:r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教學</a:t>
            </a:r>
            <a:endParaRPr lang="zh-TW" altLang="en-US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1. 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教學</a:t>
            </a:r>
            <a:r>
              <a:rPr lang="zh-TW" altLang="en-US" dirty="0" smtClean="0"/>
              <a:t>，在大學上課的老師，每學期有固定的開課時間，大約是</a:t>
            </a:r>
            <a:r>
              <a:rPr lang="en-US" altLang="zh-TW" dirty="0" smtClean="0"/>
              <a:t>8-9</a:t>
            </a:r>
            <a:r>
              <a:rPr lang="zh-TW" altLang="en-US" dirty="0" smtClean="0"/>
              <a:t>小時一周。</a:t>
            </a:r>
            <a:endParaRPr lang="en-US" altLang="zh-TW" dirty="0" smtClean="0"/>
          </a:p>
          <a:p>
            <a:pPr lvl="1"/>
            <a:r>
              <a:rPr lang="zh-TW" altLang="en-US" dirty="0"/>
              <a:t>周</a:t>
            </a:r>
            <a:r>
              <a:rPr lang="zh-TW" altLang="en-US" dirty="0" smtClean="0"/>
              <a:t>一下午</a:t>
            </a:r>
            <a:r>
              <a:rPr lang="en-US" altLang="zh-TW" dirty="0" smtClean="0"/>
              <a:t>4:00-6:00</a:t>
            </a:r>
            <a:r>
              <a:rPr lang="zh-TW" altLang="en-US" dirty="0" smtClean="0"/>
              <a:t>，通識課：「基督教與社會」</a:t>
            </a:r>
            <a:endParaRPr lang="en-US" altLang="zh-TW" dirty="0" smtClean="0"/>
          </a:p>
          <a:p>
            <a:pPr lvl="1"/>
            <a:r>
              <a:rPr lang="zh-TW" altLang="en-US" dirty="0"/>
              <a:t>周</a:t>
            </a:r>
            <a:r>
              <a:rPr lang="zh-TW" altLang="en-US" dirty="0" smtClean="0"/>
              <a:t>二下午</a:t>
            </a:r>
            <a:r>
              <a:rPr lang="en-US" altLang="zh-TW" dirty="0" smtClean="0"/>
              <a:t>2:00-4:00</a:t>
            </a:r>
            <a:r>
              <a:rPr lang="zh-TW" altLang="en-US" dirty="0" smtClean="0"/>
              <a:t>，大學部必修課：「行政學方法論」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周三上午</a:t>
            </a:r>
            <a:r>
              <a:rPr lang="en-US" altLang="zh-TW" dirty="0" smtClean="0"/>
              <a:t>10:00-12:00</a:t>
            </a:r>
            <a:r>
              <a:rPr lang="zh-TW" altLang="en-US" dirty="0" smtClean="0"/>
              <a:t>，碩士班必修課「行政管理」</a:t>
            </a:r>
            <a:endParaRPr lang="en-US" altLang="zh-TW" dirty="0" smtClean="0"/>
          </a:p>
          <a:p>
            <a:pPr lvl="1"/>
            <a:r>
              <a:rPr lang="zh-TW" altLang="en-US" dirty="0"/>
              <a:t>周</a:t>
            </a:r>
            <a:r>
              <a:rPr lang="zh-TW" altLang="en-US" dirty="0" smtClean="0"/>
              <a:t>三下午</a:t>
            </a:r>
            <a:r>
              <a:rPr lang="en-US" altLang="zh-TW" dirty="0" smtClean="0"/>
              <a:t>2:00-5:00</a:t>
            </a:r>
            <a:r>
              <a:rPr lang="zh-TW" altLang="en-US" dirty="0" smtClean="0"/>
              <a:t>，碩博士班選修「公共行政與民主政治」。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(</a:t>
            </a:r>
            <a:r>
              <a:rPr lang="zh-TW" altLang="en-US" dirty="0" smtClean="0"/>
              <a:t>額外一</a:t>
            </a:r>
            <a:r>
              <a:rPr lang="en-US" altLang="zh-TW" dirty="0" smtClean="0"/>
              <a:t>) </a:t>
            </a:r>
            <a:r>
              <a:rPr lang="zh-TW" altLang="en-US" dirty="0" smtClean="0"/>
              <a:t>每周二下午，</a:t>
            </a:r>
            <a:r>
              <a:rPr lang="en-US" altLang="zh-TW" dirty="0" smtClean="0"/>
              <a:t>6:00-9:30</a:t>
            </a:r>
            <a:r>
              <a:rPr lang="zh-TW" altLang="en-US" dirty="0" smtClean="0"/>
              <a:t>，東海大學碩士在職專班，上「政策行銷」與「跨域管理」。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(</a:t>
            </a:r>
            <a:r>
              <a:rPr lang="zh-TW" altLang="en-US" dirty="0" smtClean="0"/>
              <a:t>額外二</a:t>
            </a:r>
            <a:r>
              <a:rPr lang="en-US" altLang="zh-TW" dirty="0" smtClean="0"/>
              <a:t>)</a:t>
            </a:r>
            <a:r>
              <a:rPr lang="zh-TW" altLang="en-US" dirty="0" smtClean="0"/>
              <a:t> 不定期到政府訓練機構上相關公務人員訓練課程，比方說，本周就有大約</a:t>
            </a:r>
            <a:r>
              <a:rPr lang="en-US" altLang="zh-TW" dirty="0" smtClean="0"/>
              <a:t>13</a:t>
            </a:r>
            <a:r>
              <a:rPr lang="zh-TW" altLang="en-US" dirty="0" smtClean="0"/>
              <a:t>小時的訓練課程。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教授在做甚麼？</a:t>
            </a:r>
            <a:r>
              <a:rPr lang="en-US" altLang="zh-TW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--</a:t>
            </a:r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研究</a:t>
            </a:r>
            <a:endParaRPr lang="zh-TW" altLang="en-US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2. </a:t>
            </a:r>
            <a:r>
              <a:rPr lang="zh-TW" altLang="en-US" b="1" dirty="0" smtClean="0"/>
              <a:t>研究</a:t>
            </a:r>
            <a:r>
              <a:rPr lang="zh-TW" altLang="en-US" dirty="0" smtClean="0"/>
              <a:t>，教授最基本的工作，也是教授工作的社會「比較優勢」，研究時間自己管理。</a:t>
            </a:r>
            <a:endParaRPr lang="en-US" altLang="zh-TW" dirty="0" smtClean="0"/>
          </a:p>
          <a:p>
            <a:pPr lvl="1">
              <a:lnSpc>
                <a:spcPct val="120000"/>
              </a:lnSpc>
            </a:pPr>
            <a:r>
              <a:rPr lang="zh-TW" altLang="en-US" u="sng" dirty="0" smtClean="0"/>
              <a:t>文官調查</a:t>
            </a:r>
            <a:r>
              <a:rPr lang="en-US" altLang="zh-TW" u="sng" dirty="0" smtClean="0"/>
              <a:t>(TGBS</a:t>
            </a:r>
            <a:r>
              <a:rPr lang="zh-TW" altLang="en-US" u="sng" dirty="0" smtClean="0"/>
              <a:t> </a:t>
            </a:r>
            <a:r>
              <a:rPr lang="en-US" altLang="zh-TW" u="sng" dirty="0" smtClean="0"/>
              <a:t>II)</a:t>
            </a:r>
            <a:r>
              <a:rPr lang="zh-TW" altLang="en-US" dirty="0" smtClean="0"/>
              <a:t>：暑假要推動的一個大型調查，約面訪</a:t>
            </a:r>
            <a:r>
              <a:rPr lang="en-US" altLang="zh-TW" dirty="0" smtClean="0"/>
              <a:t>2000</a:t>
            </a:r>
            <a:r>
              <a:rPr lang="zh-TW" altLang="en-US" dirty="0" smtClean="0"/>
              <a:t>個公務員樣本，國科會資助</a:t>
            </a:r>
            <a:r>
              <a:rPr lang="en-US" altLang="zh-TW" dirty="0" smtClean="0"/>
              <a:t>250</a:t>
            </a:r>
            <a:r>
              <a:rPr lang="zh-TW" altLang="en-US" dirty="0" smtClean="0"/>
              <a:t>萬的案子。</a:t>
            </a:r>
            <a:endParaRPr lang="en-US" altLang="zh-TW" dirty="0" smtClean="0"/>
          </a:p>
          <a:p>
            <a:pPr lvl="1">
              <a:lnSpc>
                <a:spcPct val="120000"/>
              </a:lnSpc>
            </a:pPr>
            <a:r>
              <a:rPr lang="zh-TW" altLang="en-US" u="sng" dirty="0"/>
              <a:t>組</a:t>
            </a:r>
            <a:r>
              <a:rPr lang="zh-TW" altLang="en-US" u="sng" dirty="0" smtClean="0"/>
              <a:t>改研究</a:t>
            </a:r>
            <a:r>
              <a:rPr lang="zh-TW" altLang="en-US" dirty="0" smtClean="0"/>
              <a:t>：明年一月前要完成的案子，研究中央政府組織改造的問題，行政院研考會資助</a:t>
            </a:r>
            <a:r>
              <a:rPr lang="en-US" altLang="zh-TW" dirty="0" smtClean="0"/>
              <a:t>100</a:t>
            </a:r>
            <a:r>
              <a:rPr lang="zh-TW" altLang="en-US" dirty="0" smtClean="0"/>
              <a:t>萬的案子。</a:t>
            </a:r>
            <a:endParaRPr lang="en-US" altLang="zh-TW" dirty="0" smtClean="0"/>
          </a:p>
          <a:p>
            <a:pPr lvl="1">
              <a:lnSpc>
                <a:spcPct val="120000"/>
              </a:lnSpc>
            </a:pPr>
            <a:r>
              <a:rPr lang="zh-TW" altLang="en-US" u="sng" dirty="0" smtClean="0"/>
              <a:t>公務雲端</a:t>
            </a:r>
            <a:r>
              <a:rPr lang="en-US" altLang="zh-TW" u="sng" dirty="0" smtClean="0"/>
              <a:t>(cloud)</a:t>
            </a:r>
            <a:r>
              <a:rPr lang="zh-TW" altLang="en-US" u="sng" dirty="0" smtClean="0"/>
              <a:t>研究</a:t>
            </a:r>
            <a:r>
              <a:rPr lang="zh-TW" altLang="en-US" dirty="0" smtClean="0"/>
              <a:t>：今年十二月前完成的一個調查案，台灣電子治理研究中心資助</a:t>
            </a:r>
            <a:r>
              <a:rPr lang="en-US" altLang="zh-TW" dirty="0" smtClean="0"/>
              <a:t>80</a:t>
            </a:r>
            <a:r>
              <a:rPr lang="zh-TW" altLang="en-US" dirty="0" smtClean="0"/>
              <a:t>萬的案子。</a:t>
            </a:r>
            <a:endParaRPr lang="en-US" altLang="zh-TW" dirty="0" smtClean="0"/>
          </a:p>
          <a:p>
            <a:pPr lvl="1">
              <a:lnSpc>
                <a:spcPct val="120000"/>
              </a:lnSpc>
            </a:pPr>
            <a:r>
              <a:rPr lang="en-US" altLang="zh-TW" u="sng" dirty="0" smtClean="0"/>
              <a:t>(</a:t>
            </a:r>
            <a:r>
              <a:rPr lang="zh-TW" altLang="en-US" u="sng" dirty="0" smtClean="0"/>
              <a:t>合作案</a:t>
            </a:r>
            <a:r>
              <a:rPr lang="zh-TW" altLang="en-US" u="sng" dirty="0"/>
              <a:t>一</a:t>
            </a:r>
            <a:r>
              <a:rPr lang="en-US" altLang="zh-TW" u="sng" dirty="0" smtClean="0"/>
              <a:t>)</a:t>
            </a:r>
            <a:r>
              <a:rPr lang="zh-TW" altLang="en-US" u="sng" dirty="0" smtClean="0"/>
              <a:t> 中研院調查研究所</a:t>
            </a:r>
            <a:r>
              <a:rPr lang="zh-TW" altLang="en-US" dirty="0" smtClean="0"/>
              <a:t>：基因體民眾面訪調查第五期研究，負責「政策與媒體」相關題目的設計。</a:t>
            </a:r>
            <a:endParaRPr lang="en-US" altLang="zh-TW" dirty="0" smtClean="0"/>
          </a:p>
          <a:p>
            <a:pPr lvl="1">
              <a:lnSpc>
                <a:spcPct val="120000"/>
              </a:lnSpc>
            </a:pPr>
            <a:r>
              <a:rPr lang="en-US" altLang="zh-TW" u="sng" dirty="0" smtClean="0"/>
              <a:t>(</a:t>
            </a:r>
            <a:r>
              <a:rPr lang="zh-TW" altLang="en-US" u="sng" dirty="0" smtClean="0"/>
              <a:t>合作案二</a:t>
            </a:r>
            <a:r>
              <a:rPr lang="en-US" altLang="zh-TW" u="sng" dirty="0" smtClean="0"/>
              <a:t>)</a:t>
            </a:r>
            <a:r>
              <a:rPr lang="zh-TW" altLang="en-US" u="sng" dirty="0" smtClean="0"/>
              <a:t> 與荷蘭研究團隊的跨國政策網絡</a:t>
            </a:r>
            <a:r>
              <a:rPr lang="zh-TW" altLang="en-US" dirty="0" smtClean="0"/>
              <a:t>：基本上執行台灣五都內都市環境方案執行的調查，總共收集</a:t>
            </a:r>
            <a:r>
              <a:rPr lang="en-US" altLang="zh-TW" dirty="0" smtClean="0"/>
              <a:t>250</a:t>
            </a:r>
            <a:r>
              <a:rPr lang="zh-TW" altLang="en-US" dirty="0" smtClean="0"/>
              <a:t>個樣本，編列預算約</a:t>
            </a:r>
            <a:r>
              <a:rPr lang="en-US" altLang="zh-TW" dirty="0" smtClean="0"/>
              <a:t>20</a:t>
            </a:r>
            <a:r>
              <a:rPr lang="zh-TW" altLang="en-US" dirty="0" smtClean="0"/>
              <a:t>萬。</a:t>
            </a:r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教授在做甚麼？</a:t>
            </a:r>
            <a:r>
              <a:rPr lang="en-US" altLang="zh-TW" b="1" dirty="0" smtClean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--</a:t>
            </a:r>
            <a:r>
              <a:rPr lang="zh-TW" altLang="en-US" b="1" dirty="0" smtClean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服務</a:t>
            </a:r>
            <a:endParaRPr lang="zh-TW" altLang="en-US" b="1" dirty="0">
              <a:solidFill>
                <a:schemeClr val="bg2">
                  <a:lumMod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bg2">
                    <a:lumMod val="25000"/>
                  </a:schemeClr>
                </a:solidFill>
              </a:rPr>
              <a:t>服務</a:t>
            </a:r>
            <a:r>
              <a:rPr lang="zh-TW" altLang="en-US" dirty="0" smtClean="0"/>
              <a:t>：社會菁英參與社會各項改造活動，扮演推動者或是諮詢者的角色。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行政院公投審議委員會委員。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台灣電子治理研究中心主任。</a:t>
            </a:r>
            <a:endParaRPr lang="en-US" altLang="zh-TW" dirty="0" smtClean="0"/>
          </a:p>
          <a:p>
            <a:pPr lvl="1"/>
            <a:r>
              <a:rPr lang="zh-TW" altLang="en-US" dirty="0"/>
              <a:t>考試</a:t>
            </a:r>
            <a:r>
              <a:rPr lang="zh-TW" altLang="en-US" dirty="0" smtClean="0"/>
              <a:t>院文官制度規劃小組成員。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考試院</a:t>
            </a:r>
            <a:r>
              <a:rPr lang="en-US" altLang="zh-TW" dirty="0" smtClean="0"/>
              <a:t>&lt;</a:t>
            </a:r>
            <a:r>
              <a:rPr lang="zh-TW" altLang="en-US" dirty="0" smtClean="0"/>
              <a:t>文官制度季刊</a:t>
            </a:r>
            <a:r>
              <a:rPr lang="en-US" altLang="zh-TW" dirty="0" smtClean="0"/>
              <a:t>&gt;</a:t>
            </a:r>
            <a:r>
              <a:rPr lang="zh-TW" altLang="en-US" dirty="0" smtClean="0"/>
              <a:t>編輯委員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行政院政府服務品質獎審查委員</a:t>
            </a:r>
            <a:r>
              <a:rPr lang="en-US" altLang="zh-TW" dirty="0" smtClean="0"/>
              <a:t>(</a:t>
            </a:r>
            <a:r>
              <a:rPr lang="zh-TW" altLang="en-US" dirty="0" smtClean="0"/>
              <a:t>第一、二屆</a:t>
            </a:r>
            <a:r>
              <a:rPr lang="en-US" altLang="zh-TW" dirty="0" smtClean="0"/>
              <a:t>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台北市政府市政顧問。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新北市政府研究發展考核委員會委員。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台灣透明組織常務理事。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……(</a:t>
            </a:r>
            <a:r>
              <a:rPr lang="zh-TW" altLang="en-US" dirty="0" smtClean="0"/>
              <a:t>看名片能印多少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當教授所需的條件</a:t>
            </a:r>
            <a:endParaRPr lang="zh-TW" altLang="en-US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b="1" dirty="0" smtClean="0"/>
              <a:t>學位</a:t>
            </a:r>
            <a:r>
              <a:rPr lang="zh-TW" altLang="en-US" dirty="0" smtClean="0"/>
              <a:t>：國內外博士學位，一般必須花</a:t>
            </a:r>
            <a:r>
              <a:rPr lang="en-US" altLang="zh-TW" dirty="0" smtClean="0"/>
              <a:t>4-9</a:t>
            </a:r>
            <a:r>
              <a:rPr lang="zh-TW" altLang="en-US" dirty="0" smtClean="0"/>
              <a:t>年拿到，如果是出國唸，大約要花</a:t>
            </a:r>
            <a:r>
              <a:rPr lang="en-US" altLang="zh-TW" dirty="0" smtClean="0"/>
              <a:t>500-600</a:t>
            </a:r>
            <a:r>
              <a:rPr lang="zh-TW" altLang="en-US" dirty="0" smtClean="0"/>
              <a:t>萬，看學校的好壞以及獎學金的多寡而定。</a:t>
            </a:r>
            <a:endParaRPr lang="en-US" altLang="zh-TW" dirty="0" smtClean="0"/>
          </a:p>
          <a:p>
            <a:r>
              <a:rPr lang="zh-TW" altLang="en-US" b="1" dirty="0" smtClean="0"/>
              <a:t>能力</a:t>
            </a:r>
            <a:r>
              <a:rPr lang="zh-TW" altLang="en-US" dirty="0" smtClean="0"/>
              <a:t>：研究的興趣，真的興趣，相關學術訓練，比方說，統計的知識。</a:t>
            </a:r>
            <a:endParaRPr lang="en-US" altLang="zh-TW" dirty="0" smtClean="0"/>
          </a:p>
          <a:p>
            <a:r>
              <a:rPr lang="zh-TW" altLang="en-US" b="1" dirty="0" smtClean="0"/>
              <a:t>特質</a:t>
            </a:r>
            <a:r>
              <a:rPr lang="zh-TW" altLang="en-US" dirty="0" smtClean="0"/>
              <a:t>：好奇心、耐心、自我管理、以及喜歡發表。</a:t>
            </a:r>
            <a:endParaRPr lang="en-US" altLang="zh-TW" dirty="0" smtClean="0"/>
          </a:p>
          <a:p>
            <a:r>
              <a:rPr lang="zh-TW" altLang="en-US" b="1" dirty="0" smtClean="0"/>
              <a:t>態度</a:t>
            </a:r>
            <a:r>
              <a:rPr lang="zh-TW" altLang="en-US" dirty="0" smtClean="0"/>
              <a:t>：在思維上積極，但行動上務實。</a:t>
            </a:r>
            <a:endParaRPr lang="en-US" altLang="zh-TW" dirty="0" smtClean="0"/>
          </a:p>
          <a:p>
            <a:r>
              <a:rPr lang="zh-TW" altLang="en-US" b="1" dirty="0" smtClean="0"/>
              <a:t>動機</a:t>
            </a:r>
            <a:r>
              <a:rPr lang="zh-TW" altLang="en-US" dirty="0" smtClean="0"/>
              <a:t>：研究取向 </a:t>
            </a:r>
            <a:r>
              <a:rPr lang="en-US" altLang="zh-TW" dirty="0" smtClean="0"/>
              <a:t>vs. </a:t>
            </a:r>
            <a:r>
              <a:rPr lang="zh-TW" altLang="en-US" dirty="0" smtClean="0"/>
              <a:t>實務取向。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教授工作的甘苦談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時間永遠不夠，績效管理的重要。</a:t>
            </a:r>
            <a:endParaRPr lang="en-US" altLang="zh-TW" dirty="0" smtClean="0"/>
          </a:p>
          <a:p>
            <a:r>
              <a:rPr lang="zh-TW" altLang="en-US" dirty="0" smtClean="0"/>
              <a:t>想法永遠太多，目標管理的重要。</a:t>
            </a:r>
            <a:endParaRPr lang="en-US" altLang="zh-TW" dirty="0" smtClean="0"/>
          </a:p>
          <a:p>
            <a:r>
              <a:rPr lang="zh-TW" altLang="en-US" dirty="0" smtClean="0"/>
              <a:t>身分永遠複雜，時間管理的重要。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滿足別人的期望，還是滿足自己的要求？</a:t>
            </a:r>
            <a:endParaRPr lang="en-US" altLang="zh-TW" dirty="0" smtClean="0"/>
          </a:p>
          <a:p>
            <a:r>
              <a:rPr lang="zh-TW" altLang="en-US" dirty="0" smtClean="0"/>
              <a:t>認知自己的有限，還是膨脹自己的影響？</a:t>
            </a:r>
            <a:endParaRPr lang="en-US" altLang="zh-TW" dirty="0" smtClean="0"/>
          </a:p>
          <a:p>
            <a:r>
              <a:rPr lang="zh-TW" altLang="en-US" dirty="0" smtClean="0"/>
              <a:t>完成有意義的事，還是達成正常人生活？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310536" cy="1143000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想當教授的準備：研究的真意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47813" y="2565400"/>
            <a:ext cx="7343775" cy="20748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zh-TW" sz="14200" smtClean="0">
                <a:latin typeface="Times New Roman" pitchFamily="18" charset="0"/>
              </a:rPr>
              <a:t>Research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827088" y="2565400"/>
            <a:ext cx="2881312" cy="22558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200">
                <a:solidFill>
                  <a:srgbClr val="CC0000"/>
                </a:solidFill>
              </a:rPr>
              <a:t>Re-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042988" y="4508500"/>
            <a:ext cx="1871662" cy="2160588"/>
            <a:chOff x="567" y="2840"/>
            <a:chExt cx="1179" cy="1361"/>
          </a:xfrm>
        </p:grpSpPr>
        <p:sp>
          <p:nvSpPr>
            <p:cNvPr id="9226" name="AutoShape 7"/>
            <p:cNvSpPr>
              <a:spLocks noChangeArrowheads="1"/>
            </p:cNvSpPr>
            <p:nvPr/>
          </p:nvSpPr>
          <p:spPr bwMode="auto">
            <a:xfrm>
              <a:off x="567" y="2840"/>
              <a:ext cx="1179" cy="1361"/>
            </a:xfrm>
            <a:prstGeom prst="upArrowCallout">
              <a:avLst>
                <a:gd name="adj1" fmla="val 25000"/>
                <a:gd name="adj2" fmla="val 25000"/>
                <a:gd name="adj3" fmla="val 19239"/>
                <a:gd name="adj4" fmla="val 74944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27" name="Text Box 6"/>
            <p:cNvSpPr txBox="1">
              <a:spLocks noChangeArrowheads="1"/>
            </p:cNvSpPr>
            <p:nvPr/>
          </p:nvSpPr>
          <p:spPr bwMode="auto">
            <a:xfrm>
              <a:off x="657" y="3339"/>
              <a:ext cx="1044" cy="690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b="1"/>
                <a:t>來回、</a:t>
              </a:r>
            </a:p>
            <a:p>
              <a:r>
                <a:rPr lang="zh-TW" altLang="en-US" b="1"/>
                <a:t>往來不斷、</a:t>
              </a:r>
            </a:p>
            <a:p>
              <a:r>
                <a:rPr lang="zh-TW" altLang="en-US" b="1"/>
                <a:t>追根究底</a:t>
              </a:r>
              <a:endParaRPr lang="zh-TW" altLang="en-US" sz="3200" b="1">
                <a:ea typeface="標楷體" pitchFamily="65" charset="-120"/>
              </a:endParaRPr>
            </a:p>
          </p:txBody>
        </p:sp>
      </p:grpSp>
      <p:pic>
        <p:nvPicPr>
          <p:cNvPr id="28681" name="Picture 9" descr="CYCLE_ICO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1475" y="0"/>
            <a:ext cx="2422525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563938" y="4437063"/>
            <a:ext cx="4032250" cy="1296987"/>
            <a:chOff x="2064" y="2795"/>
            <a:chExt cx="2540" cy="817"/>
          </a:xfrm>
        </p:grpSpPr>
        <p:sp>
          <p:nvSpPr>
            <p:cNvPr id="9224" name="AutoShape 12"/>
            <p:cNvSpPr>
              <a:spLocks noChangeArrowheads="1"/>
            </p:cNvSpPr>
            <p:nvPr/>
          </p:nvSpPr>
          <p:spPr bwMode="auto">
            <a:xfrm>
              <a:off x="2064" y="2795"/>
              <a:ext cx="2540" cy="817"/>
            </a:xfrm>
            <a:prstGeom prst="upArrowCallout">
              <a:avLst>
                <a:gd name="adj1" fmla="val 68310"/>
                <a:gd name="adj2" fmla="val 77723"/>
                <a:gd name="adj3" fmla="val 25583"/>
                <a:gd name="adj4" fmla="val 5875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25" name="Text Box 13"/>
            <p:cNvSpPr txBox="1">
              <a:spLocks noChangeArrowheads="1"/>
            </p:cNvSpPr>
            <p:nvPr/>
          </p:nvSpPr>
          <p:spPr bwMode="auto">
            <a:xfrm>
              <a:off x="2381" y="3249"/>
              <a:ext cx="195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2800" b="1"/>
                <a:t>找尋、探索、追求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8" dur="2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  <p:bldP spid="2867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95536" y="1700808"/>
            <a:ext cx="7620000" cy="80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6000" tIns="118800" rIns="126000" bIns="118800" anchor="ctr" anchorCtr="1"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zh-TW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報告完畢　敬請指教</a:t>
            </a:r>
          </a:p>
        </p:txBody>
      </p:sp>
      <p:pic>
        <p:nvPicPr>
          <p:cNvPr id="40963" name="Picture 4" descr="SPEECH1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343525" y="2362200"/>
            <a:ext cx="326548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104</TotalTime>
  <Words>649</Words>
  <Application>Microsoft Office PowerPoint</Application>
  <PresentationFormat>如螢幕大小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市鎮</vt:lpstr>
      <vt:lpstr>我的工作：教授 My Job: Professor</vt:lpstr>
      <vt:lpstr>教授作甚麼工作？</vt:lpstr>
      <vt:lpstr>教授在做甚麼？--教學</vt:lpstr>
      <vt:lpstr>教授在做甚麼？--研究</vt:lpstr>
      <vt:lpstr>教授在做甚麼？--服務</vt:lpstr>
      <vt:lpstr>當教授所需的條件</vt:lpstr>
      <vt:lpstr>教授工作的甘苦談</vt:lpstr>
      <vt:lpstr>想當教授的準備：研究的真意</vt:lpstr>
      <vt:lpstr>投影片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我的工作：教授 My Job: Professor</dc:title>
  <dc:creator>USER</dc:creator>
  <cp:lastModifiedBy>AAA</cp:lastModifiedBy>
  <cp:revision>13</cp:revision>
  <dcterms:created xsi:type="dcterms:W3CDTF">2011-06-13T00:37:11Z</dcterms:created>
  <dcterms:modified xsi:type="dcterms:W3CDTF">2011-06-20T01:37:33Z</dcterms:modified>
</cp:coreProperties>
</file>