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528" r:id="rId3"/>
    <p:sldId id="571" r:id="rId4"/>
    <p:sldId id="575" r:id="rId5"/>
    <p:sldId id="621" r:id="rId6"/>
    <p:sldId id="516" r:id="rId7"/>
    <p:sldId id="515" r:id="rId8"/>
    <p:sldId id="578" r:id="rId9"/>
    <p:sldId id="579" r:id="rId10"/>
    <p:sldId id="602" r:id="rId11"/>
    <p:sldId id="518" r:id="rId12"/>
    <p:sldId id="619" r:id="rId13"/>
    <p:sldId id="618" r:id="rId14"/>
    <p:sldId id="603" r:id="rId15"/>
    <p:sldId id="587" r:id="rId16"/>
    <p:sldId id="582" r:id="rId17"/>
    <p:sldId id="589" r:id="rId18"/>
    <p:sldId id="620" r:id="rId19"/>
    <p:sldId id="604" r:id="rId20"/>
    <p:sldId id="531" r:id="rId21"/>
    <p:sldId id="628" r:id="rId22"/>
    <p:sldId id="630" r:id="rId23"/>
    <p:sldId id="631" r:id="rId24"/>
    <p:sldId id="632" r:id="rId25"/>
    <p:sldId id="633" r:id="rId26"/>
    <p:sldId id="651" r:id="rId27"/>
    <p:sldId id="635" r:id="rId28"/>
    <p:sldId id="636" r:id="rId29"/>
    <p:sldId id="637" r:id="rId30"/>
    <p:sldId id="638" r:id="rId31"/>
    <p:sldId id="652" r:id="rId32"/>
    <p:sldId id="640" r:id="rId33"/>
    <p:sldId id="641" r:id="rId34"/>
    <p:sldId id="642" r:id="rId35"/>
    <p:sldId id="497" r:id="rId36"/>
    <p:sldId id="498" r:id="rId37"/>
    <p:sldId id="502" r:id="rId38"/>
    <p:sldId id="503" r:id="rId39"/>
    <p:sldId id="504" r:id="rId40"/>
    <p:sldId id="507" r:id="rId41"/>
    <p:sldId id="508" r:id="rId42"/>
    <p:sldId id="605" r:id="rId43"/>
    <p:sldId id="510" r:id="rId44"/>
    <p:sldId id="606" r:id="rId45"/>
    <p:sldId id="607" r:id="rId46"/>
    <p:sldId id="610" r:id="rId47"/>
    <p:sldId id="613" r:id="rId48"/>
    <p:sldId id="617" r:id="rId49"/>
    <p:sldId id="648" r:id="rId50"/>
    <p:sldId id="643" r:id="rId51"/>
    <p:sldId id="649" r:id="rId52"/>
    <p:sldId id="650" r:id="rId53"/>
    <p:sldId id="644" r:id="rId54"/>
    <p:sldId id="646" r:id="rId55"/>
    <p:sldId id="616" r:id="rId56"/>
    <p:sldId id="614" r:id="rId57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443" autoAdjust="0"/>
    <p:restoredTop sz="94175" autoAdjust="0"/>
  </p:normalViewPr>
  <p:slideViewPr>
    <p:cSldViewPr>
      <p:cViewPr>
        <p:scale>
          <a:sx n="80" d="100"/>
          <a:sy n="80" d="100"/>
        </p:scale>
        <p:origin x="-1378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7142"/>
    </p:cViewPr>
  </p:sorterViewPr>
  <p:notesViewPr>
    <p:cSldViewPr>
      <p:cViewPr varScale="1">
        <p:scale>
          <a:sx n="61" d="100"/>
          <a:sy n="61" d="100"/>
        </p:scale>
        <p:origin x="-3259" y="-91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CDD49-A7D8-4295-8823-0C17B09C0C7E}" type="datetimeFigureOut">
              <a:rPr lang="zh-TW" altLang="en-US" smtClean="0"/>
              <a:t>2013/12/3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057F1-6370-48FB-80B3-B66622DD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179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6D93C-F382-4E13-AB4C-9028BD077AE9}" type="datetimeFigureOut">
              <a:rPr lang="zh-TW" altLang="en-US" smtClean="0"/>
              <a:pPr/>
              <a:t>2013/12/3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AFBD6-E63A-463D-B5B3-A5B07CEEA0D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107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FBD6-E63A-463D-B5B3-A5B07CEEA0D0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946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FBD6-E63A-463D-B5B3-A5B07CEEA0D0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624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8A71-B0BB-4A59-9CD5-F48150D7A446}" type="datetime1">
              <a:rPr lang="zh-TW" altLang="en-US" smtClean="0"/>
              <a:pPr/>
              <a:t>2013/12/3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8B457704-8066-4A3D-997B-DA25FAC04B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儷中宋(P)" pitchFamily="18" charset="-120"/>
                <a:ea typeface="華康儷中宋(P)" pitchFamily="18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華康儷中宋(P)" pitchFamily="18" charset="-120"/>
                <a:ea typeface="華康儷中宋(P)" pitchFamily="18" charset="-120"/>
              </a:defRPr>
            </a:lvl1pPr>
            <a:lvl2pPr>
              <a:defRPr>
                <a:latin typeface="華康儷中宋(P)" pitchFamily="18" charset="-120"/>
                <a:ea typeface="華康儷中宋(P)" pitchFamily="18" charset="-120"/>
              </a:defRPr>
            </a:lvl2pPr>
            <a:lvl3pPr>
              <a:defRPr>
                <a:latin typeface="華康儷中宋(P)" pitchFamily="18" charset="-120"/>
                <a:ea typeface="華康儷中宋(P)" pitchFamily="18" charset="-120"/>
              </a:defRPr>
            </a:lvl3pPr>
            <a:lvl4pPr>
              <a:defRPr>
                <a:latin typeface="華康儷中宋(P)" pitchFamily="18" charset="-120"/>
                <a:ea typeface="華康儷中宋(P)" pitchFamily="18" charset="-120"/>
              </a:defRPr>
            </a:lvl4pPr>
            <a:lvl5pPr>
              <a:defRPr>
                <a:latin typeface="華康儷中宋(P)" pitchFamily="18" charset="-120"/>
                <a:ea typeface="華康儷中宋(P)" pitchFamily="18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975B2-DC22-4F92-90C3-9D9A390E7EFE}" type="datetime1">
              <a:rPr lang="zh-TW" altLang="en-US"/>
              <a:pPr>
                <a:defRPr/>
              </a:pPr>
              <a:t>2013/12/3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DD1FA-E42C-468A-8060-F7945899D1A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78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儷中宋(P)" pitchFamily="18" charset="-120"/>
                <a:ea typeface="華康儷中宋(P)" pitchFamily="18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D7108-AF44-48E5-BDF4-53514D121833}" type="datetime1">
              <a:rPr lang="zh-TW" altLang="en-US" smtClean="0"/>
              <a:pPr/>
              <a:t>2013/12/3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華康儷中宋(P)" pitchFamily="18" charset="-120"/>
                <a:ea typeface="華康儷中宋(P)" pitchFamily="18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華康儷中宋(P)" pitchFamily="18" charset="-120"/>
                <a:ea typeface="華康儷中宋(P)" pitchFamily="18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D9C6-1EFF-46F1-BC96-AFCAB3A9785A}" type="datetime1">
              <a:rPr lang="zh-TW" altLang="en-US" smtClean="0"/>
              <a:pPr/>
              <a:t>2013/12/3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華康儷中宋(P)" pitchFamily="18" charset="-120"/>
                <a:ea typeface="華康儷中宋(P)" pitchFamily="18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華康儷中宋(P)" pitchFamily="18" charset="-120"/>
                <a:ea typeface="華康儷中宋(P)" pitchFamily="18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313F0-4C43-4FB8-9101-05BB32DD577F}" type="datetime1">
              <a:rPr lang="zh-TW" altLang="en-US"/>
              <a:pPr>
                <a:defRPr/>
              </a:pPr>
              <a:t>2013/12/3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88ABF-EA4F-4D1E-8E8A-35D0125BAF8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881433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370013" y="1827213"/>
            <a:ext cx="3579812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1370013" y="3960813"/>
            <a:ext cx="3579812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81A3F-B052-4D06-B93F-D08DB25C3AE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938931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D7BEC-4CA6-4BC8-839A-9CFD5113A4D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11345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4A9A4-0B7B-4C0D-B36A-993D08D0E9E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95231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C56B1-BA98-4755-BA8A-2E2BAC372EEC}" type="datetime1">
              <a:rPr lang="zh-TW" altLang="en-US" smtClean="0"/>
              <a:pPr/>
              <a:t>2013/12/3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57704-8066-4A3D-997B-DA25FAC04B6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 descr="RCppt-01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2192" y="0"/>
            <a:ext cx="9139616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54" r:id="rId3"/>
    <p:sldLayoutId id="2147483651" r:id="rId4"/>
    <p:sldLayoutId id="2147483661" r:id="rId5"/>
    <p:sldLayoutId id="2147483663" r:id="rId6"/>
    <p:sldLayoutId id="2147483664" r:id="rId7"/>
    <p:sldLayoutId id="2147483665" r:id="rId8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jpeg"/><Relationship Id="rId5" Type="http://schemas.openxmlformats.org/officeDocument/2006/relationships/image" Target="../media/image68.png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1</a:t>
            </a:fld>
            <a:endParaRPr lang="zh-TW" altLang="en-US" dirty="0"/>
          </a:p>
        </p:txBody>
      </p:sp>
      <p:pic>
        <p:nvPicPr>
          <p:cNvPr id="11" name="Picture 5" descr="F:\RC-電腦(D)(2011.4.19)\文書資料\LOGO\終於的會徽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0203" r="19885" b="22362"/>
          <a:stretch>
            <a:fillRect/>
          </a:stretch>
        </p:blipFill>
        <p:spPr bwMode="auto">
          <a:xfrm>
            <a:off x="4082633" y="692696"/>
            <a:ext cx="1266765" cy="128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3"/>
          <p:cNvSpPr txBox="1">
            <a:spLocks/>
          </p:cNvSpPr>
          <p:nvPr/>
        </p:nvSpPr>
        <p:spPr>
          <a:xfrm>
            <a:off x="915257" y="4116511"/>
            <a:ext cx="7372965" cy="1440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華康儷中宋(P)" pitchFamily="18" charset="-120"/>
                <a:ea typeface="華康儷中宋(P)" pitchFamily="18" charset="-120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王 清 峰</a:t>
            </a:r>
            <a:endParaRPr lang="en-US" altLang="zh-TW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中華民國紅十字會總會</a:t>
            </a:r>
            <a:endParaRPr lang="en-US" altLang="zh-TW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102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04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3"/>
          <p:cNvSpPr>
            <a:spLocks noGrp="1"/>
          </p:cNvSpPr>
          <p:nvPr>
            <p:ph type="body" idx="1"/>
          </p:nvPr>
        </p:nvSpPr>
        <p:spPr>
          <a:xfrm>
            <a:off x="611560" y="2276872"/>
            <a:ext cx="8280919" cy="1656184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zh-TW" altLang="en-US" sz="4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認識紅十字運動</a:t>
            </a:r>
            <a:endParaRPr lang="en-US" altLang="zh-TW" sz="4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志願</a:t>
            </a:r>
            <a:r>
              <a:rPr lang="zh-TW" altLang="en-US" sz="4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服務</a:t>
            </a:r>
            <a:r>
              <a:rPr lang="zh-TW" altLang="en-US" sz="4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與台灣的人道奇蹟</a:t>
            </a:r>
            <a:endParaRPr lang="zh-TW" altLang="en-US" sz="4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683568" y="3212976"/>
            <a:ext cx="7920880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2088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21196" y="1916832"/>
            <a:ext cx="8229600" cy="3024336"/>
          </a:xfrm>
        </p:spPr>
        <p:txBody>
          <a:bodyPr>
            <a:normAutofit fontScale="90000"/>
          </a:bodyPr>
          <a:lstStyle/>
          <a:p>
            <a:pPr algn="ctr">
              <a:lnSpc>
                <a:spcPts val="6500"/>
              </a:lnSpc>
            </a:pPr>
            <a:r>
              <a:rPr lang="zh-TW" altLang="en-US" dirty="0" smtClean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一時性的救援救助救護</a:t>
            </a:r>
            <a:r>
              <a:rPr lang="en-US" altLang="zh-TW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/>
            </a:r>
            <a:br>
              <a:rPr lang="en-US" altLang="zh-TW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en-US" altLang="zh-TW" dirty="0" smtClean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↓</a:t>
            </a:r>
            <a:br>
              <a:rPr lang="en-US" altLang="zh-TW" dirty="0" smtClean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永續性的建設與發展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/>
            </a:r>
            <a:b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</a:b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518864" y="2294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人道工作的發展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0982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5" name="標題 2"/>
          <p:cNvSpPr txBox="1">
            <a:spLocks/>
          </p:cNvSpPr>
          <p:nvPr/>
        </p:nvSpPr>
        <p:spPr>
          <a:xfrm>
            <a:off x="518864" y="2294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台灣面臨的天災及風險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內容版面配置區 4"/>
          <p:cNvSpPr txBox="1">
            <a:spLocks/>
          </p:cNvSpPr>
          <p:nvPr/>
        </p:nvSpPr>
        <p:spPr>
          <a:xfrm>
            <a:off x="1147455" y="1916832"/>
            <a:ext cx="7208993" cy="21285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800"/>
              </a:lnSpc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台灣得面臨的天然災害</a:t>
            </a:r>
            <a:r>
              <a:rPr lang="en-US" altLang="zh-TW" sz="2800" dirty="0">
                <a:latin typeface="華康中圓體" pitchFamily="49" charset="-120"/>
                <a:ea typeface="華康中圓體" pitchFamily="49" charset="-120"/>
              </a:rPr>
              <a:t>: 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颱風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地震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旱災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海嘯以及所引發的水災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坡災及土石流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災</a:t>
            </a:r>
            <a:r>
              <a:rPr lang="zh-TW" altLang="en-US" sz="2800" dirty="0" smtClean="0">
                <a:latin typeface="標楷體"/>
                <a:ea typeface="標楷體"/>
              </a:rPr>
              <a:t>。</a:t>
            </a:r>
            <a:r>
              <a:rPr lang="en-US" altLang="zh-TW" sz="2000" dirty="0" smtClean="0">
                <a:latin typeface="標楷體"/>
                <a:ea typeface="標楷體"/>
              </a:rPr>
              <a:t>(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台灣曾經發生過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海嘯</a:t>
            </a:r>
            <a:r>
              <a:rPr lang="zh-TW" altLang="en-US" sz="2000" dirty="0">
                <a:latin typeface="標楷體"/>
                <a:ea typeface="標楷體"/>
              </a:rPr>
              <a:t>，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1661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年台南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安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平</a:t>
            </a:r>
            <a:r>
              <a:rPr lang="zh-TW" altLang="en-US" sz="2000" dirty="0" smtClean="0">
                <a:latin typeface="標楷體"/>
                <a:ea typeface="標楷體"/>
              </a:rPr>
              <a:t>、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1781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年屏東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佳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冬</a:t>
            </a:r>
            <a:r>
              <a:rPr lang="zh-TW" altLang="en-US" sz="2000" dirty="0">
                <a:latin typeface="標楷體"/>
                <a:ea typeface="標楷體"/>
              </a:rPr>
              <a:t>、 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1867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年基隆地區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pPr marL="0" indent="0" algn="just">
              <a:lnSpc>
                <a:spcPts val="3800"/>
              </a:lnSpc>
              <a:buNone/>
            </a:pP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20321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518864" y="2294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台灣面臨的天災及風險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1164597" y="1484784"/>
            <a:ext cx="7208993" cy="43608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世界銀行</a:t>
            </a:r>
            <a:r>
              <a:rPr lang="en-US" altLang="zh-TW" sz="2800" dirty="0">
                <a:latin typeface="華康中圓體" pitchFamily="49" charset="-120"/>
                <a:ea typeface="華康中圓體" pitchFamily="49" charset="-120"/>
              </a:rPr>
              <a:t>2005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年的報告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指出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lnSpc>
                <a:spcPts val="3000"/>
              </a:lnSpc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台灣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同時暴露在三種以上災害的區域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及 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lnSpc>
                <a:spcPts val="3000"/>
              </a:lnSpc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人口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高達</a:t>
            </a:r>
            <a:r>
              <a:rPr lang="en-US" altLang="zh-TW" sz="2800" dirty="0">
                <a:latin typeface="華康中圓體" pitchFamily="49" charset="-120"/>
                <a:ea typeface="華康中圓體" pitchFamily="49" charset="-120"/>
              </a:rPr>
              <a:t>73.1%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。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lnSpc>
                <a:spcPts val="3000"/>
              </a:lnSpc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但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，同時暴露在兩種以上災害的區域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及 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lnSpc>
                <a:spcPts val="3000"/>
              </a:lnSpc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人口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高達</a:t>
            </a:r>
            <a:r>
              <a:rPr lang="en-US" altLang="zh-TW" sz="2800" dirty="0">
                <a:latin typeface="華康中圓體" pitchFamily="49" charset="-120"/>
                <a:ea typeface="華康中圓體" pitchFamily="49" charset="-120"/>
              </a:rPr>
              <a:t>99%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。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lnSpc>
                <a:spcPts val="3000"/>
              </a:lnSpc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有</a:t>
            </a:r>
            <a:r>
              <a:rPr lang="en-US" altLang="zh-TW" sz="2800" dirty="0">
                <a:latin typeface="華康中圓體" pitchFamily="49" charset="-120"/>
                <a:ea typeface="華康中圓體" pitchFamily="49" charset="-120"/>
              </a:rPr>
              <a:t>90.2%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之區域及</a:t>
            </a:r>
            <a:r>
              <a:rPr lang="en-US" altLang="zh-TW" sz="2800" dirty="0">
                <a:latin typeface="華康中圓體" pitchFamily="49" charset="-120"/>
                <a:ea typeface="華康中圓體" pitchFamily="49" charset="-120"/>
              </a:rPr>
              <a:t>95.1%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人口有高致命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之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lnSpc>
                <a:spcPts val="3000"/>
              </a:lnSpc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風險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，名列全球第一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。</a:t>
            </a:r>
            <a:endParaRPr lang="en-US" altLang="zh-TW" sz="2800" dirty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buNone/>
            </a:pP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just">
              <a:buNone/>
            </a:pP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Natural Disaster Hotspots, A Global Risk Analysis, The World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  </a:t>
            </a:r>
          </a:p>
          <a:p>
            <a:pPr marL="0" indent="0" algn="just">
              <a:buNone/>
            </a:pP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Bank,2005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9685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16119" b="31057"/>
          <a:stretch/>
        </p:blipFill>
        <p:spPr bwMode="auto">
          <a:xfrm>
            <a:off x="1619672" y="836712"/>
            <a:ext cx="700844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2195736" y="508518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資料來源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: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 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P.4,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Natural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Disaster Hotspots, A Global Risk Analysis, The World Bank,2005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7186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10834" r="56250" b="6944"/>
          <a:stretch/>
        </p:blipFill>
        <p:spPr bwMode="auto">
          <a:xfrm>
            <a:off x="2576339" y="188640"/>
            <a:ext cx="352839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720355" y="1628800"/>
            <a:ext cx="3096344" cy="184666"/>
          </a:xfrm>
          <a:prstGeom prst="rect">
            <a:avLst/>
          </a:prstGeom>
          <a:noFill/>
          <a:ln w="28575">
            <a:solidFill>
              <a:srgbClr val="FF0000">
                <a:alpha val="99000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2195736" y="558924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資料來源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: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 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P.4,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Natural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Disaster Hotspots, A Global Risk Analysis, The World Bank,2005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6971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1"/>
          <a:stretch/>
        </p:blipFill>
        <p:spPr bwMode="auto">
          <a:xfrm>
            <a:off x="971600" y="548680"/>
            <a:ext cx="7529151" cy="42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123728" y="5157192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資料來源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: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 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P.8,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Natural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Disaster Hotspots, A Global Risk Analysis, The World Bank,2005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6125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61355" y="95241"/>
            <a:ext cx="7128792" cy="792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pPr algn="l"/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36154" y="1556792"/>
            <a:ext cx="8012310" cy="43204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根據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中華民國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紅十字會法第四條規定，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  <a:defRPr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輔佐政府辦理：</a:t>
            </a:r>
          </a:p>
          <a:p>
            <a:pPr marL="0" indent="0">
              <a:buNone/>
              <a:defRPr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戰時傷兵之救護及戰俘平民之救濟。</a:t>
            </a:r>
          </a:p>
          <a:p>
            <a:pPr marL="658813" indent="-658813">
              <a:buFontTx/>
              <a:buNone/>
              <a:defRPr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國內外災變之救護與賑濟。</a:t>
            </a:r>
          </a:p>
          <a:p>
            <a:pPr marL="658813" indent="-658813">
              <a:buFontTx/>
              <a:buNone/>
              <a:defRPr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預防疾病增進健康及減免災難之服務。</a:t>
            </a:r>
          </a:p>
          <a:p>
            <a:pPr marL="658813" indent="-658813" algn="just">
              <a:buFontTx/>
              <a:buNone/>
              <a:defRPr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合於會法第一條，基於紅十字精神，以發展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658813" indent="-658813" algn="just">
              <a:buFontTx/>
              <a:buNone/>
              <a:defRPr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博愛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服務事業為宗旨之其他事項。</a:t>
            </a:r>
          </a:p>
        </p:txBody>
      </p:sp>
      <p:sp>
        <p:nvSpPr>
          <p:cNvPr id="9" name="標題 2"/>
          <p:cNvSpPr>
            <a:spLocks noGrp="1"/>
          </p:cNvSpPr>
          <p:nvPr>
            <p:ph type="title"/>
          </p:nvPr>
        </p:nvSpPr>
        <p:spPr>
          <a:xfrm>
            <a:off x="467544" y="95241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紅十字會的法定任務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755576" y="1052735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725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3"/>
          <p:cNvSpPr>
            <a:spLocks noChangeArrowheads="1"/>
          </p:cNvSpPr>
          <p:nvPr/>
        </p:nvSpPr>
        <p:spPr bwMode="auto">
          <a:xfrm>
            <a:off x="0" y="14969"/>
            <a:ext cx="750455" cy="8885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ctr"/>
          <a:lstStyle/>
          <a:p>
            <a:pPr algn="ctr" defTabSz="912669"/>
            <a:endParaRPr lang="zh-TW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503" name="矩形 1"/>
          <p:cNvSpPr>
            <a:spLocks noChangeArrowheads="1"/>
          </p:cNvSpPr>
          <p:nvPr/>
        </p:nvSpPr>
        <p:spPr bwMode="auto">
          <a:xfrm>
            <a:off x="191142" y="115661"/>
            <a:ext cx="8843817" cy="37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C4BD97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ctr"/>
          <a:lstStyle/>
          <a:p>
            <a:pPr algn="ctr" defTabSz="912669"/>
            <a:r>
              <a:rPr lang="zh-TW" altLang="en-US" sz="2800" b="1" dirty="0">
                <a:latin typeface="華康中圓體" pitchFamily="49" charset="-120"/>
                <a:ea typeface="華康中圓體" pitchFamily="49" charset="-120"/>
              </a:rPr>
              <a:t>近年紅十字會</a:t>
            </a:r>
            <a:r>
              <a:rPr lang="zh-TW" altLang="en-US" sz="2800" b="1" dirty="0" smtClean="0">
                <a:latin typeface="華康中圓體" pitchFamily="49" charset="-120"/>
                <a:ea typeface="華康中圓體" pitchFamily="49" charset="-120"/>
              </a:rPr>
              <a:t>參與的國內外重大災害</a:t>
            </a:r>
            <a:r>
              <a:rPr lang="zh-TW" altLang="en-US" sz="2800" b="1" dirty="0">
                <a:latin typeface="華康中圓體" pitchFamily="49" charset="-120"/>
                <a:ea typeface="華康中圓體" pitchFamily="49" charset="-120"/>
              </a:rPr>
              <a:t>賑濟</a:t>
            </a:r>
            <a:r>
              <a:rPr lang="zh-TW" altLang="en-US" sz="2800" b="1" dirty="0" smtClean="0">
                <a:latin typeface="華康中圓體" pitchFamily="49" charset="-120"/>
                <a:ea typeface="華康中圓體" pitchFamily="49" charset="-120"/>
              </a:rPr>
              <a:t>及重建</a:t>
            </a:r>
            <a:endParaRPr lang="zh-TW" altLang="en-US" sz="2800" b="1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0" name="向右箭號 119"/>
          <p:cNvSpPr/>
          <p:nvPr/>
        </p:nvSpPr>
        <p:spPr>
          <a:xfrm>
            <a:off x="1371542" y="4746109"/>
            <a:ext cx="7160898" cy="36182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464" name="矩形 8"/>
          <p:cNvSpPr>
            <a:spLocks noChangeArrowheads="1"/>
          </p:cNvSpPr>
          <p:nvPr/>
        </p:nvSpPr>
        <p:spPr bwMode="auto">
          <a:xfrm>
            <a:off x="1250462" y="721075"/>
            <a:ext cx="652727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>
            <a:spAutoFit/>
          </a:bodyPr>
          <a:lstStyle/>
          <a:p>
            <a:pPr defTabSz="912669"/>
            <a:r>
              <a:rPr lang="en-US" altLang="zh-TW" b="1" dirty="0" smtClean="0">
                <a:latin typeface="Calibri" pitchFamily="34" charset="0"/>
                <a:ea typeface="標楷體" pitchFamily="65" charset="-120"/>
              </a:rPr>
              <a:t>1999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9466" name="矩形 10"/>
          <p:cNvSpPr>
            <a:spLocks noChangeArrowheads="1"/>
          </p:cNvSpPr>
          <p:nvPr/>
        </p:nvSpPr>
        <p:spPr bwMode="auto">
          <a:xfrm>
            <a:off x="2937450" y="721391"/>
            <a:ext cx="652727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>
            <a:spAutoFit/>
          </a:bodyPr>
          <a:lstStyle/>
          <a:p>
            <a:pPr defTabSz="912669"/>
            <a:r>
              <a:rPr lang="en-US" altLang="zh-TW" b="1" dirty="0" smtClean="0">
                <a:latin typeface="Calibri" pitchFamily="34" charset="0"/>
                <a:ea typeface="標楷體" pitchFamily="65" charset="-120"/>
              </a:rPr>
              <a:t>2005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1308389" y="2311062"/>
            <a:ext cx="7070851" cy="35954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手繪多邊形 5"/>
          <p:cNvSpPr/>
          <p:nvPr/>
        </p:nvSpPr>
        <p:spPr>
          <a:xfrm flipH="1">
            <a:off x="1345910" y="1462028"/>
            <a:ext cx="709377" cy="1915403"/>
          </a:xfrm>
          <a:custGeom>
            <a:avLst/>
            <a:gdLst>
              <a:gd name="connsiteX0" fmla="*/ 0 w 608227"/>
              <a:gd name="connsiteY0" fmla="*/ 101373 h 2131438"/>
              <a:gd name="connsiteX1" fmla="*/ 101373 w 608227"/>
              <a:gd name="connsiteY1" fmla="*/ 0 h 2131438"/>
              <a:gd name="connsiteX2" fmla="*/ 506854 w 608227"/>
              <a:gd name="connsiteY2" fmla="*/ 0 h 2131438"/>
              <a:gd name="connsiteX3" fmla="*/ 608227 w 608227"/>
              <a:gd name="connsiteY3" fmla="*/ 101373 h 2131438"/>
              <a:gd name="connsiteX4" fmla="*/ 608227 w 608227"/>
              <a:gd name="connsiteY4" fmla="*/ 2030065 h 2131438"/>
              <a:gd name="connsiteX5" fmla="*/ 506854 w 608227"/>
              <a:gd name="connsiteY5" fmla="*/ 2131438 h 2131438"/>
              <a:gd name="connsiteX6" fmla="*/ 101373 w 608227"/>
              <a:gd name="connsiteY6" fmla="*/ 2131438 h 2131438"/>
              <a:gd name="connsiteX7" fmla="*/ 0 w 608227"/>
              <a:gd name="connsiteY7" fmla="*/ 2030065 h 2131438"/>
              <a:gd name="connsiteX8" fmla="*/ 0 w 608227"/>
              <a:gd name="connsiteY8" fmla="*/ 101373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227" h="2131438">
                <a:moveTo>
                  <a:pt x="0" y="101373"/>
                </a:moveTo>
                <a:cubicBezTo>
                  <a:pt x="0" y="45386"/>
                  <a:pt x="45386" y="0"/>
                  <a:pt x="101373" y="0"/>
                </a:cubicBezTo>
                <a:lnTo>
                  <a:pt x="506854" y="0"/>
                </a:lnTo>
                <a:cubicBezTo>
                  <a:pt x="562841" y="0"/>
                  <a:pt x="608227" y="45386"/>
                  <a:pt x="608227" y="101373"/>
                </a:cubicBezTo>
                <a:lnTo>
                  <a:pt x="608227" y="2030065"/>
                </a:lnTo>
                <a:cubicBezTo>
                  <a:pt x="608227" y="2086052"/>
                  <a:pt x="562841" y="2131438"/>
                  <a:pt x="506854" y="2131438"/>
                </a:cubicBezTo>
                <a:lnTo>
                  <a:pt x="101373" y="2131438"/>
                </a:lnTo>
                <a:cubicBezTo>
                  <a:pt x="45386" y="2131438"/>
                  <a:pt x="0" y="2086052"/>
                  <a:pt x="0" y="2030065"/>
                </a:cubicBezTo>
                <a:lnTo>
                  <a:pt x="0" y="10137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eaVert" wrap="square" lIns="75095" tIns="75095" rIns="75095" bIns="75095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600" b="1" dirty="0">
                <a:solidFill>
                  <a:schemeClr val="bg2"/>
                </a:solidFill>
                <a:latin typeface="+mn-ea"/>
              </a:rPr>
              <a:t>台灣</a:t>
            </a:r>
            <a:r>
              <a:rPr lang="en-US" altLang="zh-TW" sz="1600" b="1" dirty="0">
                <a:solidFill>
                  <a:schemeClr val="bg2"/>
                </a:solidFill>
                <a:latin typeface="+mn-ea"/>
              </a:rPr>
              <a:t>921 </a:t>
            </a:r>
            <a:r>
              <a:rPr lang="zh-TW" altLang="en-US" sz="1600" b="1" dirty="0">
                <a:solidFill>
                  <a:schemeClr val="bg2"/>
                </a:solidFill>
                <a:latin typeface="+mn-ea"/>
              </a:rPr>
              <a:t>大地震</a:t>
            </a:r>
          </a:p>
        </p:txBody>
      </p:sp>
      <p:sp>
        <p:nvSpPr>
          <p:cNvPr id="8" name="手繪多邊形 7"/>
          <p:cNvSpPr/>
          <p:nvPr/>
        </p:nvSpPr>
        <p:spPr>
          <a:xfrm flipH="1">
            <a:off x="2147351" y="1451844"/>
            <a:ext cx="662424" cy="1925587"/>
          </a:xfrm>
          <a:custGeom>
            <a:avLst/>
            <a:gdLst>
              <a:gd name="connsiteX0" fmla="*/ 0 w 567969"/>
              <a:gd name="connsiteY0" fmla="*/ 94663 h 2131438"/>
              <a:gd name="connsiteX1" fmla="*/ 94663 w 567969"/>
              <a:gd name="connsiteY1" fmla="*/ 0 h 2131438"/>
              <a:gd name="connsiteX2" fmla="*/ 473306 w 567969"/>
              <a:gd name="connsiteY2" fmla="*/ 0 h 2131438"/>
              <a:gd name="connsiteX3" fmla="*/ 567969 w 567969"/>
              <a:gd name="connsiteY3" fmla="*/ 94663 h 2131438"/>
              <a:gd name="connsiteX4" fmla="*/ 567969 w 567969"/>
              <a:gd name="connsiteY4" fmla="*/ 2036775 h 2131438"/>
              <a:gd name="connsiteX5" fmla="*/ 473306 w 567969"/>
              <a:gd name="connsiteY5" fmla="*/ 2131438 h 2131438"/>
              <a:gd name="connsiteX6" fmla="*/ 94663 w 567969"/>
              <a:gd name="connsiteY6" fmla="*/ 2131438 h 2131438"/>
              <a:gd name="connsiteX7" fmla="*/ 0 w 567969"/>
              <a:gd name="connsiteY7" fmla="*/ 2036775 h 2131438"/>
              <a:gd name="connsiteX8" fmla="*/ 0 w 567969"/>
              <a:gd name="connsiteY8" fmla="*/ 94663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7969" h="2131438">
                <a:moveTo>
                  <a:pt x="0" y="94663"/>
                </a:moveTo>
                <a:cubicBezTo>
                  <a:pt x="0" y="42382"/>
                  <a:pt x="42382" y="0"/>
                  <a:pt x="94663" y="0"/>
                </a:cubicBezTo>
                <a:lnTo>
                  <a:pt x="473306" y="0"/>
                </a:lnTo>
                <a:cubicBezTo>
                  <a:pt x="525587" y="0"/>
                  <a:pt x="567969" y="42382"/>
                  <a:pt x="567969" y="94663"/>
                </a:cubicBezTo>
                <a:lnTo>
                  <a:pt x="567969" y="2036775"/>
                </a:lnTo>
                <a:cubicBezTo>
                  <a:pt x="567969" y="2089056"/>
                  <a:pt x="525587" y="2131438"/>
                  <a:pt x="473306" y="2131438"/>
                </a:cubicBezTo>
                <a:lnTo>
                  <a:pt x="94663" y="2131438"/>
                </a:lnTo>
                <a:cubicBezTo>
                  <a:pt x="42382" y="2131438"/>
                  <a:pt x="0" y="2089056"/>
                  <a:pt x="0" y="2036775"/>
                </a:cubicBezTo>
                <a:lnTo>
                  <a:pt x="0" y="946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92" tIns="86092" rIns="86092" bIns="86092" numCol="1" spcCol="1052" anchor="ctr" anchorCtr="0">
            <a:noAutofit/>
          </a:bodyPr>
          <a:lstStyle/>
          <a:p>
            <a:pPr algn="ctr" defTabSz="7364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700" b="1" dirty="0" smtClean="0"/>
              <a:t>南</a:t>
            </a:r>
            <a:endParaRPr lang="en-US" altLang="zh-TW" sz="1700" b="1" dirty="0" smtClean="0"/>
          </a:p>
          <a:p>
            <a:pPr algn="ctr" defTabSz="7364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700" b="1" dirty="0" smtClean="0"/>
              <a:t>亞</a:t>
            </a:r>
            <a:endParaRPr lang="en-US" altLang="zh-TW" sz="1700" b="1" dirty="0" smtClean="0"/>
          </a:p>
          <a:p>
            <a:pPr algn="ctr" defTabSz="7364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700" b="1" dirty="0" smtClean="0"/>
              <a:t>海</a:t>
            </a:r>
            <a:endParaRPr lang="en-US" altLang="zh-TW" sz="1700" b="1" dirty="0" smtClean="0"/>
          </a:p>
          <a:p>
            <a:pPr algn="ctr" defTabSz="7364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700" b="1" dirty="0" smtClean="0"/>
              <a:t>嘯</a:t>
            </a:r>
            <a:endParaRPr lang="zh-TW" altLang="en-US" sz="1700" dirty="0"/>
          </a:p>
        </p:txBody>
      </p:sp>
      <p:sp>
        <p:nvSpPr>
          <p:cNvPr id="9" name="手繪多邊形 8"/>
          <p:cNvSpPr/>
          <p:nvPr/>
        </p:nvSpPr>
        <p:spPr>
          <a:xfrm flipH="1">
            <a:off x="2940485" y="1438713"/>
            <a:ext cx="644362" cy="1925587"/>
          </a:xfrm>
          <a:custGeom>
            <a:avLst/>
            <a:gdLst>
              <a:gd name="connsiteX0" fmla="*/ 0 w 552482"/>
              <a:gd name="connsiteY0" fmla="*/ 92082 h 2131438"/>
              <a:gd name="connsiteX1" fmla="*/ 92082 w 552482"/>
              <a:gd name="connsiteY1" fmla="*/ 0 h 2131438"/>
              <a:gd name="connsiteX2" fmla="*/ 460400 w 552482"/>
              <a:gd name="connsiteY2" fmla="*/ 0 h 2131438"/>
              <a:gd name="connsiteX3" fmla="*/ 552482 w 552482"/>
              <a:gd name="connsiteY3" fmla="*/ 92082 h 2131438"/>
              <a:gd name="connsiteX4" fmla="*/ 552482 w 552482"/>
              <a:gd name="connsiteY4" fmla="*/ 2039356 h 2131438"/>
              <a:gd name="connsiteX5" fmla="*/ 460400 w 552482"/>
              <a:gd name="connsiteY5" fmla="*/ 2131438 h 2131438"/>
              <a:gd name="connsiteX6" fmla="*/ 92082 w 552482"/>
              <a:gd name="connsiteY6" fmla="*/ 2131438 h 2131438"/>
              <a:gd name="connsiteX7" fmla="*/ 0 w 552482"/>
              <a:gd name="connsiteY7" fmla="*/ 2039356 h 2131438"/>
              <a:gd name="connsiteX8" fmla="*/ 0 w 552482"/>
              <a:gd name="connsiteY8" fmla="*/ 92082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482" h="2131438">
                <a:moveTo>
                  <a:pt x="0" y="92082"/>
                </a:moveTo>
                <a:cubicBezTo>
                  <a:pt x="0" y="41227"/>
                  <a:pt x="41227" y="0"/>
                  <a:pt x="92082" y="0"/>
                </a:cubicBezTo>
                <a:lnTo>
                  <a:pt x="460400" y="0"/>
                </a:lnTo>
                <a:cubicBezTo>
                  <a:pt x="511255" y="0"/>
                  <a:pt x="552482" y="41227"/>
                  <a:pt x="552482" y="92082"/>
                </a:cubicBezTo>
                <a:lnTo>
                  <a:pt x="552482" y="2039356"/>
                </a:lnTo>
                <a:cubicBezTo>
                  <a:pt x="552482" y="2090211"/>
                  <a:pt x="511255" y="2131438"/>
                  <a:pt x="460400" y="2131438"/>
                </a:cubicBezTo>
                <a:lnTo>
                  <a:pt x="92082" y="2131438"/>
                </a:lnTo>
                <a:cubicBezTo>
                  <a:pt x="41227" y="2131438"/>
                  <a:pt x="0" y="2090211"/>
                  <a:pt x="0" y="2039356"/>
                </a:cubicBezTo>
                <a:lnTo>
                  <a:pt x="0" y="9208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wordArtVertRtl" wrap="square" lIns="72841" tIns="72841" rIns="72841" bIns="72841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/>
              <a:t>巴基斯坦震災</a:t>
            </a:r>
          </a:p>
        </p:txBody>
      </p:sp>
      <p:sp>
        <p:nvSpPr>
          <p:cNvPr id="10" name="手繪多邊形 9"/>
          <p:cNvSpPr/>
          <p:nvPr/>
        </p:nvSpPr>
        <p:spPr>
          <a:xfrm flipH="1">
            <a:off x="3764600" y="1437792"/>
            <a:ext cx="688241" cy="1926508"/>
          </a:xfrm>
          <a:custGeom>
            <a:avLst/>
            <a:gdLst>
              <a:gd name="connsiteX0" fmla="*/ 0 w 590106"/>
              <a:gd name="connsiteY0" fmla="*/ 98353 h 2131438"/>
              <a:gd name="connsiteX1" fmla="*/ 98353 w 590106"/>
              <a:gd name="connsiteY1" fmla="*/ 0 h 2131438"/>
              <a:gd name="connsiteX2" fmla="*/ 491753 w 590106"/>
              <a:gd name="connsiteY2" fmla="*/ 0 h 2131438"/>
              <a:gd name="connsiteX3" fmla="*/ 590106 w 590106"/>
              <a:gd name="connsiteY3" fmla="*/ 98353 h 2131438"/>
              <a:gd name="connsiteX4" fmla="*/ 590106 w 590106"/>
              <a:gd name="connsiteY4" fmla="*/ 2033085 h 2131438"/>
              <a:gd name="connsiteX5" fmla="*/ 491753 w 590106"/>
              <a:gd name="connsiteY5" fmla="*/ 2131438 h 2131438"/>
              <a:gd name="connsiteX6" fmla="*/ 98353 w 590106"/>
              <a:gd name="connsiteY6" fmla="*/ 2131438 h 2131438"/>
              <a:gd name="connsiteX7" fmla="*/ 0 w 590106"/>
              <a:gd name="connsiteY7" fmla="*/ 2033085 h 2131438"/>
              <a:gd name="connsiteX8" fmla="*/ 0 w 590106"/>
              <a:gd name="connsiteY8" fmla="*/ 98353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06" h="2131438">
                <a:moveTo>
                  <a:pt x="0" y="98353"/>
                </a:moveTo>
                <a:cubicBezTo>
                  <a:pt x="0" y="44034"/>
                  <a:pt x="44034" y="0"/>
                  <a:pt x="98353" y="0"/>
                </a:cubicBezTo>
                <a:lnTo>
                  <a:pt x="491753" y="0"/>
                </a:lnTo>
                <a:cubicBezTo>
                  <a:pt x="546072" y="0"/>
                  <a:pt x="590106" y="44034"/>
                  <a:pt x="590106" y="98353"/>
                </a:cubicBezTo>
                <a:lnTo>
                  <a:pt x="590106" y="2033085"/>
                </a:lnTo>
                <a:cubicBezTo>
                  <a:pt x="590106" y="2087404"/>
                  <a:pt x="546072" y="2131438"/>
                  <a:pt x="491753" y="2131438"/>
                </a:cubicBezTo>
                <a:lnTo>
                  <a:pt x="98353" y="2131438"/>
                </a:lnTo>
                <a:cubicBezTo>
                  <a:pt x="44034" y="2131438"/>
                  <a:pt x="0" y="2087404"/>
                  <a:pt x="0" y="2033085"/>
                </a:cubicBezTo>
                <a:lnTo>
                  <a:pt x="0" y="9835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363" tIns="74363" rIns="74363" bIns="74363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印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尼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日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惹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地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震</a:t>
            </a:r>
            <a:endParaRPr lang="zh-TW" altLang="en-US" sz="1400" dirty="0"/>
          </a:p>
        </p:txBody>
      </p:sp>
      <p:sp>
        <p:nvSpPr>
          <p:cNvPr id="11" name="手繪多邊形 10"/>
          <p:cNvSpPr/>
          <p:nvPr/>
        </p:nvSpPr>
        <p:spPr>
          <a:xfrm flipH="1">
            <a:off x="4604801" y="1427001"/>
            <a:ext cx="670179" cy="1917820"/>
          </a:xfrm>
          <a:custGeom>
            <a:avLst/>
            <a:gdLst>
              <a:gd name="connsiteX0" fmla="*/ 0 w 574618"/>
              <a:gd name="connsiteY0" fmla="*/ 95772 h 2131438"/>
              <a:gd name="connsiteX1" fmla="*/ 95772 w 574618"/>
              <a:gd name="connsiteY1" fmla="*/ 0 h 2131438"/>
              <a:gd name="connsiteX2" fmla="*/ 478846 w 574618"/>
              <a:gd name="connsiteY2" fmla="*/ 0 h 2131438"/>
              <a:gd name="connsiteX3" fmla="*/ 574618 w 574618"/>
              <a:gd name="connsiteY3" fmla="*/ 95772 h 2131438"/>
              <a:gd name="connsiteX4" fmla="*/ 574618 w 574618"/>
              <a:gd name="connsiteY4" fmla="*/ 2035666 h 2131438"/>
              <a:gd name="connsiteX5" fmla="*/ 478846 w 574618"/>
              <a:gd name="connsiteY5" fmla="*/ 2131438 h 2131438"/>
              <a:gd name="connsiteX6" fmla="*/ 95772 w 574618"/>
              <a:gd name="connsiteY6" fmla="*/ 2131438 h 2131438"/>
              <a:gd name="connsiteX7" fmla="*/ 0 w 574618"/>
              <a:gd name="connsiteY7" fmla="*/ 2035666 h 2131438"/>
              <a:gd name="connsiteX8" fmla="*/ 0 w 574618"/>
              <a:gd name="connsiteY8" fmla="*/ 95772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618" h="2131438">
                <a:moveTo>
                  <a:pt x="0" y="95772"/>
                </a:moveTo>
                <a:cubicBezTo>
                  <a:pt x="0" y="42879"/>
                  <a:pt x="42879" y="0"/>
                  <a:pt x="95772" y="0"/>
                </a:cubicBezTo>
                <a:lnTo>
                  <a:pt x="478846" y="0"/>
                </a:lnTo>
                <a:cubicBezTo>
                  <a:pt x="531739" y="0"/>
                  <a:pt x="574618" y="42879"/>
                  <a:pt x="574618" y="95772"/>
                </a:cubicBezTo>
                <a:lnTo>
                  <a:pt x="574618" y="2035666"/>
                </a:lnTo>
                <a:cubicBezTo>
                  <a:pt x="574618" y="2088559"/>
                  <a:pt x="531739" y="2131438"/>
                  <a:pt x="478846" y="2131438"/>
                </a:cubicBezTo>
                <a:lnTo>
                  <a:pt x="95772" y="2131438"/>
                </a:lnTo>
                <a:cubicBezTo>
                  <a:pt x="42879" y="2131438"/>
                  <a:pt x="0" y="2088559"/>
                  <a:pt x="0" y="2035666"/>
                </a:cubicBezTo>
                <a:lnTo>
                  <a:pt x="0" y="9577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737" tIns="73737" rIns="73737" bIns="73737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秘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魯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地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震</a:t>
            </a:r>
            <a:endParaRPr lang="zh-TW" altLang="en-US" sz="1400" dirty="0"/>
          </a:p>
        </p:txBody>
      </p:sp>
      <p:sp>
        <p:nvSpPr>
          <p:cNvPr id="12" name="手繪多邊形 11"/>
          <p:cNvSpPr/>
          <p:nvPr/>
        </p:nvSpPr>
        <p:spPr>
          <a:xfrm flipH="1">
            <a:off x="5413684" y="1437391"/>
            <a:ext cx="729174" cy="1907430"/>
          </a:xfrm>
          <a:custGeom>
            <a:avLst/>
            <a:gdLst>
              <a:gd name="connsiteX0" fmla="*/ 0 w 625201"/>
              <a:gd name="connsiteY0" fmla="*/ 104202 h 2131438"/>
              <a:gd name="connsiteX1" fmla="*/ 104202 w 625201"/>
              <a:gd name="connsiteY1" fmla="*/ 0 h 2131438"/>
              <a:gd name="connsiteX2" fmla="*/ 520999 w 625201"/>
              <a:gd name="connsiteY2" fmla="*/ 0 h 2131438"/>
              <a:gd name="connsiteX3" fmla="*/ 625201 w 625201"/>
              <a:gd name="connsiteY3" fmla="*/ 104202 h 2131438"/>
              <a:gd name="connsiteX4" fmla="*/ 625201 w 625201"/>
              <a:gd name="connsiteY4" fmla="*/ 2027236 h 2131438"/>
              <a:gd name="connsiteX5" fmla="*/ 520999 w 625201"/>
              <a:gd name="connsiteY5" fmla="*/ 2131438 h 2131438"/>
              <a:gd name="connsiteX6" fmla="*/ 104202 w 625201"/>
              <a:gd name="connsiteY6" fmla="*/ 2131438 h 2131438"/>
              <a:gd name="connsiteX7" fmla="*/ 0 w 625201"/>
              <a:gd name="connsiteY7" fmla="*/ 2027236 h 2131438"/>
              <a:gd name="connsiteX8" fmla="*/ 0 w 625201"/>
              <a:gd name="connsiteY8" fmla="*/ 104202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201" h="2131438">
                <a:moveTo>
                  <a:pt x="0" y="104202"/>
                </a:moveTo>
                <a:cubicBezTo>
                  <a:pt x="0" y="46653"/>
                  <a:pt x="46653" y="0"/>
                  <a:pt x="104202" y="0"/>
                </a:cubicBezTo>
                <a:lnTo>
                  <a:pt x="520999" y="0"/>
                </a:lnTo>
                <a:cubicBezTo>
                  <a:pt x="578548" y="0"/>
                  <a:pt x="625201" y="46653"/>
                  <a:pt x="625201" y="104202"/>
                </a:cubicBezTo>
                <a:lnTo>
                  <a:pt x="625201" y="2027236"/>
                </a:lnTo>
                <a:cubicBezTo>
                  <a:pt x="625201" y="2084785"/>
                  <a:pt x="578548" y="2131438"/>
                  <a:pt x="520999" y="2131438"/>
                </a:cubicBezTo>
                <a:lnTo>
                  <a:pt x="104202" y="2131438"/>
                </a:lnTo>
                <a:cubicBezTo>
                  <a:pt x="46653" y="2131438"/>
                  <a:pt x="0" y="2084785"/>
                  <a:pt x="0" y="2027236"/>
                </a:cubicBezTo>
                <a:lnTo>
                  <a:pt x="0" y="1042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782" tIns="75782" rIns="75782" bIns="75782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緬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甸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風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災</a:t>
            </a:r>
            <a:endParaRPr lang="zh-TW" altLang="en-US" sz="1400" dirty="0"/>
          </a:p>
        </p:txBody>
      </p:sp>
      <p:sp>
        <p:nvSpPr>
          <p:cNvPr id="13" name="手繪多邊形 12"/>
          <p:cNvSpPr/>
          <p:nvPr/>
        </p:nvSpPr>
        <p:spPr>
          <a:xfrm flipH="1">
            <a:off x="6236312" y="1441863"/>
            <a:ext cx="671046" cy="1884575"/>
          </a:xfrm>
          <a:custGeom>
            <a:avLst/>
            <a:gdLst>
              <a:gd name="connsiteX0" fmla="*/ 0 w 575362"/>
              <a:gd name="connsiteY0" fmla="*/ 95896 h 2131438"/>
              <a:gd name="connsiteX1" fmla="*/ 95896 w 575362"/>
              <a:gd name="connsiteY1" fmla="*/ 0 h 2131438"/>
              <a:gd name="connsiteX2" fmla="*/ 479466 w 575362"/>
              <a:gd name="connsiteY2" fmla="*/ 0 h 2131438"/>
              <a:gd name="connsiteX3" fmla="*/ 575362 w 575362"/>
              <a:gd name="connsiteY3" fmla="*/ 95896 h 2131438"/>
              <a:gd name="connsiteX4" fmla="*/ 575362 w 575362"/>
              <a:gd name="connsiteY4" fmla="*/ 2035542 h 2131438"/>
              <a:gd name="connsiteX5" fmla="*/ 479466 w 575362"/>
              <a:gd name="connsiteY5" fmla="*/ 2131438 h 2131438"/>
              <a:gd name="connsiteX6" fmla="*/ 95896 w 575362"/>
              <a:gd name="connsiteY6" fmla="*/ 2131438 h 2131438"/>
              <a:gd name="connsiteX7" fmla="*/ 0 w 575362"/>
              <a:gd name="connsiteY7" fmla="*/ 2035542 h 2131438"/>
              <a:gd name="connsiteX8" fmla="*/ 0 w 575362"/>
              <a:gd name="connsiteY8" fmla="*/ 95896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362" h="2131438">
                <a:moveTo>
                  <a:pt x="0" y="95896"/>
                </a:moveTo>
                <a:cubicBezTo>
                  <a:pt x="0" y="42934"/>
                  <a:pt x="42934" y="0"/>
                  <a:pt x="95896" y="0"/>
                </a:cubicBezTo>
                <a:lnTo>
                  <a:pt x="479466" y="0"/>
                </a:lnTo>
                <a:cubicBezTo>
                  <a:pt x="532428" y="0"/>
                  <a:pt x="575362" y="42934"/>
                  <a:pt x="575362" y="95896"/>
                </a:cubicBezTo>
                <a:lnTo>
                  <a:pt x="575362" y="2035542"/>
                </a:lnTo>
                <a:cubicBezTo>
                  <a:pt x="575362" y="2088504"/>
                  <a:pt x="532428" y="2131438"/>
                  <a:pt x="479466" y="2131438"/>
                </a:cubicBezTo>
                <a:lnTo>
                  <a:pt x="95896" y="2131438"/>
                </a:lnTo>
                <a:cubicBezTo>
                  <a:pt x="42934" y="2131438"/>
                  <a:pt x="0" y="2088504"/>
                  <a:pt x="0" y="2035542"/>
                </a:cubicBezTo>
                <a:lnTo>
                  <a:pt x="0" y="9589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eaVert" wrap="square" lIns="73767" tIns="73767" rIns="73767" bIns="73767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/>
              <a:t>512 </a:t>
            </a:r>
            <a:r>
              <a:rPr lang="zh-TW" altLang="en-US" sz="1400" b="1" dirty="0"/>
              <a:t>汶川地震</a:t>
            </a:r>
            <a:endParaRPr lang="zh-TW" altLang="en-US" sz="1400" dirty="0"/>
          </a:p>
        </p:txBody>
      </p:sp>
      <p:sp>
        <p:nvSpPr>
          <p:cNvPr id="14" name="手繪多邊形 13"/>
          <p:cNvSpPr/>
          <p:nvPr/>
        </p:nvSpPr>
        <p:spPr>
          <a:xfrm flipH="1">
            <a:off x="6973841" y="1413390"/>
            <a:ext cx="816514" cy="1903984"/>
          </a:xfrm>
          <a:custGeom>
            <a:avLst/>
            <a:gdLst>
              <a:gd name="connsiteX0" fmla="*/ 0 w 546767"/>
              <a:gd name="connsiteY0" fmla="*/ 91130 h 2131438"/>
              <a:gd name="connsiteX1" fmla="*/ 91130 w 546767"/>
              <a:gd name="connsiteY1" fmla="*/ 0 h 2131438"/>
              <a:gd name="connsiteX2" fmla="*/ 455637 w 546767"/>
              <a:gd name="connsiteY2" fmla="*/ 0 h 2131438"/>
              <a:gd name="connsiteX3" fmla="*/ 546767 w 546767"/>
              <a:gd name="connsiteY3" fmla="*/ 91130 h 2131438"/>
              <a:gd name="connsiteX4" fmla="*/ 546767 w 546767"/>
              <a:gd name="connsiteY4" fmla="*/ 2040308 h 2131438"/>
              <a:gd name="connsiteX5" fmla="*/ 455637 w 546767"/>
              <a:gd name="connsiteY5" fmla="*/ 2131438 h 2131438"/>
              <a:gd name="connsiteX6" fmla="*/ 91130 w 546767"/>
              <a:gd name="connsiteY6" fmla="*/ 2131438 h 2131438"/>
              <a:gd name="connsiteX7" fmla="*/ 0 w 546767"/>
              <a:gd name="connsiteY7" fmla="*/ 2040308 h 2131438"/>
              <a:gd name="connsiteX8" fmla="*/ 0 w 546767"/>
              <a:gd name="connsiteY8" fmla="*/ 91130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6767" h="2131438">
                <a:moveTo>
                  <a:pt x="0" y="91130"/>
                </a:moveTo>
                <a:cubicBezTo>
                  <a:pt x="0" y="40800"/>
                  <a:pt x="40800" y="0"/>
                  <a:pt x="91130" y="0"/>
                </a:cubicBezTo>
                <a:lnTo>
                  <a:pt x="455637" y="0"/>
                </a:lnTo>
                <a:cubicBezTo>
                  <a:pt x="505967" y="0"/>
                  <a:pt x="546767" y="40800"/>
                  <a:pt x="546767" y="91130"/>
                </a:cubicBezTo>
                <a:lnTo>
                  <a:pt x="546767" y="2040308"/>
                </a:lnTo>
                <a:cubicBezTo>
                  <a:pt x="546767" y="2090638"/>
                  <a:pt x="505967" y="2131438"/>
                  <a:pt x="455637" y="2131438"/>
                </a:cubicBezTo>
                <a:lnTo>
                  <a:pt x="91130" y="2131438"/>
                </a:lnTo>
                <a:cubicBezTo>
                  <a:pt x="40800" y="2131438"/>
                  <a:pt x="0" y="2090638"/>
                  <a:pt x="0" y="2040308"/>
                </a:cubicBezTo>
                <a:lnTo>
                  <a:pt x="0" y="9113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610" tIns="72610" rIns="72610" bIns="72610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台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灣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八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八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風</a:t>
            </a:r>
            <a:endParaRPr lang="en-US" altLang="zh-TW" sz="1400" b="1" dirty="0" smtClean="0"/>
          </a:p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災</a:t>
            </a:r>
            <a:endParaRPr lang="zh-TW" altLang="en-US" sz="1400" dirty="0"/>
          </a:p>
        </p:txBody>
      </p:sp>
      <p:sp>
        <p:nvSpPr>
          <p:cNvPr id="19465" name="矩形 9"/>
          <p:cNvSpPr>
            <a:spLocks noChangeArrowheads="1"/>
          </p:cNvSpPr>
          <p:nvPr/>
        </p:nvSpPr>
        <p:spPr bwMode="auto">
          <a:xfrm>
            <a:off x="2064841" y="721233"/>
            <a:ext cx="652727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>
            <a:spAutoFit/>
          </a:bodyPr>
          <a:lstStyle/>
          <a:p>
            <a:pPr defTabSz="912669"/>
            <a:r>
              <a:rPr lang="en-US" altLang="zh-TW" b="1" dirty="0" smtClean="0">
                <a:latin typeface="Calibri" pitchFamily="34" charset="0"/>
                <a:ea typeface="標楷體" pitchFamily="65" charset="-120"/>
              </a:rPr>
              <a:t>2004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9467" name="矩形 11"/>
          <p:cNvSpPr>
            <a:spLocks noChangeArrowheads="1"/>
          </p:cNvSpPr>
          <p:nvPr/>
        </p:nvSpPr>
        <p:spPr bwMode="auto">
          <a:xfrm>
            <a:off x="3733142" y="721391"/>
            <a:ext cx="652727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>
            <a:spAutoFit/>
          </a:bodyPr>
          <a:lstStyle/>
          <a:p>
            <a:pPr defTabSz="912669"/>
            <a:r>
              <a:rPr lang="en-US" altLang="zh-TW" b="1" dirty="0" smtClean="0">
                <a:latin typeface="Calibri" pitchFamily="34" charset="0"/>
                <a:ea typeface="標楷體" pitchFamily="65" charset="-120"/>
              </a:rPr>
              <a:t>2006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9468" name="矩形 12"/>
          <p:cNvSpPr>
            <a:spLocks noChangeArrowheads="1"/>
          </p:cNvSpPr>
          <p:nvPr/>
        </p:nvSpPr>
        <p:spPr bwMode="auto">
          <a:xfrm>
            <a:off x="5490131" y="709153"/>
            <a:ext cx="652727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>
            <a:spAutoFit/>
          </a:bodyPr>
          <a:lstStyle/>
          <a:p>
            <a:pPr defTabSz="912669"/>
            <a:r>
              <a:rPr lang="en-US" altLang="zh-TW" b="1" dirty="0" smtClean="0">
                <a:latin typeface="Calibri" pitchFamily="34" charset="0"/>
                <a:ea typeface="標楷體" pitchFamily="65" charset="-120"/>
              </a:rPr>
              <a:t>2008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9469" name="矩形 13"/>
          <p:cNvSpPr>
            <a:spLocks noChangeArrowheads="1"/>
          </p:cNvSpPr>
          <p:nvPr/>
        </p:nvSpPr>
        <p:spPr bwMode="auto">
          <a:xfrm>
            <a:off x="6991464" y="709153"/>
            <a:ext cx="652727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>
            <a:spAutoFit/>
          </a:bodyPr>
          <a:lstStyle/>
          <a:p>
            <a:pPr defTabSz="912669"/>
            <a:r>
              <a:rPr lang="en-US" altLang="zh-TW" b="1" dirty="0" smtClean="0">
                <a:latin typeface="Calibri" pitchFamily="34" charset="0"/>
                <a:ea typeface="標楷體" pitchFamily="65" charset="-120"/>
              </a:rPr>
              <a:t>2009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cxnSp>
        <p:nvCxnSpPr>
          <p:cNvPr id="19" name="直線單箭頭接點 18"/>
          <p:cNvCxnSpPr/>
          <p:nvPr/>
        </p:nvCxnSpPr>
        <p:spPr>
          <a:xfrm flipV="1">
            <a:off x="1250462" y="1136266"/>
            <a:ext cx="6553834" cy="18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9474" name="流程圖: 接點 23"/>
          <p:cNvGrpSpPr>
            <a:grpSpLocks/>
          </p:cNvGrpSpPr>
          <p:nvPr/>
        </p:nvGrpSpPr>
        <p:grpSpPr bwMode="auto">
          <a:xfrm>
            <a:off x="1547078" y="1194952"/>
            <a:ext cx="344380" cy="218438"/>
            <a:chOff x="261" y="488"/>
            <a:chExt cx="150" cy="157"/>
          </a:xfrm>
        </p:grpSpPr>
        <p:pic>
          <p:nvPicPr>
            <p:cNvPr id="19538" name="流程圖: 接點 2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" y="488"/>
              <a:ext cx="150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39" name="Text Box 21"/>
            <p:cNvSpPr txBox="1">
              <a:spLocks noChangeArrowheads="1"/>
            </p:cNvSpPr>
            <p:nvPr/>
          </p:nvSpPr>
          <p:spPr bwMode="auto">
            <a:xfrm>
              <a:off x="308" y="519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75" name="流程圖: 接點 24"/>
          <p:cNvGrpSpPr>
            <a:grpSpLocks/>
          </p:cNvGrpSpPr>
          <p:nvPr/>
        </p:nvGrpSpPr>
        <p:grpSpPr bwMode="auto">
          <a:xfrm>
            <a:off x="2307299" y="1185393"/>
            <a:ext cx="342529" cy="218438"/>
            <a:chOff x="841" y="488"/>
            <a:chExt cx="150" cy="157"/>
          </a:xfrm>
        </p:grpSpPr>
        <p:pic>
          <p:nvPicPr>
            <p:cNvPr id="19536" name="流程圖: 接點 2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" y="488"/>
              <a:ext cx="150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37" name="Text Box 24"/>
            <p:cNvSpPr txBox="1">
              <a:spLocks noChangeArrowheads="1"/>
            </p:cNvSpPr>
            <p:nvPr/>
          </p:nvSpPr>
          <p:spPr bwMode="auto">
            <a:xfrm>
              <a:off x="888" y="519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76" name="流程圖: 接點 25"/>
          <p:cNvGrpSpPr>
            <a:grpSpLocks/>
          </p:cNvGrpSpPr>
          <p:nvPr/>
        </p:nvGrpSpPr>
        <p:grpSpPr bwMode="auto">
          <a:xfrm>
            <a:off x="3090476" y="1201226"/>
            <a:ext cx="344380" cy="217250"/>
            <a:chOff x="1244" y="492"/>
            <a:chExt cx="150" cy="157"/>
          </a:xfrm>
        </p:grpSpPr>
        <p:pic>
          <p:nvPicPr>
            <p:cNvPr id="19534" name="流程圖: 接點 2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" y="492"/>
              <a:ext cx="150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35" name="Text Box 27"/>
            <p:cNvSpPr txBox="1">
              <a:spLocks noChangeArrowheads="1"/>
            </p:cNvSpPr>
            <p:nvPr/>
          </p:nvSpPr>
          <p:spPr bwMode="auto">
            <a:xfrm>
              <a:off x="1292" y="523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77" name="流程圖: 接點 26"/>
          <p:cNvGrpSpPr>
            <a:grpSpLocks/>
          </p:cNvGrpSpPr>
          <p:nvPr/>
        </p:nvGrpSpPr>
        <p:grpSpPr bwMode="auto">
          <a:xfrm>
            <a:off x="3962765" y="1191879"/>
            <a:ext cx="335123" cy="223187"/>
            <a:chOff x="1617" y="492"/>
            <a:chExt cx="146" cy="161"/>
          </a:xfrm>
        </p:grpSpPr>
        <p:pic>
          <p:nvPicPr>
            <p:cNvPr id="19532" name="流程圖: 接點 2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" y="492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33" name="Text Box 30"/>
            <p:cNvSpPr txBox="1">
              <a:spLocks noChangeArrowheads="1"/>
            </p:cNvSpPr>
            <p:nvPr/>
          </p:nvSpPr>
          <p:spPr bwMode="auto">
            <a:xfrm>
              <a:off x="1662" y="525"/>
              <a:ext cx="55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78" name="流程圖: 接點 27"/>
          <p:cNvGrpSpPr>
            <a:grpSpLocks/>
          </p:cNvGrpSpPr>
          <p:nvPr/>
        </p:nvGrpSpPr>
        <p:grpSpPr bwMode="auto">
          <a:xfrm>
            <a:off x="4789921" y="1194952"/>
            <a:ext cx="335123" cy="223187"/>
            <a:chOff x="2031" y="488"/>
            <a:chExt cx="146" cy="161"/>
          </a:xfrm>
        </p:grpSpPr>
        <p:pic>
          <p:nvPicPr>
            <p:cNvPr id="19530" name="流程圖: 接點 2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" y="488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31" name="Text Box 33"/>
            <p:cNvSpPr txBox="1">
              <a:spLocks noChangeArrowheads="1"/>
            </p:cNvSpPr>
            <p:nvPr/>
          </p:nvSpPr>
          <p:spPr bwMode="auto">
            <a:xfrm>
              <a:off x="2076" y="521"/>
              <a:ext cx="55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79" name="流程圖: 接點 28"/>
          <p:cNvGrpSpPr>
            <a:grpSpLocks/>
          </p:cNvGrpSpPr>
          <p:nvPr/>
        </p:nvGrpSpPr>
        <p:grpSpPr bwMode="auto">
          <a:xfrm>
            <a:off x="5656970" y="1173464"/>
            <a:ext cx="335123" cy="223187"/>
            <a:chOff x="2450" y="492"/>
            <a:chExt cx="146" cy="161"/>
          </a:xfrm>
        </p:grpSpPr>
        <p:pic>
          <p:nvPicPr>
            <p:cNvPr id="19528" name="流程圖: 接點 2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" y="492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29" name="Text Box 36"/>
            <p:cNvSpPr txBox="1">
              <a:spLocks noChangeArrowheads="1"/>
            </p:cNvSpPr>
            <p:nvPr/>
          </p:nvSpPr>
          <p:spPr bwMode="auto">
            <a:xfrm>
              <a:off x="2495" y="525"/>
              <a:ext cx="55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80" name="流程圖: 接點 29"/>
          <p:cNvGrpSpPr>
            <a:grpSpLocks/>
          </p:cNvGrpSpPr>
          <p:nvPr/>
        </p:nvGrpSpPr>
        <p:grpSpPr bwMode="auto">
          <a:xfrm>
            <a:off x="6337344" y="1185226"/>
            <a:ext cx="443566" cy="218438"/>
            <a:chOff x="2935" y="515"/>
            <a:chExt cx="194" cy="157"/>
          </a:xfrm>
        </p:grpSpPr>
        <p:pic>
          <p:nvPicPr>
            <p:cNvPr id="19526" name="流程圖: 接點 2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" y="515"/>
              <a:ext cx="14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27" name="Text Box 39"/>
            <p:cNvSpPr txBox="1">
              <a:spLocks noChangeArrowheads="1"/>
            </p:cNvSpPr>
            <p:nvPr/>
          </p:nvSpPr>
          <p:spPr bwMode="auto">
            <a:xfrm>
              <a:off x="2935" y="519"/>
              <a:ext cx="55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81" name="流程圖: 接點 30"/>
          <p:cNvGrpSpPr>
            <a:grpSpLocks/>
          </p:cNvGrpSpPr>
          <p:nvPr/>
        </p:nvGrpSpPr>
        <p:grpSpPr bwMode="auto">
          <a:xfrm>
            <a:off x="7224458" y="1185393"/>
            <a:ext cx="335123" cy="223187"/>
            <a:chOff x="3218" y="488"/>
            <a:chExt cx="146" cy="161"/>
          </a:xfrm>
        </p:grpSpPr>
        <p:pic>
          <p:nvPicPr>
            <p:cNvPr id="19524" name="流程圖: 接點 30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" y="488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25" name="Text Box 42"/>
            <p:cNvSpPr txBox="1">
              <a:spLocks noChangeArrowheads="1"/>
            </p:cNvSpPr>
            <p:nvPr/>
          </p:nvSpPr>
          <p:spPr bwMode="auto">
            <a:xfrm>
              <a:off x="3263" y="521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sp>
        <p:nvSpPr>
          <p:cNvPr id="19504" name="矩形 48"/>
          <p:cNvSpPr>
            <a:spLocks noChangeArrowheads="1"/>
          </p:cNvSpPr>
          <p:nvPr/>
        </p:nvSpPr>
        <p:spPr bwMode="auto">
          <a:xfrm>
            <a:off x="4611820" y="718852"/>
            <a:ext cx="652727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>
            <a:spAutoFit/>
          </a:bodyPr>
          <a:lstStyle/>
          <a:p>
            <a:pPr defTabSz="912669"/>
            <a:r>
              <a:rPr lang="en-US" altLang="zh-TW" b="1" dirty="0" smtClean="0">
                <a:latin typeface="Calibri" pitchFamily="34" charset="0"/>
                <a:ea typeface="標楷體" pitchFamily="65" charset="-120"/>
              </a:rPr>
              <a:t>2007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5" name="手繪多邊形 14"/>
          <p:cNvSpPr/>
          <p:nvPr/>
        </p:nvSpPr>
        <p:spPr>
          <a:xfrm flipH="1">
            <a:off x="1392461" y="4186288"/>
            <a:ext cx="436448" cy="1913028"/>
          </a:xfrm>
          <a:custGeom>
            <a:avLst/>
            <a:gdLst>
              <a:gd name="connsiteX0" fmla="*/ 0 w 600197"/>
              <a:gd name="connsiteY0" fmla="*/ 100035 h 2131438"/>
              <a:gd name="connsiteX1" fmla="*/ 100035 w 600197"/>
              <a:gd name="connsiteY1" fmla="*/ 0 h 2131438"/>
              <a:gd name="connsiteX2" fmla="*/ 500162 w 600197"/>
              <a:gd name="connsiteY2" fmla="*/ 0 h 2131438"/>
              <a:gd name="connsiteX3" fmla="*/ 600197 w 600197"/>
              <a:gd name="connsiteY3" fmla="*/ 100035 h 2131438"/>
              <a:gd name="connsiteX4" fmla="*/ 600197 w 600197"/>
              <a:gd name="connsiteY4" fmla="*/ 2031403 h 2131438"/>
              <a:gd name="connsiteX5" fmla="*/ 500162 w 600197"/>
              <a:gd name="connsiteY5" fmla="*/ 2131438 h 2131438"/>
              <a:gd name="connsiteX6" fmla="*/ 100035 w 600197"/>
              <a:gd name="connsiteY6" fmla="*/ 2131438 h 2131438"/>
              <a:gd name="connsiteX7" fmla="*/ 0 w 600197"/>
              <a:gd name="connsiteY7" fmla="*/ 2031403 h 2131438"/>
              <a:gd name="connsiteX8" fmla="*/ 0 w 600197"/>
              <a:gd name="connsiteY8" fmla="*/ 100035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197" h="2131438">
                <a:moveTo>
                  <a:pt x="0" y="100035"/>
                </a:moveTo>
                <a:cubicBezTo>
                  <a:pt x="0" y="44787"/>
                  <a:pt x="44787" y="0"/>
                  <a:pt x="100035" y="0"/>
                </a:cubicBezTo>
                <a:lnTo>
                  <a:pt x="500162" y="0"/>
                </a:lnTo>
                <a:cubicBezTo>
                  <a:pt x="555410" y="0"/>
                  <a:pt x="600197" y="44787"/>
                  <a:pt x="600197" y="100035"/>
                </a:cubicBezTo>
                <a:lnTo>
                  <a:pt x="600197" y="2031403"/>
                </a:lnTo>
                <a:cubicBezTo>
                  <a:pt x="600197" y="2086651"/>
                  <a:pt x="555410" y="2131438"/>
                  <a:pt x="500162" y="2131438"/>
                </a:cubicBezTo>
                <a:lnTo>
                  <a:pt x="100035" y="2131438"/>
                </a:lnTo>
                <a:cubicBezTo>
                  <a:pt x="44787" y="2131438"/>
                  <a:pt x="0" y="2086651"/>
                  <a:pt x="0" y="2031403"/>
                </a:cubicBezTo>
                <a:lnTo>
                  <a:pt x="0" y="1000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71" tIns="74771" rIns="74771" bIns="74771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/>
              <a:t>海地地震</a:t>
            </a:r>
            <a:endParaRPr lang="zh-TW" altLang="en-US" sz="1400" dirty="0"/>
          </a:p>
        </p:txBody>
      </p:sp>
      <p:sp>
        <p:nvSpPr>
          <p:cNvPr id="16" name="手繪多邊形 15"/>
          <p:cNvSpPr/>
          <p:nvPr/>
        </p:nvSpPr>
        <p:spPr>
          <a:xfrm flipH="1">
            <a:off x="1895005" y="4181569"/>
            <a:ext cx="533967" cy="1908153"/>
          </a:xfrm>
          <a:custGeom>
            <a:avLst/>
            <a:gdLst>
              <a:gd name="connsiteX0" fmla="*/ 0 w 592166"/>
              <a:gd name="connsiteY0" fmla="*/ 98696 h 2131438"/>
              <a:gd name="connsiteX1" fmla="*/ 98696 w 592166"/>
              <a:gd name="connsiteY1" fmla="*/ 0 h 2131438"/>
              <a:gd name="connsiteX2" fmla="*/ 493470 w 592166"/>
              <a:gd name="connsiteY2" fmla="*/ 0 h 2131438"/>
              <a:gd name="connsiteX3" fmla="*/ 592166 w 592166"/>
              <a:gd name="connsiteY3" fmla="*/ 98696 h 2131438"/>
              <a:gd name="connsiteX4" fmla="*/ 592166 w 592166"/>
              <a:gd name="connsiteY4" fmla="*/ 2032742 h 2131438"/>
              <a:gd name="connsiteX5" fmla="*/ 493470 w 592166"/>
              <a:gd name="connsiteY5" fmla="*/ 2131438 h 2131438"/>
              <a:gd name="connsiteX6" fmla="*/ 98696 w 592166"/>
              <a:gd name="connsiteY6" fmla="*/ 2131438 h 2131438"/>
              <a:gd name="connsiteX7" fmla="*/ 0 w 592166"/>
              <a:gd name="connsiteY7" fmla="*/ 2032742 h 2131438"/>
              <a:gd name="connsiteX8" fmla="*/ 0 w 592166"/>
              <a:gd name="connsiteY8" fmla="*/ 98696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166" h="2131438">
                <a:moveTo>
                  <a:pt x="0" y="98696"/>
                </a:moveTo>
                <a:cubicBezTo>
                  <a:pt x="0" y="44188"/>
                  <a:pt x="44188" y="0"/>
                  <a:pt x="98696" y="0"/>
                </a:cubicBezTo>
                <a:lnTo>
                  <a:pt x="493470" y="0"/>
                </a:lnTo>
                <a:cubicBezTo>
                  <a:pt x="547978" y="0"/>
                  <a:pt x="592166" y="44188"/>
                  <a:pt x="592166" y="98696"/>
                </a:cubicBezTo>
                <a:lnTo>
                  <a:pt x="592166" y="2032742"/>
                </a:lnTo>
                <a:cubicBezTo>
                  <a:pt x="592166" y="2087250"/>
                  <a:pt x="547978" y="2131438"/>
                  <a:pt x="493470" y="2131438"/>
                </a:cubicBezTo>
                <a:lnTo>
                  <a:pt x="98696" y="2131438"/>
                </a:lnTo>
                <a:cubicBezTo>
                  <a:pt x="44188" y="2131438"/>
                  <a:pt x="0" y="2087250"/>
                  <a:pt x="0" y="2032742"/>
                </a:cubicBezTo>
                <a:lnTo>
                  <a:pt x="0" y="9869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wordArtVertRtl" wrap="square" lIns="74446" tIns="74446" rIns="74446" bIns="74446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/>
              <a:t>青海玉樹地震</a:t>
            </a:r>
          </a:p>
        </p:txBody>
      </p:sp>
      <p:sp>
        <p:nvSpPr>
          <p:cNvPr id="17" name="手繪多邊形 16"/>
          <p:cNvSpPr/>
          <p:nvPr/>
        </p:nvSpPr>
        <p:spPr>
          <a:xfrm flipH="1">
            <a:off x="2459736" y="4196060"/>
            <a:ext cx="515665" cy="1893662"/>
          </a:xfrm>
          <a:custGeom>
            <a:avLst/>
            <a:gdLst>
              <a:gd name="connsiteX0" fmla="*/ 0 w 538248"/>
              <a:gd name="connsiteY0" fmla="*/ 89710 h 2131438"/>
              <a:gd name="connsiteX1" fmla="*/ 89710 w 538248"/>
              <a:gd name="connsiteY1" fmla="*/ 0 h 2131438"/>
              <a:gd name="connsiteX2" fmla="*/ 448538 w 538248"/>
              <a:gd name="connsiteY2" fmla="*/ 0 h 2131438"/>
              <a:gd name="connsiteX3" fmla="*/ 538248 w 538248"/>
              <a:gd name="connsiteY3" fmla="*/ 89710 h 2131438"/>
              <a:gd name="connsiteX4" fmla="*/ 538248 w 538248"/>
              <a:gd name="connsiteY4" fmla="*/ 2041728 h 2131438"/>
              <a:gd name="connsiteX5" fmla="*/ 448538 w 538248"/>
              <a:gd name="connsiteY5" fmla="*/ 2131438 h 2131438"/>
              <a:gd name="connsiteX6" fmla="*/ 89710 w 538248"/>
              <a:gd name="connsiteY6" fmla="*/ 2131438 h 2131438"/>
              <a:gd name="connsiteX7" fmla="*/ 0 w 538248"/>
              <a:gd name="connsiteY7" fmla="*/ 2041728 h 2131438"/>
              <a:gd name="connsiteX8" fmla="*/ 0 w 538248"/>
              <a:gd name="connsiteY8" fmla="*/ 89710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248" h="2131438">
                <a:moveTo>
                  <a:pt x="0" y="89710"/>
                </a:moveTo>
                <a:cubicBezTo>
                  <a:pt x="0" y="40165"/>
                  <a:pt x="40165" y="0"/>
                  <a:pt x="89710" y="0"/>
                </a:cubicBezTo>
                <a:lnTo>
                  <a:pt x="448538" y="0"/>
                </a:lnTo>
                <a:cubicBezTo>
                  <a:pt x="498083" y="0"/>
                  <a:pt x="538248" y="40165"/>
                  <a:pt x="538248" y="89710"/>
                </a:cubicBezTo>
                <a:lnTo>
                  <a:pt x="538248" y="2041728"/>
                </a:lnTo>
                <a:cubicBezTo>
                  <a:pt x="538248" y="2091273"/>
                  <a:pt x="498083" y="2131438"/>
                  <a:pt x="448538" y="2131438"/>
                </a:cubicBezTo>
                <a:lnTo>
                  <a:pt x="89710" y="2131438"/>
                </a:lnTo>
                <a:cubicBezTo>
                  <a:pt x="40165" y="2131438"/>
                  <a:pt x="0" y="2091273"/>
                  <a:pt x="0" y="2041728"/>
                </a:cubicBezTo>
                <a:lnTo>
                  <a:pt x="0" y="897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wordArtVertRtl" wrap="square" lIns="72265" tIns="72265" rIns="72265" bIns="72265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/>
              <a:t>巴基斯坦水災</a:t>
            </a:r>
          </a:p>
        </p:txBody>
      </p:sp>
      <p:sp>
        <p:nvSpPr>
          <p:cNvPr id="18" name="手繪多邊形 17"/>
          <p:cNvSpPr/>
          <p:nvPr/>
        </p:nvSpPr>
        <p:spPr>
          <a:xfrm flipH="1">
            <a:off x="3631986" y="4224610"/>
            <a:ext cx="494926" cy="1845036"/>
          </a:xfrm>
          <a:custGeom>
            <a:avLst/>
            <a:gdLst>
              <a:gd name="connsiteX0" fmla="*/ 0 w 626943"/>
              <a:gd name="connsiteY0" fmla="*/ 104493 h 2131438"/>
              <a:gd name="connsiteX1" fmla="*/ 104493 w 626943"/>
              <a:gd name="connsiteY1" fmla="*/ 0 h 2131438"/>
              <a:gd name="connsiteX2" fmla="*/ 522450 w 626943"/>
              <a:gd name="connsiteY2" fmla="*/ 0 h 2131438"/>
              <a:gd name="connsiteX3" fmla="*/ 626943 w 626943"/>
              <a:gd name="connsiteY3" fmla="*/ 104493 h 2131438"/>
              <a:gd name="connsiteX4" fmla="*/ 626943 w 626943"/>
              <a:gd name="connsiteY4" fmla="*/ 2026945 h 2131438"/>
              <a:gd name="connsiteX5" fmla="*/ 522450 w 626943"/>
              <a:gd name="connsiteY5" fmla="*/ 2131438 h 2131438"/>
              <a:gd name="connsiteX6" fmla="*/ 104493 w 626943"/>
              <a:gd name="connsiteY6" fmla="*/ 2131438 h 2131438"/>
              <a:gd name="connsiteX7" fmla="*/ 0 w 626943"/>
              <a:gd name="connsiteY7" fmla="*/ 2026945 h 2131438"/>
              <a:gd name="connsiteX8" fmla="*/ 0 w 626943"/>
              <a:gd name="connsiteY8" fmla="*/ 104493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943" h="2131438">
                <a:moveTo>
                  <a:pt x="0" y="104493"/>
                </a:moveTo>
                <a:cubicBezTo>
                  <a:pt x="0" y="46783"/>
                  <a:pt x="46783" y="0"/>
                  <a:pt x="104493" y="0"/>
                </a:cubicBezTo>
                <a:lnTo>
                  <a:pt x="522450" y="0"/>
                </a:lnTo>
                <a:cubicBezTo>
                  <a:pt x="580160" y="0"/>
                  <a:pt x="626943" y="46783"/>
                  <a:pt x="626943" y="104493"/>
                </a:cubicBezTo>
                <a:lnTo>
                  <a:pt x="626943" y="2026945"/>
                </a:lnTo>
                <a:cubicBezTo>
                  <a:pt x="626943" y="2084655"/>
                  <a:pt x="580160" y="2131438"/>
                  <a:pt x="522450" y="2131438"/>
                </a:cubicBezTo>
                <a:lnTo>
                  <a:pt x="104493" y="2131438"/>
                </a:lnTo>
                <a:cubicBezTo>
                  <a:pt x="46783" y="2131438"/>
                  <a:pt x="0" y="2084655"/>
                  <a:pt x="0" y="2026945"/>
                </a:cubicBezTo>
                <a:lnTo>
                  <a:pt x="0" y="10449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wordArtVertRtl" wrap="square" lIns="75852" tIns="75852" rIns="75852" bIns="75852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/>
              <a:t>日本複合性災難</a:t>
            </a:r>
            <a:endParaRPr lang="zh-TW" altLang="en-US" sz="1400" b="1" dirty="0"/>
          </a:p>
        </p:txBody>
      </p:sp>
      <p:sp>
        <p:nvSpPr>
          <p:cNvPr id="20" name="手繪多邊形 19"/>
          <p:cNvSpPr/>
          <p:nvPr/>
        </p:nvSpPr>
        <p:spPr>
          <a:xfrm flipH="1">
            <a:off x="3035894" y="4186287"/>
            <a:ext cx="504342" cy="1902631"/>
          </a:xfrm>
          <a:custGeom>
            <a:avLst/>
            <a:gdLst>
              <a:gd name="connsiteX0" fmla="*/ 0 w 535253"/>
              <a:gd name="connsiteY0" fmla="*/ 89211 h 2131438"/>
              <a:gd name="connsiteX1" fmla="*/ 89211 w 535253"/>
              <a:gd name="connsiteY1" fmla="*/ 0 h 2131438"/>
              <a:gd name="connsiteX2" fmla="*/ 446042 w 535253"/>
              <a:gd name="connsiteY2" fmla="*/ 0 h 2131438"/>
              <a:gd name="connsiteX3" fmla="*/ 535253 w 535253"/>
              <a:gd name="connsiteY3" fmla="*/ 89211 h 2131438"/>
              <a:gd name="connsiteX4" fmla="*/ 535253 w 535253"/>
              <a:gd name="connsiteY4" fmla="*/ 2042227 h 2131438"/>
              <a:gd name="connsiteX5" fmla="*/ 446042 w 535253"/>
              <a:gd name="connsiteY5" fmla="*/ 2131438 h 2131438"/>
              <a:gd name="connsiteX6" fmla="*/ 89211 w 535253"/>
              <a:gd name="connsiteY6" fmla="*/ 2131438 h 2131438"/>
              <a:gd name="connsiteX7" fmla="*/ 0 w 535253"/>
              <a:gd name="connsiteY7" fmla="*/ 2042227 h 2131438"/>
              <a:gd name="connsiteX8" fmla="*/ 0 w 535253"/>
              <a:gd name="connsiteY8" fmla="*/ 89211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253" h="2131438">
                <a:moveTo>
                  <a:pt x="0" y="89211"/>
                </a:moveTo>
                <a:cubicBezTo>
                  <a:pt x="0" y="39941"/>
                  <a:pt x="39941" y="0"/>
                  <a:pt x="89211" y="0"/>
                </a:cubicBezTo>
                <a:lnTo>
                  <a:pt x="446042" y="0"/>
                </a:lnTo>
                <a:cubicBezTo>
                  <a:pt x="495312" y="0"/>
                  <a:pt x="535253" y="39941"/>
                  <a:pt x="535253" y="89211"/>
                </a:cubicBezTo>
                <a:lnTo>
                  <a:pt x="535253" y="2042227"/>
                </a:lnTo>
                <a:cubicBezTo>
                  <a:pt x="535253" y="2091497"/>
                  <a:pt x="495312" y="2131438"/>
                  <a:pt x="446042" y="2131438"/>
                </a:cubicBezTo>
                <a:lnTo>
                  <a:pt x="89211" y="2131438"/>
                </a:lnTo>
                <a:cubicBezTo>
                  <a:pt x="39941" y="2131438"/>
                  <a:pt x="0" y="2091497"/>
                  <a:pt x="0" y="2042227"/>
                </a:cubicBezTo>
                <a:lnTo>
                  <a:pt x="0" y="8921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wordArtVertRtl" wrap="square" lIns="72145" tIns="72145" rIns="72145" bIns="72145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/>
              <a:t>紐西蘭地震</a:t>
            </a:r>
          </a:p>
        </p:txBody>
      </p:sp>
      <p:sp>
        <p:nvSpPr>
          <p:cNvPr id="90" name="圓角矩形 89"/>
          <p:cNvSpPr/>
          <p:nvPr/>
        </p:nvSpPr>
        <p:spPr bwMode="auto">
          <a:xfrm flipH="1">
            <a:off x="5362204" y="4224611"/>
            <a:ext cx="499845" cy="1873431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1" name="圓角矩形 4"/>
          <p:cNvSpPr/>
          <p:nvPr/>
        </p:nvSpPr>
        <p:spPr bwMode="auto">
          <a:xfrm>
            <a:off x="5386911" y="4267431"/>
            <a:ext cx="450430" cy="18066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0499" tIns="50499" rIns="50499" bIns="50499" spcCol="1052" anchor="ctr"/>
          <a:lstStyle/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1400" b="1" dirty="0"/>
              <a:t>菲律賓寶發颱風</a:t>
            </a:r>
          </a:p>
        </p:txBody>
      </p:sp>
      <p:sp>
        <p:nvSpPr>
          <p:cNvPr id="102" name="圓角矩形 101"/>
          <p:cNvSpPr/>
          <p:nvPr/>
        </p:nvSpPr>
        <p:spPr bwMode="auto">
          <a:xfrm flipH="1">
            <a:off x="4199214" y="4218298"/>
            <a:ext cx="499845" cy="187062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3" name="圓角矩形 4"/>
          <p:cNvSpPr/>
          <p:nvPr/>
        </p:nvSpPr>
        <p:spPr bwMode="auto">
          <a:xfrm>
            <a:off x="4223922" y="4223626"/>
            <a:ext cx="450431" cy="18232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1400" b="1" dirty="0"/>
              <a:t>台灣蘇</a:t>
            </a:r>
            <a:r>
              <a:rPr lang="zh-TW" altLang="en-US" sz="1400" b="1" dirty="0" smtClean="0"/>
              <a:t>拉天秤</a:t>
            </a:r>
            <a:r>
              <a:rPr lang="zh-TW" altLang="en-US" sz="1400" b="1" dirty="0"/>
              <a:t>風災</a:t>
            </a:r>
            <a:endParaRPr lang="zh-TW" altLang="en-US" sz="1400" dirty="0"/>
          </a:p>
        </p:txBody>
      </p:sp>
      <p:sp>
        <p:nvSpPr>
          <p:cNvPr id="105" name="手繪多邊形 104"/>
          <p:cNvSpPr/>
          <p:nvPr/>
        </p:nvSpPr>
        <p:spPr>
          <a:xfrm flipH="1">
            <a:off x="6467353" y="4239018"/>
            <a:ext cx="661426" cy="1867581"/>
          </a:xfrm>
          <a:custGeom>
            <a:avLst/>
            <a:gdLst>
              <a:gd name="connsiteX0" fmla="*/ 0 w 535253"/>
              <a:gd name="connsiteY0" fmla="*/ 89211 h 2131438"/>
              <a:gd name="connsiteX1" fmla="*/ 89211 w 535253"/>
              <a:gd name="connsiteY1" fmla="*/ 0 h 2131438"/>
              <a:gd name="connsiteX2" fmla="*/ 446042 w 535253"/>
              <a:gd name="connsiteY2" fmla="*/ 0 h 2131438"/>
              <a:gd name="connsiteX3" fmla="*/ 535253 w 535253"/>
              <a:gd name="connsiteY3" fmla="*/ 89211 h 2131438"/>
              <a:gd name="connsiteX4" fmla="*/ 535253 w 535253"/>
              <a:gd name="connsiteY4" fmla="*/ 2042227 h 2131438"/>
              <a:gd name="connsiteX5" fmla="*/ 446042 w 535253"/>
              <a:gd name="connsiteY5" fmla="*/ 2131438 h 2131438"/>
              <a:gd name="connsiteX6" fmla="*/ 89211 w 535253"/>
              <a:gd name="connsiteY6" fmla="*/ 2131438 h 2131438"/>
              <a:gd name="connsiteX7" fmla="*/ 0 w 535253"/>
              <a:gd name="connsiteY7" fmla="*/ 2042227 h 2131438"/>
              <a:gd name="connsiteX8" fmla="*/ 0 w 535253"/>
              <a:gd name="connsiteY8" fmla="*/ 89211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253" h="2131438">
                <a:moveTo>
                  <a:pt x="0" y="89211"/>
                </a:moveTo>
                <a:cubicBezTo>
                  <a:pt x="0" y="39941"/>
                  <a:pt x="39941" y="0"/>
                  <a:pt x="89211" y="0"/>
                </a:cubicBezTo>
                <a:lnTo>
                  <a:pt x="446042" y="0"/>
                </a:lnTo>
                <a:cubicBezTo>
                  <a:pt x="495312" y="0"/>
                  <a:pt x="535253" y="39941"/>
                  <a:pt x="535253" y="89211"/>
                </a:cubicBezTo>
                <a:lnTo>
                  <a:pt x="535253" y="2042227"/>
                </a:lnTo>
                <a:cubicBezTo>
                  <a:pt x="535253" y="2091497"/>
                  <a:pt x="495312" y="2131438"/>
                  <a:pt x="446042" y="2131438"/>
                </a:cubicBezTo>
                <a:lnTo>
                  <a:pt x="89211" y="2131438"/>
                </a:lnTo>
                <a:cubicBezTo>
                  <a:pt x="39941" y="2131438"/>
                  <a:pt x="0" y="2091497"/>
                  <a:pt x="0" y="2042227"/>
                </a:cubicBezTo>
                <a:lnTo>
                  <a:pt x="0" y="8921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wordArtVertRtl" wrap="square" lIns="72145" tIns="72145" rIns="72145" bIns="72145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300" b="1" dirty="0" smtClean="0"/>
              <a:t>四川雅安蘆山地震</a:t>
            </a:r>
            <a:endParaRPr lang="zh-TW" altLang="en-US" sz="1300" b="1" dirty="0"/>
          </a:p>
        </p:txBody>
      </p:sp>
      <p:sp>
        <p:nvSpPr>
          <p:cNvPr id="106" name="矩形 16"/>
          <p:cNvSpPr>
            <a:spLocks noChangeArrowheads="1"/>
          </p:cNvSpPr>
          <p:nvPr/>
        </p:nvSpPr>
        <p:spPr bwMode="auto">
          <a:xfrm>
            <a:off x="6454546" y="3549318"/>
            <a:ext cx="652727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>
            <a:spAutoFit/>
          </a:bodyPr>
          <a:lstStyle/>
          <a:p>
            <a:pPr defTabSz="912669"/>
            <a:r>
              <a:rPr lang="en-US" altLang="zh-TW" b="1" dirty="0" smtClean="0">
                <a:latin typeface="Calibri" pitchFamily="34" charset="0"/>
                <a:ea typeface="標楷體" pitchFamily="65" charset="-120"/>
              </a:rPr>
              <a:t>2013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10" name="圓角矩形 109"/>
          <p:cNvSpPr/>
          <p:nvPr/>
        </p:nvSpPr>
        <p:spPr bwMode="auto">
          <a:xfrm flipH="1">
            <a:off x="5925399" y="4230748"/>
            <a:ext cx="499845" cy="1843338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1" name="圓角矩形 4"/>
          <p:cNvSpPr/>
          <p:nvPr/>
        </p:nvSpPr>
        <p:spPr bwMode="auto">
          <a:xfrm>
            <a:off x="5950107" y="4274173"/>
            <a:ext cx="450430" cy="18321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0499" tIns="50499" rIns="50499" bIns="50499" spcCol="1052" anchor="ctr"/>
          <a:lstStyle/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800" b="1" dirty="0" smtClean="0"/>
              <a:t>美</a:t>
            </a:r>
            <a:endParaRPr lang="en-US" altLang="zh-TW" sz="800" b="1" dirty="0" smtClean="0"/>
          </a:p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800" b="1" dirty="0" smtClean="0"/>
              <a:t>國</a:t>
            </a:r>
            <a:endParaRPr lang="en-US" altLang="zh-TW" sz="800" b="1" dirty="0" smtClean="0"/>
          </a:p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800" b="1" dirty="0" smtClean="0"/>
              <a:t>古</a:t>
            </a:r>
            <a:endParaRPr lang="en-US" altLang="zh-TW" sz="800" b="1" dirty="0" smtClean="0"/>
          </a:p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800" b="1" dirty="0" smtClean="0"/>
              <a:t>巴</a:t>
            </a:r>
            <a:endParaRPr lang="en-US" altLang="zh-TW" sz="800" b="1" dirty="0" smtClean="0"/>
          </a:p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800" b="1" dirty="0" smtClean="0"/>
              <a:t>牙</a:t>
            </a:r>
            <a:endParaRPr lang="en-US" altLang="zh-TW" sz="800" b="1" dirty="0" smtClean="0"/>
          </a:p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800" b="1" dirty="0" smtClean="0"/>
              <a:t>買</a:t>
            </a:r>
            <a:endParaRPr lang="en-US" altLang="zh-TW" sz="800" b="1" dirty="0" smtClean="0"/>
          </a:p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800" b="1" dirty="0" smtClean="0"/>
              <a:t>加</a:t>
            </a:r>
            <a:endParaRPr lang="en-US" altLang="zh-TW" sz="800" b="1" dirty="0" smtClean="0"/>
          </a:p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800" b="1" dirty="0" smtClean="0"/>
              <a:t>珊</a:t>
            </a:r>
            <a:endParaRPr lang="en-US" altLang="zh-TW" sz="800" b="1" dirty="0" smtClean="0"/>
          </a:p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800" b="1" dirty="0" smtClean="0"/>
              <a:t>迪</a:t>
            </a:r>
            <a:endParaRPr lang="en-US" altLang="zh-TW" sz="800" b="1" dirty="0" smtClean="0"/>
          </a:p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800" b="1" dirty="0" smtClean="0"/>
              <a:t>颶</a:t>
            </a:r>
            <a:endParaRPr lang="en-US" altLang="zh-TW" sz="800" b="1" dirty="0" smtClean="0"/>
          </a:p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800" b="1" dirty="0" smtClean="0"/>
              <a:t>風</a:t>
            </a:r>
            <a:endParaRPr lang="en-US" altLang="zh-TW" sz="800" b="1" dirty="0" smtClean="0"/>
          </a:p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800" b="1" dirty="0"/>
          </a:p>
        </p:txBody>
      </p:sp>
      <p:sp>
        <p:nvSpPr>
          <p:cNvPr id="112" name="手繪多邊形 111"/>
          <p:cNvSpPr/>
          <p:nvPr/>
        </p:nvSpPr>
        <p:spPr>
          <a:xfrm flipH="1">
            <a:off x="7139849" y="4216634"/>
            <a:ext cx="504342" cy="1881408"/>
          </a:xfrm>
          <a:custGeom>
            <a:avLst/>
            <a:gdLst>
              <a:gd name="connsiteX0" fmla="*/ 0 w 535253"/>
              <a:gd name="connsiteY0" fmla="*/ 89211 h 2131438"/>
              <a:gd name="connsiteX1" fmla="*/ 89211 w 535253"/>
              <a:gd name="connsiteY1" fmla="*/ 0 h 2131438"/>
              <a:gd name="connsiteX2" fmla="*/ 446042 w 535253"/>
              <a:gd name="connsiteY2" fmla="*/ 0 h 2131438"/>
              <a:gd name="connsiteX3" fmla="*/ 535253 w 535253"/>
              <a:gd name="connsiteY3" fmla="*/ 89211 h 2131438"/>
              <a:gd name="connsiteX4" fmla="*/ 535253 w 535253"/>
              <a:gd name="connsiteY4" fmla="*/ 2042227 h 2131438"/>
              <a:gd name="connsiteX5" fmla="*/ 446042 w 535253"/>
              <a:gd name="connsiteY5" fmla="*/ 2131438 h 2131438"/>
              <a:gd name="connsiteX6" fmla="*/ 89211 w 535253"/>
              <a:gd name="connsiteY6" fmla="*/ 2131438 h 2131438"/>
              <a:gd name="connsiteX7" fmla="*/ 0 w 535253"/>
              <a:gd name="connsiteY7" fmla="*/ 2042227 h 2131438"/>
              <a:gd name="connsiteX8" fmla="*/ 0 w 535253"/>
              <a:gd name="connsiteY8" fmla="*/ 89211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253" h="2131438">
                <a:moveTo>
                  <a:pt x="0" y="89211"/>
                </a:moveTo>
                <a:cubicBezTo>
                  <a:pt x="0" y="39941"/>
                  <a:pt x="39941" y="0"/>
                  <a:pt x="89211" y="0"/>
                </a:cubicBezTo>
                <a:lnTo>
                  <a:pt x="446042" y="0"/>
                </a:lnTo>
                <a:cubicBezTo>
                  <a:pt x="495312" y="0"/>
                  <a:pt x="535253" y="39941"/>
                  <a:pt x="535253" y="89211"/>
                </a:cubicBezTo>
                <a:lnTo>
                  <a:pt x="535253" y="2042227"/>
                </a:lnTo>
                <a:cubicBezTo>
                  <a:pt x="535253" y="2091497"/>
                  <a:pt x="495312" y="2131438"/>
                  <a:pt x="446042" y="2131438"/>
                </a:cubicBezTo>
                <a:lnTo>
                  <a:pt x="89211" y="2131438"/>
                </a:lnTo>
                <a:cubicBezTo>
                  <a:pt x="39941" y="2131438"/>
                  <a:pt x="0" y="2091497"/>
                  <a:pt x="0" y="2042227"/>
                </a:cubicBezTo>
                <a:lnTo>
                  <a:pt x="0" y="8921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wordArtVertRtl" wrap="square" lIns="72145" tIns="72145" rIns="72145" bIns="72145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/>
              <a:t>印度水災</a:t>
            </a:r>
          </a:p>
        </p:txBody>
      </p:sp>
      <p:sp>
        <p:nvSpPr>
          <p:cNvPr id="117" name="圓角矩形 116"/>
          <p:cNvSpPr/>
          <p:nvPr/>
        </p:nvSpPr>
        <p:spPr bwMode="auto">
          <a:xfrm flipH="1">
            <a:off x="4767102" y="4234041"/>
            <a:ext cx="499845" cy="1854879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8" name="圓角矩形 4"/>
          <p:cNvSpPr/>
          <p:nvPr/>
        </p:nvSpPr>
        <p:spPr bwMode="auto">
          <a:xfrm>
            <a:off x="4791810" y="4239324"/>
            <a:ext cx="450431" cy="18079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589158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1400" b="1" dirty="0"/>
              <a:t>伊朗震災</a:t>
            </a:r>
            <a:endParaRPr lang="zh-TW" altLang="en-US" sz="1400" dirty="0"/>
          </a:p>
        </p:txBody>
      </p:sp>
      <p:sp>
        <p:nvSpPr>
          <p:cNvPr id="19471" name="矩形 15"/>
          <p:cNvSpPr>
            <a:spLocks noChangeArrowheads="1"/>
          </p:cNvSpPr>
          <p:nvPr/>
        </p:nvSpPr>
        <p:spPr bwMode="auto">
          <a:xfrm>
            <a:off x="1397711" y="3551236"/>
            <a:ext cx="652727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>
            <a:spAutoFit/>
          </a:bodyPr>
          <a:lstStyle/>
          <a:p>
            <a:pPr defTabSz="912669"/>
            <a:r>
              <a:rPr lang="en-US" altLang="zh-TW" b="1" dirty="0" smtClean="0">
                <a:latin typeface="Calibri" pitchFamily="34" charset="0"/>
                <a:ea typeface="標楷體" pitchFamily="65" charset="-120"/>
              </a:rPr>
              <a:t>2010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9472" name="矩形 16"/>
          <p:cNvSpPr>
            <a:spLocks noChangeArrowheads="1"/>
          </p:cNvSpPr>
          <p:nvPr/>
        </p:nvSpPr>
        <p:spPr bwMode="auto">
          <a:xfrm>
            <a:off x="2961701" y="3571108"/>
            <a:ext cx="652727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>
            <a:spAutoFit/>
          </a:bodyPr>
          <a:lstStyle/>
          <a:p>
            <a:pPr defTabSz="912669"/>
            <a:r>
              <a:rPr lang="en-US" altLang="zh-TW" b="1" dirty="0" smtClean="0">
                <a:latin typeface="Calibri" pitchFamily="34" charset="0"/>
                <a:ea typeface="標楷體" pitchFamily="65" charset="-120"/>
              </a:rPr>
              <a:t>2011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grpSp>
        <p:nvGrpSpPr>
          <p:cNvPr id="19482" name="流程圖: 接點 31"/>
          <p:cNvGrpSpPr>
            <a:grpSpLocks/>
          </p:cNvGrpSpPr>
          <p:nvPr/>
        </p:nvGrpSpPr>
        <p:grpSpPr bwMode="auto">
          <a:xfrm>
            <a:off x="1487992" y="3971541"/>
            <a:ext cx="351603" cy="218627"/>
            <a:chOff x="3590" y="484"/>
            <a:chExt cx="150" cy="157"/>
          </a:xfrm>
        </p:grpSpPr>
        <p:pic>
          <p:nvPicPr>
            <p:cNvPr id="19522" name="流程圖: 接點 31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" y="484"/>
              <a:ext cx="150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23" name="Text Box 45"/>
            <p:cNvSpPr txBox="1">
              <a:spLocks noChangeArrowheads="1"/>
            </p:cNvSpPr>
            <p:nvPr/>
          </p:nvSpPr>
          <p:spPr bwMode="auto">
            <a:xfrm>
              <a:off x="3637" y="515"/>
              <a:ext cx="56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83" name="流程圖: 接點 32"/>
          <p:cNvGrpSpPr>
            <a:grpSpLocks/>
          </p:cNvGrpSpPr>
          <p:nvPr/>
        </p:nvGrpSpPr>
        <p:grpSpPr bwMode="auto">
          <a:xfrm>
            <a:off x="1996798" y="3968218"/>
            <a:ext cx="351602" cy="219821"/>
            <a:chOff x="3990" y="488"/>
            <a:chExt cx="150" cy="157"/>
          </a:xfrm>
        </p:grpSpPr>
        <p:pic>
          <p:nvPicPr>
            <p:cNvPr id="19520" name="流程圖: 接點 32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" y="488"/>
              <a:ext cx="150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21" name="Text Box 48"/>
            <p:cNvSpPr txBox="1">
              <a:spLocks noChangeArrowheads="1"/>
            </p:cNvSpPr>
            <p:nvPr/>
          </p:nvSpPr>
          <p:spPr bwMode="auto">
            <a:xfrm>
              <a:off x="4037" y="519"/>
              <a:ext cx="55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84" name="流程圖: 接點 33"/>
          <p:cNvGrpSpPr>
            <a:grpSpLocks/>
          </p:cNvGrpSpPr>
          <p:nvPr/>
        </p:nvGrpSpPr>
        <p:grpSpPr bwMode="auto">
          <a:xfrm>
            <a:off x="3100387" y="3959736"/>
            <a:ext cx="344000" cy="218627"/>
            <a:chOff x="4270" y="484"/>
            <a:chExt cx="146" cy="157"/>
          </a:xfrm>
        </p:grpSpPr>
        <p:pic>
          <p:nvPicPr>
            <p:cNvPr id="19518" name="流程圖: 接點 33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484"/>
              <a:ext cx="146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19" name="Text Box 51"/>
            <p:cNvSpPr txBox="1">
              <a:spLocks noChangeArrowheads="1"/>
            </p:cNvSpPr>
            <p:nvPr/>
          </p:nvSpPr>
          <p:spPr bwMode="auto">
            <a:xfrm>
              <a:off x="4315" y="515"/>
              <a:ext cx="55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85" name="流程圖: 接點 34"/>
          <p:cNvGrpSpPr>
            <a:grpSpLocks/>
          </p:cNvGrpSpPr>
          <p:nvPr/>
        </p:nvGrpSpPr>
        <p:grpSpPr bwMode="auto">
          <a:xfrm>
            <a:off x="2496296" y="3964530"/>
            <a:ext cx="342099" cy="218626"/>
            <a:chOff x="4550" y="480"/>
            <a:chExt cx="146" cy="157"/>
          </a:xfrm>
        </p:grpSpPr>
        <p:pic>
          <p:nvPicPr>
            <p:cNvPr id="19516" name="流程圖: 接點 3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0" y="480"/>
              <a:ext cx="146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17" name="Text Box 54"/>
            <p:cNvSpPr txBox="1">
              <a:spLocks noChangeArrowheads="1"/>
            </p:cNvSpPr>
            <p:nvPr/>
          </p:nvSpPr>
          <p:spPr bwMode="auto">
            <a:xfrm>
              <a:off x="4597" y="511"/>
              <a:ext cx="55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86" name="流程圖: 接點 35"/>
          <p:cNvGrpSpPr>
            <a:grpSpLocks/>
          </p:cNvGrpSpPr>
          <p:nvPr/>
        </p:nvGrpSpPr>
        <p:grpSpPr bwMode="auto">
          <a:xfrm>
            <a:off x="3707449" y="3963440"/>
            <a:ext cx="344000" cy="224600"/>
            <a:chOff x="4884" y="488"/>
            <a:chExt cx="146" cy="161"/>
          </a:xfrm>
        </p:grpSpPr>
        <p:pic>
          <p:nvPicPr>
            <p:cNvPr id="19514" name="流程圖: 接點 35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" y="488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15" name="Text Box 57"/>
            <p:cNvSpPr txBox="1">
              <a:spLocks noChangeArrowheads="1"/>
            </p:cNvSpPr>
            <p:nvPr/>
          </p:nvSpPr>
          <p:spPr bwMode="auto">
            <a:xfrm>
              <a:off x="4931" y="521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487" name="流程圖: 接點 36"/>
          <p:cNvGrpSpPr>
            <a:grpSpLocks/>
          </p:cNvGrpSpPr>
          <p:nvPr/>
        </p:nvGrpSpPr>
        <p:grpSpPr bwMode="auto">
          <a:xfrm>
            <a:off x="4278084" y="3956921"/>
            <a:ext cx="342099" cy="224600"/>
            <a:chOff x="5157" y="488"/>
            <a:chExt cx="146" cy="161"/>
          </a:xfrm>
        </p:grpSpPr>
        <p:pic>
          <p:nvPicPr>
            <p:cNvPr id="19512" name="流程圖: 接點 36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" y="488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13" name="Text Box 60"/>
            <p:cNvSpPr txBox="1">
              <a:spLocks noChangeArrowheads="1"/>
            </p:cNvSpPr>
            <p:nvPr/>
          </p:nvSpPr>
          <p:spPr bwMode="auto">
            <a:xfrm>
              <a:off x="5203" y="521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9505" name="流程圖: 接點 36"/>
          <p:cNvGrpSpPr>
            <a:grpSpLocks/>
          </p:cNvGrpSpPr>
          <p:nvPr/>
        </p:nvGrpSpPr>
        <p:grpSpPr bwMode="auto">
          <a:xfrm>
            <a:off x="5460795" y="3939929"/>
            <a:ext cx="342099" cy="224600"/>
            <a:chOff x="5157" y="488"/>
            <a:chExt cx="146" cy="161"/>
          </a:xfrm>
        </p:grpSpPr>
        <p:pic>
          <p:nvPicPr>
            <p:cNvPr id="19510" name="流程圖: 接點 36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" y="488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11" name="Text Box 60"/>
            <p:cNvSpPr txBox="1">
              <a:spLocks noChangeArrowheads="1"/>
            </p:cNvSpPr>
            <p:nvPr/>
          </p:nvSpPr>
          <p:spPr bwMode="auto">
            <a:xfrm>
              <a:off x="5203" y="521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98" name="流程圖: 接點 36"/>
          <p:cNvGrpSpPr>
            <a:grpSpLocks/>
          </p:cNvGrpSpPr>
          <p:nvPr/>
        </p:nvGrpSpPr>
        <p:grpSpPr bwMode="auto">
          <a:xfrm>
            <a:off x="6627016" y="3949558"/>
            <a:ext cx="342099" cy="224600"/>
            <a:chOff x="5157" y="488"/>
            <a:chExt cx="146" cy="161"/>
          </a:xfrm>
        </p:grpSpPr>
        <p:pic>
          <p:nvPicPr>
            <p:cNvPr id="99" name="流程圖: 接點 36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" y="488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Text Box 60"/>
            <p:cNvSpPr txBox="1">
              <a:spLocks noChangeArrowheads="1"/>
            </p:cNvSpPr>
            <p:nvPr/>
          </p:nvSpPr>
          <p:spPr bwMode="auto">
            <a:xfrm>
              <a:off x="5203" y="521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04" name="流程圖: 接點 36"/>
          <p:cNvGrpSpPr>
            <a:grpSpLocks/>
          </p:cNvGrpSpPr>
          <p:nvPr/>
        </p:nvGrpSpPr>
        <p:grpSpPr bwMode="auto">
          <a:xfrm>
            <a:off x="6003102" y="3963440"/>
            <a:ext cx="342099" cy="224600"/>
            <a:chOff x="5157" y="488"/>
            <a:chExt cx="146" cy="161"/>
          </a:xfrm>
        </p:grpSpPr>
        <p:pic>
          <p:nvPicPr>
            <p:cNvPr id="107" name="流程圖: 接點 36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" y="488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Text Box 60"/>
            <p:cNvSpPr txBox="1">
              <a:spLocks noChangeArrowheads="1"/>
            </p:cNvSpPr>
            <p:nvPr/>
          </p:nvSpPr>
          <p:spPr bwMode="auto">
            <a:xfrm>
              <a:off x="5203" y="521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grpSp>
        <p:nvGrpSpPr>
          <p:cNvPr id="113" name="流程圖: 接點 36"/>
          <p:cNvGrpSpPr>
            <a:grpSpLocks/>
          </p:cNvGrpSpPr>
          <p:nvPr/>
        </p:nvGrpSpPr>
        <p:grpSpPr bwMode="auto">
          <a:xfrm>
            <a:off x="4847185" y="3953763"/>
            <a:ext cx="342099" cy="224600"/>
            <a:chOff x="5157" y="488"/>
            <a:chExt cx="146" cy="161"/>
          </a:xfrm>
        </p:grpSpPr>
        <p:pic>
          <p:nvPicPr>
            <p:cNvPr id="114" name="流程圖: 接點 36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" y="488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" name="Text Box 60"/>
            <p:cNvSpPr txBox="1">
              <a:spLocks noChangeArrowheads="1"/>
            </p:cNvSpPr>
            <p:nvPr/>
          </p:nvSpPr>
          <p:spPr bwMode="auto">
            <a:xfrm>
              <a:off x="5203" y="521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cxnSp>
        <p:nvCxnSpPr>
          <p:cNvPr id="119" name="直線單箭頭接點 118"/>
          <p:cNvCxnSpPr/>
          <p:nvPr/>
        </p:nvCxnSpPr>
        <p:spPr>
          <a:xfrm flipV="1">
            <a:off x="1446500" y="3918644"/>
            <a:ext cx="6986779" cy="30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1" name="流程圖: 接點 36"/>
          <p:cNvGrpSpPr>
            <a:grpSpLocks/>
          </p:cNvGrpSpPr>
          <p:nvPr/>
        </p:nvGrpSpPr>
        <p:grpSpPr bwMode="auto">
          <a:xfrm>
            <a:off x="7276224" y="3939958"/>
            <a:ext cx="342099" cy="224600"/>
            <a:chOff x="5157" y="488"/>
            <a:chExt cx="146" cy="161"/>
          </a:xfrm>
        </p:grpSpPr>
        <p:pic>
          <p:nvPicPr>
            <p:cNvPr id="122" name="流程圖: 接點 36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" y="488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" name="Text Box 60"/>
            <p:cNvSpPr txBox="1">
              <a:spLocks noChangeArrowheads="1"/>
            </p:cNvSpPr>
            <p:nvPr/>
          </p:nvSpPr>
          <p:spPr bwMode="auto">
            <a:xfrm>
              <a:off x="5203" y="521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  <p:sp>
        <p:nvSpPr>
          <p:cNvPr id="124" name="矩形 16"/>
          <p:cNvSpPr>
            <a:spLocks noChangeArrowheads="1"/>
          </p:cNvSpPr>
          <p:nvPr/>
        </p:nvSpPr>
        <p:spPr bwMode="auto">
          <a:xfrm>
            <a:off x="4173771" y="3563101"/>
            <a:ext cx="652727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>
            <a:spAutoFit/>
          </a:bodyPr>
          <a:lstStyle/>
          <a:p>
            <a:pPr defTabSz="912669"/>
            <a:r>
              <a:rPr lang="en-US" altLang="zh-TW" b="1" dirty="0" smtClean="0">
                <a:latin typeface="Calibri" pitchFamily="34" charset="0"/>
                <a:ea typeface="標楷體" pitchFamily="65" charset="-120"/>
              </a:rPr>
              <a:t>2012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01" name="手繪多邊形 100"/>
          <p:cNvSpPr/>
          <p:nvPr/>
        </p:nvSpPr>
        <p:spPr>
          <a:xfrm flipH="1">
            <a:off x="7700616" y="4225192"/>
            <a:ext cx="504342" cy="1881408"/>
          </a:xfrm>
          <a:custGeom>
            <a:avLst/>
            <a:gdLst>
              <a:gd name="connsiteX0" fmla="*/ 0 w 535253"/>
              <a:gd name="connsiteY0" fmla="*/ 89211 h 2131438"/>
              <a:gd name="connsiteX1" fmla="*/ 89211 w 535253"/>
              <a:gd name="connsiteY1" fmla="*/ 0 h 2131438"/>
              <a:gd name="connsiteX2" fmla="*/ 446042 w 535253"/>
              <a:gd name="connsiteY2" fmla="*/ 0 h 2131438"/>
              <a:gd name="connsiteX3" fmla="*/ 535253 w 535253"/>
              <a:gd name="connsiteY3" fmla="*/ 89211 h 2131438"/>
              <a:gd name="connsiteX4" fmla="*/ 535253 w 535253"/>
              <a:gd name="connsiteY4" fmla="*/ 2042227 h 2131438"/>
              <a:gd name="connsiteX5" fmla="*/ 446042 w 535253"/>
              <a:gd name="connsiteY5" fmla="*/ 2131438 h 2131438"/>
              <a:gd name="connsiteX6" fmla="*/ 89211 w 535253"/>
              <a:gd name="connsiteY6" fmla="*/ 2131438 h 2131438"/>
              <a:gd name="connsiteX7" fmla="*/ 0 w 535253"/>
              <a:gd name="connsiteY7" fmla="*/ 2042227 h 2131438"/>
              <a:gd name="connsiteX8" fmla="*/ 0 w 535253"/>
              <a:gd name="connsiteY8" fmla="*/ 89211 h 213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253" h="2131438">
                <a:moveTo>
                  <a:pt x="0" y="89211"/>
                </a:moveTo>
                <a:cubicBezTo>
                  <a:pt x="0" y="39941"/>
                  <a:pt x="39941" y="0"/>
                  <a:pt x="89211" y="0"/>
                </a:cubicBezTo>
                <a:lnTo>
                  <a:pt x="446042" y="0"/>
                </a:lnTo>
                <a:cubicBezTo>
                  <a:pt x="495312" y="0"/>
                  <a:pt x="535253" y="39941"/>
                  <a:pt x="535253" y="89211"/>
                </a:cubicBezTo>
                <a:lnTo>
                  <a:pt x="535253" y="2042227"/>
                </a:lnTo>
                <a:cubicBezTo>
                  <a:pt x="535253" y="2091497"/>
                  <a:pt x="495312" y="2131438"/>
                  <a:pt x="446042" y="2131438"/>
                </a:cubicBezTo>
                <a:lnTo>
                  <a:pt x="89211" y="2131438"/>
                </a:lnTo>
                <a:cubicBezTo>
                  <a:pt x="39941" y="2131438"/>
                  <a:pt x="0" y="2091497"/>
                  <a:pt x="0" y="2042227"/>
                </a:cubicBezTo>
                <a:lnTo>
                  <a:pt x="0" y="8921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wordArtVertRtl" wrap="square" lIns="72145" tIns="72145" rIns="72145" bIns="72145" numCol="1" spcCol="1052" anchor="ctr" anchorCtr="0">
            <a:noAutofit/>
          </a:bodyPr>
          <a:lstStyle/>
          <a:p>
            <a:pPr algn="ctr" defTabSz="5891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/>
              <a:t>菲律賓</a:t>
            </a:r>
            <a:r>
              <a:rPr lang="zh-TW" altLang="en-US" sz="1400" b="1" dirty="0" smtClean="0"/>
              <a:t>海燕颱風</a:t>
            </a:r>
            <a:endParaRPr lang="zh-TW" altLang="en-US" sz="1400" b="1" dirty="0"/>
          </a:p>
        </p:txBody>
      </p:sp>
      <p:grpSp>
        <p:nvGrpSpPr>
          <p:cNvPr id="109" name="流程圖: 接點 36"/>
          <p:cNvGrpSpPr>
            <a:grpSpLocks/>
          </p:cNvGrpSpPr>
          <p:nvPr/>
        </p:nvGrpSpPr>
        <p:grpSpPr bwMode="auto">
          <a:xfrm>
            <a:off x="7804296" y="3949388"/>
            <a:ext cx="342099" cy="224600"/>
            <a:chOff x="5157" y="488"/>
            <a:chExt cx="146" cy="161"/>
          </a:xfrm>
        </p:grpSpPr>
        <p:pic>
          <p:nvPicPr>
            <p:cNvPr id="116" name="流程圖: 接點 36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" y="488"/>
              <a:ext cx="146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" name="Text Box 60"/>
            <p:cNvSpPr txBox="1">
              <a:spLocks noChangeArrowheads="1"/>
            </p:cNvSpPr>
            <p:nvPr/>
          </p:nvSpPr>
          <p:spPr bwMode="auto">
            <a:xfrm>
              <a:off x="5203" y="521"/>
              <a:ext cx="5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0377" tIns="55189" rIns="110377" bIns="55189" anchor="ctr"/>
            <a:lstStyle>
              <a:lvl1pPr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1pPr>
              <a:lvl2pPr marL="742950" indent="-28575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2pPr>
              <a:lvl3pPr marL="11430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3pPr>
              <a:lvl4pPr marL="16002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4pPr>
              <a:lvl5pPr marL="2057400" indent="-228600" defTabSz="1103313" eaLnBrk="0" hangingPunct="0"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5pPr>
              <a:lvl6pPr marL="25146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6pPr>
              <a:lvl7pPr marL="29718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7pPr>
              <a:lvl8pPr marL="34290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8pPr>
              <a:lvl9pPr marL="3886200" indent="-228600" defTabSz="1103313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 Unicode MS" pitchFamily="34" charset="-120"/>
                  <a:ea typeface="新細明體" pitchFamily="18" charset="-120"/>
                </a:defRPr>
              </a:lvl9pPr>
            </a:lstStyle>
            <a:p>
              <a:pPr algn="ctr" eaLnBrk="1" hangingPunct="1"/>
              <a:endParaRPr kumimoji="0" lang="zh-TW" altLang="en-US" sz="1800">
                <a:solidFill>
                  <a:srgbClr val="FFFFFF"/>
                </a:solidFill>
                <a:latin typeface="Calibri" pitchFamily="34" charset="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480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  <p:grpSp>
        <p:nvGrpSpPr>
          <p:cNvPr id="18" name="群組 17"/>
          <p:cNvGrpSpPr/>
          <p:nvPr/>
        </p:nvGrpSpPr>
        <p:grpSpPr>
          <a:xfrm>
            <a:off x="-24358" y="0"/>
            <a:ext cx="9213921" cy="6232733"/>
            <a:chOff x="-1" y="292611"/>
            <a:chExt cx="9213921" cy="6232733"/>
          </a:xfrm>
        </p:grpSpPr>
        <p:pic>
          <p:nvPicPr>
            <p:cNvPr id="5" name="Picture 2" descr="C:\Users\valuefree\Desktop\worldmap-bigger-siz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92611"/>
              <a:ext cx="9144001" cy="6232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圓角矩形圖說文字 5"/>
            <p:cNvSpPr/>
            <p:nvPr/>
          </p:nvSpPr>
          <p:spPr>
            <a:xfrm>
              <a:off x="6264188" y="5301208"/>
              <a:ext cx="1179748" cy="576064"/>
            </a:xfrm>
            <a:prstGeom prst="wedgeRoundRectCallout">
              <a:avLst>
                <a:gd name="adj1" fmla="val -33038"/>
                <a:gd name="adj2" fmla="val -35264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/>
                <a:t>斯里蘭卡</a:t>
              </a:r>
              <a:endParaRPr lang="en-US" altLang="zh-TW" b="1" dirty="0" smtClean="0"/>
            </a:p>
            <a:p>
              <a:pPr algn="ctr"/>
              <a:r>
                <a:rPr lang="zh-TW" altLang="en-US" b="1" dirty="0"/>
                <a:t>內戰</a:t>
              </a:r>
            </a:p>
          </p:txBody>
        </p:sp>
        <p:sp>
          <p:nvSpPr>
            <p:cNvPr id="7" name="圓角矩形圖說文字 6"/>
            <p:cNvSpPr/>
            <p:nvPr/>
          </p:nvSpPr>
          <p:spPr>
            <a:xfrm>
              <a:off x="5278270" y="4437112"/>
              <a:ext cx="1179748" cy="576064"/>
            </a:xfrm>
            <a:prstGeom prst="wedgeRoundRectCallout">
              <a:avLst>
                <a:gd name="adj1" fmla="val -22306"/>
                <a:gd name="adj2" fmla="val -21833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/>
                <a:t>東非</a:t>
              </a:r>
              <a:endParaRPr lang="en-US" altLang="zh-TW" b="1" dirty="0" smtClean="0"/>
            </a:p>
            <a:p>
              <a:pPr algn="ctr"/>
              <a:r>
                <a:rPr lang="zh-TW" altLang="en-US" b="1" dirty="0"/>
                <a:t>糧食危機</a:t>
              </a:r>
            </a:p>
          </p:txBody>
        </p:sp>
        <p:sp>
          <p:nvSpPr>
            <p:cNvPr id="8" name="圓角矩形圖說文字 7"/>
            <p:cNvSpPr/>
            <p:nvPr/>
          </p:nvSpPr>
          <p:spPr>
            <a:xfrm>
              <a:off x="5868144" y="3789040"/>
              <a:ext cx="792088" cy="576064"/>
            </a:xfrm>
            <a:prstGeom prst="wedgeRoundRectCallout">
              <a:avLst>
                <a:gd name="adj1" fmla="val -65234"/>
                <a:gd name="adj2" fmla="val -14995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/>
                <a:t>葉門</a:t>
              </a:r>
              <a:endParaRPr lang="en-US" altLang="zh-TW" b="1" dirty="0" smtClean="0"/>
            </a:p>
            <a:p>
              <a:pPr algn="ctr"/>
              <a:r>
                <a:rPr lang="zh-TW" altLang="en-US" b="1" dirty="0"/>
                <a:t>童婚</a:t>
              </a:r>
            </a:p>
          </p:txBody>
        </p:sp>
        <p:sp>
          <p:nvSpPr>
            <p:cNvPr id="9" name="圓角矩形圖說文字 8"/>
            <p:cNvSpPr/>
            <p:nvPr/>
          </p:nvSpPr>
          <p:spPr>
            <a:xfrm>
              <a:off x="3665700" y="5445224"/>
              <a:ext cx="1179748" cy="576064"/>
            </a:xfrm>
            <a:prstGeom prst="wedgeRoundRectCallout">
              <a:avLst>
                <a:gd name="adj1" fmla="val -22306"/>
                <a:gd name="adj2" fmla="val 8447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/>
                <a:t>南北極</a:t>
              </a:r>
              <a:endParaRPr lang="en-US" altLang="zh-TW" b="1" dirty="0" smtClean="0"/>
            </a:p>
            <a:p>
              <a:pPr algn="ctr"/>
              <a:r>
                <a:rPr lang="zh-TW" altLang="en-US" b="1" dirty="0"/>
                <a:t>氣候變遷</a:t>
              </a:r>
            </a:p>
          </p:txBody>
        </p:sp>
        <p:sp>
          <p:nvSpPr>
            <p:cNvPr id="10" name="圓角矩形圖說文字 9"/>
            <p:cNvSpPr/>
            <p:nvPr/>
          </p:nvSpPr>
          <p:spPr>
            <a:xfrm>
              <a:off x="7928756" y="2204864"/>
              <a:ext cx="1179748" cy="576064"/>
            </a:xfrm>
            <a:prstGeom prst="wedgeRoundRectCallout">
              <a:avLst>
                <a:gd name="adj1" fmla="val 38355"/>
                <a:gd name="adj2" fmla="val 6644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/>
                <a:t>亞太地區</a:t>
              </a:r>
              <a:endParaRPr lang="en-US" altLang="zh-TW" b="1" dirty="0" smtClean="0"/>
            </a:p>
            <a:p>
              <a:pPr algn="ctr"/>
              <a:r>
                <a:rPr lang="zh-TW" altLang="en-US" b="1" dirty="0" smtClean="0"/>
                <a:t>氣候變遷</a:t>
              </a:r>
              <a:endParaRPr lang="en-US" altLang="zh-TW" b="1" dirty="0" smtClean="0"/>
            </a:p>
          </p:txBody>
        </p:sp>
        <p:sp>
          <p:nvSpPr>
            <p:cNvPr id="11" name="圓角矩形圖說文字 10"/>
            <p:cNvSpPr/>
            <p:nvPr/>
          </p:nvSpPr>
          <p:spPr>
            <a:xfrm>
              <a:off x="6854062" y="4581128"/>
              <a:ext cx="1246330" cy="576064"/>
            </a:xfrm>
            <a:prstGeom prst="wedgeRoundRectCallout">
              <a:avLst>
                <a:gd name="adj1" fmla="val -76299"/>
                <a:gd name="adj2" fmla="val -30624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/>
                <a:t>南亞</a:t>
              </a:r>
              <a:endParaRPr lang="en-US" altLang="zh-TW" b="1" dirty="0" smtClean="0"/>
            </a:p>
            <a:p>
              <a:pPr algn="ctr"/>
              <a:r>
                <a:rPr lang="zh-TW" altLang="en-US" b="1" dirty="0" smtClean="0"/>
                <a:t>貧窮</a:t>
              </a:r>
              <a:r>
                <a:rPr lang="en-US" altLang="zh-TW" b="1" dirty="0" smtClean="0"/>
                <a:t>.</a:t>
              </a:r>
              <a:r>
                <a:rPr lang="zh-TW" altLang="en-US" b="1" dirty="0" smtClean="0"/>
                <a:t>災難</a:t>
              </a:r>
              <a:endParaRPr lang="en-US" altLang="zh-TW" b="1" dirty="0" smtClean="0"/>
            </a:p>
          </p:txBody>
        </p:sp>
        <p:sp>
          <p:nvSpPr>
            <p:cNvPr id="12" name="圓角矩形圖說文字 11"/>
            <p:cNvSpPr/>
            <p:nvPr/>
          </p:nvSpPr>
          <p:spPr>
            <a:xfrm>
              <a:off x="3229094" y="908720"/>
              <a:ext cx="1252531" cy="576064"/>
            </a:xfrm>
            <a:prstGeom prst="wedgeRoundRectCallout">
              <a:avLst>
                <a:gd name="adj1" fmla="val -106790"/>
                <a:gd name="adj2" fmla="val 34333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/>
                <a:t>海地</a:t>
              </a:r>
              <a:endParaRPr lang="en-US" altLang="zh-TW" b="1" dirty="0" smtClean="0"/>
            </a:p>
            <a:p>
              <a:pPr algn="ctr"/>
              <a:r>
                <a:rPr lang="zh-TW" altLang="en-US" b="1" dirty="0" smtClean="0"/>
                <a:t>貧窮</a:t>
              </a:r>
              <a:r>
                <a:rPr lang="en-US" altLang="zh-TW" b="1" dirty="0" smtClean="0"/>
                <a:t>.</a:t>
              </a:r>
              <a:r>
                <a:rPr lang="zh-TW" altLang="en-US" b="1" dirty="0" smtClean="0"/>
                <a:t>災難</a:t>
              </a:r>
              <a:endParaRPr lang="zh-TW" altLang="en-US" b="1" dirty="0"/>
            </a:p>
          </p:txBody>
        </p:sp>
        <p:sp>
          <p:nvSpPr>
            <p:cNvPr id="13" name="圓角矩形圖說文字 12"/>
            <p:cNvSpPr/>
            <p:nvPr/>
          </p:nvSpPr>
          <p:spPr>
            <a:xfrm>
              <a:off x="107503" y="3379706"/>
              <a:ext cx="1692695" cy="576064"/>
            </a:xfrm>
            <a:prstGeom prst="wedgeRoundRectCallout">
              <a:avLst>
                <a:gd name="adj1" fmla="val 36086"/>
                <a:gd name="adj2" fmla="val -23298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/>
                <a:t>北美地區</a:t>
              </a:r>
              <a:endParaRPr lang="en-US" altLang="zh-TW" b="1" dirty="0" smtClean="0"/>
            </a:p>
            <a:p>
              <a:pPr algn="ctr"/>
              <a:r>
                <a:rPr lang="zh-TW" altLang="en-US" b="1" dirty="0" smtClean="0"/>
                <a:t>貧富不均</a:t>
              </a:r>
              <a:r>
                <a:rPr lang="en-US" altLang="zh-TW" b="1" dirty="0" smtClean="0"/>
                <a:t>.</a:t>
              </a:r>
              <a:r>
                <a:rPr lang="zh-TW" altLang="en-US" b="1" dirty="0" smtClean="0"/>
                <a:t>災難</a:t>
              </a:r>
              <a:endParaRPr lang="zh-TW" altLang="en-US" b="1" dirty="0"/>
            </a:p>
          </p:txBody>
        </p:sp>
        <p:sp>
          <p:nvSpPr>
            <p:cNvPr id="14" name="圓角矩形圖說文字 13"/>
            <p:cNvSpPr/>
            <p:nvPr/>
          </p:nvSpPr>
          <p:spPr>
            <a:xfrm>
              <a:off x="4499992" y="836712"/>
              <a:ext cx="1368152" cy="792088"/>
            </a:xfrm>
            <a:prstGeom prst="wedgeRoundRectCallout">
              <a:avLst>
                <a:gd name="adj1" fmla="val 11412"/>
                <a:gd name="adj2" fmla="val 20034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/>
                <a:t>中東</a:t>
              </a:r>
              <a:endParaRPr lang="en-US" altLang="zh-TW" b="1" dirty="0" smtClean="0"/>
            </a:p>
            <a:p>
              <a:pPr algn="ctr"/>
              <a:r>
                <a:rPr lang="zh-TW" altLang="en-US" b="1" dirty="0" smtClean="0"/>
                <a:t>性別</a:t>
              </a:r>
              <a:r>
                <a:rPr lang="en-US" altLang="zh-TW" b="1" dirty="0" smtClean="0"/>
                <a:t>.</a:t>
              </a:r>
              <a:r>
                <a:rPr lang="zh-TW" altLang="en-US" b="1" dirty="0" smtClean="0"/>
                <a:t>種族宗教衝突</a:t>
              </a:r>
              <a:endParaRPr lang="zh-TW" altLang="en-US" b="1" dirty="0"/>
            </a:p>
          </p:txBody>
        </p:sp>
        <p:sp>
          <p:nvSpPr>
            <p:cNvPr id="15" name="圓角矩形圖說文字 14"/>
            <p:cNvSpPr/>
            <p:nvPr/>
          </p:nvSpPr>
          <p:spPr>
            <a:xfrm>
              <a:off x="7485728" y="3091674"/>
              <a:ext cx="1728192" cy="576064"/>
            </a:xfrm>
            <a:prstGeom prst="wedgeRoundRectCallout">
              <a:avLst>
                <a:gd name="adj1" fmla="val -82221"/>
                <a:gd name="adj2" fmla="val -31235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/>
                <a:t>東南亞</a:t>
              </a:r>
              <a:endParaRPr lang="en-US" altLang="zh-TW" b="1" dirty="0"/>
            </a:p>
            <a:p>
              <a:pPr algn="ctr"/>
              <a:r>
                <a:rPr lang="zh-TW" altLang="en-US" b="1" dirty="0" smtClean="0"/>
                <a:t>災難</a:t>
              </a:r>
              <a:r>
                <a:rPr lang="en-US" altLang="zh-TW" b="1" dirty="0" smtClean="0"/>
                <a:t>.</a:t>
              </a:r>
              <a:r>
                <a:rPr lang="zh-TW" altLang="en-US" b="1" dirty="0" smtClean="0"/>
                <a:t>種族宗教</a:t>
              </a:r>
              <a:endParaRPr lang="en-US" altLang="zh-TW" b="1" dirty="0" smtClean="0"/>
            </a:p>
          </p:txBody>
        </p:sp>
        <p:sp>
          <p:nvSpPr>
            <p:cNvPr id="16" name="圓角矩形圖說文字 15"/>
            <p:cNvSpPr/>
            <p:nvPr/>
          </p:nvSpPr>
          <p:spPr>
            <a:xfrm>
              <a:off x="683568" y="4397936"/>
              <a:ext cx="1825446" cy="942448"/>
            </a:xfrm>
            <a:prstGeom prst="wedgeRoundRectCallout">
              <a:avLst>
                <a:gd name="adj1" fmla="val 59728"/>
                <a:gd name="adj2" fmla="val -88605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/>
                <a:t>南美地區</a:t>
              </a:r>
              <a:endParaRPr lang="en-US" altLang="zh-TW" b="1" dirty="0" smtClean="0"/>
            </a:p>
            <a:p>
              <a:pPr algn="ctr"/>
              <a:r>
                <a:rPr lang="zh-TW" altLang="en-US" b="1" dirty="0" smtClean="0"/>
                <a:t>公共衛生</a:t>
              </a:r>
              <a:r>
                <a:rPr lang="en-US" altLang="zh-TW" b="1" dirty="0" smtClean="0"/>
                <a:t>.</a:t>
              </a:r>
              <a:r>
                <a:rPr lang="zh-TW" altLang="en-US" b="1" dirty="0" smtClean="0"/>
                <a:t>災難</a:t>
              </a:r>
              <a:endParaRPr lang="en-US" altLang="zh-TW" b="1" dirty="0" smtClean="0"/>
            </a:p>
            <a:p>
              <a:pPr algn="ctr"/>
              <a:r>
                <a:rPr lang="zh-TW" altLang="en-US" b="1" dirty="0"/>
                <a:t>生態</a:t>
              </a:r>
              <a:r>
                <a:rPr lang="zh-TW" altLang="en-US" b="1" dirty="0" smtClean="0"/>
                <a:t>破壞</a:t>
              </a:r>
              <a:r>
                <a:rPr lang="en-US" altLang="zh-TW" b="1" dirty="0" smtClean="0"/>
                <a:t>.</a:t>
              </a:r>
              <a:r>
                <a:rPr lang="zh-TW" altLang="en-US" b="1" dirty="0" smtClean="0"/>
                <a:t>動亂</a:t>
              </a:r>
              <a:endParaRPr lang="zh-TW" altLang="en-US" b="1" dirty="0"/>
            </a:p>
          </p:txBody>
        </p:sp>
        <p:sp>
          <p:nvSpPr>
            <p:cNvPr id="17" name="圓角矩形圖說文字 16"/>
            <p:cNvSpPr/>
            <p:nvPr/>
          </p:nvSpPr>
          <p:spPr>
            <a:xfrm>
              <a:off x="3855359" y="4070728"/>
              <a:ext cx="1234507" cy="798432"/>
            </a:xfrm>
            <a:prstGeom prst="wedgeRoundRectCallout">
              <a:avLst>
                <a:gd name="adj1" fmla="val 24410"/>
                <a:gd name="adj2" fmla="val -146703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/>
                <a:t>非洲</a:t>
              </a:r>
              <a:endParaRPr lang="en-US" altLang="zh-TW" b="1" dirty="0" smtClean="0"/>
            </a:p>
            <a:p>
              <a:pPr algn="ctr"/>
              <a:r>
                <a:rPr lang="zh-TW" altLang="en-US" b="1" dirty="0" smtClean="0"/>
                <a:t>公共衛生</a:t>
              </a:r>
              <a:endParaRPr lang="en-US" altLang="zh-TW" b="1" dirty="0"/>
            </a:p>
            <a:p>
              <a:pPr algn="ctr"/>
              <a:r>
                <a:rPr lang="zh-TW" altLang="en-US" b="1" dirty="0" smtClean="0"/>
                <a:t>種族衝突</a:t>
              </a:r>
              <a:endParaRPr lang="zh-TW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64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611560" y="1052736"/>
            <a:ext cx="7776864" cy="439248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從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1999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年以來，本會參與的國內賑災有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921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地震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八八水災</a:t>
            </a:r>
            <a:r>
              <a:rPr lang="zh-TW" altLang="en-US" sz="2800" dirty="0" smtClean="0">
                <a:latin typeface="標楷體"/>
                <a:ea typeface="標楷體"/>
              </a:rPr>
              <a:t>，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但海外的災害援助就有斯里蘭卡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印尼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印度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、馬爾地夫、孟加拉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、柬埔寨、緬甸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大陸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祕魯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海地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日本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紐西蘭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澳洲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伊朗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菲律賓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美國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古巴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牙買加等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18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個國家，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16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次以上的災害。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buNone/>
            </a:pPr>
            <a:endParaRPr lang="en-US" altLang="zh-TW" sz="2800" dirty="0">
              <a:latin typeface="華康中圓體" pitchFamily="49" charset="-120"/>
              <a:ea typeface="華康中圓體" pitchFamily="49" charset="-120"/>
            </a:endParaRPr>
          </a:p>
          <a:p>
            <a:pPr algn="just"/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台灣由愛心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輸入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國，變為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愛心輸出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國。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buNone/>
            </a:pP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algn="just"/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台灣締造經濟奇蹟、民主奇蹟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，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也正在締造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人道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奇蹟。</a:t>
            </a:r>
            <a:endParaRPr lang="en-US" altLang="zh-TW" sz="28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96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2</a:t>
            </a:fld>
            <a:endParaRPr lang="en-US" altLang="zh-TW"/>
          </a:p>
        </p:txBody>
      </p:sp>
      <p:sp>
        <p:nvSpPr>
          <p:cNvPr id="7" name="標題 2"/>
          <p:cNvSpPr>
            <a:spLocks noGrp="1"/>
          </p:cNvSpPr>
          <p:nvPr>
            <p:ph type="title"/>
          </p:nvPr>
        </p:nvSpPr>
        <p:spPr>
          <a:xfrm>
            <a:off x="518864" y="22941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紅十字會的宗旨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內容版面配置區 4"/>
          <p:cNvSpPr>
            <a:spLocks noGrp="1"/>
          </p:cNvSpPr>
          <p:nvPr>
            <p:ph idx="1"/>
          </p:nvPr>
        </p:nvSpPr>
        <p:spPr>
          <a:xfrm>
            <a:off x="1691680" y="1772816"/>
            <a:ext cx="6480720" cy="4176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博愛    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Fraternity</a:t>
            </a:r>
          </a:p>
          <a:p>
            <a:pPr marL="0" indent="0">
              <a:buNone/>
            </a:pP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人道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    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Humanity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志願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服務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Voluntary Service</a:t>
            </a:r>
          </a:p>
          <a:p>
            <a:pPr marL="0" indent="0"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所以，推動紅十字運動必須具備博愛的精神，以奉獻的心，來推動人道工作。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299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518864" y="22941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紅十字會的人力資源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051720" y="2060848"/>
            <a:ext cx="584904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zh-TW" altLang="en-US" sz="3200" dirty="0">
                <a:latin typeface="華康中圓體" pitchFamily="49" charset="-120"/>
                <a:ea typeface="華康中圓體" pitchFamily="49" charset="-120"/>
              </a:rPr>
              <a:t>總分支會的專職人員 </a:t>
            </a:r>
            <a:endParaRPr lang="en-US" altLang="zh-TW" sz="3200" dirty="0">
              <a:latin typeface="華康中圓體" pitchFamily="49" charset="-120"/>
              <a:ea typeface="華康中圓體" pitchFamily="49" charset="-12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3200" dirty="0">
                <a:latin typeface="華康中圓體" pitchFamily="49" charset="-120"/>
                <a:ea typeface="華康中圓體" pitchFamily="49" charset="-120"/>
              </a:rPr>
              <a:t>專案約聘</a:t>
            </a: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人員</a:t>
            </a:r>
            <a:endParaRPr lang="en-US" altLang="zh-TW" sz="3200" dirty="0">
              <a:latin typeface="華康中圓體" pitchFamily="49" charset="-120"/>
              <a:ea typeface="華康中圓體" pitchFamily="49" charset="-12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3200" dirty="0">
                <a:latin typeface="華康中圓體" pitchFamily="49" charset="-120"/>
                <a:ea typeface="華康中圓體" pitchFamily="49" charset="-120"/>
              </a:rPr>
              <a:t>志</a:t>
            </a: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工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急救</a:t>
            </a:r>
            <a:r>
              <a:rPr lang="zh-TW" altLang="en-US" sz="2000" dirty="0" smtClean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水安</a:t>
            </a:r>
            <a:r>
              <a:rPr lang="zh-TW" altLang="en-US" sz="2000" dirty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救災</a:t>
            </a:r>
            <a:r>
              <a:rPr lang="zh-TW" altLang="en-US" sz="2000" dirty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行政志工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2000" dirty="0">
              <a:latin typeface="華康中圓體" pitchFamily="49" charset="-120"/>
              <a:ea typeface="華康中圓體" pitchFamily="49" charset="-12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賑災夥伴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專業的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NGO</a:t>
            </a:r>
            <a:r>
              <a:rPr lang="zh-TW" altLang="en-US" sz="2000" dirty="0" smtClean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消防</a:t>
            </a:r>
            <a:r>
              <a:rPr lang="zh-TW" altLang="en-US" sz="2000" dirty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醫療體系、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宗教團體、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建築營造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產業發展的專家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2000" dirty="0" smtClean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134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827584" y="2492896"/>
            <a:ext cx="7560840" cy="792088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zh-TW" altLang="en-US" sz="4400" dirty="0">
                <a:solidFill>
                  <a:schemeClr val="tx1"/>
                </a:solidFill>
                <a:latin typeface="華康中圓體" pitchFamily="49" charset="-120"/>
                <a:ea typeface="華康中圓體" pitchFamily="49" charset="-120"/>
              </a:rPr>
              <a:t>中華民國紅十字會的志願服務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6665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18864" y="22941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紅十字志工分類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627784" y="1700808"/>
            <a:ext cx="4576766" cy="3312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一、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急救志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工</a:t>
            </a:r>
          </a:p>
          <a:p>
            <a:pPr marL="0" indent="0">
              <a:buNone/>
            </a:pP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二、水上安全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救生志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工</a:t>
            </a:r>
          </a:p>
          <a:p>
            <a:pPr marL="0" indent="0">
              <a:buNone/>
            </a:pP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三、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救災志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工</a:t>
            </a:r>
          </a:p>
          <a:p>
            <a:pPr marL="0" indent="0">
              <a:buNone/>
            </a:pP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四、行政志工</a:t>
            </a:r>
          </a:p>
          <a:p>
            <a:pPr marL="0" indent="0">
              <a:buNone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五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、青少年志工</a:t>
            </a:r>
          </a:p>
          <a:p>
            <a:pPr marL="0" indent="0">
              <a:buNone/>
            </a:pPr>
            <a:endParaRPr lang="en-US" altLang="zh-TW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528" y="404664"/>
            <a:ext cx="8424936" cy="792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pPr algn="l"/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55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990600"/>
          </a:xfrm>
          <a:noFill/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急救志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工</a:t>
            </a:r>
          </a:p>
        </p:txBody>
      </p:sp>
      <p:sp>
        <p:nvSpPr>
          <p:cNvPr id="9219" name="矩形 8"/>
          <p:cNvSpPr>
            <a:spLocks noChangeArrowheads="1"/>
          </p:cNvSpPr>
          <p:nvPr/>
        </p:nvSpPr>
        <p:spPr bwMode="auto">
          <a:xfrm>
            <a:off x="533400" y="1143000"/>
            <a:ext cx="8305800" cy="170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急救訓練班別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多元化（例如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CPR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、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AED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）</a:t>
            </a:r>
            <a:endParaRPr lang="zh-TW" altLang="en-US" sz="2800" dirty="0">
              <a:latin typeface="華康中圓體" pitchFamily="49" charset="-120"/>
              <a:ea typeface="華康中圓體" pitchFamily="49" charset="-12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透過全國各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縣紅十字機構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推廣一般民眾急救訓練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技術與實務結合，提供志願服務管道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zh-TW" altLang="en-US" sz="2400" b="1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71801"/>
            <a:ext cx="3844029" cy="256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4" descr="R001-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84934"/>
            <a:ext cx="1817688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DSC_0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48" y="4195167"/>
            <a:ext cx="31242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659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zh-TW" altLang="en-US" sz="3600" dirty="0">
                <a:latin typeface="華康中圓體" pitchFamily="49" charset="-120"/>
                <a:ea typeface="華康中圓體" pitchFamily="49" charset="-120"/>
              </a:rPr>
              <a:t>平均每年參與急救訓練人數逾一萬</a:t>
            </a:r>
            <a:r>
              <a:rPr lang="zh-TW" altLang="en-US" sz="3600" dirty="0" smtClean="0">
                <a:latin typeface="華康中圓體" pitchFamily="49" charset="-120"/>
                <a:ea typeface="華康中圓體" pitchFamily="49" charset="-120"/>
              </a:rPr>
              <a:t>人</a:t>
            </a:r>
            <a:endParaRPr lang="zh-TW" altLang="en-US" sz="36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245" name="Text Box 11"/>
          <p:cNvSpPr txBox="1">
            <a:spLocks noChangeArrowheads="1"/>
          </p:cNvSpPr>
          <p:nvPr/>
        </p:nvSpPr>
        <p:spPr bwMode="auto">
          <a:xfrm>
            <a:off x="152400" y="1066800"/>
            <a:ext cx="8458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急救培訓業務與緊急醫療救護緊密結合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，有的志工教練除了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推廣急救教育之外，也參與救護車服務工作。</a:t>
            </a:r>
          </a:p>
        </p:txBody>
      </p:sp>
      <p:pic>
        <p:nvPicPr>
          <p:cNvPr id="10246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" y="2769071"/>
            <a:ext cx="3089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\\Dcserver1\本會數位相片\教育訓練處\99基搜訓練照片\台東基搜訓練\IMG_1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85" y="2239639"/>
            <a:ext cx="250825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65" y="2132856"/>
            <a:ext cx="337820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7"/>
          <p:cNvGrpSpPr>
            <a:grpSpLocks/>
          </p:cNvGrpSpPr>
          <p:nvPr/>
        </p:nvGrpSpPr>
        <p:grpSpPr bwMode="auto">
          <a:xfrm rot="-855623">
            <a:off x="3063875" y="3910013"/>
            <a:ext cx="3579813" cy="2122487"/>
            <a:chOff x="2480" y="1797"/>
            <a:chExt cx="3280" cy="2206"/>
          </a:xfrm>
        </p:grpSpPr>
        <p:sp>
          <p:nvSpPr>
            <p:cNvPr id="10249" name="Rectangle 6"/>
            <p:cNvSpPr>
              <a:spLocks noChangeArrowheads="1"/>
            </p:cNvSpPr>
            <p:nvPr/>
          </p:nvSpPr>
          <p:spPr bwMode="auto">
            <a:xfrm>
              <a:off x="2562" y="1797"/>
              <a:ext cx="3198" cy="217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pic>
          <p:nvPicPr>
            <p:cNvPr id="10250" name="Picture 5" descr="P18-22 4-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" y="1811"/>
              <a:ext cx="3265" cy="2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6174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594" y="188640"/>
            <a:ext cx="9144000" cy="990600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/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水上安全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救生志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工</a:t>
            </a:r>
          </a:p>
        </p:txBody>
      </p:sp>
      <p:sp>
        <p:nvSpPr>
          <p:cNvPr id="11267" name="矩形 8"/>
          <p:cNvSpPr>
            <a:spLocks noChangeArrowheads="1"/>
          </p:cNvSpPr>
          <p:nvPr/>
        </p:nvSpPr>
        <p:spPr bwMode="auto">
          <a:xfrm>
            <a:off x="568669" y="1087169"/>
            <a:ext cx="79914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</a:pPr>
            <a:r>
              <a:rPr lang="zh-TW" altLang="en-US" sz="2400" dirty="0" smtClean="0">
                <a:latin typeface="華康中圓體" pitchFamily="49" charset="-120"/>
                <a:ea typeface="華康中圓體" pitchFamily="49" charset="-120"/>
              </a:rPr>
              <a:t>　除</a:t>
            </a:r>
            <a:r>
              <a:rPr lang="zh-TW" altLang="en-US" sz="2400" dirty="0">
                <a:latin typeface="華康中圓體" pitchFamily="49" charset="-120"/>
                <a:ea typeface="華康中圓體" pitchFamily="49" charset="-120"/>
              </a:rPr>
              <a:t>一般泳訓外，包括急流救生，河海救生，分級培訓水上安全救生員外，亦開辦急流救生、動力小船操作、潛水救生、</a:t>
            </a:r>
            <a:r>
              <a:rPr lang="en-US" altLang="zh-TW" sz="2400" dirty="0">
                <a:latin typeface="華康中圓體" pitchFamily="49" charset="-120"/>
                <a:ea typeface="華康中圓體" pitchFamily="49" charset="-120"/>
              </a:rPr>
              <a:t>B</a:t>
            </a:r>
            <a:r>
              <a:rPr lang="zh-TW" altLang="en-US" sz="2400" dirty="0">
                <a:latin typeface="華康中圓體" pitchFamily="49" charset="-120"/>
                <a:ea typeface="華康中圓體" pitchFamily="49" charset="-120"/>
              </a:rPr>
              <a:t>級教練班、身心障礙者泳訓等課程，同時跨　海</a:t>
            </a:r>
            <a:r>
              <a:rPr lang="zh-TW" altLang="en-US" sz="2400" dirty="0" smtClean="0">
                <a:latin typeface="華康中圓體" pitchFamily="49" charset="-120"/>
                <a:ea typeface="華康中圓體" pitchFamily="49" charset="-120"/>
              </a:rPr>
              <a:t>協助大陸推</a:t>
            </a:r>
            <a:r>
              <a:rPr lang="zh-TW" altLang="en-US" sz="2400" dirty="0">
                <a:latin typeface="華康中圓體" pitchFamily="49" charset="-120"/>
                <a:ea typeface="華康中圓體" pitchFamily="49" charset="-120"/>
              </a:rPr>
              <a:t>展水上安全救生</a:t>
            </a:r>
            <a:r>
              <a:rPr lang="zh-TW" altLang="en-US" sz="2400" dirty="0" smtClean="0">
                <a:latin typeface="華康中圓體" pitchFamily="49" charset="-120"/>
                <a:ea typeface="華康中圓體" pitchFamily="49" charset="-120"/>
              </a:rPr>
              <a:t>訓練培育相關人才。</a:t>
            </a:r>
            <a:endParaRPr lang="zh-TW" altLang="en-US" sz="2400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26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75100"/>
            <a:ext cx="3946417" cy="2627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70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75954"/>
            <a:ext cx="3535986" cy="23272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683568" y="108244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738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26</a:t>
            </a:fld>
            <a:endParaRPr lang="en-US" altLang="zh-TW"/>
          </a:p>
        </p:txBody>
      </p:sp>
      <p:pic>
        <p:nvPicPr>
          <p:cNvPr id="5" name="Picture 3" descr="\\Dcserver1\暫存區\100世界紅十字日\水安志工\日月潭萬人泳渡協勤\DSC_042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404664"/>
            <a:ext cx="7776864" cy="5696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\\Dcserver1\本會數位相片\教育訓練處\水安\急流救生訓練\961105 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802821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圖片 9" descr="\\Dcserver1\暫存區\100世界紅十字日\水安志工\1000412-身心障礙\李政翰\DSCI06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5" y="404664"/>
            <a:ext cx="7803662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4" y="409253"/>
            <a:ext cx="7913663" cy="5684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內容版面配置區 11" descr="\\Dcserver1\暫存區\100世界紅十字日\水安志工\96龍舟賽\164515_185932564760869_100000323798771_519485_7606354_n.jpg"/>
          <p:cNvPicPr>
            <a:picLocks noGrp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1" y="359198"/>
            <a:ext cx="7992886" cy="5806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\\Dcserver1\本會數位相片\教育訓練處\水安\990906廣東救生員班\鄭教練\PICT08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6" y="260648"/>
            <a:ext cx="8105189" cy="5904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147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 descr="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33528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P6-7 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7400"/>
            <a:ext cx="35814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P6-7 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460">
            <a:off x="3119440" y="4049878"/>
            <a:ext cx="38100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6200" y="692696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zh-TW" altLang="en-US" sz="2400" dirty="0" smtClean="0">
                <a:latin typeface="華康中圓體" pitchFamily="49" charset="-120"/>
                <a:ea typeface="華康中圓體" pitchFamily="49" charset="-120"/>
              </a:rPr>
              <a:t>除每年</a:t>
            </a:r>
            <a:r>
              <a:rPr lang="zh-TW" altLang="en-US" sz="2400" dirty="0">
                <a:latin typeface="華康中圓體" pitchFamily="49" charset="-120"/>
                <a:ea typeface="華康中圓體" pitchFamily="49" charset="-120"/>
              </a:rPr>
              <a:t>五月至十月利用假日在全國河海域定點服務外，並積極參與全國性水上活動的安全戒護</a:t>
            </a:r>
            <a:r>
              <a:rPr lang="zh-TW" altLang="en-US" sz="2400" dirty="0" smtClean="0">
                <a:latin typeface="華康中圓體" pitchFamily="49" charset="-120"/>
                <a:ea typeface="華康中圓體" pitchFamily="49" charset="-120"/>
              </a:rPr>
              <a:t>工作，例如台北市龍舟競賽、日月潭萬人泳渡。</a:t>
            </a:r>
            <a:endParaRPr lang="zh-TW" altLang="en-US" sz="2400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28416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2-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15" y="3875037"/>
            <a:ext cx="2068640" cy="2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709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18864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救災志工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67544" y="1556792"/>
            <a:ext cx="6206827" cy="1656184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災害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應變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城市搜救訓練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陸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域、水域、山域及海域救援訓練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endParaRPr lang="en-US" altLang="zh-TW" sz="28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528" y="404664"/>
            <a:ext cx="8424936" cy="792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pPr algn="l"/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Picture 6" descr="PA280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372">
            <a:off x="5253401" y="3577212"/>
            <a:ext cx="2960259" cy="2219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消房局演習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50040"/>
            <a:ext cx="3312368" cy="2206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5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\\Dcserver1\本會數位相片\秘書處\38-02行政志工\行政志工\991014總會行政志工參訪團\DSC_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14" y="1196752"/>
            <a:ext cx="7662409" cy="473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004" y="116632"/>
            <a:ext cx="9144000" cy="990600"/>
          </a:xfrm>
          <a:noFill/>
        </p:spPr>
        <p:txBody>
          <a:bodyPr>
            <a:normAutofit/>
          </a:bodyPr>
          <a:lstStyle/>
          <a:p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行政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志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工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683567" y="1052736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5123" name="Picture 3" descr="\\Dcserver1\本會數位相片\秘書處\38-02行政志工\行政志工\DSC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7" y="1196752"/>
            <a:ext cx="7755641" cy="473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73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7" t="18511" r="35558" b="21165"/>
          <a:stretch/>
        </p:blipFill>
        <p:spPr bwMode="auto">
          <a:xfrm>
            <a:off x="7020272" y="955467"/>
            <a:ext cx="1652166" cy="1944216"/>
          </a:xfrm>
          <a:prstGeom prst="rect">
            <a:avLst/>
          </a:prstGeom>
          <a:noFill/>
          <a:ln>
            <a:noFill/>
          </a:ln>
          <a:effectLst>
            <a:outerShdw blurRad="330200" dist="35921" dir="2700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86382" y="1124744"/>
            <a:ext cx="881031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           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          </a:t>
            </a:r>
            <a:r>
              <a:rPr lang="zh-TW" altLang="en-US" sz="3200" b="1" dirty="0" smtClean="0">
                <a:latin typeface="華康中圓體" pitchFamily="49" charset="-120"/>
                <a:ea typeface="華康中圓體" pitchFamily="49" charset="-120"/>
              </a:rPr>
              <a:t>紅十字</a:t>
            </a:r>
            <a:r>
              <a:rPr lang="zh-TW" altLang="en-US" sz="3200" b="1" dirty="0">
                <a:latin typeface="華康中圓體" pitchFamily="49" charset="-120"/>
                <a:ea typeface="華康中圓體" pitchFamily="49" charset="-120"/>
              </a:rPr>
              <a:t>之</a:t>
            </a:r>
            <a:r>
              <a:rPr lang="zh-TW" altLang="en-US" sz="3200" b="1" dirty="0" smtClean="0">
                <a:latin typeface="華康中圓體" pitchFamily="49" charset="-120"/>
                <a:ea typeface="華康中圓體" pitchFamily="49" charset="-120"/>
              </a:rPr>
              <a:t>父</a:t>
            </a:r>
            <a:endParaRPr lang="en-US" altLang="zh-TW" sz="3200" b="1" dirty="0" smtClean="0">
              <a:latin typeface="華康中圓體" pitchFamily="49" charset="-120"/>
              <a:ea typeface="華康中圓體" pitchFamily="49" charset="-120"/>
            </a:endParaRPr>
          </a:p>
          <a:p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1901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年 第一屆諾貝爾和平獎得主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    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他所創辦的紅十字國際委員會於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1917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、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1944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、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1963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三度得到諾貝 </a:t>
            </a: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en-US" altLang="zh-TW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                 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爾和平獎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)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1859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年 在蘇法利諾，目睹奧地利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與法義聯軍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交戰 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    現場，死傷枕藉，乏人照料，乃號召民眾</a:t>
            </a:r>
            <a:endParaRPr lang="en-US" altLang="zh-TW" sz="2800" dirty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       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不分國籍，協助救助。事後出版蘇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法利諾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     回憶錄一書。 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  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1863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年 成立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「救援傷兵國際委員會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」</a:t>
            </a: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International 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                     Committee 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for Relief to the </a:t>
            </a: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Wounded</a:t>
            </a:r>
            <a:r>
              <a:rPr lang="en-US" altLang="zh-TW" sz="1400" dirty="0" smtClean="0">
                <a:latin typeface="華康中圓體" pitchFamily="49" charset="-120"/>
                <a:ea typeface="華康中圓體" pitchFamily="49" charset="-120"/>
              </a:rPr>
              <a:t>,</a:t>
            </a:r>
            <a:r>
              <a:rPr lang="zh-TW" altLang="en-US" sz="14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1400" dirty="0" smtClean="0">
                <a:latin typeface="華康中圓體" pitchFamily="49" charset="-120"/>
                <a:ea typeface="華康中圓體" pitchFamily="49" charset="-120"/>
              </a:rPr>
              <a:t>1875</a:t>
            </a:r>
            <a:r>
              <a:rPr lang="zh-TW" altLang="en-US" sz="1400" dirty="0" smtClean="0">
                <a:latin typeface="華康中圓體" pitchFamily="49" charset="-120"/>
                <a:ea typeface="華康中圓體" pitchFamily="49" charset="-120"/>
              </a:rPr>
              <a:t>年更名</a:t>
            </a:r>
            <a:r>
              <a:rPr lang="zh-TW" altLang="en-US" sz="1400" dirty="0">
                <a:latin typeface="華康中圓體" pitchFamily="49" charset="-120"/>
                <a:ea typeface="華康中圓體" pitchFamily="49" charset="-120"/>
              </a:rPr>
              <a:t>為「紅十字</a:t>
            </a:r>
            <a:r>
              <a:rPr lang="zh-TW" altLang="en-US" sz="1400" dirty="0" smtClean="0">
                <a:latin typeface="華康中圓體" pitchFamily="49" charset="-120"/>
                <a:ea typeface="華康中圓體" pitchFamily="49" charset="-120"/>
              </a:rPr>
              <a:t>國際委員會」</a:t>
            </a: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ICRC</a:t>
            </a:r>
            <a:r>
              <a:rPr lang="en-US" altLang="zh-TW" sz="1400" dirty="0" smtClean="0"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2800" dirty="0" smtClean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   </a:t>
            </a:r>
            <a:endParaRPr lang="en-US" altLang="zh-TW" sz="28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88160" y="355303"/>
            <a:ext cx="5284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 smtClean="0">
                <a:latin typeface="華康中圓體" pitchFamily="49" charset="-120"/>
                <a:ea typeface="華康中圓體" pitchFamily="49" charset="-120"/>
              </a:rPr>
              <a:t>亨利</a:t>
            </a: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˙</a:t>
            </a:r>
            <a:r>
              <a:rPr lang="zh-TW" altLang="en-US" sz="4400" dirty="0" smtClean="0">
                <a:latin typeface="華康中圓體" pitchFamily="49" charset="-120"/>
                <a:ea typeface="華康中圓體" pitchFamily="49" charset="-120"/>
              </a:rPr>
              <a:t>杜南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en-US" altLang="zh-TW" sz="2800" dirty="0" smtClean="0"/>
              <a:t>1828 -1910)</a:t>
            </a:r>
            <a:endParaRPr lang="en-US" altLang="zh-TW" sz="2800" dirty="0">
              <a:latin typeface="華康中圓體" pitchFamily="49" charset="-120"/>
              <a:ea typeface="華康中圓體" pitchFamily="49" charset="-120"/>
            </a:endParaRPr>
          </a:p>
          <a:p>
            <a:r>
              <a:rPr lang="en-US" altLang="zh-TW" sz="2800" dirty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Henry Dunant)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13592" r="27039" b="10162"/>
          <a:stretch/>
        </p:blipFill>
        <p:spPr bwMode="auto">
          <a:xfrm>
            <a:off x="1088160" y="4293096"/>
            <a:ext cx="926157" cy="778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青少年志願服務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工作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99290" y="1484784"/>
            <a:ext cx="8105158" cy="3672407"/>
          </a:xfrm>
        </p:spPr>
        <p:txBody>
          <a:bodyPr>
            <a:noAutofit/>
          </a:bodyPr>
          <a:lstStyle/>
          <a:p>
            <a:r>
              <a:rPr lang="en-US" altLang="zh-TW" sz="2800" dirty="0">
                <a:latin typeface="華康中圓體" pitchFamily="49" charset="-120"/>
                <a:ea typeface="華康中圓體" pitchFamily="49" charset="-120"/>
              </a:rPr>
              <a:t>1950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年起，台灣各縣市分支會陸續成立後，少年會員活動亦隨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之展開。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自</a:t>
            </a:r>
            <a:r>
              <a:rPr lang="en-US" altLang="zh-TW" sz="2800" dirty="0">
                <a:latin typeface="華康中圓體" pitchFamily="49" charset="-120"/>
                <a:ea typeface="華康中圓體" pitchFamily="49" charset="-120"/>
              </a:rPr>
              <a:t>2001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年，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鑒於政府大力推動青少年服務學習，本會全力推動成立青少年服務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隊。</a:t>
            </a:r>
            <a:endParaRPr lang="zh-TW" altLang="en-US" sz="2800" dirty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目前本會及所屬各分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支會有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142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支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服務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隊，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總人數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逾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5,089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人（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102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年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11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月）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。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endParaRPr lang="en-US" altLang="zh-TW" sz="28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528" y="404664"/>
            <a:ext cx="8424936" cy="792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pPr algn="l"/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827584" y="1197174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44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31</a:t>
            </a:fld>
            <a:endParaRPr lang="en-US" altLang="zh-TW"/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0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圖片 6" descr="\\Dcserver1\暫存區\100世界紅十字日\志工照片-挑選過\青少年\DSC_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0" cy="5792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圖片 5" descr="\\Dcserver1\暫存區\100世界紅十字日\志工照片-挑選過\青少年\DSC00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8763"/>
            <a:ext cx="7920880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" name="Picture 4" descr="DSC070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384"/>
            <a:ext cx="7992888" cy="5844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709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99290" y="1484785"/>
            <a:ext cx="7529094" cy="1296144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兩岸青少年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交流（自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1993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年起）</a:t>
            </a:r>
            <a:endParaRPr lang="zh-TW" altLang="en-US" sz="2800" dirty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紅十字大專青年服務隊／青少年服務隊</a:t>
            </a:r>
          </a:p>
          <a:p>
            <a:endParaRPr lang="en-US" altLang="zh-TW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32</a:t>
            </a:fld>
            <a:endParaRPr lang="en-US" altLang="zh-TW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528" y="404664"/>
            <a:ext cx="8424936" cy="792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pPr algn="l"/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23528" y="1196752"/>
            <a:ext cx="8136904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7" name="Picture 8" descr="12041775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7248"/>
            <a:ext cx="32766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青少年演習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37" y="3428685"/>
            <a:ext cx="2917825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官邸服務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50" y="3500123"/>
            <a:ext cx="2489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標題 2"/>
          <p:cNvSpPr txBox="1">
            <a:spLocks/>
          </p:cNvSpPr>
          <p:nvPr/>
        </p:nvSpPr>
        <p:spPr>
          <a:xfrm>
            <a:off x="42119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青少年志願服務工作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888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3269" y="19776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指導老師研習營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33</a:t>
            </a:fld>
            <a:endParaRPr lang="en-US" altLang="zh-TW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528" y="404664"/>
            <a:ext cx="8424936" cy="792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pPr algn="l"/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23528" y="1196752"/>
            <a:ext cx="8208912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14" descr="\\Dcserver1\社工處\青少年簡介照片－振國\指導老師研習會 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90" y="1376585"/>
            <a:ext cx="6395187" cy="4687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\\Dcserver1\社工處\青少年服務隊指導老師研習會\100年度指導老師研習會\100年度指導老師研習會－照片\DSC_0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11" y="1355253"/>
            <a:ext cx="7076693" cy="4748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9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88379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領導幹部研習營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528" y="404664"/>
            <a:ext cx="8424936" cy="792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pPr algn="l"/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23528" y="1196752"/>
            <a:ext cx="8136904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7" name="Picture 11" descr="https://lh5.googleusercontent.com/-kvyZA-G1Mw4/T0s6uMDpyQI/AAAAAAAAX1c/WsUEsyU6pmo/w251-h167-k/1010225-27%25E7%25B4%2585%25E5%258D%2581%25E5%25AD%2597%25E6%259C%2583%25E9%259D%2592%25E5%25B9%25B4%25E6%259C%258D%25E5%258B%2599%25E9%259A%258A%25E9%25A0%2598%25E5%25B0%258E%25E5%25B9%25B9%25E9%2583%25A8%25E7%25A0%2594%25E7%25BF%2592%25E7%2587%259F-0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99" y="1502932"/>
            <a:ext cx="6405393" cy="4235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Picture 2" descr="\\Dcserver1\社工處\青少年簡介照片－振國\2-13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365920"/>
            <a:ext cx="7056784" cy="4704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14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1835696" y="2420888"/>
            <a:ext cx="5904656" cy="792088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chemeClr val="tx1"/>
                </a:solidFill>
                <a:latin typeface="華康中圓體" pitchFamily="49" charset="-120"/>
                <a:ea typeface="華康中圓體" pitchFamily="49" charset="-120"/>
              </a:rPr>
              <a:t>紅十字會</a:t>
            </a:r>
            <a:r>
              <a:rPr lang="zh-TW" altLang="en-US" sz="4400" dirty="0">
                <a:solidFill>
                  <a:schemeClr val="tx1"/>
                </a:solidFill>
                <a:latin typeface="華康中圓體" pitchFamily="49" charset="-120"/>
                <a:ea typeface="華康中圓體" pitchFamily="49" charset="-120"/>
              </a:rPr>
              <a:t>的災害</a:t>
            </a:r>
            <a:r>
              <a:rPr lang="zh-TW" altLang="en-US" sz="4400" dirty="0" smtClean="0">
                <a:solidFill>
                  <a:schemeClr val="tx1"/>
                </a:solidFill>
                <a:latin typeface="華康中圓體" pitchFamily="49" charset="-120"/>
                <a:ea typeface="華康中圓體" pitchFamily="49" charset="-120"/>
              </a:rPr>
              <a:t>管理</a:t>
            </a:r>
            <a:endParaRPr lang="zh-TW" altLang="en-US" sz="4400" dirty="0">
              <a:solidFill>
                <a:schemeClr val="tx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35</a:t>
            </a:fld>
            <a:endParaRPr lang="zh-TW" altLang="en-U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619672" y="3284984"/>
            <a:ext cx="554461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1763688" y="3501008"/>
            <a:ext cx="5472608" cy="769441"/>
            <a:chOff x="1763688" y="3501008"/>
            <a:chExt cx="5472608" cy="769441"/>
          </a:xfrm>
        </p:grpSpPr>
        <p:sp>
          <p:nvSpPr>
            <p:cNvPr id="3" name="矩形 2"/>
            <p:cNvSpPr/>
            <p:nvPr/>
          </p:nvSpPr>
          <p:spPr>
            <a:xfrm>
              <a:off x="1763688" y="3501008"/>
              <a:ext cx="1728192" cy="7694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zh-TW" altLang="en-US" sz="2800" dirty="0">
                  <a:latin typeface="華康中圓體" pitchFamily="49" charset="-120"/>
                  <a:ea typeface="華康中圓體" pitchFamily="49" charset="-120"/>
                  <a:cs typeface="+mj-cs"/>
                </a:rPr>
                <a:t>災前整備</a:t>
              </a:r>
              <a:endParaRPr lang="en-US" altLang="zh-TW" sz="2800" dirty="0">
                <a:latin typeface="華康中圓體" pitchFamily="49" charset="-120"/>
                <a:ea typeface="華康中圓體" pitchFamily="49" charset="-120"/>
                <a:cs typeface="+mj-cs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540460" y="3531785"/>
              <a:ext cx="2592288" cy="7078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TW"/>
              </a:defPPr>
              <a:lvl1pPr>
                <a:spcBef>
                  <a:spcPct val="0"/>
                </a:spcBef>
                <a:buNone/>
                <a:defRPr sz="4000" b="1">
                  <a:latin typeface="標楷體" pitchFamily="65" charset="-120"/>
                  <a:ea typeface="標楷體" pitchFamily="65" charset="-120"/>
                  <a:cs typeface="+mj-cs"/>
                </a:defRPr>
              </a:lvl1pPr>
            </a:lstStyle>
            <a:p>
              <a:r>
                <a:rPr lang="zh-TW" altLang="en-US" sz="2800" b="0" dirty="0">
                  <a:latin typeface="華康中圓體" pitchFamily="49" charset="-120"/>
                  <a:ea typeface="華康中圓體" pitchFamily="49" charset="-120"/>
                </a:rPr>
                <a:t>災時應變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292080" y="3624118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華康中圓體" pitchFamily="49" charset="-120"/>
                  <a:ea typeface="華康中圓體" pitchFamily="49" charset="-120"/>
                </a:rPr>
                <a:t>復原</a:t>
              </a:r>
              <a:r>
                <a:rPr lang="zh-TW" altLang="en-US" sz="2800" dirty="0">
                  <a:latin typeface="華康中圓體" pitchFamily="49" charset="-120"/>
                  <a:ea typeface="華康中圓體" pitchFamily="49" charset="-120"/>
                </a:rPr>
                <a:t>重建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2506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8ABF-EA4F-4D1E-8E8A-35D0125BAF84}" type="slidenum">
              <a:rPr lang="zh-TW" altLang="en-US" smtClean="0"/>
              <a:pPr>
                <a:defRPr/>
              </a:pPr>
              <a:t>36</a:t>
            </a:fld>
            <a:endParaRPr lang="en-US" altLang="zh-TW"/>
          </a:p>
        </p:txBody>
      </p:sp>
      <p:sp>
        <p:nvSpPr>
          <p:cNvPr id="8" name="文字方塊 7"/>
          <p:cNvSpPr txBox="1"/>
          <p:nvPr/>
        </p:nvSpPr>
        <p:spPr>
          <a:xfrm>
            <a:off x="878043" y="1340768"/>
            <a:ext cx="766317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4400" u="sng" dirty="0" smtClean="0">
                <a:latin typeface="華康中圓體" pitchFamily="49" charset="-120"/>
                <a:ea typeface="華康中圓體" pitchFamily="49" charset="-120"/>
              </a:rPr>
              <a:t>災前整備</a:t>
            </a:r>
            <a:endParaRPr lang="en-US" altLang="zh-TW" sz="4400" u="sng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32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建立救災隊</a:t>
            </a:r>
            <a:r>
              <a:rPr lang="en-US" altLang="zh-TW" sz="2000" dirty="0" smtClean="0">
                <a:latin typeface="標楷體"/>
                <a:ea typeface="標楷體"/>
              </a:rPr>
              <a:t>(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含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急救</a:t>
            </a:r>
            <a:r>
              <a:rPr lang="zh-TW" altLang="en-US" sz="2000" dirty="0" smtClean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水上</a:t>
            </a:r>
            <a:r>
              <a:rPr lang="zh-TW" altLang="en-US" sz="2000" dirty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陸上</a:t>
            </a:r>
            <a:r>
              <a:rPr lang="zh-TW" altLang="en-US" sz="2000" dirty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海域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)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endParaRPr lang="en-US" altLang="zh-TW" sz="2000" dirty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國內外的教育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訓練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研習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演習及交流</a:t>
            </a: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     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建置備災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中心</a:t>
            </a:r>
            <a:r>
              <a:rPr lang="zh-TW" altLang="en-US" sz="2800" dirty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備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災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倉庫及後勤應變系統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提供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每一分支會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80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萬元的救災準備金 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5264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5-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8518"/>
            <a:ext cx="4554538" cy="600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335786" y="112494"/>
            <a:ext cx="3268662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600" b="1" dirty="0" smtClean="0">
                <a:solidFill>
                  <a:srgbClr val="FE021A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600" dirty="0" smtClean="0">
                <a:solidFill>
                  <a:srgbClr val="FE021A"/>
                </a:solidFill>
                <a:latin typeface="華康中圓體" pitchFamily="49" charset="-120"/>
                <a:ea typeface="華康中圓體" pitchFamily="49" charset="-120"/>
              </a:rPr>
              <a:t>救災</a:t>
            </a:r>
            <a:r>
              <a:rPr lang="zh-TW" altLang="en-US" sz="3600" dirty="0">
                <a:solidFill>
                  <a:srgbClr val="FE021A"/>
                </a:solidFill>
                <a:latin typeface="華康中圓體" pitchFamily="49" charset="-120"/>
                <a:ea typeface="華康中圓體" pitchFamily="49" charset="-120"/>
              </a:rPr>
              <a:t>專業之</a:t>
            </a:r>
          </a:p>
          <a:p>
            <a:pPr eaLnBrk="1" hangingPunct="1"/>
            <a:r>
              <a:rPr lang="zh-TW" altLang="en-US" sz="3600" dirty="0">
                <a:solidFill>
                  <a:srgbClr val="FE021A"/>
                </a:solidFill>
                <a:latin typeface="華康中圓體" pitchFamily="49" charset="-120"/>
                <a:ea typeface="華康中圓體" pitchFamily="49" charset="-120"/>
              </a:rPr>
              <a:t>基礎搜救訓練</a:t>
            </a: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252377"/>
              </p:ext>
            </p:extLst>
          </p:nvPr>
        </p:nvGraphicFramePr>
        <p:xfrm>
          <a:off x="5090587" y="1276572"/>
          <a:ext cx="3528393" cy="2486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" name="Photo Editor 影像 " r:id="rId4" imgW="9857143" imgH="7000000" progId="MSPhotoEd.3">
                  <p:embed/>
                </p:oleObj>
              </mc:Choice>
              <mc:Fallback>
                <p:oleObj name="Photo Editor 影像 " r:id="rId4" imgW="9857143" imgH="700000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0587" y="1276572"/>
                        <a:ext cx="3528393" cy="2486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PC1802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0587" y="3796852"/>
            <a:ext cx="3528392" cy="232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730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eaLnBrk="1" hangingPunct="1"/>
            <a:fld id="{F2A8C0DD-8CEB-4D21-B4F4-49046A403259}" type="slidenum">
              <a:rPr kumimoji="0" lang="zh-TW" altLang="en-US" smtClean="0"/>
              <a:pPr eaLnBrk="1" hangingPunct="1"/>
              <a:t>38</a:t>
            </a:fld>
            <a:endParaRPr kumimoji="0" lang="en-US" altLang="zh-TW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9" t="24444" r="29297" b="26389"/>
          <a:stretch/>
        </p:blipFill>
        <p:spPr bwMode="auto">
          <a:xfrm>
            <a:off x="539552" y="404664"/>
            <a:ext cx="7920880" cy="5237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893"/>
            <a:ext cx="7920881" cy="5233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6" y="407959"/>
            <a:ext cx="7920880" cy="5233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71" y="380109"/>
            <a:ext cx="7920881" cy="5237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232" name="Picture 112" descr="C:\Users\yolanda\Desktop\1111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27" y="350021"/>
            <a:ext cx="7943428" cy="5449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50244" name="Text Box 4"/>
          <p:cNvSpPr txBox="1">
            <a:spLocks noChangeArrowheads="1"/>
          </p:cNvSpPr>
          <p:nvPr/>
        </p:nvSpPr>
        <p:spPr bwMode="auto">
          <a:xfrm>
            <a:off x="3635896" y="4941168"/>
            <a:ext cx="4698714" cy="76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9" rIns="91436" bIns="45719">
            <a:spAutoFit/>
          </a:bodyPr>
          <a:lstStyle/>
          <a:p>
            <a:pPr>
              <a:defRPr/>
            </a:pPr>
            <a:r>
              <a:rPr lang="zh-TW" alt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急流</a:t>
            </a:r>
            <a:r>
              <a:rPr lang="zh-TW" alt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舟艇</a:t>
            </a:r>
            <a:r>
              <a:rPr lang="zh-TW" alt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救生演練</a:t>
            </a:r>
            <a:endParaRPr lang="zh-TW" alt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3535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eaLnBrk="1" hangingPunct="1"/>
            <a:fld id="{DD5AB307-659D-4F55-8943-93E48E958844}" type="slidenum">
              <a:rPr kumimoji="0" lang="zh-TW" altLang="en-US" smtClean="0"/>
              <a:pPr eaLnBrk="1" hangingPunct="1"/>
              <a:t>39</a:t>
            </a:fld>
            <a:endParaRPr kumimoji="0" lang="en-US" altLang="zh-TW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graphicFrame>
        <p:nvGraphicFramePr>
          <p:cNvPr id="20484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3357563"/>
          <a:ext cx="9467850" cy="355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" name="Photo Editor 影像 " r:id="rId3" imgW="12317544" imgH="4619048" progId="MSPhotoEd.3">
                  <p:embed/>
                </p:oleObj>
              </mc:Choice>
              <mc:Fallback>
                <p:oleObj name="Photo Editor 影像 " r:id="rId3" imgW="12317544" imgH="46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57563"/>
                        <a:ext cx="9467850" cy="355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0" y="0"/>
          <a:ext cx="4859338" cy="338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8" name="Photo Editor 影像 " r:id="rId5" imgW="8542857" imgH="5952381" progId="MSPhotoEd.3">
                  <p:embed/>
                </p:oleObj>
              </mc:Choice>
              <mc:Fallback>
                <p:oleObj name="Photo Editor 影像 " r:id="rId5" imgW="8542857" imgH="59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59338" cy="338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43438" y="0"/>
          <a:ext cx="4500562" cy="337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9" name="Photo Editor 影像 " r:id="rId7" imgW="9876190" imgH="7411485" progId="MSPhotoEd.3">
                  <p:embed/>
                </p:oleObj>
              </mc:Choice>
              <mc:Fallback>
                <p:oleObj name="Photo Editor 影像 " r:id="rId7" imgW="9876190" imgH="741148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0"/>
                        <a:ext cx="4500562" cy="337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7174" name="Text Box 6"/>
          <p:cNvSpPr txBox="1">
            <a:spLocks noChangeArrowheads="1"/>
          </p:cNvSpPr>
          <p:nvPr/>
        </p:nvSpPr>
        <p:spPr bwMode="auto">
          <a:xfrm>
            <a:off x="3563888" y="2708920"/>
            <a:ext cx="1979613" cy="1112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1436" tIns="45719" rIns="91436" bIns="45719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大型演習演練情景</a:t>
            </a:r>
          </a:p>
        </p:txBody>
      </p:sp>
    </p:spTree>
    <p:extLst>
      <p:ext uri="{BB962C8B-B14F-4D97-AF65-F5344CB8AC3E}">
        <p14:creationId xmlns:p14="http://schemas.microsoft.com/office/powerpoint/2010/main" val="3892915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196752"/>
            <a:ext cx="820891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1864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年  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促請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瑞士政府召開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外交會議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，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要求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各國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buNone/>
            </a:pPr>
            <a:r>
              <a:rPr lang="zh-TW" altLang="en-US" sz="2800" b="1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b="1" dirty="0" smtClean="0">
                <a:latin typeface="華康中圓體" pitchFamily="49" charset="-120"/>
                <a:ea typeface="華康中圓體" pitchFamily="49" charset="-120"/>
              </a:rPr>
              <a:t>         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成立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中立獨立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的救援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傷兵組織，並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確立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   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以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「紅十字」為名稱及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標幟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，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復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通過「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    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改善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陸地部隊傷病境遇公約」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亦稱「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紅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   十字公約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」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，即今「日內瓦公約」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的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濫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   觴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。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嗣後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各國紛紛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成立國家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紅十字會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  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(National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Red 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Cross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Society)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。</a:t>
            </a:r>
            <a:endParaRPr lang="en-US" altLang="zh-TW" sz="2800" dirty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buNone/>
            </a:pPr>
            <a:endParaRPr lang="en-US" altLang="zh-TW" dirty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216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3" descr="Insi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0" y="3538975"/>
            <a:ext cx="1857375" cy="250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82" name="Rectangle 57"/>
          <p:cNvSpPr>
            <a:spLocks noChangeArrowheads="1"/>
          </p:cNvSpPr>
          <p:nvPr/>
        </p:nvSpPr>
        <p:spPr bwMode="gray">
          <a:xfrm>
            <a:off x="3051449" y="413319"/>
            <a:ext cx="3600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9" rIns="0" bIns="45719"/>
          <a:lstStyle/>
          <a:p>
            <a:pPr algn="ctr">
              <a:spcBef>
                <a:spcPct val="0"/>
              </a:spcBef>
            </a:pPr>
            <a:r>
              <a:rPr lang="zh-TW" altLang="en-US" sz="4000" dirty="0">
                <a:latin typeface="華康中圓體" pitchFamily="49" charset="-120"/>
                <a:ea typeface="華康中圓體" pitchFamily="49" charset="-120"/>
                <a:cs typeface="+mj-cs"/>
              </a:rPr>
              <a:t>備災物資</a:t>
            </a:r>
            <a:endParaRPr lang="en-US" altLang="zh-TW" sz="4000" dirty="0">
              <a:latin typeface="華康中圓體" pitchFamily="49" charset="-120"/>
              <a:ea typeface="華康中圓體" pitchFamily="49" charset="-120"/>
              <a:cs typeface="+mj-cs"/>
            </a:endParaRPr>
          </a:p>
        </p:txBody>
      </p:sp>
      <p:pic>
        <p:nvPicPr>
          <p:cNvPr id="26684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98" y="3538975"/>
            <a:ext cx="2175550" cy="250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92" name="Picture 272" descr="C:\Users\yolanda\Desktop\圖片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54163"/>
            <a:ext cx="4456113" cy="374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3" name="Picture 273" descr="C:\Users\yolanda\Desktop\圖片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98" y="620688"/>
            <a:ext cx="206057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4" name="Picture 274" descr="C:\Users\yolanda\Desktop\圖片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0386"/>
            <a:ext cx="1785937" cy="254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05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eaLnBrk="1" hangingPunct="1"/>
            <a:fld id="{CDB80457-3E9C-440A-8EEC-9BEDCD0B90FE}" type="slidenum">
              <a:rPr kumimoji="0" lang="zh-TW" altLang="en-US" smtClean="0"/>
              <a:pPr eaLnBrk="1" hangingPunct="1"/>
              <a:t>41</a:t>
            </a:fld>
            <a:endParaRPr kumimoji="0" lang="en-US" altLang="zh-TW" smtClean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pPr eaLnBrk="1" hangingPunct="1"/>
            <a:r>
              <a:rPr kumimoji="0" lang="zh-TW" altLang="en-US" sz="4000" dirty="0" smtClean="0">
                <a:latin typeface="華康中圓體" pitchFamily="49" charset="-120"/>
                <a:ea typeface="華康中圓體" pitchFamily="49" charset="-120"/>
              </a:rPr>
              <a:t>備災</a:t>
            </a:r>
            <a:r>
              <a:rPr lang="zh-TW" altLang="en-US" sz="4000" dirty="0">
                <a:latin typeface="華康中圓體" pitchFamily="49" charset="-120"/>
                <a:ea typeface="華康中圓體" pitchFamily="49" charset="-120"/>
              </a:rPr>
              <a:t>設備</a:t>
            </a:r>
            <a:r>
              <a:rPr kumimoji="0" lang="zh-TW" altLang="en-US" sz="4000" dirty="0" smtClean="0">
                <a:latin typeface="華康中圓體" pitchFamily="49" charset="-120"/>
                <a:ea typeface="華康中圓體" pitchFamily="49" charset="-120"/>
              </a:rPr>
              <a:t>器材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5"/>
            <a:ext cx="8856984" cy="2664296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kumimoji="0" lang="zh-TW" altLang="en-US" sz="28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救災設備器材</a:t>
            </a:r>
            <a:r>
              <a:rPr kumimoji="0" lang="zh-TW" altLang="en-US" sz="2800" dirty="0" smtClean="0">
                <a:latin typeface="華康中圓體" pitchFamily="49" charset="-120"/>
                <a:ea typeface="華康中圓體" pitchFamily="49" charset="-120"/>
              </a:rPr>
              <a:t>：如抽水機、船外機</a:t>
            </a:r>
            <a:r>
              <a:rPr kumimoji="0" lang="en-US" altLang="zh-TW" sz="2800" dirty="0" smtClean="0">
                <a:latin typeface="華康中圓體" pitchFamily="49" charset="-120"/>
                <a:ea typeface="華康中圓體" pitchFamily="49" charset="-120"/>
              </a:rPr>
              <a:t>30P</a:t>
            </a:r>
            <a:r>
              <a:rPr kumimoji="0" lang="zh-TW" altLang="en-US" sz="2800" dirty="0" smtClean="0">
                <a:latin typeface="華康中圓體" pitchFamily="49" charset="-120"/>
                <a:ea typeface="華康中圓體" pitchFamily="49" charset="-120"/>
              </a:rPr>
              <a:t>、救生橡皮艇、手提式急救箱等等物資。</a:t>
            </a: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28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通訊設備、運輸設備</a:t>
            </a:r>
            <a:r>
              <a:rPr kumimoji="0" lang="zh-TW" altLang="en-US" sz="2800" dirty="0" smtClean="0">
                <a:latin typeface="華康中圓體" pitchFamily="49" charset="-120"/>
                <a:ea typeface="華康中圓體" pitchFamily="49" charset="-120"/>
              </a:rPr>
              <a:t>：衛星電話、無線電通訊組、箱型救災服務車、</a:t>
            </a:r>
            <a:r>
              <a:rPr kumimoji="0" lang="en-US" altLang="zh-TW" sz="2800" dirty="0" smtClean="0">
                <a:latin typeface="華康中圓體" pitchFamily="49" charset="-120"/>
                <a:ea typeface="華康中圓體" pitchFamily="49" charset="-120"/>
              </a:rPr>
              <a:t>3.5</a:t>
            </a:r>
            <a:r>
              <a:rPr kumimoji="0" lang="zh-TW" altLang="en-US" sz="2800" dirty="0" smtClean="0">
                <a:latin typeface="華康中圓體" pitchFamily="49" charset="-120"/>
                <a:ea typeface="華康中圓體" pitchFamily="49" charset="-120"/>
              </a:rPr>
              <a:t>噸箱型物資運輸車。</a:t>
            </a:r>
            <a:endParaRPr kumimoji="0"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28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救災志工隊個人裝備</a:t>
            </a:r>
            <a:r>
              <a:rPr kumimoji="0" lang="zh-TW" altLang="en-US" sz="2800" dirty="0" smtClean="0">
                <a:latin typeface="華康中圓體" pitchFamily="49" charset="-120"/>
                <a:ea typeface="華康中圓體" pitchFamily="49" charset="-120"/>
              </a:rPr>
              <a:t>：強力手電筒、四米繩、手套、面罩、頭盔及基本工具組。</a:t>
            </a:r>
          </a:p>
        </p:txBody>
      </p:sp>
      <p:pic>
        <p:nvPicPr>
          <p:cNvPr id="27653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4509120"/>
            <a:ext cx="1768281" cy="16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33056"/>
            <a:ext cx="1835696" cy="1672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8" y="4365104"/>
            <a:ext cx="2709728" cy="16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61048"/>
            <a:ext cx="2384995" cy="167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016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8ABF-EA4F-4D1E-8E8A-35D0125BAF84}" type="slidenum">
              <a:rPr lang="zh-TW" altLang="en-US" smtClean="0"/>
              <a:pPr>
                <a:defRPr/>
              </a:pPr>
              <a:t>42</a:t>
            </a:fld>
            <a:endParaRPr lang="en-US" altLang="zh-TW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55576" y="251505"/>
            <a:ext cx="2304256" cy="792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pPr algn="l"/>
            <a:endParaRPr lang="zh-TW" altLang="en-US" sz="4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69262" y="1025759"/>
            <a:ext cx="766317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4400" u="sng" dirty="0" smtClean="0">
                <a:latin typeface="華康中圓體" pitchFamily="49" charset="-120"/>
                <a:ea typeface="華康中圓體" pitchFamily="49" charset="-120"/>
              </a:rPr>
              <a:t>災時應變</a:t>
            </a:r>
            <a:endParaRPr lang="en-US" altLang="zh-TW" sz="4400" u="sng" dirty="0" smtClean="0">
              <a:latin typeface="華康中圓體" pitchFamily="49" charset="-120"/>
              <a:ea typeface="華康中圓體" pitchFamily="49" charset="-120"/>
            </a:endParaRPr>
          </a:p>
          <a:p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啟動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紅會救災系統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紅十字會救災標準作業程序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 進駐中央及地方災害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應變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中心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  <a:cs typeface="Arial Unicode MS" pitchFamily="34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 協助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政府、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軍方救人</a:t>
            </a:r>
            <a:r>
              <a:rPr lang="zh-TW" altLang="en-US" sz="2800" dirty="0" smtClean="0">
                <a:latin typeface="標楷體"/>
                <a:ea typeface="標楷體"/>
                <a:cs typeface="Arial Unicode MS" pitchFamily="34" charset="-120"/>
              </a:rPr>
              <a:t>、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撤離、安置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、提供    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  <a:cs typeface="Arial Unicode MS" pitchFamily="34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   物資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、發放慰問金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  <a:cs typeface="Arial Unicode MS" pitchFamily="34" charset="-120"/>
              </a:rPr>
              <a:t>等安定人心</a:t>
            </a:r>
            <a:endParaRPr lang="en-US" altLang="zh-TW" sz="2800" dirty="0">
              <a:latin typeface="華康中圓體" pitchFamily="49" charset="-120"/>
              <a:ea typeface="華康中圓體" pitchFamily="49" charset="-120"/>
              <a:cs typeface="Arial Unicode MS" pitchFamily="34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pPr marL="342900" indent="-342900">
              <a:buFont typeface="Wingdings" pitchFamily="2" charset="2"/>
              <a:buChar char="l"/>
            </a:pPr>
            <a:endParaRPr lang="en-US" altLang="zh-TW" sz="3200" u="sng" dirty="0" smtClean="0">
              <a:latin typeface="華康中圓體" pitchFamily="49" charset="-120"/>
              <a:ea typeface="華康中圓體" pitchFamily="49" charset="-120"/>
            </a:endParaRPr>
          </a:p>
          <a:p>
            <a:pPr marL="285750" indent="-285750">
              <a:buFont typeface="Arial" pitchFamily="34" charset="0"/>
              <a:buChar char="•"/>
            </a:pP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4611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48332" y="6319809"/>
            <a:ext cx="2133600" cy="365125"/>
          </a:xfrm>
        </p:spPr>
        <p:txBody>
          <a:bodyPr/>
          <a:lstStyle/>
          <a:p>
            <a:pPr>
              <a:defRPr/>
            </a:pPr>
            <a:fld id="{EC7D7BEC-4CA6-4BC8-839A-9CFD5113A4D3}" type="slidenum">
              <a:rPr lang="zh-TW" altLang="en-US" smtClean="0"/>
              <a:pPr>
                <a:defRPr/>
              </a:pPr>
              <a:t>43</a:t>
            </a:fld>
            <a:endParaRPr lang="en-US" altLang="zh-TW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-10320" y="45027"/>
            <a:ext cx="9144000" cy="792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pPr algn="l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  紅十字會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救災標準作業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程序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433387" y="919142"/>
            <a:ext cx="8307387" cy="5215261"/>
            <a:chOff x="338138" y="1146175"/>
            <a:chExt cx="8307387" cy="5526088"/>
          </a:xfrm>
        </p:grpSpPr>
        <p:grpSp>
          <p:nvGrpSpPr>
            <p:cNvPr id="10" name="群組 3"/>
            <p:cNvGrpSpPr>
              <a:grpSpLocks/>
            </p:cNvGrpSpPr>
            <p:nvPr/>
          </p:nvGrpSpPr>
          <p:grpSpPr bwMode="auto">
            <a:xfrm>
              <a:off x="3582988" y="1146175"/>
              <a:ext cx="2035175" cy="463550"/>
              <a:chOff x="4793754" y="1336204"/>
              <a:chExt cx="2520280" cy="1008112"/>
            </a:xfrm>
          </p:grpSpPr>
          <p:sp>
            <p:nvSpPr>
              <p:cNvPr id="37" name="圓角矩形 1"/>
              <p:cNvSpPr>
                <a:spLocks noChangeArrowheads="1"/>
              </p:cNvSpPr>
              <p:nvPr/>
            </p:nvSpPr>
            <p:spPr bwMode="auto">
              <a:xfrm>
                <a:off x="4793754" y="1336204"/>
                <a:ext cx="2520280" cy="1008112"/>
              </a:xfrm>
              <a:prstGeom prst="roundRect">
                <a:avLst>
                  <a:gd name="adj" fmla="val 16667"/>
                </a:avLst>
              </a:prstGeom>
              <a:solidFill>
                <a:srgbClr val="CCCC00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zh-TW" alt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矩形 2"/>
              <p:cNvSpPr>
                <a:spLocks noChangeArrowheads="1"/>
              </p:cNvSpPr>
              <p:nvPr/>
            </p:nvSpPr>
            <p:spPr bwMode="auto">
              <a:xfrm>
                <a:off x="5205188" y="1390210"/>
                <a:ext cx="1892821" cy="801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kumimoji="0" lang="zh-TW" altLang="en-US" b="1" dirty="0">
                    <a:solidFill>
                      <a:schemeClr val="bg1"/>
                    </a:solidFill>
                  </a:rPr>
                  <a:t> 狀況發生</a:t>
                </a:r>
              </a:p>
            </p:txBody>
          </p:sp>
        </p:grpSp>
        <p:sp>
          <p:nvSpPr>
            <p:cNvPr id="11" name="矩形 10"/>
            <p:cNvSpPr/>
            <p:nvPr/>
          </p:nvSpPr>
          <p:spPr bwMode="auto">
            <a:xfrm>
              <a:off x="338138" y="1490663"/>
              <a:ext cx="2676525" cy="673100"/>
            </a:xfrm>
            <a:prstGeom prst="rect">
              <a:avLst/>
            </a:prstGeom>
            <a:solidFill>
              <a:schemeClr val="accent3"/>
            </a:solidFill>
            <a:ln w="25400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75749" tIns="37874" rIns="75749" bIns="37874"/>
            <a:lstStyle/>
            <a:p>
              <a:pPr algn="ctr">
                <a:defRPr/>
              </a:pPr>
              <a:r>
                <a:rPr kumimoji="0" lang="zh-TW" altLang="en-US" dirty="0">
                  <a:latin typeface="標楷體" pitchFamily="65" charset="-120"/>
                  <a:ea typeface="標楷體" pitchFamily="65" charset="-120"/>
                </a:rPr>
                <a:t>進駐中央災害應變中心</a:t>
              </a:r>
              <a:endParaRPr kumimoji="0" lang="en-US" altLang="zh-TW" dirty="0">
                <a:latin typeface="標楷體" pitchFamily="65" charset="-120"/>
                <a:ea typeface="標楷體" pitchFamily="65" charset="-120"/>
              </a:endParaRPr>
            </a:p>
            <a:p>
              <a:pPr algn="ctr">
                <a:defRPr/>
              </a:pPr>
              <a:r>
                <a:rPr kumimoji="0" lang="zh-TW" altLang="en-US" dirty="0">
                  <a:latin typeface="標楷體" pitchFamily="65" charset="-120"/>
                  <a:ea typeface="標楷體" pitchFamily="65" charset="-120"/>
                </a:rPr>
                <a:t>災情資料搜整評估</a:t>
              </a:r>
            </a:p>
          </p:txBody>
        </p:sp>
        <p:sp>
          <p:nvSpPr>
            <p:cNvPr id="12" name="向右箭號 8"/>
            <p:cNvSpPr>
              <a:spLocks noChangeArrowheads="1"/>
            </p:cNvSpPr>
            <p:nvPr/>
          </p:nvSpPr>
          <p:spPr bwMode="auto">
            <a:xfrm rot="-1621291" flipH="1" flipV="1">
              <a:off x="3106738" y="1366838"/>
              <a:ext cx="358775" cy="307975"/>
            </a:xfrm>
            <a:prstGeom prst="rightArrow">
              <a:avLst>
                <a:gd name="adj1" fmla="val 50000"/>
                <a:gd name="adj2" fmla="val 5007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749" tIns="37874" rIns="75749" bIns="37874"/>
            <a:lstStyle/>
            <a:p>
              <a:endParaRPr kumimoji="0" lang="zh-TW" altLang="en-US"/>
            </a:p>
          </p:txBody>
        </p:sp>
        <p:sp>
          <p:nvSpPr>
            <p:cNvPr id="13" name="圓角矩形 12"/>
            <p:cNvSpPr>
              <a:spLocks noChangeArrowheads="1"/>
            </p:cNvSpPr>
            <p:nvPr/>
          </p:nvSpPr>
          <p:spPr bwMode="auto">
            <a:xfrm>
              <a:off x="3597275" y="1724025"/>
              <a:ext cx="5048250" cy="527050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5749" tIns="37874" rIns="75749" bIns="37874"/>
            <a:lstStyle/>
            <a:p>
              <a:endParaRPr kumimoji="0" lang="zh-TW" altLang="en-US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4" name="圓角矩形 13"/>
            <p:cNvSpPr>
              <a:spLocks noChangeArrowheads="1"/>
            </p:cNvSpPr>
            <p:nvPr/>
          </p:nvSpPr>
          <p:spPr bwMode="auto">
            <a:xfrm>
              <a:off x="1139825" y="2465388"/>
              <a:ext cx="2116138" cy="48895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algn="ctr">
              <a:solidFill>
                <a:srgbClr val="00B0F0"/>
              </a:solidFill>
              <a:round/>
              <a:headEnd/>
              <a:tailEnd/>
            </a:ln>
          </p:spPr>
          <p:txBody>
            <a:bodyPr lIns="75749" tIns="37874" rIns="75749" bIns="37874"/>
            <a:lstStyle/>
            <a:p>
              <a:r>
                <a:rPr kumimoji="0" lang="zh-TW" altLang="en-US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 動員救災隊</a:t>
              </a:r>
            </a:p>
          </p:txBody>
        </p:sp>
        <p:sp>
          <p:nvSpPr>
            <p:cNvPr id="15" name="左右大括弧 15"/>
            <p:cNvSpPr>
              <a:spLocks noChangeArrowheads="1"/>
            </p:cNvSpPr>
            <p:nvPr/>
          </p:nvSpPr>
          <p:spPr bwMode="auto">
            <a:xfrm>
              <a:off x="3465513" y="2441575"/>
              <a:ext cx="1978025" cy="493713"/>
            </a:xfrm>
            <a:prstGeom prst="bracePair">
              <a:avLst>
                <a:gd name="adj" fmla="val 8333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5749" tIns="37874" rIns="75749" bIns="37874"/>
            <a:lstStyle/>
            <a:p>
              <a:pPr algn="ctr"/>
              <a:r>
                <a:rPr kumimoji="0" lang="zh-TW" altLang="en-US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救災行動</a:t>
              </a:r>
            </a:p>
          </p:txBody>
        </p:sp>
        <p:sp>
          <p:nvSpPr>
            <p:cNvPr id="16" name="圓角矩形 17"/>
            <p:cNvSpPr>
              <a:spLocks noChangeArrowheads="1"/>
            </p:cNvSpPr>
            <p:nvPr/>
          </p:nvSpPr>
          <p:spPr bwMode="auto">
            <a:xfrm>
              <a:off x="1139825" y="3059113"/>
              <a:ext cx="2116138" cy="531812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 algn="ctr">
              <a:solidFill>
                <a:srgbClr val="00B0F0"/>
              </a:solidFill>
              <a:round/>
              <a:headEnd/>
              <a:tailEnd/>
            </a:ln>
          </p:spPr>
          <p:txBody>
            <a:bodyPr lIns="75749" tIns="37874" rIns="75749" bIns="37874"/>
            <a:lstStyle/>
            <a:p>
              <a:r>
                <a:rPr kumimoji="0" lang="zh-TW" altLang="en-US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  災區</a:t>
              </a:r>
              <a:r>
                <a:rPr kumimoji="0" lang="zh-TW" altLang="en-US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前進指揮所</a:t>
              </a:r>
            </a:p>
          </p:txBody>
        </p:sp>
        <p:sp>
          <p:nvSpPr>
            <p:cNvPr id="17" name="圓角矩形 18"/>
            <p:cNvSpPr>
              <a:spLocks noChangeArrowheads="1"/>
            </p:cNvSpPr>
            <p:nvPr/>
          </p:nvSpPr>
          <p:spPr bwMode="auto">
            <a:xfrm>
              <a:off x="5688013" y="2446338"/>
              <a:ext cx="2605162" cy="48895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 algn="ctr">
              <a:solidFill>
                <a:srgbClr val="00B0F0"/>
              </a:solidFill>
              <a:round/>
              <a:headEnd/>
              <a:tailEnd/>
            </a:ln>
          </p:spPr>
          <p:txBody>
            <a:bodyPr lIns="75749" tIns="37874" rIns="75749" bIns="37874"/>
            <a:lstStyle/>
            <a:p>
              <a:r>
                <a:rPr kumimoji="0" lang="zh-TW" altLang="en-US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 啟動備</a:t>
              </a:r>
              <a:r>
                <a:rPr kumimoji="0" lang="zh-TW" altLang="en-US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災</a:t>
              </a:r>
              <a:r>
                <a:rPr lang="zh-TW" altLang="en-US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中心及倉庫</a:t>
              </a:r>
              <a:endParaRPr kumimoji="0" lang="zh-TW" altLang="en-US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8" name="圓角矩形 20"/>
            <p:cNvSpPr>
              <a:spLocks noChangeArrowheads="1"/>
            </p:cNvSpPr>
            <p:nvPr/>
          </p:nvSpPr>
          <p:spPr bwMode="auto">
            <a:xfrm>
              <a:off x="382588" y="4478338"/>
              <a:ext cx="3011487" cy="493712"/>
            </a:xfrm>
            <a:prstGeom prst="roundRect">
              <a:avLst>
                <a:gd name="adj" fmla="val 20162"/>
              </a:avLst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5749" tIns="37874" rIns="75749" bIns="37874"/>
            <a:lstStyle/>
            <a:p>
              <a:r>
                <a:rPr kumimoji="0" lang="zh-TW" altLang="en-US" dirty="0" smtClean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  志</a:t>
              </a:r>
              <a:r>
                <a:rPr kumimoji="0" lang="zh-TW" altLang="en-US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工支援 </a:t>
              </a:r>
              <a:r>
                <a:rPr kumimoji="0" lang="en-US" altLang="zh-TW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kumimoji="0" lang="zh-TW" altLang="en-US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行政</a:t>
              </a:r>
              <a:r>
                <a:rPr kumimoji="0" lang="en-US" altLang="zh-TW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&amp;</a:t>
              </a:r>
              <a:r>
                <a:rPr kumimoji="0" lang="zh-TW" altLang="en-US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心理</a:t>
              </a:r>
              <a:r>
                <a:rPr kumimoji="0" lang="en-US" altLang="zh-TW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)</a:t>
              </a:r>
              <a:endParaRPr kumimoji="0" lang="zh-TW" altLang="en-US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9" name="圓角矩形 21"/>
            <p:cNvSpPr>
              <a:spLocks noChangeArrowheads="1"/>
            </p:cNvSpPr>
            <p:nvPr/>
          </p:nvSpPr>
          <p:spPr bwMode="auto">
            <a:xfrm>
              <a:off x="5688013" y="3101975"/>
              <a:ext cx="2283759" cy="48895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algn="ctr">
              <a:solidFill>
                <a:srgbClr val="00B0F0"/>
              </a:solidFill>
              <a:round/>
              <a:headEnd/>
              <a:tailEnd/>
            </a:ln>
          </p:spPr>
          <p:txBody>
            <a:bodyPr lIns="75749" tIns="37874" rIns="75749" bIns="37874"/>
            <a:lstStyle/>
            <a:p>
              <a:r>
                <a:rPr kumimoji="0" lang="zh-TW" altLang="en-US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 調度後勤支援</a:t>
              </a:r>
            </a:p>
          </p:txBody>
        </p:sp>
        <p:sp>
          <p:nvSpPr>
            <p:cNvPr id="20" name="圓角矩形 23"/>
            <p:cNvSpPr>
              <a:spLocks noChangeArrowheads="1"/>
            </p:cNvSpPr>
            <p:nvPr/>
          </p:nvSpPr>
          <p:spPr bwMode="auto">
            <a:xfrm>
              <a:off x="5688013" y="3743325"/>
              <a:ext cx="2283759" cy="48895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 algn="ctr">
              <a:solidFill>
                <a:srgbClr val="00B0F0"/>
              </a:solidFill>
              <a:round/>
              <a:headEnd/>
              <a:tailEnd/>
            </a:ln>
          </p:spPr>
          <p:txBody>
            <a:bodyPr lIns="75749" tIns="37874" rIns="75749" bIns="37874"/>
            <a:lstStyle/>
            <a:p>
              <a:r>
                <a:rPr kumimoji="0" lang="zh-TW" altLang="en-US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 發放賑濟物資</a:t>
              </a:r>
            </a:p>
          </p:txBody>
        </p:sp>
        <p:sp>
          <p:nvSpPr>
            <p:cNvPr id="21" name="圓角矩形 24"/>
            <p:cNvSpPr>
              <a:spLocks noChangeArrowheads="1"/>
            </p:cNvSpPr>
            <p:nvPr/>
          </p:nvSpPr>
          <p:spPr bwMode="auto">
            <a:xfrm>
              <a:off x="1160463" y="3743325"/>
              <a:ext cx="2117725" cy="48895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algn="ctr">
              <a:solidFill>
                <a:srgbClr val="00B0F0"/>
              </a:solidFill>
              <a:round/>
              <a:headEnd/>
              <a:tailEnd/>
            </a:ln>
          </p:spPr>
          <p:txBody>
            <a:bodyPr lIns="75749" tIns="37874" rIns="75749" bIns="37874"/>
            <a:lstStyle/>
            <a:p>
              <a:r>
                <a:rPr kumimoji="0" lang="zh-TW" altLang="en-US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 緊急收容安置</a:t>
              </a:r>
            </a:p>
          </p:txBody>
        </p:sp>
        <p:sp>
          <p:nvSpPr>
            <p:cNvPr id="22" name="圓角矩形 31"/>
            <p:cNvSpPr>
              <a:spLocks noChangeArrowheads="1"/>
            </p:cNvSpPr>
            <p:nvPr/>
          </p:nvSpPr>
          <p:spPr bwMode="auto">
            <a:xfrm>
              <a:off x="5672138" y="4295775"/>
              <a:ext cx="2299634" cy="48895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algn="ctr">
              <a:solidFill>
                <a:srgbClr val="00B0F0"/>
              </a:solidFill>
              <a:round/>
              <a:headEnd/>
              <a:tailEnd/>
            </a:ln>
          </p:spPr>
          <p:txBody>
            <a:bodyPr lIns="75749" tIns="37874" rIns="75749" bIns="37874"/>
            <a:lstStyle/>
            <a:p>
              <a:r>
                <a:rPr kumimoji="0" lang="zh-TW" altLang="en-US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啟動</a:t>
              </a:r>
              <a:r>
                <a:rPr kumimoji="0" lang="zh-TW" altLang="en-US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緊急預備金機制</a:t>
              </a: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2244725" y="5005388"/>
              <a:ext cx="4887913" cy="830262"/>
            </a:xfrm>
            <a:prstGeom prst="rect">
              <a:avLst/>
            </a:prstGeom>
            <a:solidFill>
              <a:schemeClr val="accent3"/>
            </a:solidFill>
            <a:ln w="25400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75749" tIns="37874" rIns="75749" bIns="37874"/>
            <a:lstStyle/>
            <a:p>
              <a:pPr algn="ctr">
                <a:defRPr/>
              </a:pPr>
              <a:endParaRPr kumimoji="0" lang="zh-TW" altLang="en-US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" name="矩形 38"/>
            <p:cNvSpPr>
              <a:spLocks noChangeArrowheads="1"/>
            </p:cNvSpPr>
            <p:nvPr/>
          </p:nvSpPr>
          <p:spPr bwMode="auto">
            <a:xfrm>
              <a:off x="2185988" y="5019675"/>
              <a:ext cx="4946650" cy="630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5749" tIns="37874" rIns="75749" bIns="37874">
              <a:spAutoFit/>
            </a:bodyPr>
            <a:lstStyle/>
            <a:p>
              <a:pPr algn="ctr"/>
              <a:r>
                <a:rPr kumimoji="0" lang="zh-TW" altLang="en-US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訊息發布中心</a:t>
              </a:r>
            </a:p>
            <a:p>
              <a:pPr algn="ctr"/>
              <a:r>
                <a:rPr kumimoji="0" lang="zh-TW" altLang="en-US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災情持續蒐整</a:t>
              </a:r>
              <a:r>
                <a:rPr lang="zh-TW" altLang="zh-TW" dirty="0">
                  <a:solidFill>
                    <a:schemeClr val="bg1"/>
                  </a:solidFill>
                </a:rPr>
                <a:t>、</a:t>
              </a:r>
              <a:r>
                <a:rPr kumimoji="0" lang="zh-TW" altLang="en-US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文字與影像資料紀錄</a:t>
              </a:r>
            </a:p>
          </p:txBody>
        </p:sp>
        <p:grpSp>
          <p:nvGrpSpPr>
            <p:cNvPr id="25" name="群組 39"/>
            <p:cNvGrpSpPr>
              <a:grpSpLocks/>
            </p:cNvGrpSpPr>
            <p:nvPr/>
          </p:nvGrpSpPr>
          <p:grpSpPr bwMode="auto">
            <a:xfrm>
              <a:off x="3349625" y="6205538"/>
              <a:ext cx="2036763" cy="466725"/>
              <a:chOff x="4845150" y="1737463"/>
              <a:chExt cx="2520280" cy="1008110"/>
            </a:xfrm>
          </p:grpSpPr>
          <p:sp>
            <p:nvSpPr>
              <p:cNvPr id="35" name="圓角矩形 40"/>
              <p:cNvSpPr>
                <a:spLocks noChangeArrowheads="1"/>
              </p:cNvSpPr>
              <p:nvPr/>
            </p:nvSpPr>
            <p:spPr bwMode="auto">
              <a:xfrm>
                <a:off x="4845150" y="1737463"/>
                <a:ext cx="2520280" cy="1008110"/>
              </a:xfrm>
              <a:prstGeom prst="roundRect">
                <a:avLst>
                  <a:gd name="adj" fmla="val 16667"/>
                </a:avLst>
              </a:prstGeom>
              <a:solidFill>
                <a:srgbClr val="CCCC00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zh-TW" alt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矩形 41"/>
              <p:cNvSpPr>
                <a:spLocks noChangeArrowheads="1"/>
              </p:cNvSpPr>
              <p:nvPr/>
            </p:nvSpPr>
            <p:spPr bwMode="auto">
              <a:xfrm>
                <a:off x="5205188" y="1737465"/>
                <a:ext cx="1892821" cy="800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kumimoji="0" lang="zh-TW" altLang="en-US" b="1">
                    <a:solidFill>
                      <a:schemeClr val="bg1"/>
                    </a:solidFill>
                  </a:rPr>
                  <a:t> 任務解除</a:t>
                </a:r>
              </a:p>
            </p:txBody>
          </p:sp>
        </p:grpSp>
        <p:sp>
          <p:nvSpPr>
            <p:cNvPr id="26" name="向右箭號 42"/>
            <p:cNvSpPr>
              <a:spLocks noChangeArrowheads="1"/>
            </p:cNvSpPr>
            <p:nvPr/>
          </p:nvSpPr>
          <p:spPr bwMode="auto">
            <a:xfrm rot="16200000" flipH="1">
              <a:off x="4338638" y="5940425"/>
              <a:ext cx="336550" cy="193675"/>
            </a:xfrm>
            <a:prstGeom prst="rightArrow">
              <a:avLst>
                <a:gd name="adj1" fmla="val 50000"/>
                <a:gd name="adj2" fmla="val 4990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749" tIns="37874" rIns="75749" bIns="37874"/>
            <a:lstStyle/>
            <a:p>
              <a:endParaRPr kumimoji="0" lang="zh-TW" altLang="en-US"/>
            </a:p>
          </p:txBody>
        </p:sp>
        <p:sp>
          <p:nvSpPr>
            <p:cNvPr id="27" name="向右箭號 43"/>
            <p:cNvSpPr>
              <a:spLocks noChangeArrowheads="1"/>
            </p:cNvSpPr>
            <p:nvPr/>
          </p:nvSpPr>
          <p:spPr bwMode="auto">
            <a:xfrm rot="-5400000" flipH="1" flipV="1">
              <a:off x="949325" y="5022850"/>
              <a:ext cx="276225" cy="174625"/>
            </a:xfrm>
            <a:prstGeom prst="rightArrow">
              <a:avLst>
                <a:gd name="adj1" fmla="val 50000"/>
                <a:gd name="adj2" fmla="val 5009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749" tIns="37874" rIns="75749" bIns="37874"/>
            <a:lstStyle/>
            <a:p>
              <a:endParaRPr kumimoji="0" lang="zh-TW" altLang="en-US"/>
            </a:p>
          </p:txBody>
        </p:sp>
        <p:sp>
          <p:nvSpPr>
            <p:cNvPr id="28" name="圓角矩形 44"/>
            <p:cNvSpPr>
              <a:spLocks noChangeArrowheads="1"/>
            </p:cNvSpPr>
            <p:nvPr/>
          </p:nvSpPr>
          <p:spPr bwMode="auto">
            <a:xfrm>
              <a:off x="465138" y="5243513"/>
              <a:ext cx="1604962" cy="8286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algn="ctr">
              <a:solidFill>
                <a:srgbClr val="00B0F0"/>
              </a:solidFill>
              <a:round/>
              <a:headEnd/>
              <a:tailEnd/>
            </a:ln>
          </p:spPr>
          <p:txBody>
            <a:bodyPr lIns="75749" tIns="37874" rIns="75749" bIns="37874"/>
            <a:lstStyle/>
            <a:p>
              <a:pPr algn="ctr"/>
              <a:r>
                <a:rPr kumimoji="0" lang="zh-TW" altLang="en-US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救災隊員</a:t>
              </a:r>
              <a:endParaRPr kumimoji="0" lang="en-US" altLang="zh-TW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/>
              <a:r>
                <a:rPr kumimoji="0" lang="zh-TW" altLang="en-US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心理紓壓</a:t>
              </a:r>
            </a:p>
          </p:txBody>
        </p:sp>
        <p:sp>
          <p:nvSpPr>
            <p:cNvPr id="29" name="圓角矩形 45"/>
            <p:cNvSpPr>
              <a:spLocks noChangeArrowheads="1"/>
            </p:cNvSpPr>
            <p:nvPr/>
          </p:nvSpPr>
          <p:spPr bwMode="auto">
            <a:xfrm>
              <a:off x="3452813" y="3367088"/>
              <a:ext cx="2051050" cy="471487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5749" tIns="37874" rIns="75749" bIns="37874"/>
            <a:lstStyle/>
            <a:p>
              <a:r>
                <a:rPr kumimoji="0" lang="zh-TW" altLang="en-US" dirty="0">
                  <a:latin typeface="標楷體" pitchFamily="65" charset="-120"/>
                  <a:ea typeface="標楷體" pitchFamily="65" charset="-120"/>
                </a:rPr>
                <a:t>  </a:t>
              </a:r>
              <a:r>
                <a:rPr kumimoji="0" lang="zh-TW" altLang="en-US" dirty="0" smtClean="0">
                  <a:latin typeface="標楷體" pitchFamily="65" charset="-120"/>
                  <a:ea typeface="標楷體" pitchFamily="65" charset="-120"/>
                </a:rPr>
                <a:t>  協同</a:t>
              </a:r>
              <a:r>
                <a:rPr kumimoji="0" lang="zh-TW" altLang="en-US" dirty="0">
                  <a:latin typeface="標楷體" pitchFamily="65" charset="-120"/>
                  <a:ea typeface="標楷體" pitchFamily="65" charset="-120"/>
                </a:rPr>
                <a:t>合作   </a:t>
              </a:r>
            </a:p>
          </p:txBody>
        </p:sp>
        <p:sp>
          <p:nvSpPr>
            <p:cNvPr id="30" name="向右箭號 46"/>
            <p:cNvSpPr>
              <a:spLocks noChangeArrowheads="1"/>
            </p:cNvSpPr>
            <p:nvPr/>
          </p:nvSpPr>
          <p:spPr bwMode="auto">
            <a:xfrm flipH="1" flipV="1">
              <a:off x="3371850" y="3975100"/>
              <a:ext cx="2189163" cy="133350"/>
            </a:xfrm>
            <a:prstGeom prst="rightArrow">
              <a:avLst>
                <a:gd name="adj1" fmla="val 50000"/>
                <a:gd name="adj2" fmla="val 50162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749" tIns="37874" rIns="75749" bIns="37874"/>
            <a:lstStyle/>
            <a:p>
              <a:endParaRPr kumimoji="0" lang="zh-TW" altLang="en-US"/>
            </a:p>
          </p:txBody>
        </p:sp>
        <p:sp>
          <p:nvSpPr>
            <p:cNvPr id="31" name="向右箭號 47"/>
            <p:cNvSpPr>
              <a:spLocks noChangeArrowheads="1"/>
            </p:cNvSpPr>
            <p:nvPr/>
          </p:nvSpPr>
          <p:spPr bwMode="auto">
            <a:xfrm rot="-5400000" flipH="1" flipV="1">
              <a:off x="3817938" y="2197100"/>
              <a:ext cx="196850" cy="30162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749" tIns="37874" rIns="75749" bIns="37874"/>
            <a:lstStyle/>
            <a:p>
              <a:endParaRPr kumimoji="0" lang="zh-TW" altLang="en-US"/>
            </a:p>
          </p:txBody>
        </p:sp>
        <p:sp>
          <p:nvSpPr>
            <p:cNvPr id="32" name="向右箭號 43"/>
            <p:cNvSpPr>
              <a:spLocks noChangeArrowheads="1"/>
            </p:cNvSpPr>
            <p:nvPr/>
          </p:nvSpPr>
          <p:spPr bwMode="auto">
            <a:xfrm rot="5400000" flipH="1" flipV="1">
              <a:off x="1772444" y="4267994"/>
              <a:ext cx="246063" cy="174625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749" tIns="37874" rIns="75749" bIns="37874"/>
            <a:lstStyle/>
            <a:p>
              <a:endParaRPr kumimoji="0" lang="zh-TW" altLang="en-US"/>
            </a:p>
          </p:txBody>
        </p:sp>
        <p:sp>
          <p:nvSpPr>
            <p:cNvPr id="33" name="向右箭號 8"/>
            <p:cNvSpPr>
              <a:spLocks noChangeArrowheads="1"/>
            </p:cNvSpPr>
            <p:nvPr/>
          </p:nvSpPr>
          <p:spPr bwMode="auto">
            <a:xfrm rot="-8449985" flipH="1" flipV="1">
              <a:off x="5734050" y="1335088"/>
              <a:ext cx="358775" cy="307975"/>
            </a:xfrm>
            <a:prstGeom prst="rightArrow">
              <a:avLst>
                <a:gd name="adj1" fmla="val 50000"/>
                <a:gd name="adj2" fmla="val 5007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749" tIns="37874" rIns="75749" bIns="37874"/>
            <a:lstStyle/>
            <a:p>
              <a:endParaRPr kumimoji="0" lang="zh-TW" altLang="en-US"/>
            </a:p>
          </p:txBody>
        </p:sp>
        <p:sp>
          <p:nvSpPr>
            <p:cNvPr id="34" name="左-右雙向箭號 1"/>
            <p:cNvSpPr>
              <a:spLocks noChangeArrowheads="1"/>
            </p:cNvSpPr>
            <p:nvPr/>
          </p:nvSpPr>
          <p:spPr bwMode="auto">
            <a:xfrm rot="1833415">
              <a:off x="3121025" y="1885950"/>
              <a:ext cx="439738" cy="261938"/>
            </a:xfrm>
            <a:prstGeom prst="leftRightArrow">
              <a:avLst>
                <a:gd name="adj1" fmla="val 50000"/>
                <a:gd name="adj2" fmla="val 4970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749" tIns="37874" rIns="75749" bIns="37874"/>
            <a:lstStyle/>
            <a:p>
              <a:endParaRPr kumimoji="0" lang="zh-TW" altLang="en-US"/>
            </a:p>
          </p:txBody>
        </p:sp>
      </p:grpSp>
      <p:sp>
        <p:nvSpPr>
          <p:cNvPr id="39" name="矩形 16"/>
          <p:cNvSpPr>
            <a:spLocks noChangeArrowheads="1"/>
          </p:cNvSpPr>
          <p:nvPr/>
        </p:nvSpPr>
        <p:spPr bwMode="auto">
          <a:xfrm>
            <a:off x="3688317" y="1522692"/>
            <a:ext cx="53070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>
            <a:spAutoFit/>
          </a:bodyPr>
          <a:lstStyle/>
          <a:p>
            <a:r>
              <a:rPr kumimoji="0" lang="zh-TW" altLang="en-US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啟動救災機制</a:t>
            </a:r>
            <a:r>
              <a:rPr kumimoji="0" lang="en-US" altLang="zh-TW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kumimoji="0" lang="zh-TW" altLang="en-US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成立本會救災指揮中心</a:t>
            </a:r>
          </a:p>
          <a:p>
            <a:endParaRPr kumimoji="0" lang="zh-TW" altLang="en-US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" name="矩形 6"/>
          <p:cNvSpPr>
            <a:spLocks noChangeArrowheads="1"/>
          </p:cNvSpPr>
          <p:nvPr/>
        </p:nvSpPr>
        <p:spPr bwMode="auto">
          <a:xfrm>
            <a:off x="2170592" y="87270"/>
            <a:ext cx="5527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zh-TW" altLang="en-US" sz="4000" b="1" dirty="0"/>
              <a:t> </a:t>
            </a:r>
            <a:endParaRPr kumimoji="0" lang="zh-TW" altLang="en-US" sz="32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2326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8ABF-EA4F-4D1E-8E8A-35D0125BAF84}" type="slidenum">
              <a:rPr lang="zh-TW" altLang="en-US" smtClean="0"/>
              <a:pPr>
                <a:defRPr/>
              </a:pPr>
              <a:t>44</a:t>
            </a:fld>
            <a:endParaRPr lang="en-US" altLang="zh-TW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55576" y="251505"/>
            <a:ext cx="2304256" cy="792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pPr algn="l"/>
            <a:endParaRPr lang="zh-TW" altLang="en-US" sz="4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3528" y="0"/>
            <a:ext cx="76631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4400" u="sng" dirty="0" smtClean="0">
                <a:latin typeface="華康中圓體" pitchFamily="49" charset="-120"/>
                <a:ea typeface="華康中圓體" pitchFamily="49" charset="-120"/>
              </a:rPr>
              <a:t>災後復原</a:t>
            </a:r>
            <a:endParaRPr lang="en-US" altLang="zh-TW" sz="4400" u="sng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協助設置臨時住所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如營區修繕</a:t>
            </a:r>
            <a:r>
              <a:rPr lang="zh-TW" altLang="en-US" sz="2000" dirty="0" smtClean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組建組合屋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提供必要的設備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床</a:t>
            </a:r>
            <a:r>
              <a:rPr lang="zh-TW" altLang="en-US" sz="2000" dirty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家電</a:t>
            </a:r>
            <a:r>
              <a:rPr lang="zh-TW" altLang="en-US" sz="2000" dirty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廚具</a:t>
            </a:r>
            <a:r>
              <a:rPr lang="zh-TW" altLang="en-US" sz="2000" dirty="0">
                <a:latin typeface="標楷體"/>
                <a:ea typeface="標楷體"/>
              </a:rPr>
              <a:t>、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生活必需品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生活的陪伴及照顧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心理的支持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公共衛生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數位學習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協助居民成立社區自治系統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</a:t>
            </a:r>
            <a:endParaRPr lang="en-US" altLang="zh-TW" sz="3200" u="sng" dirty="0" smtClean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9" t="26944" r="33320" b="28750"/>
          <a:stretch/>
        </p:blipFill>
        <p:spPr bwMode="auto">
          <a:xfrm>
            <a:off x="5868144" y="3403350"/>
            <a:ext cx="2765499" cy="206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505004" y="5557512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阿里山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樂野組合屋</a:t>
            </a:r>
            <a:endParaRPr lang="en-US" altLang="zh-TW" sz="1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5405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8ABF-EA4F-4D1E-8E8A-35D0125BAF84}" type="slidenum">
              <a:rPr lang="zh-TW" altLang="en-US" smtClean="0"/>
              <a:pPr>
                <a:defRPr/>
              </a:pPr>
              <a:t>45</a:t>
            </a:fld>
            <a:endParaRPr lang="en-US" altLang="zh-TW"/>
          </a:p>
        </p:txBody>
      </p:sp>
      <p:sp>
        <p:nvSpPr>
          <p:cNvPr id="5" name="文字方塊 4"/>
          <p:cNvSpPr txBox="1"/>
          <p:nvPr/>
        </p:nvSpPr>
        <p:spPr>
          <a:xfrm>
            <a:off x="589112" y="116632"/>
            <a:ext cx="84473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4400" u="sng" dirty="0" smtClean="0">
                <a:latin typeface="華康中圓體" pitchFamily="49" charset="-120"/>
                <a:ea typeface="華康中圓體" pitchFamily="49" charset="-120"/>
              </a:rPr>
              <a:t>災後重建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>
              <a:defRPr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興建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永久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屋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>
              <a:defRPr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重建學校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>
              <a:defRPr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重建醫院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>
              <a:defRPr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重建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社區與生活</a:t>
            </a:r>
            <a:endParaRPr lang="en-US" altLang="zh-TW" sz="2800" dirty="0">
              <a:latin typeface="華康中圓體" pitchFamily="49" charset="-120"/>
              <a:ea typeface="華康中圓體" pitchFamily="49" charset="-120"/>
            </a:endParaRPr>
          </a:p>
          <a:p>
            <a:pPr>
              <a:defRPr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強化社區的防備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災教育及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系統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>
              <a:defRPr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經濟扶助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助學金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急難救助金等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協助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學校發展特色，增益學生的信心及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競爭力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山林再造</a:t>
            </a:r>
            <a:endParaRPr lang="en-US" altLang="zh-TW" sz="3200" u="sng" dirty="0" smtClean="0">
              <a:latin typeface="華康中圓體" pitchFamily="49" charset="-120"/>
              <a:ea typeface="華康中圓體" pitchFamily="49" charset="-120"/>
            </a:endParaRPr>
          </a:p>
          <a:p>
            <a:pPr marL="285750" indent="-285750">
              <a:buFont typeface="Arial" pitchFamily="34" charset="0"/>
              <a:buChar char="•"/>
            </a:pP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6806" r="18828" b="9722"/>
          <a:stretch/>
        </p:blipFill>
        <p:spPr bwMode="auto">
          <a:xfrm>
            <a:off x="5879529" y="1052736"/>
            <a:ext cx="2592288" cy="194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6468466" y="3002630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茶山部落小米收成</a:t>
            </a:r>
            <a:endParaRPr lang="en-US" altLang="zh-TW" sz="1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7245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46</a:t>
            </a:fld>
            <a:endParaRPr lang="en-US" altLang="zh-TW"/>
          </a:p>
        </p:txBody>
      </p:sp>
      <p:sp>
        <p:nvSpPr>
          <p:cNvPr id="6" name="標題 2"/>
          <p:cNvSpPr>
            <a:spLocks noGrp="1"/>
          </p:cNvSpPr>
          <p:nvPr>
            <p:ph type="title"/>
          </p:nvPr>
        </p:nvSpPr>
        <p:spPr>
          <a:xfrm>
            <a:off x="421196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期 盼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內容版面配置區 4"/>
          <p:cNvSpPr>
            <a:spLocks noGrp="1"/>
          </p:cNvSpPr>
          <p:nvPr>
            <p:ph idx="1"/>
          </p:nvPr>
        </p:nvSpPr>
        <p:spPr>
          <a:xfrm>
            <a:off x="611560" y="1268760"/>
            <a:ext cx="8136904" cy="5040560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強化民眾的自主防災意識，建立社區互助系統，以強化耐災力</a:t>
            </a: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 algn="just">
              <a:lnSpc>
                <a:spcPts val="3500"/>
              </a:lnSpc>
              <a:buNone/>
            </a:pP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  <a:p>
            <a:pPr marL="857250" lvl="1" indent="-457200" algn="just">
              <a:lnSpc>
                <a:spcPts val="3200"/>
              </a:lnSpc>
              <a:buFontTx/>
              <a:buChar char="-"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依照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IFRC 2013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世界災難報告，</a:t>
            </a:r>
            <a:endParaRPr lang="en-US" altLang="zh-TW" dirty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 algn="just">
              <a:lnSpc>
                <a:spcPts val="3200"/>
              </a:lnSpc>
              <a:buNone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   緊急期間災害的被救者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90%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由</a:t>
            </a: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 algn="just">
              <a:lnSpc>
                <a:spcPts val="3200"/>
              </a:lnSpc>
              <a:buNone/>
            </a:pP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  當地民眾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first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responders)</a:t>
            </a:r>
          </a:p>
          <a:p>
            <a:pPr marL="400050" lvl="1" indent="0" algn="just">
              <a:lnSpc>
                <a:spcPts val="3200"/>
              </a:lnSpc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協助脫困的，來自外力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者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不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超</a:t>
            </a: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 algn="just">
              <a:lnSpc>
                <a:spcPts val="3200"/>
              </a:lnSpc>
              <a:buNone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   過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10%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。</a:t>
            </a: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2" t="7361" r="37188" b="24028"/>
          <a:stretch/>
        </p:blipFill>
        <p:spPr bwMode="auto">
          <a:xfrm>
            <a:off x="6379021" y="2348880"/>
            <a:ext cx="195277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6444208" y="4716423"/>
            <a:ext cx="1887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latin typeface="華康中圓體" pitchFamily="49" charset="-120"/>
                <a:ea typeface="華康中圓體" pitchFamily="49" charset="-120"/>
              </a:rPr>
              <a:t>資料來源</a:t>
            </a:r>
            <a:r>
              <a:rPr lang="en-US" altLang="zh-TW" sz="1000" dirty="0" smtClean="0">
                <a:latin typeface="華康中圓體" pitchFamily="49" charset="-120"/>
                <a:ea typeface="華康中圓體" pitchFamily="49" charset="-120"/>
              </a:rPr>
              <a:t>: </a:t>
            </a:r>
            <a:r>
              <a:rPr lang="en-US" altLang="zh-TW" sz="1000" dirty="0">
                <a:latin typeface="標楷體" pitchFamily="65" charset="-120"/>
                <a:ea typeface="標楷體" pitchFamily="65" charset="-120"/>
              </a:rPr>
              <a:t>( </a:t>
            </a:r>
            <a:r>
              <a:rPr lang="en-US" altLang="zh-TW" sz="1000" dirty="0" smtClean="0">
                <a:latin typeface="華康中圓體" pitchFamily="49" charset="-120"/>
                <a:ea typeface="華康中圓體" pitchFamily="49" charset="-120"/>
              </a:rPr>
              <a:t>P.73, </a:t>
            </a:r>
            <a:r>
              <a:rPr lang="en-US" altLang="zh-TW" sz="1000" dirty="0" smtClean="0">
                <a:latin typeface="標楷體" pitchFamily="65" charset="-120"/>
                <a:ea typeface="標楷體" pitchFamily="65" charset="-120"/>
              </a:rPr>
              <a:t>World Disasters Report,2013)</a:t>
            </a:r>
            <a:endParaRPr lang="en-US" altLang="zh-TW" sz="1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73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47</a:t>
            </a:fld>
            <a:endParaRPr lang="en-US" altLang="zh-TW"/>
          </a:p>
        </p:txBody>
      </p:sp>
      <p:sp>
        <p:nvSpPr>
          <p:cNvPr id="6" name="內容版面配置區 4"/>
          <p:cNvSpPr>
            <a:spLocks noGrp="1"/>
          </p:cNvSpPr>
          <p:nvPr>
            <p:ph idx="1"/>
          </p:nvPr>
        </p:nvSpPr>
        <p:spPr>
          <a:xfrm>
            <a:off x="755575" y="476673"/>
            <a:ext cx="7848873" cy="4824535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本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會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從今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(102)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年宣導推動建置自主防災社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區，由本會聘請專家學者共同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舉辦社區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防災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說明會</a:t>
            </a:r>
            <a:endParaRPr lang="zh-TW" altLang="zh-TW" sz="2800" dirty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建立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防備災志願工作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小組</a:t>
            </a:r>
            <a:endParaRPr lang="zh-TW" altLang="zh-TW" sz="2800" dirty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建立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社區災防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資料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撰擬防災地圖</a:t>
            </a:r>
            <a:endParaRPr lang="zh-TW" altLang="zh-TW" sz="2800" dirty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擬定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減災計畫並公告周知</a:t>
            </a:r>
          </a:p>
          <a:p>
            <a:pPr marL="0" indent="0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提供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災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防技能訓練</a:t>
            </a:r>
          </a:p>
          <a:p>
            <a:pPr marL="0" indent="0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   辦理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社區</a:t>
            </a:r>
            <a:r>
              <a:rPr lang="zh-TW" altLang="zh-TW" sz="2800" dirty="0">
                <a:latin typeface="華康中圓體" pitchFamily="49" charset="-120"/>
                <a:ea typeface="華康中圓體" pitchFamily="49" charset="-120"/>
              </a:rPr>
              <a:t>防災</a:t>
            </a:r>
            <a:r>
              <a:rPr lang="zh-TW" altLang="zh-TW" sz="2800" dirty="0" smtClean="0">
                <a:latin typeface="華康中圓體" pitchFamily="49" charset="-120"/>
                <a:ea typeface="華康中圓體" pitchFamily="49" charset="-120"/>
              </a:rPr>
              <a:t>演習</a:t>
            </a:r>
            <a:endParaRPr lang="zh-TW" altLang="zh-TW" sz="28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379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48</a:t>
            </a:fld>
            <a:endParaRPr lang="en-US" altLang="zh-TW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83568" y="1988840"/>
            <a:ext cx="5641604" cy="288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期盼協助完備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台灣的災害管理體系，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災難</a:t>
            </a: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來臨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時，減少災損，</a:t>
            </a:r>
            <a:endParaRPr lang="en-US" altLang="zh-TW" sz="2800" dirty="0" smtClean="0"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共同保障民眾的生命財產安全。</a:t>
            </a:r>
            <a:endParaRPr lang="en-US" altLang="zh-TW" sz="2800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2" t="9702" r="21093" b="5834"/>
          <a:stretch/>
        </p:blipFill>
        <p:spPr bwMode="auto">
          <a:xfrm>
            <a:off x="6156176" y="188640"/>
            <a:ext cx="2824483" cy="589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49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49</a:t>
            </a:fld>
            <a:endParaRPr lang="en-US" altLang="zh-TW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t="9495" r="20391" b="23195"/>
          <a:stretch/>
        </p:blipFill>
        <p:spPr bwMode="auto">
          <a:xfrm>
            <a:off x="395536" y="332656"/>
            <a:ext cx="842493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1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華康中圓體" pitchFamily="49" charset="-120"/>
                <a:ea typeface="華康中圓體" pitchFamily="49" charset="-120"/>
                <a:cs typeface="華康儷中宋(P)"/>
              </a:rPr>
              <a:t>紅十字標誌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516688" y="6492875"/>
            <a:ext cx="2133600" cy="365125"/>
          </a:xfrm>
        </p:spPr>
        <p:txBody>
          <a:bodyPr/>
          <a:lstStyle/>
          <a:p>
            <a:pPr>
              <a:defRPr/>
            </a:pPr>
            <a:fld id="{1BBF9A5B-9BA4-4664-AF25-15B0A31B0425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pic>
        <p:nvPicPr>
          <p:cNvPr id="819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989138"/>
            <a:ext cx="7604125" cy="2614612"/>
          </a:xfrm>
          <a:noFill/>
        </p:spPr>
      </p:pic>
    </p:spTree>
    <p:extLst>
      <p:ext uri="{BB962C8B-B14F-4D97-AF65-F5344CB8AC3E}">
        <p14:creationId xmlns:p14="http://schemas.microsoft.com/office/powerpoint/2010/main" val="33234634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50</a:t>
            </a:fld>
            <a:endParaRPr lang="en-US" altLang="zh-TW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389" r="20391" b="16389"/>
          <a:stretch/>
        </p:blipFill>
        <p:spPr bwMode="auto">
          <a:xfrm>
            <a:off x="539552" y="620688"/>
            <a:ext cx="814539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51</a:t>
            </a:fld>
            <a:endParaRPr lang="en-US" altLang="zh-TW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9028" r="38594" b="25555"/>
          <a:stretch/>
        </p:blipFill>
        <p:spPr bwMode="auto">
          <a:xfrm>
            <a:off x="1763688" y="260648"/>
            <a:ext cx="5328593" cy="569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4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52</a:t>
            </a:fld>
            <a:endParaRPr lang="en-US" altLang="zh-TW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16111" r="38203" b="17500"/>
          <a:stretch/>
        </p:blipFill>
        <p:spPr bwMode="auto">
          <a:xfrm>
            <a:off x="1835696" y="404663"/>
            <a:ext cx="5256584" cy="563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9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53</a:t>
            </a:fld>
            <a:endParaRPr lang="en-US" altLang="zh-TW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9028" r="21401" b="5833"/>
          <a:stretch/>
        </p:blipFill>
        <p:spPr bwMode="auto">
          <a:xfrm>
            <a:off x="499438" y="332656"/>
            <a:ext cx="832103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54</a:t>
            </a:fld>
            <a:endParaRPr lang="en-US" altLang="zh-TW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8" t="7500" r="42422" b="9638"/>
          <a:stretch/>
        </p:blipFill>
        <p:spPr bwMode="auto">
          <a:xfrm>
            <a:off x="2123728" y="376193"/>
            <a:ext cx="1805558" cy="568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4" t="7778" r="42266" b="9638"/>
          <a:stretch/>
        </p:blipFill>
        <p:spPr bwMode="auto">
          <a:xfrm>
            <a:off x="4788024" y="408960"/>
            <a:ext cx="1876425" cy="566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1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fld id="{25D97D3A-BA18-4C17-BD77-A31A67CAFEF6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55</a:t>
            </a:fld>
            <a:endParaRPr kumimoji="0" lang="en-US" altLang="zh-TW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855663" y="332656"/>
            <a:ext cx="746125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kumimoji="0" lang="en-US" altLang="zh-TW" sz="4400" dirty="0">
                <a:effectLst>
                  <a:outerShdw blurRad="38100" dist="38100" dir="2700000" algn="tl">
                    <a:srgbClr val="C0C0C0"/>
                  </a:outerShdw>
                </a:effectLst>
                <a:latin typeface="華康儷中宋(P)" pitchFamily="18" charset="-120"/>
                <a:ea typeface="華康儷中宋(P)" pitchFamily="18" charset="-120"/>
              </a:rPr>
              <a:t>Our </a:t>
            </a:r>
            <a:r>
              <a:rPr kumimoji="0" lang="en-US" altLang="zh-TW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儷中宋(P)" pitchFamily="18" charset="-120"/>
                <a:ea typeface="華康儷中宋(P)" pitchFamily="18" charset="-120"/>
              </a:rPr>
              <a:t>World, Your </a:t>
            </a:r>
            <a:r>
              <a:rPr kumimoji="0" lang="en-US" altLang="zh-TW" sz="4400" dirty="0">
                <a:effectLst>
                  <a:outerShdw blurRad="38100" dist="38100" dir="2700000" algn="tl">
                    <a:srgbClr val="C0C0C0"/>
                  </a:outerShdw>
                </a:effectLst>
                <a:latin typeface="華康儷中宋(P)" pitchFamily="18" charset="-120"/>
                <a:ea typeface="華康儷中宋(P)" pitchFamily="18" charset="-120"/>
              </a:rPr>
              <a:t>Move</a:t>
            </a:r>
            <a:br>
              <a:rPr kumimoji="0" lang="en-US" altLang="zh-TW" sz="4400" dirty="0">
                <a:effectLst>
                  <a:outerShdw blurRad="38100" dist="38100" dir="2700000" algn="tl">
                    <a:srgbClr val="C0C0C0"/>
                  </a:outerShdw>
                </a:effectLst>
                <a:latin typeface="華康儷中宋(P)" pitchFamily="18" charset="-120"/>
                <a:ea typeface="華康儷中宋(P)" pitchFamily="18" charset="-120"/>
              </a:rPr>
            </a:br>
            <a:r>
              <a:rPr lang="zh-TW" altLang="en-US" sz="44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我們</a:t>
            </a:r>
            <a:r>
              <a:rPr kumimoji="0" lang="zh-TW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kumimoji="0" lang="zh-TW" altLang="en-US" sz="44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世界</a:t>
            </a:r>
            <a:r>
              <a:rPr kumimoji="0" lang="zh-TW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，靠你</a:t>
            </a:r>
            <a:r>
              <a:rPr kumimoji="0" lang="zh-TW" altLang="en-US" sz="44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我的行動</a:t>
            </a:r>
            <a:endParaRPr kumimoji="0" lang="en-US" altLang="zh-TW" sz="4400" dirty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4" descr="D:\Lisa-Red-Cross\本小組支援本會其他活動\總會會所建置案\封底小圖(小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64" y="1844824"/>
            <a:ext cx="6033240" cy="428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563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56</a:t>
            </a:fld>
            <a:endParaRPr lang="en-US" altLang="zh-TW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99592" y="1948892"/>
            <a:ext cx="7461250" cy="203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kumimoji="0" lang="zh-TW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感謝聆聽</a:t>
            </a:r>
            <a:endParaRPr kumimoji="0" lang="en-US" altLang="zh-TW" sz="4400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endParaRPr kumimoji="0" lang="en-US" altLang="zh-TW" sz="4400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kumimoji="0" lang="zh-TW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敬請指教</a:t>
            </a:r>
            <a:endParaRPr kumimoji="0" lang="en-US" altLang="zh-TW" sz="4400" dirty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034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6" name="標題 2"/>
          <p:cNvSpPr>
            <a:spLocks noGrp="1"/>
          </p:cNvSpPr>
          <p:nvPr>
            <p:ph type="title"/>
          </p:nvPr>
        </p:nvSpPr>
        <p:spPr>
          <a:xfrm>
            <a:off x="518864" y="22941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紅十字的國際體系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235320" y="1772816"/>
            <a:ext cx="8601352" cy="4680520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一、紅十字國際委員會</a:t>
            </a: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>
              <a:buNone/>
            </a:pP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    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(International 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C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ommittee of Red </a:t>
            </a:r>
            <a:r>
              <a:rPr lang="en-US" altLang="zh-TW" sz="2000" dirty="0" err="1" smtClean="0">
                <a:latin typeface="標楷體" pitchFamily="65" charset="-120"/>
                <a:ea typeface="標楷體" pitchFamily="65" charset="-120"/>
              </a:rPr>
              <a:t>Cross,ICRC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) </a:t>
            </a:r>
          </a:p>
          <a:p>
            <a:pPr marL="400050" lvl="1" indent="0">
              <a:buNone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二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、各國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紅十字會或紅新月會。</a:t>
            </a: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>
              <a:buNone/>
            </a:pP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三、紅十字會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暨紅新月會國際聯合會</a:t>
            </a: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>
              <a:buNone/>
            </a:pP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    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(International Federation of Red Cross and Red Crescent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marL="400050" lvl="1" indent="0">
              <a:buNone/>
            </a:pP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Societies,IFRC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1919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設立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,188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個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會員國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)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。</a:t>
            </a:r>
            <a:endParaRPr lang="en-US" altLang="zh-TW" sz="2000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>
              <a:buNone/>
            </a:pPr>
            <a:endParaRPr lang="en-US" altLang="zh-TW" sz="2000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>
              <a:buNone/>
            </a:pP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備註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: 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我國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紅十字會於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1904</a:t>
            </a:r>
            <a:r>
              <a:rPr lang="zh-TW" altLang="zh-TW" sz="2000" dirty="0">
                <a:latin typeface="華康中圓體" pitchFamily="49" charset="-120"/>
                <a:ea typeface="華康中圓體" pitchFamily="49" charset="-120"/>
              </a:rPr>
              <a:t>年成立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1912</a:t>
            </a:r>
            <a:r>
              <a:rPr lang="zh-TW" altLang="zh-TW" sz="2000" dirty="0">
                <a:latin typeface="華康中圓體" pitchFamily="49" charset="-120"/>
                <a:ea typeface="華康中圓體" pitchFamily="49" charset="-120"/>
              </a:rPr>
              <a:t>年獲得紅十字國際委員會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(ICRC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pPr marL="400050" lvl="1" indent="0">
              <a:buNone/>
            </a:pP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     </a:t>
            </a:r>
            <a:r>
              <a:rPr lang="zh-TW" altLang="zh-TW" sz="2000" dirty="0" smtClean="0">
                <a:latin typeface="華康中圓體" pitchFamily="49" charset="-120"/>
                <a:ea typeface="華康中圓體" pitchFamily="49" charset="-120"/>
              </a:rPr>
              <a:t>承認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1919</a:t>
            </a:r>
            <a:r>
              <a:rPr lang="zh-TW" altLang="zh-TW" sz="2000" dirty="0">
                <a:latin typeface="華康中圓體" pitchFamily="49" charset="-120"/>
                <a:ea typeface="華康中圓體" pitchFamily="49" charset="-120"/>
              </a:rPr>
              <a:t>年加入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IFRC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成為會員。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1956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年中國紅十字會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批准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1949</a:t>
            </a:r>
          </a:p>
          <a:p>
            <a:pPr marL="400050" lvl="1" indent="0">
              <a:buNone/>
            </a:pP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     年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8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月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12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日日內瓦公約，取代我國成為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IFRC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的會員國。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 </a:t>
            </a:r>
          </a:p>
          <a:p>
            <a:pPr marL="400050" lvl="1" indent="0">
              <a:buNone/>
            </a:pPr>
            <a:endParaRPr lang="en-US" altLang="zh-TW" sz="2000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>
              <a:buNone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  </a:t>
            </a: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98" y="1412776"/>
            <a:ext cx="1232929" cy="13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22" y="3140968"/>
            <a:ext cx="1239601" cy="58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1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683568" y="1484784"/>
            <a:ext cx="8229600" cy="2304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四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、日內瓦公約簽約國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(194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個國家</a:t>
            </a:r>
            <a:r>
              <a:rPr lang="en-US" altLang="zh-TW" sz="2800" dirty="0" smtClean="0"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8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   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我國於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1949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年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12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月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10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日由駐瑞士公使吳南如代表簽約，但未批准。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標題 2"/>
          <p:cNvSpPr>
            <a:spLocks noGrp="1"/>
          </p:cNvSpPr>
          <p:nvPr>
            <p:ph type="title"/>
          </p:nvPr>
        </p:nvSpPr>
        <p:spPr>
          <a:xfrm>
            <a:off x="518864" y="22941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紅十字的國際體系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683568" y="2564904"/>
            <a:ext cx="8229600" cy="2970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TW" altLang="en-US" sz="2800" dirty="0" smtClean="0">
                <a:latin typeface="華康中圓體" pitchFamily="49" charset="-120"/>
                <a:ea typeface="華康中圓體" pitchFamily="49" charset="-120"/>
              </a:rPr>
              <a:t>五、國際大會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(International Conference)</a:t>
            </a:r>
          </a:p>
          <a:p>
            <a:pPr marL="914400" lvl="1" indent="-514350" algn="just">
              <a:buFont typeface="+mj-lt"/>
              <a:buAutoNum type="arabicPeriod"/>
            </a:pP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大會成員包括</a:t>
            </a:r>
            <a:r>
              <a:rPr lang="en-US" altLang="zh-TW" dirty="0">
                <a:latin typeface="華康中圓體" pitchFamily="49" charset="-120"/>
                <a:ea typeface="華康中圓體" pitchFamily="49" charset="-120"/>
              </a:rPr>
              <a:t>ICRC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、各國紅十字會或紅新月會、</a:t>
            </a:r>
            <a:r>
              <a:rPr lang="en-US" altLang="zh-TW" dirty="0">
                <a:latin typeface="華康中圓體" pitchFamily="49" charset="-120"/>
                <a:ea typeface="華康中圓體" pitchFamily="49" charset="-120"/>
              </a:rPr>
              <a:t>IFRC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及日內瓦公約的簽約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國。</a:t>
            </a: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  <a:p>
            <a:pPr marL="914400" lvl="1" indent="-514350" algn="just">
              <a:buFont typeface="+mj-lt"/>
              <a:buAutoNum type="arabicPeriod"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每四年召開一次。</a:t>
            </a:r>
            <a:endParaRPr lang="en-US" altLang="zh-TW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 algn="just">
              <a:buNone/>
            </a:pP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   第一屆大會於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1867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年在巴黎舉行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,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下屆大會於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2015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年舉行。</a:t>
            </a:r>
            <a:endParaRPr lang="en-US" altLang="zh-TW" sz="2000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 algn="just">
              <a:buNone/>
            </a:pP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   </a:t>
            </a:r>
            <a:endParaRPr lang="en-US" altLang="zh-TW" sz="2000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 algn="just">
              <a:buFont typeface="Arial" pitchFamily="34" charset="0"/>
              <a:buNone/>
            </a:pPr>
            <a:endParaRPr lang="en-US" altLang="zh-TW" sz="2000" dirty="0" smtClean="0">
              <a:latin typeface="華康中圓體" pitchFamily="49" charset="-120"/>
              <a:ea typeface="華康中圓體" pitchFamily="49" charset="-120"/>
            </a:endParaRPr>
          </a:p>
          <a:p>
            <a:pPr marL="400050" lvl="1" indent="0" algn="just">
              <a:buFont typeface="Arial" pitchFamily="34" charset="0"/>
              <a:buNone/>
            </a:pP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備註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:1867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年至</a:t>
            </a:r>
            <a:r>
              <a:rPr lang="en-US" altLang="zh-TW" sz="2000" dirty="0" smtClean="0">
                <a:latin typeface="華康中圓體" pitchFamily="49" charset="-120"/>
                <a:ea typeface="華康中圓體" pitchFamily="49" charset="-120"/>
              </a:rPr>
              <a:t>1954</a:t>
            </a:r>
            <a:r>
              <a:rPr lang="zh-TW" altLang="en-US" sz="2000" dirty="0" smtClean="0">
                <a:latin typeface="華康中圓體" pitchFamily="49" charset="-120"/>
                <a:ea typeface="華康中圓體" pitchFamily="49" charset="-120"/>
              </a:rPr>
              <a:t>年我國政府及紅十字會均曾派員出席。</a:t>
            </a:r>
            <a:endParaRPr lang="en-US" altLang="zh-TW" sz="2000" dirty="0" smtClean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91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DD1FA-E42C-468A-8060-F7945899D1AF}" type="slidenum">
              <a:rPr lang="zh-TW" altLang="en-US" smtClean="0"/>
              <a:pPr>
                <a:defRPr/>
              </a:pPr>
              <a:t>8</a:t>
            </a:fld>
            <a:endParaRPr lang="en-US" altLang="zh-TW"/>
          </a:p>
        </p:txBody>
      </p:sp>
      <p:sp>
        <p:nvSpPr>
          <p:cNvPr id="5" name="標題 2"/>
          <p:cNvSpPr>
            <a:spLocks noGrp="1"/>
          </p:cNvSpPr>
          <p:nvPr>
            <p:ph type="title"/>
          </p:nvPr>
        </p:nvSpPr>
        <p:spPr>
          <a:xfrm>
            <a:off x="518864" y="22941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紅十字運動七大基本原則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948914"/>
              </p:ext>
            </p:extLst>
          </p:nvPr>
        </p:nvGraphicFramePr>
        <p:xfrm>
          <a:off x="827584" y="1423298"/>
          <a:ext cx="7344816" cy="43253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30283"/>
                <a:gridCol w="3273877"/>
                <a:gridCol w="2340656"/>
              </a:tblGrid>
              <a:tr h="625179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b="0" dirty="0" smtClean="0">
                          <a:latin typeface="標楷體" pitchFamily="65" charset="-120"/>
                          <a:ea typeface="標楷體" pitchFamily="65" charset="-120"/>
                        </a:rPr>
                        <a:t>人道</a:t>
                      </a:r>
                      <a:endParaRPr lang="zh-TW" altLang="en-US" sz="2800" b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/>
                        <a:t>Humanity</a:t>
                      </a:r>
                      <a:endParaRPr lang="zh-TW" altLang="en-US" sz="2800" b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625179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dirty="0" smtClean="0">
                          <a:latin typeface="標楷體" pitchFamily="65" charset="-120"/>
                          <a:ea typeface="標楷體" pitchFamily="65" charset="-120"/>
                        </a:rPr>
                        <a:t>公正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Impartiality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625179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dirty="0" smtClean="0">
                          <a:latin typeface="標楷體" pitchFamily="65" charset="-120"/>
                          <a:ea typeface="標楷體" pitchFamily="65" charset="-120"/>
                        </a:rPr>
                        <a:t>中立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Neutrality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625179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dirty="0" smtClean="0">
                          <a:latin typeface="標楷體" pitchFamily="65" charset="-120"/>
                          <a:ea typeface="標楷體" pitchFamily="65" charset="-120"/>
                        </a:rPr>
                        <a:t>獨立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Independence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623383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dirty="0" smtClean="0">
                          <a:latin typeface="標楷體" pitchFamily="65" charset="-120"/>
                          <a:ea typeface="標楷體" pitchFamily="65" charset="-120"/>
                        </a:rPr>
                        <a:t>志願服務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Voluntary Service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dirty="0" smtClean="0">
                          <a:latin typeface="標楷體" pitchFamily="65" charset="-120"/>
                          <a:ea typeface="標楷體" pitchFamily="65" charset="-120"/>
                        </a:rPr>
                        <a:t>統一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Unity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625179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dirty="0" smtClean="0">
                          <a:latin typeface="標楷體" pitchFamily="65" charset="-120"/>
                          <a:ea typeface="標楷體" pitchFamily="65" charset="-120"/>
                        </a:rPr>
                        <a:t>普遍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Universality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26537" r="34151" b="29062"/>
          <a:stretch/>
        </p:blipFill>
        <p:spPr bwMode="auto">
          <a:xfrm>
            <a:off x="6516215" y="1479051"/>
            <a:ext cx="1038545" cy="594683"/>
          </a:xfrm>
          <a:prstGeom prst="rect">
            <a:avLst/>
          </a:prstGeom>
          <a:noFill/>
          <a:ln>
            <a:noFill/>
          </a:ln>
          <a:effectLst>
            <a:glow rad="254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9" t="26667" r="34221" b="29182"/>
          <a:stretch/>
        </p:blipFill>
        <p:spPr bwMode="auto">
          <a:xfrm flipH="1">
            <a:off x="6524610" y="2110494"/>
            <a:ext cx="1038544" cy="586842"/>
          </a:xfrm>
          <a:prstGeom prst="rect">
            <a:avLst/>
          </a:prstGeom>
          <a:noFill/>
          <a:ln>
            <a:noFill/>
          </a:ln>
          <a:effectLst>
            <a:glow rad="254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1" t="26667" r="34079" b="28931"/>
          <a:stretch/>
        </p:blipFill>
        <p:spPr bwMode="auto">
          <a:xfrm>
            <a:off x="6524610" y="2700922"/>
            <a:ext cx="1030150" cy="583601"/>
          </a:xfrm>
          <a:prstGeom prst="rect">
            <a:avLst/>
          </a:prstGeom>
          <a:noFill/>
          <a:ln>
            <a:noFill/>
          </a:ln>
          <a:effectLst>
            <a:glow rad="254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7" t="26792" r="34222" b="28679"/>
          <a:stretch/>
        </p:blipFill>
        <p:spPr bwMode="auto">
          <a:xfrm>
            <a:off x="6516215" y="3328662"/>
            <a:ext cx="1017259" cy="588156"/>
          </a:xfrm>
          <a:prstGeom prst="rect">
            <a:avLst/>
          </a:prstGeom>
          <a:noFill/>
          <a:ln>
            <a:noFill/>
          </a:ln>
          <a:effectLst>
            <a:glow rad="254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2" t="26792" r="34222" b="29056"/>
          <a:stretch/>
        </p:blipFill>
        <p:spPr bwMode="auto">
          <a:xfrm>
            <a:off x="6516216" y="3976374"/>
            <a:ext cx="1044512" cy="575354"/>
          </a:xfrm>
          <a:prstGeom prst="rect">
            <a:avLst/>
          </a:prstGeom>
          <a:noFill/>
          <a:ln>
            <a:noFill/>
          </a:ln>
          <a:effectLst>
            <a:glow rad="254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0" t="26792" r="34222" b="29056"/>
          <a:stretch/>
        </p:blipFill>
        <p:spPr bwMode="auto">
          <a:xfrm>
            <a:off x="6516215" y="4589916"/>
            <a:ext cx="1046939" cy="518957"/>
          </a:xfrm>
          <a:prstGeom prst="rect">
            <a:avLst/>
          </a:prstGeom>
          <a:noFill/>
          <a:ln>
            <a:noFill/>
          </a:ln>
          <a:effectLst>
            <a:glow rad="254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7" t="26792" r="34292" b="28679"/>
          <a:stretch/>
        </p:blipFill>
        <p:spPr bwMode="auto">
          <a:xfrm>
            <a:off x="6524610" y="5192119"/>
            <a:ext cx="1038545" cy="580210"/>
          </a:xfrm>
          <a:prstGeom prst="rect">
            <a:avLst/>
          </a:prstGeom>
          <a:noFill/>
          <a:ln>
            <a:noFill/>
          </a:ln>
          <a:effectLst>
            <a:glow rad="254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24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7704-8066-4A3D-997B-DA25FAC04B6E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sp>
        <p:nvSpPr>
          <p:cNvPr id="5" name="標題 2"/>
          <p:cNvSpPr txBox="1">
            <a:spLocks/>
          </p:cNvSpPr>
          <p:nvPr/>
        </p:nvSpPr>
        <p:spPr>
          <a:xfrm>
            <a:off x="518864" y="2294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華康儷中宋(P)" pitchFamily="18" charset="-120"/>
                <a:ea typeface="華康儷中宋(P)" pitchFamily="18" charset="-120"/>
                <a:cs typeface="+mj-cs"/>
              </a:defRPr>
            </a:lvl1pPr>
          </a:lstStyle>
          <a:p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人道工作面臨嚴峻的挑戰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683568" y="1196752"/>
            <a:ext cx="7704856" cy="0"/>
          </a:xfrm>
          <a:prstGeom prst="line">
            <a:avLst/>
          </a:prstGeom>
          <a:noFill/>
          <a:ln w="38100">
            <a:solidFill>
              <a:srgbClr val="E000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190909" y="1791473"/>
            <a:ext cx="344275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 typeface="Arial" pitchFamily="34" charset="0"/>
              <a:buChar char="•"/>
            </a:pP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戰爭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pPr marL="285750" indent="-285750">
              <a:lnSpc>
                <a:spcPts val="4000"/>
              </a:lnSpc>
              <a:buFont typeface="Arial" pitchFamily="34" charset="0"/>
              <a:buChar char="•"/>
            </a:pPr>
            <a:r>
              <a:rPr lang="zh-TW" altLang="en-US" sz="3200" dirty="0">
                <a:latin typeface="華康中圓體" pitchFamily="49" charset="-120"/>
                <a:ea typeface="華康中圓體" pitchFamily="49" charset="-120"/>
              </a:rPr>
              <a:t>武裝</a:t>
            </a: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衝突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pPr marL="285750" indent="-285750">
              <a:lnSpc>
                <a:spcPts val="4000"/>
              </a:lnSpc>
              <a:buFont typeface="Arial" pitchFamily="34" charset="0"/>
              <a:buChar char="•"/>
            </a:pP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天災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pPr marL="285750" indent="-285750">
              <a:lnSpc>
                <a:spcPts val="4000"/>
              </a:lnSpc>
              <a:buFont typeface="Arial" pitchFamily="34" charset="0"/>
              <a:buChar char="•"/>
            </a:pP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飢荒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pPr marL="285750" indent="-285750">
              <a:lnSpc>
                <a:spcPts val="4000"/>
              </a:lnSpc>
              <a:buFont typeface="Arial" pitchFamily="34" charset="0"/>
              <a:buChar char="•"/>
            </a:pP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貧窮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78871" y="1791474"/>
            <a:ext cx="3600400" cy="313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4000"/>
              </a:lnSpc>
              <a:buFont typeface="Arial" pitchFamily="34" charset="0"/>
              <a:buChar char="•"/>
            </a:pPr>
            <a:r>
              <a:rPr lang="zh-TW" altLang="en-US" sz="3200" dirty="0">
                <a:latin typeface="華康中圓體" pitchFamily="49" charset="-120"/>
                <a:ea typeface="華康中圓體" pitchFamily="49" charset="-120"/>
              </a:rPr>
              <a:t>飲水</a:t>
            </a:r>
            <a:endParaRPr lang="en-US" altLang="zh-TW" sz="3200" dirty="0">
              <a:latin typeface="華康中圓體" pitchFamily="49" charset="-120"/>
              <a:ea typeface="華康中圓體" pitchFamily="49" charset="-120"/>
            </a:endParaRPr>
          </a:p>
          <a:p>
            <a:pPr marL="285750" indent="-285750">
              <a:lnSpc>
                <a:spcPts val="4000"/>
              </a:lnSpc>
              <a:buFont typeface="Arial" pitchFamily="34" charset="0"/>
              <a:buChar char="•"/>
            </a:pPr>
            <a:r>
              <a:rPr lang="zh-TW" altLang="en-US" sz="3200" dirty="0">
                <a:latin typeface="華康中圓體" pitchFamily="49" charset="-120"/>
                <a:ea typeface="華康中圓體" pitchFamily="49" charset="-120"/>
              </a:rPr>
              <a:t>公共衛生</a:t>
            </a:r>
            <a:endParaRPr lang="en-US" altLang="zh-TW" sz="3200" dirty="0">
              <a:latin typeface="華康中圓體" pitchFamily="49" charset="-120"/>
              <a:ea typeface="華康中圓體" pitchFamily="49" charset="-120"/>
            </a:endParaRPr>
          </a:p>
          <a:p>
            <a:pPr marL="285750" indent="-285750">
              <a:lnSpc>
                <a:spcPts val="4000"/>
              </a:lnSpc>
              <a:buFont typeface="Arial" pitchFamily="34" charset="0"/>
              <a:buChar char="•"/>
            </a:pP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教育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pPr marL="285750" indent="-285750">
              <a:lnSpc>
                <a:spcPts val="4000"/>
              </a:lnSpc>
              <a:buFont typeface="Arial" pitchFamily="34" charset="0"/>
              <a:buChar char="•"/>
            </a:pP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健康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pPr marL="285750" indent="-285750">
              <a:lnSpc>
                <a:spcPts val="4000"/>
              </a:lnSpc>
              <a:buFont typeface="Arial" pitchFamily="34" charset="0"/>
              <a:buChar char="•"/>
            </a:pP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難民</a:t>
            </a:r>
            <a:endParaRPr lang="en-US" altLang="zh-TW" sz="3200" dirty="0" smtClean="0">
              <a:latin typeface="華康中圓體" pitchFamily="49" charset="-120"/>
              <a:ea typeface="華康中圓體" pitchFamily="49" charset="-120"/>
            </a:endParaRPr>
          </a:p>
          <a:p>
            <a:pPr marL="285750" indent="-285750">
              <a:lnSpc>
                <a:spcPts val="4000"/>
              </a:lnSpc>
              <a:buFont typeface="Arial" pitchFamily="34" charset="0"/>
              <a:buChar char="•"/>
            </a:pPr>
            <a:endParaRPr lang="zh-TW" altLang="en-US" sz="32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8099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6999</TotalTime>
  <Words>2034</Words>
  <Application>Microsoft Office PowerPoint</Application>
  <PresentationFormat>如螢幕大小 (4:3)</PresentationFormat>
  <Paragraphs>385</Paragraphs>
  <Slides>56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58" baseType="lpstr">
      <vt:lpstr>Office 佈景主題</vt:lpstr>
      <vt:lpstr>Photo Editor 影像 </vt:lpstr>
      <vt:lpstr>PowerPoint 簡報</vt:lpstr>
      <vt:lpstr>紅十字會的宗旨</vt:lpstr>
      <vt:lpstr>PowerPoint 簡報</vt:lpstr>
      <vt:lpstr>PowerPoint 簡報</vt:lpstr>
      <vt:lpstr>紅十字標誌</vt:lpstr>
      <vt:lpstr>紅十字的國際體系</vt:lpstr>
      <vt:lpstr>紅十字的國際體系</vt:lpstr>
      <vt:lpstr>紅十字運動七大基本原則</vt:lpstr>
      <vt:lpstr>PowerPoint 簡報</vt:lpstr>
      <vt:lpstr>一時性的救援救助救護 ↓ 永續性的建設與發展 </vt:lpstr>
      <vt:lpstr>PowerPoint 簡報</vt:lpstr>
      <vt:lpstr>PowerPoint 簡報</vt:lpstr>
      <vt:lpstr>PowerPoint 簡報</vt:lpstr>
      <vt:lpstr>PowerPoint 簡報</vt:lpstr>
      <vt:lpstr>PowerPoint 簡報</vt:lpstr>
      <vt:lpstr>紅十字會的法定任務</vt:lpstr>
      <vt:lpstr>PowerPoint 簡報</vt:lpstr>
      <vt:lpstr>PowerPoint 簡報</vt:lpstr>
      <vt:lpstr>PowerPoint 簡報</vt:lpstr>
      <vt:lpstr>紅十字會的人力資源</vt:lpstr>
      <vt:lpstr>PowerPoint 簡報</vt:lpstr>
      <vt:lpstr>紅十字志工分類</vt:lpstr>
      <vt:lpstr>急救志工</vt:lpstr>
      <vt:lpstr>PowerPoint 簡報</vt:lpstr>
      <vt:lpstr>水上安全救生志工</vt:lpstr>
      <vt:lpstr>PowerPoint 簡報</vt:lpstr>
      <vt:lpstr>PowerPoint 簡報</vt:lpstr>
      <vt:lpstr>救災志工</vt:lpstr>
      <vt:lpstr>行政志工</vt:lpstr>
      <vt:lpstr>青少年志願服務工作</vt:lpstr>
      <vt:lpstr>PowerPoint 簡報</vt:lpstr>
      <vt:lpstr>PowerPoint 簡報</vt:lpstr>
      <vt:lpstr>指導老師研習營</vt:lpstr>
      <vt:lpstr>領導幹部研習營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備災設備器材</vt:lpstr>
      <vt:lpstr>PowerPoint 簡報</vt:lpstr>
      <vt:lpstr>PowerPoint 簡報</vt:lpstr>
      <vt:lpstr>PowerPoint 簡報</vt:lpstr>
      <vt:lpstr>PowerPoint 簡報</vt:lpstr>
      <vt:lpstr>期 盼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C.M.T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PC</dc:creator>
  <cp:lastModifiedBy>116楊惠琪</cp:lastModifiedBy>
  <cp:revision>476</cp:revision>
  <cp:lastPrinted>2013-11-28T09:41:14Z</cp:lastPrinted>
  <dcterms:created xsi:type="dcterms:W3CDTF">2013-02-24T20:35:12Z</dcterms:created>
  <dcterms:modified xsi:type="dcterms:W3CDTF">2013-12-03T03:04:44Z</dcterms:modified>
</cp:coreProperties>
</file>