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54" r:id="rId3"/>
    <p:sldMasterId id="2147483866" r:id="rId4"/>
    <p:sldMasterId id="2147483871" r:id="rId5"/>
  </p:sldMasterIdLst>
  <p:notesMasterIdLst>
    <p:notesMasterId r:id="rId22"/>
  </p:notesMasterIdLst>
  <p:handoutMasterIdLst>
    <p:handoutMasterId r:id="rId23"/>
  </p:handoutMasterIdLst>
  <p:sldIdLst>
    <p:sldId id="256" r:id="rId6"/>
    <p:sldId id="331" r:id="rId7"/>
    <p:sldId id="283" r:id="rId8"/>
    <p:sldId id="329" r:id="rId9"/>
    <p:sldId id="290" r:id="rId10"/>
    <p:sldId id="300" r:id="rId11"/>
    <p:sldId id="309" r:id="rId12"/>
    <p:sldId id="285" r:id="rId13"/>
    <p:sldId id="315" r:id="rId14"/>
    <p:sldId id="286" r:id="rId15"/>
    <p:sldId id="317" r:id="rId16"/>
    <p:sldId id="318" r:id="rId17"/>
    <p:sldId id="332" r:id="rId18"/>
    <p:sldId id="333" r:id="rId19"/>
    <p:sldId id="334" r:id="rId20"/>
    <p:sldId id="335" r:id="rId21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F1D7C4A5-F4B3-488D-8C06-948C7EB98E56}">
          <p14:sldIdLst>
            <p14:sldId id="256"/>
            <p14:sldId id="331"/>
            <p14:sldId id="283"/>
            <p14:sldId id="329"/>
            <p14:sldId id="290"/>
            <p14:sldId id="300"/>
            <p14:sldId id="309"/>
            <p14:sldId id="285"/>
            <p14:sldId id="315"/>
            <p14:sldId id="286"/>
            <p14:sldId id="317"/>
            <p14:sldId id="318"/>
            <p14:sldId id="332"/>
            <p14:sldId id="333"/>
            <p14:sldId id="334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9966FF"/>
    <a:srgbClr val="0F6FC6"/>
    <a:srgbClr val="0099FF"/>
    <a:srgbClr val="000000"/>
    <a:srgbClr val="C9D1FB"/>
    <a:srgbClr val="FFFF00"/>
    <a:srgbClr val="33CC33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171" autoAdjust="0"/>
  </p:normalViewPr>
  <p:slideViewPr>
    <p:cSldViewPr>
      <p:cViewPr>
        <p:scale>
          <a:sx n="70" d="100"/>
          <a:sy n="70" d="100"/>
        </p:scale>
        <p:origin x="-109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102年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7"/>
          </c:dPt>
          <c:dPt>
            <c:idx val="8"/>
          </c:dPt>
          <c:dPt>
            <c:idx val="9"/>
          </c:dPt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  <c:pt idx="6">
                  <c:v>3</c:v>
                </c:pt>
                <c:pt idx="7">
                  <c:v>12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103年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gapWidth val="75"/>
        <c:axId val="70032000"/>
        <c:axId val="70041984"/>
      </c:barChart>
      <c:catAx>
        <c:axId val="70032000"/>
        <c:scaling>
          <c:orientation val="minMax"/>
        </c:scaling>
        <c:axPos val="b"/>
        <c:majorTickMark val="none"/>
        <c:tickLblPos val="nextTo"/>
        <c:crossAx val="70041984"/>
        <c:crosses val="autoZero"/>
        <c:auto val="1"/>
        <c:lblAlgn val="ctr"/>
        <c:lblOffset val="100"/>
      </c:catAx>
      <c:valAx>
        <c:axId val="70041984"/>
        <c:scaling>
          <c:orientation val="minMax"/>
        </c:scaling>
        <c:axPos val="l"/>
        <c:numFmt formatCode="General" sourceLinked="1"/>
        <c:majorTickMark val="none"/>
        <c:tickLblPos val="nextTo"/>
        <c:crossAx val="700320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102年</c:v>
                </c:pt>
              </c:strCache>
            </c:strRef>
          </c:tx>
          <c:dLbls>
            <c:dLbl>
              <c:idx val="1"/>
              <c:layout>
                <c:manualLayout>
                  <c:x val="1.5432098765432169E-3"/>
                  <c:y val="-2.015649454752934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大專校院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103年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800"/>
                </a:pPr>
                <a:endParaRPr lang="zh-TW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大專校院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69732608"/>
        <c:axId val="69742592"/>
      </c:barChart>
      <c:catAx>
        <c:axId val="69732608"/>
        <c:scaling>
          <c:orientation val="minMax"/>
        </c:scaling>
        <c:axPos val="b"/>
        <c:tickLblPos val="nextTo"/>
        <c:crossAx val="69742592"/>
        <c:crosses val="autoZero"/>
        <c:auto val="1"/>
        <c:lblAlgn val="ctr"/>
        <c:lblOffset val="100"/>
      </c:catAx>
      <c:valAx>
        <c:axId val="69742592"/>
        <c:scaling>
          <c:orientation val="minMax"/>
        </c:scaling>
        <c:axPos val="l"/>
        <c:majorGridlines/>
        <c:numFmt formatCode="General" sourceLinked="1"/>
        <c:tickLblPos val="nextTo"/>
        <c:crossAx val="697326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4.6743084654355109E-2"/>
          <c:y val="2.6066517150464812E-2"/>
          <c:w val="0.9532569153456445"/>
          <c:h val="0.8140811609212007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1年級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Val val="1"/>
            <c:showSerName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2年級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dirty="0"/>
                      <a:t>2</a:t>
                    </a:r>
                    <a:r>
                      <a:rPr lang="zh-TW" altLang="en-US" dirty="0"/>
                      <a:t>年級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1</a:t>
                    </a:r>
                    <a:endParaRPr lang="en-US" altLang="zh-TW" dirty="0"/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1.4571505533440081E-3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Val val="1"/>
            <c:showSerName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3年級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3</a:t>
                    </a:r>
                    <a:r>
                      <a:rPr lang="zh-TW" altLang="en-US" sz="2000" dirty="0" smtClean="0"/>
                      <a:t>年級</a:t>
                    </a:r>
                    <a:r>
                      <a:rPr lang="en-US" altLang="zh-TW" sz="2000" dirty="0" smtClean="0"/>
                      <a:t>,1</a:t>
                    </a:r>
                    <a:endParaRPr lang="en-US" altLang="en-US" sz="2000" dirty="0"/>
                  </a:p>
                </c:rich>
              </c:tx>
              <c:showVal val="1"/>
              <c:showSer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TW" dirty="0"/>
                      <a:t>3</a:t>
                    </a:r>
                    <a:r>
                      <a:rPr lang="zh-TW" altLang="en-US" dirty="0"/>
                      <a:t>年級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1</a:t>
                    </a:r>
                    <a:endParaRPr lang="en-US" altLang="zh-TW" dirty="0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Val val="1"/>
            <c:showSerName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4年級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 smtClean="0"/>
                      <a:t>4</a:t>
                    </a:r>
                    <a:r>
                      <a:rPr lang="zh-TW" altLang="en-US" dirty="0" smtClean="0"/>
                      <a:t>年級</a:t>
                    </a:r>
                    <a:r>
                      <a:rPr lang="en-US" altLang="zh-TW" dirty="0" smtClean="0"/>
                      <a:t>, 3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 smtClean="0"/>
                      <a:t>4</a:t>
                    </a:r>
                    <a:r>
                      <a:rPr lang="zh-TW" altLang="en-US" smtClean="0"/>
                      <a:t>年級</a:t>
                    </a:r>
                    <a:r>
                      <a:rPr lang="en-US" altLang="zh-TW" smtClean="0"/>
                      <a:t>,</a:t>
                    </a:r>
                    <a:r>
                      <a:rPr lang="en-US" altLang="en-US" smtClean="0"/>
                      <a:t>1</a:t>
                    </a:r>
                    <a:endParaRPr lang="en-US" altLang="en-US"/>
                  </a:p>
                </c:rich>
              </c:tx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5年級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Val val="1"/>
            <c:showSerName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6年級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sz="2000" dirty="0" smtClean="0"/>
                      <a:t>6</a:t>
                    </a:r>
                    <a:r>
                      <a:rPr lang="zh-TW" altLang="en-US" sz="2000" dirty="0" smtClean="0"/>
                      <a:t>年級</a:t>
                    </a:r>
                    <a:r>
                      <a:rPr lang="en-US" altLang="zh-TW" sz="2000" dirty="0" smtClean="0"/>
                      <a:t>,6</a:t>
                    </a:r>
                    <a:endParaRPr lang="en-US" altLang="en-US" sz="2000" dirty="0"/>
                  </a:p>
                </c:rich>
              </c:tx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75"/>
        <c:overlap val="100"/>
        <c:axId val="80643968"/>
        <c:axId val="80645504"/>
      </c:barChart>
      <c:catAx>
        <c:axId val="80643968"/>
        <c:scaling>
          <c:orientation val="minMax"/>
        </c:scaling>
        <c:axPos val="b"/>
        <c:majorTickMark val="none"/>
        <c:tickLblPos val="nextTo"/>
        <c:crossAx val="80645504"/>
        <c:crosses val="autoZero"/>
        <c:auto val="1"/>
        <c:lblAlgn val="ctr"/>
        <c:lblOffset val="100"/>
      </c:catAx>
      <c:valAx>
        <c:axId val="80645504"/>
        <c:scaling>
          <c:orientation val="minMax"/>
          <c:max val="20"/>
          <c:min val="0"/>
        </c:scaling>
        <c:axPos val="l"/>
        <c:numFmt formatCode="General" sourceLinked="1"/>
        <c:majorTickMark val="none"/>
        <c:tickLblPos val="nextTo"/>
        <c:crossAx val="806439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4"/>
  <c:chart>
    <c:autoTitleDeleted val="1"/>
    <c:plotArea>
      <c:layout>
        <c:manualLayout>
          <c:layoutTarget val="inner"/>
          <c:xMode val="edge"/>
          <c:yMode val="edge"/>
          <c:x val="7.8878760494865668E-2"/>
          <c:y val="4.2068355788925225E-2"/>
          <c:w val="0.91312770803244059"/>
          <c:h val="0.71583536517831092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10</a:t>
                    </a:r>
                    <a:endParaRPr lang="en-US" alt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Val val="1"/>
          </c:dLbls>
          <c:cat>
            <c:strRef>
              <c:f>工作表1!$A$2:$A$13</c:f>
              <c:strCache>
                <c:ptCount val="12"/>
                <c:pt idx="0">
                  <c:v>01:00~01:59</c:v>
                </c:pt>
                <c:pt idx="1">
                  <c:v>12:00~12:59</c:v>
                </c:pt>
                <c:pt idx="2">
                  <c:v>13:00~13:59</c:v>
                </c:pt>
                <c:pt idx="3">
                  <c:v>14:00~14:59</c:v>
                </c:pt>
                <c:pt idx="4">
                  <c:v>15:00~15:59</c:v>
                </c:pt>
                <c:pt idx="5">
                  <c:v>16:00~16:59</c:v>
                </c:pt>
                <c:pt idx="6">
                  <c:v>17:00~17:59</c:v>
                </c:pt>
                <c:pt idx="7">
                  <c:v>18:00~18:59</c:v>
                </c:pt>
                <c:pt idx="8">
                  <c:v>19:00~19:59</c:v>
                </c:pt>
                <c:pt idx="9">
                  <c:v>20:00~20:59</c:v>
                </c:pt>
                <c:pt idx="10">
                  <c:v>21:00~21:59</c:v>
                </c:pt>
                <c:pt idx="11">
                  <c:v>22:00~22:59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7">
                  <c:v>1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gapWidth val="75"/>
        <c:axId val="80818560"/>
        <c:axId val="80820096"/>
      </c:barChart>
      <c:catAx>
        <c:axId val="80818560"/>
        <c:scaling>
          <c:orientation val="minMax"/>
        </c:scaling>
        <c:axPos val="b"/>
        <c:majorTickMark val="none"/>
        <c:tickLblPos val="nextTo"/>
        <c:crossAx val="80820096"/>
        <c:crosses val="autoZero"/>
        <c:auto val="1"/>
        <c:lblAlgn val="ctr"/>
        <c:lblOffset val="100"/>
      </c:catAx>
      <c:valAx>
        <c:axId val="80820096"/>
        <c:scaling>
          <c:orientation val="minMax"/>
        </c:scaling>
        <c:axPos val="l"/>
        <c:numFmt formatCode="General" sourceLinked="1"/>
        <c:majorTickMark val="none"/>
        <c:tickLblPos val="nextTo"/>
        <c:crossAx val="8081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1105973962213004"/>
          <c:y val="0"/>
          <c:w val="0.76477136652554589"/>
          <c:h val="0.8843400891713336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33CC33"/>
            </a:solidFill>
          </c:spPr>
          <c:dLbls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桃園縣</c:v>
                </c:pt>
                <c:pt idx="5">
                  <c:v>臺南市</c:v>
                </c:pt>
                <c:pt idx="6">
                  <c:v>新竹縣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桃園縣</c:v>
                </c:pt>
                <c:pt idx="5">
                  <c:v>臺南市</c:v>
                </c:pt>
                <c:pt idx="6">
                  <c:v>新竹縣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欄2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桃園縣</c:v>
                </c:pt>
                <c:pt idx="5">
                  <c:v>臺南市</c:v>
                </c:pt>
                <c:pt idx="6">
                  <c:v>新竹縣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/>
        <c:axId val="80939264"/>
        <c:axId val="80945152"/>
      </c:barChart>
      <c:catAx>
        <c:axId val="809392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ea typeface="華康中圓體(P)"/>
              </a:defRPr>
            </a:pPr>
            <a:endParaRPr lang="zh-TW"/>
          </a:p>
        </c:txPr>
        <c:crossAx val="80945152"/>
        <c:crosses val="autoZero"/>
        <c:auto val="1"/>
        <c:lblAlgn val="ctr"/>
        <c:lblOffset val="100"/>
      </c:catAx>
      <c:valAx>
        <c:axId val="8094515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80939264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barChart>
        <c:barDir val="bar"/>
        <c:grouping val="clustered"/>
        <c:ser>
          <c:idx val="0"/>
          <c:order val="0"/>
          <c:cat>
            <c:strRef>
              <c:f>工作表1!$A$1:$A$6</c:f>
              <c:strCache>
                <c:ptCount val="6"/>
                <c:pt idx="0">
                  <c:v>新北市</c:v>
                </c:pt>
                <c:pt idx="1">
                  <c:v>高雄市</c:v>
                </c:pt>
                <c:pt idx="2">
                  <c:v>新竹縣</c:v>
                </c:pt>
                <c:pt idx="3">
                  <c:v>臺東縣</c:v>
                </c:pt>
                <c:pt idx="4">
                  <c:v>臺南市</c:v>
                </c:pt>
                <c:pt idx="5">
                  <c:v>桃園縣</c:v>
                </c:pt>
              </c:strCache>
            </c:strRef>
          </c:cat>
          <c:val>
            <c:numRef>
              <c:f>工作表1!$B$1:$B$6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axId val="80582144"/>
        <c:axId val="80583680"/>
      </c:barChart>
      <c:catAx>
        <c:axId val="80582144"/>
        <c:scaling>
          <c:orientation val="minMax"/>
        </c:scaling>
        <c:axPos val="l"/>
        <c:tickLblPos val="nextTo"/>
        <c:crossAx val="80583680"/>
        <c:crosses val="autoZero"/>
        <c:auto val="1"/>
        <c:lblAlgn val="ctr"/>
        <c:lblOffset val="100"/>
      </c:catAx>
      <c:valAx>
        <c:axId val="80583680"/>
        <c:scaling>
          <c:orientation val="minMax"/>
        </c:scaling>
        <c:axPos val="b"/>
        <c:majorGridlines/>
        <c:numFmt formatCode="General" sourceLinked="1"/>
        <c:tickLblPos val="nextTo"/>
        <c:crossAx val="80582144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11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66CC"/>
              </a:solidFill>
            </c:spPr>
          </c:dPt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海</c:v>
                </c:pt>
                <c:pt idx="1">
                  <c:v>魚池</c:v>
                </c:pt>
                <c:pt idx="2">
                  <c:v>溪河流</c:v>
                </c:pt>
                <c:pt idx="3">
                  <c:v>溫泉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6.9872464805536647E-2"/>
          <c:y val="4.2723617181105761E-2"/>
          <c:w val="0.83345705082319521"/>
          <c:h val="0.7860517672012001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2200"/>
                </a:pPr>
                <a:endParaRPr lang="zh-TW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自行結伴出遊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Val val="1"/>
        </c:dLbls>
        <c:axId val="82649472"/>
        <c:axId val="82651008"/>
      </c:barChart>
      <c:catAx>
        <c:axId val="826494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82651008"/>
        <c:crosses val="autoZero"/>
        <c:auto val="1"/>
        <c:lblAlgn val="ctr"/>
        <c:lblOffset val="100"/>
      </c:catAx>
      <c:valAx>
        <c:axId val="82651008"/>
        <c:scaling>
          <c:orientation val="minMax"/>
        </c:scaling>
        <c:axPos val="l"/>
        <c:majorGridlines/>
        <c:numFmt formatCode="General" sourceLinked="1"/>
        <c:tickLblPos val="nextTo"/>
        <c:crossAx val="826494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9272345502266748"/>
          <c:y val="0.8445299352818546"/>
          <c:w val="0.10424624194703072"/>
          <c:h val="0.14834137483350623"/>
        </c:manualLayout>
      </c:layout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1.6975308641975405E-2"/>
          <c:y val="0.12143760125746739"/>
          <c:w val="0.93827160493827422"/>
          <c:h val="0.57776285065822863"/>
        </c:manualLayout>
      </c:layout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戲水</c:v>
                </c:pt>
                <c:pt idx="1">
                  <c:v>嬉戲落水</c:v>
                </c:pt>
                <c:pt idx="2">
                  <c:v>救人溺水</c:v>
                </c:pt>
                <c:pt idx="3">
                  <c:v>其他(疑似自殺)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-25"/>
        <c:axId val="82513280"/>
        <c:axId val="82519168"/>
      </c:barChart>
      <c:catAx>
        <c:axId val="82513280"/>
        <c:scaling>
          <c:orientation val="minMax"/>
        </c:scaling>
        <c:axPos val="b"/>
        <c:majorTickMark val="none"/>
        <c:tickLblPos val="nextTo"/>
        <c:crossAx val="82519168"/>
        <c:crosses val="autoZero"/>
        <c:auto val="1"/>
        <c:lblAlgn val="ctr"/>
        <c:lblOffset val="100"/>
      </c:catAx>
      <c:valAx>
        <c:axId val="82519168"/>
        <c:scaling>
          <c:orientation val="minMax"/>
        </c:scaling>
        <c:delete val="1"/>
        <c:axPos val="l"/>
        <c:numFmt formatCode="General" sourceLinked="1"/>
        <c:tickLblPos val="none"/>
        <c:crossAx val="8251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7348-5501-4E61-9B19-00F7D9EF0F82}" type="datetimeFigureOut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809E-3E88-4D20-8B01-B7E7E52B2C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320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91F2-C59B-4243-B13F-F4D2B1E3EAB1}" type="datetimeFigureOut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2823-F210-406D-A7A0-CC0DB4C266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1947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1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3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1048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3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30" y="5638800"/>
            <a:ext cx="6523943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1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4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1A9C-BE3C-4D7D-9337-81FCC3E3852B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1044-AF2F-4C71-B4D9-3CD86220B641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D630-F933-42E3-8219-64798F833CDB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60D-B53D-440F-B881-1F5A03C1D153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F32B4-A7C2-4903-B480-C2F4D7E0A42C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0A59-2D4F-4C55-ACB4-D9C733FB8F25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5D9D-24E6-42D3-A7B9-30988DEBE57E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3AC7-07A7-43BB-8320-865F1074BE2F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717E8-8471-4026-9344-D0053F7F06C5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2266-39F2-4375-93CA-53DA16D195A2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0C1C-D530-49E0-89C1-8C6E61B9CAAF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4" y="1420814"/>
            <a:ext cx="8375946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lvl="0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按一下以編輯母片文字樣式</a:t>
            </a:r>
          </a:p>
          <a:p>
            <a:pPr marL="460375" lvl="1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第二層</a:t>
            </a:r>
          </a:p>
          <a:p>
            <a:pPr marL="460375" lvl="2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第三層</a:t>
            </a:r>
          </a:p>
          <a:p>
            <a:pPr marL="460375" lvl="3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第四層</a:t>
            </a:r>
          </a:p>
          <a:p>
            <a:pPr marL="460375" lvl="4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1963" indent="-4619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163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8938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81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8" r:id="rId2"/>
    <p:sldLayoutId id="2147483869" r:id="rId3"/>
    <p:sldLayoutId id="2147483870" r:id="rId4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EEC49-4DE6-40DE-AC33-39C1B2FA19B6}" type="datetime1">
              <a:rPr lang="zh-TW" altLang="en-US" smtClean="0">
                <a:solidFill>
                  <a:schemeClr val="tx2">
                    <a:shade val="90000"/>
                  </a:schemeClr>
                </a:solidFill>
              </a:rPr>
              <a:pPr/>
              <a:t>2014/6/13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916832"/>
            <a:ext cx="792088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zh-TW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66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學生溺水事件分析</a:t>
            </a:r>
            <a:endParaRPr lang="en-US" altLang="zh-TW" sz="660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統計</a:t>
            </a:r>
            <a:r>
              <a:rPr lang="zh-TW" altLang="en-US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(103.5.21)</a:t>
            </a:r>
            <a:endParaRPr lang="zh-TW" altLang="en-US" sz="24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79712" y="4869160"/>
            <a:ext cx="5152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教育部體育署 </a:t>
            </a:r>
            <a:endParaRPr lang="en-US" altLang="zh-TW" sz="3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zh-TW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25144"/>
            <a:ext cx="1475656" cy="1534098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3F2E-2075-47AD-99C7-47A2636E5022}" type="datetime1">
              <a:rPr lang="zh-TW" altLang="en-US" smtClean="0"/>
              <a:pPr/>
              <a:t>2014/6/13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2886"/>
            <a:ext cx="8892480" cy="1012974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（十）</a:t>
            </a:r>
            <a:r>
              <a:rPr lang="zh-TW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以</a:t>
            </a:r>
            <a:r>
              <a:rPr lang="zh-TW" altLang="zh-TW" sz="30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「</a:t>
            </a:r>
            <a:r>
              <a:rPr lang="zh-TW" altLang="en-US" sz="30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事件活動類型</a:t>
            </a:r>
            <a:r>
              <a:rPr lang="zh-TW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」</a:t>
            </a:r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統計</a:t>
            </a:r>
            <a:r>
              <a:rPr lang="en-US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/>
            </a:r>
            <a:br>
              <a:rPr lang="en-US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</a:br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                        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（</a:t>
            </a:r>
            <a:r>
              <a:rPr lang="en-US" altLang="zh-TW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103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TW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 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）</a:t>
            </a:r>
            <a:endParaRPr lang="zh-TW" altLang="en-US" sz="2400" b="1" dirty="0">
              <a:ln w="50800"/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1FE4-097E-4529-B92B-38310F1C1EF1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994249"/>
              </p:ext>
            </p:extLst>
          </p:nvPr>
        </p:nvGraphicFramePr>
        <p:xfrm>
          <a:off x="323528" y="1412776"/>
          <a:ext cx="8382000" cy="501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765" y="704088"/>
            <a:ext cx="8871723" cy="1143000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十一）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以前往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水域之陪同人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（</a:t>
            </a:r>
            <a:r>
              <a:rPr lang="en-US" altLang="zh-TW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103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年</a:t>
            </a:r>
            <a:r>
              <a:rPr lang="en-US" altLang="zh-TW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 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）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9068-BBA8-43D4-BEF9-DB6D9AA4C30A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9573298"/>
              </p:ext>
            </p:extLst>
          </p:nvPr>
        </p:nvGraphicFramePr>
        <p:xfrm>
          <a:off x="539552" y="1844824"/>
          <a:ext cx="7776864" cy="241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604"/>
                <a:gridCol w="3830260"/>
              </a:tblGrid>
              <a:tr h="7573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陪同人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統計至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103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05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21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日止</a:t>
                      </a:r>
                      <a:endParaRPr lang="en-US" altLang="zh-TW" sz="24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8276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親屬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伴侶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家人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8276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同學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朋友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579296" cy="1143000"/>
          </a:xfrm>
        </p:spPr>
        <p:txBody>
          <a:bodyPr>
            <a:noAutofit/>
          </a:bodyPr>
          <a:lstStyle/>
          <a:p>
            <a:r>
              <a:rPr lang="zh-TW" altLang="en-US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（十二）</a:t>
            </a:r>
            <a:r>
              <a:rPr lang="zh-TW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</a:t>
            </a:r>
            <a:r>
              <a:rPr lang="zh-TW" altLang="en-US" sz="43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從事水域行為</a:t>
            </a:r>
            <a:r>
              <a:rPr lang="zh-TW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</a:t>
            </a:r>
            <a:r>
              <a:rPr lang="en-US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2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                           （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）</a:t>
            </a: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86916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C7B7-0B57-4E79-8B86-2506E816246E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6252964"/>
              </p:ext>
            </p:extLst>
          </p:nvPr>
        </p:nvGraphicFramePr>
        <p:xfrm>
          <a:off x="457200" y="1916832"/>
          <a:ext cx="807524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845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（</a:t>
            </a:r>
            <a:r>
              <a:rPr lang="zh-TW" altLang="en-US" sz="3600" b="1" dirty="0"/>
              <a:t>十三</a:t>
            </a:r>
            <a:r>
              <a:rPr lang="zh-TW" altLang="en-US" sz="3600" b="1" dirty="0" smtClean="0"/>
              <a:t>）</a:t>
            </a:r>
            <a:r>
              <a:rPr lang="en-US" altLang="zh-TW" sz="3600" b="1" dirty="0" smtClean="0"/>
              <a:t>97</a:t>
            </a:r>
            <a:r>
              <a:rPr lang="zh-TW" altLang="en-US" sz="3600" b="1" dirty="0"/>
              <a:t>年</a:t>
            </a:r>
            <a:r>
              <a:rPr lang="en-US" altLang="zh-TW" sz="3600" b="1" dirty="0"/>
              <a:t>-</a:t>
            </a:r>
            <a:r>
              <a:rPr lang="en-US" altLang="zh-TW" sz="3600" b="1" dirty="0" smtClean="0"/>
              <a:t>103</a:t>
            </a:r>
            <a:r>
              <a:rPr lang="zh-TW" altLang="en-US" sz="3600" b="1" dirty="0" smtClean="0"/>
              <a:t>年</a:t>
            </a:r>
            <a:r>
              <a:rPr lang="en-US" altLang="zh-TW" sz="3600" b="1" dirty="0" smtClean="0"/>
              <a:t> </a:t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         重複</a:t>
            </a:r>
            <a:r>
              <a:rPr lang="zh-TW" altLang="en-US" sz="3600" b="1" dirty="0"/>
              <a:t>發生學生溺水死亡意外之水域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0726561"/>
              </p:ext>
            </p:extLst>
          </p:nvPr>
        </p:nvGraphicFramePr>
        <p:xfrm>
          <a:off x="314231" y="2060848"/>
          <a:ext cx="8064895" cy="3512652"/>
        </p:xfrm>
        <a:graphic>
          <a:graphicData uri="http://schemas.openxmlformats.org/drawingml/2006/table">
            <a:tbl>
              <a:tblPr/>
              <a:tblGrid>
                <a:gridCol w="1419341"/>
                <a:gridCol w="6645554"/>
              </a:tblGrid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縣市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重複發生溺水死亡意外水域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0889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新北市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烏來山區（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、沙崙海邊（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年）、福隆海水浴場（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年）、大豹溪（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、三峽河（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宜蘭縣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宜蘭河（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、烏石漁港（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70634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+mn-ea"/>
                          <a:ea typeface="+mn-ea"/>
                          <a:cs typeface="標楷體"/>
                        </a:rPr>
                        <a:t>桃園縣</a:t>
                      </a:r>
                      <a:endParaRPr lang="zh-TW" sz="20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竹圍漁港（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、大漢溪（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桃園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大圳（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、永安漁港（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新竹縣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內灣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（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1/2/2014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6" name="圖片 5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1298" y="5277528"/>
            <a:ext cx="1475656" cy="15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4341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4617B"/>
                </a:solidFill>
              </a:rPr>
              <a:t>（十三）</a:t>
            </a:r>
            <a:r>
              <a:rPr lang="en-US" altLang="zh-TW" sz="3600" b="1" dirty="0" smtClean="0">
                <a:solidFill>
                  <a:srgbClr val="04617B"/>
                </a:solidFill>
              </a:rPr>
              <a:t>97</a:t>
            </a:r>
            <a:r>
              <a:rPr lang="zh-TW" altLang="en-US" sz="3600" b="1" dirty="0" smtClean="0">
                <a:solidFill>
                  <a:srgbClr val="04617B"/>
                </a:solidFill>
              </a:rPr>
              <a:t>年</a:t>
            </a:r>
            <a:r>
              <a:rPr lang="en-US" altLang="zh-TW" sz="3600" b="1" dirty="0" smtClean="0">
                <a:solidFill>
                  <a:srgbClr val="04617B"/>
                </a:solidFill>
              </a:rPr>
              <a:t>-103</a:t>
            </a:r>
            <a:r>
              <a:rPr lang="zh-TW" altLang="en-US" sz="3600" b="1" dirty="0" smtClean="0">
                <a:solidFill>
                  <a:srgbClr val="04617B"/>
                </a:solidFill>
              </a:rPr>
              <a:t>年</a:t>
            </a:r>
            <a:r>
              <a:rPr lang="en-US" altLang="zh-TW" sz="3600" b="1" dirty="0" smtClean="0">
                <a:solidFill>
                  <a:srgbClr val="04617B"/>
                </a:solidFill>
              </a:rPr>
              <a:t> </a:t>
            </a:r>
            <a:r>
              <a:rPr lang="en-US" altLang="zh-TW" sz="3600" b="1" dirty="0">
                <a:solidFill>
                  <a:srgbClr val="04617B"/>
                </a:solidFill>
              </a:rPr>
              <a:t/>
            </a:r>
            <a:br>
              <a:rPr lang="en-US" altLang="zh-TW" sz="3600" b="1" dirty="0">
                <a:solidFill>
                  <a:srgbClr val="04617B"/>
                </a:solidFill>
              </a:rPr>
            </a:br>
            <a:r>
              <a:rPr lang="zh-TW" altLang="en-US" sz="3600" b="1" dirty="0">
                <a:solidFill>
                  <a:srgbClr val="04617B"/>
                </a:solidFill>
              </a:rPr>
              <a:t>            重複發生學生溺水死亡意外之水域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4227003"/>
              </p:ext>
            </p:extLst>
          </p:nvPr>
        </p:nvGraphicFramePr>
        <p:xfrm>
          <a:off x="467544" y="1484784"/>
          <a:ext cx="7776864" cy="4451558"/>
        </p:xfrm>
        <a:graphic>
          <a:graphicData uri="http://schemas.openxmlformats.org/drawingml/2006/table">
            <a:tbl>
              <a:tblPr/>
              <a:tblGrid>
                <a:gridCol w="1368649"/>
                <a:gridCol w="6408215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縣市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重複發生溺水死亡意外水域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苗栗縣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龍鳳漁港（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臺中市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蝙蝠洞（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、太平草湖溪（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南投縣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日月潭（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75208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臺南市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安平港（</a:t>
                      </a: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嘉南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大圳（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、白河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高雄市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蚵仔寮海邊（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年）、旗津（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、高雄愛河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103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+mn-ea"/>
                          <a:ea typeface="+mn-ea"/>
                          <a:cs typeface="標楷體"/>
                        </a:rPr>
                        <a:t>屏東縣</a:t>
                      </a:r>
                      <a:endParaRPr lang="zh-TW" sz="20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墾丁水域（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東港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臺東縣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活水湖（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1/2/2014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6" name="圖片 5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1020" y="5461832"/>
            <a:ext cx="1342980" cy="13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2191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（十四）</a:t>
            </a:r>
            <a:r>
              <a:rPr lang="en-US" altLang="zh-TW" sz="4000" dirty="0" smtClean="0"/>
              <a:t>97-103</a:t>
            </a:r>
            <a:r>
              <a:rPr lang="zh-TW" altLang="en-US" sz="4000" dirty="0" smtClean="0"/>
              <a:t>年容易發生溺水水域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2161467"/>
              </p:ext>
            </p:extLst>
          </p:nvPr>
        </p:nvGraphicFramePr>
        <p:xfrm>
          <a:off x="457200" y="2144457"/>
          <a:ext cx="8291264" cy="423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840760"/>
              </a:tblGrid>
              <a:tr h="6789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海</a:t>
                      </a:r>
                      <a:endParaRPr lang="en-US" altLang="zh-TW" sz="22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新北市沙崙海域（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人）、高雄市蚵仔寮漁港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、高雄市二仁溪出海口海域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、竹圍漁港（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人）、金門縣后湖海灘（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人）、墾丁海域（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人）、臺東縣活水湖（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人）、新北市福隆海水浴場（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溪河流</a:t>
                      </a:r>
                      <a:endParaRPr lang="en-US" altLang="zh-TW" sz="22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新北市烏來山區（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人）、新北市大豹溪（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石門水庫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人）、新北市三峽河（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</a:t>
                      </a:r>
                      <a:r>
                        <a:rPr kumimoji="0" lang="zh-TW" altLang="ar-S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臺中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蝙蝠洞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</a:t>
                      </a:r>
                      <a:r>
                        <a:rPr kumimoji="0" lang="zh-TW" altLang="ar-S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花蓮縣秀姑巒溪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人）、新北市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大漢溪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</a:t>
                      </a:r>
                      <a:r>
                        <a:rPr kumimoji="0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溝圳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嘉南大圳（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人）、桃園大圳（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ar-SA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kumimoji="0" lang="zh-TW" altLang="ar-S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24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1/2/2014</a:t>
            </a: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07868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>簡報完畢</a:t>
            </a:r>
            <a:r>
              <a:rPr lang="en-US" altLang="zh-TW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/>
            </a:r>
            <a:br>
              <a:rPr lang="en-US" altLang="zh-TW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</a:br>
            <a:r>
              <a:rPr lang="zh-TW" altLang="en-US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>敬請討論</a:t>
            </a:r>
            <a:endParaRPr lang="zh-TW" altLang="en-US" sz="4800" b="1" dirty="0">
              <a:solidFill>
                <a:schemeClr val="tx1"/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3" name="圖片 2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7121" y="4631317"/>
            <a:ext cx="1475656" cy="1534098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1/2/2014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6184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一、相關數據分析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一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)102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年與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同期學生發生溺水死亡人數</a:t>
            </a:r>
            <a:endParaRPr lang="zh-TW" altLang="en-US" sz="32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0719767"/>
              </p:ext>
            </p:extLst>
          </p:nvPr>
        </p:nvGraphicFramePr>
        <p:xfrm>
          <a:off x="467544" y="2060848"/>
          <a:ext cx="8229600" cy="451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1009-BB43-463E-806A-27A9A81AFD68}" type="datetime1">
              <a:rPr lang="zh-TW" altLang="en-US" smtClean="0"/>
              <a:pPr/>
              <a:t>2014/6/13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8" name="圖片 7" descr="教育部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636912"/>
            <a:ext cx="1475656" cy="153409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2320424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102</a:t>
            </a:r>
            <a:r>
              <a:rPr lang="zh-TW" altLang="en-US" sz="2600" dirty="0" smtClean="0"/>
              <a:t>年</a:t>
            </a:r>
            <a:r>
              <a:rPr lang="en-US" altLang="zh-TW" sz="2600" dirty="0" smtClean="0">
                <a:solidFill>
                  <a:srgbClr val="FF0000"/>
                </a:solidFill>
              </a:rPr>
              <a:t>40</a:t>
            </a:r>
            <a:r>
              <a:rPr lang="zh-TW" altLang="en-US" sz="2600" dirty="0" smtClean="0"/>
              <a:t>人</a:t>
            </a:r>
            <a:endParaRPr lang="en-US" altLang="zh-TW" sz="2600" dirty="0" smtClean="0"/>
          </a:p>
          <a:p>
            <a:r>
              <a:rPr lang="en-US" altLang="zh-TW" sz="2600" dirty="0" smtClean="0"/>
              <a:t>103</a:t>
            </a:r>
            <a:r>
              <a:rPr lang="zh-TW" altLang="en-US" sz="2600" dirty="0" smtClean="0"/>
              <a:t>年</a:t>
            </a:r>
            <a:r>
              <a:rPr lang="en-US" altLang="zh-TW" sz="2600" dirty="0">
                <a:solidFill>
                  <a:srgbClr val="FF0000"/>
                </a:solidFill>
              </a:rPr>
              <a:t>9</a:t>
            </a:r>
            <a:r>
              <a:rPr lang="zh-TW" altLang="en-US" sz="2600" dirty="0" smtClean="0"/>
              <a:t>人</a:t>
            </a:r>
            <a:endParaRPr lang="zh-TW" altLang="en-US" sz="2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4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（二）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「學校類型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           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年）</a:t>
            </a:r>
            <a:endParaRPr lang="zh-TW" altLang="en-US" sz="3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A667-AAA1-48B2-A8D0-3C078CAF3AEC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3132703"/>
              </p:ext>
            </p:extLst>
          </p:nvPr>
        </p:nvGraphicFramePr>
        <p:xfrm>
          <a:off x="457200" y="1556792"/>
          <a:ext cx="822960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715404" cy="1143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zh-TW" altLang="en-US" sz="3600" b="1" dirty="0" smtClean="0"/>
              <a:t>以「學生年級別」分析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                                                               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年）</a:t>
            </a:r>
            <a:endParaRPr lang="zh-TW" altLang="en-US" sz="2900" b="1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3758063"/>
              </p:ext>
            </p:extLst>
          </p:nvPr>
        </p:nvGraphicFramePr>
        <p:xfrm>
          <a:off x="323528" y="1268760"/>
          <a:ext cx="8064896" cy="535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4812-3A4D-4D8F-8F7B-62F5A5D3F5BB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940966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（三）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發生時段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              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年）</a:t>
            </a:r>
            <a:endParaRPr lang="zh-TW" altLang="en-US" sz="3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4150-F66D-422F-BF9E-DAEE6B91AE65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xmlns="" val="3234817767"/>
              </p:ext>
            </p:extLst>
          </p:nvPr>
        </p:nvGraphicFramePr>
        <p:xfrm>
          <a:off x="467544" y="1412776"/>
          <a:ext cx="806489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2781310"/>
              </p:ext>
            </p:extLst>
          </p:nvPr>
        </p:nvGraphicFramePr>
        <p:xfrm>
          <a:off x="0" y="908720"/>
          <a:ext cx="875020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796950"/>
          </a:xfrm>
        </p:spPr>
        <p:txBody>
          <a:bodyPr>
            <a:noAutofit/>
          </a:bodyPr>
          <a:lstStyle/>
          <a:p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（四）</a:t>
            </a:r>
            <a:r>
              <a:rPr lang="zh-TW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以「學校</a:t>
            </a:r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所在縣市</a:t>
            </a:r>
            <a:r>
              <a:rPr lang="zh-TW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                      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 ）</a:t>
            </a:r>
            <a:endParaRPr lang="zh-TW" altLang="en-US" sz="2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14908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05E7-EC98-4714-8936-6A658E88B7D6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（五）</a:t>
            </a:r>
            <a:r>
              <a:rPr lang="zh-TW" altLang="zh-TW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</a:t>
            </a:r>
            <a:r>
              <a:rPr lang="zh-TW" altLang="en-US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發生縣市</a:t>
            </a:r>
            <a:r>
              <a:rPr lang="zh-TW" altLang="zh-TW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年）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935" y="5224265"/>
            <a:ext cx="1267862" cy="131807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F32D-FE13-4937-AC9F-C0456004A197}" type="datetime1">
              <a:rPr lang="zh-TW" altLang="en-US" smtClean="0"/>
              <a:pPr/>
              <a:t>2014/6/13</a:t>
            </a:fld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7940367"/>
              </p:ext>
            </p:extLst>
          </p:nvPr>
        </p:nvGraphicFramePr>
        <p:xfrm>
          <a:off x="0" y="1196752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664797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（六）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發生場域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）</a:t>
            </a:r>
            <a:endParaRPr lang="zh-TW" altLang="en-US" sz="27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CB00-5465-4893-A912-218987D9306C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1419728"/>
              </p:ext>
            </p:extLst>
          </p:nvPr>
        </p:nvGraphicFramePr>
        <p:xfrm>
          <a:off x="0" y="1658144"/>
          <a:ext cx="8507288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 anchor="ctr">
            <a:normAutofit/>
          </a:bodyPr>
          <a:lstStyle/>
          <a:p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（七）發生學生溺水死亡水域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103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）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86916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1557-9797-4A9B-8541-BAFB6D9BCFD9}" type="datetime1">
              <a:rPr lang="zh-TW" altLang="en-US" smtClean="0"/>
              <a:pPr/>
              <a:t>2014/6/13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2571450"/>
              </p:ext>
            </p:extLst>
          </p:nvPr>
        </p:nvGraphicFramePr>
        <p:xfrm>
          <a:off x="467544" y="1495926"/>
          <a:ext cx="8406172" cy="412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814"/>
                <a:gridCol w="6669358"/>
              </a:tblGrid>
              <a:tr h="498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場域</a:t>
                      </a:r>
                      <a:endParaRPr lang="zh-TW" altLang="en-US" sz="2000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水域</a:t>
                      </a:r>
                      <a:endParaRPr lang="zh-TW" altLang="en-US" sz="2000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357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海（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000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臺東長濱寧埔海邊、高雄南寮漁港</a:t>
                      </a:r>
                      <a:endParaRPr kumimoji="0" lang="en-US" altLang="zh-TW" sz="20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942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溪河流</a:t>
                      </a:r>
                      <a:endParaRPr lang="en-US" altLang="zh-TW" sz="2000" dirty="0" smtClean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000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愛河、新店中生橋頭、新店南勢溪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(2)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itchFamily="18" charset="0"/>
                        </a:rPr>
                        <a:t> 、新埔鎮新官路五埔段水汴頭</a:t>
                      </a:r>
                    </a:p>
                  </a:txBody>
                  <a:tcPr anchor="ctr"/>
                </a:tc>
              </a:tr>
              <a:tr h="3670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其他（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000" dirty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桃園大溪漁池、臺南市南區金華路１段</a:t>
                      </a:r>
                      <a:r>
                        <a:rPr lang="en-US" altLang="zh-TW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129</a:t>
                      </a:r>
                      <a:r>
                        <a:rPr lang="zh-TW" altLang="en-US" sz="2000" dirty="0" smtClean="0">
                          <a:latin typeface="+mj-ea"/>
                          <a:ea typeface="+mj-ea"/>
                          <a:cs typeface="Times New Roman" pitchFamily="18" charset="0"/>
                        </a:rPr>
                        <a:t>號溫泉區</a:t>
                      </a:r>
                      <a:endParaRPr lang="en-US" altLang="zh-TW" sz="2000" dirty="0" smtClean="0">
                        <a:latin typeface="+mj-ea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Light_Blue_Gray_Bar 16x9 Template Segoe_TP10286761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-00353_Cumbre Ejecutiva OEM Latinoamérica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TS010286761</Template>
  <TotalTime>4175</TotalTime>
  <Words>727</Words>
  <Application>Microsoft Office PowerPoint</Application>
  <PresentationFormat>如螢幕大小 (4:3)</PresentationFormat>
  <Paragraphs>127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1_Light_Blue_Gray_Bar 16x9 Template Segoe_TP10286761</vt:lpstr>
      <vt:lpstr>White with Courier font for code slides</vt:lpstr>
      <vt:lpstr>5-00353_Cumbre Ejecutiva OEM Latinoamérica</vt:lpstr>
      <vt:lpstr>1_White with Courier font for code slides</vt:lpstr>
      <vt:lpstr>流線</vt:lpstr>
      <vt:lpstr>投影片 1</vt:lpstr>
      <vt:lpstr>一、相關數據分析 (一)102年與103年                      同期學生發生溺水死亡人數</vt:lpstr>
      <vt:lpstr> （二）以「學校類型」統計                                                                   （103年）</vt:lpstr>
      <vt:lpstr>以「學生年級別」分析                                                                   （103年）</vt:lpstr>
      <vt:lpstr>（三）以「發生時段」統計                                                                      （103年）</vt:lpstr>
      <vt:lpstr>（四）以「學校所在縣市」統計                                                                              （103年 ）</vt:lpstr>
      <vt:lpstr>（五）以「發生縣市」統計（103年）</vt:lpstr>
      <vt:lpstr>（六）以「發生場域」統計（103年 ）</vt:lpstr>
      <vt:lpstr>（七）發生學生溺水死亡水域（103年 ） </vt:lpstr>
      <vt:lpstr>（十）以「事件活動類型」統計                                                                              （103年 ）</vt:lpstr>
      <vt:lpstr>（十一）以前往水域之陪同人                                                                                        （103年 ）</vt:lpstr>
      <vt:lpstr>（十二）以「從事水域行為」統計                                                                                       （103年 ）</vt:lpstr>
      <vt:lpstr>（十三）97年-103年              重複發生學生溺水死亡意外之水域</vt:lpstr>
      <vt:lpstr>（十三）97年-103年              重複發生學生溺水死亡意外之水域</vt:lpstr>
      <vt:lpstr>（十四）97-103年容易發生溺水水域</vt:lpstr>
      <vt:lpstr>簡報完畢 敬請討論</vt:lpstr>
    </vt:vector>
  </TitlesOfParts>
  <Company>NEFUser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NEFUser</dc:creator>
  <cp:lastModifiedBy>Jason Chen</cp:lastModifiedBy>
  <cp:revision>373</cp:revision>
  <cp:lastPrinted>2013-07-05T00:43:08Z</cp:lastPrinted>
  <dcterms:created xsi:type="dcterms:W3CDTF">2011-06-03T09:15:13Z</dcterms:created>
  <dcterms:modified xsi:type="dcterms:W3CDTF">2014-06-13T02:08:13Z</dcterms:modified>
</cp:coreProperties>
</file>