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</p:sldMasterIdLst>
  <p:sldIdLst>
    <p:sldId id="256" r:id="rId6"/>
    <p:sldId id="270" r:id="rId7"/>
    <p:sldId id="271" r:id="rId8"/>
    <p:sldId id="290" r:id="rId9"/>
    <p:sldId id="272" r:id="rId10"/>
    <p:sldId id="274" r:id="rId11"/>
    <p:sldId id="275" r:id="rId12"/>
    <p:sldId id="276" r:id="rId13"/>
    <p:sldId id="279" r:id="rId14"/>
    <p:sldId id="277" r:id="rId15"/>
    <p:sldId id="280" r:id="rId16"/>
    <p:sldId id="281" r:id="rId17"/>
    <p:sldId id="282" r:id="rId18"/>
    <p:sldId id="289" r:id="rId19"/>
    <p:sldId id="283" r:id="rId20"/>
    <p:sldId id="284" r:id="rId21"/>
    <p:sldId id="285" r:id="rId22"/>
    <p:sldId id="286" r:id="rId23"/>
    <p:sldId id="287" r:id="rId24"/>
    <p:sldId id="288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CDE"/>
    <a:srgbClr val="FDC7EB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9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6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1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8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87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43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72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6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26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74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26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0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81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660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25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01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842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26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40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6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3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7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59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315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329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97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8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8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41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796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810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19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91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33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4412-3F1F-4C51-BEAE-4EB5B825429A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8EFD-3F09-4421-8A26-103A3A0C94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396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7782-74E7-4C90-BC24-882B9DB003E8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91A8-7886-4256-BD3B-3A31C7766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07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B490-ED7C-4539-8F45-7BA451B5885F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8BBD-57EE-40A9-B2E1-F6059DE759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108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13D3-F988-406E-A811-4654DE4F84B6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B458-34D5-475A-B5F0-AA1E0F4C3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25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1481-81DD-40A3-8DA4-09C6E3046683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581E-5655-47F7-BCA8-EB4A8179CE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16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4575-BD6F-47DA-8418-2A392F8B6F1B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E7BC-5B84-4F64-9646-029DB86951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319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9C87-8513-4715-901B-C0467D9A4888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35D5-6EBE-4DF9-B665-93F15412F3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30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D395-E2B4-4294-9AF7-3113E6194A44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43FC-ADB7-4F0A-9019-2049365A56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194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11A1-F33A-4432-80DF-25FEE339D89C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F357-6DB3-4846-ACEA-40E8774486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540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B656-2E4D-49CB-A472-9D2AF758B8B4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8ECE-9271-4AFA-B39F-A35D0A3B02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71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905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39BC-9798-45F3-84C3-9341D9463946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C499-46E1-4E6B-B353-1B45F96854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402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165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261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264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432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30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771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981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671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3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470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179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822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064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983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945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14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248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2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1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79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57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9B08-001C-497F-8414-E8CF6B29DE52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244B-FDB9-4D1F-99BF-A76FCBE8D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FB10712-4880-40DD-A076-4445A353B77D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73D6248-B8C1-4971-BD28-9272C7589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C2A3BC-63D4-4E94-8D0F-9A60F69DA117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0CFC-C969-4076-9BA7-4CF7E7838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2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3C8E3C-9E90-4554-B290-7701CEA27CD9}" type="datetimeFigureOut">
              <a:rPr lang="zh-TW" altLang="en-US"/>
              <a:pPr>
                <a:defRPr/>
              </a:pPr>
              <a:t>2017/6/5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C17583-D47C-4485-9552-95418E0326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1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新細明體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3E7ACF-9201-42B7-959D-A70CA1C28F75}" type="datetimeFigureOut">
              <a:rPr lang="zh-TW" altLang="en-US" smtClean="0"/>
              <a:t>2017/6/5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7E2744-B98B-4A4D-ADA9-8B32F644BD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5019674"/>
            <a:ext cx="12192000" cy="1771649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40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        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主講人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:</a:t>
            </a:r>
          </a:p>
          <a:p>
            <a:r>
              <a:rPr lang="zh-TW" altLang="en-US" sz="3600" dirty="0">
                <a:latin typeface="王漢宗特明體繁" panose="02020300000000000000" pitchFamily="18" charset="-120"/>
                <a:ea typeface="王漢宗特明體繁" panose="02020300000000000000" pitchFamily="18" charset="-120"/>
              </a:rPr>
              <a:t>社團法人台灣超越巔峰關懷癲癇聯盟</a:t>
            </a:r>
            <a:endParaRPr lang="en-US" altLang="zh-TW" sz="3600" dirty="0">
              <a:latin typeface="王漢宗特明體繁" panose="02020300000000000000" pitchFamily="18" charset="-120"/>
              <a:ea typeface="王漢宗特明體繁" panose="02020300000000000000" pitchFamily="18" charset="-120"/>
            </a:endParaRPr>
          </a:p>
          <a:p>
            <a:r>
              <a:rPr lang="zh-TW" altLang="en-US" sz="3600" dirty="0">
                <a:latin typeface="王漢宗特明體繁" panose="02020300000000000000" pitchFamily="18" charset="-120"/>
                <a:ea typeface="王漢宗特明體繁" panose="02020300000000000000" pitchFamily="18" charset="-120"/>
              </a:rPr>
              <a:t>理事長     曾幼玲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720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19225" y="2924175"/>
            <a:ext cx="9544050" cy="212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809875"/>
            <a:ext cx="101822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7EB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850" y="365125"/>
            <a:ext cx="11324854" cy="1325563"/>
          </a:xfrm>
        </p:spPr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苗栗一日遊      玫瑰森林合照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1825624"/>
            <a:ext cx="12096997" cy="5032375"/>
          </a:xfrm>
        </p:spPr>
      </p:pic>
    </p:spTree>
    <p:extLst>
      <p:ext uri="{BB962C8B-B14F-4D97-AF65-F5344CB8AC3E}">
        <p14:creationId xmlns:p14="http://schemas.microsoft.com/office/powerpoint/2010/main" val="383653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267" y="192505"/>
            <a:ext cx="10718533" cy="149818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660066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　</a:t>
            </a:r>
            <a:r>
              <a:rPr lang="zh-TW" altLang="en-US" sz="5300" b="1" dirty="0">
                <a:solidFill>
                  <a:srgbClr val="660066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為頑性癲癇患者爭取身心障礙保護法</a:t>
            </a:r>
            <a:r>
              <a:rPr lang="en-US" altLang="zh-TW" sz="5300" b="1" dirty="0">
                <a:solidFill>
                  <a:srgbClr val="660066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/>
            </a:r>
            <a:br>
              <a:rPr lang="en-US" altLang="zh-TW" sz="5300" b="1" dirty="0">
                <a:solidFill>
                  <a:srgbClr val="660066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</a:br>
            <a:r>
              <a:rPr lang="zh-TW" altLang="en-US" b="1" dirty="0">
                <a:solidFill>
                  <a:srgbClr val="660066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　　　　　　　    記者會</a:t>
            </a:r>
          </a:p>
        </p:txBody>
      </p:sp>
      <p:pic>
        <p:nvPicPr>
          <p:cNvPr id="4" name="Picture 7" descr="IMG_658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7663"/>
            <a:ext cx="10642600" cy="4956175"/>
          </a:xfrm>
        </p:spPr>
      </p:pic>
    </p:spTree>
    <p:extLst>
      <p:ext uri="{BB962C8B-B14F-4D97-AF65-F5344CB8AC3E}">
        <p14:creationId xmlns:p14="http://schemas.microsoft.com/office/powerpoint/2010/main" val="325141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06"/>
            <a:ext cx="8211312" cy="66477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210206"/>
            <a:ext cx="3980688" cy="66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9"/>
            <a:ext cx="3206338" cy="56110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43350" y="514350"/>
            <a:ext cx="683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甘心勉強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038601" y="1352550"/>
            <a:ext cx="6829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一個人在高度自由的抉擇判斷之後所做的決定。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029076" y="3257549"/>
            <a:ext cx="4248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勉強甘心</a:t>
            </a:r>
            <a:endParaRPr lang="en-US" altLang="zh-TW" sz="4800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000500" y="4286250"/>
            <a:ext cx="7181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一個人透過理智思考之後，仍然決定擇善而固執去做的堅持。</a:t>
            </a:r>
          </a:p>
        </p:txBody>
      </p:sp>
    </p:spTree>
    <p:extLst>
      <p:ext uri="{BB962C8B-B14F-4D97-AF65-F5344CB8AC3E}">
        <p14:creationId xmlns:p14="http://schemas.microsoft.com/office/powerpoint/2010/main" val="2003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1" y="0"/>
            <a:ext cx="4838699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5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sz="quarter" idx="13"/>
          </p:nvPr>
        </p:nvSpPr>
        <p:spPr>
          <a:xfrm>
            <a:off x="77638" y="267419"/>
            <a:ext cx="8494861" cy="152687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2" y="1794294"/>
            <a:ext cx="8333117" cy="49429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499" cy="17942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104775"/>
            <a:ext cx="3619501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3775" y="412695"/>
            <a:ext cx="10364451" cy="220103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54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/>
            </a:r>
            <a:br>
              <a:rPr lang="zh-TW" altLang="en-US" sz="54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</a:br>
            <a:r>
              <a:rPr lang="en-US" altLang="zh-TW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Purple Day</a:t>
            </a:r>
            <a: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不分國界　</a:t>
            </a:r>
            <a:b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</a:br>
            <a: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   </a:t>
            </a:r>
            <a:r>
              <a:rPr lang="en-US" altLang="zh-TW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/>
            </a:r>
            <a:br>
              <a:rPr lang="en-US" altLang="zh-TW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</a:br>
            <a: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愛擁伊比力斯</a:t>
            </a:r>
            <a: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zh-TW" altLang="en-US" sz="5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zh-TW" altLang="en-US" sz="5400" dirty="0">
              <a:solidFill>
                <a:srgbClr val="FF6699"/>
              </a:solidFill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1304" y="2919373"/>
            <a:ext cx="8925514" cy="37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書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9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CCFF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5878" y="281355"/>
            <a:ext cx="6806228" cy="1639129"/>
          </a:xfrm>
        </p:spPr>
        <p:txBody>
          <a:bodyPr>
            <a:normAutofit/>
          </a:bodyPr>
          <a:lstStyle/>
          <a:p>
            <a:r>
              <a:rPr lang="zh-TW" altLang="en-US" sz="4050" dirty="0">
                <a:solidFill>
                  <a:schemeClr val="accent5">
                    <a:lumMod val="75000"/>
                  </a:schemeClr>
                </a:solidFill>
                <a:latin typeface="王漢宗勘亭流繁" pitchFamily="2" charset="-120"/>
                <a:ea typeface="王漢宗勘亭流繁" pitchFamily="2" charset="-120"/>
              </a:rPr>
              <a:t>   </a:t>
            </a:r>
            <a:endParaRPr lang="zh-TW" altLang="en-US" sz="4400" dirty="0">
              <a:solidFill>
                <a:srgbClr val="090DBD"/>
              </a:solidFill>
              <a:latin typeface="王漢宗勘亭流繁" pitchFamily="2" charset="-120"/>
              <a:ea typeface="王漢宗勘亭流繁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52650" y="1825625"/>
            <a:ext cx="7886700" cy="491905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492" y="114127"/>
            <a:ext cx="7932617" cy="65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6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66749"/>
            <a:ext cx="9420225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658" y="719016"/>
            <a:ext cx="6172200" cy="1247617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何謂癲癇？</a:t>
            </a:r>
            <a:r>
              <a:rPr lang="en-US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/>
            </a:r>
            <a:br>
              <a:rPr lang="en-US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</a:br>
            <a:endParaRPr lang="zh-TW" altLang="en-US" sz="4400" b="1" dirty="0">
              <a:solidFill>
                <a:srgbClr val="7C246B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507" y="2240870"/>
            <a:ext cx="7335371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zh-TW" altLang="zh-TW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大腦皮質上的腦細胞</a:t>
            </a:r>
            <a:endParaRPr lang="en-US" altLang="zh-TW" sz="32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342900">
              <a:spcBef>
                <a:spcPct val="20000"/>
              </a:spcBef>
              <a:buClr>
                <a:srgbClr val="86C157"/>
              </a:buClr>
              <a:buSzPct val="95000"/>
            </a:pPr>
            <a:r>
              <a:rPr lang="zh-TW" altLang="en-US" sz="3200" b="1" dirty="0">
                <a:solidFill>
                  <a:prstClr val="black"/>
                </a:solidFill>
                <a:latin typeface="王漢宗超明體繁" pitchFamily="18" charset="-120"/>
                <a:ea typeface="王漢宗超明體繁" pitchFamily="18" charset="-120"/>
              </a:rPr>
              <a:t>間歇性、</a:t>
            </a:r>
            <a:r>
              <a:rPr lang="zh-TW" altLang="zh-TW" sz="3200" b="1" dirty="0">
                <a:solidFill>
                  <a:prstClr val="black"/>
                </a:solidFill>
                <a:latin typeface="王漢宗超明體繁" pitchFamily="18" charset="-120"/>
                <a:ea typeface="王漢宗超明體繁" pitchFamily="18" charset="-120"/>
              </a:rPr>
              <a:t>隨時隨地、不受控制地亂放電，</a:t>
            </a:r>
            <a:endParaRPr lang="en-US" altLang="zh-TW" sz="3200" b="1" dirty="0">
              <a:solidFill>
                <a:prstClr val="black"/>
              </a:solidFill>
              <a:latin typeface="王漢宗超明體繁" pitchFamily="18" charset="-120"/>
              <a:ea typeface="王漢宗超明體繁" pitchFamily="18" charset="-120"/>
            </a:endParaRPr>
          </a:p>
          <a:p>
            <a:pPr defTabSz="342900"/>
            <a:r>
              <a:rPr lang="zh-TW" altLang="zh-TW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導致臨床上干擾到病人的</a:t>
            </a:r>
            <a:endParaRPr lang="en-US" altLang="zh-TW" sz="32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342900">
              <a:spcBef>
                <a:spcPct val="20000"/>
              </a:spcBef>
              <a:buClr>
                <a:srgbClr val="86C157"/>
              </a:buClr>
              <a:buSzPct val="95000"/>
            </a:pPr>
            <a:r>
              <a:rPr lang="zh-TW" altLang="zh-TW" sz="3200" b="1" dirty="0">
                <a:solidFill>
                  <a:prstClr val="black"/>
                </a:solidFill>
                <a:latin typeface="王漢宗超明體繁" pitchFamily="18" charset="-120"/>
                <a:ea typeface="王漢宗超明體繁" pitchFamily="18" charset="-120"/>
              </a:rPr>
              <a:t>神智、行為、情緒、運動、和感覺</a:t>
            </a:r>
            <a:endParaRPr lang="en-US" altLang="zh-TW" sz="3200" b="1" dirty="0">
              <a:solidFill>
                <a:prstClr val="black"/>
              </a:solidFill>
              <a:latin typeface="王漢宗超明體繁" pitchFamily="18" charset="-120"/>
              <a:ea typeface="王漢宗超明體繁" pitchFamily="18" charset="-120"/>
            </a:endParaRPr>
          </a:p>
          <a:p>
            <a:pPr defTabSz="342900"/>
            <a:r>
              <a:rPr lang="zh-TW" altLang="zh-TW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而上述這些干擾每次都大同小異，這就是癲癇了。</a:t>
            </a:r>
            <a:endParaRPr lang="en-US" altLang="zh-TW" sz="32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342900"/>
            <a:r>
              <a:rPr lang="zh-TW" altLang="zh-TW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腦電圖上可以顯示有癲癇樣放電波</a:t>
            </a:r>
            <a:endParaRPr lang="zh-TW" altLang="en-US" sz="32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64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9900" y="508001"/>
            <a:ext cx="6172200" cy="121138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癲癇症的原因</a:t>
            </a:r>
            <a:r>
              <a:rPr lang="en-US" altLang="zh-TW" sz="4050" dirty="0">
                <a:latin typeface="華康粗圓體" pitchFamily="49" charset="-120"/>
                <a:ea typeface="華康粗圓體" pitchFamily="49" charset="-120"/>
              </a:rPr>
              <a:t/>
            </a:r>
            <a:br>
              <a:rPr lang="en-US" altLang="zh-TW" sz="4050" dirty="0">
                <a:latin typeface="華康粗圓體" pitchFamily="49" charset="-120"/>
                <a:ea typeface="華康粗圓體" pitchFamily="49" charset="-120"/>
              </a:rPr>
            </a:br>
            <a:endParaRPr lang="zh-TW" altLang="en-US" sz="405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368293" y="1219202"/>
            <a:ext cx="7745506" cy="4867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800" dirty="0">
                <a:latin typeface="+mj-ea"/>
                <a:ea typeface="+mj-ea"/>
              </a:rPr>
              <a:t>人的腦子很容易受傷，受傷的腦細胞就可能形成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b="1" dirty="0">
              <a:latin typeface="+mj-ea"/>
              <a:ea typeface="+mj-ea"/>
            </a:endParaRPr>
          </a:p>
          <a:p>
            <a:pPr marL="0" indent="0">
              <a:lnSpc>
                <a:spcPts val="800"/>
              </a:lnSpc>
              <a:buNone/>
            </a:pPr>
            <a:endParaRPr lang="en-US" altLang="zh-TW" sz="3200" b="1" dirty="0">
              <a:latin typeface="+mj-ea"/>
              <a:ea typeface="+mj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zh-TW" sz="2800" dirty="0">
                <a:latin typeface="+mj-ea"/>
                <a:ea typeface="+mj-ea"/>
              </a:rPr>
              <a:t>而造成大腦皮質上的腦細胞隨時隨地不受控制亂放電。癲癇可在任何年齡中發生。</a:t>
            </a:r>
            <a:r>
              <a:rPr lang="zh-TW" altLang="en-US" sz="2800" dirty="0">
                <a:latin typeface="+mj-ea"/>
                <a:ea typeface="+mj-ea"/>
              </a:rPr>
              <a:t>據醫界估計，</a:t>
            </a:r>
            <a:r>
              <a:rPr lang="zh-TW" altLang="zh-TW" sz="2800" dirty="0">
                <a:latin typeface="+mj-ea"/>
                <a:ea typeface="+mj-ea"/>
              </a:rPr>
              <a:t>每一千位兒童就有</a:t>
            </a:r>
            <a:r>
              <a:rPr lang="en-US" altLang="zh-TW" sz="2800" dirty="0">
                <a:latin typeface="+mj-ea"/>
                <a:ea typeface="+mj-ea"/>
              </a:rPr>
              <a:t>5</a:t>
            </a:r>
            <a:r>
              <a:rPr lang="zh-TW" altLang="zh-TW" sz="2800" dirty="0">
                <a:latin typeface="+mj-ea"/>
                <a:ea typeface="+mj-ea"/>
              </a:rPr>
              <a:t>位是患者</a:t>
            </a:r>
            <a:r>
              <a:rPr lang="zh-TW" altLang="en-US" sz="2800" dirty="0">
                <a:latin typeface="+mj-ea"/>
                <a:ea typeface="+mj-ea"/>
              </a:rPr>
              <a:t>，</a:t>
            </a:r>
            <a:r>
              <a:rPr lang="zh-TW" altLang="zh-TW" sz="2800" dirty="0">
                <a:latin typeface="+mj-ea"/>
                <a:ea typeface="+mj-ea"/>
              </a:rPr>
              <a:t>台灣癲癇症患者大約有二十三萬人左右</a:t>
            </a:r>
            <a:r>
              <a:rPr lang="zh-TW" altLang="zh-TW" sz="2800" b="1" dirty="0">
                <a:latin typeface="+mj-ea"/>
                <a:ea typeface="+mj-ea"/>
              </a:rPr>
              <a:t>。</a:t>
            </a:r>
            <a:endParaRPr lang="en-US" altLang="zh-TW" sz="28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3200" b="1" dirty="0">
                <a:latin typeface="+mj-ea"/>
                <a:ea typeface="+mj-ea"/>
              </a:rPr>
              <a:t>先天腦發育畸型、周產期腦缺氧、先天代謝障礙、和腦炎</a:t>
            </a:r>
            <a:r>
              <a:rPr lang="zh-TW" altLang="en-US" sz="3200" b="1" dirty="0">
                <a:latin typeface="+mj-ea"/>
                <a:ea typeface="+mj-ea"/>
              </a:rPr>
              <a:t>、</a:t>
            </a:r>
            <a:r>
              <a:rPr lang="zh-TW" altLang="zh-TW" sz="3200" b="1" dirty="0">
                <a:latin typeface="+mj-ea"/>
                <a:ea typeface="+mj-ea"/>
              </a:rPr>
              <a:t>頭部受傷</a:t>
            </a:r>
            <a:r>
              <a:rPr lang="zh-TW" altLang="en-US" sz="3200" b="1" dirty="0">
                <a:latin typeface="+mj-ea"/>
                <a:ea typeface="+mj-ea"/>
              </a:rPr>
              <a:t>、</a:t>
            </a:r>
            <a:r>
              <a:rPr lang="zh-TW" altLang="zh-TW" sz="3200" b="1" dirty="0">
                <a:latin typeface="+mj-ea"/>
                <a:ea typeface="+mj-ea"/>
              </a:rPr>
              <a:t>腦瘤</a:t>
            </a:r>
            <a:r>
              <a:rPr lang="zh-TW" altLang="en-US" sz="3200" b="1" dirty="0">
                <a:latin typeface="+mj-ea"/>
                <a:ea typeface="+mj-ea"/>
              </a:rPr>
              <a:t>、中風</a:t>
            </a:r>
            <a:endParaRPr lang="en-US" altLang="zh-TW" sz="3200" b="1" dirty="0">
              <a:latin typeface="+mj-ea"/>
              <a:ea typeface="+mj-ea"/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zh-TW" altLang="en-US" sz="2800" dirty="0">
                <a:latin typeface="+mj-ea"/>
                <a:ea typeface="+mj-ea"/>
              </a:rPr>
              <a:t>都可能造成癲癇</a:t>
            </a:r>
            <a:endParaRPr lang="en-US" altLang="zh-TW" sz="2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j-ea"/>
                <a:ea typeface="+mj-ea"/>
              </a:rPr>
              <a:t>若癲癇閾值較低，頭部被打也會造成癲癇。</a:t>
            </a:r>
          </a:p>
        </p:txBody>
      </p:sp>
      <p:sp>
        <p:nvSpPr>
          <p:cNvPr id="4" name="文字方塊 3"/>
          <p:cNvSpPr txBox="1"/>
          <p:nvPr/>
        </p:nvSpPr>
        <p:spPr>
          <a:xfrm rot="10800000" flipV="1">
            <a:off x="2383692" y="1782598"/>
            <a:ext cx="282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b="1" cap="all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癲癇病灶</a:t>
            </a:r>
            <a:endParaRPr lang="zh-TW" altLang="en-US" sz="3200" b="1" cap="all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0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9900" y="508001"/>
            <a:ext cx="6172200" cy="100818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癲癇症會遺傳嗎？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02225" y="1633416"/>
            <a:ext cx="7987553" cy="4367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+mj-ea"/>
                <a:ea typeface="+mj-ea"/>
              </a:rPr>
              <a:t>大多數的癲癇成因都是後天造成</a:t>
            </a:r>
            <a:r>
              <a:rPr lang="zh-TW" altLang="en-US" sz="3200" dirty="0">
                <a:latin typeface="+mj-ea"/>
                <a:ea typeface="+mj-ea"/>
              </a:rPr>
              <a:t>，這樣的癲癇患者後代有癲癇的機率就很低，與沒有癲癇的人一樣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200" dirty="0">
                <a:latin typeface="+mj-ea"/>
                <a:ea typeface="+mj-ea"/>
              </a:rPr>
              <a:t>和遺傳有關的癲癇，常有家族史可以追蹤，</a:t>
            </a:r>
            <a:endParaRPr lang="en-US" altLang="zh-TW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j-ea"/>
                <a:ea typeface="+mj-ea"/>
              </a:rPr>
              <a:t>只有少於 </a:t>
            </a:r>
            <a:r>
              <a:rPr lang="en-US" altLang="zh-TW" sz="3200" b="1" dirty="0">
                <a:latin typeface="+mj-ea"/>
                <a:ea typeface="+mj-ea"/>
              </a:rPr>
              <a:t>5% </a:t>
            </a:r>
            <a:r>
              <a:rPr lang="zh-TW" altLang="en-US" sz="3200" b="1" dirty="0">
                <a:latin typeface="+mj-ea"/>
                <a:ea typeface="+mj-ea"/>
              </a:rPr>
              <a:t>的癲癇是有可能因為遺傳造成</a:t>
            </a:r>
            <a:endParaRPr lang="en-US" altLang="zh-TW" sz="3200" b="1" dirty="0">
              <a:latin typeface="+mj-ea"/>
              <a:ea typeface="+mj-ea"/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zh-TW" sz="32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j-ea"/>
                <a:ea typeface="+mj-ea"/>
              </a:rPr>
              <a:t>遺傳性癲癇在醫學上也稱為良性癲癇，因其較容易用藥物控制。</a:t>
            </a:r>
          </a:p>
        </p:txBody>
      </p:sp>
    </p:spTree>
    <p:extLst>
      <p:ext uri="{BB962C8B-B14F-4D97-AF65-F5344CB8AC3E}">
        <p14:creationId xmlns:p14="http://schemas.microsoft.com/office/powerpoint/2010/main" val="41230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9900" y="250092"/>
            <a:ext cx="6172200" cy="945662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癲癇症的種類</a:t>
            </a:r>
            <a:endParaRPr lang="zh-TW" altLang="en-US" sz="4400" b="1" dirty="0">
              <a:solidFill>
                <a:srgbClr val="7C246B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96124" y="1125416"/>
            <a:ext cx="8370277" cy="46258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3200" b="1" dirty="0">
                <a:latin typeface="+mj-ea"/>
                <a:ea typeface="+mj-ea"/>
              </a:rPr>
              <a:t>大發作</a:t>
            </a:r>
            <a:r>
              <a:rPr lang="zh-TW" altLang="en-US" sz="3200" b="1" dirty="0">
                <a:latin typeface="+mj-ea"/>
                <a:ea typeface="+mj-ea"/>
              </a:rPr>
              <a:t>：</a:t>
            </a:r>
            <a:r>
              <a:rPr lang="zh-TW" altLang="zh-TW" sz="3200" dirty="0">
                <a:latin typeface="+mj-ea"/>
                <a:ea typeface="+mj-ea"/>
              </a:rPr>
              <a:t>又稱「全身僵直陣攣發作</a:t>
            </a:r>
            <a:r>
              <a:rPr lang="zh-TW" altLang="en-US" sz="3200" dirty="0">
                <a:latin typeface="+mj-ea"/>
                <a:ea typeface="+mj-ea"/>
              </a:rPr>
              <a:t>」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200" b="1" dirty="0">
                <a:latin typeface="+mj-ea"/>
                <a:ea typeface="+mj-ea"/>
              </a:rPr>
              <a:t>肌抽躍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陣攣</a:t>
            </a:r>
            <a:r>
              <a:rPr lang="en-US" altLang="zh-TW" sz="3200" b="1" dirty="0">
                <a:latin typeface="+mj-ea"/>
                <a:ea typeface="+mj-ea"/>
              </a:rPr>
              <a:t>)</a:t>
            </a:r>
            <a:r>
              <a:rPr lang="zh-TW" altLang="zh-TW" sz="3200" b="1" dirty="0">
                <a:latin typeface="+mj-ea"/>
                <a:ea typeface="+mj-ea"/>
              </a:rPr>
              <a:t>發作與嬰兒點頭痙攣</a:t>
            </a:r>
            <a:endParaRPr lang="en-US" altLang="zh-TW" sz="3200" b="1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200" b="1" dirty="0">
                <a:latin typeface="+mj-ea"/>
                <a:ea typeface="+mj-ea"/>
              </a:rPr>
              <a:t>失神發作</a:t>
            </a:r>
            <a:r>
              <a:rPr lang="zh-TW" altLang="en-US" sz="3200" b="1" dirty="0">
                <a:latin typeface="+mj-ea"/>
                <a:ea typeface="+mj-ea"/>
              </a:rPr>
              <a:t>：</a:t>
            </a:r>
            <a:r>
              <a:rPr lang="zh-TW" altLang="en-US" sz="3200" dirty="0">
                <a:latin typeface="+mj-ea"/>
                <a:ea typeface="+mj-ea"/>
              </a:rPr>
              <a:t>又稱小發作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200" b="1" dirty="0">
                <a:latin typeface="+mj-ea"/>
                <a:ea typeface="+mj-ea"/>
              </a:rPr>
              <a:t>失張力</a:t>
            </a:r>
            <a:r>
              <a:rPr lang="zh-TW" altLang="en-US" sz="3200" b="1" dirty="0">
                <a:latin typeface="+mj-ea"/>
                <a:ea typeface="+mj-ea"/>
              </a:rPr>
              <a:t>發作</a:t>
            </a:r>
            <a:endParaRPr lang="en-US" altLang="zh-TW" sz="3200" b="1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200" b="1" dirty="0">
                <a:latin typeface="+mj-ea"/>
                <a:ea typeface="+mj-ea"/>
              </a:rPr>
              <a:t>部分發作</a:t>
            </a:r>
            <a:r>
              <a:rPr lang="zh-TW" altLang="en-US" sz="3200" b="1" dirty="0">
                <a:latin typeface="+mj-ea"/>
                <a:ea typeface="+mj-ea"/>
              </a:rPr>
              <a:t>：</a:t>
            </a:r>
            <a:r>
              <a:rPr lang="zh-TW" altLang="en-US" sz="3200" dirty="0">
                <a:latin typeface="+mj-ea"/>
                <a:ea typeface="+mj-ea"/>
              </a:rPr>
              <a:t>又分</a:t>
            </a:r>
            <a:r>
              <a:rPr lang="zh-TW" altLang="zh-TW" sz="3200" dirty="0">
                <a:latin typeface="+mj-ea"/>
                <a:ea typeface="+mj-ea"/>
              </a:rPr>
              <a:t>單純部分發作</a:t>
            </a:r>
            <a:r>
              <a:rPr lang="zh-TW" altLang="en-US" sz="3200" dirty="0">
                <a:latin typeface="+mj-ea"/>
                <a:ea typeface="+mj-ea"/>
              </a:rPr>
              <a:t>與</a:t>
            </a:r>
            <a:r>
              <a:rPr lang="zh-TW" altLang="zh-TW" sz="3200" dirty="0">
                <a:latin typeface="+mj-ea"/>
                <a:ea typeface="+mj-ea"/>
              </a:rPr>
              <a:t>複雜部分發作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buNone/>
            </a:pPr>
            <a:endParaRPr lang="en-US" altLang="zh-TW" sz="3200" b="1" dirty="0"/>
          </a:p>
          <a:p>
            <a:pPr marL="0" indent="0">
              <a:buNone/>
            </a:pPr>
            <a:r>
              <a:rPr lang="zh-TW" altLang="en-US" sz="32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癲癇部分發作的症狀乃視不同的腦葉放電就有不同的症狀</a:t>
            </a:r>
          </a:p>
        </p:txBody>
      </p:sp>
    </p:spTree>
    <p:extLst>
      <p:ext uri="{BB962C8B-B14F-4D97-AF65-F5344CB8AC3E}">
        <p14:creationId xmlns:p14="http://schemas.microsoft.com/office/powerpoint/2010/main" val="23095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9900" y="211016"/>
            <a:ext cx="6172200" cy="1281723"/>
          </a:xfrm>
        </p:spPr>
        <p:txBody>
          <a:bodyPr>
            <a:noAutofit/>
          </a:bodyPr>
          <a:lstStyle/>
          <a:p>
            <a:pPr>
              <a:tabLst>
                <a:tab pos="3024188" algn="l"/>
              </a:tabLst>
            </a:pPr>
            <a:r>
              <a:rPr lang="en-US" altLang="zh-TW" sz="36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/>
            </a:r>
            <a:br>
              <a:rPr lang="en-US" altLang="zh-TW" sz="36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</a:br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癲癇</a:t>
            </a:r>
            <a:r>
              <a:rPr lang="zh-TW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發作</a:t>
            </a:r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正確</a:t>
            </a:r>
            <a:r>
              <a:rPr lang="zh-TW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處置原則</a:t>
            </a:r>
            <a:r>
              <a:rPr lang="zh-TW" altLang="zh-TW" sz="4050" dirty="0">
                <a:solidFill>
                  <a:schemeClr val="accent2">
                    <a:lumMod val="75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/>
            </a:r>
            <a:br>
              <a:rPr lang="zh-TW" altLang="zh-TW" sz="4050" dirty="0">
                <a:solidFill>
                  <a:schemeClr val="accent2">
                    <a:lumMod val="75000"/>
                  </a:schemeClr>
                </a:solidFill>
                <a:latin typeface="華康粗圓體" pitchFamily="49" charset="-120"/>
                <a:ea typeface="華康粗圓體" pitchFamily="49" charset="-120"/>
              </a:rPr>
            </a:br>
            <a:endParaRPr lang="zh-TW" altLang="en-US" sz="4050" dirty="0">
              <a:solidFill>
                <a:schemeClr val="accent2">
                  <a:lumMod val="75000"/>
                </a:schemeClr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992924" y="1289538"/>
            <a:ext cx="8675077" cy="5416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TW" altLang="zh-TW" sz="4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處理口訣</a:t>
            </a:r>
            <a:r>
              <a:rPr lang="zh-TW" altLang="zh-TW" sz="4600" b="1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：</a:t>
            </a:r>
            <a:r>
              <a:rPr lang="zh-TW" altLang="zh-TW" sz="41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一保二開三勿、側躺、觀察</a:t>
            </a:r>
            <a:endParaRPr lang="en-US" altLang="zh-TW" sz="4100" b="1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>
              <a:buNone/>
            </a:pPr>
            <a:r>
              <a:rPr lang="zh-TW" altLang="en-US" sz="41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　　　　　 發作超過五分鐘或</a:t>
            </a:r>
            <a:r>
              <a:rPr lang="zh-TW" altLang="zh-TW" sz="41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發作接二連三</a:t>
            </a:r>
            <a:r>
              <a:rPr lang="zh-TW" altLang="en-US" sz="4100" b="1" dirty="0"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再送醫</a:t>
            </a:r>
            <a:endParaRPr lang="zh-TW" altLang="zh-TW" sz="4100" b="1" dirty="0"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>
              <a:lnSpc>
                <a:spcPts val="3200"/>
              </a:lnSpc>
              <a:buNone/>
            </a:pPr>
            <a:r>
              <a:rPr lang="zh-TW" altLang="zh-TW" sz="4000" dirty="0">
                <a:latin typeface="+mj-ea"/>
                <a:ea typeface="+mj-ea"/>
              </a:rPr>
              <a:t>自己要鎮定，不要被嚇得花容失色、不知所措。</a:t>
            </a:r>
          </a:p>
          <a:p>
            <a:pPr>
              <a:lnSpc>
                <a:spcPts val="3200"/>
              </a:lnSpc>
              <a:buNone/>
            </a:pPr>
            <a:r>
              <a:rPr lang="zh-TW" altLang="zh-TW" sz="4000" dirty="0">
                <a:latin typeface="+mj-ea"/>
                <a:ea typeface="+mj-ea"/>
              </a:rPr>
              <a:t>癲癇發作不會導致死亡，千萬不要自己嚇自己。</a:t>
            </a:r>
            <a:endParaRPr lang="en-US" altLang="zh-TW" sz="4000" dirty="0">
              <a:latin typeface="+mj-ea"/>
              <a:ea typeface="+mj-ea"/>
            </a:endParaRPr>
          </a:p>
          <a:p>
            <a:pPr>
              <a:lnSpc>
                <a:spcPts val="3200"/>
              </a:lnSpc>
              <a:buNone/>
            </a:pPr>
            <a:r>
              <a:rPr lang="zh-TW" altLang="en-US" sz="4000" dirty="0">
                <a:latin typeface="+mj-ea"/>
                <a:ea typeface="+mj-ea"/>
              </a:rPr>
              <a:t>需注意保持患者呼吸道順暢。</a:t>
            </a:r>
            <a:endParaRPr lang="zh-TW" altLang="zh-TW" sz="4000" dirty="0"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zh-TW" altLang="zh-TW" sz="4000" b="1" dirty="0">
                <a:solidFill>
                  <a:srgbClr val="C00000"/>
                </a:solidFill>
                <a:latin typeface="+mj-ea"/>
                <a:ea typeface="+mj-ea"/>
              </a:rPr>
              <a:t>不要塞</a:t>
            </a:r>
            <a:r>
              <a:rPr lang="zh-TW" altLang="en-US" sz="4000" b="1" dirty="0">
                <a:solidFill>
                  <a:srgbClr val="C00000"/>
                </a:solidFill>
                <a:latin typeface="+mj-ea"/>
                <a:ea typeface="+mj-ea"/>
              </a:rPr>
              <a:t>任何</a:t>
            </a:r>
            <a:r>
              <a:rPr lang="zh-TW" altLang="zh-TW" sz="4000" b="1" dirty="0">
                <a:solidFill>
                  <a:srgbClr val="C00000"/>
                </a:solidFill>
                <a:latin typeface="+mj-ea"/>
                <a:ea typeface="+mj-ea"/>
              </a:rPr>
              <a:t>物品至患者口中</a:t>
            </a:r>
            <a:r>
              <a:rPr lang="zh-TW" altLang="en-US" sz="4000" b="1" dirty="0">
                <a:solidFill>
                  <a:srgbClr val="C00000"/>
                </a:solidFill>
                <a:latin typeface="+mj-ea"/>
                <a:ea typeface="+mj-ea"/>
              </a:rPr>
              <a:t>，手指頭也不能塞。</a:t>
            </a:r>
            <a:endParaRPr lang="en-US" altLang="zh-TW" sz="40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ts val="3000"/>
              </a:lnSpc>
            </a:pPr>
            <a:r>
              <a:rPr lang="zh-TW" altLang="zh-TW" sz="4000" b="1" dirty="0">
                <a:solidFill>
                  <a:srgbClr val="C00000"/>
                </a:solidFill>
                <a:latin typeface="+mj-ea"/>
                <a:ea typeface="+mj-ea"/>
              </a:rPr>
              <a:t>不要強撬患者緊閉的口，因其可能導致牙齒斷落而吸入氣道中，更加危險。</a:t>
            </a:r>
          </a:p>
          <a:p>
            <a:pPr>
              <a:lnSpc>
                <a:spcPts val="3000"/>
              </a:lnSpc>
            </a:pPr>
            <a:r>
              <a:rPr lang="zh-TW" altLang="zh-TW" sz="4000" b="1" dirty="0">
                <a:solidFill>
                  <a:srgbClr val="C00000"/>
                </a:solidFill>
                <a:latin typeface="+mj-ea"/>
                <a:ea typeface="+mj-ea"/>
              </a:rPr>
              <a:t>不</a:t>
            </a:r>
            <a:r>
              <a:rPr lang="zh-TW" altLang="en-US" sz="4000" b="1" dirty="0">
                <a:solidFill>
                  <a:srgbClr val="C00000"/>
                </a:solidFill>
                <a:latin typeface="+mj-ea"/>
                <a:ea typeface="+mj-ea"/>
              </a:rPr>
              <a:t>要</a:t>
            </a:r>
            <a:r>
              <a:rPr lang="zh-TW" altLang="zh-TW" sz="4000" b="1" dirty="0">
                <a:solidFill>
                  <a:srgbClr val="C00000"/>
                </a:solidFill>
                <a:latin typeface="+mj-ea"/>
                <a:ea typeface="+mj-ea"/>
              </a:rPr>
              <a:t>強壓患者之手腳，因為一來強壓手腳並不能中止癲癇的發作，二來幼童的肌肉薄弱，強壓將導致肌肉斷裂受傷。</a:t>
            </a: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85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6308" y="1052736"/>
            <a:ext cx="7237046" cy="972108"/>
          </a:xfrm>
        </p:spPr>
        <p:txBody>
          <a:bodyPr>
            <a:normAutofit/>
          </a:bodyPr>
          <a:lstStyle/>
          <a:p>
            <a:pPr>
              <a:lnSpc>
                <a:spcPts val="2550"/>
              </a:lnSpc>
            </a:pPr>
            <a:r>
              <a:rPr lang="zh-TW" altLang="zh-TW" sz="44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只要用手或一衣物保護其頭</a:t>
            </a:r>
          </a:p>
        </p:txBody>
      </p:sp>
      <p:pic>
        <p:nvPicPr>
          <p:cNvPr id="4" name="圖片 3" descr="一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3742" y="1862826"/>
            <a:ext cx="5292588" cy="39964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65313" y="2282092"/>
            <a:ext cx="946413" cy="1524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342900"/>
            <a:r>
              <a:rPr lang="zh-TW" altLang="en-US" sz="4950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</a:rPr>
              <a:t>一保</a:t>
            </a:r>
          </a:p>
        </p:txBody>
      </p:sp>
    </p:spTree>
    <p:extLst>
      <p:ext uri="{BB962C8B-B14F-4D97-AF65-F5344CB8AC3E}">
        <p14:creationId xmlns:p14="http://schemas.microsoft.com/office/powerpoint/2010/main" val="21676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54" y="2186862"/>
            <a:ext cx="671680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547817" y="2186862"/>
            <a:ext cx="1569660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342900"/>
            <a:r>
              <a:rPr lang="zh-TW" altLang="en-US" sz="4500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</a:rPr>
              <a:t>二  開</a:t>
            </a:r>
            <a:endParaRPr lang="en-US" altLang="zh-TW" sz="4500" dirty="0">
              <a:solidFill>
                <a:srgbClr val="C00000"/>
              </a:solidFill>
              <a:latin typeface="王漢宗綜藝體繁" pitchFamily="2" charset="-120"/>
              <a:ea typeface="王漢宗綜藝體繁" pitchFamily="2" charset="-120"/>
            </a:endParaRPr>
          </a:p>
          <a:p>
            <a:pPr defTabSz="342900"/>
            <a:endParaRPr lang="zh-TW" altLang="en-US" sz="4500" dirty="0">
              <a:solidFill>
                <a:srgbClr val="C00000"/>
              </a:solidFill>
              <a:latin typeface="王漢宗綜藝體繁" pitchFamily="2" charset="-120"/>
              <a:ea typeface="王漢宗綜藝體繁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3969" y="625232"/>
            <a:ext cx="68952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ts val="3400"/>
              </a:lnSpc>
            </a:pP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立即讓病人躺</a:t>
            </a:r>
            <a:r>
              <a:rPr lang="zh-TW" altLang="en-US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下</a:t>
            </a: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，移去四周之桌椅硬物，給他一個手腳能充分抽搐的空間。</a:t>
            </a:r>
            <a:endParaRPr lang="en-US" altLang="zh-TW" sz="3200" b="1" dirty="0">
              <a:solidFill>
                <a:srgbClr val="7C246B"/>
              </a:solidFill>
              <a:latin typeface="華康粗圓體" pitchFamily="49" charset="-120"/>
              <a:ea typeface="華康粗圓體" pitchFamily="49" charset="-120"/>
            </a:endParaRPr>
          </a:p>
          <a:p>
            <a:pPr defTabSz="342900">
              <a:lnSpc>
                <a:spcPts val="3400"/>
              </a:lnSpc>
            </a:pPr>
            <a:r>
              <a:rPr lang="zh-TW" altLang="en-US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鬆開其領帶或緊靠頸部的扣子</a:t>
            </a:r>
            <a:endParaRPr lang="zh-TW" altLang="zh-TW" sz="3200" b="1" dirty="0">
              <a:solidFill>
                <a:srgbClr val="7C246B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6567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078" y="1376772"/>
            <a:ext cx="2538282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47928" y="4077072"/>
            <a:ext cx="237626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706" y="1322766"/>
            <a:ext cx="25382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乘號 6"/>
          <p:cNvSpPr/>
          <p:nvPr/>
        </p:nvSpPr>
        <p:spPr>
          <a:xfrm>
            <a:off x="4691844" y="1214754"/>
            <a:ext cx="3456384" cy="39964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TW" altLang="en-US" sz="1350">
              <a:solidFill>
                <a:prstClr val="white"/>
              </a:solidFill>
              <a:latin typeface="Tw Cen MT" panose="020B0602020104020603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20792496">
            <a:off x="3168559" y="3800903"/>
            <a:ext cx="877163" cy="1662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342900"/>
            <a:r>
              <a:rPr lang="zh-TW" altLang="en-US" sz="4500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</a:rPr>
              <a:t>三 勿</a:t>
            </a:r>
          </a:p>
        </p:txBody>
      </p:sp>
    </p:spTree>
    <p:extLst>
      <p:ext uri="{BB962C8B-B14F-4D97-AF65-F5344CB8AC3E}">
        <p14:creationId xmlns:p14="http://schemas.microsoft.com/office/powerpoint/2010/main" val="203698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53" y="2132856"/>
            <a:ext cx="6575612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 flipH="1">
            <a:off x="2119589" y="2132858"/>
            <a:ext cx="877163" cy="2592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342900"/>
            <a:r>
              <a:rPr lang="zh-TW" altLang="en-US" sz="4500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</a:rPr>
              <a:t>側   躺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344986" y="679939"/>
            <a:ext cx="654147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ts val="3300"/>
              </a:lnSpc>
            </a:pP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將病人側躺，</a:t>
            </a:r>
            <a:r>
              <a:rPr lang="zh-TW" altLang="en-US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以便</a:t>
            </a: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嘔吐</a:t>
            </a:r>
            <a:r>
              <a:rPr lang="zh-TW" altLang="en-US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或分泌物可順利流出，</a:t>
            </a: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不使吸</a:t>
            </a:r>
            <a:r>
              <a:rPr lang="zh-TW" altLang="en-US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入，造成吸入性肺炎</a:t>
            </a:r>
            <a:r>
              <a:rPr lang="zh-TW" altLang="zh-TW" sz="32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。</a:t>
            </a:r>
            <a:endParaRPr lang="zh-TW" altLang="en-US" sz="3200" b="1" dirty="0">
              <a:solidFill>
                <a:srgbClr val="7C246B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49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5878" y="281355"/>
            <a:ext cx="6806228" cy="16391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50" dirty="0">
                <a:solidFill>
                  <a:schemeClr val="accent5">
                    <a:lumMod val="75000"/>
                  </a:schemeClr>
                </a:solidFill>
                <a:latin typeface="王漢宗勘亭流繁" pitchFamily="2" charset="-120"/>
                <a:ea typeface="王漢宗勘亭流繁" pitchFamily="2" charset="-120"/>
              </a:rPr>
              <a:t>   </a:t>
            </a:r>
            <a:r>
              <a:rPr lang="zh-TW" altLang="en-US" sz="4400" dirty="0">
                <a:solidFill>
                  <a:srgbClr val="090DBD"/>
                </a:solidFill>
                <a:latin typeface="王漢宗勘亭流繁" pitchFamily="2" charset="-120"/>
                <a:ea typeface="王漢宗勘亭流繁" pitchFamily="2" charset="-120"/>
              </a:rPr>
              <a:t>手術後的新腦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814" y="1711570"/>
            <a:ext cx="3549878" cy="4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>
            <a:off x="4259796" y="3699030"/>
            <a:ext cx="1188132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86893" y="3320988"/>
            <a:ext cx="1836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王漢宗中明體繁" pitchFamily="18" charset="-120"/>
                <a:ea typeface="王漢宗中明體繁" pitchFamily="18" charset="-120"/>
              </a:rPr>
              <a:t>右邊顳葉 （手術移除後由腦脊髓液填補</a:t>
            </a:r>
            <a:r>
              <a:rPr lang="en-US" altLang="zh-TW" sz="2400" b="1" dirty="0">
                <a:solidFill>
                  <a:prstClr val="black"/>
                </a:solidFill>
                <a:latin typeface="王漢宗中明體繁" pitchFamily="18" charset="-120"/>
                <a:ea typeface="王漢宗中明體繁" pitchFamily="18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王漢宗中明體繁" pitchFamily="18" charset="-120"/>
              <a:ea typeface="王漢宗中明體繁" pitchFamily="18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0800000">
            <a:off x="6852084" y="3591018"/>
            <a:ext cx="1188132" cy="54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40218" y="348301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王漢宗中明體繁" pitchFamily="18" charset="-120"/>
                <a:ea typeface="王漢宗中明體繁" pitchFamily="18" charset="-120"/>
              </a:rPr>
              <a:t>左側</a:t>
            </a:r>
            <a:endParaRPr lang="en-US" altLang="zh-TW" sz="2400" dirty="0">
              <a:solidFill>
                <a:prstClr val="black"/>
              </a:solidFill>
              <a:latin typeface="王漢宗中明體繁" pitchFamily="18" charset="-120"/>
              <a:ea typeface="王漢宗中明體繁" pitchFamily="18" charset="-12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王漢宗中明體繁" pitchFamily="18" charset="-120"/>
                <a:ea typeface="王漢宗中明體繁" pitchFamily="18" charset="-120"/>
              </a:rPr>
              <a:t>完整顳葉</a:t>
            </a:r>
          </a:p>
        </p:txBody>
      </p:sp>
    </p:spTree>
    <p:extLst>
      <p:ext uri="{BB962C8B-B14F-4D97-AF65-F5344CB8AC3E}">
        <p14:creationId xmlns:p14="http://schemas.microsoft.com/office/powerpoint/2010/main" val="3139951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673" y="3485662"/>
            <a:ext cx="6530099" cy="32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 flipH="1">
            <a:off x="2227599" y="3720123"/>
            <a:ext cx="877163" cy="23915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342900"/>
            <a:r>
              <a:rPr lang="zh-TW" altLang="en-US" sz="4500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</a:rPr>
              <a:t>觀   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321169" y="679938"/>
            <a:ext cx="80577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ts val="3500"/>
              </a:lnSpc>
            </a:pPr>
            <a:r>
              <a:rPr lang="zh-TW" altLang="zh-TW" sz="30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通知家人，可以在電話中告訴家長目前病人的情形。</a:t>
            </a:r>
          </a:p>
          <a:p>
            <a:pPr defTabSz="342900">
              <a:lnSpc>
                <a:spcPts val="3500"/>
              </a:lnSpc>
            </a:pPr>
            <a:r>
              <a:rPr lang="en-US" altLang="zh-TW" sz="30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 </a:t>
            </a:r>
            <a:r>
              <a:rPr lang="zh-TW" altLang="zh-TW" sz="30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若患者為複雜部分發作，則只需在旁觀察即可，只要二～三分鐘，患者即可恢復。不要去拉他或強置他，以免患者會有自衛性攻擊，癲癇朋友發作時力氣比平常大。</a:t>
            </a:r>
          </a:p>
        </p:txBody>
      </p:sp>
    </p:spTree>
    <p:extLst>
      <p:ext uri="{BB962C8B-B14F-4D97-AF65-F5344CB8AC3E}">
        <p14:creationId xmlns:p14="http://schemas.microsoft.com/office/powerpoint/2010/main" val="3927538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6801" y="492370"/>
            <a:ext cx="7604369" cy="2018529"/>
          </a:xfrm>
        </p:spPr>
        <p:txBody>
          <a:bodyPr>
            <a:normAutofit/>
          </a:bodyPr>
          <a:lstStyle/>
          <a:p>
            <a:pPr algn="l">
              <a:lnSpc>
                <a:spcPts val="3600"/>
              </a:lnSpc>
            </a:pPr>
            <a:r>
              <a:rPr lang="zh-TW" altLang="zh-TW" sz="33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發作完患者自會逐漸甦醒，不必急著送急診</a:t>
            </a:r>
            <a:r>
              <a:rPr lang="zh-TW" altLang="en-US" sz="33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>，</a:t>
            </a:r>
            <a:r>
              <a:rPr lang="en-US" altLang="zh-TW" sz="33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  <a:t/>
            </a:r>
            <a:br>
              <a:rPr lang="en-US" altLang="zh-TW" sz="3300" b="1" dirty="0">
                <a:solidFill>
                  <a:srgbClr val="7C246B"/>
                </a:solidFill>
                <a:latin typeface="華康粗圓體" pitchFamily="49" charset="-120"/>
                <a:ea typeface="華康粗圓體" pitchFamily="49" charset="-120"/>
              </a:rPr>
            </a:br>
            <a:r>
              <a:rPr lang="zh-TW" altLang="en-US" sz="3675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  <a:cs typeface="+mn-cs"/>
              </a:rPr>
              <a:t>若發作超過五分鐘或</a:t>
            </a:r>
            <a:r>
              <a:rPr lang="zh-TW" altLang="zh-TW" sz="3675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  <a:cs typeface="+mn-cs"/>
              </a:rPr>
              <a:t>發作接二連三</a:t>
            </a:r>
            <a:r>
              <a:rPr lang="en-US" altLang="zh-TW" sz="3675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  <a:cs typeface="+mn-cs"/>
              </a:rPr>
              <a:t/>
            </a:r>
            <a:br>
              <a:rPr lang="en-US" altLang="zh-TW" sz="3675" dirty="0">
                <a:solidFill>
                  <a:srgbClr val="C00000"/>
                </a:solidFill>
                <a:latin typeface="王漢宗綜藝體繁" pitchFamily="2" charset="-120"/>
                <a:ea typeface="王漢宗綜藝體繁" pitchFamily="2" charset="-120"/>
                <a:cs typeface="+mn-cs"/>
              </a:rPr>
            </a:br>
            <a:r>
              <a:rPr lang="en-US" altLang="zh-TW" sz="3100" dirty="0">
                <a:latin typeface="+mj-ea"/>
              </a:rPr>
              <a:t>(</a:t>
            </a:r>
            <a:r>
              <a:rPr lang="zh-TW" altLang="zh-TW" sz="3100" dirty="0">
                <a:latin typeface="+mj-ea"/>
              </a:rPr>
              <a:t>一次發完未醒立即又一次發作</a:t>
            </a:r>
            <a:r>
              <a:rPr lang="en-US" altLang="zh-TW" sz="3100" dirty="0">
                <a:latin typeface="+mj-ea"/>
              </a:rPr>
              <a:t>)</a:t>
            </a:r>
            <a:r>
              <a:rPr lang="zh-TW" altLang="en-US" sz="3100" dirty="0">
                <a:latin typeface="+mj-ea"/>
              </a:rPr>
              <a:t>再送醫</a:t>
            </a:r>
          </a:p>
        </p:txBody>
      </p:sp>
      <p:pic>
        <p:nvPicPr>
          <p:cNvPr id="3" name="圖片 2" descr="送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295" y="2618910"/>
            <a:ext cx="7254688" cy="3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8173" y="429846"/>
            <a:ext cx="7157612" cy="137897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杜絕</a:t>
            </a:r>
            <a:r>
              <a:rPr lang="zh-TW" altLang="zh-TW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帶有歧視性的</a:t>
            </a:r>
            <a:r>
              <a:rPr lang="zh-TW" altLang="en-US" sz="4400" b="1" dirty="0">
                <a:solidFill>
                  <a:srgbClr val="7C246B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錯誤名稱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391336" y="1649046"/>
            <a:ext cx="7570694" cy="5025292"/>
          </a:xfrm>
        </p:spPr>
        <p:txBody>
          <a:bodyPr>
            <a:normAutofit lnSpcReduction="10000"/>
          </a:bodyPr>
          <a:lstStyle/>
          <a:p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癲癇≠精神病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新綜藝體W5" pitchFamily="81" charset="-120"/>
              <a:ea typeface="華康新綜藝體W5" pitchFamily="81" charset="-120"/>
              <a:cs typeface="Times New Roman" pitchFamily="18" charset="0"/>
            </a:endParaRPr>
          </a:p>
          <a:p>
            <a:endParaRPr lang="en-US" altLang="zh-TW" dirty="0"/>
          </a:p>
          <a:p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羊癲「</a:t>
            </a:r>
            <a:r>
              <a:rPr kumimoji="1" lang="zh-TW" altLang="en-US" sz="3200" b="1" dirty="0">
                <a:solidFill>
                  <a:srgbClr val="C00000"/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瘋</a:t>
            </a:r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」是錯誤的，</a:t>
            </a:r>
            <a:r>
              <a:rPr kumimoji="1" lang="zh-TW" altLang="en-US" sz="3200" b="1" dirty="0">
                <a:solidFill>
                  <a:srgbClr val="C00000"/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正確為「風」</a:t>
            </a:r>
            <a:endParaRPr kumimoji="1" lang="en-US" altLang="zh-TW" sz="3200" b="1" dirty="0">
              <a:solidFill>
                <a:srgbClr val="C00000"/>
              </a:solidFill>
              <a:latin typeface="華康新綜藝體W5" pitchFamily="81" charset="-120"/>
              <a:ea typeface="華康新綜藝體W5" pitchFamily="81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zh-TW" sz="2400" dirty="0"/>
              <a:t>中國人自古以來即認為各種疾病都是因為受了風寒而來</a:t>
            </a:r>
            <a:r>
              <a:rPr lang="zh-TW" altLang="en-US" sz="2400" dirty="0"/>
              <a:t>，</a:t>
            </a:r>
            <a:r>
              <a:rPr lang="zh-TW" altLang="zh-TW" sz="2400" dirty="0"/>
              <a:t>所以直至今日，中文病名中仍然有許多含有個「風」，如：「中風」、「風疹」、「風溼」、「痛風」、「破傷風」……等。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癲癇 </a:t>
            </a:r>
            <a:r>
              <a:rPr kumimoji="1" lang="en-US" altLang="zh-TW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Epilepsy</a:t>
            </a:r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新綜藝體W5" pitchFamily="81" charset="-120"/>
                <a:ea typeface="華康新綜藝體W5" pitchFamily="81" charset="-120"/>
                <a:cs typeface="Times New Roman" pitchFamily="18" charset="0"/>
              </a:rPr>
              <a:t>　  直譯名稱為：伊比力斯</a:t>
            </a:r>
          </a:p>
        </p:txBody>
      </p:sp>
    </p:spTree>
    <p:extLst>
      <p:ext uri="{BB962C8B-B14F-4D97-AF65-F5344CB8AC3E}">
        <p14:creationId xmlns:p14="http://schemas.microsoft.com/office/powerpoint/2010/main" val="4888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7EB"/>
            </a:gs>
            <a:gs pos="35000">
              <a:srgbClr val="E6BCD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9" y="509797"/>
            <a:ext cx="10827143" cy="5696793"/>
          </a:xfrm>
        </p:spPr>
      </p:pic>
    </p:spTree>
    <p:extLst>
      <p:ext uri="{BB962C8B-B14F-4D97-AF65-F5344CB8AC3E}">
        <p14:creationId xmlns:p14="http://schemas.microsoft.com/office/powerpoint/2010/main" val="7341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23849"/>
            <a:ext cx="11525249" cy="6334125"/>
          </a:xfrm>
        </p:spPr>
      </p:pic>
    </p:spTree>
    <p:extLst>
      <p:ext uri="{BB962C8B-B14F-4D97-AF65-F5344CB8AC3E}">
        <p14:creationId xmlns:p14="http://schemas.microsoft.com/office/powerpoint/2010/main" val="292470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" descr="立被孤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6863"/>
            <a:ext cx="121920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字方塊 3"/>
          <p:cNvSpPr txBox="1">
            <a:spLocks noChangeArrowheads="1"/>
          </p:cNvSpPr>
          <p:nvPr/>
        </p:nvSpPr>
        <p:spPr bwMode="auto">
          <a:xfrm>
            <a:off x="1524000" y="3860800"/>
            <a:ext cx="802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23556" name="文字方塊 5"/>
          <p:cNvSpPr txBox="1">
            <a:spLocks noChangeArrowheads="1"/>
          </p:cNvSpPr>
          <p:nvPr/>
        </p:nvSpPr>
        <p:spPr bwMode="auto">
          <a:xfrm>
            <a:off x="4727575" y="0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王漢宗綜藝體繁"/>
              <a:ea typeface="王漢宗綜藝體繁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85938" y="292100"/>
            <a:ext cx="100393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王漢宗特圓體繁" panose="02020300000000000000" pitchFamily="18" charset="-120"/>
                <a:ea typeface="王漢宗特圓體繁" panose="02020300000000000000" pitchFamily="18" charset="-120"/>
                <a:cs typeface="+mn-cs"/>
              </a:rPr>
              <a:t>因罹患癲癇遭同學排擠、關係霸凌</a:t>
            </a:r>
          </a:p>
        </p:txBody>
      </p:sp>
    </p:spTree>
    <p:extLst>
      <p:ext uri="{BB962C8B-B14F-4D97-AF65-F5344CB8AC3E}">
        <p14:creationId xmlns:p14="http://schemas.microsoft.com/office/powerpoint/2010/main" val="130576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>
            <a:spLocks noGrp="1"/>
          </p:cNvSpPr>
          <p:nvPr>
            <p:ph type="title"/>
          </p:nvPr>
        </p:nvSpPr>
        <p:spPr>
          <a:xfrm>
            <a:off x="1992313" y="0"/>
            <a:ext cx="8305800" cy="1412875"/>
          </a:xfrm>
        </p:spPr>
        <p:txBody>
          <a:bodyPr/>
          <a:lstStyle/>
          <a:p>
            <a:r>
              <a:rPr lang="en-US" altLang="zh-TW"/>
              <a:t/>
            </a:r>
            <a:br>
              <a:rPr lang="en-US" altLang="zh-TW"/>
            </a:br>
            <a:endParaRPr lang="zh-TW" altLang="en-US"/>
          </a:p>
        </p:txBody>
      </p:sp>
      <p:pic>
        <p:nvPicPr>
          <p:cNvPr id="26627" name="圖片 5" descr="p.036-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文字方塊 4"/>
          <p:cNvSpPr txBox="1">
            <a:spLocks noChangeArrowheads="1"/>
          </p:cNvSpPr>
          <p:nvPr/>
        </p:nvSpPr>
        <p:spPr bwMode="auto">
          <a:xfrm>
            <a:off x="1666875" y="0"/>
            <a:ext cx="9144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6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7C246B"/>
                </a:solidFill>
                <a:effectLst/>
                <a:uLnTx/>
                <a:uFillTx/>
                <a:latin typeface="王漢宗綜藝體繁"/>
                <a:ea typeface="王漢宗綜藝體繁"/>
                <a:cs typeface="Times New Roman" pitchFamily="18" charset="0"/>
              </a:rPr>
              <a:t>參加教會舉辦的營會活動</a:t>
            </a:r>
            <a:endParaRPr kumimoji="1" lang="en-US" altLang="zh-TW" sz="4400" b="1" i="0" u="none" strike="noStrike" kern="1200" cap="none" spc="0" normalizeH="0" baseline="0" noProof="0">
              <a:ln>
                <a:noFill/>
              </a:ln>
              <a:solidFill>
                <a:srgbClr val="7C246B"/>
              </a:solidFill>
              <a:effectLst/>
              <a:uLnTx/>
              <a:uFillTx/>
              <a:latin typeface="王漢宗綜藝體繁"/>
              <a:ea typeface="王漢宗綜藝體繁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1" i="0" u="none" strike="noStrike" kern="1200" cap="none" spc="0" normalizeH="0" baseline="0" noProof="0">
              <a:ln>
                <a:noFill/>
              </a:ln>
              <a:solidFill>
                <a:srgbClr val="7C246B"/>
              </a:solidFill>
              <a:effectLst/>
              <a:uLnTx/>
              <a:uFillTx/>
              <a:latin typeface="王漢宗綜藝體繁"/>
              <a:ea typeface="王漢宗綜藝體繁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C246B"/>
                </a:solidFill>
                <a:effectLst/>
                <a:uLnTx/>
                <a:uFillTx/>
                <a:latin typeface="王漢宗綜藝體繁"/>
                <a:ea typeface="王漢宗綜藝體繁"/>
                <a:cs typeface="Times New Roman" pitchFamily="18" charset="0"/>
              </a:rPr>
              <a:t>如家人般</a:t>
            </a:r>
            <a:r>
              <a:rPr kumimoji="1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srgbClr val="7C246B"/>
                </a:solidFill>
                <a:effectLst/>
                <a:uLnTx/>
                <a:uFillTx/>
                <a:latin typeface="王漢宗綜藝體繁"/>
                <a:ea typeface="王漢宗綜藝體繁"/>
                <a:cs typeface="Times New Roman" pitchFamily="18" charset="0"/>
              </a:rPr>
              <a:t>‧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C246B"/>
                </a:solidFill>
                <a:effectLst/>
                <a:uLnTx/>
                <a:uFillTx/>
                <a:latin typeface="王漢宗綜藝體繁"/>
                <a:ea typeface="王漢宗綜藝體繁"/>
                <a:cs typeface="Times New Roman" pitchFamily="18" charset="0"/>
              </a:rPr>
              <a:t>彼此相愛</a:t>
            </a:r>
            <a:endParaRPr kumimoji="1" lang="en-US" altLang="zh-TW" sz="3600" b="1" i="0" u="none" strike="noStrike" kern="1200" cap="none" spc="0" normalizeH="0" baseline="0" noProof="0">
              <a:ln>
                <a:noFill/>
              </a:ln>
              <a:solidFill>
                <a:srgbClr val="7C246B"/>
              </a:solidFill>
              <a:effectLst/>
              <a:uLnTx/>
              <a:uFillTx/>
              <a:latin typeface="王漢宗綜藝體繁"/>
              <a:ea typeface="王漢宗綜藝體繁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79688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zh-TW" altLang="en-US" b="1">
                <a:solidFill>
                  <a:srgbClr val="7030A0"/>
                </a:solidFill>
                <a:latin typeface="王漢宗特圓體繁"/>
                <a:ea typeface="王漢宗特圓體繁"/>
                <a:cs typeface="王漢宗特圓體繁"/>
              </a:rPr>
              <a:t>　　癲癇</a:t>
            </a:r>
            <a:r>
              <a:rPr lang="zh-HK" altLang="zh-TW" b="1">
                <a:solidFill>
                  <a:srgbClr val="7030A0"/>
                </a:solidFill>
                <a:latin typeface="王漢宗特圓體繁"/>
                <a:ea typeface="王漢宗特圓體繁"/>
                <a:cs typeface="王漢宗特圓體繁"/>
              </a:rPr>
              <a:t>失神性發作</a:t>
            </a:r>
            <a:r>
              <a:rPr lang="zh-TW" altLang="en-US" b="1">
                <a:solidFill>
                  <a:srgbClr val="7030A0"/>
                </a:solidFill>
                <a:latin typeface="王漢宗特圓體繁"/>
                <a:ea typeface="王漢宗特圓體繁"/>
                <a:cs typeface="王漢宗特圓體繁"/>
              </a:rPr>
              <a:t>：</a:t>
            </a:r>
            <a:r>
              <a:rPr lang="en-US" altLang="zh-TW" b="1">
                <a:solidFill>
                  <a:srgbClr val="7030A0"/>
                </a:solidFill>
                <a:latin typeface="王漢宗特圓體繁"/>
                <a:ea typeface="王漢宗特圓體繁"/>
                <a:cs typeface="王漢宗特圓體繁"/>
              </a:rPr>
              <a:t/>
            </a:r>
            <a:br>
              <a:rPr lang="en-US" altLang="zh-TW" b="1">
                <a:solidFill>
                  <a:srgbClr val="7030A0"/>
                </a:solidFill>
                <a:latin typeface="王漢宗特圓體繁"/>
                <a:ea typeface="王漢宗特圓體繁"/>
                <a:cs typeface="王漢宗特圓體繁"/>
              </a:rPr>
            </a:br>
            <a:r>
              <a:rPr lang="zh-TW" altLang="en-US" b="1"/>
              <a:t>　                  </a:t>
            </a:r>
            <a:r>
              <a:rPr lang="zh-HK" altLang="zh-TW" b="1"/>
              <a:t>狀似發呆</a:t>
            </a:r>
            <a:r>
              <a:rPr lang="zh-TW" altLang="zh-TW" b="1"/>
              <a:t>，</a:t>
            </a:r>
            <a:r>
              <a:rPr lang="zh-HK" altLang="zh-TW" b="1"/>
              <a:t>發作當下眼神成呆滯</a:t>
            </a:r>
            <a:r>
              <a:rPr lang="zh-TW" altLang="zh-TW" b="1"/>
              <a:t>，</a:t>
            </a:r>
            <a:r>
              <a:rPr lang="en-US" altLang="zh-TW" b="1"/>
              <a:t/>
            </a:r>
            <a:br>
              <a:rPr lang="en-US" altLang="zh-TW" b="1"/>
            </a:br>
            <a:r>
              <a:rPr lang="zh-TW" altLang="en-US" b="1"/>
              <a:t>　　　　　</a:t>
            </a:r>
            <a:r>
              <a:rPr lang="zh-HK" altLang="zh-TW" b="1"/>
              <a:t>但旁人叫喚無反應</a:t>
            </a:r>
            <a:endParaRPr lang="zh-TW" altLang="en-US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/>
              <a:t>  </a:t>
            </a:r>
            <a:endParaRPr lang="zh-TW" altLang="en-US"/>
          </a:p>
        </p:txBody>
      </p:sp>
      <p:pic>
        <p:nvPicPr>
          <p:cNvPr id="22532" name="Picture 2" descr="「癲癇失神性發作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2505075"/>
            <a:ext cx="88423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6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6106" y="785005"/>
            <a:ext cx="9799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王漢宗特圓體繁" panose="02020300000000000000" pitchFamily="18" charset="-120"/>
                <a:ea typeface="王漢宗特圓體繁" panose="02020300000000000000" pitchFamily="18" charset="-120"/>
                <a:cs typeface="+mn-cs"/>
              </a:rPr>
              <a:t>學歷，不代表能力；沒有，卻處處受限</a:t>
            </a:r>
          </a:p>
        </p:txBody>
      </p:sp>
      <p:pic>
        <p:nvPicPr>
          <p:cNvPr id="4098" name="Picture 2" descr="「高中學歷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40943"/>
            <a:ext cx="10044023" cy="46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634</Words>
  <Application>Microsoft Office PowerPoint</Application>
  <PresentationFormat>寬螢幕</PresentationFormat>
  <Paragraphs>82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32</vt:i4>
      </vt:variant>
    </vt:vector>
  </HeadingPairs>
  <TitlesOfParts>
    <vt:vector size="53" baseType="lpstr">
      <vt:lpstr>王漢宗中明體繁</vt:lpstr>
      <vt:lpstr>王漢宗特明體一標準</vt:lpstr>
      <vt:lpstr>王漢宗特明體繁</vt:lpstr>
      <vt:lpstr>王漢宗特圓體繁</vt:lpstr>
      <vt:lpstr>王漢宗勘亭流繁</vt:lpstr>
      <vt:lpstr>王漢宗超明體繁</vt:lpstr>
      <vt:lpstr>王漢宗綜藝體繁</vt:lpstr>
      <vt:lpstr>華康粗圓體</vt:lpstr>
      <vt:lpstr>華康新綜藝體W5</vt:lpstr>
      <vt:lpstr>新細明體</vt:lpstr>
      <vt:lpstr>Arial</vt:lpstr>
      <vt:lpstr>Calibri</vt:lpstr>
      <vt:lpstr>Calibri Light</vt:lpstr>
      <vt:lpstr>Times New Roman</vt:lpstr>
      <vt:lpstr>Tw Cen MT</vt:lpstr>
      <vt:lpstr>Wingdings 2</vt:lpstr>
      <vt:lpstr>Office 佈景主題</vt:lpstr>
      <vt:lpstr>3_小水滴</vt:lpstr>
      <vt:lpstr>HDOfficeLightV0</vt:lpstr>
      <vt:lpstr>1_Office 佈景主題</vt:lpstr>
      <vt:lpstr>小水滴</vt:lpstr>
      <vt:lpstr>PowerPoint 簡報</vt:lpstr>
      <vt:lpstr>   </vt:lpstr>
      <vt:lpstr>   手術後的新腦</vt:lpstr>
      <vt:lpstr>PowerPoint 簡報</vt:lpstr>
      <vt:lpstr>PowerPoint 簡報</vt:lpstr>
      <vt:lpstr>PowerPoint 簡報</vt:lpstr>
      <vt:lpstr> </vt:lpstr>
      <vt:lpstr>　　癲癇失神性發作： 　                  狀似發呆，發作當下眼神成呆滯， 　　　　　但旁人叫喚無反應</vt:lpstr>
      <vt:lpstr>PowerPoint 簡報</vt:lpstr>
      <vt:lpstr>苗栗一日遊      玫瑰森林合照</vt:lpstr>
      <vt:lpstr>　為頑性癲癇患者爭取身心障礙保護法 　　　　　　　    記者會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 Purple Day不分國界　     愛擁伊比力斯 </vt:lpstr>
      <vt:lpstr>PowerPoint 簡報</vt:lpstr>
      <vt:lpstr>PowerPoint 簡報</vt:lpstr>
      <vt:lpstr>何謂癲癇？ </vt:lpstr>
      <vt:lpstr>癲癇症的原因 </vt:lpstr>
      <vt:lpstr>癲癇症會遺傳嗎？</vt:lpstr>
      <vt:lpstr>癲癇症的種類</vt:lpstr>
      <vt:lpstr> 癲癇發作正確處置原則 </vt:lpstr>
      <vt:lpstr>只要用手或一衣物保護其頭</vt:lpstr>
      <vt:lpstr>PowerPoint 簡報</vt:lpstr>
      <vt:lpstr>PowerPoint 簡報</vt:lpstr>
      <vt:lpstr>PowerPoint 簡報</vt:lpstr>
      <vt:lpstr>PowerPoint 簡報</vt:lpstr>
      <vt:lpstr>發作完患者自會逐漸甦醒，不必急著送急診， 若發作超過五分鐘或發作接二連三 (一次發完未醒立即又一次發作)再送醫</vt:lpstr>
      <vt:lpstr>杜絕帶有歧視性的錯誤名稱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陳恩禮</dc:creator>
  <cp:lastModifiedBy>jen</cp:lastModifiedBy>
  <cp:revision>24</cp:revision>
  <dcterms:created xsi:type="dcterms:W3CDTF">2017-06-01T11:39:46Z</dcterms:created>
  <dcterms:modified xsi:type="dcterms:W3CDTF">2017-06-05T00:10:20Z</dcterms:modified>
</cp:coreProperties>
</file>