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7" r:id="rId4"/>
    <p:sldId id="266" r:id="rId5"/>
    <p:sldId id="263" r:id="rId6"/>
    <p:sldId id="265" r:id="rId7"/>
    <p:sldId id="268" r:id="rId8"/>
    <p:sldId id="269" r:id="rId9"/>
    <p:sldId id="275" r:id="rId10"/>
    <p:sldId id="276" r:id="rId11"/>
    <p:sldId id="270" r:id="rId12"/>
    <p:sldId id="271" r:id="rId13"/>
    <p:sldId id="272" r:id="rId14"/>
    <p:sldId id="273" r:id="rId15"/>
    <p:sldId id="277" r:id="rId16"/>
    <p:sldId id="278" r:id="rId17"/>
    <p:sldId id="279" r:id="rId18"/>
    <p:sldId id="280" r:id="rId19"/>
    <p:sldId id="283" r:id="rId20"/>
    <p:sldId id="281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74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C2F9D-B303-4A9C-A2B6-131D369AD41F}" type="doc">
      <dgm:prSet loTypeId="urn:microsoft.com/office/officeart/2005/8/layout/vList2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2AA42D0-1E56-46CE-8051-9ECDB0B5468D}">
      <dgm:prSet phldrT="[Text]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Foreign exchange markets</a:t>
          </a:r>
        </a:p>
      </dgm:t>
    </dgm:pt>
    <dgm:pt modelId="{137BFC97-80D5-4194-9313-69F8C482755C}" type="parTrans" cxnId="{CC658B74-9D6B-45B5-96DB-5E82FF2BA11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D7EE3920-FFEF-49DB-A070-73BAC6AFFA58}" type="sibTrans" cxnId="{CC658B74-9D6B-45B5-96DB-5E82FF2BA11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ACD036CA-A084-4C7A-9184-CCC096199FAD}">
      <dgm:prSet phldrT="[Text]" custT="1"/>
      <dgm:spPr/>
      <dgm:t>
        <a:bodyPr/>
        <a:lstStyle/>
        <a:p>
          <a:endParaRPr lang="en-US" sz="28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1410F229-18C1-4183-B501-65D9E4CA4537}" type="parTrans" cxnId="{4B3C0A2D-6F63-4D23-A226-56529DD19FD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F6C7A011-C3AA-42E8-A474-AF7E5ECFB137}" type="sibTrans" cxnId="{4B3C0A2D-6F63-4D23-A226-56529DD19FD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9E4BF35F-B452-4EC5-A537-A75F22B698D9}">
      <dgm:prSet phldrT="[Text]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Commodities markets</a:t>
          </a:r>
        </a:p>
      </dgm:t>
    </dgm:pt>
    <dgm:pt modelId="{29CFBDF3-A855-42C2-BFB5-D00E215958E7}" type="parTrans" cxnId="{5FF11C32-48AA-4A53-9615-2F26DE09DA7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DCA36DAA-02EB-42E0-8D2F-B5A03C19957E}" type="sibTrans" cxnId="{5FF11C32-48AA-4A53-9615-2F26DE09DA7F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F886158D-6A7B-4CE8-86A8-B5A6D0921083}">
      <dgm:prSet phldrT="[Text]" custT="1"/>
      <dgm:spPr/>
      <dgm:t>
        <a:bodyPr/>
        <a:lstStyle/>
        <a:p>
          <a:endParaRPr lang="en-US" sz="28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B3724EF-9A86-462D-99C7-BBED233D6920}" type="parTrans" cxnId="{93F95780-B2A8-4FCC-96CC-FD9A682F9C1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E8D71A4-CD94-4B82-AA51-672983F411F8}" type="sibTrans" cxnId="{93F95780-B2A8-4FCC-96CC-FD9A682F9C10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54298DD5-B199-4BB6-9B18-3BB1F82AF7E5}">
      <dgm:prSet phldrT="[Text]"/>
      <dgm:spPr>
        <a:solidFill>
          <a:schemeClr val="tx2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Markets for options and other derivatives</a:t>
          </a:r>
        </a:p>
      </dgm:t>
    </dgm:pt>
    <dgm:pt modelId="{6D8F4961-1D7E-4746-92B0-377327AB0A45}" type="parTrans" cxnId="{4B0AACB9-BE96-4562-89ED-F8E62A3227E1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28815064-E7E8-4129-B0D5-1EABD3E74918}" type="sibTrans" cxnId="{4B0AACB9-BE96-4562-89ED-F8E62A3227E1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BC9C2FE-2298-48B2-9E5A-07C42713C2A1}">
      <dgm:prSet phldrT="[Text]" custT="1"/>
      <dgm:spPr/>
      <dgm:t>
        <a:bodyPr/>
        <a:lstStyle/>
        <a:p>
          <a:endParaRPr lang="en-US" sz="28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99F725E5-493F-4635-99A3-8B7E0579EBAF}" type="parTrans" cxnId="{509ED2A2-15DF-4819-B456-5030C287A84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37206BDA-DD1D-494D-BE79-9632BB861E14}" type="sibTrans" cxnId="{509ED2A2-15DF-4819-B456-5030C287A84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gm:t>
    </dgm:pt>
    <dgm:pt modelId="{96466B07-648F-428E-891E-7BF56846B70C}" type="pres">
      <dgm:prSet presAssocID="{20CC2F9D-B303-4A9C-A2B6-131D369AD41F}" presName="linear" presStyleCnt="0">
        <dgm:presLayoutVars>
          <dgm:animLvl val="lvl"/>
          <dgm:resizeHandles val="exact"/>
        </dgm:presLayoutVars>
      </dgm:prSet>
      <dgm:spPr/>
    </dgm:pt>
    <dgm:pt modelId="{62EFA4EA-4FFC-4F91-A057-0FDF80591B4A}" type="pres">
      <dgm:prSet presAssocID="{D2AA42D0-1E56-46CE-8051-9ECDB0B546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5F24E5-A117-4DC4-B4AF-2B92A8E9E46B}" type="pres">
      <dgm:prSet presAssocID="{D2AA42D0-1E56-46CE-8051-9ECDB0B5468D}" presName="childText" presStyleLbl="revTx" presStyleIdx="0" presStyleCnt="3">
        <dgm:presLayoutVars>
          <dgm:bulletEnabled val="1"/>
        </dgm:presLayoutVars>
      </dgm:prSet>
      <dgm:spPr/>
    </dgm:pt>
    <dgm:pt modelId="{CB038C30-95A1-4AB2-BCF2-BBC6A3196C80}" type="pres">
      <dgm:prSet presAssocID="{9E4BF35F-B452-4EC5-A537-A75F22B698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D1EDE4-6334-4E97-AF4A-56ECC01082EC}" type="pres">
      <dgm:prSet presAssocID="{9E4BF35F-B452-4EC5-A537-A75F22B698D9}" presName="childText" presStyleLbl="revTx" presStyleIdx="1" presStyleCnt="3">
        <dgm:presLayoutVars>
          <dgm:bulletEnabled val="1"/>
        </dgm:presLayoutVars>
      </dgm:prSet>
      <dgm:spPr/>
    </dgm:pt>
    <dgm:pt modelId="{AC944397-83EB-4EB0-8494-08B40A178BC6}" type="pres">
      <dgm:prSet presAssocID="{54298DD5-B199-4BB6-9B18-3BB1F82AF7E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7F3292-26AE-4D32-990C-B6424CECE79E}" type="pres">
      <dgm:prSet presAssocID="{54298DD5-B199-4BB6-9B18-3BB1F82AF7E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B3C0A2D-6F63-4D23-A226-56529DD19FDF}" srcId="{D2AA42D0-1E56-46CE-8051-9ECDB0B5468D}" destId="{ACD036CA-A084-4C7A-9184-CCC096199FAD}" srcOrd="0" destOrd="0" parTransId="{1410F229-18C1-4183-B501-65D9E4CA4537}" sibTransId="{F6C7A011-C3AA-42E8-A474-AF7E5ECFB137}"/>
    <dgm:cxn modelId="{5FF11C32-48AA-4A53-9615-2F26DE09DA7F}" srcId="{20CC2F9D-B303-4A9C-A2B6-131D369AD41F}" destId="{9E4BF35F-B452-4EC5-A537-A75F22B698D9}" srcOrd="1" destOrd="0" parTransId="{29CFBDF3-A855-42C2-BFB5-D00E215958E7}" sibTransId="{DCA36DAA-02EB-42E0-8D2F-B5A03C19957E}"/>
    <dgm:cxn modelId="{B8FEA444-2518-4D42-A4DA-28DD4F6E00D3}" type="presOf" srcId="{20CC2F9D-B303-4A9C-A2B6-131D369AD41F}" destId="{96466B07-648F-428E-891E-7BF56846B70C}" srcOrd="0" destOrd="0" presId="urn:microsoft.com/office/officeart/2005/8/layout/vList2"/>
    <dgm:cxn modelId="{CC658B74-9D6B-45B5-96DB-5E82FF2BA114}" srcId="{20CC2F9D-B303-4A9C-A2B6-131D369AD41F}" destId="{D2AA42D0-1E56-46CE-8051-9ECDB0B5468D}" srcOrd="0" destOrd="0" parTransId="{137BFC97-80D5-4194-9313-69F8C482755C}" sibTransId="{D7EE3920-FFEF-49DB-A070-73BAC6AFFA58}"/>
    <dgm:cxn modelId="{36AB0E75-68D3-424A-AFFD-CF431940E1A3}" type="presOf" srcId="{ACD036CA-A084-4C7A-9184-CCC096199FAD}" destId="{935F24E5-A117-4DC4-B4AF-2B92A8E9E46B}" srcOrd="0" destOrd="0" presId="urn:microsoft.com/office/officeart/2005/8/layout/vList2"/>
    <dgm:cxn modelId="{D7948876-B3AA-4ADD-809C-708339E4C74D}" type="presOf" srcId="{F886158D-6A7B-4CE8-86A8-B5A6D0921083}" destId="{F6D1EDE4-6334-4E97-AF4A-56ECC01082EC}" srcOrd="0" destOrd="0" presId="urn:microsoft.com/office/officeart/2005/8/layout/vList2"/>
    <dgm:cxn modelId="{850B8F76-3F24-4FDB-B2E2-B01C0ECF30F3}" type="presOf" srcId="{9E4BF35F-B452-4EC5-A537-A75F22B698D9}" destId="{CB038C30-95A1-4AB2-BCF2-BBC6A3196C80}" srcOrd="0" destOrd="0" presId="urn:microsoft.com/office/officeart/2005/8/layout/vList2"/>
    <dgm:cxn modelId="{93F95780-B2A8-4FCC-96CC-FD9A682F9C10}" srcId="{9E4BF35F-B452-4EC5-A537-A75F22B698D9}" destId="{F886158D-6A7B-4CE8-86A8-B5A6D0921083}" srcOrd="0" destOrd="0" parTransId="{3B3724EF-9A86-462D-99C7-BBED233D6920}" sibTransId="{3E8D71A4-CD94-4B82-AA51-672983F411F8}"/>
    <dgm:cxn modelId="{D37A9A98-0EC3-45EF-86D7-8D00004C7257}" type="presOf" srcId="{D2AA42D0-1E56-46CE-8051-9ECDB0B5468D}" destId="{62EFA4EA-4FFC-4F91-A057-0FDF80591B4A}" srcOrd="0" destOrd="0" presId="urn:microsoft.com/office/officeart/2005/8/layout/vList2"/>
    <dgm:cxn modelId="{509ED2A2-15DF-4819-B456-5030C287A84E}" srcId="{54298DD5-B199-4BB6-9B18-3BB1F82AF7E5}" destId="{3BC9C2FE-2298-48B2-9E5A-07C42713C2A1}" srcOrd="0" destOrd="0" parTransId="{99F725E5-493F-4635-99A3-8B7E0579EBAF}" sibTransId="{37206BDA-DD1D-494D-BE79-9632BB861E14}"/>
    <dgm:cxn modelId="{FD42C7A7-A77B-4A4F-A1B9-713CA0498AF3}" type="presOf" srcId="{3BC9C2FE-2298-48B2-9E5A-07C42713C2A1}" destId="{947F3292-26AE-4D32-990C-B6424CECE79E}" srcOrd="0" destOrd="0" presId="urn:microsoft.com/office/officeart/2005/8/layout/vList2"/>
    <dgm:cxn modelId="{4B0AACB9-BE96-4562-89ED-F8E62A3227E1}" srcId="{20CC2F9D-B303-4A9C-A2B6-131D369AD41F}" destId="{54298DD5-B199-4BB6-9B18-3BB1F82AF7E5}" srcOrd="2" destOrd="0" parTransId="{6D8F4961-1D7E-4746-92B0-377327AB0A45}" sibTransId="{28815064-E7E8-4129-B0D5-1EABD3E74918}"/>
    <dgm:cxn modelId="{4FC442CD-E62C-46CC-A411-50C011D35A86}" type="presOf" srcId="{54298DD5-B199-4BB6-9B18-3BB1F82AF7E5}" destId="{AC944397-83EB-4EB0-8494-08B40A178BC6}" srcOrd="0" destOrd="0" presId="urn:microsoft.com/office/officeart/2005/8/layout/vList2"/>
    <dgm:cxn modelId="{4FE844A1-32C4-4D85-8B26-604A3CDCA8EA}" type="presParOf" srcId="{96466B07-648F-428E-891E-7BF56846B70C}" destId="{62EFA4EA-4FFC-4F91-A057-0FDF80591B4A}" srcOrd="0" destOrd="0" presId="urn:microsoft.com/office/officeart/2005/8/layout/vList2"/>
    <dgm:cxn modelId="{232A5EEE-C0D5-4D3C-A469-AE0203B266DB}" type="presParOf" srcId="{96466B07-648F-428E-891E-7BF56846B70C}" destId="{935F24E5-A117-4DC4-B4AF-2B92A8E9E46B}" srcOrd="1" destOrd="0" presId="urn:microsoft.com/office/officeart/2005/8/layout/vList2"/>
    <dgm:cxn modelId="{CEA6DAA3-4F00-439F-9724-B1215A2A5554}" type="presParOf" srcId="{96466B07-648F-428E-891E-7BF56846B70C}" destId="{CB038C30-95A1-4AB2-BCF2-BBC6A3196C80}" srcOrd="2" destOrd="0" presId="urn:microsoft.com/office/officeart/2005/8/layout/vList2"/>
    <dgm:cxn modelId="{72C44B56-7038-46CE-B4B5-75FB3F65A92A}" type="presParOf" srcId="{96466B07-648F-428E-891E-7BF56846B70C}" destId="{F6D1EDE4-6334-4E97-AF4A-56ECC01082EC}" srcOrd="3" destOrd="0" presId="urn:microsoft.com/office/officeart/2005/8/layout/vList2"/>
    <dgm:cxn modelId="{ABA13955-6B98-4E2F-A0A0-32BF701CD851}" type="presParOf" srcId="{96466B07-648F-428E-891E-7BF56846B70C}" destId="{AC944397-83EB-4EB0-8494-08B40A178BC6}" srcOrd="4" destOrd="0" presId="urn:microsoft.com/office/officeart/2005/8/layout/vList2"/>
    <dgm:cxn modelId="{1A1BAAB7-034C-4B5B-86A2-5AD1F507F493}" type="presParOf" srcId="{96466B07-648F-428E-891E-7BF56846B70C}" destId="{947F3292-26AE-4D32-990C-B6424CECE79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FA4EA-4FFC-4F91-A057-0FDF80591B4A}">
      <dsp:nvSpPr>
        <dsp:cNvPr id="0" name=""/>
        <dsp:cNvSpPr/>
      </dsp:nvSpPr>
      <dsp:spPr>
        <a:xfrm>
          <a:off x="0" y="218204"/>
          <a:ext cx="7772400" cy="8154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Foreign exchange markets</a:t>
          </a:r>
        </a:p>
      </dsp:txBody>
      <dsp:txXfrm>
        <a:off x="39809" y="258013"/>
        <a:ext cx="7692782" cy="735872"/>
      </dsp:txXfrm>
    </dsp:sp>
    <dsp:sp modelId="{935F24E5-A117-4DC4-B4AF-2B92A8E9E46B}">
      <dsp:nvSpPr>
        <dsp:cNvPr id="0" name=""/>
        <dsp:cNvSpPr/>
      </dsp:nvSpPr>
      <dsp:spPr>
        <a:xfrm>
          <a:off x="0" y="1033694"/>
          <a:ext cx="77724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sp:txBody>
      <dsp:txXfrm>
        <a:off x="0" y="1033694"/>
        <a:ext cx="7772400" cy="563040"/>
      </dsp:txXfrm>
    </dsp:sp>
    <dsp:sp modelId="{CB038C30-95A1-4AB2-BCF2-BBC6A3196C80}">
      <dsp:nvSpPr>
        <dsp:cNvPr id="0" name=""/>
        <dsp:cNvSpPr/>
      </dsp:nvSpPr>
      <dsp:spPr>
        <a:xfrm>
          <a:off x="0" y="1596734"/>
          <a:ext cx="7772400" cy="8154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Commodities markets</a:t>
          </a:r>
        </a:p>
      </dsp:txBody>
      <dsp:txXfrm>
        <a:off x="39809" y="1636543"/>
        <a:ext cx="7692782" cy="735872"/>
      </dsp:txXfrm>
    </dsp:sp>
    <dsp:sp modelId="{F6D1EDE4-6334-4E97-AF4A-56ECC01082EC}">
      <dsp:nvSpPr>
        <dsp:cNvPr id="0" name=""/>
        <dsp:cNvSpPr/>
      </dsp:nvSpPr>
      <dsp:spPr>
        <a:xfrm>
          <a:off x="0" y="2412224"/>
          <a:ext cx="77724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sp:txBody>
      <dsp:txXfrm>
        <a:off x="0" y="2412224"/>
        <a:ext cx="7772400" cy="563040"/>
      </dsp:txXfrm>
    </dsp:sp>
    <dsp:sp modelId="{AC944397-83EB-4EB0-8494-08B40A178BC6}">
      <dsp:nvSpPr>
        <dsp:cNvPr id="0" name=""/>
        <dsp:cNvSpPr/>
      </dsp:nvSpPr>
      <dsp:spPr>
        <a:xfrm>
          <a:off x="0" y="2975265"/>
          <a:ext cx="7772400" cy="8154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rPr>
            <a:t>Markets for options and other derivatives</a:t>
          </a:r>
        </a:p>
      </dsp:txBody>
      <dsp:txXfrm>
        <a:off x="39809" y="3015074"/>
        <a:ext cx="7692782" cy="735872"/>
      </dsp:txXfrm>
    </dsp:sp>
    <dsp:sp modelId="{947F3292-26AE-4D32-990C-B6424CECE79E}">
      <dsp:nvSpPr>
        <dsp:cNvPr id="0" name=""/>
        <dsp:cNvSpPr/>
      </dsp:nvSpPr>
      <dsp:spPr>
        <a:xfrm>
          <a:off x="0" y="3790755"/>
          <a:ext cx="77724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dsp:txBody>
      <dsp:txXfrm>
        <a:off x="0" y="3790755"/>
        <a:ext cx="7772400" cy="56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03A95-5D3C-4DC5-AAC0-BD06C04F41D0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5542-B291-43F4-94F0-6320B08513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12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5542-B291-43F4-94F0-6320B08513C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02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ADF7622-1A18-48B8-8D60-5092D41B4044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6FF1D95-4714-428F-99CD-BF0C16479760}" type="slidenum">
              <a:rPr lang="en-US" altLang="zh-TW" sz="1200" smtClean="0"/>
              <a:pPr/>
              <a:t>21</a:t>
            </a:fld>
            <a:endParaRPr lang="en-US" altLang="zh-TW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231D770-B5C5-4247-AD9D-21891C57F1F0}" type="slidenum">
              <a:rPr lang="en-US" altLang="zh-TW" sz="1200" smtClean="0"/>
              <a:pPr/>
              <a:t>22</a:t>
            </a:fld>
            <a:endParaRPr lang="en-US" altLang="zh-TW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B27616A-BC58-4708-BF5A-3E21444AC141}" type="slidenum">
              <a:rPr lang="en-US" altLang="zh-TW" sz="1200" smtClean="0"/>
              <a:pPr/>
              <a:t>23</a:t>
            </a:fld>
            <a:endParaRPr lang="en-US" altLang="zh-TW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378AF2-6C8A-4EDF-8116-40945568C541}" type="slidenum">
              <a:rPr lang="en-US" altLang="zh-TW" sz="1200" smtClean="0"/>
              <a:pPr/>
              <a:t>24</a:t>
            </a:fld>
            <a:endParaRPr lang="en-US" altLang="zh-TW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5542-B291-43F4-94F0-6320B08513C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25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603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75634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603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6797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16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15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75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80740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auto">
          <a:xfrm>
            <a:off x="0" y="8686489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93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b="1" u="sng" dirty="0"/>
              <a:t>Financial Intermediary</a:t>
            </a:r>
            <a:r>
              <a:rPr lang="en-US" altLang="en-US" b="1" i="1" dirty="0"/>
              <a:t> </a:t>
            </a:r>
            <a:r>
              <a:rPr lang="en-US" altLang="en-US" i="1" dirty="0"/>
              <a:t>– </a:t>
            </a:r>
            <a:r>
              <a:rPr lang="en-US" altLang="en-US" dirty="0"/>
              <a:t>An organization that raises money from investors and provides financing for individuals, corporations, or other organizations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Mutual Fund</a:t>
            </a:r>
            <a:r>
              <a:rPr lang="en-US" altLang="en-US" b="1" dirty="0"/>
              <a:t> </a:t>
            </a:r>
            <a:r>
              <a:rPr lang="en-US" altLang="en-US" dirty="0"/>
              <a:t>– An investment company that pools the savings of many investors and invests in a portfolio of securities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Hedge Fund</a:t>
            </a:r>
            <a:r>
              <a:rPr lang="en-US" altLang="en-US" b="1" dirty="0"/>
              <a:t> </a:t>
            </a:r>
            <a:r>
              <a:rPr lang="en-US" altLang="en-US" dirty="0"/>
              <a:t>– A private investment pool, open to wealthy or institutional investors, that is only lightly regulated and therefore can pursue more speculative policies than mutual funds</a:t>
            </a:r>
          </a:p>
          <a:p>
            <a:pPr marL="171450" indent="-171450">
              <a:buFontTx/>
              <a:buChar char="•"/>
            </a:pPr>
            <a:r>
              <a:rPr lang="en-US" altLang="en-US" b="1" u="sng" dirty="0"/>
              <a:t>Pension Fund</a:t>
            </a:r>
            <a:r>
              <a:rPr lang="en-US" altLang="en-US" b="1" dirty="0"/>
              <a:t> </a:t>
            </a:r>
            <a:r>
              <a:rPr lang="en-US" altLang="en-US" dirty="0"/>
              <a:t>– Fund set up by an employer to provide for employees’ retirement</a:t>
            </a:r>
          </a:p>
        </p:txBody>
      </p:sp>
      <p:sp>
        <p:nvSpPr>
          <p:cNvPr id="32794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23247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82D1BD9-89A6-40F0-AC3C-C4A2C91613FB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 dirty="0">
                <a:ea typeface="ＭＳ Ｐゴシック" pitchFamily="48" charset="-128"/>
              </a:rPr>
              <a:t>A</a:t>
            </a:r>
            <a:r>
              <a:rPr lang="en-US" altLang="zh-TW" baseline="0" dirty="0">
                <a:ea typeface="ＭＳ Ｐゴシック" pitchFamily="48" charset="-128"/>
              </a:rPr>
              <a:t> case of DRC</a:t>
            </a:r>
            <a:endParaRPr lang="zh-TW" altLang="zh-TW" dirty="0"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0DEE17DF-CC7D-4F6B-AB35-C32E5C88701C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A1438F1-86AB-429F-877F-B171E926946B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ADF7622-1A18-48B8-8D60-5092D41B4044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6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6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37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3528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3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45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79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2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1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6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04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04B3-9AE9-4167-9903-209501878B82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344B-AAF0-4FC8-B662-E4BA812A4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68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image" Target="../media/image10.wmf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image" Target="../media/image10.wmf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iz.uiowa.edu/ie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金融市場與金融機構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8280920" cy="2425824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蔡政憲</a:t>
            </a:r>
            <a:r>
              <a:rPr lang="en-US" altLang="zh-TW" sz="3600" dirty="0"/>
              <a:t>(Jason; </a:t>
            </a:r>
            <a:r>
              <a:rPr lang="zh-TW" altLang="en-US" sz="3600" dirty="0"/>
              <a:t>憲哥）</a:t>
            </a:r>
            <a:endParaRPr lang="en-US" altLang="zh-TW" sz="3600" dirty="0"/>
          </a:p>
          <a:p>
            <a:r>
              <a:rPr lang="zh-TW" altLang="en-US" sz="3600" dirty="0"/>
              <a:t>政治大學商學院風險管理與保險學系</a:t>
            </a:r>
          </a:p>
        </p:txBody>
      </p:sp>
    </p:spTree>
    <p:extLst>
      <p:ext uri="{BB962C8B-B14F-4D97-AF65-F5344CB8AC3E}">
        <p14:creationId xmlns:p14="http://schemas.microsoft.com/office/powerpoint/2010/main" val="136783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57597" y="1052736"/>
            <a:ext cx="9086403" cy="515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/>
              <a:t>Examples of financing decisions by Apple Computer (continued)</a:t>
            </a:r>
          </a:p>
        </p:txBody>
      </p:sp>
    </p:spTree>
    <p:extLst>
      <p:ext uri="{BB962C8B-B14F-4D97-AF65-F5344CB8AC3E}">
        <p14:creationId xmlns:p14="http://schemas.microsoft.com/office/powerpoint/2010/main" val="39875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3600" dirty="0"/>
              <a:t>Financial Institutions and Intermediaries</a:t>
            </a:r>
            <a:endParaRPr lang="en-US" altLang="en-US" sz="4800" dirty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471824"/>
              </p:ext>
            </p:extLst>
          </p:nvPr>
        </p:nvGraphicFramePr>
        <p:xfrm>
          <a:off x="3829590" y="3170238"/>
          <a:ext cx="11747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115560" imgH="204480" progId="Equation.3">
                  <p:embed/>
                </p:oleObj>
              </mc:Choice>
              <mc:Fallback>
                <p:oleObj name="Equation" r:id="rId4" imgW="115560" imgH="204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590" y="3170238"/>
                        <a:ext cx="11747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entagon 4"/>
          <p:cNvSpPr/>
          <p:nvPr/>
        </p:nvSpPr>
        <p:spPr bwMode="auto">
          <a:xfrm>
            <a:off x="1834102" y="2894937"/>
            <a:ext cx="2747513" cy="1360918"/>
          </a:xfrm>
          <a:prstGeom prst="homePlate">
            <a:avLst/>
          </a:prstGeom>
          <a:solidFill>
            <a:srgbClr val="ADD7D6"/>
          </a:solidFill>
          <a:ln w="3810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Banks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Insurance Cos.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Brokerage Firms</a:t>
            </a:r>
          </a:p>
        </p:txBody>
      </p:sp>
      <p:sp>
        <p:nvSpPr>
          <p:cNvPr id="36" name="Pentagon 35"/>
          <p:cNvSpPr/>
          <p:nvPr/>
        </p:nvSpPr>
        <p:spPr bwMode="auto">
          <a:xfrm>
            <a:off x="1834102" y="4732973"/>
            <a:ext cx="2747513" cy="1360918"/>
          </a:xfrm>
          <a:prstGeom prst="homePlate">
            <a:avLst/>
          </a:prstGeom>
          <a:solidFill>
            <a:srgbClr val="ADD7D6"/>
          </a:solidFill>
          <a:ln w="3810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Depositors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Policyholders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2599" y="2509663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Funds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52599" y="4367213"/>
            <a:ext cx="838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Funds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85311" y="1371600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Company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685311" y="3209636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Intermediary/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Institutions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4685311" y="5047672"/>
            <a:ext cx="2624588" cy="731520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Investor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46" idx="0"/>
          </p:cNvCxnSpPr>
          <p:nvPr/>
        </p:nvCxnSpPr>
        <p:spPr bwMode="auto">
          <a:xfrm flipV="1">
            <a:off x="5997605" y="4084638"/>
            <a:ext cx="0" cy="9630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997605" y="2209800"/>
            <a:ext cx="0" cy="999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581615" y="2508550"/>
            <a:ext cx="1371600" cy="4023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Obligations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87905" y="4366100"/>
            <a:ext cx="1371600" cy="4023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Obligations</a:t>
            </a:r>
          </a:p>
        </p:txBody>
      </p:sp>
    </p:spTree>
    <p:extLst>
      <p:ext uri="{BB962C8B-B14F-4D97-AF65-F5344CB8AC3E}">
        <p14:creationId xmlns:p14="http://schemas.microsoft.com/office/powerpoint/2010/main" val="20751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TextBox 1"/>
          <p:cNvSpPr txBox="1">
            <a:spLocks noChangeArrowheads="1"/>
          </p:cNvSpPr>
          <p:nvPr/>
        </p:nvSpPr>
        <p:spPr bwMode="auto">
          <a:xfrm>
            <a:off x="457200" y="23622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772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000" dirty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Financial Intermediaries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Mutual Fund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An investment company that pools the savings of many investors and invests in a portfolio of securities</a:t>
            </a:r>
            <a:endParaRPr lang="en-US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Hedge Fund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 private investment pool, open to wealthy or institutional investors, that is only lightly regulated and therefore can pursue more speculative policies than mutual funds</a:t>
            </a:r>
            <a:endParaRPr lang="en-US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Pension Fund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Fund set up by an employer to provide for employees’ retirement</a:t>
            </a:r>
          </a:p>
        </p:txBody>
      </p:sp>
    </p:spTree>
    <p:extLst>
      <p:ext uri="{BB962C8B-B14F-4D97-AF65-F5344CB8AC3E}">
        <p14:creationId xmlns:p14="http://schemas.microsoft.com/office/powerpoint/2010/main" val="2661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Financial Institutions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Commercial Banks and Other Depository Institutions</a:t>
            </a:r>
          </a:p>
          <a:p>
            <a:r>
              <a:rPr lang="en-US" altLang="zh-TW" dirty="0"/>
              <a:t>Insurance Companies</a:t>
            </a:r>
          </a:p>
          <a:p>
            <a:r>
              <a:rPr lang="en-US" altLang="zh-TW" dirty="0"/>
              <a:t>Investment Banks</a:t>
            </a:r>
          </a:p>
          <a:p>
            <a:pPr lvl="1"/>
            <a:r>
              <a:rPr lang="en-US" altLang="zh-TW" dirty="0"/>
              <a:t>Underwriting </a:t>
            </a:r>
          </a:p>
          <a:p>
            <a:pPr lvl="1"/>
            <a:r>
              <a:rPr lang="en-US" altLang="zh-TW" dirty="0"/>
              <a:t>Investing in start-ups</a:t>
            </a:r>
          </a:p>
          <a:p>
            <a:pPr lvl="1"/>
            <a:r>
              <a:rPr lang="en-US" altLang="zh-TW" dirty="0"/>
              <a:t>Facilitating takeovers, mergers, and acquisitions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87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要怎麼做決策才能賺錢？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要記得金錢有時間價值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4870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3213"/>
            <a:ext cx="8610600" cy="992187"/>
          </a:xfrm>
        </p:spPr>
        <p:txBody>
          <a:bodyPr anchor="ctr"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Interest Rates </a:t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>and the Time Value of Money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>
              <a:spcBef>
                <a:spcPct val="60000"/>
              </a:spcBef>
            </a:pPr>
            <a:r>
              <a:rPr lang="en-US" altLang="zh-TW" dirty="0">
                <a:ea typeface="新細明體" charset="-120"/>
              </a:rPr>
              <a:t>Consider an investment opportunity with the following certain cash flows.</a:t>
            </a:r>
          </a:p>
          <a:p>
            <a:pPr lvl="1">
              <a:spcBef>
                <a:spcPct val="40000"/>
              </a:spcBef>
            </a:pPr>
            <a:r>
              <a:rPr lang="en-US" altLang="zh-TW" dirty="0">
                <a:ea typeface="新細明體" charset="-120"/>
              </a:rPr>
              <a:t>Cost: $100,000 today</a:t>
            </a:r>
          </a:p>
          <a:p>
            <a:pPr lvl="1">
              <a:spcBef>
                <a:spcPct val="40000"/>
              </a:spcBef>
            </a:pPr>
            <a:r>
              <a:rPr lang="en-US" altLang="zh-TW" dirty="0">
                <a:ea typeface="新細明體" charset="-120"/>
              </a:rPr>
              <a:t>Benefit: $105,000 in one year</a:t>
            </a:r>
          </a:p>
        </p:txBody>
      </p:sp>
    </p:spTree>
    <p:extLst>
      <p:ext uri="{BB962C8B-B14F-4D97-AF65-F5344CB8AC3E}">
        <p14:creationId xmlns:p14="http://schemas.microsoft.com/office/powerpoint/2010/main" val="3426355255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3213"/>
            <a:ext cx="8610600" cy="992187"/>
          </a:xfrm>
        </p:spPr>
        <p:txBody>
          <a:bodyPr anchor="ctr">
            <a:normAutofit fontScale="90000"/>
          </a:bodyPr>
          <a:lstStyle/>
          <a:p>
            <a:r>
              <a:rPr lang="en-US" altLang="zh-TW" dirty="0">
                <a:ea typeface="新細明體" charset="-120"/>
              </a:rPr>
              <a:t>The Interest Rate: </a:t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>An Exchange Rate Across Time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>
              <a:spcBef>
                <a:spcPct val="60000"/>
              </a:spcBef>
            </a:pPr>
            <a:r>
              <a:rPr lang="en-US" altLang="zh-TW" dirty="0">
                <a:ea typeface="新細明體" charset="-120"/>
              </a:rPr>
              <a:t>Suppose the current annual interest rate is 7%. By investing or borrowing at this rate, we can exchange $1.07 in one year for each $1 today.</a:t>
            </a:r>
          </a:p>
          <a:p>
            <a:pPr lvl="2">
              <a:spcBef>
                <a:spcPct val="60000"/>
              </a:spcBef>
            </a:pP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6722929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3213"/>
            <a:ext cx="8610600" cy="992187"/>
          </a:xfrm>
        </p:spPr>
        <p:txBody>
          <a:bodyPr anchor="ctr">
            <a:noAutofit/>
          </a:bodyPr>
          <a:lstStyle/>
          <a:p>
            <a:r>
              <a:rPr lang="en-US" altLang="zh-TW" sz="3600" dirty="0">
                <a:ea typeface="新細明體" charset="-120"/>
              </a:rPr>
              <a:t>The Interest Rate: </a:t>
            </a:r>
            <a:br>
              <a:rPr lang="en-US" altLang="zh-TW" sz="3600" dirty="0">
                <a:ea typeface="新細明體" charset="-120"/>
              </a:rPr>
            </a:br>
            <a:r>
              <a:rPr lang="en-US" altLang="zh-TW" sz="3600" dirty="0">
                <a:ea typeface="新細明體" charset="-120"/>
              </a:rPr>
              <a:t>An Exchange Rate Across Time (cont'd)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>
              <a:spcBef>
                <a:spcPct val="60000"/>
              </a:spcBef>
            </a:pPr>
            <a:r>
              <a:rPr lang="en-US" altLang="zh-TW" dirty="0">
                <a:ea typeface="新細明體" charset="-120"/>
              </a:rPr>
              <a:t>Value of Investment in One Year</a:t>
            </a:r>
          </a:p>
          <a:p>
            <a:pPr lvl="1">
              <a:spcBef>
                <a:spcPct val="60000"/>
              </a:spcBef>
            </a:pPr>
            <a:r>
              <a:rPr lang="en-US" altLang="zh-TW" dirty="0">
                <a:ea typeface="新細明體" charset="-120"/>
              </a:rPr>
              <a:t>If the interest rate is 7%, then we can express our costs as:</a:t>
            </a:r>
          </a:p>
          <a:p>
            <a:pPr lvl="1" algn="ctr">
              <a:spcBef>
                <a:spcPct val="60000"/>
              </a:spcBef>
              <a:buFontTx/>
              <a:buNone/>
            </a:pPr>
            <a:r>
              <a:rPr lang="en-US" altLang="zh-TW" dirty="0">
                <a:ea typeface="新細明體" charset="-120"/>
              </a:rPr>
              <a:t>Cost = ($100,000 today) × (1.07 $ in one year/$ today)</a:t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>= $107,000 in one year</a:t>
            </a:r>
          </a:p>
        </p:txBody>
      </p:sp>
    </p:spTree>
    <p:extLst>
      <p:ext uri="{BB962C8B-B14F-4D97-AF65-F5344CB8AC3E}">
        <p14:creationId xmlns:p14="http://schemas.microsoft.com/office/powerpoint/2010/main" val="3713249684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3213"/>
            <a:ext cx="8610600" cy="992187"/>
          </a:xfrm>
        </p:spPr>
        <p:txBody>
          <a:bodyPr anchor="ctr">
            <a:noAutofit/>
          </a:bodyPr>
          <a:lstStyle/>
          <a:p>
            <a:r>
              <a:rPr lang="en-US" altLang="zh-TW" sz="3600" dirty="0">
                <a:ea typeface="新細明體" charset="-120"/>
              </a:rPr>
              <a:t>The Interest Rate: An Exchange Rate Across Time (cont'd)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>
            <a:normAutofit lnSpcReduction="10000"/>
          </a:bodyPr>
          <a:lstStyle/>
          <a:p>
            <a:pPr>
              <a:spcBef>
                <a:spcPct val="60000"/>
              </a:spcBef>
            </a:pPr>
            <a:r>
              <a:rPr lang="en-US" altLang="zh-TW" dirty="0">
                <a:ea typeface="新細明體" charset="-120"/>
              </a:rPr>
              <a:t>Value of Investment in One Year</a:t>
            </a:r>
          </a:p>
          <a:p>
            <a:pPr lvl="1">
              <a:spcBef>
                <a:spcPct val="60000"/>
              </a:spcBef>
            </a:pPr>
            <a:r>
              <a:rPr lang="en-US" altLang="zh-TW" dirty="0">
                <a:ea typeface="新細明體" charset="-120"/>
              </a:rPr>
              <a:t>Both costs and benefits are now in terms of “dollars in one year,” so we can compare them and compute the investment’s net value:</a:t>
            </a:r>
          </a:p>
          <a:p>
            <a:pPr lvl="1" algn="ctr">
              <a:spcBef>
                <a:spcPct val="60000"/>
              </a:spcBef>
              <a:buFontTx/>
              <a:buNone/>
            </a:pPr>
            <a:r>
              <a:rPr lang="en-US" altLang="zh-TW" dirty="0">
                <a:ea typeface="新細明體" charset="-120"/>
              </a:rPr>
              <a:t>$105,000 − $107,000 = −$2000 in one year</a:t>
            </a:r>
          </a:p>
          <a:p>
            <a:pPr lvl="1">
              <a:spcBef>
                <a:spcPct val="60000"/>
              </a:spcBef>
            </a:pPr>
            <a:r>
              <a:rPr lang="en-US" altLang="zh-TW" dirty="0">
                <a:ea typeface="新細明體" charset="-120"/>
              </a:rPr>
              <a:t>In other words, we could earn $2000 more in one year by putting our $100,000 in the bank rather than making this investment. We should reject the investment.</a:t>
            </a:r>
          </a:p>
        </p:txBody>
      </p:sp>
    </p:spTree>
    <p:extLst>
      <p:ext uri="{BB962C8B-B14F-4D97-AF65-F5344CB8AC3E}">
        <p14:creationId xmlns:p14="http://schemas.microsoft.com/office/powerpoint/2010/main" val="603527920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3213"/>
            <a:ext cx="8610600" cy="992187"/>
          </a:xfrm>
        </p:spPr>
        <p:txBody>
          <a:bodyPr anchor="ctr">
            <a:normAutofit/>
          </a:bodyPr>
          <a:lstStyle/>
          <a:p>
            <a:r>
              <a:rPr lang="zh-TW" altLang="en-US" dirty="0">
                <a:ea typeface="新細明體" charset="-120"/>
              </a:rPr>
              <a:t>要善用金錢的時間價值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>
            <a:normAutofit/>
          </a:bodyPr>
          <a:lstStyle/>
          <a:p>
            <a:pPr>
              <a:spcBef>
                <a:spcPct val="60000"/>
              </a:spcBef>
            </a:pPr>
            <a:r>
              <a:rPr lang="zh-TW" altLang="en-US" dirty="0">
                <a:ea typeface="新細明體" charset="-120"/>
              </a:rPr>
              <a:t>以錢滾錢</a:t>
            </a:r>
            <a:endParaRPr lang="en-US" altLang="zh-TW" dirty="0">
              <a:ea typeface="新細明體" charset="-120"/>
            </a:endParaRPr>
          </a:p>
          <a:p>
            <a:pPr>
              <a:spcBef>
                <a:spcPct val="60000"/>
              </a:spcBef>
            </a:pPr>
            <a:endParaRPr lang="en-US" altLang="zh-TW" dirty="0">
              <a:ea typeface="新細明體" charset="-120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463195"/>
              </p:ext>
            </p:extLst>
          </p:nvPr>
        </p:nvGraphicFramePr>
        <p:xfrm>
          <a:off x="2699792" y="2636912"/>
          <a:ext cx="42132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工作表" r:id="rId4" imgW="4213858" imgH="2743200" progId="Excel.Sheet.12">
                  <p:embed/>
                </p:oleObj>
              </mc:Choice>
              <mc:Fallback>
                <p:oleObj name="工作表" r:id="rId4" imgW="4213858" imgH="274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2636912"/>
                        <a:ext cx="4213225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543633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財務金融是在講什麼？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從談公司的理財（</a:t>
            </a:r>
            <a:r>
              <a:rPr lang="en-US" altLang="zh-TW" dirty="0"/>
              <a:t>Corporate Finance; Financial Management</a:t>
            </a:r>
            <a:r>
              <a:rPr lang="zh-TW" altLang="en-US" dirty="0"/>
              <a:t>）出發，畢竟公司是驅動整個經濟體系的源頭</a:t>
            </a:r>
          </a:p>
        </p:txBody>
      </p:sp>
    </p:spTree>
    <p:extLst>
      <p:ext uri="{BB962C8B-B14F-4D97-AF65-F5344CB8AC3E}">
        <p14:creationId xmlns:p14="http://schemas.microsoft.com/office/powerpoint/2010/main" val="1493046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要怎麼做決策才能賺錢？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要記得金錢有時間價值</a:t>
            </a:r>
            <a:endParaRPr lang="en-US" altLang="zh-TW" dirty="0"/>
          </a:p>
          <a:p>
            <a:r>
              <a:rPr lang="zh-TW" altLang="en-US" dirty="0"/>
              <a:t>要記得風險和報酬息息相關，並做完全的風險分散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2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51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b="0" dirty="0">
                <a:ea typeface="ヒラギノ角ゴ Pro W3" charset="-128"/>
              </a:rPr>
              <a:t>Value of $100 Invested at the End of 1925</a:t>
            </a:r>
            <a:endParaRPr lang="en-US" altLang="zh-TW" sz="3600" dirty="0">
              <a:ea typeface="ヒラギノ角ゴ Pro W3" charset="-128"/>
            </a:endParaRP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>
          <a:xfrm>
            <a:off x="381000" y="5791200"/>
            <a:ext cx="8382000" cy="533400"/>
          </a:xfrm>
        </p:spPr>
        <p:txBody>
          <a:bodyPr rIns="91440"/>
          <a:lstStyle/>
          <a:p>
            <a:pPr marL="0" indent="0" eaLnBrk="1" hangingPunct="1">
              <a:buFontTx/>
              <a:buNone/>
            </a:pPr>
            <a:r>
              <a:rPr lang="en-US" altLang="zh-TW" sz="1400" dirty="0">
                <a:solidFill>
                  <a:srgbClr val="000000"/>
                </a:solidFill>
                <a:ea typeface="ヒラギノ角ゴ Pro W3" charset="-128"/>
              </a:rPr>
              <a:t>Source: Chicago Center for Research in Security Prices, Standard and Poor’s, MSCI, and Global Financial Data.</a:t>
            </a:r>
          </a:p>
        </p:txBody>
      </p:sp>
      <p:pic>
        <p:nvPicPr>
          <p:cNvPr id="5124" name="Picture 4" descr="fig10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" y="1447800"/>
            <a:ext cx="9129698" cy="467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5135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299648" cy="154840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b="0" dirty="0">
                <a:ea typeface="ヒラギノ角ゴ Pro W3" charset="-128"/>
              </a:rPr>
              <a:t>Volatility Versus Excess Return of U.S. Small Stocks, Large Stocks (S&amp;P 500), Corporate Bonds, and Treasury Bills, 1926–2011</a:t>
            </a:r>
            <a:endParaRPr lang="en-US" altLang="zh-TW" sz="3200" dirty="0">
              <a:ea typeface="ヒラギノ角ゴ Pro W3" charset="-128"/>
            </a:endParaRPr>
          </a:p>
        </p:txBody>
      </p:sp>
      <p:pic>
        <p:nvPicPr>
          <p:cNvPr id="36867" name="Picture 3" descr="tbl10_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57400"/>
            <a:ext cx="9051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955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600" b="0" dirty="0">
                <a:ea typeface="ヒラギノ角ゴ Pro W3" charset="-128"/>
              </a:rPr>
              <a:t>The Historical Tradeoff Between Risk and Return in Large Portfolios</a:t>
            </a:r>
            <a:endParaRPr lang="en-US" altLang="zh-TW" sz="1050" b="0" dirty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304800" y="58674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Source: CRSP, Morgan Stanley Capital International</a:t>
            </a:r>
          </a:p>
        </p:txBody>
      </p:sp>
      <p:pic>
        <p:nvPicPr>
          <p:cNvPr id="37892" name="Picture 4" descr="fig10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340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806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b="0" dirty="0">
                <a:ea typeface="ヒラギノ角ゴ Pro W3" charset="-128"/>
              </a:rPr>
              <a:t>Historical Volatility and Return for 500 Individual Stocks, Ranked Annually by Size</a:t>
            </a:r>
            <a:endParaRPr lang="en-US" altLang="zh-TW" sz="3200" dirty="0">
              <a:ea typeface="ヒラギノ角ゴ Pro W3" charset="-128"/>
            </a:endParaRPr>
          </a:p>
        </p:txBody>
      </p:sp>
      <p:pic>
        <p:nvPicPr>
          <p:cNvPr id="39939" name="Picture 3" descr="fig10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5300"/>
            <a:ext cx="75438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280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要怎麼做決策才能賺錢？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要記得金錢有時間價值</a:t>
            </a:r>
            <a:endParaRPr lang="en-US" altLang="zh-TW" dirty="0"/>
          </a:p>
          <a:p>
            <a:r>
              <a:rPr lang="zh-TW" altLang="en-US" dirty="0"/>
              <a:t>要記得風險和報酬息息相關，並做完全的風險分散</a:t>
            </a:r>
            <a:endParaRPr lang="en-US" altLang="zh-TW" dirty="0"/>
          </a:p>
          <a:p>
            <a:r>
              <a:rPr lang="zh-TW" altLang="en-US" dirty="0"/>
              <a:t>要記得大家都跟你一樣想賺錢，並承認無法預測未來</a:t>
            </a:r>
            <a:endParaRPr lang="en-US" altLang="zh-TW" dirty="0"/>
          </a:p>
          <a:p>
            <a:pPr lvl="1"/>
            <a:r>
              <a:rPr lang="zh-TW" altLang="en-US" dirty="0"/>
              <a:t>很難擊敗大盤</a:t>
            </a:r>
            <a:endParaRPr lang="en-US" altLang="zh-TW" dirty="0"/>
          </a:p>
          <a:p>
            <a:pPr lvl="1"/>
            <a:r>
              <a:rPr lang="en-US" altLang="zh-TW" dirty="0"/>
              <a:t>Superstars?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2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200"/>
            <a:ext cx="8229600" cy="1143000"/>
          </a:xfrm>
        </p:spPr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An Experiment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733800" y="21336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ea typeface="新細明體" pitchFamily="18" charset="-120"/>
              </a:rPr>
              <a:t>$103.00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8200" y="33528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ea typeface="新細明體" pitchFamily="18" charset="-120"/>
              </a:rPr>
              <a:t>$100.00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934200" y="1600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ea typeface="新細明體" pitchFamily="18" charset="-120"/>
              </a:rPr>
              <a:t>$106.09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934200" y="2743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ea typeface="新細明體" pitchFamily="18" charset="-120"/>
              </a:rPr>
              <a:t>$100.43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733800" y="4648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ea typeface="新細明體" pitchFamily="18" charset="-120"/>
              </a:rPr>
              <a:t>$97.50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934200" y="41148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ea typeface="新細明體" pitchFamily="18" charset="-120"/>
              </a:rPr>
              <a:t>$100.43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934200" y="52578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ea typeface="新細明體" pitchFamily="18" charset="-120"/>
              </a:rPr>
              <a:t>$95.06</a:t>
            </a:r>
          </a:p>
        </p:txBody>
      </p:sp>
      <p:cxnSp>
        <p:nvCxnSpPr>
          <p:cNvPr id="17418" name="AutoShape 10"/>
          <p:cNvCxnSpPr>
            <a:cxnSpLocks noChangeShapeType="1"/>
            <a:stCxn id="17411" idx="3"/>
            <a:endCxn id="17413" idx="1"/>
          </p:cNvCxnSpPr>
          <p:nvPr/>
        </p:nvCxnSpPr>
        <p:spPr bwMode="auto">
          <a:xfrm flipV="1">
            <a:off x="4953000" y="1831033"/>
            <a:ext cx="1981200" cy="533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19" name="AutoShape 11"/>
          <p:cNvCxnSpPr>
            <a:cxnSpLocks noChangeShapeType="1"/>
            <a:stCxn id="17411" idx="3"/>
            <a:endCxn id="17414" idx="1"/>
          </p:cNvCxnSpPr>
          <p:nvPr/>
        </p:nvCxnSpPr>
        <p:spPr bwMode="auto">
          <a:xfrm>
            <a:off x="4953000" y="2364433"/>
            <a:ext cx="1981200" cy="609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20" name="AutoShape 12"/>
          <p:cNvCxnSpPr>
            <a:cxnSpLocks noChangeShapeType="1"/>
          </p:cNvCxnSpPr>
          <p:nvPr/>
        </p:nvCxnSpPr>
        <p:spPr bwMode="auto">
          <a:xfrm flipV="1">
            <a:off x="4876800" y="4343400"/>
            <a:ext cx="1981200" cy="533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21" name="AutoShape 13"/>
          <p:cNvCxnSpPr>
            <a:cxnSpLocks noChangeShapeType="1"/>
          </p:cNvCxnSpPr>
          <p:nvPr/>
        </p:nvCxnSpPr>
        <p:spPr bwMode="auto">
          <a:xfrm>
            <a:off x="4876800" y="4876800"/>
            <a:ext cx="1981200" cy="609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22" name="AutoShape 14"/>
          <p:cNvCxnSpPr>
            <a:cxnSpLocks noChangeShapeType="1"/>
          </p:cNvCxnSpPr>
          <p:nvPr/>
        </p:nvCxnSpPr>
        <p:spPr bwMode="auto">
          <a:xfrm flipV="1">
            <a:off x="2057400" y="2362200"/>
            <a:ext cx="1600200" cy="1219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23" name="AutoShape 15"/>
          <p:cNvCxnSpPr>
            <a:cxnSpLocks noChangeShapeType="1"/>
          </p:cNvCxnSpPr>
          <p:nvPr/>
        </p:nvCxnSpPr>
        <p:spPr bwMode="auto">
          <a:xfrm>
            <a:off x="2057400" y="3581400"/>
            <a:ext cx="1676400" cy="1295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62000" y="12192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i="1" dirty="0">
                <a:ea typeface="新細明體" pitchFamily="18" charset="-120"/>
              </a:rPr>
              <a:t>Coin Toss Game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867400" y="3962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3300"/>
                </a:solidFill>
                <a:ea typeface="新細明體" pitchFamily="18" charset="-120"/>
              </a:rPr>
              <a:t>Heads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943600" y="1447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3300"/>
                </a:solidFill>
                <a:ea typeface="新細明體" pitchFamily="18" charset="-120"/>
              </a:rPr>
              <a:t>Heads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819400" y="1981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3300"/>
                </a:solidFill>
                <a:ea typeface="新細明體" pitchFamily="18" charset="-120"/>
              </a:rPr>
              <a:t>Heads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943600" y="2971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3300"/>
                </a:solidFill>
                <a:ea typeface="新細明體" pitchFamily="18" charset="-120"/>
              </a:rPr>
              <a:t>Tails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5867400" y="5486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3300"/>
                </a:solidFill>
                <a:ea typeface="新細明體" pitchFamily="18" charset="-120"/>
              </a:rPr>
              <a:t>Tails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819400" y="4876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3300"/>
                </a:solidFill>
                <a:ea typeface="新細明體" pitchFamily="18" charset="-120"/>
              </a:rPr>
              <a:t>Tails</a:t>
            </a:r>
          </a:p>
        </p:txBody>
      </p:sp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267200"/>
            <a:ext cx="2024063" cy="1928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10051291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An Experiment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066800" y="1524000"/>
          <a:ext cx="7648575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3" imgW="7086559" imgH="4724352" progId="MSGraph.Chart.8">
                  <p:embed followColorScheme="full"/>
                </p:oleObj>
              </mc:Choice>
              <mc:Fallback>
                <p:oleObj name="Chart" r:id="rId3" imgW="7086559" imgH="47243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648575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447800"/>
            <a:ext cx="914400" cy="871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381000" y="1447800"/>
            <a:ext cx="1676400" cy="1152525"/>
            <a:chOff x="1968" y="2208"/>
            <a:chExt cx="2640" cy="181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8" y="2208"/>
              <a:ext cx="2640" cy="18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251" y="2664"/>
              <a:ext cx="1321" cy="914"/>
            </a:xfrm>
            <a:custGeom>
              <a:avLst/>
              <a:gdLst>
                <a:gd name="T0" fmla="*/ 0 w 1321"/>
                <a:gd name="T1" fmla="*/ 914 h 914"/>
                <a:gd name="T2" fmla="*/ 55 w 1321"/>
                <a:gd name="T3" fmla="*/ 816 h 914"/>
                <a:gd name="T4" fmla="*/ 164 w 1321"/>
                <a:gd name="T5" fmla="*/ 870 h 914"/>
                <a:gd name="T6" fmla="*/ 197 w 1321"/>
                <a:gd name="T7" fmla="*/ 848 h 914"/>
                <a:gd name="T8" fmla="*/ 230 w 1321"/>
                <a:gd name="T9" fmla="*/ 816 h 914"/>
                <a:gd name="T10" fmla="*/ 273 w 1321"/>
                <a:gd name="T11" fmla="*/ 827 h 914"/>
                <a:gd name="T12" fmla="*/ 350 w 1321"/>
                <a:gd name="T13" fmla="*/ 739 h 914"/>
                <a:gd name="T14" fmla="*/ 360 w 1321"/>
                <a:gd name="T15" fmla="*/ 772 h 914"/>
                <a:gd name="T16" fmla="*/ 371 w 1321"/>
                <a:gd name="T17" fmla="*/ 816 h 914"/>
                <a:gd name="T18" fmla="*/ 404 w 1321"/>
                <a:gd name="T19" fmla="*/ 805 h 914"/>
                <a:gd name="T20" fmla="*/ 524 w 1321"/>
                <a:gd name="T21" fmla="*/ 663 h 914"/>
                <a:gd name="T22" fmla="*/ 557 w 1321"/>
                <a:gd name="T23" fmla="*/ 696 h 914"/>
                <a:gd name="T24" fmla="*/ 590 w 1321"/>
                <a:gd name="T25" fmla="*/ 608 h 914"/>
                <a:gd name="T26" fmla="*/ 622 w 1321"/>
                <a:gd name="T27" fmla="*/ 597 h 914"/>
                <a:gd name="T28" fmla="*/ 688 w 1321"/>
                <a:gd name="T29" fmla="*/ 630 h 914"/>
                <a:gd name="T30" fmla="*/ 710 w 1321"/>
                <a:gd name="T31" fmla="*/ 597 h 914"/>
                <a:gd name="T32" fmla="*/ 775 w 1321"/>
                <a:gd name="T33" fmla="*/ 521 h 914"/>
                <a:gd name="T34" fmla="*/ 819 w 1321"/>
                <a:gd name="T35" fmla="*/ 532 h 914"/>
                <a:gd name="T36" fmla="*/ 841 w 1321"/>
                <a:gd name="T37" fmla="*/ 565 h 914"/>
                <a:gd name="T38" fmla="*/ 895 w 1321"/>
                <a:gd name="T39" fmla="*/ 456 h 914"/>
                <a:gd name="T40" fmla="*/ 939 w 1321"/>
                <a:gd name="T41" fmla="*/ 390 h 914"/>
                <a:gd name="T42" fmla="*/ 971 w 1321"/>
                <a:gd name="T43" fmla="*/ 401 h 914"/>
                <a:gd name="T44" fmla="*/ 1026 w 1321"/>
                <a:gd name="T45" fmla="*/ 477 h 914"/>
                <a:gd name="T46" fmla="*/ 1048 w 1321"/>
                <a:gd name="T47" fmla="*/ 401 h 914"/>
                <a:gd name="T48" fmla="*/ 1092 w 1321"/>
                <a:gd name="T49" fmla="*/ 336 h 914"/>
                <a:gd name="T50" fmla="*/ 1124 w 1321"/>
                <a:gd name="T51" fmla="*/ 248 h 914"/>
                <a:gd name="T52" fmla="*/ 1190 w 1321"/>
                <a:gd name="T53" fmla="*/ 281 h 914"/>
                <a:gd name="T54" fmla="*/ 1222 w 1321"/>
                <a:gd name="T55" fmla="*/ 161 h 914"/>
                <a:gd name="T56" fmla="*/ 1233 w 1321"/>
                <a:gd name="T57" fmla="*/ 63 h 914"/>
                <a:gd name="T58" fmla="*/ 1244 w 1321"/>
                <a:gd name="T59" fmla="*/ 8 h 914"/>
                <a:gd name="T60" fmla="*/ 1321 w 1321"/>
                <a:gd name="T61" fmla="*/ 41 h 9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914"/>
                <a:gd name="T95" fmla="*/ 1321 w 1321"/>
                <a:gd name="T96" fmla="*/ 914 h 9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914">
                  <a:moveTo>
                    <a:pt x="0" y="914"/>
                  </a:moveTo>
                  <a:cubicBezTo>
                    <a:pt x="14" y="859"/>
                    <a:pt x="6" y="847"/>
                    <a:pt x="55" y="816"/>
                  </a:cubicBezTo>
                  <a:cubicBezTo>
                    <a:pt x="116" y="828"/>
                    <a:pt x="130" y="819"/>
                    <a:pt x="164" y="870"/>
                  </a:cubicBezTo>
                  <a:cubicBezTo>
                    <a:pt x="175" y="863"/>
                    <a:pt x="187" y="856"/>
                    <a:pt x="197" y="848"/>
                  </a:cubicBezTo>
                  <a:cubicBezTo>
                    <a:pt x="209" y="838"/>
                    <a:pt x="215" y="820"/>
                    <a:pt x="230" y="816"/>
                  </a:cubicBezTo>
                  <a:cubicBezTo>
                    <a:pt x="244" y="812"/>
                    <a:pt x="259" y="823"/>
                    <a:pt x="273" y="827"/>
                  </a:cubicBezTo>
                  <a:cubicBezTo>
                    <a:pt x="325" y="810"/>
                    <a:pt x="321" y="782"/>
                    <a:pt x="350" y="739"/>
                  </a:cubicBezTo>
                  <a:cubicBezTo>
                    <a:pt x="353" y="750"/>
                    <a:pt x="357" y="761"/>
                    <a:pt x="360" y="772"/>
                  </a:cubicBezTo>
                  <a:cubicBezTo>
                    <a:pt x="364" y="787"/>
                    <a:pt x="359" y="807"/>
                    <a:pt x="371" y="816"/>
                  </a:cubicBezTo>
                  <a:cubicBezTo>
                    <a:pt x="380" y="823"/>
                    <a:pt x="393" y="809"/>
                    <a:pt x="404" y="805"/>
                  </a:cubicBezTo>
                  <a:cubicBezTo>
                    <a:pt x="434" y="744"/>
                    <a:pt x="463" y="693"/>
                    <a:pt x="524" y="663"/>
                  </a:cubicBezTo>
                  <a:cubicBezTo>
                    <a:pt x="535" y="674"/>
                    <a:pt x="541" y="696"/>
                    <a:pt x="557" y="696"/>
                  </a:cubicBezTo>
                  <a:cubicBezTo>
                    <a:pt x="591" y="696"/>
                    <a:pt x="571" y="637"/>
                    <a:pt x="590" y="608"/>
                  </a:cubicBezTo>
                  <a:cubicBezTo>
                    <a:pt x="596" y="599"/>
                    <a:pt x="611" y="601"/>
                    <a:pt x="622" y="597"/>
                  </a:cubicBezTo>
                  <a:cubicBezTo>
                    <a:pt x="629" y="602"/>
                    <a:pt x="674" y="636"/>
                    <a:pt x="688" y="630"/>
                  </a:cubicBezTo>
                  <a:cubicBezTo>
                    <a:pt x="700" y="625"/>
                    <a:pt x="702" y="608"/>
                    <a:pt x="710" y="597"/>
                  </a:cubicBezTo>
                  <a:cubicBezTo>
                    <a:pt x="745" y="548"/>
                    <a:pt x="735" y="561"/>
                    <a:pt x="775" y="521"/>
                  </a:cubicBezTo>
                  <a:cubicBezTo>
                    <a:pt x="790" y="525"/>
                    <a:pt x="806" y="524"/>
                    <a:pt x="819" y="532"/>
                  </a:cubicBezTo>
                  <a:cubicBezTo>
                    <a:pt x="830" y="539"/>
                    <a:pt x="829" y="570"/>
                    <a:pt x="841" y="565"/>
                  </a:cubicBezTo>
                  <a:cubicBezTo>
                    <a:pt x="859" y="558"/>
                    <a:pt x="887" y="470"/>
                    <a:pt x="895" y="456"/>
                  </a:cubicBezTo>
                  <a:cubicBezTo>
                    <a:pt x="908" y="433"/>
                    <a:pt x="939" y="390"/>
                    <a:pt x="939" y="390"/>
                  </a:cubicBezTo>
                  <a:cubicBezTo>
                    <a:pt x="950" y="394"/>
                    <a:pt x="963" y="393"/>
                    <a:pt x="971" y="401"/>
                  </a:cubicBezTo>
                  <a:cubicBezTo>
                    <a:pt x="993" y="423"/>
                    <a:pt x="1026" y="477"/>
                    <a:pt x="1026" y="477"/>
                  </a:cubicBezTo>
                  <a:cubicBezTo>
                    <a:pt x="1035" y="452"/>
                    <a:pt x="1036" y="425"/>
                    <a:pt x="1048" y="401"/>
                  </a:cubicBezTo>
                  <a:cubicBezTo>
                    <a:pt x="1060" y="378"/>
                    <a:pt x="1092" y="336"/>
                    <a:pt x="1092" y="336"/>
                  </a:cubicBezTo>
                  <a:cubicBezTo>
                    <a:pt x="1096" y="319"/>
                    <a:pt x="1106" y="259"/>
                    <a:pt x="1124" y="248"/>
                  </a:cubicBezTo>
                  <a:cubicBezTo>
                    <a:pt x="1136" y="241"/>
                    <a:pt x="1186" y="278"/>
                    <a:pt x="1190" y="281"/>
                  </a:cubicBezTo>
                  <a:cubicBezTo>
                    <a:pt x="1200" y="241"/>
                    <a:pt x="1213" y="202"/>
                    <a:pt x="1222" y="161"/>
                  </a:cubicBezTo>
                  <a:cubicBezTo>
                    <a:pt x="1226" y="128"/>
                    <a:pt x="1228" y="96"/>
                    <a:pt x="1233" y="63"/>
                  </a:cubicBezTo>
                  <a:cubicBezTo>
                    <a:pt x="1236" y="44"/>
                    <a:pt x="1229" y="20"/>
                    <a:pt x="1244" y="8"/>
                  </a:cubicBezTo>
                  <a:cubicBezTo>
                    <a:pt x="1253" y="0"/>
                    <a:pt x="1321" y="25"/>
                    <a:pt x="1321" y="41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796735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An Experiment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1066800" y="1524000"/>
          <a:ext cx="779145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3" imgW="7086559" imgH="4724352" progId="MSGraph.Chart.8">
                  <p:embed followColorScheme="full"/>
                </p:oleObj>
              </mc:Choice>
              <mc:Fallback>
                <p:oleObj name="Chart" r:id="rId3" imgW="7086559" imgH="47243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79145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447800"/>
            <a:ext cx="914400" cy="871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381000" y="1447800"/>
            <a:ext cx="1676400" cy="1152525"/>
            <a:chOff x="1968" y="2208"/>
            <a:chExt cx="2640" cy="181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8" y="2208"/>
              <a:ext cx="2640" cy="18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3251" y="2664"/>
              <a:ext cx="1321" cy="914"/>
            </a:xfrm>
            <a:custGeom>
              <a:avLst/>
              <a:gdLst>
                <a:gd name="T0" fmla="*/ 0 w 1321"/>
                <a:gd name="T1" fmla="*/ 914 h 914"/>
                <a:gd name="T2" fmla="*/ 55 w 1321"/>
                <a:gd name="T3" fmla="*/ 816 h 914"/>
                <a:gd name="T4" fmla="*/ 164 w 1321"/>
                <a:gd name="T5" fmla="*/ 870 h 914"/>
                <a:gd name="T6" fmla="*/ 197 w 1321"/>
                <a:gd name="T7" fmla="*/ 848 h 914"/>
                <a:gd name="T8" fmla="*/ 230 w 1321"/>
                <a:gd name="T9" fmla="*/ 816 h 914"/>
                <a:gd name="T10" fmla="*/ 273 w 1321"/>
                <a:gd name="T11" fmla="*/ 827 h 914"/>
                <a:gd name="T12" fmla="*/ 350 w 1321"/>
                <a:gd name="T13" fmla="*/ 739 h 914"/>
                <a:gd name="T14" fmla="*/ 360 w 1321"/>
                <a:gd name="T15" fmla="*/ 772 h 914"/>
                <a:gd name="T16" fmla="*/ 371 w 1321"/>
                <a:gd name="T17" fmla="*/ 816 h 914"/>
                <a:gd name="T18" fmla="*/ 404 w 1321"/>
                <a:gd name="T19" fmla="*/ 805 h 914"/>
                <a:gd name="T20" fmla="*/ 524 w 1321"/>
                <a:gd name="T21" fmla="*/ 663 h 914"/>
                <a:gd name="T22" fmla="*/ 557 w 1321"/>
                <a:gd name="T23" fmla="*/ 696 h 914"/>
                <a:gd name="T24" fmla="*/ 590 w 1321"/>
                <a:gd name="T25" fmla="*/ 608 h 914"/>
                <a:gd name="T26" fmla="*/ 622 w 1321"/>
                <a:gd name="T27" fmla="*/ 597 h 914"/>
                <a:gd name="T28" fmla="*/ 688 w 1321"/>
                <a:gd name="T29" fmla="*/ 630 h 914"/>
                <a:gd name="T30" fmla="*/ 710 w 1321"/>
                <a:gd name="T31" fmla="*/ 597 h 914"/>
                <a:gd name="T32" fmla="*/ 775 w 1321"/>
                <a:gd name="T33" fmla="*/ 521 h 914"/>
                <a:gd name="T34" fmla="*/ 819 w 1321"/>
                <a:gd name="T35" fmla="*/ 532 h 914"/>
                <a:gd name="T36" fmla="*/ 841 w 1321"/>
                <a:gd name="T37" fmla="*/ 565 h 914"/>
                <a:gd name="T38" fmla="*/ 895 w 1321"/>
                <a:gd name="T39" fmla="*/ 456 h 914"/>
                <a:gd name="T40" fmla="*/ 939 w 1321"/>
                <a:gd name="T41" fmla="*/ 390 h 914"/>
                <a:gd name="T42" fmla="*/ 971 w 1321"/>
                <a:gd name="T43" fmla="*/ 401 h 914"/>
                <a:gd name="T44" fmla="*/ 1026 w 1321"/>
                <a:gd name="T45" fmla="*/ 477 h 914"/>
                <a:gd name="T46" fmla="*/ 1048 w 1321"/>
                <a:gd name="T47" fmla="*/ 401 h 914"/>
                <a:gd name="T48" fmla="*/ 1092 w 1321"/>
                <a:gd name="T49" fmla="*/ 336 h 914"/>
                <a:gd name="T50" fmla="*/ 1124 w 1321"/>
                <a:gd name="T51" fmla="*/ 248 h 914"/>
                <a:gd name="T52" fmla="*/ 1190 w 1321"/>
                <a:gd name="T53" fmla="*/ 281 h 914"/>
                <a:gd name="T54" fmla="*/ 1222 w 1321"/>
                <a:gd name="T55" fmla="*/ 161 h 914"/>
                <a:gd name="T56" fmla="*/ 1233 w 1321"/>
                <a:gd name="T57" fmla="*/ 63 h 914"/>
                <a:gd name="T58" fmla="*/ 1244 w 1321"/>
                <a:gd name="T59" fmla="*/ 8 h 914"/>
                <a:gd name="T60" fmla="*/ 1321 w 1321"/>
                <a:gd name="T61" fmla="*/ 41 h 9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914"/>
                <a:gd name="T95" fmla="*/ 1321 w 1321"/>
                <a:gd name="T96" fmla="*/ 914 h 9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914">
                  <a:moveTo>
                    <a:pt x="0" y="914"/>
                  </a:moveTo>
                  <a:cubicBezTo>
                    <a:pt x="14" y="859"/>
                    <a:pt x="6" y="847"/>
                    <a:pt x="55" y="816"/>
                  </a:cubicBezTo>
                  <a:cubicBezTo>
                    <a:pt x="116" y="828"/>
                    <a:pt x="130" y="819"/>
                    <a:pt x="164" y="870"/>
                  </a:cubicBezTo>
                  <a:cubicBezTo>
                    <a:pt x="175" y="863"/>
                    <a:pt x="187" y="856"/>
                    <a:pt x="197" y="848"/>
                  </a:cubicBezTo>
                  <a:cubicBezTo>
                    <a:pt x="209" y="838"/>
                    <a:pt x="215" y="820"/>
                    <a:pt x="230" y="816"/>
                  </a:cubicBezTo>
                  <a:cubicBezTo>
                    <a:pt x="244" y="812"/>
                    <a:pt x="259" y="823"/>
                    <a:pt x="273" y="827"/>
                  </a:cubicBezTo>
                  <a:cubicBezTo>
                    <a:pt x="325" y="810"/>
                    <a:pt x="321" y="782"/>
                    <a:pt x="350" y="739"/>
                  </a:cubicBezTo>
                  <a:cubicBezTo>
                    <a:pt x="353" y="750"/>
                    <a:pt x="357" y="761"/>
                    <a:pt x="360" y="772"/>
                  </a:cubicBezTo>
                  <a:cubicBezTo>
                    <a:pt x="364" y="787"/>
                    <a:pt x="359" y="807"/>
                    <a:pt x="371" y="816"/>
                  </a:cubicBezTo>
                  <a:cubicBezTo>
                    <a:pt x="380" y="823"/>
                    <a:pt x="393" y="809"/>
                    <a:pt x="404" y="805"/>
                  </a:cubicBezTo>
                  <a:cubicBezTo>
                    <a:pt x="434" y="744"/>
                    <a:pt x="463" y="693"/>
                    <a:pt x="524" y="663"/>
                  </a:cubicBezTo>
                  <a:cubicBezTo>
                    <a:pt x="535" y="674"/>
                    <a:pt x="541" y="696"/>
                    <a:pt x="557" y="696"/>
                  </a:cubicBezTo>
                  <a:cubicBezTo>
                    <a:pt x="591" y="696"/>
                    <a:pt x="571" y="637"/>
                    <a:pt x="590" y="608"/>
                  </a:cubicBezTo>
                  <a:cubicBezTo>
                    <a:pt x="596" y="599"/>
                    <a:pt x="611" y="601"/>
                    <a:pt x="622" y="597"/>
                  </a:cubicBezTo>
                  <a:cubicBezTo>
                    <a:pt x="629" y="602"/>
                    <a:pt x="674" y="636"/>
                    <a:pt x="688" y="630"/>
                  </a:cubicBezTo>
                  <a:cubicBezTo>
                    <a:pt x="700" y="625"/>
                    <a:pt x="702" y="608"/>
                    <a:pt x="710" y="597"/>
                  </a:cubicBezTo>
                  <a:cubicBezTo>
                    <a:pt x="745" y="548"/>
                    <a:pt x="735" y="561"/>
                    <a:pt x="775" y="521"/>
                  </a:cubicBezTo>
                  <a:cubicBezTo>
                    <a:pt x="790" y="525"/>
                    <a:pt x="806" y="524"/>
                    <a:pt x="819" y="532"/>
                  </a:cubicBezTo>
                  <a:cubicBezTo>
                    <a:pt x="830" y="539"/>
                    <a:pt x="829" y="570"/>
                    <a:pt x="841" y="565"/>
                  </a:cubicBezTo>
                  <a:cubicBezTo>
                    <a:pt x="859" y="558"/>
                    <a:pt x="887" y="470"/>
                    <a:pt x="895" y="456"/>
                  </a:cubicBezTo>
                  <a:cubicBezTo>
                    <a:pt x="908" y="433"/>
                    <a:pt x="939" y="390"/>
                    <a:pt x="939" y="390"/>
                  </a:cubicBezTo>
                  <a:cubicBezTo>
                    <a:pt x="950" y="394"/>
                    <a:pt x="963" y="393"/>
                    <a:pt x="971" y="401"/>
                  </a:cubicBezTo>
                  <a:cubicBezTo>
                    <a:pt x="993" y="423"/>
                    <a:pt x="1026" y="477"/>
                    <a:pt x="1026" y="477"/>
                  </a:cubicBezTo>
                  <a:cubicBezTo>
                    <a:pt x="1035" y="452"/>
                    <a:pt x="1036" y="425"/>
                    <a:pt x="1048" y="401"/>
                  </a:cubicBezTo>
                  <a:cubicBezTo>
                    <a:pt x="1060" y="378"/>
                    <a:pt x="1092" y="336"/>
                    <a:pt x="1092" y="336"/>
                  </a:cubicBezTo>
                  <a:cubicBezTo>
                    <a:pt x="1096" y="319"/>
                    <a:pt x="1106" y="259"/>
                    <a:pt x="1124" y="248"/>
                  </a:cubicBezTo>
                  <a:cubicBezTo>
                    <a:pt x="1136" y="241"/>
                    <a:pt x="1186" y="278"/>
                    <a:pt x="1190" y="281"/>
                  </a:cubicBezTo>
                  <a:cubicBezTo>
                    <a:pt x="1200" y="241"/>
                    <a:pt x="1213" y="202"/>
                    <a:pt x="1222" y="161"/>
                  </a:cubicBezTo>
                  <a:cubicBezTo>
                    <a:pt x="1226" y="128"/>
                    <a:pt x="1228" y="96"/>
                    <a:pt x="1233" y="63"/>
                  </a:cubicBezTo>
                  <a:cubicBezTo>
                    <a:pt x="1236" y="44"/>
                    <a:pt x="1229" y="20"/>
                    <a:pt x="1244" y="8"/>
                  </a:cubicBezTo>
                  <a:cubicBezTo>
                    <a:pt x="1253" y="0"/>
                    <a:pt x="1321" y="25"/>
                    <a:pt x="1321" y="41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039270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如何在金融市場或金融機構發展成功的生涯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根據人格特質選擇領域，然後培養專業知識</a:t>
            </a:r>
            <a:endParaRPr lang="en-US" altLang="zh-TW" dirty="0"/>
          </a:p>
          <a:p>
            <a:r>
              <a:rPr lang="zh-TW" altLang="en-US" dirty="0"/>
              <a:t>人際關係</a:t>
            </a:r>
            <a:r>
              <a:rPr lang="zh-TW" altLang="en-US" sz="2800" dirty="0"/>
              <a:t>（對上、對平輩、對下）</a:t>
            </a:r>
            <a:endParaRPr lang="en-US" altLang="zh-TW" sz="2800" dirty="0"/>
          </a:p>
          <a:p>
            <a:r>
              <a:rPr lang="zh-TW" altLang="en-US" dirty="0"/>
              <a:t>溝通與表達能力</a:t>
            </a:r>
            <a:endParaRPr lang="en-US" altLang="zh-TW" dirty="0"/>
          </a:p>
          <a:p>
            <a:r>
              <a:rPr lang="zh-TW" altLang="en-US" dirty="0"/>
              <a:t>領導統御</a:t>
            </a:r>
            <a:endParaRPr lang="en-US" altLang="zh-TW" dirty="0"/>
          </a:p>
          <a:p>
            <a:r>
              <a:rPr lang="zh-TW" altLang="en-US" dirty="0"/>
              <a:t>見識</a:t>
            </a:r>
            <a:r>
              <a:rPr lang="en-US" altLang="zh-TW" dirty="0"/>
              <a:t>/</a:t>
            </a:r>
            <a:r>
              <a:rPr lang="zh-TW" altLang="en-US" dirty="0"/>
              <a:t>格局</a:t>
            </a:r>
            <a:endParaRPr lang="en-US" altLang="zh-TW" dirty="0"/>
          </a:p>
          <a:p>
            <a:r>
              <a:rPr lang="zh-TW" altLang="en-US" dirty="0"/>
              <a:t>品格（</a:t>
            </a:r>
            <a:r>
              <a:rPr lang="en-US" altLang="zh-TW" dirty="0"/>
              <a:t>Character</a:t>
            </a:r>
            <a:r>
              <a:rPr lang="zh-TW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463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3048000" y="3048000"/>
            <a:ext cx="1752600" cy="1447800"/>
          </a:xfrm>
          <a:prstGeom prst="rightArrow">
            <a:avLst>
              <a:gd name="adj1" fmla="val 46667"/>
              <a:gd name="adj2" fmla="val 20428"/>
            </a:avLst>
          </a:prstGeom>
          <a:solidFill>
            <a:srgbClr val="09711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 eaLnBrk="0" hangingPunct="0">
              <a:lnSpc>
                <a:spcPct val="70000"/>
              </a:lnSpc>
            </a:pPr>
            <a: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  <a:t>Cash flow</a:t>
            </a:r>
            <a:b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</a:br>
            <a: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  <a:t>from firm </a:t>
            </a:r>
            <a:r>
              <a:rPr lang="en-US" altLang="zh-TW" sz="2000" i="1" dirty="0">
                <a:solidFill>
                  <a:schemeClr val="tx2"/>
                </a:solidFill>
                <a:latin typeface="Arial" charset="0"/>
                <a:ea typeface="新細明體" charset="-120"/>
              </a:rPr>
              <a:t>(C)</a:t>
            </a:r>
            <a:endParaRPr lang="en-US" altLang="zh-TW" sz="2000" dirty="0">
              <a:solidFill>
                <a:schemeClr val="tx2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800600" y="2743200"/>
            <a:ext cx="361950" cy="838200"/>
          </a:xfrm>
          <a:prstGeom prst="rect">
            <a:avLst/>
          </a:prstGeom>
          <a:solidFill>
            <a:srgbClr val="09711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69850"/>
            <a:ext cx="8316912" cy="1206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dirty="0">
                <a:ea typeface="新細明體" charset="-120"/>
              </a:rPr>
              <a:t>The Firm and the Financial Markets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-5400000">
            <a:off x="4305300" y="4381500"/>
            <a:ext cx="1371600" cy="685800"/>
          </a:xfrm>
          <a:prstGeom prst="leftArrow">
            <a:avLst>
              <a:gd name="adj1" fmla="val 55426"/>
              <a:gd name="adj2" fmla="val 35454"/>
            </a:avLst>
          </a:prstGeom>
          <a:solidFill>
            <a:srgbClr val="09711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  <a:t>Taxes </a:t>
            </a:r>
            <a:r>
              <a:rPr lang="en-US" altLang="zh-TW" sz="2000" i="1" dirty="0">
                <a:solidFill>
                  <a:schemeClr val="tx2"/>
                </a:solidFill>
                <a:latin typeface="Arial" charset="0"/>
                <a:ea typeface="新細明體" charset="-120"/>
              </a:rPr>
              <a:t>(D)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90600" y="1371600"/>
            <a:ext cx="2133600" cy="3657600"/>
            <a:chOff x="720" y="864"/>
            <a:chExt cx="1344" cy="2304"/>
          </a:xfrm>
        </p:grpSpPr>
        <p:sp>
          <p:nvSpPr>
            <p:cNvPr id="15381" name="AutoShape 7"/>
            <p:cNvSpPr>
              <a:spLocks noChangeArrowheads="1"/>
            </p:cNvSpPr>
            <p:nvPr/>
          </p:nvSpPr>
          <p:spPr bwMode="auto">
            <a:xfrm flipH="1" flipV="1">
              <a:off x="720" y="864"/>
              <a:ext cx="1344" cy="2304"/>
            </a:xfrm>
            <a:prstGeom prst="cube">
              <a:avLst>
                <a:gd name="adj" fmla="val 12194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algn="ctr" eaLnBrk="0" hangingPunct="0"/>
              <a:endParaRPr lang="zh-TW" altLang="en-US">
                <a:solidFill>
                  <a:schemeClr val="bg2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5382" name="Text Box 8"/>
            <p:cNvSpPr txBox="1">
              <a:spLocks noChangeArrowheads="1"/>
            </p:cNvSpPr>
            <p:nvPr/>
          </p:nvSpPr>
          <p:spPr bwMode="auto">
            <a:xfrm>
              <a:off x="1198" y="1040"/>
              <a:ext cx="504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bg2"/>
                  </a:solidFill>
                  <a:latin typeface="Arial" charset="0"/>
                  <a:ea typeface="新細明體" charset="-120"/>
                </a:rPr>
                <a:t>Firm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733800" y="5410200"/>
            <a:ext cx="2514600" cy="990600"/>
            <a:chOff x="2460" y="3408"/>
            <a:chExt cx="1584" cy="624"/>
          </a:xfrm>
        </p:grpSpPr>
        <p:sp>
          <p:nvSpPr>
            <p:cNvPr id="15379" name="AutoShape 4"/>
            <p:cNvSpPr>
              <a:spLocks noChangeArrowheads="1"/>
            </p:cNvSpPr>
            <p:nvPr/>
          </p:nvSpPr>
          <p:spPr bwMode="auto">
            <a:xfrm flipH="1" flipV="1">
              <a:off x="2460" y="3408"/>
              <a:ext cx="1584" cy="624"/>
            </a:xfrm>
            <a:prstGeom prst="cube">
              <a:avLst>
                <a:gd name="adj" fmla="val 21954"/>
              </a:avLst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algn="ctr" eaLnBrk="0" hangingPunct="0"/>
              <a:endParaRPr lang="zh-TW" altLang="en-US">
                <a:solidFill>
                  <a:schemeClr val="bg2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5380" name="Text Box 11"/>
            <p:cNvSpPr txBox="1">
              <a:spLocks noChangeArrowheads="1"/>
            </p:cNvSpPr>
            <p:nvPr/>
          </p:nvSpPr>
          <p:spPr bwMode="auto">
            <a:xfrm>
              <a:off x="2661" y="3595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2"/>
                  </a:solidFill>
                  <a:latin typeface="Arial" charset="0"/>
                  <a:ea typeface="新細明體" charset="-120"/>
                </a:rPr>
                <a:t>Government</a:t>
              </a:r>
            </a:p>
          </p:txBody>
        </p:sp>
      </p:grp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124200" y="1447800"/>
            <a:ext cx="3733800" cy="914400"/>
          </a:xfrm>
          <a:prstGeom prst="leftArrow">
            <a:avLst>
              <a:gd name="adj1" fmla="val 50000"/>
              <a:gd name="adj2" fmla="val 53594"/>
            </a:avLst>
          </a:prstGeom>
          <a:solidFill>
            <a:srgbClr val="09711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  <a:t>Firm issues securities </a:t>
            </a:r>
            <a:r>
              <a:rPr lang="en-US" altLang="zh-TW" sz="2000" i="1" dirty="0">
                <a:solidFill>
                  <a:schemeClr val="tx2"/>
                </a:solidFill>
                <a:latin typeface="Arial" charset="0"/>
                <a:ea typeface="新細明體" charset="-120"/>
              </a:rPr>
              <a:t>(A)</a:t>
            </a:r>
            <a:endParaRPr lang="en-US" altLang="zh-TW" sz="2000" dirty="0">
              <a:solidFill>
                <a:schemeClr val="tx2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124200" y="2362200"/>
            <a:ext cx="2038350" cy="914400"/>
          </a:xfrm>
          <a:prstGeom prst="leftArrow">
            <a:avLst>
              <a:gd name="adj1" fmla="val 54167"/>
              <a:gd name="adj2" fmla="val 47143"/>
            </a:avLst>
          </a:prstGeom>
          <a:solidFill>
            <a:srgbClr val="09711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70000"/>
              </a:lnSpc>
            </a:pPr>
            <a: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  <a:t>Retained </a:t>
            </a:r>
            <a:b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</a:br>
            <a: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  <a:t>cash flows </a:t>
            </a:r>
            <a:r>
              <a:rPr lang="en-US" altLang="zh-TW" sz="2000" i="1" dirty="0">
                <a:solidFill>
                  <a:schemeClr val="tx2"/>
                </a:solidFill>
                <a:latin typeface="Arial" charset="0"/>
                <a:ea typeface="新細明體" charset="-120"/>
              </a:rPr>
              <a:t>(F)</a:t>
            </a:r>
            <a:endParaRPr lang="en-US" altLang="zh-TW" sz="2000" dirty="0">
              <a:solidFill>
                <a:schemeClr val="tx2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359278" y="2374900"/>
            <a:ext cx="1694695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bg2"/>
                </a:solidFill>
                <a:latin typeface="Arial" charset="0"/>
                <a:ea typeface="新細明體" charset="-120"/>
              </a:rPr>
              <a:t>Invests</a:t>
            </a:r>
            <a:br>
              <a:rPr lang="en-US" altLang="zh-TW" sz="2000" dirty="0">
                <a:solidFill>
                  <a:schemeClr val="bg2"/>
                </a:solidFill>
                <a:latin typeface="Arial" charset="0"/>
                <a:ea typeface="新細明體" charset="-120"/>
              </a:rPr>
            </a:br>
            <a:r>
              <a:rPr lang="en-US" altLang="zh-TW" sz="2000" dirty="0">
                <a:solidFill>
                  <a:schemeClr val="bg2"/>
                </a:solidFill>
                <a:latin typeface="Arial" charset="0"/>
                <a:ea typeface="新細明體" charset="-120"/>
              </a:rPr>
              <a:t>in real assets</a:t>
            </a:r>
            <a:br>
              <a:rPr lang="en-US" altLang="zh-TW" sz="2000" dirty="0">
                <a:solidFill>
                  <a:schemeClr val="bg2"/>
                </a:solidFill>
                <a:latin typeface="Arial" charset="0"/>
                <a:ea typeface="新細明體" charset="-120"/>
              </a:rPr>
            </a:br>
            <a:r>
              <a:rPr lang="en-US" altLang="zh-TW" sz="2000" i="1" dirty="0">
                <a:solidFill>
                  <a:schemeClr val="bg2"/>
                </a:solidFill>
                <a:latin typeface="Arial" charset="0"/>
                <a:ea typeface="新細明體" charset="-120"/>
              </a:rPr>
              <a:t>(B)</a:t>
            </a:r>
            <a:endParaRPr lang="en-US" altLang="zh-TW" sz="2000" dirty="0">
              <a:solidFill>
                <a:schemeClr val="bg2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4800600" y="3048000"/>
            <a:ext cx="2038350" cy="1447800"/>
          </a:xfrm>
          <a:prstGeom prst="rightArrow">
            <a:avLst>
              <a:gd name="adj1" fmla="val 46667"/>
              <a:gd name="adj2" fmla="val 23758"/>
            </a:avLst>
          </a:prstGeom>
          <a:solidFill>
            <a:srgbClr val="09711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75000"/>
              </a:lnSpc>
            </a:pPr>
            <a: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  <a:t>Dividends and</a:t>
            </a:r>
            <a:b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</a:br>
            <a:r>
              <a:rPr lang="en-US" altLang="zh-TW" sz="2000" dirty="0">
                <a:solidFill>
                  <a:schemeClr val="tx2"/>
                </a:solidFill>
                <a:latin typeface="Arial" charset="0"/>
                <a:ea typeface="新細明體" charset="-120"/>
              </a:rPr>
              <a:t>debt payments </a:t>
            </a:r>
            <a:r>
              <a:rPr lang="en-US" altLang="zh-TW" sz="2000" i="1" dirty="0">
                <a:solidFill>
                  <a:schemeClr val="tx2"/>
                </a:solidFill>
                <a:latin typeface="Arial" charset="0"/>
                <a:ea typeface="新細明體" charset="-120"/>
              </a:rPr>
              <a:t>(E)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858000" y="1371600"/>
            <a:ext cx="2133600" cy="3657600"/>
            <a:chOff x="4320" y="1008"/>
            <a:chExt cx="1344" cy="2304"/>
          </a:xfrm>
        </p:grpSpPr>
        <p:sp>
          <p:nvSpPr>
            <p:cNvPr id="15377" name="AutoShape 6"/>
            <p:cNvSpPr>
              <a:spLocks noChangeArrowheads="1"/>
            </p:cNvSpPr>
            <p:nvPr/>
          </p:nvSpPr>
          <p:spPr bwMode="auto">
            <a:xfrm flipH="1" flipV="1">
              <a:off x="4320" y="1008"/>
              <a:ext cx="1344" cy="2304"/>
            </a:xfrm>
            <a:prstGeom prst="cube">
              <a:avLst>
                <a:gd name="adj" fmla="val 12194"/>
              </a:avLst>
            </a:prstGeom>
            <a:solidFill>
              <a:srgbClr val="B8873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algn="ctr" eaLnBrk="0" hangingPunct="0"/>
              <a:endParaRPr lang="zh-TW" altLang="en-US">
                <a:solidFill>
                  <a:schemeClr val="bg2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5378" name="Text Box 10"/>
            <p:cNvSpPr txBox="1">
              <a:spLocks noChangeArrowheads="1"/>
            </p:cNvSpPr>
            <p:nvPr/>
          </p:nvSpPr>
          <p:spPr bwMode="auto">
            <a:xfrm>
              <a:off x="4468" y="1068"/>
              <a:ext cx="1196" cy="1028"/>
            </a:xfrm>
            <a:prstGeom prst="rect">
              <a:avLst/>
            </a:prstGeom>
            <a:solidFill>
              <a:srgbClr val="B88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TW" sz="2000" dirty="0">
                  <a:solidFill>
                    <a:schemeClr val="bg2"/>
                  </a:solidFill>
                  <a:latin typeface="Arial" charset="0"/>
                  <a:ea typeface="新細明體" charset="-120"/>
                </a:rPr>
                <a:t>Financial</a:t>
              </a:r>
              <a:br>
                <a:rPr lang="en-US" altLang="zh-TW" sz="2000" dirty="0">
                  <a:solidFill>
                    <a:schemeClr val="bg2"/>
                  </a:solidFill>
                  <a:latin typeface="Arial" charset="0"/>
                  <a:ea typeface="新細明體" charset="-120"/>
                </a:rPr>
              </a:br>
              <a:r>
                <a:rPr lang="en-US" altLang="zh-TW" sz="2000" dirty="0">
                  <a:solidFill>
                    <a:schemeClr val="bg2"/>
                  </a:solidFill>
                  <a:latin typeface="Arial" charset="0"/>
                  <a:ea typeface="新細明體" charset="-120"/>
                </a:rPr>
                <a:t>Markets, Institutions, and Intermediaries</a:t>
              </a:r>
              <a:endParaRPr lang="en-US" altLang="zh-TW" sz="1800" dirty="0">
                <a:solidFill>
                  <a:schemeClr val="bg2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7162800" y="3442493"/>
            <a:ext cx="1905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dirty="0">
                <a:solidFill>
                  <a:schemeClr val="bg2"/>
                </a:solidFill>
                <a:latin typeface="Arial" charset="0"/>
                <a:ea typeface="新細明體" charset="-120"/>
              </a:rPr>
              <a:t>Short-term debt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TW" sz="1800" dirty="0">
                <a:solidFill>
                  <a:schemeClr val="bg2"/>
                </a:solidFill>
                <a:latin typeface="Arial" charset="0"/>
                <a:ea typeface="新細明體" charset="-120"/>
              </a:rPr>
              <a:t>Long-term debt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TW" sz="1800" dirty="0">
                <a:solidFill>
                  <a:schemeClr val="bg2"/>
                </a:solidFill>
                <a:latin typeface="Arial" charset="0"/>
                <a:ea typeface="新細明體" charset="-120"/>
              </a:rPr>
              <a:t>Equity shares</a:t>
            </a:r>
          </a:p>
        </p:txBody>
      </p:sp>
    </p:spTree>
    <p:extLst>
      <p:ext uri="{BB962C8B-B14F-4D97-AF65-F5344CB8AC3E}">
        <p14:creationId xmlns:p14="http://schemas.microsoft.com/office/powerpoint/2010/main" val="1962844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 autoUpdateAnimBg="0"/>
      <p:bldP spid="31746" grpId="0" animBg="1"/>
      <p:bldP spid="31749" grpId="0" animBg="1" autoUpdateAnimBg="0"/>
      <p:bldP spid="31756" grpId="0" animBg="1" autoUpdateAnimBg="0"/>
      <p:bldP spid="31757" grpId="0" animBg="1" autoUpdateAnimBg="0"/>
      <p:bldP spid="31759" grpId="0" animBg="1" autoUpdateAnimBg="0"/>
      <p:bldP spid="31760" grpId="0" animBg="1" autoUpdateAnimBg="0"/>
      <p:bldP spid="3176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96562"/>
              </p:ext>
            </p:extLst>
          </p:nvPr>
        </p:nvGraphicFramePr>
        <p:xfrm>
          <a:off x="107504" y="1066800"/>
          <a:ext cx="8960296" cy="4877816"/>
        </p:xfrm>
        <a:graphic>
          <a:graphicData uri="http://schemas.openxmlformats.org/drawingml/2006/table">
            <a:tbl>
              <a:tblPr/>
              <a:tblGrid>
                <a:gridCol w="256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0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Company (revenue in billions for 2007 or 2008)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Recent Investment Decision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Recent Financing Decision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Boeing ($61 billion)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Began production of its 787 Dreamliner aircraft, at a forecast cost of more than $10 billion.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cash flow from Boeing’s operations allowed it to repay some of its debt and repurchase $2.8 billion of stock.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Wal-Mart ($379billion)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2008 announced plans to invest over a billion dollars in 90 new stores in .   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2008 raised $2.5 billion by an issue of 5-year and 30-year bonds.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LVMH (€17 billion )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Acquired the Spanish winery, Bodega Numanthia Termes.  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Issued a 6-year bond in 2007, raising 300 million Swiss francs.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Lenovo ($16 billion)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Expanded its chain of retail stores to cover over 2,000 cities.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Borrowed $400 million for 5 years from a group of banks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5609" marR="55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84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  <a:noFill/>
        </p:spPr>
        <p:txBody>
          <a:bodyPr/>
          <a:lstStyle/>
          <a:p>
            <a:r>
              <a:rPr lang="en-US" altLang="zh-TW" sz="4000" dirty="0">
                <a:ea typeface="新細明體" charset="-120"/>
              </a:rPr>
              <a:t>Investment and Financing Decisions</a:t>
            </a:r>
          </a:p>
        </p:txBody>
      </p:sp>
    </p:spTree>
    <p:extLst>
      <p:ext uri="{BB962C8B-B14F-4D97-AF65-F5344CB8AC3E}">
        <p14:creationId xmlns:p14="http://schemas.microsoft.com/office/powerpoint/2010/main" val="1006366396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>
            <a:spLocks noGrp="1" noChangeArrowheads="1"/>
          </p:cNvSpPr>
          <p:nvPr>
            <p:ph type="title"/>
          </p:nvPr>
        </p:nvSpPr>
        <p:spPr>
          <a:xfrm>
            <a:off x="4953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The Flow of Savings to Corporations</a:t>
            </a:r>
            <a:endParaRPr lang="en-US" alt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2667000"/>
            <a:ext cx="1649069" cy="2057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Corporation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Investment in real assets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9"/>
          <p:cNvSpPr/>
          <p:nvPr/>
        </p:nvSpPr>
        <p:spPr>
          <a:xfrm>
            <a:off x="7391400" y="2743200"/>
            <a:ext cx="1645096" cy="2057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Investors</a:t>
            </a:r>
          </a:p>
          <a:p>
            <a:pPr algn="ctr"/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(worldwide)</a:t>
            </a:r>
          </a:p>
        </p:txBody>
      </p:sp>
      <p:sp>
        <p:nvSpPr>
          <p:cNvPr id="7" name="Rounded Rectangle 11"/>
          <p:cNvSpPr/>
          <p:nvPr/>
        </p:nvSpPr>
        <p:spPr>
          <a:xfrm>
            <a:off x="3352800" y="1378140"/>
            <a:ext cx="2514600" cy="18374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Financial Markets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Stock markets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Fixed-income markets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Money markets</a:t>
            </a:r>
          </a:p>
        </p:txBody>
      </p:sp>
      <p:sp>
        <p:nvSpPr>
          <p:cNvPr id="8" name="Rounded Rectangle 13"/>
          <p:cNvSpPr/>
          <p:nvPr/>
        </p:nvSpPr>
        <p:spPr>
          <a:xfrm>
            <a:off x="3352800" y="3973286"/>
            <a:ext cx="2438400" cy="2590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Financial Institutions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Banks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Insurance Companies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Financial Intermediaries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Mutual Funds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Pension Funds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50230" y="3367572"/>
            <a:ext cx="0" cy="49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867400" y="2296886"/>
            <a:ext cx="1524001" cy="10854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>
            <a:off x="5791200" y="4038600"/>
            <a:ext cx="1581666" cy="12300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>
            <a:off x="1900589" y="2296886"/>
            <a:ext cx="1452212" cy="7511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1905000" y="4267200"/>
            <a:ext cx="14478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Financial Markets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1485900" cy="1219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zh-TW" altLang="en-US">
              <a:ea typeface="新細明體" charset="-120"/>
            </a:endParaRPr>
          </a:p>
          <a:p>
            <a:pPr algn="ctr"/>
            <a:r>
              <a:rPr lang="en-US" altLang="zh-TW">
                <a:solidFill>
                  <a:schemeClr val="bg2"/>
                </a:solidFill>
                <a:ea typeface="新細明體" charset="-120"/>
              </a:rPr>
              <a:t>Firms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486400" y="1447800"/>
            <a:ext cx="2971800" cy="2438400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100000">
                <a:srgbClr val="0080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zh-TW" altLang="en-US">
              <a:ea typeface="新細明體" charset="-120"/>
            </a:endParaRPr>
          </a:p>
          <a:p>
            <a:endParaRPr lang="zh-TW" altLang="en-US">
              <a:ea typeface="新細明體" charset="-120"/>
            </a:endParaRPr>
          </a:p>
          <a:p>
            <a:pPr algn="ctr"/>
            <a:r>
              <a:rPr lang="en-US" altLang="zh-TW">
                <a:solidFill>
                  <a:srgbClr val="FF9933"/>
                </a:solidFill>
                <a:ea typeface="新細明體" charset="-120"/>
              </a:rPr>
              <a:t>Investors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62600" y="4191000"/>
            <a:ext cx="2822575" cy="1219200"/>
            <a:chOff x="3504" y="2640"/>
            <a:chExt cx="1778" cy="768"/>
          </a:xfrm>
        </p:grpSpPr>
        <p:sp>
          <p:nvSpPr>
            <p:cNvPr id="17435" name="AutoShape 6"/>
            <p:cNvSpPr>
              <a:spLocks/>
            </p:cNvSpPr>
            <p:nvPr/>
          </p:nvSpPr>
          <p:spPr bwMode="auto">
            <a:xfrm rot="-5400000">
              <a:off x="4283" y="1861"/>
              <a:ext cx="219" cy="1778"/>
            </a:xfrm>
            <a:prstGeom prst="leftBrace">
              <a:avLst>
                <a:gd name="adj1" fmla="val 67656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436" name="Text Box 7"/>
            <p:cNvSpPr txBox="1">
              <a:spLocks noChangeArrowheads="1"/>
            </p:cNvSpPr>
            <p:nvPr/>
          </p:nvSpPr>
          <p:spPr bwMode="auto">
            <a:xfrm>
              <a:off x="3696" y="2928"/>
              <a:ext cx="149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TW">
                  <a:solidFill>
                    <a:srgbClr val="FF0000"/>
                  </a:solidFill>
                  <a:ea typeface="新細明體" charset="-120"/>
                </a:rPr>
                <a:t>Secondary Market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00800" y="3276600"/>
            <a:ext cx="1219200" cy="533400"/>
            <a:chOff x="4032" y="3840"/>
            <a:chExt cx="768" cy="336"/>
          </a:xfrm>
        </p:grpSpPr>
        <p:sp>
          <p:nvSpPr>
            <p:cNvPr id="17433" name="Line 9"/>
            <p:cNvSpPr>
              <a:spLocks noChangeShapeType="1"/>
            </p:cNvSpPr>
            <p:nvPr/>
          </p:nvSpPr>
          <p:spPr bwMode="auto">
            <a:xfrm flipH="1">
              <a:off x="4032" y="384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4" name="Text Box 10"/>
            <p:cNvSpPr txBox="1">
              <a:spLocks noChangeArrowheads="1"/>
            </p:cNvSpPr>
            <p:nvPr/>
          </p:nvSpPr>
          <p:spPr bwMode="auto">
            <a:xfrm>
              <a:off x="4032" y="388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money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48400" y="2667000"/>
            <a:ext cx="1447800" cy="457200"/>
            <a:chOff x="3024" y="3552"/>
            <a:chExt cx="912" cy="288"/>
          </a:xfrm>
        </p:grpSpPr>
        <p:sp>
          <p:nvSpPr>
            <p:cNvPr id="17431" name="Line 12"/>
            <p:cNvSpPr>
              <a:spLocks noChangeShapeType="1"/>
            </p:cNvSpPr>
            <p:nvPr/>
          </p:nvSpPr>
          <p:spPr bwMode="auto">
            <a:xfrm>
              <a:off x="3168" y="384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2" name="Text Box 13"/>
            <p:cNvSpPr txBox="1">
              <a:spLocks noChangeArrowheads="1"/>
            </p:cNvSpPr>
            <p:nvPr/>
          </p:nvSpPr>
          <p:spPr bwMode="auto">
            <a:xfrm>
              <a:off x="3024" y="3552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securities</a:t>
              </a:r>
            </a:p>
          </p:txBody>
        </p:sp>
      </p:grpSp>
      <p:sp>
        <p:nvSpPr>
          <p:cNvPr id="136206" name="Oval 14"/>
          <p:cNvSpPr>
            <a:spLocks noChangeArrowheads="1"/>
          </p:cNvSpPr>
          <p:nvPr/>
        </p:nvSpPr>
        <p:spPr bwMode="auto">
          <a:xfrm>
            <a:off x="5715000" y="2895600"/>
            <a:ext cx="685800" cy="609600"/>
          </a:xfrm>
          <a:prstGeom prst="ellipse">
            <a:avLst/>
          </a:prstGeom>
          <a:gradFill rotWithShape="0">
            <a:gsLst>
              <a:gs pos="0">
                <a:srgbClr val="6C3F1D"/>
              </a:gs>
              <a:gs pos="100000">
                <a:srgbClr val="EA883E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7467600" y="2895600"/>
            <a:ext cx="6858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-120"/>
            </a:endParaRP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7467600" y="2971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Sue</a:t>
            </a: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5715000" y="2971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Bob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811463" y="2024063"/>
            <a:ext cx="2682875" cy="871537"/>
            <a:chOff x="1771" y="1275"/>
            <a:chExt cx="1690" cy="549"/>
          </a:xfrm>
        </p:grpSpPr>
        <p:sp>
          <p:nvSpPr>
            <p:cNvPr id="17428" name="Text Box 19"/>
            <p:cNvSpPr txBox="1">
              <a:spLocks noChangeArrowheads="1"/>
            </p:cNvSpPr>
            <p:nvPr/>
          </p:nvSpPr>
          <p:spPr bwMode="auto">
            <a:xfrm>
              <a:off x="1920" y="1275"/>
              <a:ext cx="1104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TW" dirty="0">
                  <a:ea typeface="新細明體" charset="-120"/>
                </a:rPr>
                <a:t>Stocks and Bonds</a:t>
              </a:r>
            </a:p>
          </p:txBody>
        </p:sp>
        <p:sp>
          <p:nvSpPr>
            <p:cNvPr id="17429" name="Line 20"/>
            <p:cNvSpPr>
              <a:spLocks noChangeShapeType="1"/>
            </p:cNvSpPr>
            <p:nvPr/>
          </p:nvSpPr>
          <p:spPr bwMode="auto">
            <a:xfrm>
              <a:off x="2880" y="1584"/>
              <a:ext cx="581" cy="2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7430" name="Line 21"/>
            <p:cNvSpPr>
              <a:spLocks noChangeShapeType="1"/>
            </p:cNvSpPr>
            <p:nvPr/>
          </p:nvSpPr>
          <p:spPr bwMode="auto">
            <a:xfrm>
              <a:off x="1771" y="1584"/>
              <a:ext cx="341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819400" y="2906713"/>
            <a:ext cx="2667000" cy="522287"/>
            <a:chOff x="1776" y="1831"/>
            <a:chExt cx="1680" cy="329"/>
          </a:xfrm>
        </p:grpSpPr>
        <p:sp>
          <p:nvSpPr>
            <p:cNvPr id="17425" name="Text Box 23"/>
            <p:cNvSpPr txBox="1">
              <a:spLocks noChangeArrowheads="1"/>
            </p:cNvSpPr>
            <p:nvPr/>
          </p:nvSpPr>
          <p:spPr bwMode="auto">
            <a:xfrm>
              <a:off x="2218" y="1831"/>
              <a:ext cx="74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TW" dirty="0">
                  <a:ea typeface="新細明體" charset="-120"/>
                </a:rPr>
                <a:t>Money</a:t>
              </a:r>
            </a:p>
          </p:txBody>
        </p:sp>
        <p:sp>
          <p:nvSpPr>
            <p:cNvPr id="17426" name="Line 24"/>
            <p:cNvSpPr>
              <a:spLocks noChangeShapeType="1"/>
            </p:cNvSpPr>
            <p:nvPr/>
          </p:nvSpPr>
          <p:spPr bwMode="auto">
            <a:xfrm flipH="1">
              <a:off x="1776" y="1995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7427" name="Line 25"/>
            <p:cNvSpPr>
              <a:spLocks noChangeShapeType="1"/>
            </p:cNvSpPr>
            <p:nvPr/>
          </p:nvSpPr>
          <p:spPr bwMode="auto">
            <a:xfrm flipH="1">
              <a:off x="2928" y="1995"/>
              <a:ext cx="528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971800" y="3581400"/>
            <a:ext cx="2378075" cy="1055688"/>
            <a:chOff x="1872" y="2544"/>
            <a:chExt cx="1498" cy="665"/>
          </a:xfrm>
        </p:grpSpPr>
        <p:sp>
          <p:nvSpPr>
            <p:cNvPr id="17423" name="AutoShape 27"/>
            <p:cNvSpPr>
              <a:spLocks/>
            </p:cNvSpPr>
            <p:nvPr/>
          </p:nvSpPr>
          <p:spPr bwMode="auto">
            <a:xfrm rot="-5400000">
              <a:off x="2511" y="1905"/>
              <a:ext cx="219" cy="1498"/>
            </a:xfrm>
            <a:prstGeom prst="leftBrace">
              <a:avLst>
                <a:gd name="adj1" fmla="val 57002"/>
                <a:gd name="adj2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424" name="Text Box 28"/>
            <p:cNvSpPr txBox="1">
              <a:spLocks noChangeArrowheads="1"/>
            </p:cNvSpPr>
            <p:nvPr/>
          </p:nvSpPr>
          <p:spPr bwMode="auto">
            <a:xfrm>
              <a:off x="1872" y="2880"/>
              <a:ext cx="149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TW" dirty="0">
                  <a:ea typeface="新細明體" charset="-120"/>
                </a:rPr>
                <a:t>Primary</a:t>
              </a:r>
              <a:r>
                <a:rPr lang="en-US" altLang="zh-TW" dirty="0">
                  <a:solidFill>
                    <a:schemeClr val="bg2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ea typeface="新細明體" charset="-120"/>
                </a:rPr>
                <a:t>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8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36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3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 autoUpdateAnimBg="0"/>
      <p:bldP spid="136196" grpId="0" animBg="1" autoUpdateAnimBg="0"/>
      <p:bldP spid="136206" grpId="0" animBg="1"/>
      <p:bldP spid="136207" grpId="0" animBg="1"/>
      <p:bldP spid="136208" grpId="0" build="p" autoUpdateAnimBg="0" advAuto="0"/>
      <p:bldP spid="13620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Other Financial Markets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977058"/>
              </p:ext>
            </p:extLst>
          </p:nvPr>
        </p:nvGraphicFramePr>
        <p:xfrm>
          <a:off x="914400" y="12954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60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396335"/>
            <a:ext cx="388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Source: Iowa Electronic Markets: </a:t>
            </a:r>
            <a:r>
              <a:rPr lang="en-US" sz="1200" dirty="0">
                <a:latin typeface="Calibri" panose="020F0502020204030204" pitchFamily="34" charset="0"/>
                <a:hlinkClick r:id="rId2"/>
              </a:rPr>
              <a:t>Iowa Electronic Markets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" y="1484784"/>
            <a:ext cx="9069603" cy="469988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3862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2016 U.S. Republican Convention Nomination Market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17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-1" y="836712"/>
            <a:ext cx="9159911" cy="5313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9654" cy="838200"/>
          </a:xfrm>
        </p:spPr>
        <p:txBody>
          <a:bodyPr>
            <a:noAutofit/>
          </a:bodyPr>
          <a:lstStyle/>
          <a:p>
            <a:r>
              <a:rPr lang="en-US" altLang="zh-TW" sz="3000" dirty="0"/>
              <a:t>Examples of financing decisions by Apple Computer</a:t>
            </a:r>
          </a:p>
        </p:txBody>
      </p:sp>
    </p:spTree>
    <p:extLst>
      <p:ext uri="{BB962C8B-B14F-4D97-AF65-F5344CB8AC3E}">
        <p14:creationId xmlns:p14="http://schemas.microsoft.com/office/powerpoint/2010/main" val="24088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652</TotalTime>
  <Words>1035</Words>
  <Application>Microsoft Office PowerPoint</Application>
  <PresentationFormat>如螢幕大小 (4:3)</PresentationFormat>
  <Paragraphs>201</Paragraphs>
  <Slides>29</Slides>
  <Notes>15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ＭＳ Ｐゴシック</vt:lpstr>
      <vt:lpstr>ヒラギノ角ゴ Pro W3</vt:lpstr>
      <vt:lpstr>新細明體</vt:lpstr>
      <vt:lpstr>Arial</vt:lpstr>
      <vt:lpstr>Arial Narrow</vt:lpstr>
      <vt:lpstr>Calibri</vt:lpstr>
      <vt:lpstr>Times New Roman</vt:lpstr>
      <vt:lpstr>Office 佈景主題</vt:lpstr>
      <vt:lpstr>Equation</vt:lpstr>
      <vt:lpstr>工作表</vt:lpstr>
      <vt:lpstr>Chart</vt:lpstr>
      <vt:lpstr>金融市場與金融機構</vt:lpstr>
      <vt:lpstr>財務金融是在講什麼？</vt:lpstr>
      <vt:lpstr>The Firm and the Financial Markets</vt:lpstr>
      <vt:lpstr>Investment and Financing Decisions</vt:lpstr>
      <vt:lpstr>The Flow of Savings to Corporations</vt:lpstr>
      <vt:lpstr>Financial Markets</vt:lpstr>
      <vt:lpstr>Other Financial Markets</vt:lpstr>
      <vt:lpstr>2016 U.S. Republican Convention Nomination Market</vt:lpstr>
      <vt:lpstr>Examples of financing decisions by Apple Computer</vt:lpstr>
      <vt:lpstr>Examples of financing decisions by Apple Computer (continued)</vt:lpstr>
      <vt:lpstr>Financial Institutions and Intermediaries</vt:lpstr>
      <vt:lpstr>Financial Intermediaries</vt:lpstr>
      <vt:lpstr>Financial Institutions</vt:lpstr>
      <vt:lpstr>要怎麼做決策才能賺錢？</vt:lpstr>
      <vt:lpstr>Interest Rates  and the Time Value of Money</vt:lpstr>
      <vt:lpstr>The Interest Rate:  An Exchange Rate Across Time</vt:lpstr>
      <vt:lpstr>The Interest Rate:  An Exchange Rate Across Time (cont'd)</vt:lpstr>
      <vt:lpstr>The Interest Rate: An Exchange Rate Across Time (cont'd)</vt:lpstr>
      <vt:lpstr>要善用金錢的時間價值</vt:lpstr>
      <vt:lpstr>要怎麼做決策才能賺錢？</vt:lpstr>
      <vt:lpstr>Value of $100 Invested at the End of 1925</vt:lpstr>
      <vt:lpstr>Volatility Versus Excess Return of U.S. Small Stocks, Large Stocks (S&amp;P 500), Corporate Bonds, and Treasury Bills, 1926–2011</vt:lpstr>
      <vt:lpstr>The Historical Tradeoff Between Risk and Return in Large Portfolios</vt:lpstr>
      <vt:lpstr>Historical Volatility and Return for 500 Individual Stocks, Ranked Annually by Size</vt:lpstr>
      <vt:lpstr>要怎麼做決策才能賺錢？</vt:lpstr>
      <vt:lpstr>An Experiment</vt:lpstr>
      <vt:lpstr>An Experiment</vt:lpstr>
      <vt:lpstr>An Experiment</vt:lpstr>
      <vt:lpstr>如何在金融市場或金融機構發展成功的生涯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金融市場與金融機構</dc:title>
  <dc:creator>User</dc:creator>
  <cp:lastModifiedBy>Admin</cp:lastModifiedBy>
  <cp:revision>19</cp:revision>
  <dcterms:created xsi:type="dcterms:W3CDTF">2018-03-14T01:31:21Z</dcterms:created>
  <dcterms:modified xsi:type="dcterms:W3CDTF">2018-03-14T23:25:42Z</dcterms:modified>
</cp:coreProperties>
</file>