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60"/>
  </p:notesMasterIdLst>
  <p:sldIdLst>
    <p:sldId id="256" r:id="rId2"/>
    <p:sldId id="391" r:id="rId3"/>
    <p:sldId id="353" r:id="rId4"/>
    <p:sldId id="287" r:id="rId5"/>
    <p:sldId id="288" r:id="rId6"/>
    <p:sldId id="289" r:id="rId7"/>
    <p:sldId id="290" r:id="rId8"/>
    <p:sldId id="291" r:id="rId9"/>
    <p:sldId id="292" r:id="rId10"/>
    <p:sldId id="357" r:id="rId11"/>
    <p:sldId id="358" r:id="rId12"/>
    <p:sldId id="320" r:id="rId13"/>
    <p:sldId id="321" r:id="rId14"/>
    <p:sldId id="293" r:id="rId15"/>
    <p:sldId id="322" r:id="rId16"/>
    <p:sldId id="323" r:id="rId17"/>
    <p:sldId id="294" r:id="rId18"/>
    <p:sldId id="324" r:id="rId19"/>
    <p:sldId id="296" r:id="rId20"/>
    <p:sldId id="354" r:id="rId21"/>
    <p:sldId id="355" r:id="rId22"/>
    <p:sldId id="356" r:id="rId23"/>
    <p:sldId id="326" r:id="rId24"/>
    <p:sldId id="263" r:id="rId25"/>
    <p:sldId id="361" r:id="rId26"/>
    <p:sldId id="364" r:id="rId27"/>
    <p:sldId id="363" r:id="rId28"/>
    <p:sldId id="365" r:id="rId29"/>
    <p:sldId id="360" r:id="rId30"/>
    <p:sldId id="376" r:id="rId31"/>
    <p:sldId id="377" r:id="rId32"/>
    <p:sldId id="378" r:id="rId33"/>
    <p:sldId id="379" r:id="rId34"/>
    <p:sldId id="285" r:id="rId35"/>
    <p:sldId id="304" r:id="rId36"/>
    <p:sldId id="305" r:id="rId37"/>
    <p:sldId id="306" r:id="rId38"/>
    <p:sldId id="366" r:id="rId39"/>
    <p:sldId id="307" r:id="rId40"/>
    <p:sldId id="367" r:id="rId41"/>
    <p:sldId id="314" r:id="rId42"/>
    <p:sldId id="368" r:id="rId43"/>
    <p:sldId id="374" r:id="rId44"/>
    <p:sldId id="373" r:id="rId45"/>
    <p:sldId id="375" r:id="rId46"/>
    <p:sldId id="311" r:id="rId47"/>
    <p:sldId id="380" r:id="rId48"/>
    <p:sldId id="381" r:id="rId49"/>
    <p:sldId id="382" r:id="rId50"/>
    <p:sldId id="318" r:id="rId51"/>
    <p:sldId id="351" r:id="rId52"/>
    <p:sldId id="317" r:id="rId53"/>
    <p:sldId id="328" r:id="rId54"/>
    <p:sldId id="385" r:id="rId55"/>
    <p:sldId id="383" r:id="rId56"/>
    <p:sldId id="384" r:id="rId57"/>
    <p:sldId id="386" r:id="rId58"/>
    <p:sldId id="387" r:id="rId59"/>
  </p:sldIdLst>
  <p:sldSz cx="9144000" cy="6858000" type="screen4x3"/>
  <p:notesSz cx="6858000" cy="9144000"/>
  <p:defaultTextStyle>
    <a:defPPr>
      <a:defRPr lang="zh-TW"/>
    </a:defPPr>
    <a:lvl1pPr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31"/>
    <a:srgbClr val="FFD243"/>
    <a:srgbClr val="CCECFF"/>
    <a:srgbClr val="66FF99"/>
    <a:srgbClr val="3FCDFF"/>
    <a:srgbClr val="CCFF99"/>
    <a:srgbClr val="00FF99"/>
    <a:srgbClr val="4787C1"/>
    <a:srgbClr val="008E40"/>
    <a:srgbClr val="59A5AF"/>
  </p:clrMru>
</p:presentationPr>
</file>

<file path=ppt/tableStyles.xml><?xml version="1.0" encoding="utf-8"?>
<a:tblStyleLst xmlns:a="http://schemas.openxmlformats.org/drawingml/2006/main" def="{5C22544A-7EE6-4342-B048-85BDC9FD1C3A}">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81" d="100"/>
          <a:sy n="81" d="100"/>
        </p:scale>
        <p:origin x="-202" y="-86"/>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2508"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TW"/>
          </a:p>
        </p:txBody>
      </p:sp>
      <p:sp>
        <p:nvSpPr>
          <p:cNvPr id="624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TW"/>
          </a:p>
        </p:txBody>
      </p:sp>
      <p:sp>
        <p:nvSpPr>
          <p:cNvPr id="778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24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TW"/>
          </a:p>
        </p:txBody>
      </p:sp>
      <p:sp>
        <p:nvSpPr>
          <p:cNvPr id="624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49164CB-A96D-4C2B-9491-0380E90E6E76}"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圖像版面配置區 1"/>
          <p:cNvSpPr>
            <a:spLocks noGrp="1" noRot="1" noChangeAspect="1" noTextEdit="1"/>
          </p:cNvSpPr>
          <p:nvPr>
            <p:ph type="sldImg"/>
          </p:nvPr>
        </p:nvSpPr>
        <p:spPr>
          <a:ln/>
        </p:spPr>
      </p:sp>
      <p:sp>
        <p:nvSpPr>
          <p:cNvPr id="79875" name="備忘稿版面配置區 2"/>
          <p:cNvSpPr>
            <a:spLocks noGrp="1"/>
          </p:cNvSpPr>
          <p:nvPr>
            <p:ph type="body" idx="1"/>
          </p:nvPr>
        </p:nvSpPr>
        <p:spPr>
          <a:noFill/>
          <a:ln/>
        </p:spPr>
        <p:txBody>
          <a:bodyPr/>
          <a:lstStyle/>
          <a:p>
            <a:pPr eaLnBrk="1" hangingPunct="1">
              <a:spcBef>
                <a:spcPct val="0"/>
              </a:spcBef>
            </a:pPr>
            <a:endParaRPr lang="zh-TW" altLang="en-US" smtClean="0"/>
          </a:p>
        </p:txBody>
      </p:sp>
      <p:sp>
        <p:nvSpPr>
          <p:cNvPr id="79876" name="投影片編號版面配置區 3"/>
          <p:cNvSpPr>
            <a:spLocks noGrp="1"/>
          </p:cNvSpPr>
          <p:nvPr>
            <p:ph type="sldNum" sz="quarter" idx="5"/>
          </p:nvPr>
        </p:nvSpPr>
        <p:spPr>
          <a:noFill/>
        </p:spPr>
        <p:txBody>
          <a:bodyPr/>
          <a:lstStyle/>
          <a:p>
            <a:fld id="{0FABC211-831F-426E-9FEB-2E1FF0A7C4FA}" type="slidenum">
              <a:rPr lang="zh-TW" altLang="en-US" smtClean="0"/>
              <a:pPr/>
              <a:t>25</a:t>
            </a:fld>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a:ln/>
        </p:spPr>
      </p:sp>
      <p:sp>
        <p:nvSpPr>
          <p:cNvPr id="81923" name="備忘稿版面配置區 2"/>
          <p:cNvSpPr>
            <a:spLocks noGrp="1"/>
          </p:cNvSpPr>
          <p:nvPr>
            <p:ph type="body" idx="1"/>
          </p:nvPr>
        </p:nvSpPr>
        <p:spPr>
          <a:noFill/>
          <a:ln/>
        </p:spPr>
        <p:txBody>
          <a:bodyPr/>
          <a:lstStyle/>
          <a:p>
            <a:pPr eaLnBrk="1" hangingPunct="1">
              <a:spcBef>
                <a:spcPct val="0"/>
              </a:spcBef>
            </a:pPr>
            <a:endParaRPr lang="zh-TW" altLang="en-US" smtClean="0"/>
          </a:p>
        </p:txBody>
      </p:sp>
      <p:sp>
        <p:nvSpPr>
          <p:cNvPr id="73732" name="投影片編號版面配置區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7CD2FD7-A1E4-4513-A628-A9949B984299}" type="slidenum">
              <a:rPr kumimoji="0" lang="zh-TW" altLang="en-US" sz="1200">
                <a:latin typeface="+mn-lt"/>
                <a:ea typeface="+mn-ea"/>
              </a:rPr>
              <a:pPr algn="r">
                <a:defRPr/>
              </a:pPr>
              <a:t>30</a:t>
            </a:fld>
            <a:endParaRPr kumimoji="0" lang="zh-TW" altLang="en-US" sz="1200">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bwMode="auto">
          <a:xfrm>
            <a:off x="925719" y="685838"/>
            <a:ext cx="5006564" cy="3429182"/>
          </a:xfrm>
          <a:noFill/>
          <a:ln>
            <a:solidFill>
              <a:srgbClr val="000000"/>
            </a:solidFill>
            <a:miter lim="800000"/>
            <a:headEnd/>
            <a:tailEnd/>
          </a:ln>
        </p:spPr>
      </p:sp>
      <p:sp>
        <p:nvSpPr>
          <p:cNvPr id="8601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7828" name="投影片編號版面配置區 3"/>
          <p:cNvSpPr txBox="1">
            <a:spLocks noGrp="1"/>
          </p:cNvSpPr>
          <p:nvPr/>
        </p:nvSpPr>
        <p:spPr bwMode="auto">
          <a:xfrm>
            <a:off x="3883852" y="8684826"/>
            <a:ext cx="2972547" cy="457711"/>
          </a:xfrm>
          <a:prstGeom prst="rect">
            <a:avLst/>
          </a:prstGeom>
          <a:noFill/>
          <a:ln>
            <a:miter lim="800000"/>
            <a:headEnd/>
            <a:tailEnd/>
          </a:ln>
        </p:spPr>
        <p:txBody>
          <a:bodyPr anchor="b"/>
          <a:lstStyle/>
          <a:p>
            <a:pPr algn="r">
              <a:defRPr/>
            </a:pPr>
            <a:fld id="{FD0172F3-2C7C-4982-85D0-84D51BDC88E4}" type="slidenum">
              <a:rPr kumimoji="0" lang="zh-TW" altLang="en-US" sz="1200">
                <a:latin typeface="+mn-lt"/>
                <a:ea typeface="+mn-ea"/>
              </a:rPr>
              <a:pPr algn="r">
                <a:defRPr/>
              </a:pPr>
              <a:t>44</a:t>
            </a:fld>
            <a:endParaRPr kumimoji="0" lang="zh-TW" altLang="en-US" sz="1200">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p:cNvSpPr>
            <a:spLocks noGrp="1" noRot="1" noChangeAspect="1" noTextEdit="1"/>
          </p:cNvSpPr>
          <p:nvPr>
            <p:ph type="sldImg"/>
          </p:nvPr>
        </p:nvSpPr>
        <p:spPr>
          <a:ln/>
        </p:spPr>
      </p:sp>
      <p:sp>
        <p:nvSpPr>
          <p:cNvPr id="83971" name="備忘稿版面配置區 2"/>
          <p:cNvSpPr>
            <a:spLocks noGrp="1"/>
          </p:cNvSpPr>
          <p:nvPr>
            <p:ph type="body" idx="1"/>
          </p:nvPr>
        </p:nvSpPr>
        <p:spPr>
          <a:noFill/>
          <a:ln/>
        </p:spPr>
        <p:txBody>
          <a:bodyPr/>
          <a:lstStyle/>
          <a:p>
            <a:pPr>
              <a:spcBef>
                <a:spcPct val="0"/>
              </a:spcBef>
            </a:pPr>
            <a:endParaRPr lang="zh-TW" altLang="en-US" smtClean="0"/>
          </a:p>
        </p:txBody>
      </p:sp>
      <p:sp>
        <p:nvSpPr>
          <p:cNvPr id="83972" name="投影片編號版面配置區 3"/>
          <p:cNvSpPr>
            <a:spLocks noGrp="1"/>
          </p:cNvSpPr>
          <p:nvPr>
            <p:ph type="sldNum" sz="quarter" idx="5"/>
          </p:nvPr>
        </p:nvSpPr>
        <p:spPr>
          <a:noFill/>
        </p:spPr>
        <p:txBody>
          <a:bodyPr/>
          <a:lstStyle/>
          <a:p>
            <a:fld id="{AC7FC872-42FD-48F5-A7D6-A1977F5A2CB6}" type="slidenum">
              <a:rPr lang="zh-TW" altLang="en-US" smtClean="0"/>
              <a:pPr/>
              <a:t>51</a:t>
            </a:fld>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a:lvl1pPr>
          </a:lstStyle>
          <a:p>
            <a:pPr>
              <a:defRPr/>
            </a:pPr>
            <a:fld id="{684C9B32-C3D2-4BCE-90EA-0C5B2CD1AE35}" type="datetimeFigureOut">
              <a:rPr lang="zh-TW" altLang="en-US"/>
              <a:pPr>
                <a:defRPr/>
              </a:pPr>
              <a:t>2010/1/6</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E354531-8622-4AD4-AF9F-99E28B2E2424}"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a:xfrm>
            <a:off x="457200" y="6356350"/>
            <a:ext cx="2133600" cy="365125"/>
          </a:xfrm>
          <a:prstGeom prst="rect">
            <a:avLst/>
          </a:prstGeom>
        </p:spPr>
        <p:txBody>
          <a:bodyPr/>
          <a:lstStyle>
            <a:lvl1pPr>
              <a:defRPr/>
            </a:lvl1pPr>
          </a:lstStyle>
          <a:p>
            <a:pPr>
              <a:defRPr/>
            </a:pPr>
            <a:fld id="{3E3FCE73-535F-4C2A-A454-8D2E9A4E8EF5}" type="datetimeFigureOut">
              <a:rPr lang="zh-TW" altLang="en-US"/>
              <a:pPr>
                <a:defRPr/>
              </a:pPr>
              <a:t>2010/1/6</a:t>
            </a:fld>
            <a:endParaRPr lang="zh-TW" altLang="en-US"/>
          </a:p>
        </p:txBody>
      </p:sp>
      <p:sp>
        <p:nvSpPr>
          <p:cNvPr id="3" name="頁尾版面配置區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C2F02B2B-65B2-4215-AC8A-B3FB0534A182}"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a:xfrm>
            <a:off x="457200" y="6356350"/>
            <a:ext cx="2133600" cy="365125"/>
          </a:xfrm>
          <a:prstGeom prst="rect">
            <a:avLst/>
          </a:prstGeom>
        </p:spPr>
        <p:txBody>
          <a:bodyPr/>
          <a:lstStyle>
            <a:lvl1pPr>
              <a:defRPr/>
            </a:lvl1pPr>
          </a:lstStyle>
          <a:p>
            <a:pPr>
              <a:defRPr/>
            </a:pPr>
            <a:fld id="{C9F8E0D8-AEFD-4C4C-ACDA-EB8F05D882A1}" type="datetimeFigureOut">
              <a:rPr lang="zh-TW" altLang="en-US"/>
              <a:pPr>
                <a:defRPr/>
              </a:pPr>
              <a:t>2010/1/6</a:t>
            </a:fld>
            <a:endParaRPr lang="zh-TW" altLang="en-US"/>
          </a:p>
        </p:txBody>
      </p:sp>
      <p:sp>
        <p:nvSpPr>
          <p:cNvPr id="4" name="頁尾版面配置區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6CC63134-6802-4402-AD86-A5386B91B833}"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a:prstGeom prst="rect">
            <a:avLst/>
          </a:prstGeo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685800" y="1981200"/>
            <a:ext cx="7772400" cy="4114800"/>
          </a:xfrm>
          <a:prstGeom prst="rect">
            <a:avLst/>
          </a:prstGeom>
        </p:spPr>
        <p:txBody>
          <a:bodyPr rtlCol="0">
            <a:normAutofit/>
          </a:bodyPr>
          <a:lstStyle/>
          <a:p>
            <a:pPr lvl="0"/>
            <a:endParaRPr lang="zh-TW" altLang="en-US" noProof="0" smtClean="0"/>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zh-TW"/>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C30C2A58-0A0F-4614-B90C-041CBF7C6313}"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投影片編號版面配置區 2"/>
          <p:cNvSpPr>
            <a:spLocks noGrp="1"/>
          </p:cNvSpPr>
          <p:nvPr>
            <p:ph type="sldNum" sz="quarter" idx="10"/>
          </p:nvPr>
        </p:nvSpPr>
        <p:spPr/>
        <p:txBody>
          <a:bodyPr/>
          <a:lstStyle/>
          <a:p>
            <a:pPr>
              <a:defRPr/>
            </a:pPr>
            <a:fld id="{8804A42B-B5C2-4C4A-A3B6-5CFF92B01080}" type="slidenum">
              <a:rPr lang="zh-TW" altLang="en-US" smtClean="0"/>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5" name="圖片 4" descr="DSC_0052.JPG"/>
          <p:cNvPicPr>
            <a:picLocks noChangeAspect="1"/>
          </p:cNvPicPr>
          <p:nvPr userDrawn="1"/>
        </p:nvPicPr>
        <p:blipFill>
          <a:blip r:embed="rId8" cstate="print">
            <a:lum bright="40000" contrast="-80000"/>
          </a:blip>
          <a:stretch>
            <a:fillRect/>
          </a:stretch>
        </p:blipFill>
        <p:spPr>
          <a:xfrm>
            <a:off x="142844" y="142852"/>
            <a:ext cx="8858312" cy="6572296"/>
          </a:xfrm>
          <a:prstGeom prst="rect">
            <a:avLst/>
          </a:prstGeom>
          <a:ln>
            <a:noFill/>
          </a:ln>
          <a:effectLst>
            <a:softEdge rad="112500"/>
          </a:effectLst>
        </p:spPr>
      </p:pic>
      <p:pic>
        <p:nvPicPr>
          <p:cNvPr id="8" name="圖片 7" descr="DSC_0117.JPG"/>
          <p:cNvPicPr>
            <a:picLocks noChangeAspect="1"/>
          </p:cNvPicPr>
          <p:nvPr userDrawn="1"/>
        </p:nvPicPr>
        <p:blipFill>
          <a:blip r:embed="rId9" cstate="print"/>
          <a:srcRect l="8540" t="13173" r="8301" b="24682"/>
          <a:stretch>
            <a:fillRect/>
          </a:stretch>
        </p:blipFill>
        <p:spPr>
          <a:xfrm>
            <a:off x="162420" y="5817560"/>
            <a:ext cx="1246799" cy="857506"/>
          </a:xfrm>
          <a:prstGeom prst="rect">
            <a:avLst/>
          </a:prstGeom>
          <a:ln>
            <a:noFill/>
          </a:ln>
          <a:effectLst>
            <a:softEdge rad="112500"/>
          </a:effectLst>
        </p:spPr>
      </p:pic>
      <p:pic>
        <p:nvPicPr>
          <p:cNvPr id="4100" name="圖片 8" descr="校徽22.gif"/>
          <p:cNvPicPr>
            <a:picLocks noChangeAspect="1"/>
          </p:cNvPicPr>
          <p:nvPr userDrawn="1"/>
        </p:nvPicPr>
        <p:blipFill>
          <a:blip r:embed="rId10" cstate="print"/>
          <a:srcRect/>
          <a:stretch>
            <a:fillRect/>
          </a:stretch>
        </p:blipFill>
        <p:spPr bwMode="auto">
          <a:xfrm>
            <a:off x="8072438" y="285750"/>
            <a:ext cx="642937" cy="619125"/>
          </a:xfrm>
          <a:prstGeom prst="rect">
            <a:avLst/>
          </a:prstGeom>
          <a:noFill/>
          <a:ln w="9525">
            <a:noFill/>
            <a:miter lim="800000"/>
            <a:headEnd/>
            <a:tailEnd/>
          </a:ln>
        </p:spPr>
      </p:pic>
      <p:sp>
        <p:nvSpPr>
          <p:cNvPr id="4" name="投影片編號版面配置區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8804A42B-B5C2-4C4A-A3B6-5CFF92B01080}" type="slidenum">
              <a:rPr lang="zh-TW" altLang="en-US"/>
              <a:pPr>
                <a:defRPr/>
              </a:pPr>
              <a:t>‹#›</a:t>
            </a:fld>
            <a:endParaRPr lang="zh-TW" alt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5" r:id="rId4"/>
    <p:sldLayoutId id="2147483849" r:id="rId5"/>
    <p:sldLayoutId id="2147483850"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hyperlink" Target="http://online.onetcenter.org/find/descriptor/browse/Interests/"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idx="4294967295"/>
          </p:nvPr>
        </p:nvSpPr>
        <p:spPr>
          <a:xfrm>
            <a:off x="642910" y="4714884"/>
            <a:ext cx="7629524" cy="857256"/>
          </a:xfrm>
          <a:prstGeom prst="rect">
            <a:avLst/>
          </a:prstGeom>
          <a:effectLst/>
        </p:spPr>
        <p:txBody>
          <a:bodyPr/>
          <a:lstStyle/>
          <a:p>
            <a:r>
              <a:rPr lang="zh-TW" altLang="en-US" sz="4000" b="1" dirty="0" smtClean="0">
                <a:solidFill>
                  <a:schemeClr val="accent1">
                    <a:lumMod val="50000"/>
                  </a:schemeClr>
                </a:solidFill>
                <a:latin typeface="標楷體" pitchFamily="65" charset="-120"/>
                <a:ea typeface="標楷體" pitchFamily="65" charset="-120"/>
              </a:rPr>
              <a:t>主講人</a:t>
            </a:r>
            <a:r>
              <a:rPr lang="en-US" altLang="zh-TW" sz="4000" b="1" dirty="0" smtClean="0">
                <a:solidFill>
                  <a:schemeClr val="accent1">
                    <a:lumMod val="50000"/>
                  </a:schemeClr>
                </a:solidFill>
                <a:latin typeface="標楷體" pitchFamily="65" charset="-120"/>
                <a:ea typeface="標楷體" pitchFamily="65" charset="-120"/>
              </a:rPr>
              <a:t>:</a:t>
            </a:r>
            <a:r>
              <a:rPr lang="zh-TW" altLang="en-US" sz="4000" b="1" dirty="0" smtClean="0">
                <a:solidFill>
                  <a:schemeClr val="accent1">
                    <a:lumMod val="50000"/>
                  </a:schemeClr>
                </a:solidFill>
                <a:latin typeface="標楷體" pitchFamily="65" charset="-120"/>
                <a:ea typeface="標楷體" pitchFamily="65" charset="-120"/>
              </a:rPr>
              <a:t>輔導主任蔡麗瑱</a:t>
            </a:r>
          </a:p>
        </p:txBody>
      </p:sp>
      <p:sp>
        <p:nvSpPr>
          <p:cNvPr id="4" name="文字方塊 3"/>
          <p:cNvSpPr txBox="1"/>
          <p:nvPr/>
        </p:nvSpPr>
        <p:spPr>
          <a:xfrm>
            <a:off x="857224" y="2071678"/>
            <a:ext cx="7500990" cy="132343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zh-TW" altLang="en-US" sz="8000" b="1" dirty="0" smtClean="0">
                <a:ln w="18415" cmpd="sng">
                  <a:noFill/>
                  <a:prstDash val="solid"/>
                </a:ln>
                <a:solidFill>
                  <a:schemeClr val="accent1">
                    <a:lumMod val="50000"/>
                  </a:schemeClr>
                </a:solidFill>
                <a:latin typeface="標楷體" pitchFamily="65" charset="-120"/>
                <a:ea typeface="標楷體" pitchFamily="65" charset="-120"/>
              </a:rPr>
              <a:t>高一選組說明會</a:t>
            </a:r>
            <a:endParaRPr lang="zh-TW" altLang="en-US" sz="8000" b="1" dirty="0">
              <a:ln w="18415" cmpd="sng">
                <a:noFill/>
                <a:prstDash val="solid"/>
              </a:ln>
              <a:solidFill>
                <a:schemeClr val="accent1">
                  <a:lumMod val="50000"/>
                </a:schemeClr>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158" y="1428736"/>
            <a:ext cx="8572560" cy="5386090"/>
          </a:xfrm>
          <a:prstGeom prst="rect">
            <a:avLst/>
          </a:prstGeom>
        </p:spPr>
        <p:txBody>
          <a:bodyPr wrap="square">
            <a:spAutoFit/>
          </a:bodyPr>
          <a:lstStyle/>
          <a:p>
            <a:pPr>
              <a:buFont typeface="Wingdings" pitchFamily="2" charset="2"/>
              <a:buChar char="u"/>
            </a:pPr>
            <a:r>
              <a:rPr lang="zh-TW" altLang="en-US" sz="3200" b="1" dirty="0" smtClean="0">
                <a:solidFill>
                  <a:schemeClr val="accent1">
                    <a:lumMod val="50000"/>
                  </a:schemeClr>
                </a:solidFill>
                <a:latin typeface="標楷體" pitchFamily="65" charset="-120"/>
                <a:ea typeface="標楷體" pitchFamily="65" charset="-120"/>
              </a:rPr>
              <a:t>指個人在</a:t>
            </a:r>
            <a:r>
              <a:rPr lang="zh-TW" altLang="en-US" sz="3200" b="1" dirty="0" smtClean="0">
                <a:solidFill>
                  <a:srgbClr val="C00000"/>
                </a:solidFill>
                <a:latin typeface="標楷體" pitchFamily="65" charset="-120"/>
                <a:ea typeface="標楷體" pitchFamily="65" charset="-120"/>
              </a:rPr>
              <a:t>全國常模</a:t>
            </a:r>
            <a:r>
              <a:rPr lang="zh-TW" altLang="en-US" sz="3200" b="1" dirty="0" smtClean="0">
                <a:solidFill>
                  <a:schemeClr val="accent1">
                    <a:lumMod val="50000"/>
                  </a:schemeClr>
                </a:solidFill>
                <a:latin typeface="標楷體" pitchFamily="65" charset="-120"/>
                <a:ea typeface="標楷體" pitchFamily="65" charset="-120"/>
              </a:rPr>
              <a:t>中所站的位置（如百分等</a:t>
            </a:r>
            <a:endParaRPr lang="en-US" altLang="zh-TW" sz="3200" b="1" dirty="0" smtClean="0">
              <a:solidFill>
                <a:schemeClr val="accent1">
                  <a:lumMod val="50000"/>
                </a:schemeClr>
              </a:solidFill>
              <a:latin typeface="標楷體" pitchFamily="65" charset="-120"/>
              <a:ea typeface="標楷體" pitchFamily="65" charset="-120"/>
            </a:endParaRPr>
          </a:p>
          <a:p>
            <a:r>
              <a:rPr lang="zh-TW" altLang="en-US" sz="3200" b="1" dirty="0" smtClean="0">
                <a:solidFill>
                  <a:schemeClr val="accent1">
                    <a:lumMod val="50000"/>
                  </a:schemeClr>
                </a:solidFill>
                <a:latin typeface="標楷體" pitchFamily="65" charset="-120"/>
                <a:ea typeface="標楷體" pitchFamily="65" charset="-120"/>
              </a:rPr>
              <a:t>  級為</a:t>
            </a:r>
            <a:r>
              <a:rPr lang="en-US" altLang="zh-TW" sz="3200" b="1" dirty="0" smtClean="0">
                <a:solidFill>
                  <a:schemeClr val="accent1">
                    <a:lumMod val="50000"/>
                  </a:schemeClr>
                </a:solidFill>
                <a:latin typeface="標楷體" pitchFamily="65" charset="-120"/>
                <a:ea typeface="標楷體" pitchFamily="65" charset="-120"/>
              </a:rPr>
              <a:t>97</a:t>
            </a:r>
            <a:r>
              <a:rPr lang="zh-TW" altLang="en-US" sz="3200" b="1" dirty="0" smtClean="0">
                <a:solidFill>
                  <a:schemeClr val="accent1">
                    <a:lumMod val="50000"/>
                  </a:schemeClr>
                </a:solidFill>
                <a:latin typeface="標楷體" pitchFamily="65" charset="-120"/>
                <a:ea typeface="標楷體" pitchFamily="65" charset="-120"/>
              </a:rPr>
              <a:t>，表示在</a:t>
            </a:r>
            <a:r>
              <a:rPr lang="en-US" altLang="zh-TW" sz="3200" b="1" dirty="0" smtClean="0">
                <a:solidFill>
                  <a:schemeClr val="accent1">
                    <a:lumMod val="50000"/>
                  </a:schemeClr>
                </a:solidFill>
                <a:latin typeface="標楷體" pitchFamily="65" charset="-120"/>
                <a:ea typeface="標楷體" pitchFamily="65" charset="-120"/>
              </a:rPr>
              <a:t>100</a:t>
            </a:r>
            <a:r>
              <a:rPr lang="zh-TW" altLang="en-US" sz="3200" b="1" dirty="0" smtClean="0">
                <a:solidFill>
                  <a:schemeClr val="accent1">
                    <a:lumMod val="50000"/>
                  </a:schemeClr>
                </a:solidFill>
                <a:latin typeface="標楷體" pitchFamily="65" charset="-120"/>
                <a:ea typeface="標楷體" pitchFamily="65" charset="-120"/>
              </a:rPr>
              <a:t>人中勝過</a:t>
            </a:r>
            <a:r>
              <a:rPr lang="en-US" altLang="zh-TW" sz="3200" b="1" dirty="0" smtClean="0">
                <a:solidFill>
                  <a:schemeClr val="accent1">
                    <a:lumMod val="50000"/>
                  </a:schemeClr>
                </a:solidFill>
                <a:latin typeface="標楷體" pitchFamily="65" charset="-120"/>
                <a:ea typeface="標楷體" pitchFamily="65" charset="-120"/>
              </a:rPr>
              <a:t>97﹪</a:t>
            </a:r>
            <a:r>
              <a:rPr lang="zh-TW" altLang="en-US" sz="3200" b="1" dirty="0" smtClean="0">
                <a:solidFill>
                  <a:schemeClr val="accent1">
                    <a:lumMod val="50000"/>
                  </a:schemeClr>
                </a:solidFill>
                <a:latin typeface="標楷體" pitchFamily="65" charset="-120"/>
                <a:ea typeface="標楷體" pitchFamily="65" charset="-120"/>
              </a:rPr>
              <a:t>的人；標</a:t>
            </a:r>
            <a:endParaRPr lang="en-US" altLang="zh-TW" sz="3200" b="1" dirty="0" smtClean="0">
              <a:solidFill>
                <a:schemeClr val="accent1">
                  <a:lumMod val="50000"/>
                </a:schemeClr>
              </a:solidFill>
              <a:latin typeface="標楷體" pitchFamily="65" charset="-120"/>
              <a:ea typeface="標楷體" pitchFamily="65" charset="-120"/>
            </a:endParaRPr>
          </a:p>
          <a:p>
            <a:r>
              <a:rPr lang="zh-TW" altLang="en-US" sz="3200" b="1" dirty="0" smtClean="0">
                <a:solidFill>
                  <a:schemeClr val="accent1">
                    <a:lumMod val="50000"/>
                  </a:schemeClr>
                </a:solidFill>
                <a:latin typeface="標楷體" pitchFamily="65" charset="-120"/>
                <a:ea typeface="標楷體" pitchFamily="65" charset="-120"/>
              </a:rPr>
              <a:t>  準為九則表示若將此常模中所有人分為九等</a:t>
            </a:r>
            <a:endParaRPr lang="en-US" altLang="zh-TW" sz="3200" b="1" dirty="0" smtClean="0">
              <a:solidFill>
                <a:schemeClr val="accent1">
                  <a:lumMod val="50000"/>
                </a:schemeClr>
              </a:solidFill>
              <a:latin typeface="標楷體" pitchFamily="65" charset="-120"/>
              <a:ea typeface="標楷體" pitchFamily="65" charset="-120"/>
            </a:endParaRPr>
          </a:p>
          <a:p>
            <a:r>
              <a:rPr lang="zh-TW" altLang="en-US" sz="3200" b="1" dirty="0" smtClean="0">
                <a:solidFill>
                  <a:schemeClr val="accent1">
                    <a:lumMod val="50000"/>
                  </a:schemeClr>
                </a:solidFill>
                <a:latin typeface="標楷體" pitchFamily="65" charset="-120"/>
                <a:ea typeface="標楷體" pitchFamily="65" charset="-120"/>
              </a:rPr>
              <a:t>  份， 此生的能力落在最優秀的等級中，勝過</a:t>
            </a:r>
            <a:endParaRPr lang="en-US" altLang="zh-TW" sz="3200" b="1" dirty="0" smtClean="0">
              <a:solidFill>
                <a:schemeClr val="accent1">
                  <a:lumMod val="50000"/>
                </a:schemeClr>
              </a:solidFill>
              <a:latin typeface="標楷體" pitchFamily="65" charset="-120"/>
              <a:ea typeface="標楷體" pitchFamily="65" charset="-120"/>
            </a:endParaRPr>
          </a:p>
          <a:p>
            <a:r>
              <a:rPr lang="zh-TW" altLang="en-US" sz="3200" b="1" dirty="0" smtClean="0">
                <a:solidFill>
                  <a:schemeClr val="accent1">
                    <a:lumMod val="50000"/>
                  </a:schemeClr>
                </a:solidFill>
                <a:latin typeface="標楷體" pitchFamily="65" charset="-120"/>
                <a:ea typeface="標楷體" pitchFamily="65" charset="-120"/>
              </a:rPr>
              <a:t>  八等分的人）。 </a:t>
            </a:r>
          </a:p>
          <a:p>
            <a:pPr>
              <a:buFont typeface="Wingdings" pitchFamily="2" charset="2"/>
              <a:buChar char="u"/>
            </a:pPr>
            <a:r>
              <a:rPr lang="zh-TW" altLang="en-US" sz="3200" b="1" dirty="0" smtClean="0">
                <a:solidFill>
                  <a:schemeClr val="accent1">
                    <a:lumMod val="50000"/>
                  </a:schemeClr>
                </a:solidFill>
                <a:latin typeface="標楷體" pitchFamily="65" charset="-120"/>
                <a:ea typeface="標楷體" pitchFamily="65" charset="-120"/>
              </a:rPr>
              <a:t>由於此測驗所對照的全國高一學生之常模是</a:t>
            </a:r>
            <a:endParaRPr lang="en-US" altLang="zh-TW" sz="3200" b="1" dirty="0" smtClean="0">
              <a:solidFill>
                <a:schemeClr val="accent1">
                  <a:lumMod val="50000"/>
                </a:schemeClr>
              </a:solidFill>
              <a:latin typeface="標楷體" pitchFamily="65" charset="-120"/>
              <a:ea typeface="標楷體" pitchFamily="65" charset="-120"/>
            </a:endParaRPr>
          </a:p>
          <a:p>
            <a:r>
              <a:rPr lang="zh-TW" altLang="en-US" sz="3200" b="1" dirty="0" smtClean="0">
                <a:solidFill>
                  <a:schemeClr val="accent1">
                    <a:lumMod val="50000"/>
                  </a:schemeClr>
                </a:solidFill>
                <a:latin typeface="標楷體" pitchFamily="65" charset="-120"/>
                <a:ea typeface="標楷體" pitchFamily="65" charset="-120"/>
              </a:rPr>
              <a:t>  數年前完成的，不見得適用於現今的本校高</a:t>
            </a:r>
            <a:endParaRPr lang="en-US" altLang="zh-TW" sz="3200" b="1" dirty="0" smtClean="0">
              <a:solidFill>
                <a:schemeClr val="accent1">
                  <a:lumMod val="50000"/>
                </a:schemeClr>
              </a:solidFill>
              <a:latin typeface="標楷體" pitchFamily="65" charset="-120"/>
              <a:ea typeface="標楷體" pitchFamily="65" charset="-120"/>
            </a:endParaRPr>
          </a:p>
          <a:p>
            <a:r>
              <a:rPr lang="zh-TW" altLang="en-US" sz="3200" b="1" dirty="0" smtClean="0">
                <a:solidFill>
                  <a:schemeClr val="accent1">
                    <a:lumMod val="50000"/>
                  </a:schemeClr>
                </a:solidFill>
                <a:latin typeface="標楷體" pitchFamily="65" charset="-120"/>
                <a:ea typeface="標楷體" pitchFamily="65" charset="-120"/>
              </a:rPr>
              <a:t>  一學生；對於標準九分的等級，同學</a:t>
            </a:r>
            <a:r>
              <a:rPr lang="zh-TW" altLang="en-US" sz="3200" b="1" dirty="0" smtClean="0">
                <a:solidFill>
                  <a:srgbClr val="C00000"/>
                </a:solidFill>
                <a:latin typeface="標楷體" pitchFamily="65" charset="-120"/>
                <a:ea typeface="標楷體" pitchFamily="65" charset="-120"/>
              </a:rPr>
              <a:t>參考即</a:t>
            </a:r>
            <a:endParaRPr lang="en-US" altLang="zh-TW" sz="3200" b="1" dirty="0" smtClean="0">
              <a:solidFill>
                <a:srgbClr val="C00000"/>
              </a:solidFill>
              <a:latin typeface="標楷體" pitchFamily="65" charset="-120"/>
              <a:ea typeface="標楷體" pitchFamily="65" charset="-120"/>
            </a:endParaRPr>
          </a:p>
          <a:p>
            <a:r>
              <a:rPr lang="zh-TW" altLang="en-US" sz="3200" b="1" dirty="0" smtClean="0">
                <a:solidFill>
                  <a:srgbClr val="C00000"/>
                </a:solidFill>
                <a:latin typeface="標楷體" pitchFamily="65" charset="-120"/>
                <a:ea typeface="標楷體" pitchFamily="65" charset="-120"/>
              </a:rPr>
              <a:t>  可</a:t>
            </a:r>
            <a:r>
              <a:rPr lang="zh-TW" altLang="en-US" sz="3200" b="1" dirty="0" smtClean="0">
                <a:solidFill>
                  <a:schemeClr val="accent1">
                    <a:lumMod val="50000"/>
                  </a:schemeClr>
                </a:solidFill>
                <a:latin typeface="標楷體" pitchFamily="65" charset="-120"/>
                <a:ea typeface="標楷體" pitchFamily="65" charset="-120"/>
              </a:rPr>
              <a:t>。重要的是學生個人在</a:t>
            </a:r>
            <a:r>
              <a:rPr lang="zh-TW" altLang="en-US" sz="3200" b="1" dirty="0" smtClean="0">
                <a:solidFill>
                  <a:srgbClr val="C00000"/>
                </a:solidFill>
                <a:latin typeface="標楷體" pitchFamily="65" charset="-120"/>
                <a:ea typeface="標楷體" pitchFamily="65" charset="-120"/>
              </a:rPr>
              <a:t>側面圖中所顯現的</a:t>
            </a:r>
            <a:endParaRPr lang="en-US" altLang="zh-TW" sz="3200" b="1" dirty="0" smtClean="0">
              <a:solidFill>
                <a:srgbClr val="C00000"/>
              </a:solidFill>
              <a:latin typeface="標楷體" pitchFamily="65" charset="-120"/>
              <a:ea typeface="標楷體" pitchFamily="65" charset="-120"/>
            </a:endParaRPr>
          </a:p>
          <a:p>
            <a:r>
              <a:rPr lang="zh-TW" altLang="en-US" sz="3200" b="1" dirty="0" smtClean="0">
                <a:solidFill>
                  <a:srgbClr val="C00000"/>
                </a:solidFill>
                <a:latin typeface="標楷體" pitchFamily="65" charset="-120"/>
                <a:ea typeface="標楷體" pitchFamily="65" charset="-120"/>
              </a:rPr>
              <a:t>  優勢能力</a:t>
            </a:r>
            <a:r>
              <a:rPr lang="zh-TW" altLang="en-US" sz="3200" b="1" dirty="0" smtClean="0">
                <a:solidFill>
                  <a:srgbClr val="006C31"/>
                </a:solidFill>
                <a:latin typeface="標楷體" pitchFamily="65" charset="-120"/>
                <a:ea typeface="標楷體" pitchFamily="65" charset="-120"/>
              </a:rPr>
              <a:t>。 </a:t>
            </a:r>
          </a:p>
          <a:p>
            <a:endParaRPr lang="zh-TW" altLang="en-US" dirty="0"/>
          </a:p>
        </p:txBody>
      </p:sp>
      <p:sp>
        <p:nvSpPr>
          <p:cNvPr id="3" name="文字方塊 2"/>
          <p:cNvSpPr txBox="1"/>
          <p:nvPr/>
        </p:nvSpPr>
        <p:spPr>
          <a:xfrm>
            <a:off x="714348" y="428604"/>
            <a:ext cx="7143800" cy="769441"/>
          </a:xfrm>
          <a:prstGeom prst="rect">
            <a:avLst/>
          </a:prstGeom>
          <a:solidFill>
            <a:srgbClr val="FFD243"/>
          </a:solidFill>
          <a:scene3d>
            <a:camera prst="orthographicFront"/>
            <a:lightRig rig="threePt" dir="t"/>
          </a:scene3d>
          <a:sp3d>
            <a:bevelT/>
          </a:sp3d>
        </p:spPr>
        <p:txBody>
          <a:bodyPr wrap="square" rtlCol="0">
            <a:spAutoFit/>
          </a:bodyPr>
          <a:lstStyle/>
          <a:p>
            <a:r>
              <a:rPr lang="zh-TW" altLang="en-US" sz="4400" b="1" dirty="0" smtClean="0">
                <a:solidFill>
                  <a:schemeClr val="bg1"/>
                </a:solidFill>
                <a:latin typeface="標楷體" pitchFamily="65" charset="-120"/>
                <a:ea typeface="標楷體" pitchFamily="65" charset="-120"/>
              </a:rPr>
              <a:t>百分等級及標準九分的意義</a:t>
            </a:r>
            <a:r>
              <a:rPr lang="zh-TW" altLang="en-US" b="1" dirty="0" smtClean="0">
                <a:latin typeface="標楷體" pitchFamily="65" charset="-120"/>
                <a:ea typeface="標楷體" pitchFamily="65" charset="-12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2">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2">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2">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 calcmode="lin" valueType="num">
                                      <p:cBhvr additive="base">
                                        <p:cTn id="45"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720" y="928670"/>
            <a:ext cx="8572560" cy="5509200"/>
          </a:xfrm>
          <a:prstGeom prst="rect">
            <a:avLst/>
          </a:prstGeom>
        </p:spPr>
        <p:txBody>
          <a:bodyPr wrap="square">
            <a:spAutoFit/>
          </a:bodyPr>
          <a:lstStyle/>
          <a:p>
            <a:pPr>
              <a:buFont typeface="Wingdings" pitchFamily="2" charset="2"/>
              <a:buChar char="u"/>
            </a:pPr>
            <a:r>
              <a:rPr lang="zh-TW" altLang="en-US" sz="3200" b="1" dirty="0" smtClean="0">
                <a:solidFill>
                  <a:schemeClr val="accent1">
                    <a:lumMod val="50000"/>
                  </a:schemeClr>
                </a:solidFill>
                <a:latin typeface="標楷體" pitchFamily="65" charset="-120"/>
                <a:ea typeface="標楷體" pitchFamily="65" charset="-120"/>
              </a:rPr>
              <a:t>個人各項能力表現的</a:t>
            </a:r>
            <a:r>
              <a:rPr lang="zh-TW" altLang="en-US" sz="3200" b="1" dirty="0" smtClean="0">
                <a:solidFill>
                  <a:srgbClr val="C00000"/>
                </a:solidFill>
                <a:latin typeface="標楷體" pitchFamily="65" charset="-120"/>
                <a:ea typeface="標楷體" pitchFamily="65" charset="-120"/>
              </a:rPr>
              <a:t>整體水準：</a:t>
            </a:r>
            <a:endParaRPr lang="en-US" altLang="zh-TW" sz="3200" b="1" dirty="0" smtClean="0">
              <a:solidFill>
                <a:srgbClr val="C00000"/>
              </a:solidFill>
              <a:latin typeface="標楷體" pitchFamily="65" charset="-120"/>
              <a:ea typeface="標楷體" pitchFamily="65" charset="-120"/>
            </a:endParaRPr>
          </a:p>
          <a:p>
            <a:r>
              <a:rPr lang="zh-TW" altLang="en-US" sz="3200" b="1" dirty="0" smtClean="0">
                <a:solidFill>
                  <a:srgbClr val="006C31"/>
                </a:solidFill>
                <a:latin typeface="標楷體" pitchFamily="65" charset="-120"/>
                <a:ea typeface="標楷體" pitchFamily="65" charset="-120"/>
              </a:rPr>
              <a:t>  </a:t>
            </a:r>
            <a:r>
              <a:rPr lang="zh-TW" altLang="en-US" sz="3200" b="1" dirty="0" smtClean="0">
                <a:solidFill>
                  <a:schemeClr val="accent1">
                    <a:lumMod val="50000"/>
                  </a:schemeClr>
                </a:solidFill>
                <a:latin typeface="標楷體" pitchFamily="65" charset="-120"/>
                <a:ea typeface="標楷體" pitchFamily="65" charset="-120"/>
              </a:rPr>
              <a:t>各分測驗的標準九等級在</a:t>
            </a:r>
            <a:r>
              <a:rPr lang="en-US" altLang="zh-TW" sz="3200" b="1" dirty="0" smtClean="0">
                <a:solidFill>
                  <a:srgbClr val="C00000"/>
                </a:solidFill>
                <a:latin typeface="標楷體" pitchFamily="65" charset="-120"/>
                <a:ea typeface="標楷體" pitchFamily="65" charset="-120"/>
              </a:rPr>
              <a:t>1-3</a:t>
            </a:r>
            <a:r>
              <a:rPr lang="zh-TW" altLang="en-US" sz="3200" b="1" dirty="0" smtClean="0">
                <a:solidFill>
                  <a:srgbClr val="C00000"/>
                </a:solidFill>
                <a:latin typeface="標楷體" pitchFamily="65" charset="-120"/>
                <a:ea typeface="標楷體" pitchFamily="65" charset="-120"/>
              </a:rPr>
              <a:t>為低</a:t>
            </a:r>
            <a:r>
              <a:rPr lang="zh-TW" altLang="en-US" sz="3200" b="1" dirty="0" smtClean="0">
                <a:solidFill>
                  <a:srgbClr val="006C31"/>
                </a:solidFill>
                <a:latin typeface="標楷體" pitchFamily="65" charset="-120"/>
                <a:ea typeface="標楷體" pitchFamily="65" charset="-120"/>
              </a:rPr>
              <a:t>，</a:t>
            </a:r>
            <a:r>
              <a:rPr lang="en-US" altLang="zh-TW" sz="3200" b="1" dirty="0" smtClean="0">
                <a:solidFill>
                  <a:srgbClr val="C00000"/>
                </a:solidFill>
                <a:latin typeface="標楷體" pitchFamily="65" charset="-120"/>
                <a:ea typeface="標楷體" pitchFamily="65" charset="-120"/>
              </a:rPr>
              <a:t>4-6</a:t>
            </a:r>
            <a:r>
              <a:rPr lang="zh-TW" altLang="en-US" sz="3200" b="1" dirty="0" smtClean="0">
                <a:solidFill>
                  <a:srgbClr val="C00000"/>
                </a:solidFill>
                <a:latin typeface="標楷體" pitchFamily="65" charset="-120"/>
                <a:ea typeface="標楷體" pitchFamily="65" charset="-120"/>
              </a:rPr>
              <a:t>為中</a:t>
            </a:r>
            <a:r>
              <a:rPr lang="zh-TW" altLang="en-US" sz="3200" b="1" dirty="0" smtClean="0">
                <a:solidFill>
                  <a:srgbClr val="006C31"/>
                </a:solidFill>
                <a:latin typeface="標楷體" pitchFamily="65" charset="-120"/>
                <a:ea typeface="標楷體" pitchFamily="65" charset="-120"/>
              </a:rPr>
              <a:t>，</a:t>
            </a:r>
            <a:endParaRPr lang="en-US" altLang="zh-TW" sz="3200" b="1" dirty="0" smtClean="0">
              <a:solidFill>
                <a:srgbClr val="006C31"/>
              </a:solidFill>
              <a:latin typeface="標楷體" pitchFamily="65" charset="-120"/>
              <a:ea typeface="標楷體" pitchFamily="65" charset="-120"/>
            </a:endParaRPr>
          </a:p>
          <a:p>
            <a:r>
              <a:rPr lang="zh-TW" altLang="en-US" sz="3200" b="1" dirty="0" smtClean="0">
                <a:solidFill>
                  <a:srgbClr val="006C31"/>
                </a:solidFill>
                <a:latin typeface="標楷體" pitchFamily="65" charset="-120"/>
                <a:ea typeface="標楷體" pitchFamily="65" charset="-120"/>
              </a:rPr>
              <a:t>  </a:t>
            </a:r>
            <a:r>
              <a:rPr lang="en-US" altLang="zh-TW" sz="3200" b="1" dirty="0" smtClean="0">
                <a:solidFill>
                  <a:srgbClr val="C00000"/>
                </a:solidFill>
                <a:latin typeface="標楷體" pitchFamily="65" charset="-120"/>
                <a:ea typeface="標楷體" pitchFamily="65" charset="-120"/>
              </a:rPr>
              <a:t>7-9</a:t>
            </a:r>
            <a:r>
              <a:rPr lang="zh-TW" altLang="en-US" sz="3200" b="1" dirty="0" smtClean="0">
                <a:solidFill>
                  <a:srgbClr val="C00000"/>
                </a:solidFill>
                <a:latin typeface="標楷體" pitchFamily="65" charset="-120"/>
                <a:ea typeface="標楷體" pitchFamily="65" charset="-120"/>
              </a:rPr>
              <a:t>為高</a:t>
            </a:r>
            <a:r>
              <a:rPr lang="zh-TW" altLang="en-US" sz="3200" b="1" dirty="0" smtClean="0">
                <a:solidFill>
                  <a:schemeClr val="accent1">
                    <a:lumMod val="50000"/>
                  </a:schemeClr>
                </a:solidFill>
                <a:latin typeface="標楷體" pitchFamily="65" charset="-120"/>
                <a:ea typeface="標楷體" pitchFamily="65" charset="-120"/>
              </a:rPr>
              <a:t>。同學可觀察自己在八個分量表的整</a:t>
            </a:r>
            <a:endParaRPr lang="en-US" altLang="zh-TW" sz="3200" b="1" dirty="0" smtClean="0">
              <a:solidFill>
                <a:schemeClr val="accent1">
                  <a:lumMod val="50000"/>
                </a:schemeClr>
              </a:solidFill>
              <a:latin typeface="標楷體" pitchFamily="65" charset="-120"/>
              <a:ea typeface="標楷體" pitchFamily="65" charset="-120"/>
            </a:endParaRPr>
          </a:p>
          <a:p>
            <a:r>
              <a:rPr lang="zh-TW" altLang="en-US" sz="3200" b="1" dirty="0" smtClean="0">
                <a:solidFill>
                  <a:schemeClr val="accent1">
                    <a:lumMod val="50000"/>
                  </a:schemeClr>
                </a:solidFill>
                <a:latin typeface="標楷體" pitchFamily="65" charset="-120"/>
                <a:ea typeface="標楷體" pitchFamily="65" charset="-120"/>
              </a:rPr>
              <a:t>  體表現如何。 </a:t>
            </a:r>
          </a:p>
          <a:p>
            <a:pPr>
              <a:buFont typeface="Wingdings" pitchFamily="2" charset="2"/>
              <a:buChar char="u"/>
            </a:pPr>
            <a:r>
              <a:rPr lang="zh-TW" altLang="en-US" sz="3200" b="1" dirty="0" smtClean="0">
                <a:solidFill>
                  <a:schemeClr val="accent1">
                    <a:lumMod val="50000"/>
                  </a:schemeClr>
                </a:solidFill>
                <a:latin typeface="標楷體" pitchFamily="65" charset="-120"/>
                <a:ea typeface="標楷體" pitchFamily="65" charset="-120"/>
              </a:rPr>
              <a:t>個人各項能力表現的</a:t>
            </a:r>
            <a:r>
              <a:rPr lang="zh-TW" altLang="en-US" sz="3200" b="1" dirty="0" smtClean="0">
                <a:solidFill>
                  <a:srgbClr val="C00000"/>
                </a:solidFill>
                <a:latin typeface="標楷體" pitchFamily="65" charset="-120"/>
                <a:ea typeface="標楷體" pitchFamily="65" charset="-120"/>
              </a:rPr>
              <a:t>差異程度：</a:t>
            </a:r>
            <a:endParaRPr lang="en-US" altLang="zh-TW" sz="3200" b="1" dirty="0" smtClean="0">
              <a:solidFill>
                <a:srgbClr val="C00000"/>
              </a:solidFill>
              <a:latin typeface="標楷體" pitchFamily="65" charset="-120"/>
              <a:ea typeface="標楷體" pitchFamily="65" charset="-120"/>
            </a:endParaRPr>
          </a:p>
          <a:p>
            <a:r>
              <a:rPr lang="zh-TW" altLang="en-US" sz="3200" b="1" dirty="0" smtClean="0">
                <a:solidFill>
                  <a:srgbClr val="006C31"/>
                </a:solidFill>
                <a:latin typeface="標楷體" pitchFamily="65" charset="-120"/>
                <a:ea typeface="標楷體" pitchFamily="65" charset="-120"/>
              </a:rPr>
              <a:t>  </a:t>
            </a:r>
            <a:r>
              <a:rPr lang="zh-TW" altLang="en-US" sz="3200" b="1" dirty="0" smtClean="0">
                <a:solidFill>
                  <a:schemeClr val="accent1">
                    <a:lumMod val="50000"/>
                  </a:schemeClr>
                </a:solidFill>
                <a:latin typeface="標楷體" pitchFamily="65" charset="-120"/>
                <a:ea typeface="標楷體" pitchFamily="65" charset="-120"/>
              </a:rPr>
              <a:t>有些人的</a:t>
            </a:r>
            <a:r>
              <a:rPr lang="zh-TW" altLang="en-US" sz="3200" b="1" dirty="0" smtClean="0">
                <a:solidFill>
                  <a:srgbClr val="C00000"/>
                </a:solidFill>
                <a:latin typeface="標楷體" pitchFamily="65" charset="-120"/>
                <a:ea typeface="標楷體" pitchFamily="65" charset="-120"/>
              </a:rPr>
              <a:t>側面圖呈扁平狀，顯示其能力未分</a:t>
            </a:r>
            <a:endParaRPr lang="en-US" altLang="zh-TW" sz="3200" b="1" dirty="0" smtClean="0">
              <a:solidFill>
                <a:srgbClr val="C00000"/>
              </a:solidFill>
              <a:latin typeface="標楷體" pitchFamily="65" charset="-120"/>
              <a:ea typeface="標楷體" pitchFamily="65" charset="-120"/>
            </a:endParaRPr>
          </a:p>
          <a:p>
            <a:r>
              <a:rPr lang="zh-TW" altLang="en-US" sz="3200" b="1" dirty="0" smtClean="0">
                <a:solidFill>
                  <a:srgbClr val="C00000"/>
                </a:solidFill>
                <a:latin typeface="標楷體" pitchFamily="65" charset="-120"/>
                <a:ea typeface="標楷體" pitchFamily="65" charset="-120"/>
              </a:rPr>
              <a:t>  化</a:t>
            </a:r>
            <a:r>
              <a:rPr lang="zh-TW" altLang="en-US" sz="3200" b="1" dirty="0" smtClean="0">
                <a:solidFill>
                  <a:schemeClr val="accent1">
                    <a:lumMod val="50000"/>
                  </a:schemeClr>
                </a:solidFill>
                <a:latin typeface="標楷體" pitchFamily="65" charset="-120"/>
                <a:ea typeface="標楷體" pitchFamily="65" charset="-120"/>
              </a:rPr>
              <a:t>；有些同學則有明顯較優及明顯較弱的能</a:t>
            </a:r>
            <a:endParaRPr lang="en-US" altLang="zh-TW" sz="3200" b="1" dirty="0" smtClean="0">
              <a:solidFill>
                <a:schemeClr val="accent1">
                  <a:lumMod val="50000"/>
                </a:schemeClr>
              </a:solidFill>
              <a:latin typeface="標楷體" pitchFamily="65" charset="-120"/>
              <a:ea typeface="標楷體" pitchFamily="65" charset="-120"/>
            </a:endParaRPr>
          </a:p>
          <a:p>
            <a:r>
              <a:rPr lang="zh-TW" altLang="en-US" sz="3200" b="1" dirty="0" smtClean="0">
                <a:solidFill>
                  <a:schemeClr val="accent1">
                    <a:lumMod val="50000"/>
                  </a:schemeClr>
                </a:solidFill>
                <a:latin typeface="標楷體" pitchFamily="65" charset="-120"/>
                <a:ea typeface="標楷體" pitchFamily="65" charset="-120"/>
              </a:rPr>
              <a:t>  力。同學可找出自己在側面 圖中等級較高及</a:t>
            </a:r>
            <a:endParaRPr lang="en-US" altLang="zh-TW" sz="3200" b="1" dirty="0" smtClean="0">
              <a:solidFill>
                <a:schemeClr val="accent1">
                  <a:lumMod val="50000"/>
                </a:schemeClr>
              </a:solidFill>
              <a:latin typeface="標楷體" pitchFamily="65" charset="-120"/>
              <a:ea typeface="標楷體" pitchFamily="65" charset="-120"/>
            </a:endParaRPr>
          </a:p>
          <a:p>
            <a:r>
              <a:rPr lang="zh-TW" altLang="en-US" sz="3200" b="1" dirty="0" smtClean="0">
                <a:solidFill>
                  <a:schemeClr val="accent1">
                    <a:lumMod val="50000"/>
                  </a:schemeClr>
                </a:solidFill>
                <a:latin typeface="標楷體" pitchFamily="65" charset="-120"/>
                <a:ea typeface="標楷體" pitchFamily="65" charset="-120"/>
              </a:rPr>
              <a:t>  較低的幾個分量表，對照各分測驗的測驗內</a:t>
            </a:r>
            <a:endParaRPr lang="en-US" altLang="zh-TW" sz="3200" b="1" dirty="0" smtClean="0">
              <a:solidFill>
                <a:schemeClr val="accent1">
                  <a:lumMod val="50000"/>
                </a:schemeClr>
              </a:solidFill>
              <a:latin typeface="標楷體" pitchFamily="65" charset="-120"/>
              <a:ea typeface="標楷體" pitchFamily="65" charset="-120"/>
            </a:endParaRPr>
          </a:p>
          <a:p>
            <a:r>
              <a:rPr lang="zh-TW" altLang="en-US" sz="3200" b="1" dirty="0" smtClean="0">
                <a:solidFill>
                  <a:schemeClr val="accent1">
                    <a:lumMod val="50000"/>
                  </a:schemeClr>
                </a:solidFill>
                <a:latin typeface="標楷體" pitchFamily="65" charset="-120"/>
                <a:ea typeface="標楷體" pitchFamily="65" charset="-120"/>
              </a:rPr>
              <a:t>  容，便可</a:t>
            </a:r>
            <a:r>
              <a:rPr lang="zh-TW" altLang="en-US" sz="3200" b="1" dirty="0" smtClean="0">
                <a:solidFill>
                  <a:srgbClr val="C00000"/>
                </a:solidFill>
                <a:latin typeface="標楷體" pitchFamily="65" charset="-120"/>
                <a:ea typeface="標楷體" pitchFamily="65" charset="-120"/>
              </a:rPr>
              <a:t>了解自己較具優勢及相對較弱的幾</a:t>
            </a:r>
            <a:endParaRPr lang="en-US" altLang="zh-TW" sz="3200" b="1" dirty="0" smtClean="0">
              <a:solidFill>
                <a:srgbClr val="C00000"/>
              </a:solidFill>
              <a:latin typeface="標楷體" pitchFamily="65" charset="-120"/>
              <a:ea typeface="標楷體" pitchFamily="65" charset="-120"/>
            </a:endParaRPr>
          </a:p>
          <a:p>
            <a:r>
              <a:rPr lang="zh-TW" altLang="en-US" sz="3200" b="1" dirty="0" smtClean="0">
                <a:solidFill>
                  <a:srgbClr val="C00000"/>
                </a:solidFill>
                <a:latin typeface="標楷體" pitchFamily="65" charset="-120"/>
                <a:ea typeface="標楷體" pitchFamily="65" charset="-120"/>
              </a:rPr>
              <a:t>  種能力</a:t>
            </a:r>
            <a:r>
              <a:rPr lang="zh-TW" altLang="en-US" sz="3200" b="1" dirty="0" smtClean="0">
                <a:solidFill>
                  <a:srgbClr val="006C31"/>
                </a:solidFill>
                <a:latin typeface="標楷體" pitchFamily="65" charset="-120"/>
                <a:ea typeface="標楷體" pitchFamily="65" charset="-120"/>
              </a:rPr>
              <a:t>。</a:t>
            </a:r>
            <a:endParaRPr lang="zh-TW" altLang="en-US" sz="3200" b="1" dirty="0">
              <a:solidFill>
                <a:srgbClr val="006C31"/>
              </a:solidFill>
              <a:latin typeface="標楷體" pitchFamily="65" charset="-120"/>
              <a:ea typeface="標楷體" pitchFamily="65" charset="-120"/>
            </a:endParaRPr>
          </a:p>
        </p:txBody>
      </p:sp>
      <p:sp>
        <p:nvSpPr>
          <p:cNvPr id="3" name="文字方塊 2"/>
          <p:cNvSpPr txBox="1"/>
          <p:nvPr/>
        </p:nvSpPr>
        <p:spPr>
          <a:xfrm>
            <a:off x="2714612" y="142852"/>
            <a:ext cx="3571900" cy="769441"/>
          </a:xfrm>
          <a:prstGeom prst="rect">
            <a:avLst/>
          </a:prstGeom>
          <a:solidFill>
            <a:srgbClr val="FFD243"/>
          </a:solidFill>
          <a:scene3d>
            <a:camera prst="orthographicFront"/>
            <a:lightRig rig="threePt" dir="t"/>
          </a:scene3d>
          <a:sp3d>
            <a:bevelT/>
          </a:sp3d>
        </p:spPr>
        <p:txBody>
          <a:bodyPr wrap="square" rtlCol="0">
            <a:spAutoFit/>
          </a:bodyPr>
          <a:lstStyle/>
          <a:p>
            <a:r>
              <a:rPr lang="zh-TW" altLang="en-US" sz="4400" b="1" dirty="0" smtClean="0">
                <a:solidFill>
                  <a:schemeClr val="bg1"/>
                </a:solidFill>
                <a:latin typeface="標楷體" pitchFamily="65" charset="-120"/>
                <a:ea typeface="標楷體" pitchFamily="65" charset="-120"/>
              </a:rPr>
              <a:t>側面圖的意涵</a:t>
            </a:r>
            <a:endParaRPr lang="zh-TW" altLang="en-US" b="1" dirty="0" smtClean="0">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2">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2">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2">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 calcmode="lin" valueType="num">
                                      <p:cBhvr additive="base">
                                        <p:cTn id="45"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2">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 calcmode="lin" valueType="num">
                                      <p:cBhvr additive="base">
                                        <p:cTn id="49"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68313" y="1857364"/>
            <a:ext cx="8104215" cy="4164024"/>
          </a:xfrm>
        </p:spPr>
        <p:txBody>
          <a:bodyPr/>
          <a:lstStyle/>
          <a:p>
            <a:pPr eaLnBrk="1" hangingPunct="1">
              <a:buFont typeface="Wingdings" pitchFamily="2" charset="2"/>
              <a:buChar char="u"/>
            </a:pPr>
            <a:r>
              <a:rPr lang="zh-TW" altLang="en-US" sz="4000" b="1" dirty="0" smtClean="0">
                <a:solidFill>
                  <a:schemeClr val="accent1">
                    <a:lumMod val="50000"/>
                  </a:schemeClr>
                </a:solidFill>
                <a:latin typeface="標楷體" pitchFamily="65" charset="-120"/>
                <a:ea typeface="標楷體" pitchFamily="65" charset="-120"/>
              </a:rPr>
              <a:t>預測學生對</a:t>
            </a:r>
            <a:r>
              <a:rPr lang="zh-TW" altLang="en-US" sz="4000" b="1" dirty="0" smtClean="0">
                <a:solidFill>
                  <a:srgbClr val="C00000"/>
                </a:solidFill>
                <a:latin typeface="標楷體" pitchFamily="65" charset="-120"/>
                <a:ea typeface="標楷體" pitchFamily="65" charset="-120"/>
              </a:rPr>
              <a:t>複雜的語文關係和概念</a:t>
            </a:r>
            <a:r>
              <a:rPr lang="zh-TW" altLang="en-US" sz="4000" b="1" dirty="0" smtClean="0">
                <a:solidFill>
                  <a:schemeClr val="accent1">
                    <a:lumMod val="50000"/>
                  </a:schemeClr>
                </a:solidFill>
                <a:latin typeface="標楷體" pitchFamily="65" charset="-120"/>
                <a:ea typeface="標楷體" pitchFamily="65" charset="-120"/>
              </a:rPr>
              <a:t>的推理能力。</a:t>
            </a:r>
          </a:p>
          <a:p>
            <a:pPr eaLnBrk="1" hangingPunct="1">
              <a:buFont typeface="Wingdings" pitchFamily="2" charset="2"/>
              <a:buChar char="u"/>
            </a:pPr>
            <a:r>
              <a:rPr lang="zh-TW" altLang="en-US" sz="4000" b="1" dirty="0" smtClean="0">
                <a:solidFill>
                  <a:schemeClr val="accent1">
                    <a:lumMod val="50000"/>
                  </a:schemeClr>
                </a:solidFill>
                <a:latin typeface="標楷體" pitchFamily="65" charset="-120"/>
                <a:ea typeface="標楷體" pitchFamily="65" charset="-120"/>
              </a:rPr>
              <a:t>分數較高者，於重視語文方面的科目應有較佳的學習潛能。在教育或職業工作中都極為重要，無論</a:t>
            </a:r>
            <a:r>
              <a:rPr lang="zh-TW" altLang="en-US" sz="4000" b="1" dirty="0" smtClean="0">
                <a:solidFill>
                  <a:srgbClr val="C00000"/>
                </a:solidFill>
                <a:latin typeface="標楷體" pitchFamily="65" charset="-120"/>
                <a:ea typeface="標楷體" pitchFamily="65" charset="-120"/>
              </a:rPr>
              <a:t>文組</a:t>
            </a:r>
            <a:r>
              <a:rPr lang="zh-TW" altLang="en-US" sz="4000" b="1" dirty="0" smtClean="0">
                <a:solidFill>
                  <a:srgbClr val="006C31"/>
                </a:solidFill>
                <a:latin typeface="標楷體" pitchFamily="65" charset="-120"/>
                <a:ea typeface="標楷體" pitchFamily="65" charset="-120"/>
              </a:rPr>
              <a:t>、</a:t>
            </a:r>
            <a:r>
              <a:rPr lang="zh-TW" altLang="en-US" sz="4000" b="1" dirty="0" smtClean="0">
                <a:solidFill>
                  <a:srgbClr val="C00000"/>
                </a:solidFill>
                <a:latin typeface="標楷體" pitchFamily="65" charset="-120"/>
                <a:ea typeface="標楷體" pitchFamily="65" charset="-120"/>
              </a:rPr>
              <a:t>理組</a:t>
            </a:r>
            <a:r>
              <a:rPr lang="zh-TW" altLang="en-US" sz="4000" b="1" dirty="0" smtClean="0">
                <a:solidFill>
                  <a:schemeClr val="accent1">
                    <a:lumMod val="50000"/>
                  </a:schemeClr>
                </a:solidFill>
                <a:latin typeface="標楷體" pitchFamily="65" charset="-120"/>
                <a:ea typeface="標楷體" pitchFamily="65" charset="-120"/>
              </a:rPr>
              <a:t>學生都應具備。</a:t>
            </a:r>
            <a:endParaRPr lang="zh-TW" altLang="en-US" sz="3600" b="1" dirty="0" smtClean="0">
              <a:solidFill>
                <a:schemeClr val="accent1">
                  <a:lumMod val="50000"/>
                </a:schemeClr>
              </a:solidFill>
              <a:latin typeface="標楷體" pitchFamily="65" charset="-120"/>
              <a:ea typeface="標楷體" pitchFamily="65" charset="-120"/>
            </a:endParaRPr>
          </a:p>
        </p:txBody>
      </p:sp>
      <p:sp>
        <p:nvSpPr>
          <p:cNvPr id="4" name="文字方塊 3"/>
          <p:cNvSpPr txBox="1"/>
          <p:nvPr/>
        </p:nvSpPr>
        <p:spPr>
          <a:xfrm>
            <a:off x="785786" y="642918"/>
            <a:ext cx="3071834" cy="769441"/>
          </a:xfrm>
          <a:prstGeom prst="rect">
            <a:avLst/>
          </a:prstGeom>
          <a:solidFill>
            <a:srgbClr val="FFD243"/>
          </a:solidFill>
          <a:scene3d>
            <a:camera prst="orthographicFront"/>
            <a:lightRig rig="threePt" dir="t"/>
          </a:scene3d>
          <a:sp3d>
            <a:bevelT/>
          </a:sp3d>
        </p:spPr>
        <p:txBody>
          <a:bodyPr wrap="square" rtlCol="0">
            <a:spAutoFit/>
          </a:bodyPr>
          <a:lstStyle/>
          <a:p>
            <a:pPr algn="ctr"/>
            <a:r>
              <a:rPr lang="zh-TW" altLang="en-US" sz="4400" b="1" dirty="0" smtClean="0">
                <a:solidFill>
                  <a:schemeClr val="bg1"/>
                </a:solidFill>
                <a:latin typeface="標楷體" pitchFamily="65" charset="-120"/>
                <a:ea typeface="標楷體" pitchFamily="65" charset="-120"/>
              </a:rPr>
              <a:t>語文推理</a:t>
            </a:r>
            <a:endParaRPr lang="zh-TW" altLang="en-US" sz="4400" b="1"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amond(in)">
                                      <p:cBhvr>
                                        <p:cTn id="7" dur="1000"/>
                                        <p:tgtEl>
                                          <p:spTgt spid="19459">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9459">
                                            <p:txEl>
                                              <p:pRg st="1" end="1"/>
                                            </p:txEl>
                                          </p:spTgt>
                                        </p:tgtEl>
                                        <p:attrNameLst>
                                          <p:attrName>style.visibility</p:attrName>
                                        </p:attrNameLst>
                                      </p:cBhvr>
                                      <p:to>
                                        <p:strVal val="visible"/>
                                      </p:to>
                                    </p:set>
                                    <p:animEffect transition="in" filter="diamond(in)">
                                      <p:cBhvr>
                                        <p:cTn id="10" dur="10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68313" y="1643049"/>
            <a:ext cx="8351837" cy="4881575"/>
          </a:xfrm>
        </p:spPr>
        <p:txBody>
          <a:bodyPr/>
          <a:lstStyle/>
          <a:p>
            <a:pPr eaLnBrk="1" hangingPunct="1">
              <a:lnSpc>
                <a:spcPct val="90000"/>
              </a:lnSpc>
              <a:buFont typeface="Wingdings" pitchFamily="2" charset="2"/>
              <a:buChar char="u"/>
            </a:pPr>
            <a:r>
              <a:rPr lang="zh-TW" altLang="en-US" sz="3600" b="1" dirty="0" smtClean="0">
                <a:solidFill>
                  <a:schemeClr val="accent1">
                    <a:lumMod val="50000"/>
                  </a:schemeClr>
                </a:solidFill>
                <a:latin typeface="標楷體" pitchFamily="65" charset="-120"/>
                <a:ea typeface="標楷體" pitchFamily="65" charset="-120"/>
              </a:rPr>
              <a:t>了解學生</a:t>
            </a:r>
            <a:r>
              <a:rPr lang="zh-TW" altLang="en-US" sz="3600" b="1" dirty="0" smtClean="0">
                <a:solidFill>
                  <a:srgbClr val="C00000"/>
                </a:solidFill>
                <a:latin typeface="標楷體" pitchFamily="65" charset="-120"/>
                <a:ea typeface="標楷體" pitchFamily="65" charset="-120"/>
              </a:rPr>
              <a:t>數目推理</a:t>
            </a:r>
            <a:r>
              <a:rPr lang="zh-TW" altLang="en-US" sz="3600" b="1" dirty="0" smtClean="0">
                <a:solidFill>
                  <a:schemeClr val="accent1">
                    <a:lumMod val="50000"/>
                  </a:schemeClr>
                </a:solidFill>
                <a:latin typeface="標楷體" pitchFamily="65" charset="-120"/>
                <a:ea typeface="標楷體" pitchFamily="65" charset="-120"/>
              </a:rPr>
              <a:t>和</a:t>
            </a:r>
            <a:r>
              <a:rPr lang="zh-TW" altLang="en-US" sz="3600" b="1" dirty="0" smtClean="0">
                <a:solidFill>
                  <a:srgbClr val="C00000"/>
                </a:solidFill>
                <a:latin typeface="標楷體" pitchFamily="65" charset="-120"/>
                <a:ea typeface="標楷體" pitchFamily="65" charset="-120"/>
              </a:rPr>
              <a:t>運用數目</a:t>
            </a:r>
            <a:r>
              <a:rPr lang="zh-TW" altLang="en-US" sz="3600" b="1" dirty="0" smtClean="0">
                <a:solidFill>
                  <a:schemeClr val="accent1">
                    <a:lumMod val="50000"/>
                  </a:schemeClr>
                </a:solidFill>
                <a:latin typeface="標楷體" pitchFamily="65" charset="-120"/>
                <a:ea typeface="標楷體" pitchFamily="65" charset="-120"/>
              </a:rPr>
              <a:t>關係以及</a:t>
            </a:r>
            <a:r>
              <a:rPr lang="zh-TW" altLang="en-US" sz="3600" b="1" dirty="0" smtClean="0">
                <a:solidFill>
                  <a:srgbClr val="C00000"/>
                </a:solidFill>
                <a:latin typeface="標楷體" pitchFamily="65" charset="-120"/>
                <a:ea typeface="標楷體" pitchFamily="65" charset="-120"/>
              </a:rPr>
              <a:t>處理數目概念</a:t>
            </a:r>
            <a:r>
              <a:rPr lang="zh-TW" altLang="en-US" sz="3600" b="1" dirty="0" smtClean="0">
                <a:solidFill>
                  <a:schemeClr val="accent1">
                    <a:lumMod val="50000"/>
                  </a:schemeClr>
                </a:solidFill>
                <a:latin typeface="標楷體" pitchFamily="65" charset="-120"/>
                <a:ea typeface="標楷體" pitchFamily="65" charset="-120"/>
              </a:rPr>
              <a:t>的能力。</a:t>
            </a:r>
          </a:p>
          <a:p>
            <a:pPr eaLnBrk="1" hangingPunct="1">
              <a:lnSpc>
                <a:spcPct val="90000"/>
              </a:lnSpc>
              <a:buFont typeface="Wingdings" pitchFamily="2" charset="2"/>
              <a:buChar char="u"/>
            </a:pPr>
            <a:r>
              <a:rPr lang="zh-TW" altLang="en-US" sz="3600" b="1" dirty="0" smtClean="0">
                <a:solidFill>
                  <a:schemeClr val="accent1">
                    <a:lumMod val="50000"/>
                  </a:schemeClr>
                </a:solidFill>
                <a:latin typeface="標楷體" pitchFamily="65" charset="-120"/>
                <a:ea typeface="標楷體" pitchFamily="65" charset="-120"/>
              </a:rPr>
              <a:t>此項能力可反應在數學、物理、化學、工程或需要數量思考的科目，對科學類和工技類、商業方面的工作都很重要。在</a:t>
            </a:r>
            <a:r>
              <a:rPr lang="zh-TW" altLang="en-US" sz="3600" b="1" dirty="0" smtClean="0">
                <a:solidFill>
                  <a:srgbClr val="C00000"/>
                </a:solidFill>
                <a:latin typeface="標楷體" pitchFamily="65" charset="-120"/>
                <a:ea typeface="標楷體" pitchFamily="65" charset="-120"/>
              </a:rPr>
              <a:t>理組</a:t>
            </a:r>
            <a:r>
              <a:rPr lang="zh-TW" altLang="en-US" sz="3600" b="1" dirty="0" smtClean="0">
                <a:solidFill>
                  <a:schemeClr val="accent1">
                    <a:lumMod val="50000"/>
                  </a:schemeClr>
                </a:solidFill>
                <a:latin typeface="標楷體" pitchFamily="65" charset="-120"/>
                <a:ea typeface="標楷體" pitchFamily="65" charset="-120"/>
              </a:rPr>
              <a:t>的所有科系中，此項能力為基本工具，此能力會影響學習效果。在文組科系中，</a:t>
            </a:r>
            <a:r>
              <a:rPr lang="zh-TW" altLang="en-US" sz="3600" b="1" dirty="0" smtClean="0">
                <a:solidFill>
                  <a:srgbClr val="C00000"/>
                </a:solidFill>
                <a:latin typeface="標楷體" pitchFamily="65" charset="-120"/>
                <a:ea typeface="標楷體" pitchFamily="65" charset="-120"/>
              </a:rPr>
              <a:t>商學院</a:t>
            </a:r>
            <a:r>
              <a:rPr lang="zh-TW" altLang="en-US" sz="3600" b="1" dirty="0" smtClean="0">
                <a:solidFill>
                  <a:schemeClr val="accent1">
                    <a:lumMod val="50000"/>
                  </a:schemeClr>
                </a:solidFill>
                <a:latin typeface="標楷體" pitchFamily="65" charset="-120"/>
                <a:ea typeface="標楷體" pitchFamily="65" charset="-120"/>
              </a:rPr>
              <a:t>較常需用到此能力。</a:t>
            </a:r>
            <a:r>
              <a:rPr lang="zh-TW" altLang="en-US" b="1" dirty="0" smtClean="0">
                <a:solidFill>
                  <a:schemeClr val="accent1">
                    <a:lumMod val="50000"/>
                  </a:schemeClr>
                </a:solidFill>
                <a:latin typeface="標楷體" pitchFamily="65" charset="-120"/>
                <a:ea typeface="華康隸書體W7"/>
              </a:rPr>
              <a:t> </a:t>
            </a:r>
            <a:endParaRPr lang="zh-TW" altLang="en-US" sz="3800" b="1" dirty="0" smtClean="0">
              <a:solidFill>
                <a:schemeClr val="accent1">
                  <a:lumMod val="50000"/>
                </a:schemeClr>
              </a:solidFill>
              <a:latin typeface="標楷體" pitchFamily="65" charset="-120"/>
              <a:ea typeface="華康隸書體W7"/>
            </a:endParaRPr>
          </a:p>
          <a:p>
            <a:pPr eaLnBrk="1" hangingPunct="1">
              <a:lnSpc>
                <a:spcPct val="90000"/>
              </a:lnSpc>
              <a:buClr>
                <a:srgbClr val="006600"/>
              </a:buClr>
              <a:buSzPct val="105000"/>
              <a:buFont typeface="Wingdings" pitchFamily="2" charset="2"/>
              <a:buNone/>
            </a:pPr>
            <a:endParaRPr lang="en-US" altLang="zh-TW" dirty="0" smtClean="0">
              <a:solidFill>
                <a:srgbClr val="006C31"/>
              </a:solidFill>
              <a:latin typeface="標楷體" pitchFamily="65" charset="-120"/>
              <a:ea typeface="標楷體" pitchFamily="65" charset="-120"/>
            </a:endParaRPr>
          </a:p>
        </p:txBody>
      </p:sp>
      <p:sp>
        <p:nvSpPr>
          <p:cNvPr id="4" name="文字方塊 3"/>
          <p:cNvSpPr txBox="1"/>
          <p:nvPr/>
        </p:nvSpPr>
        <p:spPr>
          <a:xfrm>
            <a:off x="785786" y="714356"/>
            <a:ext cx="3071834" cy="769441"/>
          </a:xfrm>
          <a:prstGeom prst="rect">
            <a:avLst/>
          </a:prstGeom>
          <a:solidFill>
            <a:srgbClr val="FFD243"/>
          </a:solidFill>
          <a:scene3d>
            <a:camera prst="orthographicFront"/>
            <a:lightRig rig="threePt" dir="t"/>
          </a:scene3d>
          <a:sp3d>
            <a:bevelT/>
          </a:sp3d>
        </p:spPr>
        <p:txBody>
          <a:bodyPr wrap="square" rtlCol="0">
            <a:spAutoFit/>
          </a:bodyPr>
          <a:lstStyle/>
          <a:p>
            <a:pPr algn="ctr"/>
            <a:r>
              <a:rPr lang="zh-TW" altLang="en-US" sz="4400" b="1" dirty="0" smtClean="0">
                <a:solidFill>
                  <a:schemeClr val="bg1"/>
                </a:solidFill>
                <a:latin typeface="標楷體" pitchFamily="65" charset="-120"/>
                <a:ea typeface="標楷體" pitchFamily="65" charset="-120"/>
              </a:rPr>
              <a:t>數理推理</a:t>
            </a:r>
            <a:endParaRPr lang="zh-TW" altLang="en-US" sz="4400" b="1"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diamond(in)">
                                      <p:cBhvr>
                                        <p:cTn id="7" dur="1000"/>
                                        <p:tgtEl>
                                          <p:spTgt spid="2048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0483">
                                            <p:txEl>
                                              <p:pRg st="1" end="1"/>
                                            </p:txEl>
                                          </p:spTgt>
                                        </p:tgtEl>
                                        <p:attrNameLst>
                                          <p:attrName>style.visibility</p:attrName>
                                        </p:attrNameLst>
                                      </p:cBhvr>
                                      <p:to>
                                        <p:strVal val="visible"/>
                                      </p:to>
                                    </p:set>
                                    <p:animEffect transition="in" filter="diamond(in)">
                                      <p:cBhvr>
                                        <p:cTn id="10" dur="10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500034" y="1928802"/>
            <a:ext cx="8072494" cy="4595822"/>
          </a:xfrm>
        </p:spPr>
        <p:txBody>
          <a:bodyPr/>
          <a:lstStyle/>
          <a:p>
            <a:pPr eaLnBrk="1" hangingPunct="1">
              <a:buFont typeface="Wingdings" pitchFamily="2" charset="2"/>
              <a:buChar char="u"/>
            </a:pPr>
            <a:r>
              <a:rPr lang="zh-TW" altLang="en-US" sz="4000" b="1" dirty="0" smtClean="0">
                <a:solidFill>
                  <a:schemeClr val="accent1">
                    <a:lumMod val="50000"/>
                  </a:schemeClr>
                </a:solidFill>
                <a:latin typeface="標楷體" pitchFamily="65" charset="-120"/>
                <a:ea typeface="標楷體" pitchFamily="65" charset="-120"/>
              </a:rPr>
              <a:t>代表</a:t>
            </a:r>
            <a:r>
              <a:rPr lang="zh-TW" altLang="en-US" sz="4000" b="1" dirty="0" smtClean="0">
                <a:solidFill>
                  <a:srgbClr val="C00000"/>
                </a:solidFill>
                <a:latin typeface="標楷體" pitchFamily="65" charset="-120"/>
                <a:ea typeface="標楷體" pitchFamily="65" charset="-120"/>
              </a:rPr>
              <a:t>學習課業的潛力</a:t>
            </a:r>
            <a:r>
              <a:rPr lang="zh-TW" altLang="en-US" sz="4000" b="1" dirty="0" smtClean="0">
                <a:solidFill>
                  <a:schemeClr val="accent1">
                    <a:lumMod val="50000"/>
                  </a:schemeClr>
                </a:solidFill>
                <a:latin typeface="標楷體" pitchFamily="65" charset="-120"/>
                <a:ea typeface="標楷體" pitchFamily="65" charset="-120"/>
              </a:rPr>
              <a:t>。以上兩種能力結合，可以預測是否合適從事</a:t>
            </a:r>
            <a:r>
              <a:rPr lang="zh-TW" altLang="en-US" sz="4000" b="1" dirty="0" smtClean="0">
                <a:solidFill>
                  <a:srgbClr val="C00000"/>
                </a:solidFill>
                <a:latin typeface="標楷體" pitchFamily="65" charset="-120"/>
                <a:ea typeface="標楷體" pitchFamily="65" charset="-120"/>
              </a:rPr>
              <a:t>學術研究</a:t>
            </a:r>
            <a:r>
              <a:rPr lang="zh-TW" altLang="en-US" sz="4000" b="1" dirty="0" smtClean="0">
                <a:solidFill>
                  <a:schemeClr val="accent1">
                    <a:lumMod val="50000"/>
                  </a:schemeClr>
                </a:solidFill>
                <a:latin typeface="標楷體" pitchFamily="65" charset="-120"/>
                <a:ea typeface="標楷體" pitchFamily="65" charset="-120"/>
              </a:rPr>
              <a:t>工作。</a:t>
            </a:r>
            <a:r>
              <a:rPr lang="zh-TW" altLang="en-US" sz="4000" b="1" dirty="0" smtClean="0">
                <a:solidFill>
                  <a:srgbClr val="006C31"/>
                </a:solidFill>
                <a:latin typeface="標楷體" pitchFamily="65" charset="-120"/>
                <a:ea typeface="標楷體" pitchFamily="65" charset="-120"/>
              </a:rPr>
              <a:t> </a:t>
            </a:r>
          </a:p>
        </p:txBody>
      </p:sp>
      <p:sp>
        <p:nvSpPr>
          <p:cNvPr id="4" name="文字方塊 3"/>
          <p:cNvSpPr txBox="1"/>
          <p:nvPr/>
        </p:nvSpPr>
        <p:spPr>
          <a:xfrm>
            <a:off x="785786" y="714356"/>
            <a:ext cx="3071834" cy="769441"/>
          </a:xfrm>
          <a:prstGeom prst="rect">
            <a:avLst/>
          </a:prstGeom>
          <a:solidFill>
            <a:srgbClr val="FFD243"/>
          </a:solidFill>
          <a:scene3d>
            <a:camera prst="orthographicFront"/>
            <a:lightRig rig="threePt" dir="t"/>
          </a:scene3d>
          <a:sp3d>
            <a:bevelT/>
          </a:sp3d>
        </p:spPr>
        <p:txBody>
          <a:bodyPr wrap="square" rtlCol="0">
            <a:spAutoFit/>
          </a:bodyPr>
          <a:lstStyle/>
          <a:p>
            <a:pPr algn="ctr"/>
            <a:r>
              <a:rPr lang="zh-TW" altLang="en-US" sz="4400" b="1" dirty="0" smtClean="0">
                <a:solidFill>
                  <a:schemeClr val="bg1"/>
                </a:solidFill>
                <a:latin typeface="標楷體" pitchFamily="65" charset="-120"/>
                <a:ea typeface="標楷體" pitchFamily="65" charset="-120"/>
              </a:rPr>
              <a:t>語推</a:t>
            </a:r>
            <a:r>
              <a:rPr lang="en-US" altLang="zh-TW" sz="4400" b="1" dirty="0" smtClean="0">
                <a:solidFill>
                  <a:schemeClr val="bg1"/>
                </a:solidFill>
                <a:latin typeface="標楷體" pitchFamily="65" charset="-120"/>
                <a:ea typeface="標楷體" pitchFamily="65" charset="-120"/>
              </a:rPr>
              <a:t>+</a:t>
            </a:r>
            <a:r>
              <a:rPr lang="zh-TW" altLang="en-US" sz="4400" b="1" dirty="0" smtClean="0">
                <a:solidFill>
                  <a:schemeClr val="bg1"/>
                </a:solidFill>
                <a:latin typeface="標楷體" pitchFamily="65" charset="-120"/>
                <a:ea typeface="標楷體" pitchFamily="65" charset="-120"/>
              </a:rPr>
              <a:t>數推</a:t>
            </a:r>
            <a:endParaRPr lang="zh-TW" altLang="en-US" sz="4400" b="1"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diamond(in)">
                                      <p:cBhvr>
                                        <p:cTn id="7" dur="10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250825" y="1714487"/>
            <a:ext cx="8569325" cy="4810137"/>
          </a:xfrm>
          <a:ln>
            <a:noFill/>
          </a:ln>
        </p:spPr>
        <p:txBody>
          <a:bodyPr/>
          <a:lstStyle/>
          <a:p>
            <a:pPr eaLnBrk="1" hangingPunct="1">
              <a:buFont typeface="Wingdings" pitchFamily="2" charset="2"/>
              <a:buChar char="u"/>
            </a:pPr>
            <a:r>
              <a:rPr lang="zh-TW" altLang="en-US" sz="4000" b="1" dirty="0" smtClean="0">
                <a:solidFill>
                  <a:schemeClr val="accent1">
                    <a:lumMod val="50000"/>
                  </a:schemeClr>
                </a:solidFill>
                <a:latin typeface="標楷體" pitchFamily="65" charset="-120"/>
                <a:ea typeface="標楷體" pitchFamily="65" charset="-120"/>
              </a:rPr>
              <a:t>測量學生對物理學中力學的瞭解程度，對工藝學科、工業技術或科學類中技術層面的工作特別重要，是大學</a:t>
            </a:r>
            <a:r>
              <a:rPr lang="zh-TW" altLang="en-US" sz="4000" b="1" dirty="0" smtClean="0">
                <a:solidFill>
                  <a:srgbClr val="C00000"/>
                </a:solidFill>
                <a:latin typeface="標楷體" pitchFamily="65" charset="-120"/>
                <a:ea typeface="標楷體" pitchFamily="65" charset="-120"/>
              </a:rPr>
              <a:t>理工科系</a:t>
            </a:r>
            <a:r>
              <a:rPr lang="zh-TW" altLang="en-US" sz="4000" b="1" dirty="0" smtClean="0">
                <a:solidFill>
                  <a:schemeClr val="accent1">
                    <a:lumMod val="50000"/>
                  </a:schemeClr>
                </a:solidFill>
                <a:latin typeface="標楷體" pitchFamily="65" charset="-120"/>
                <a:ea typeface="標楷體" pitchFamily="65" charset="-120"/>
              </a:rPr>
              <a:t>所需基本能力。</a:t>
            </a:r>
          </a:p>
          <a:p>
            <a:pPr eaLnBrk="1" hangingPunct="1">
              <a:buFont typeface="Wingdings" pitchFamily="2" charset="2"/>
              <a:buChar char="u"/>
            </a:pPr>
            <a:r>
              <a:rPr lang="zh-TW" altLang="en-US" sz="4000" b="1" dirty="0" smtClean="0">
                <a:solidFill>
                  <a:schemeClr val="accent1">
                    <a:lumMod val="50000"/>
                  </a:schemeClr>
                </a:solidFill>
                <a:latin typeface="標楷體" pitchFamily="65" charset="-120"/>
                <a:ea typeface="標楷體" pitchFamily="65" charset="-120"/>
              </a:rPr>
              <a:t>此項分測驗分數較高者，對於普通物理力學的課程勝任度應較高。</a:t>
            </a:r>
          </a:p>
        </p:txBody>
      </p:sp>
      <p:sp>
        <p:nvSpPr>
          <p:cNvPr id="4" name="文字方塊 3"/>
          <p:cNvSpPr txBox="1"/>
          <p:nvPr/>
        </p:nvSpPr>
        <p:spPr>
          <a:xfrm>
            <a:off x="785786" y="642918"/>
            <a:ext cx="3071834" cy="769441"/>
          </a:xfrm>
          <a:prstGeom prst="rect">
            <a:avLst/>
          </a:prstGeom>
          <a:solidFill>
            <a:srgbClr val="FFD243"/>
          </a:solidFill>
          <a:scene3d>
            <a:camera prst="orthographicFront"/>
            <a:lightRig rig="threePt" dir="t"/>
          </a:scene3d>
          <a:sp3d>
            <a:bevelT/>
          </a:sp3d>
        </p:spPr>
        <p:txBody>
          <a:bodyPr wrap="square" rtlCol="0">
            <a:spAutoFit/>
          </a:bodyPr>
          <a:lstStyle/>
          <a:p>
            <a:pPr algn="ctr"/>
            <a:r>
              <a:rPr lang="zh-TW" altLang="en-US" sz="4400" b="1" dirty="0" smtClean="0">
                <a:solidFill>
                  <a:schemeClr val="bg1"/>
                </a:solidFill>
                <a:latin typeface="標楷體" pitchFamily="65" charset="-120"/>
                <a:ea typeface="標楷體" pitchFamily="65" charset="-120"/>
              </a:rPr>
              <a:t>機械推理</a:t>
            </a:r>
            <a:endParaRPr lang="zh-TW" altLang="en-US" sz="4400" b="1"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diamond(in)">
                                      <p:cBhvr>
                                        <p:cTn id="7" dur="1000"/>
                                        <p:tgtEl>
                                          <p:spTgt spid="22531">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2531">
                                            <p:txEl>
                                              <p:pRg st="1" end="1"/>
                                            </p:txEl>
                                          </p:spTgt>
                                        </p:tgtEl>
                                        <p:attrNameLst>
                                          <p:attrName>style.visibility</p:attrName>
                                        </p:attrNameLst>
                                      </p:cBhvr>
                                      <p:to>
                                        <p:strVal val="visible"/>
                                      </p:to>
                                    </p:set>
                                    <p:animEffect transition="in" filter="diamond(in)">
                                      <p:cBhvr>
                                        <p:cTn id="10" dur="10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500034" y="1714488"/>
            <a:ext cx="8143932" cy="4810137"/>
          </a:xfrm>
        </p:spPr>
        <p:txBody>
          <a:bodyPr/>
          <a:lstStyle/>
          <a:p>
            <a:pPr eaLnBrk="1" hangingPunct="1">
              <a:buFont typeface="Wingdings" pitchFamily="2" charset="2"/>
              <a:buChar char="u"/>
            </a:pPr>
            <a:r>
              <a:rPr lang="zh-TW" altLang="en-US" sz="4000" b="1" dirty="0" smtClean="0">
                <a:solidFill>
                  <a:schemeClr val="accent1">
                    <a:lumMod val="50000"/>
                  </a:schemeClr>
                </a:solidFill>
                <a:latin typeface="標楷體" pitchFamily="65" charset="-120"/>
                <a:ea typeface="標楷體" pitchFamily="65" charset="-120"/>
              </a:rPr>
              <a:t>測量想像、思考三度空間的能力，此能力對於美術、工藝、設計、科學、工技和藝術類的工作很重要，</a:t>
            </a:r>
            <a:r>
              <a:rPr lang="zh-TW" altLang="en-US" sz="4000" b="1" dirty="0" smtClean="0">
                <a:solidFill>
                  <a:srgbClr val="C00000"/>
                </a:solidFill>
                <a:latin typeface="標楷體" pitchFamily="65" charset="-120"/>
                <a:ea typeface="標楷體" pitchFamily="65" charset="-120"/>
              </a:rPr>
              <a:t>文組的各類設計、美術、廣告等</a:t>
            </a:r>
            <a:r>
              <a:rPr lang="zh-TW" altLang="en-US" sz="4000" b="1" dirty="0" smtClean="0">
                <a:solidFill>
                  <a:schemeClr val="accent1">
                    <a:lumMod val="50000"/>
                  </a:schemeClr>
                </a:solidFill>
                <a:latin typeface="標楷體" pitchFamily="65" charset="-120"/>
                <a:ea typeface="標楷體" pitchFamily="65" charset="-120"/>
              </a:rPr>
              <a:t>課程，</a:t>
            </a:r>
            <a:r>
              <a:rPr lang="zh-TW" altLang="en-US" sz="4000" b="1" dirty="0" smtClean="0">
                <a:solidFill>
                  <a:srgbClr val="C00000"/>
                </a:solidFill>
                <a:latin typeface="標楷體" pitchFamily="65" charset="-120"/>
                <a:ea typeface="標楷體" pitchFamily="65" charset="-120"/>
              </a:rPr>
              <a:t>理組的建築、工程、醫學（牙醫）等</a:t>
            </a:r>
            <a:r>
              <a:rPr lang="zh-TW" altLang="en-US" sz="4000" b="1" dirty="0" smtClean="0">
                <a:solidFill>
                  <a:schemeClr val="accent1">
                    <a:lumMod val="50000"/>
                  </a:schemeClr>
                </a:solidFill>
                <a:latin typeface="標楷體" pitchFamily="65" charset="-120"/>
                <a:ea typeface="標楷體" pitchFamily="65" charset="-120"/>
              </a:rPr>
              <a:t>科系會用到此能力。 </a:t>
            </a:r>
          </a:p>
        </p:txBody>
      </p:sp>
      <p:sp>
        <p:nvSpPr>
          <p:cNvPr id="13" name="文字方塊 12"/>
          <p:cNvSpPr txBox="1"/>
          <p:nvPr/>
        </p:nvSpPr>
        <p:spPr>
          <a:xfrm>
            <a:off x="785786" y="714356"/>
            <a:ext cx="3071834" cy="769441"/>
          </a:xfrm>
          <a:prstGeom prst="rect">
            <a:avLst/>
          </a:prstGeom>
          <a:solidFill>
            <a:srgbClr val="FFD243"/>
          </a:solidFill>
          <a:scene3d>
            <a:camera prst="orthographicFront"/>
            <a:lightRig rig="threePt" dir="t"/>
          </a:scene3d>
          <a:sp3d>
            <a:bevelT/>
          </a:sp3d>
        </p:spPr>
        <p:txBody>
          <a:bodyPr wrap="square" rtlCol="0">
            <a:spAutoFit/>
          </a:bodyPr>
          <a:lstStyle/>
          <a:p>
            <a:pPr algn="ctr"/>
            <a:r>
              <a:rPr lang="zh-TW" altLang="en-US" sz="4400" b="1" dirty="0" smtClean="0">
                <a:solidFill>
                  <a:schemeClr val="bg1"/>
                </a:solidFill>
                <a:latin typeface="標楷體" pitchFamily="65" charset="-120"/>
                <a:ea typeface="標楷體" pitchFamily="65" charset="-120"/>
              </a:rPr>
              <a:t>空間關係</a:t>
            </a:r>
            <a:endParaRPr lang="zh-TW" altLang="en-US" sz="4400" b="1"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diamond(in)">
                                      <p:cBhvr>
                                        <p:cTn id="7" dur="10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250825" y="1785926"/>
            <a:ext cx="8464579" cy="4235462"/>
          </a:xfrm>
        </p:spPr>
        <p:txBody>
          <a:bodyPr/>
          <a:lstStyle/>
          <a:p>
            <a:pPr eaLnBrk="1" hangingPunct="1">
              <a:buFont typeface="Wingdings" pitchFamily="2" charset="2"/>
              <a:buChar char="u"/>
            </a:pPr>
            <a:r>
              <a:rPr lang="zh-TW" altLang="en-US" sz="4000" b="1" dirty="0" smtClean="0">
                <a:solidFill>
                  <a:schemeClr val="accent1">
                    <a:lumMod val="50000"/>
                  </a:schemeClr>
                </a:solidFill>
                <a:latin typeface="標楷體" pitchFamily="65" charset="-120"/>
                <a:ea typeface="標楷體" pitchFamily="65" charset="-120"/>
              </a:rPr>
              <a:t>測量能否從圖案中類化或歸納出各項原則，也是推理能力的一種。特別是在運用</a:t>
            </a:r>
            <a:r>
              <a:rPr lang="zh-TW" altLang="en-US" sz="4000" b="1" dirty="0" smtClean="0">
                <a:solidFill>
                  <a:srgbClr val="C00000"/>
                </a:solidFill>
                <a:latin typeface="標楷體" pitchFamily="65" charset="-120"/>
                <a:ea typeface="標楷體" pitchFamily="65" charset="-120"/>
              </a:rPr>
              <a:t>圖案或物體而非文字思考</a:t>
            </a:r>
            <a:r>
              <a:rPr lang="zh-TW" altLang="en-US" sz="4000" b="1" dirty="0" smtClean="0">
                <a:solidFill>
                  <a:schemeClr val="accent1">
                    <a:lumMod val="50000"/>
                  </a:schemeClr>
                </a:solidFill>
                <a:latin typeface="標楷體" pitchFamily="65" charset="-120"/>
                <a:ea typeface="標楷體" pitchFamily="65" charset="-120"/>
              </a:rPr>
              <a:t>時。 </a:t>
            </a:r>
          </a:p>
          <a:p>
            <a:pPr eaLnBrk="1" hangingPunct="1">
              <a:buFont typeface="Wingdings" pitchFamily="2" charset="2"/>
              <a:buChar char="u"/>
            </a:pPr>
            <a:r>
              <a:rPr lang="zh-TW" altLang="en-US" sz="4000" b="1" dirty="0" smtClean="0">
                <a:solidFill>
                  <a:schemeClr val="accent1">
                    <a:lumMod val="50000"/>
                  </a:schemeClr>
                </a:solidFill>
                <a:latin typeface="標楷體" pitchFamily="65" charset="-120"/>
                <a:ea typeface="標楷體" pitchFamily="65" charset="-120"/>
              </a:rPr>
              <a:t>如果此項分測驗分數高語文推理分數低，則學生的語文能力更再加強。</a:t>
            </a:r>
          </a:p>
          <a:p>
            <a:pPr eaLnBrk="1" hangingPunct="1"/>
            <a:endParaRPr lang="zh-TW" altLang="en-US" dirty="0" smtClean="0">
              <a:latin typeface="標楷體" pitchFamily="65" charset="-120"/>
              <a:ea typeface="標楷體" pitchFamily="65" charset="-120"/>
            </a:endParaRPr>
          </a:p>
        </p:txBody>
      </p:sp>
      <p:sp>
        <p:nvSpPr>
          <p:cNvPr id="6" name="文字方塊 5"/>
          <p:cNvSpPr txBox="1"/>
          <p:nvPr/>
        </p:nvSpPr>
        <p:spPr>
          <a:xfrm>
            <a:off x="785786" y="714356"/>
            <a:ext cx="3071834" cy="769441"/>
          </a:xfrm>
          <a:prstGeom prst="rect">
            <a:avLst/>
          </a:prstGeom>
          <a:solidFill>
            <a:srgbClr val="FFD243"/>
          </a:solidFill>
          <a:scene3d>
            <a:camera prst="orthographicFront"/>
            <a:lightRig rig="threePt" dir="t"/>
          </a:scene3d>
          <a:sp3d>
            <a:bevelT/>
          </a:sp3d>
        </p:spPr>
        <p:txBody>
          <a:bodyPr wrap="square" rtlCol="0">
            <a:spAutoFit/>
          </a:bodyPr>
          <a:lstStyle/>
          <a:p>
            <a:pPr algn="ctr"/>
            <a:r>
              <a:rPr lang="zh-TW" altLang="en-US" sz="4400" b="1" dirty="0" smtClean="0">
                <a:solidFill>
                  <a:schemeClr val="bg1"/>
                </a:solidFill>
                <a:latin typeface="標楷體" pitchFamily="65" charset="-120"/>
                <a:ea typeface="標楷體" pitchFamily="65" charset="-120"/>
              </a:rPr>
              <a:t>抽象推理</a:t>
            </a:r>
            <a:endParaRPr lang="zh-TW" altLang="en-US" sz="4400" b="1"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amond(in)">
                                      <p:cBhvr>
                                        <p:cTn id="7" dur="1000"/>
                                        <p:tgtEl>
                                          <p:spTgt spid="24579">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4579">
                                            <p:txEl>
                                              <p:pRg st="1" end="1"/>
                                            </p:txEl>
                                          </p:spTgt>
                                        </p:tgtEl>
                                        <p:attrNameLst>
                                          <p:attrName>style.visibility</p:attrName>
                                        </p:attrNameLst>
                                      </p:cBhvr>
                                      <p:to>
                                        <p:strVal val="visible"/>
                                      </p:to>
                                    </p:set>
                                    <p:animEffect transition="in" filter="diamond(in)">
                                      <p:cBhvr>
                                        <p:cTn id="10" dur="10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85720" y="1000109"/>
            <a:ext cx="8501122" cy="1857387"/>
          </a:xfrm>
        </p:spPr>
        <p:txBody>
          <a:bodyPr/>
          <a:lstStyle/>
          <a:p>
            <a:pPr eaLnBrk="1" hangingPunct="1">
              <a:lnSpc>
                <a:spcPct val="90000"/>
              </a:lnSpc>
              <a:buFont typeface="Wingdings" pitchFamily="2" charset="2"/>
              <a:buChar char="u"/>
            </a:pPr>
            <a:r>
              <a:rPr lang="zh-TW" altLang="en-US" b="1" dirty="0" smtClean="0">
                <a:solidFill>
                  <a:schemeClr val="accent1">
                    <a:lumMod val="50000"/>
                  </a:schemeClr>
                </a:solidFill>
                <a:latin typeface="標楷體" pitchFamily="65" charset="-120"/>
                <a:ea typeface="標楷體" pitchFamily="65" charset="-120"/>
              </a:rPr>
              <a:t>測量</a:t>
            </a:r>
            <a:r>
              <a:rPr lang="zh-TW" altLang="en-US" b="1" dirty="0" smtClean="0">
                <a:solidFill>
                  <a:srgbClr val="C00000"/>
                </a:solidFill>
                <a:latin typeface="標楷體" pitchFamily="65" charset="-120"/>
                <a:ea typeface="標楷體" pitchFamily="65" charset="-120"/>
              </a:rPr>
              <a:t>正確使用文字</a:t>
            </a:r>
            <a:r>
              <a:rPr lang="zh-TW" altLang="en-US" b="1" dirty="0" smtClean="0">
                <a:solidFill>
                  <a:srgbClr val="006C31"/>
                </a:solidFill>
                <a:latin typeface="標楷體" pitchFamily="65" charset="-120"/>
                <a:ea typeface="標楷體" pitchFamily="65" charset="-120"/>
              </a:rPr>
              <a:t>的能力。這項能力是生活與學習的基礎，影響</a:t>
            </a:r>
            <a:r>
              <a:rPr lang="zh-TW" altLang="en-US" b="1" dirty="0" smtClean="0">
                <a:solidFill>
                  <a:srgbClr val="C00000"/>
                </a:solidFill>
                <a:latin typeface="標楷體" pitchFamily="65" charset="-120"/>
                <a:ea typeface="標楷體" pitchFamily="65" charset="-120"/>
              </a:rPr>
              <a:t>中文讀寫表現</a:t>
            </a:r>
            <a:r>
              <a:rPr lang="zh-TW" altLang="en-US" b="1" dirty="0" smtClean="0">
                <a:solidFill>
                  <a:srgbClr val="006C31"/>
                </a:solidFill>
                <a:latin typeface="標楷體" pitchFamily="65" charset="-120"/>
                <a:ea typeface="標楷體" pitchFamily="65" charset="-120"/>
              </a:rPr>
              <a:t>。如：寫作、編輯、企劃、文書、律師、公務人員等職位。 </a:t>
            </a:r>
          </a:p>
        </p:txBody>
      </p:sp>
      <p:sp>
        <p:nvSpPr>
          <p:cNvPr id="4" name="文字方塊 3"/>
          <p:cNvSpPr txBox="1"/>
          <p:nvPr/>
        </p:nvSpPr>
        <p:spPr>
          <a:xfrm>
            <a:off x="500034" y="285728"/>
            <a:ext cx="2286016" cy="769441"/>
          </a:xfrm>
          <a:prstGeom prst="rect">
            <a:avLst/>
          </a:prstGeom>
          <a:solidFill>
            <a:srgbClr val="FFD243"/>
          </a:solidFill>
          <a:scene3d>
            <a:camera prst="orthographicFront"/>
            <a:lightRig rig="threePt" dir="t"/>
          </a:scene3d>
          <a:sp3d>
            <a:bevelT/>
          </a:sp3d>
        </p:spPr>
        <p:txBody>
          <a:bodyPr wrap="square" rtlCol="0">
            <a:spAutoFit/>
          </a:bodyPr>
          <a:lstStyle/>
          <a:p>
            <a:pPr algn="ctr"/>
            <a:r>
              <a:rPr lang="zh-TW" altLang="en-US" sz="4400" b="1" dirty="0" smtClean="0">
                <a:solidFill>
                  <a:schemeClr val="bg1"/>
                </a:solidFill>
                <a:latin typeface="標楷體" pitchFamily="65" charset="-120"/>
                <a:ea typeface="標楷體" pitchFamily="65" charset="-120"/>
              </a:rPr>
              <a:t>錯別字</a:t>
            </a:r>
            <a:endParaRPr lang="zh-TW" altLang="en-US" sz="4400" b="1" dirty="0">
              <a:solidFill>
                <a:schemeClr val="bg1"/>
              </a:solidFill>
              <a:latin typeface="標楷體" pitchFamily="65" charset="-120"/>
              <a:ea typeface="標楷體" pitchFamily="65" charset="-120"/>
            </a:endParaRPr>
          </a:p>
        </p:txBody>
      </p:sp>
      <p:sp>
        <p:nvSpPr>
          <p:cNvPr id="5" name="標題 3"/>
          <p:cNvSpPr txBox="1">
            <a:spLocks noGrp="1"/>
          </p:cNvSpPr>
          <p:nvPr>
            <p:ph type="title"/>
          </p:nvPr>
        </p:nvSpPr>
        <p:spPr>
          <a:xfrm>
            <a:off x="500034" y="2786058"/>
            <a:ext cx="3214710" cy="769441"/>
          </a:xfrm>
          <a:prstGeom prst="rect">
            <a:avLst/>
          </a:prstGeom>
          <a:solidFill>
            <a:srgbClr val="FFD243"/>
          </a:solidFill>
          <a:scene3d>
            <a:camera prst="orthographicFront"/>
            <a:lightRig rig="threePt" dir="t"/>
          </a:scene3d>
          <a:sp3d>
            <a:bevelT/>
          </a:sp3d>
        </p:spPr>
        <p:txBody>
          <a:bodyPr wrap="square" rtlCol="0">
            <a:spAutoFit/>
          </a:bodyPr>
          <a:lstStyle/>
          <a:p>
            <a:pPr algn="ctr"/>
            <a:r>
              <a:rPr lang="zh-TW" altLang="en-US" sz="4400" b="1" dirty="0" smtClean="0">
                <a:solidFill>
                  <a:schemeClr val="bg1"/>
                </a:solidFill>
                <a:latin typeface="標楷體" pitchFamily="65" charset="-120"/>
                <a:ea typeface="標楷體" pitchFamily="65" charset="-120"/>
              </a:rPr>
              <a:t>文法與修辭</a:t>
            </a:r>
            <a:endParaRPr lang="zh-TW" altLang="en-US" sz="4400" b="1" dirty="0">
              <a:solidFill>
                <a:schemeClr val="bg1"/>
              </a:solidFill>
              <a:latin typeface="標楷體" pitchFamily="65" charset="-120"/>
              <a:ea typeface="標楷體" pitchFamily="65" charset="-120"/>
            </a:endParaRPr>
          </a:p>
        </p:txBody>
      </p:sp>
      <p:sp>
        <p:nvSpPr>
          <p:cNvPr id="6" name="矩形 5"/>
          <p:cNvSpPr/>
          <p:nvPr/>
        </p:nvSpPr>
        <p:spPr>
          <a:xfrm>
            <a:off x="285720" y="3571874"/>
            <a:ext cx="8643998" cy="2751522"/>
          </a:xfrm>
          <a:prstGeom prst="rect">
            <a:avLst/>
          </a:prstGeom>
        </p:spPr>
        <p:txBody>
          <a:bodyPr wrap="square">
            <a:spAutoFit/>
          </a:bodyPr>
          <a:lstStyle/>
          <a:p>
            <a:pPr eaLnBrk="1" hangingPunct="1">
              <a:lnSpc>
                <a:spcPct val="90000"/>
              </a:lnSpc>
              <a:buFont typeface="Wingdings" pitchFamily="2" charset="2"/>
              <a:buChar char="u"/>
            </a:pPr>
            <a:r>
              <a:rPr lang="zh-TW" altLang="en-US" sz="3200" b="1" dirty="0" smtClean="0">
                <a:solidFill>
                  <a:srgbClr val="006C31"/>
                </a:solidFill>
                <a:latin typeface="標楷體" pitchFamily="65" charset="-120"/>
                <a:ea typeface="標楷體" pitchFamily="65" charset="-120"/>
              </a:rPr>
              <a:t>測量使用</a:t>
            </a:r>
            <a:r>
              <a:rPr lang="zh-TW" altLang="en-US" sz="3200" b="1" dirty="0" smtClean="0">
                <a:solidFill>
                  <a:srgbClr val="C00000"/>
                </a:solidFill>
                <a:latin typeface="標楷體" pitchFamily="65" charset="-120"/>
                <a:ea typeface="標楷體" pitchFamily="65" charset="-120"/>
              </a:rPr>
              <a:t>國語慣用法</a:t>
            </a:r>
            <a:r>
              <a:rPr lang="zh-TW" altLang="en-US" sz="3200" b="1" dirty="0" smtClean="0">
                <a:solidFill>
                  <a:srgbClr val="006C31"/>
                </a:solidFill>
                <a:latin typeface="標楷體" pitchFamily="65" charset="-120"/>
                <a:ea typeface="標楷體" pitchFamily="65" charset="-120"/>
              </a:rPr>
              <a:t>的能力，會影響平時一</a:t>
            </a:r>
            <a:endParaRPr lang="en-US" altLang="zh-TW" sz="3200" b="1" dirty="0" smtClean="0">
              <a:solidFill>
                <a:srgbClr val="006C31"/>
              </a:solidFill>
              <a:latin typeface="標楷體" pitchFamily="65" charset="-120"/>
              <a:ea typeface="標楷體" pitchFamily="65" charset="-120"/>
            </a:endParaRPr>
          </a:p>
          <a:p>
            <a:pPr eaLnBrk="1" hangingPunct="1">
              <a:lnSpc>
                <a:spcPct val="90000"/>
              </a:lnSpc>
            </a:pPr>
            <a:r>
              <a:rPr lang="zh-TW" altLang="en-US" sz="3200" b="1" dirty="0" smtClean="0">
                <a:solidFill>
                  <a:srgbClr val="006C31"/>
                </a:solidFill>
                <a:latin typeface="標楷體" pitchFamily="65" charset="-120"/>
                <a:ea typeface="標楷體" pitchFamily="65" charset="-120"/>
              </a:rPr>
              <a:t>  般的表達能力。對需要書面、口頭溝通及文</a:t>
            </a:r>
            <a:endParaRPr lang="en-US" altLang="zh-TW" sz="3200" b="1" dirty="0" smtClean="0">
              <a:solidFill>
                <a:srgbClr val="006C31"/>
              </a:solidFill>
              <a:latin typeface="標楷體" pitchFamily="65" charset="-120"/>
              <a:ea typeface="標楷體" pitchFamily="65" charset="-120"/>
            </a:endParaRPr>
          </a:p>
          <a:p>
            <a:pPr eaLnBrk="1" hangingPunct="1">
              <a:lnSpc>
                <a:spcPct val="90000"/>
              </a:lnSpc>
            </a:pPr>
            <a:r>
              <a:rPr lang="zh-TW" altLang="en-US" sz="3200" b="1" dirty="0" smtClean="0">
                <a:solidFill>
                  <a:srgbClr val="006C31"/>
                </a:solidFill>
                <a:latin typeface="標楷體" pitchFamily="65" charset="-120"/>
                <a:ea typeface="標楷體" pitchFamily="65" charset="-120"/>
              </a:rPr>
              <a:t>  書類的工作，以及各種</a:t>
            </a:r>
            <a:r>
              <a:rPr lang="zh-TW" altLang="en-US" sz="3200" b="1" dirty="0" smtClean="0">
                <a:solidFill>
                  <a:srgbClr val="C00000"/>
                </a:solidFill>
                <a:latin typeface="標楷體" pitchFamily="65" charset="-120"/>
                <a:ea typeface="標楷體" pitchFamily="65" charset="-120"/>
              </a:rPr>
              <a:t>商業、服務業</a:t>
            </a:r>
            <a:r>
              <a:rPr lang="zh-TW" altLang="en-US" sz="3200" b="1" dirty="0" smtClean="0">
                <a:solidFill>
                  <a:srgbClr val="006C31"/>
                </a:solidFill>
                <a:latin typeface="標楷體" pitchFamily="65" charset="-120"/>
                <a:ea typeface="標楷體" pitchFamily="65" charset="-120"/>
              </a:rPr>
              <a:t>等工作</a:t>
            </a:r>
            <a:endParaRPr lang="en-US" altLang="zh-TW" sz="3200" b="1" dirty="0" smtClean="0">
              <a:solidFill>
                <a:srgbClr val="006C31"/>
              </a:solidFill>
              <a:latin typeface="標楷體" pitchFamily="65" charset="-120"/>
              <a:ea typeface="標楷體" pitchFamily="65" charset="-120"/>
            </a:endParaRPr>
          </a:p>
          <a:p>
            <a:pPr eaLnBrk="1" hangingPunct="1">
              <a:lnSpc>
                <a:spcPct val="90000"/>
              </a:lnSpc>
            </a:pPr>
            <a:r>
              <a:rPr lang="zh-TW" altLang="en-US" sz="3200" b="1" dirty="0" smtClean="0">
                <a:solidFill>
                  <a:srgbClr val="006C31"/>
                </a:solidFill>
                <a:latin typeface="標楷體" pitchFamily="65" charset="-120"/>
                <a:ea typeface="標楷體" pitchFamily="65" charset="-120"/>
              </a:rPr>
              <a:t>  特別重要。</a:t>
            </a:r>
          </a:p>
          <a:p>
            <a:pPr eaLnBrk="1" hangingPunct="1">
              <a:lnSpc>
                <a:spcPct val="90000"/>
              </a:lnSpc>
              <a:buFont typeface="Wingdings" pitchFamily="2" charset="2"/>
              <a:buChar char="u"/>
            </a:pPr>
            <a:r>
              <a:rPr lang="zh-TW" altLang="en-US" sz="3200" b="1" dirty="0" smtClean="0">
                <a:solidFill>
                  <a:srgbClr val="006C31"/>
                </a:solidFill>
                <a:latin typeface="標楷體" pitchFamily="65" charset="-120"/>
                <a:ea typeface="標楷體" pitchFamily="65" charset="-120"/>
              </a:rPr>
              <a:t>如學生語文推理分數高，此二項分測驗分數</a:t>
            </a:r>
            <a:endParaRPr lang="en-US" altLang="zh-TW" sz="3200" b="1" dirty="0" smtClean="0">
              <a:solidFill>
                <a:srgbClr val="006C31"/>
              </a:solidFill>
              <a:latin typeface="標楷體" pitchFamily="65" charset="-120"/>
              <a:ea typeface="標楷體" pitchFamily="65" charset="-120"/>
            </a:endParaRPr>
          </a:p>
          <a:p>
            <a:pPr eaLnBrk="1" hangingPunct="1">
              <a:lnSpc>
                <a:spcPct val="90000"/>
              </a:lnSpc>
            </a:pPr>
            <a:r>
              <a:rPr lang="zh-TW" altLang="en-US" sz="3200" b="1" dirty="0" smtClean="0">
                <a:solidFill>
                  <a:srgbClr val="006C31"/>
                </a:solidFill>
                <a:latin typeface="標楷體" pitchFamily="65" charset="-120"/>
                <a:ea typeface="標楷體" pitchFamily="65" charset="-120"/>
              </a:rPr>
              <a:t>  低，則表示其需要多進行語文訓練。</a:t>
            </a:r>
            <a:endParaRPr lang="zh-TW" altLang="en-US" sz="3200" b="1" dirty="0">
              <a:solidFill>
                <a:srgbClr val="006C31"/>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down)">
                                      <p:cBhvr>
                                        <p:cTn id="7" dur="1000"/>
                                        <p:tgtEl>
                                          <p:spTgt spid="2560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1000"/>
                                        <p:tgtEl>
                                          <p:spTgt spid="6">
                                            <p:txEl>
                                              <p:pRg st="0" end="0"/>
                                            </p:txEl>
                                          </p:spTgt>
                                        </p:tgtEl>
                                      </p:cBhvr>
                                    </p:animEffect>
                                  </p:childTnLst>
                                </p:cTn>
                              </p:par>
                              <p:par>
                                <p:cTn id="11" presetID="2" presetClass="entr" presetSubtype="4"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6">
                                            <p:txEl>
                                              <p:pRg st="5" end="5"/>
                                            </p:txEl>
                                          </p:spTgt>
                                        </p:tgtEl>
                                        <p:attrNameLst>
                                          <p:attrName>ppt_y</p:attrName>
                                        </p:attrNameLst>
                                      </p:cBhvr>
                                      <p:tavLst>
                                        <p:tav tm="0">
                                          <p:val>
                                            <p:strVal val="1+#ppt_h/2"/>
                                          </p:val>
                                        </p:tav>
                                        <p:tav tm="100000">
                                          <p:val>
                                            <p:strVal val="#ppt_y"/>
                                          </p:val>
                                        </p:tav>
                                      </p:tavLst>
                                    </p:anim>
                                  </p:childTnLst>
                                </p:cTn>
                              </p:par>
                              <p:par>
                                <p:cTn id="31" presetID="22" presetClass="entr" presetSubtype="4" fill="hold" nodeType="with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wipe(down)">
                                      <p:cBhvr>
                                        <p:cTn id="33" dur="1000"/>
                                        <p:tgtEl>
                                          <p:spTgt spid="6">
                                            <p:txEl>
                                              <p:pRg st="0" end="0"/>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wipe(down)">
                                      <p:cBhvr>
                                        <p:cTn id="36" dur="1000"/>
                                        <p:tgtEl>
                                          <p:spTgt spid="6">
                                            <p:txEl>
                                              <p:pRg st="1" end="1"/>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wipe(down)">
                                      <p:cBhvr>
                                        <p:cTn id="39" dur="1000"/>
                                        <p:tgtEl>
                                          <p:spTgt spid="6">
                                            <p:txEl>
                                              <p:pRg st="2" end="2"/>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wipe(down)">
                                      <p:cBhvr>
                                        <p:cTn id="42" dur="1000"/>
                                        <p:tgtEl>
                                          <p:spTgt spid="6">
                                            <p:txEl>
                                              <p:pRg st="3" end="3"/>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wipe(down)">
                                      <p:cBhvr>
                                        <p:cTn id="45" dur="1000"/>
                                        <p:tgtEl>
                                          <p:spTgt spid="6">
                                            <p:txEl>
                                              <p:pRg st="4" end="4"/>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6">
                                            <p:txEl>
                                              <p:pRg st="5" end="5"/>
                                            </p:txEl>
                                          </p:spTgt>
                                        </p:tgtEl>
                                        <p:attrNameLst>
                                          <p:attrName>style.visibility</p:attrName>
                                        </p:attrNameLst>
                                      </p:cBhvr>
                                      <p:to>
                                        <p:strVal val="visible"/>
                                      </p:to>
                                    </p:set>
                                    <p:animEffect transition="in" filter="wipe(down)">
                                      <p:cBhvr>
                                        <p:cTn id="48"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250825" y="1571612"/>
            <a:ext cx="8497888" cy="4303726"/>
          </a:xfrm>
        </p:spPr>
        <p:txBody>
          <a:bodyPr/>
          <a:lstStyle/>
          <a:p>
            <a:pPr eaLnBrk="1" hangingPunct="1">
              <a:buFont typeface="Wingdings" pitchFamily="2" charset="2"/>
              <a:buChar char="u"/>
            </a:pPr>
            <a:r>
              <a:rPr lang="zh-TW" altLang="en-US" sz="3600" b="1" dirty="0" smtClean="0">
                <a:solidFill>
                  <a:srgbClr val="006C31"/>
                </a:solidFill>
                <a:latin typeface="標楷體" pitchFamily="65" charset="-120"/>
                <a:ea typeface="標楷體" pitchFamily="65" charset="-120"/>
              </a:rPr>
              <a:t>測量對符號能</a:t>
            </a:r>
            <a:r>
              <a:rPr lang="zh-TW" altLang="en-US" sz="3600" b="1" dirty="0" smtClean="0">
                <a:solidFill>
                  <a:srgbClr val="C00000"/>
                </a:solidFill>
                <a:latin typeface="標楷體" pitchFamily="65" charset="-120"/>
                <a:ea typeface="標楷體" pitchFamily="65" charset="-120"/>
              </a:rPr>
              <a:t>迅速、正確</a:t>
            </a:r>
            <a:r>
              <a:rPr lang="zh-TW" altLang="en-US" sz="3600" b="1" dirty="0" smtClean="0">
                <a:solidFill>
                  <a:srgbClr val="006C31"/>
                </a:solidFill>
                <a:latin typeface="標楷體" pitchFamily="65" charset="-120"/>
                <a:ea typeface="標楷體" pitchFamily="65" charset="-120"/>
              </a:rPr>
              <a:t>察覺細微特點的能力，對辦公室工作或需要整理文字資料的工作都很重要。如</a:t>
            </a:r>
            <a:r>
              <a:rPr lang="zh-TW" altLang="en-US" sz="3600" b="1" dirty="0" smtClean="0">
                <a:solidFill>
                  <a:srgbClr val="C00000"/>
                </a:solidFill>
                <a:latin typeface="標楷體" pitchFamily="65" charset="-120"/>
                <a:ea typeface="標楷體" pitchFamily="65" charset="-120"/>
              </a:rPr>
              <a:t>編輯、校對、文書處理、秘書、圖書管理、會計、出納</a:t>
            </a:r>
            <a:r>
              <a:rPr lang="zh-TW" altLang="en-US" sz="3600" b="1" dirty="0" smtClean="0">
                <a:solidFill>
                  <a:srgbClr val="006C31"/>
                </a:solidFill>
                <a:latin typeface="標楷體" pitchFamily="65" charset="-120"/>
                <a:ea typeface="標楷體" pitchFamily="65" charset="-120"/>
              </a:rPr>
              <a:t>等需要整理查核的工作。</a:t>
            </a:r>
          </a:p>
          <a:p>
            <a:pPr eaLnBrk="1" hangingPunct="1">
              <a:buFont typeface="Wingdings" pitchFamily="2" charset="2"/>
              <a:buChar char="u"/>
            </a:pPr>
            <a:r>
              <a:rPr lang="zh-TW" altLang="en-US" sz="3600" b="1" dirty="0" smtClean="0">
                <a:solidFill>
                  <a:srgbClr val="006C31"/>
                </a:solidFill>
                <a:latin typeface="標楷體" pitchFamily="65" charset="-120"/>
                <a:ea typeface="標楷體" pitchFamily="65" charset="-120"/>
              </a:rPr>
              <a:t>閱讀速度快的學生可以加速學習。但閱讀速度快慢</a:t>
            </a:r>
            <a:r>
              <a:rPr lang="zh-TW" altLang="en-US" sz="3600" b="1" dirty="0" smtClean="0">
                <a:solidFill>
                  <a:srgbClr val="C00000"/>
                </a:solidFill>
                <a:latin typeface="標楷體" pitchFamily="65" charset="-120"/>
                <a:ea typeface="標楷體" pitchFamily="65" charset="-120"/>
              </a:rPr>
              <a:t>與智力無關</a:t>
            </a:r>
            <a:r>
              <a:rPr lang="zh-TW" altLang="en-US" sz="3600" b="1" dirty="0" smtClean="0">
                <a:solidFill>
                  <a:srgbClr val="006C31"/>
                </a:solidFill>
                <a:latin typeface="標楷體" pitchFamily="65" charset="-120"/>
                <a:ea typeface="標楷體" pitchFamily="65" charset="-120"/>
              </a:rPr>
              <a:t>。 </a:t>
            </a:r>
          </a:p>
        </p:txBody>
      </p:sp>
      <p:sp>
        <p:nvSpPr>
          <p:cNvPr id="4" name="文字方塊 3"/>
          <p:cNvSpPr txBox="1"/>
          <p:nvPr/>
        </p:nvSpPr>
        <p:spPr>
          <a:xfrm>
            <a:off x="642910" y="571480"/>
            <a:ext cx="4500594" cy="769441"/>
          </a:xfrm>
          <a:prstGeom prst="rect">
            <a:avLst/>
          </a:prstGeom>
          <a:solidFill>
            <a:srgbClr val="FFD243"/>
          </a:solidFill>
          <a:scene3d>
            <a:camera prst="orthographicFront"/>
            <a:lightRig rig="threePt" dir="t"/>
          </a:scene3d>
          <a:sp3d>
            <a:bevelT/>
          </a:sp3d>
        </p:spPr>
        <p:txBody>
          <a:bodyPr wrap="square" rtlCol="0">
            <a:spAutoFit/>
          </a:bodyPr>
          <a:lstStyle/>
          <a:p>
            <a:pPr algn="ctr"/>
            <a:r>
              <a:rPr lang="zh-TW" altLang="en-US" sz="4400" b="1" dirty="0" smtClean="0">
                <a:solidFill>
                  <a:schemeClr val="bg1"/>
                </a:solidFill>
                <a:latin typeface="標楷體" pitchFamily="65" charset="-120"/>
                <a:ea typeface="標楷體" pitchFamily="65" charset="-120"/>
              </a:rPr>
              <a:t>知覺速度與確度</a:t>
            </a:r>
            <a:endParaRPr lang="zh-TW" altLang="en-US" sz="4400" b="1"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amond(in)">
                                      <p:cBhvr>
                                        <p:cTn id="7" dur="1000"/>
                                        <p:tgtEl>
                                          <p:spTgt spid="26627">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6627">
                                            <p:txEl>
                                              <p:pRg st="1" end="1"/>
                                            </p:txEl>
                                          </p:spTgt>
                                        </p:tgtEl>
                                        <p:attrNameLst>
                                          <p:attrName>style.visibility</p:attrName>
                                        </p:attrNameLst>
                                      </p:cBhvr>
                                      <p:to>
                                        <p:strVal val="visible"/>
                                      </p:to>
                                    </p:set>
                                    <p:animEffect transition="in" filter="diamond(in)">
                                      <p:cBhvr>
                                        <p:cTn id="10" dur="1000"/>
                                        <p:tgtEl>
                                          <p:spTgt spid="26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6000" b="1" dirty="0" smtClean="0">
                <a:solidFill>
                  <a:schemeClr val="accent1">
                    <a:lumMod val="50000"/>
                  </a:schemeClr>
                </a:solidFill>
                <a:latin typeface="標楷體" pitchFamily="65" charset="-120"/>
                <a:ea typeface="標楷體" pitchFamily="65" charset="-120"/>
              </a:rPr>
              <a:t>說明會內容</a:t>
            </a:r>
            <a:endParaRPr lang="zh-TW" altLang="en-US" sz="6000" b="1" dirty="0">
              <a:solidFill>
                <a:schemeClr val="accent1">
                  <a:lumMod val="50000"/>
                </a:schemeClr>
              </a:solidFill>
              <a:latin typeface="標楷體" pitchFamily="65" charset="-120"/>
              <a:ea typeface="標楷體" pitchFamily="65" charset="-120"/>
            </a:endParaRPr>
          </a:p>
        </p:txBody>
      </p:sp>
      <p:sp>
        <p:nvSpPr>
          <p:cNvPr id="3" name="內容版面配置區 2"/>
          <p:cNvSpPr>
            <a:spLocks noGrp="1"/>
          </p:cNvSpPr>
          <p:nvPr>
            <p:ph idx="1"/>
          </p:nvPr>
        </p:nvSpPr>
        <p:spPr/>
        <p:txBody>
          <a:bodyPr/>
          <a:lstStyle/>
          <a:p>
            <a:pPr>
              <a:buFont typeface="Wingdings" pitchFamily="2" charset="2"/>
              <a:buChar char="u"/>
            </a:pPr>
            <a:r>
              <a:rPr lang="zh-TW" altLang="en-US" sz="3600" b="1" dirty="0" smtClean="0">
                <a:solidFill>
                  <a:schemeClr val="accent1">
                    <a:lumMod val="50000"/>
                  </a:schemeClr>
                </a:solidFill>
                <a:latin typeface="標楷體" pitchFamily="65" charset="-120"/>
                <a:ea typeface="標楷體" pitchFamily="65" charset="-120"/>
              </a:rPr>
              <a:t>影響選組因素</a:t>
            </a:r>
            <a:endParaRPr lang="en-US" altLang="zh-TW" sz="3600" b="1" dirty="0" smtClean="0">
              <a:solidFill>
                <a:schemeClr val="accent1">
                  <a:lumMod val="50000"/>
                </a:schemeClr>
              </a:solidFill>
              <a:latin typeface="標楷體" pitchFamily="65" charset="-120"/>
              <a:ea typeface="標楷體" pitchFamily="65" charset="-120"/>
            </a:endParaRPr>
          </a:p>
          <a:p>
            <a:pPr>
              <a:buFont typeface="Wingdings" pitchFamily="2" charset="2"/>
              <a:buChar char="u"/>
            </a:pPr>
            <a:r>
              <a:rPr lang="zh-TW" altLang="en-US" sz="3600" b="1" dirty="0" smtClean="0">
                <a:solidFill>
                  <a:schemeClr val="accent1">
                    <a:lumMod val="50000"/>
                  </a:schemeClr>
                </a:solidFill>
                <a:latin typeface="標楷體" pitchFamily="65" charset="-120"/>
                <a:ea typeface="標楷體" pitchFamily="65" charset="-120"/>
              </a:rPr>
              <a:t>對自己的探索</a:t>
            </a:r>
            <a:r>
              <a:rPr lang="en-US" altLang="zh-TW" sz="3600" b="1" dirty="0" smtClean="0">
                <a:solidFill>
                  <a:schemeClr val="accent1">
                    <a:lumMod val="50000"/>
                  </a:schemeClr>
                </a:solidFill>
                <a:latin typeface="標楷體" pitchFamily="65" charset="-120"/>
                <a:ea typeface="標楷體" pitchFamily="65" charset="-120"/>
              </a:rPr>
              <a:t>—</a:t>
            </a:r>
            <a:r>
              <a:rPr lang="zh-TW" altLang="en-US" sz="3600" b="1" dirty="0" smtClean="0">
                <a:solidFill>
                  <a:schemeClr val="accent1">
                    <a:lumMod val="50000"/>
                  </a:schemeClr>
                </a:solidFill>
                <a:latin typeface="標楷體" pitchFamily="65" charset="-120"/>
                <a:ea typeface="標楷體" pitchFamily="65" charset="-120"/>
              </a:rPr>
              <a:t>多因素性向測驗</a:t>
            </a:r>
            <a:endParaRPr lang="en-US" altLang="zh-TW" sz="3600" b="1" dirty="0" smtClean="0">
              <a:solidFill>
                <a:schemeClr val="accent1">
                  <a:lumMod val="50000"/>
                </a:schemeClr>
              </a:solidFill>
              <a:latin typeface="標楷體" pitchFamily="65" charset="-120"/>
              <a:ea typeface="標楷體" pitchFamily="65" charset="-120"/>
            </a:endParaRPr>
          </a:p>
          <a:p>
            <a:pPr>
              <a:buNone/>
            </a:pPr>
            <a:r>
              <a:rPr lang="zh-TW" altLang="en-US" sz="3600" b="1" dirty="0" smtClean="0">
                <a:solidFill>
                  <a:schemeClr val="accent1">
                    <a:lumMod val="50000"/>
                  </a:schemeClr>
                </a:solidFill>
                <a:latin typeface="標楷體" pitchFamily="65" charset="-120"/>
                <a:ea typeface="標楷體" pitchFamily="65" charset="-120"/>
              </a:rPr>
              <a:t>                大學興趣量表</a:t>
            </a:r>
            <a:endParaRPr lang="en-US" altLang="zh-TW" sz="3600" b="1" dirty="0" smtClean="0">
              <a:solidFill>
                <a:schemeClr val="accent1">
                  <a:lumMod val="50000"/>
                </a:schemeClr>
              </a:solidFill>
              <a:latin typeface="標楷體" pitchFamily="65" charset="-120"/>
              <a:ea typeface="標楷體" pitchFamily="65" charset="-120"/>
            </a:endParaRPr>
          </a:p>
          <a:p>
            <a:pPr>
              <a:buFont typeface="Wingdings" pitchFamily="2" charset="2"/>
              <a:buChar char="u"/>
            </a:pPr>
            <a:r>
              <a:rPr lang="zh-TW" altLang="en-US" sz="3600" b="1" dirty="0" smtClean="0">
                <a:solidFill>
                  <a:schemeClr val="accent1">
                    <a:lumMod val="50000"/>
                  </a:schemeClr>
                </a:solidFill>
                <a:latin typeface="標楷體" pitchFamily="65" charset="-120"/>
                <a:ea typeface="標楷體" pitchFamily="65" charset="-120"/>
              </a:rPr>
              <a:t>選組的迷思</a:t>
            </a:r>
            <a:endParaRPr lang="en-US" altLang="zh-TW" sz="3600" b="1" dirty="0" smtClean="0">
              <a:solidFill>
                <a:schemeClr val="accent1">
                  <a:lumMod val="50000"/>
                </a:schemeClr>
              </a:solidFill>
              <a:latin typeface="標楷體" pitchFamily="65" charset="-120"/>
              <a:ea typeface="標楷體" pitchFamily="65" charset="-120"/>
            </a:endParaRPr>
          </a:p>
          <a:p>
            <a:pPr>
              <a:buFont typeface="Wingdings" pitchFamily="2" charset="2"/>
              <a:buChar char="u"/>
            </a:pPr>
            <a:r>
              <a:rPr lang="zh-TW" altLang="en-US" sz="3600" b="1" dirty="0" smtClean="0">
                <a:solidFill>
                  <a:schemeClr val="accent1">
                    <a:lumMod val="50000"/>
                  </a:schemeClr>
                </a:solidFill>
                <a:latin typeface="標楷體" pitchFamily="65" charset="-120"/>
                <a:ea typeface="標楷體" pitchFamily="65" charset="-120"/>
              </a:rPr>
              <a:t>善用網路資源</a:t>
            </a:r>
            <a:r>
              <a:rPr lang="en-US" altLang="zh-TW" sz="3600" b="1" dirty="0" smtClean="0">
                <a:solidFill>
                  <a:schemeClr val="accent1">
                    <a:lumMod val="50000"/>
                  </a:schemeClr>
                </a:solidFill>
                <a:latin typeface="標楷體" pitchFamily="65" charset="-120"/>
                <a:ea typeface="標楷體" pitchFamily="65" charset="-120"/>
              </a:rPr>
              <a:t>--</a:t>
            </a:r>
            <a:r>
              <a:rPr lang="zh-TW" altLang="en-US" sz="3600" b="1" dirty="0" smtClean="0">
                <a:solidFill>
                  <a:schemeClr val="accent1">
                    <a:lumMod val="50000"/>
                  </a:schemeClr>
                </a:solidFill>
                <a:latin typeface="標楷體" pitchFamily="65" charset="-120"/>
                <a:ea typeface="標楷體" pitchFamily="65" charset="-120"/>
              </a:rPr>
              <a:t>了解大學學系</a:t>
            </a:r>
            <a:endParaRPr lang="en-US" altLang="zh-TW" sz="3600" b="1" dirty="0" smtClean="0">
              <a:solidFill>
                <a:schemeClr val="accent1">
                  <a:lumMod val="50000"/>
                </a:schemeClr>
              </a:solidFill>
              <a:latin typeface="標楷體" pitchFamily="65" charset="-120"/>
              <a:ea typeface="標楷體" pitchFamily="65" charset="-120"/>
            </a:endParaRPr>
          </a:p>
          <a:p>
            <a:pPr>
              <a:buNone/>
            </a:pPr>
            <a:r>
              <a:rPr lang="zh-TW" altLang="en-US" sz="3600" b="1" dirty="0" smtClean="0">
                <a:solidFill>
                  <a:schemeClr val="accent1">
                    <a:lumMod val="50000"/>
                  </a:schemeClr>
                </a:solidFill>
                <a:latin typeface="標楷體" pitchFamily="65" charset="-120"/>
                <a:ea typeface="標楷體" pitchFamily="65" charset="-120"/>
              </a:rPr>
              <a:t>                準備備審資料</a:t>
            </a:r>
            <a:endParaRPr lang="zh-TW" altLang="en-US" sz="3600" b="1" dirty="0">
              <a:solidFill>
                <a:schemeClr val="accent1">
                  <a:lumMod val="50000"/>
                </a:schemeClr>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786050" y="142852"/>
            <a:ext cx="3214710" cy="765175"/>
          </a:xfrm>
          <a:solidFill>
            <a:srgbClr val="FFD243"/>
          </a:solidFill>
          <a:scene3d>
            <a:camera prst="orthographicFront"/>
            <a:lightRig rig="threePt" dir="t"/>
          </a:scene3d>
          <a:sp3d>
            <a:bevelT/>
          </a:sp3d>
        </p:spPr>
        <p:txBody>
          <a:bodyPr/>
          <a:lstStyle/>
          <a:p>
            <a:pPr eaLnBrk="1" hangingPunct="1"/>
            <a:r>
              <a:rPr lang="zh-TW" altLang="en-US" b="1" dirty="0" smtClean="0">
                <a:solidFill>
                  <a:schemeClr val="bg1"/>
                </a:solidFill>
                <a:latin typeface="標楷體" pitchFamily="65" charset="-120"/>
                <a:ea typeface="標楷體" pitchFamily="65" charset="-120"/>
              </a:rPr>
              <a:t>選組參考</a:t>
            </a:r>
          </a:p>
        </p:txBody>
      </p:sp>
      <p:graphicFrame>
        <p:nvGraphicFramePr>
          <p:cNvPr id="22622" name="Group 94"/>
          <p:cNvGraphicFramePr>
            <a:graphicFrameLocks noGrp="1"/>
          </p:cNvGraphicFramePr>
          <p:nvPr>
            <p:ph type="tbl" idx="1"/>
          </p:nvPr>
        </p:nvGraphicFramePr>
        <p:xfrm>
          <a:off x="214282" y="1000108"/>
          <a:ext cx="8607455" cy="5564505"/>
        </p:xfrm>
        <a:graphic>
          <a:graphicData uri="http://schemas.openxmlformats.org/drawingml/2006/table">
            <a:tbl>
              <a:tblPr/>
              <a:tblGrid>
                <a:gridCol w="1707692"/>
                <a:gridCol w="2490187"/>
                <a:gridCol w="4409576"/>
              </a:tblGrid>
              <a:tr h="504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dirty="0" smtClean="0">
                          <a:ln>
                            <a:noFill/>
                          </a:ln>
                          <a:solidFill>
                            <a:schemeClr val="accent1">
                              <a:lumMod val="50000"/>
                            </a:schemeClr>
                          </a:solidFill>
                          <a:effectLst/>
                          <a:latin typeface="標楷體" pitchFamily="65" charset="-120"/>
                          <a:ea typeface="標楷體" pitchFamily="65" charset="-120"/>
                        </a:rPr>
                        <a:t>分項能力</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dirty="0" smtClean="0">
                          <a:ln>
                            <a:noFill/>
                          </a:ln>
                          <a:solidFill>
                            <a:schemeClr val="accent1">
                              <a:lumMod val="50000"/>
                            </a:schemeClr>
                          </a:solidFill>
                          <a:effectLst/>
                          <a:latin typeface="標楷體" pitchFamily="65" charset="-120"/>
                          <a:ea typeface="標楷體" pitchFamily="65" charset="-120"/>
                        </a:rPr>
                        <a:t>選課的應用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dirty="0" smtClean="0">
                          <a:ln>
                            <a:noFill/>
                          </a:ln>
                          <a:solidFill>
                            <a:schemeClr val="accent1">
                              <a:lumMod val="50000"/>
                            </a:schemeClr>
                          </a:solidFill>
                          <a:effectLst/>
                          <a:latin typeface="標楷體" pitchFamily="65" charset="-120"/>
                          <a:ea typeface="標楷體" pitchFamily="65" charset="-120"/>
                        </a:rPr>
                        <a:t>選擇科系的應用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語文推理</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每門課都要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每科系都需要</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dirty="0" smtClean="0">
                          <a:ln>
                            <a:noFill/>
                          </a:ln>
                          <a:solidFill>
                            <a:srgbClr val="C00000"/>
                          </a:solidFill>
                          <a:effectLst/>
                          <a:latin typeface="標楷體" pitchFamily="65" charset="-120"/>
                          <a:ea typeface="標楷體" pitchFamily="65" charset="-120"/>
                        </a:rPr>
                        <a:t>數學推理</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rgbClr val="C00000"/>
                          </a:solidFill>
                          <a:effectLst/>
                          <a:latin typeface="標楷體" pitchFamily="65" charset="-120"/>
                          <a:ea typeface="標楷體" pitchFamily="65" charset="-120"/>
                        </a:rPr>
                        <a:t>數學、物理、化學等需要計算能力的課程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rgbClr val="C00000"/>
                          </a:solidFill>
                          <a:effectLst/>
                          <a:latin typeface="標楷體" pitchFamily="65" charset="-120"/>
                          <a:ea typeface="標楷體" pitchFamily="65" charset="-120"/>
                        </a:rPr>
                        <a:t>數學、物理、化學、工程、商學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dirty="0" smtClean="0">
                          <a:ln>
                            <a:noFill/>
                          </a:ln>
                          <a:solidFill>
                            <a:srgbClr val="C00000"/>
                          </a:solidFill>
                          <a:effectLst/>
                          <a:latin typeface="標楷體" pitchFamily="65" charset="-120"/>
                          <a:ea typeface="標楷體" pitchFamily="65" charset="-120"/>
                        </a:rPr>
                        <a:t>機械推理</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rgbClr val="C00000"/>
                          </a:solidFill>
                          <a:effectLst/>
                          <a:latin typeface="標楷體" pitchFamily="65" charset="-120"/>
                          <a:ea typeface="標楷體" pitchFamily="65" charset="-120"/>
                        </a:rPr>
                        <a:t>物理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rgbClr val="C00000"/>
                          </a:solidFill>
                          <a:effectLst/>
                          <a:latin typeface="標楷體" pitchFamily="65" charset="-120"/>
                          <a:ea typeface="標楷體" pitchFamily="65" charset="-120"/>
                        </a:rPr>
                        <a:t>電機、土木工程、機械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dirty="0" smtClean="0">
                          <a:ln>
                            <a:noFill/>
                          </a:ln>
                          <a:solidFill>
                            <a:srgbClr val="C00000"/>
                          </a:solidFill>
                          <a:effectLst/>
                          <a:latin typeface="標楷體" pitchFamily="65" charset="-120"/>
                          <a:ea typeface="標楷體" pitchFamily="65" charset="-120"/>
                        </a:rPr>
                        <a:t>空間關係</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accent1">
                              <a:lumMod val="50000"/>
                            </a:schemeClr>
                          </a:solidFill>
                          <a:effectLst/>
                          <a:latin typeface="標楷體" pitchFamily="65" charset="-120"/>
                          <a:ea typeface="標楷體" pitchFamily="65" charset="-120"/>
                        </a:rPr>
                        <a:t>美術、地理及其他需要圖解、立體概念的課程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accent1">
                              <a:lumMod val="50000"/>
                            </a:schemeClr>
                          </a:solidFill>
                          <a:effectLst/>
                          <a:latin typeface="標楷體" pitchFamily="65" charset="-120"/>
                          <a:ea typeface="標楷體" pitchFamily="65" charset="-120"/>
                        </a:rPr>
                        <a:t>文組</a:t>
                      </a:r>
                      <a:r>
                        <a:rPr kumimoji="1" lang="en-US" altLang="zh-TW" sz="2000" b="1" i="0" u="none" strike="noStrike" cap="none" normalizeH="0" baseline="0" dirty="0" smtClean="0">
                          <a:ln>
                            <a:noFill/>
                          </a:ln>
                          <a:solidFill>
                            <a:schemeClr val="accent1">
                              <a:lumMod val="50000"/>
                            </a:schemeClr>
                          </a:solidFill>
                          <a:effectLst/>
                          <a:latin typeface="標楷體" pitchFamily="65" charset="-120"/>
                          <a:ea typeface="標楷體" pitchFamily="65" charset="-120"/>
                        </a:rPr>
                        <a:t>:</a:t>
                      </a:r>
                      <a:r>
                        <a:rPr kumimoji="1" lang="zh-TW" altLang="en-US" sz="2000" b="1" i="0" u="none" strike="noStrike" cap="none" normalizeH="0" baseline="0" dirty="0" smtClean="0">
                          <a:ln>
                            <a:noFill/>
                          </a:ln>
                          <a:solidFill>
                            <a:schemeClr val="accent1">
                              <a:lumMod val="50000"/>
                            </a:schemeClr>
                          </a:solidFill>
                          <a:effectLst/>
                          <a:latin typeface="標楷體" pitchFamily="65" charset="-120"/>
                          <a:ea typeface="標楷體" pitchFamily="65" charset="-120"/>
                        </a:rPr>
                        <a:t>設計、美術、電視電影、廣告</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rgbClr val="C00000"/>
                          </a:solidFill>
                          <a:effectLst/>
                          <a:latin typeface="標楷體" pitchFamily="65" charset="-120"/>
                          <a:ea typeface="標楷體" pitchFamily="65" charset="-120"/>
                        </a:rPr>
                        <a:t>理組</a:t>
                      </a:r>
                      <a:r>
                        <a:rPr kumimoji="1" lang="en-US" altLang="zh-TW" sz="2000" b="1" i="0" u="none" strike="noStrike" cap="none" normalizeH="0" baseline="0" dirty="0" smtClean="0">
                          <a:ln>
                            <a:noFill/>
                          </a:ln>
                          <a:solidFill>
                            <a:srgbClr val="C00000"/>
                          </a:solidFill>
                          <a:effectLst/>
                          <a:latin typeface="標楷體" pitchFamily="65" charset="-120"/>
                          <a:ea typeface="標楷體" pitchFamily="65" charset="-120"/>
                        </a:rPr>
                        <a:t>:</a:t>
                      </a:r>
                      <a:r>
                        <a:rPr kumimoji="1" lang="zh-TW" altLang="en-US" sz="2000" b="1" i="0" u="none" strike="noStrike" cap="none" normalizeH="0" baseline="0" dirty="0" smtClean="0">
                          <a:ln>
                            <a:noFill/>
                          </a:ln>
                          <a:solidFill>
                            <a:srgbClr val="C00000"/>
                          </a:solidFill>
                          <a:effectLst/>
                          <a:latin typeface="標楷體" pitchFamily="65" charset="-120"/>
                          <a:ea typeface="標楷體" pitchFamily="65" charset="-120"/>
                        </a:rPr>
                        <a:t>工程、建築、牙醫</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dirty="0" smtClean="0">
                          <a:ln>
                            <a:noFill/>
                          </a:ln>
                          <a:solidFill>
                            <a:schemeClr val="accent1">
                              <a:lumMod val="50000"/>
                            </a:schemeClr>
                          </a:solidFill>
                          <a:effectLst/>
                          <a:latin typeface="標楷體" pitchFamily="65" charset="-120"/>
                          <a:ea typeface="標楷體" pitchFamily="65" charset="-120"/>
                        </a:rPr>
                        <a:t>抽象推理</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accent1">
                              <a:lumMod val="50000"/>
                            </a:schemeClr>
                          </a:solidFill>
                          <a:effectLst/>
                          <a:latin typeface="標楷體" pitchFamily="65" charset="-120"/>
                          <a:ea typeface="標楷體" pitchFamily="65" charset="-120"/>
                        </a:rPr>
                        <a:t>與圖形、符號、邏輯推理的相關課程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rgbClr val="C00000"/>
                          </a:solidFill>
                          <a:effectLst/>
                          <a:latin typeface="標楷體" pitchFamily="65" charset="-120"/>
                          <a:ea typeface="標楷體" pitchFamily="65" charset="-120"/>
                        </a:rPr>
                        <a:t>數學、資訊</a:t>
                      </a:r>
                      <a:r>
                        <a:rPr kumimoji="1" lang="zh-TW" altLang="en-US" sz="2000" b="1" i="0" u="none" strike="noStrike" cap="none" normalizeH="0" baseline="0" dirty="0" smtClean="0">
                          <a:ln>
                            <a:noFill/>
                          </a:ln>
                          <a:solidFill>
                            <a:schemeClr val="accent1">
                              <a:lumMod val="50000"/>
                            </a:schemeClr>
                          </a:solidFill>
                          <a:effectLst/>
                          <a:latin typeface="標楷體" pitchFamily="65" charset="-120"/>
                          <a:ea typeface="標楷體" pitchFamily="65" charset="-120"/>
                        </a:rPr>
                        <a:t>、美術等重圖形、符號、邏輯推理的相關科系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dirty="0" smtClean="0">
                          <a:ln>
                            <a:noFill/>
                          </a:ln>
                          <a:solidFill>
                            <a:schemeClr val="accent1">
                              <a:lumMod val="50000"/>
                            </a:schemeClr>
                          </a:solidFill>
                          <a:effectLst/>
                          <a:latin typeface="標楷體" pitchFamily="65" charset="-120"/>
                          <a:ea typeface="標楷體" pitchFamily="65" charset="-120"/>
                        </a:rPr>
                        <a:t>錯別字</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accent1">
                              <a:lumMod val="50000"/>
                            </a:schemeClr>
                          </a:solidFill>
                          <a:effectLst/>
                          <a:latin typeface="標楷體" pitchFamily="65" charset="-120"/>
                          <a:ea typeface="標楷體" pitchFamily="65" charset="-120"/>
                        </a:rPr>
                        <a:t>各科寫字作答、作文、書面及口語表達</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accent1">
                              <a:lumMod val="50000"/>
                            </a:schemeClr>
                          </a:solidFill>
                          <a:effectLst/>
                          <a:latin typeface="標楷體" pitchFamily="65" charset="-120"/>
                          <a:ea typeface="標楷體" pitchFamily="65" charset="-120"/>
                        </a:rPr>
                        <a:t>大傳、教育、貿易、管理、法律、新聞、文學、翻譯等相關科系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dirty="0" smtClean="0">
                          <a:ln>
                            <a:noFill/>
                          </a:ln>
                          <a:solidFill>
                            <a:schemeClr val="accent1">
                              <a:lumMod val="50000"/>
                            </a:schemeClr>
                          </a:solidFill>
                          <a:effectLst/>
                          <a:latin typeface="標楷體" pitchFamily="65" charset="-120"/>
                          <a:ea typeface="標楷體" pitchFamily="65" charset="-120"/>
                        </a:rPr>
                        <a:t>文法與修辭</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vMerge="1">
                  <a:txBody>
                    <a:bodyPr/>
                    <a:lstStyle/>
                    <a:p>
                      <a:endParaRPr lang="zh-TW" altLang="en-US"/>
                    </a:p>
                  </a:txBody>
                  <a:tcPr/>
                </a:tc>
                <a:tc vMerge="1">
                  <a:txBody>
                    <a:bodyPr/>
                    <a:lstStyle/>
                    <a:p>
                      <a:endParaRPr lang="zh-TW" altLang="en-US"/>
                    </a:p>
                  </a:txBody>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dirty="0" smtClean="0">
                          <a:ln>
                            <a:noFill/>
                          </a:ln>
                          <a:solidFill>
                            <a:schemeClr val="accent1">
                              <a:lumMod val="50000"/>
                            </a:schemeClr>
                          </a:solidFill>
                          <a:effectLst/>
                          <a:latin typeface="標楷體" pitchFamily="65" charset="-120"/>
                          <a:ea typeface="標楷體" pitchFamily="65" charset="-120"/>
                        </a:rPr>
                        <a:t>知覺速度與確度</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accent1">
                              <a:lumMod val="50000"/>
                            </a:schemeClr>
                          </a:solidFill>
                          <a:effectLst/>
                          <a:latin typeface="標楷體" pitchFamily="65" charset="-120"/>
                          <a:ea typeface="標楷體" pitchFamily="65" charset="-120"/>
                        </a:rPr>
                        <a:t>各科與閱讀、符號辨識相關課程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accent1">
                              <a:lumMod val="50000"/>
                            </a:schemeClr>
                          </a:solidFill>
                          <a:effectLst/>
                          <a:latin typeface="標楷體" pitchFamily="65" charset="-120"/>
                          <a:ea typeface="標楷體" pitchFamily="65" charset="-120"/>
                        </a:rPr>
                        <a:t>教育、圖書資訊、貿易、會計、法律、新聞、文學、翻譯等相關科系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2622"/>
                                        </p:tgtEl>
                                        <p:attrNameLst>
                                          <p:attrName>style.visibility</p:attrName>
                                        </p:attrNameLst>
                                      </p:cBhvr>
                                      <p:to>
                                        <p:strVal val="visible"/>
                                      </p:to>
                                    </p:set>
                                    <p:animEffect transition="in" filter="diamond(out)">
                                      <p:cBhvr>
                                        <p:cTn id="7" dur="1000"/>
                                        <p:tgtEl>
                                          <p:spTgt spid="22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214282" y="1000108"/>
            <a:ext cx="8715436" cy="5095892"/>
          </a:xfrm>
        </p:spPr>
        <p:txBody>
          <a:bodyPr/>
          <a:lstStyle/>
          <a:p>
            <a:pPr eaLnBrk="1" hangingPunct="1">
              <a:buFont typeface="Wingdings" pitchFamily="2" charset="2"/>
              <a:buChar char="u"/>
            </a:pPr>
            <a:r>
              <a:rPr lang="zh-TW" altLang="en-US" b="1" dirty="0" smtClean="0">
                <a:solidFill>
                  <a:srgbClr val="006C31"/>
                </a:solidFill>
                <a:ea typeface="標楷體" pitchFamily="65" charset="-120"/>
              </a:rPr>
              <a:t>若欲選讀</a:t>
            </a:r>
            <a:r>
              <a:rPr lang="zh-TW" altLang="en-US" b="1" dirty="0" smtClean="0">
                <a:solidFill>
                  <a:srgbClr val="C00000"/>
                </a:solidFill>
                <a:ea typeface="標楷體" pitchFamily="65" charset="-120"/>
              </a:rPr>
              <a:t>社會組</a:t>
            </a:r>
            <a:r>
              <a:rPr lang="zh-TW" altLang="en-US" b="1" dirty="0" smtClean="0">
                <a:solidFill>
                  <a:srgbClr val="006C31"/>
                </a:solidFill>
                <a:ea typeface="標楷體" pitchFamily="65" charset="-120"/>
              </a:rPr>
              <a:t>，需要參考的是</a:t>
            </a:r>
            <a:r>
              <a:rPr lang="zh-TW" altLang="en-US" b="1" dirty="0" smtClean="0">
                <a:solidFill>
                  <a:srgbClr val="C00000"/>
                </a:solidFill>
                <a:ea typeface="標楷體" pitchFamily="65" charset="-120"/>
              </a:rPr>
              <a:t>「語文推理」、「錯別字」和「文法與修辭」</a:t>
            </a:r>
            <a:r>
              <a:rPr lang="zh-TW" altLang="en-US" b="1" dirty="0" smtClean="0">
                <a:solidFill>
                  <a:srgbClr val="006C31"/>
                </a:solidFill>
                <a:ea typeface="標楷體" pitchFamily="65" charset="-120"/>
              </a:rPr>
              <a:t>等三項分別測驗的結果。一般來說，「語文推理」分數高的人，在「錯別字」及「文法與修辭」的分數也會高；但如相反，即前者分數高，後兩者分數低，則可能需要語文的補救訓練再予加強</a:t>
            </a:r>
            <a:r>
              <a:rPr lang="zh-TW" altLang="en-US" b="1" dirty="0" smtClean="0">
                <a:solidFill>
                  <a:srgbClr val="006C31"/>
                </a:solidFill>
              </a:rPr>
              <a:t>。 </a:t>
            </a:r>
            <a:endParaRPr lang="zh-TW" altLang="en-US" sz="3600" b="1" dirty="0" smtClean="0">
              <a:solidFill>
                <a:srgbClr val="006C31"/>
              </a:solidFill>
              <a:latin typeface="標楷體" pitchFamily="65" charset="-120"/>
              <a:ea typeface="標楷體" pitchFamily="65" charset="-120"/>
            </a:endParaRPr>
          </a:p>
          <a:p>
            <a:pPr eaLnBrk="1" hangingPunct="1">
              <a:buFont typeface="Wingdings" pitchFamily="2" charset="2"/>
              <a:buChar char="u"/>
            </a:pPr>
            <a:r>
              <a:rPr lang="zh-TW" altLang="en-US" b="1" dirty="0" smtClean="0">
                <a:solidFill>
                  <a:srgbClr val="006C31"/>
                </a:solidFill>
                <a:latin typeface="標楷體" pitchFamily="65" charset="-120"/>
                <a:ea typeface="標楷體" pitchFamily="65" charset="-120"/>
              </a:rPr>
              <a:t>若欲選讀</a:t>
            </a:r>
            <a:r>
              <a:rPr lang="zh-TW" altLang="en-US" b="1" dirty="0" smtClean="0">
                <a:solidFill>
                  <a:srgbClr val="C00000"/>
                </a:solidFill>
                <a:latin typeface="標楷體" pitchFamily="65" charset="-120"/>
                <a:ea typeface="標楷體" pitchFamily="65" charset="-120"/>
              </a:rPr>
              <a:t>自然組</a:t>
            </a:r>
            <a:r>
              <a:rPr lang="zh-TW" altLang="en-US" b="1" dirty="0" smtClean="0">
                <a:solidFill>
                  <a:srgbClr val="006C31"/>
                </a:solidFill>
                <a:latin typeface="標楷體" pitchFamily="65" charset="-120"/>
                <a:ea typeface="標楷體" pitchFamily="65" charset="-120"/>
              </a:rPr>
              <a:t>，則需參考</a:t>
            </a:r>
            <a:r>
              <a:rPr lang="zh-TW" altLang="en-US" b="1" dirty="0" smtClean="0">
                <a:solidFill>
                  <a:srgbClr val="C00000"/>
                </a:solidFill>
                <a:latin typeface="標楷體" pitchFamily="65" charset="-120"/>
                <a:ea typeface="標楷體" pitchFamily="65" charset="-120"/>
              </a:rPr>
              <a:t>「數學推理」、「機械推理」及「空間關係」</a:t>
            </a:r>
            <a:r>
              <a:rPr lang="zh-TW" altLang="en-US" b="1" dirty="0" smtClean="0">
                <a:solidFill>
                  <a:srgbClr val="006C31"/>
                </a:solidFill>
                <a:latin typeface="標楷體" pitchFamily="65" charset="-120"/>
                <a:ea typeface="標楷體" pitchFamily="65" charset="-120"/>
              </a:rPr>
              <a:t>的能力，若此三個測驗的分數偏低，就讀二、三類組，較易面臨數理科困難。 </a:t>
            </a:r>
          </a:p>
        </p:txBody>
      </p:sp>
      <p:sp>
        <p:nvSpPr>
          <p:cNvPr id="4" name="Rectangle 2"/>
          <p:cNvSpPr>
            <a:spLocks noGrp="1" noChangeArrowheads="1"/>
          </p:cNvSpPr>
          <p:nvPr>
            <p:ph type="title"/>
          </p:nvPr>
        </p:nvSpPr>
        <p:spPr>
          <a:xfrm>
            <a:off x="2857488" y="285728"/>
            <a:ext cx="3214710" cy="765175"/>
          </a:xfrm>
          <a:solidFill>
            <a:srgbClr val="FFD243"/>
          </a:solidFill>
          <a:scene3d>
            <a:camera prst="orthographicFront"/>
            <a:lightRig rig="threePt" dir="t"/>
          </a:scene3d>
          <a:sp3d>
            <a:bevelT/>
          </a:sp3d>
        </p:spPr>
        <p:txBody>
          <a:bodyPr/>
          <a:lstStyle/>
          <a:p>
            <a:pPr eaLnBrk="1" hangingPunct="1"/>
            <a:r>
              <a:rPr lang="zh-TW" altLang="en-US" b="1" dirty="0" smtClean="0">
                <a:solidFill>
                  <a:schemeClr val="bg1"/>
                </a:solidFill>
                <a:latin typeface="標楷體" pitchFamily="65" charset="-120"/>
                <a:ea typeface="標楷體" pitchFamily="65" charset="-120"/>
              </a:rPr>
              <a:t>選組參考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10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10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285720" y="1500174"/>
            <a:ext cx="8643998" cy="4929222"/>
          </a:xfrm>
        </p:spPr>
        <p:txBody>
          <a:bodyPr/>
          <a:lstStyle/>
          <a:p>
            <a:pPr eaLnBrk="1" hangingPunct="1">
              <a:buFont typeface="Wingdings" pitchFamily="2" charset="2"/>
              <a:buChar char="u"/>
            </a:pPr>
            <a:r>
              <a:rPr lang="zh-TW" altLang="en-US" b="1" dirty="0" smtClean="0">
                <a:solidFill>
                  <a:srgbClr val="006C31"/>
                </a:solidFill>
                <a:latin typeface="標楷體" pitchFamily="65" charset="-120"/>
                <a:ea typeface="標楷體" pitchFamily="65" charset="-120"/>
              </a:rPr>
              <a:t>如果「語文推理」得分低，但「抽象推理」得分高，則表示該生有邏輯思考的能力，但需要在語文理解等各方面再予補強。 </a:t>
            </a:r>
            <a:endParaRPr lang="en-US" altLang="zh-TW" b="1" dirty="0" smtClean="0">
              <a:solidFill>
                <a:srgbClr val="006C31"/>
              </a:solidFill>
              <a:latin typeface="標楷體" pitchFamily="65" charset="-120"/>
              <a:ea typeface="標楷體" pitchFamily="65" charset="-120"/>
            </a:endParaRPr>
          </a:p>
          <a:p>
            <a:pPr eaLnBrk="1" hangingPunct="1">
              <a:buFont typeface="Wingdings" pitchFamily="2" charset="2"/>
              <a:buChar char="u"/>
            </a:pPr>
            <a:r>
              <a:rPr lang="zh-TW" altLang="en-US" b="1" dirty="0" smtClean="0">
                <a:solidFill>
                  <a:srgbClr val="C00000"/>
                </a:solidFill>
                <a:latin typeface="標楷體" pitchFamily="65" charset="-120"/>
                <a:ea typeface="標楷體" pitchFamily="65" charset="-120"/>
              </a:rPr>
              <a:t>經驗顯示</a:t>
            </a:r>
          </a:p>
          <a:p>
            <a:pPr eaLnBrk="1" hangingPunct="1">
              <a:buFontTx/>
              <a:buNone/>
            </a:pPr>
            <a:r>
              <a:rPr lang="zh-TW" altLang="en-US" b="1" dirty="0" smtClean="0">
                <a:solidFill>
                  <a:srgbClr val="006C31"/>
                </a:solidFill>
                <a:latin typeface="標楷體" pitchFamily="65" charset="-120"/>
                <a:ea typeface="標楷體" pitchFamily="65" charset="-120"/>
              </a:rPr>
              <a:t>  數學推理、抽象推理、機械推理、空間關係四項能力中，若有三項以上的</a:t>
            </a:r>
            <a:r>
              <a:rPr lang="zh-TW" altLang="en-US" b="1" dirty="0" smtClean="0">
                <a:solidFill>
                  <a:srgbClr val="C00000"/>
                </a:solidFill>
                <a:latin typeface="標楷體" pitchFamily="65" charset="-120"/>
                <a:ea typeface="標楷體" pitchFamily="65" charset="-120"/>
              </a:rPr>
              <a:t>百分等級低於</a:t>
            </a:r>
            <a:r>
              <a:rPr lang="en-US" altLang="zh-TW" b="1" dirty="0" smtClean="0">
                <a:solidFill>
                  <a:srgbClr val="C00000"/>
                </a:solidFill>
                <a:latin typeface="標楷體" pitchFamily="65" charset="-120"/>
                <a:ea typeface="標楷體" pitchFamily="65" charset="-120"/>
              </a:rPr>
              <a:t>50</a:t>
            </a:r>
            <a:r>
              <a:rPr lang="zh-TW" altLang="en-US" b="1" dirty="0" smtClean="0">
                <a:solidFill>
                  <a:srgbClr val="C00000"/>
                </a:solidFill>
                <a:latin typeface="標楷體" pitchFamily="65" charset="-120"/>
                <a:ea typeface="標楷體" pitchFamily="65" charset="-120"/>
              </a:rPr>
              <a:t>以下</a:t>
            </a:r>
            <a:r>
              <a:rPr lang="zh-TW" altLang="en-US" b="1" dirty="0" smtClean="0">
                <a:solidFill>
                  <a:srgbClr val="006C31"/>
                </a:solidFill>
                <a:latin typeface="標楷體" pitchFamily="65" charset="-120"/>
                <a:ea typeface="標楷體" pitchFamily="65" charset="-120"/>
              </a:rPr>
              <a:t>，有多數人學數理化時倍感吃力，</a:t>
            </a:r>
            <a:r>
              <a:rPr lang="zh-TW" altLang="en-US" b="1" dirty="0" smtClean="0">
                <a:solidFill>
                  <a:srgbClr val="C00000"/>
                </a:solidFill>
                <a:latin typeface="標楷體" pitchFamily="65" charset="-120"/>
                <a:ea typeface="標楷體" pitchFamily="65" charset="-120"/>
              </a:rPr>
              <a:t>宜加倍努力</a:t>
            </a:r>
            <a:r>
              <a:rPr lang="zh-TW" altLang="en-US" b="1" dirty="0" smtClean="0">
                <a:solidFill>
                  <a:srgbClr val="006C31"/>
                </a:solidFill>
                <a:latin typeface="標楷體" pitchFamily="65" charset="-120"/>
                <a:ea typeface="標楷體" pitchFamily="65" charset="-120"/>
              </a:rPr>
              <a:t>。</a:t>
            </a:r>
          </a:p>
        </p:txBody>
      </p:sp>
      <p:sp>
        <p:nvSpPr>
          <p:cNvPr id="4" name="Rectangle 2"/>
          <p:cNvSpPr txBox="1">
            <a:spLocks noChangeArrowheads="1"/>
          </p:cNvSpPr>
          <p:nvPr/>
        </p:nvSpPr>
        <p:spPr>
          <a:xfrm>
            <a:off x="2857488" y="500042"/>
            <a:ext cx="3214710" cy="765175"/>
          </a:xfrm>
          <a:prstGeom prst="rect">
            <a:avLst/>
          </a:prstGeom>
          <a:solidFill>
            <a:srgbClr val="FFD243"/>
          </a:solidFill>
          <a:scene3d>
            <a:camera prst="orthographicFront"/>
            <a:lightRig rig="threePt" dir="t"/>
          </a:scene3d>
          <a:sp3d>
            <a:bevelT/>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4400" b="1" i="0" u="none" strike="noStrike" kern="1200" cap="none" spc="0" normalizeH="0" baseline="0" noProof="0" dirty="0" smtClean="0">
                <a:ln>
                  <a:noFill/>
                </a:ln>
                <a:solidFill>
                  <a:schemeClr val="bg1"/>
                </a:solidFill>
                <a:effectLst/>
                <a:uLnTx/>
                <a:uFillTx/>
                <a:latin typeface="標楷體" pitchFamily="65" charset="-120"/>
                <a:ea typeface="標楷體" pitchFamily="65" charset="-120"/>
                <a:cs typeface="+mj-cs"/>
              </a:rPr>
              <a:t>選組參考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1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10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710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 calcmode="lin" valueType="num">
                                      <p:cBhvr additive="base">
                                        <p:cTn id="17" dur="10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1142976" y="642918"/>
            <a:ext cx="7000924" cy="963612"/>
          </a:xfrm>
          <a:prstGeom prst="rect">
            <a:avLst/>
          </a:prstGeom>
          <a:solidFill>
            <a:srgbClr val="FFD243"/>
          </a:solidFill>
          <a:ln w="9525">
            <a:noFill/>
            <a:miter lim="800000"/>
            <a:headEnd/>
            <a:tailEnd/>
          </a:ln>
          <a:scene3d>
            <a:camera prst="orthographicFront"/>
            <a:lightRig rig="threePt" dir="t"/>
          </a:scene3d>
          <a:sp3d>
            <a:bevelT/>
          </a:sp3d>
        </p:spPr>
        <p:txBody>
          <a:bodyPr anchor="ctr"/>
          <a:lstStyle/>
          <a:p>
            <a:pPr algn="ctr">
              <a:buClr>
                <a:srgbClr val="99FF99"/>
              </a:buClr>
              <a:buFont typeface="Wingdings" pitchFamily="2" charset="2"/>
              <a:buNone/>
            </a:pPr>
            <a:r>
              <a:rPr lang="zh-TW" altLang="en-US" sz="4800" b="1" dirty="0" smtClean="0">
                <a:solidFill>
                  <a:schemeClr val="bg1"/>
                </a:solidFill>
                <a:latin typeface="華康隸書體W7"/>
                <a:ea typeface="標楷體" pitchFamily="65" charset="-120"/>
              </a:rPr>
              <a:t>多因素性向測驗</a:t>
            </a:r>
            <a:r>
              <a:rPr lang="zh-TW" altLang="en-US" sz="4800" b="1" dirty="0">
                <a:solidFill>
                  <a:schemeClr val="bg1"/>
                </a:solidFill>
                <a:latin typeface="華康隸書體W7"/>
                <a:ea typeface="標楷體" pitchFamily="65" charset="-120"/>
              </a:rPr>
              <a:t>解釋原則</a:t>
            </a:r>
          </a:p>
        </p:txBody>
      </p:sp>
      <p:sp>
        <p:nvSpPr>
          <p:cNvPr id="135173" name="Rectangle 5"/>
          <p:cNvSpPr>
            <a:spLocks noChangeArrowheads="1"/>
          </p:cNvSpPr>
          <p:nvPr/>
        </p:nvSpPr>
        <p:spPr bwMode="auto">
          <a:xfrm>
            <a:off x="468313" y="2000240"/>
            <a:ext cx="8207375" cy="4383098"/>
          </a:xfrm>
          <a:prstGeom prst="rect">
            <a:avLst/>
          </a:prstGeom>
          <a:noFill/>
          <a:ln w="9525">
            <a:noFill/>
            <a:miter lim="800000"/>
            <a:headEnd/>
            <a:tailEnd/>
          </a:ln>
        </p:spPr>
        <p:txBody>
          <a:bodyPr/>
          <a:lstStyle/>
          <a:p>
            <a:pPr marL="342900" indent="-342900">
              <a:lnSpc>
                <a:spcPct val="90000"/>
              </a:lnSpc>
              <a:spcBef>
                <a:spcPct val="20000"/>
              </a:spcBef>
              <a:buClr>
                <a:srgbClr val="006600"/>
              </a:buClr>
              <a:buSzPct val="105000"/>
              <a:buFont typeface="Wingdings" pitchFamily="2" charset="2"/>
              <a:buChar char="v"/>
            </a:pPr>
            <a:r>
              <a:rPr lang="zh-TW" altLang="en-US" sz="4000" b="1" dirty="0">
                <a:solidFill>
                  <a:schemeClr val="accent1">
                    <a:lumMod val="50000"/>
                  </a:schemeClr>
                </a:solidFill>
                <a:latin typeface="標楷體" pitchFamily="65" charset="-120"/>
                <a:ea typeface="標楷體" pitchFamily="65" charset="-120"/>
              </a:rPr>
              <a:t>性向和成績之間並非是完全的</a:t>
            </a:r>
            <a:r>
              <a:rPr lang="zh-TW" altLang="en-US" sz="4000" b="1" dirty="0" smtClean="0">
                <a:solidFill>
                  <a:schemeClr val="accent1">
                    <a:lumMod val="50000"/>
                  </a:schemeClr>
                </a:solidFill>
                <a:latin typeface="標楷體" pitchFamily="65" charset="-120"/>
                <a:ea typeface="標楷體" pitchFamily="65" charset="-120"/>
              </a:rPr>
              <a:t>因</a:t>
            </a:r>
            <a:endParaRPr lang="en-US" altLang="zh-TW" sz="4000" b="1" dirty="0" smtClean="0">
              <a:solidFill>
                <a:schemeClr val="accent1">
                  <a:lumMod val="50000"/>
                </a:schemeClr>
              </a:solidFill>
              <a:latin typeface="標楷體" pitchFamily="65" charset="-120"/>
              <a:ea typeface="標楷體" pitchFamily="65" charset="-120"/>
            </a:endParaRPr>
          </a:p>
          <a:p>
            <a:pPr marL="342900" indent="-342900">
              <a:lnSpc>
                <a:spcPct val="90000"/>
              </a:lnSpc>
              <a:spcBef>
                <a:spcPct val="20000"/>
              </a:spcBef>
              <a:buClr>
                <a:srgbClr val="006600"/>
              </a:buClr>
              <a:buSzPct val="105000"/>
            </a:pPr>
            <a:r>
              <a:rPr lang="zh-TW" altLang="en-US" sz="4000" b="1" dirty="0" smtClean="0">
                <a:solidFill>
                  <a:schemeClr val="accent1">
                    <a:lumMod val="50000"/>
                  </a:schemeClr>
                </a:solidFill>
                <a:latin typeface="標楷體" pitchFamily="65" charset="-120"/>
                <a:ea typeface="標楷體" pitchFamily="65" charset="-120"/>
              </a:rPr>
              <a:t>  果</a:t>
            </a:r>
            <a:r>
              <a:rPr lang="zh-TW" altLang="en-US" sz="4000" b="1" dirty="0">
                <a:solidFill>
                  <a:schemeClr val="accent1">
                    <a:lumMod val="50000"/>
                  </a:schemeClr>
                </a:solidFill>
                <a:latin typeface="標楷體" pitchFamily="65" charset="-120"/>
                <a:ea typeface="標楷體" pitchFamily="65" charset="-120"/>
              </a:rPr>
              <a:t>關係。</a:t>
            </a:r>
          </a:p>
          <a:p>
            <a:pPr marL="342900" indent="-342900">
              <a:lnSpc>
                <a:spcPct val="90000"/>
              </a:lnSpc>
              <a:spcBef>
                <a:spcPct val="20000"/>
              </a:spcBef>
              <a:buClr>
                <a:srgbClr val="006600"/>
              </a:buClr>
              <a:buSzPct val="105000"/>
              <a:buFont typeface="Wingdings" pitchFamily="2" charset="2"/>
              <a:buChar char="v"/>
            </a:pPr>
            <a:r>
              <a:rPr lang="zh-TW" altLang="en-US" sz="4000" b="1" dirty="0">
                <a:solidFill>
                  <a:schemeClr val="accent1">
                    <a:lumMod val="50000"/>
                  </a:schemeClr>
                </a:solidFill>
                <a:latin typeface="標楷體" pitchFamily="65" charset="-120"/>
                <a:ea typeface="標楷體" pitchFamily="65" charset="-120"/>
              </a:rPr>
              <a:t>應從檢視本身各項潛能的內在</a:t>
            </a:r>
            <a:r>
              <a:rPr lang="zh-TW" altLang="en-US" sz="4000" b="1" dirty="0" smtClean="0">
                <a:solidFill>
                  <a:schemeClr val="accent1">
                    <a:lumMod val="50000"/>
                  </a:schemeClr>
                </a:solidFill>
                <a:latin typeface="標楷體" pitchFamily="65" charset="-120"/>
                <a:ea typeface="標楷體" pitchFamily="65" charset="-120"/>
              </a:rPr>
              <a:t>差</a:t>
            </a:r>
            <a:endParaRPr lang="en-US" altLang="zh-TW" sz="4000" b="1" dirty="0" smtClean="0">
              <a:solidFill>
                <a:schemeClr val="accent1">
                  <a:lumMod val="50000"/>
                </a:schemeClr>
              </a:solidFill>
              <a:latin typeface="標楷體" pitchFamily="65" charset="-120"/>
              <a:ea typeface="標楷體" pitchFamily="65" charset="-120"/>
            </a:endParaRPr>
          </a:p>
          <a:p>
            <a:pPr marL="342900" indent="-342900">
              <a:lnSpc>
                <a:spcPct val="90000"/>
              </a:lnSpc>
              <a:spcBef>
                <a:spcPct val="20000"/>
              </a:spcBef>
              <a:buClr>
                <a:srgbClr val="006600"/>
              </a:buClr>
              <a:buSzPct val="105000"/>
            </a:pPr>
            <a:r>
              <a:rPr lang="zh-TW" altLang="en-US" sz="4000" b="1" dirty="0" smtClean="0">
                <a:solidFill>
                  <a:schemeClr val="accent1">
                    <a:lumMod val="50000"/>
                  </a:schemeClr>
                </a:solidFill>
                <a:latin typeface="標楷體" pitchFamily="65" charset="-120"/>
                <a:ea typeface="標楷體" pitchFamily="65" charset="-120"/>
              </a:rPr>
              <a:t>  異</a:t>
            </a:r>
            <a:r>
              <a:rPr lang="zh-TW" altLang="en-US" sz="4000" b="1" dirty="0">
                <a:solidFill>
                  <a:schemeClr val="accent1">
                    <a:lumMod val="50000"/>
                  </a:schemeClr>
                </a:solidFill>
                <a:latin typeface="標楷體" pitchFamily="65" charset="-120"/>
                <a:ea typeface="標楷體" pitchFamily="65" charset="-120"/>
              </a:rPr>
              <a:t>出發，作為選組的考量。</a:t>
            </a:r>
          </a:p>
          <a:p>
            <a:pPr marL="342900" indent="-342900">
              <a:lnSpc>
                <a:spcPct val="90000"/>
              </a:lnSpc>
              <a:spcBef>
                <a:spcPct val="20000"/>
              </a:spcBef>
              <a:buClr>
                <a:srgbClr val="006600"/>
              </a:buClr>
              <a:buSzPct val="105000"/>
              <a:buFont typeface="Wingdings" pitchFamily="2" charset="2"/>
              <a:buChar char="v"/>
            </a:pPr>
            <a:r>
              <a:rPr lang="zh-TW" altLang="en-US" sz="4000" b="1" dirty="0">
                <a:solidFill>
                  <a:schemeClr val="accent1">
                    <a:lumMod val="50000"/>
                  </a:schemeClr>
                </a:solidFill>
                <a:latin typeface="標楷體" pitchFamily="65" charset="-120"/>
                <a:ea typeface="標楷體" pitchFamily="65" charset="-120"/>
              </a:rPr>
              <a:t>應考慮作答時可能會有的誤差</a:t>
            </a:r>
            <a:r>
              <a:rPr lang="zh-TW" altLang="en-US" sz="4000" b="1" dirty="0" smtClean="0">
                <a:solidFill>
                  <a:schemeClr val="accent1">
                    <a:lumMod val="50000"/>
                  </a:schemeClr>
                </a:solidFill>
                <a:latin typeface="標楷體" pitchFamily="65" charset="-120"/>
                <a:ea typeface="標楷體" pitchFamily="65" charset="-120"/>
              </a:rPr>
              <a:t>，</a:t>
            </a:r>
            <a:endParaRPr lang="en-US" altLang="zh-TW" sz="4000" b="1" dirty="0" smtClean="0">
              <a:solidFill>
                <a:schemeClr val="accent1">
                  <a:lumMod val="50000"/>
                </a:schemeClr>
              </a:solidFill>
              <a:latin typeface="標楷體" pitchFamily="65" charset="-120"/>
              <a:ea typeface="標楷體" pitchFamily="65" charset="-120"/>
            </a:endParaRPr>
          </a:p>
          <a:p>
            <a:pPr marL="342900" indent="-342900">
              <a:lnSpc>
                <a:spcPct val="90000"/>
              </a:lnSpc>
              <a:spcBef>
                <a:spcPct val="20000"/>
              </a:spcBef>
              <a:buClr>
                <a:srgbClr val="006600"/>
              </a:buClr>
              <a:buSzPct val="105000"/>
            </a:pPr>
            <a:r>
              <a:rPr lang="zh-TW" altLang="en-US" sz="4000" b="1" dirty="0" smtClean="0">
                <a:solidFill>
                  <a:schemeClr val="accent1">
                    <a:lumMod val="50000"/>
                  </a:schemeClr>
                </a:solidFill>
                <a:latin typeface="標楷體" pitchFamily="65" charset="-120"/>
                <a:ea typeface="標楷體" pitchFamily="65" charset="-120"/>
              </a:rPr>
              <a:t>  勿</a:t>
            </a:r>
            <a:r>
              <a:rPr lang="zh-TW" altLang="en-US" sz="4000" b="1" dirty="0">
                <a:solidFill>
                  <a:schemeClr val="accent1">
                    <a:lumMod val="50000"/>
                  </a:schemeClr>
                </a:solidFill>
                <a:latin typeface="標楷體" pitchFamily="65" charset="-120"/>
                <a:ea typeface="標楷體" pitchFamily="65" charset="-120"/>
              </a:rPr>
              <a:t>將測驗結果做為武斷之結論。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173">
                                            <p:txEl>
                                              <p:pRg st="0" end="0"/>
                                            </p:txEl>
                                          </p:spTgt>
                                        </p:tgtEl>
                                        <p:attrNameLst>
                                          <p:attrName>style.visibility</p:attrName>
                                        </p:attrNameLst>
                                      </p:cBhvr>
                                      <p:to>
                                        <p:strVal val="visible"/>
                                      </p:to>
                                    </p:set>
                                    <p:anim calcmode="lin" valueType="num">
                                      <p:cBhvr additive="base">
                                        <p:cTn id="7" dur="1000" fill="hold"/>
                                        <p:tgtEl>
                                          <p:spTgt spid="13517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3517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5173">
                                            <p:txEl>
                                              <p:pRg st="1" end="1"/>
                                            </p:txEl>
                                          </p:spTgt>
                                        </p:tgtEl>
                                        <p:attrNameLst>
                                          <p:attrName>style.visibility</p:attrName>
                                        </p:attrNameLst>
                                      </p:cBhvr>
                                      <p:to>
                                        <p:strVal val="visible"/>
                                      </p:to>
                                    </p:set>
                                    <p:anim calcmode="lin" valueType="num">
                                      <p:cBhvr additive="base">
                                        <p:cTn id="11" dur="1000" fill="hold"/>
                                        <p:tgtEl>
                                          <p:spTgt spid="13517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3517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5173">
                                            <p:txEl>
                                              <p:pRg st="2" end="2"/>
                                            </p:txEl>
                                          </p:spTgt>
                                        </p:tgtEl>
                                        <p:attrNameLst>
                                          <p:attrName>style.visibility</p:attrName>
                                        </p:attrNameLst>
                                      </p:cBhvr>
                                      <p:to>
                                        <p:strVal val="visible"/>
                                      </p:to>
                                    </p:set>
                                    <p:anim calcmode="lin" valueType="num">
                                      <p:cBhvr additive="base">
                                        <p:cTn id="17" dur="1000" fill="hold"/>
                                        <p:tgtEl>
                                          <p:spTgt spid="13517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3517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5173">
                                            <p:txEl>
                                              <p:pRg st="3" end="3"/>
                                            </p:txEl>
                                          </p:spTgt>
                                        </p:tgtEl>
                                        <p:attrNameLst>
                                          <p:attrName>style.visibility</p:attrName>
                                        </p:attrNameLst>
                                      </p:cBhvr>
                                      <p:to>
                                        <p:strVal val="visible"/>
                                      </p:to>
                                    </p:set>
                                    <p:anim calcmode="lin" valueType="num">
                                      <p:cBhvr additive="base">
                                        <p:cTn id="21" dur="1000" fill="hold"/>
                                        <p:tgtEl>
                                          <p:spTgt spid="135173">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13517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5173">
                                            <p:txEl>
                                              <p:pRg st="4" end="4"/>
                                            </p:txEl>
                                          </p:spTgt>
                                        </p:tgtEl>
                                        <p:attrNameLst>
                                          <p:attrName>style.visibility</p:attrName>
                                        </p:attrNameLst>
                                      </p:cBhvr>
                                      <p:to>
                                        <p:strVal val="visible"/>
                                      </p:to>
                                    </p:set>
                                    <p:anim calcmode="lin" valueType="num">
                                      <p:cBhvr additive="base">
                                        <p:cTn id="27" dur="1000" fill="hold"/>
                                        <p:tgtEl>
                                          <p:spTgt spid="13517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3517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5173">
                                            <p:txEl>
                                              <p:pRg st="5" end="5"/>
                                            </p:txEl>
                                          </p:spTgt>
                                        </p:tgtEl>
                                        <p:attrNameLst>
                                          <p:attrName>style.visibility</p:attrName>
                                        </p:attrNameLst>
                                      </p:cBhvr>
                                      <p:to>
                                        <p:strVal val="visible"/>
                                      </p:to>
                                    </p:set>
                                    <p:anim calcmode="lin" valueType="num">
                                      <p:cBhvr additive="base">
                                        <p:cTn id="31" dur="1000" fill="hold"/>
                                        <p:tgtEl>
                                          <p:spTgt spid="135173">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3517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357422" y="214290"/>
            <a:ext cx="4000528" cy="863600"/>
          </a:xfrm>
          <a:solidFill>
            <a:srgbClr val="FFD243"/>
          </a:solidFill>
          <a:effectLst>
            <a:glow rad="63500">
              <a:schemeClr val="accent1">
                <a:satMod val="175000"/>
                <a:alpha val="40000"/>
              </a:schemeClr>
            </a:glow>
          </a:effectLst>
          <a:scene3d>
            <a:camera prst="orthographicFront"/>
            <a:lightRig rig="threePt" dir="t"/>
          </a:scene3d>
          <a:sp3d>
            <a:bevelT/>
          </a:sp3d>
        </p:spPr>
        <p:txBody>
          <a:bodyPr/>
          <a:lstStyle/>
          <a:p>
            <a:pPr eaLnBrk="1" hangingPunct="1"/>
            <a:r>
              <a:rPr lang="zh-TW" altLang="en-US" sz="4800" b="1" dirty="0" smtClean="0">
                <a:solidFill>
                  <a:schemeClr val="bg1"/>
                </a:solidFill>
                <a:latin typeface="標楷體" pitchFamily="65" charset="-120"/>
                <a:ea typeface="標楷體" pitchFamily="65" charset="-120"/>
              </a:rPr>
              <a:t>興趣量表</a:t>
            </a:r>
          </a:p>
        </p:txBody>
      </p:sp>
      <p:sp>
        <p:nvSpPr>
          <p:cNvPr id="29699" name="Rectangle 3"/>
          <p:cNvSpPr>
            <a:spLocks noGrp="1" noChangeArrowheads="1"/>
          </p:cNvSpPr>
          <p:nvPr>
            <p:ph idx="1"/>
          </p:nvPr>
        </p:nvSpPr>
        <p:spPr>
          <a:xfrm>
            <a:off x="323850" y="1052513"/>
            <a:ext cx="8496300" cy="5472112"/>
          </a:xfrm>
        </p:spPr>
        <p:txBody>
          <a:bodyPr/>
          <a:lstStyle/>
          <a:p>
            <a:pPr eaLnBrk="1" hangingPunct="1">
              <a:lnSpc>
                <a:spcPct val="90000"/>
              </a:lnSpc>
              <a:buFont typeface="Wingdings" pitchFamily="2" charset="2"/>
              <a:buChar char="u"/>
            </a:pPr>
            <a:r>
              <a:rPr lang="zh-TW" altLang="en-US" b="1" dirty="0" smtClean="0">
                <a:solidFill>
                  <a:schemeClr val="accent1">
                    <a:lumMod val="50000"/>
                  </a:schemeClr>
                </a:solidFill>
                <a:latin typeface="標楷體" pitchFamily="65" charset="-120"/>
                <a:ea typeface="標楷體" pitchFamily="65" charset="-120"/>
              </a:rPr>
              <a:t>興趣、人格特質、生活目的、價值觀、未來的生涯、工作環境</a:t>
            </a:r>
          </a:p>
          <a:p>
            <a:pPr eaLnBrk="1" hangingPunct="1">
              <a:lnSpc>
                <a:spcPct val="90000"/>
              </a:lnSpc>
              <a:buFont typeface="Wingdings" pitchFamily="2" charset="2"/>
              <a:buChar char="u"/>
            </a:pPr>
            <a:r>
              <a:rPr lang="zh-TW" altLang="en-US" b="1" dirty="0" smtClean="0">
                <a:solidFill>
                  <a:srgbClr val="C00000"/>
                </a:solidFill>
                <a:latin typeface="標楷體" pitchFamily="65" charset="-120"/>
                <a:ea typeface="標楷體" pitchFamily="65" charset="-120"/>
              </a:rPr>
              <a:t>自己的比較</a:t>
            </a:r>
            <a:r>
              <a:rPr lang="zh-TW" altLang="en-US" b="1" dirty="0" smtClean="0">
                <a:solidFill>
                  <a:schemeClr val="accent1">
                    <a:lumMod val="50000"/>
                  </a:schemeClr>
                </a:solidFill>
                <a:latin typeface="標楷體" pitchFamily="65" charset="-120"/>
                <a:ea typeface="標楷體" pitchFamily="65" charset="-120"/>
              </a:rPr>
              <a:t>非和其他人的比較</a:t>
            </a:r>
          </a:p>
          <a:p>
            <a:pPr eaLnBrk="1" hangingPunct="1">
              <a:lnSpc>
                <a:spcPct val="90000"/>
              </a:lnSpc>
              <a:buFont typeface="Wingdings" pitchFamily="2" charset="2"/>
              <a:buChar char="u"/>
            </a:pPr>
            <a:r>
              <a:rPr lang="zh-TW" altLang="en-US" b="1" dirty="0" smtClean="0">
                <a:solidFill>
                  <a:schemeClr val="accent1">
                    <a:lumMod val="50000"/>
                  </a:schemeClr>
                </a:solidFill>
                <a:latin typeface="標楷體" pitchFamily="65" charset="-120"/>
                <a:ea typeface="標楷體" pitchFamily="65" charset="-120"/>
              </a:rPr>
              <a:t>個人職業選擇為其</a:t>
            </a:r>
            <a:r>
              <a:rPr lang="zh-TW" altLang="en-US" b="1" dirty="0" smtClean="0">
                <a:solidFill>
                  <a:srgbClr val="C00000"/>
                </a:solidFill>
                <a:latin typeface="標楷體" pitchFamily="65" charset="-120"/>
                <a:ea typeface="標楷體" pitchFamily="65" charset="-120"/>
              </a:rPr>
              <a:t>人格反應</a:t>
            </a:r>
            <a:r>
              <a:rPr lang="zh-TW" altLang="en-US" b="1" dirty="0" smtClean="0">
                <a:solidFill>
                  <a:schemeClr val="accent1">
                    <a:lumMod val="50000"/>
                  </a:schemeClr>
                </a:solidFill>
                <a:latin typeface="標楷體" pitchFamily="65" charset="-120"/>
                <a:ea typeface="標楷體" pitchFamily="65" charset="-120"/>
              </a:rPr>
              <a:t>，及每個人會去從事和自己人格類型相似的職業</a:t>
            </a:r>
          </a:p>
          <a:p>
            <a:pPr eaLnBrk="1" hangingPunct="1">
              <a:lnSpc>
                <a:spcPct val="90000"/>
              </a:lnSpc>
              <a:buFont typeface="Wingdings" pitchFamily="2" charset="2"/>
              <a:buChar char="u"/>
            </a:pPr>
            <a:r>
              <a:rPr lang="zh-TW" altLang="en-US" b="1" dirty="0" smtClean="0">
                <a:solidFill>
                  <a:schemeClr val="accent1">
                    <a:lumMod val="50000"/>
                  </a:schemeClr>
                </a:solidFill>
                <a:ea typeface="標楷體" pitchFamily="65" charset="-120"/>
              </a:rPr>
              <a:t>不同類型的人需要不同的生活或工作環境，才達到協和</a:t>
            </a:r>
            <a:endParaRPr lang="zh-TW" altLang="en-US" b="1" dirty="0" smtClean="0">
              <a:solidFill>
                <a:schemeClr val="accent1">
                  <a:lumMod val="50000"/>
                </a:schemeClr>
              </a:solidFill>
              <a:latin typeface="標楷體" pitchFamily="65" charset="-120"/>
              <a:ea typeface="標楷體" pitchFamily="65" charset="-120"/>
            </a:endParaRPr>
          </a:p>
          <a:p>
            <a:pPr eaLnBrk="1" hangingPunct="1">
              <a:lnSpc>
                <a:spcPct val="90000"/>
              </a:lnSpc>
              <a:buFont typeface="Wingdings" pitchFamily="2" charset="2"/>
              <a:buChar char="u"/>
            </a:pPr>
            <a:r>
              <a:rPr lang="zh-TW" altLang="en-US" b="1" dirty="0" smtClean="0">
                <a:solidFill>
                  <a:schemeClr val="accent1">
                    <a:lumMod val="50000"/>
                  </a:schemeClr>
                </a:solidFill>
                <a:ea typeface="標楷體" pitchFamily="65" charset="-120"/>
              </a:rPr>
              <a:t>人常具備兩種或更多的興趣特質，不過一種最強，其他較弱</a:t>
            </a:r>
            <a:endParaRPr lang="zh-TW" altLang="en-US" b="1" dirty="0" smtClean="0">
              <a:solidFill>
                <a:schemeClr val="accent1">
                  <a:lumMod val="50000"/>
                </a:schemeClr>
              </a:solidFill>
              <a:latin typeface="標楷體" pitchFamily="65" charset="-120"/>
              <a:ea typeface="標楷體" pitchFamily="65" charset="-120"/>
            </a:endParaRPr>
          </a:p>
          <a:p>
            <a:pPr eaLnBrk="1" hangingPunct="1">
              <a:lnSpc>
                <a:spcPct val="90000"/>
              </a:lnSpc>
              <a:buFont typeface="Wingdings" pitchFamily="2" charset="2"/>
              <a:buChar char="u"/>
            </a:pPr>
            <a:r>
              <a:rPr lang="zh-TW" altLang="en-US" b="1" dirty="0" smtClean="0">
                <a:solidFill>
                  <a:srgbClr val="C00000"/>
                </a:solidFill>
                <a:latin typeface="標楷體" pitchFamily="65" charset="-120"/>
                <a:ea typeface="標楷體" pitchFamily="65" charset="-120"/>
              </a:rPr>
              <a:t>最高分的類型不一定是受試者最想從事的類型領域， 可能代表此人個性上的傾向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96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 calcmode="lin" valueType="num">
                                      <p:cBhvr additive="base">
                                        <p:cTn id="11"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969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 calcmode="lin" valueType="num">
                                      <p:cBhvr additive="base">
                                        <p:cTn id="15"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969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 calcmode="lin" valueType="num">
                                      <p:cBhvr additive="base">
                                        <p:cTn id="19" dur="10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969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anim calcmode="lin" valueType="num">
                                      <p:cBhvr additive="base">
                                        <p:cTn id="23" dur="10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2969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anim calcmode="lin" valueType="num">
                                      <p:cBhvr additive="base">
                                        <p:cTn id="27" dur="10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296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標題 1"/>
          <p:cNvSpPr>
            <a:spLocks noGrp="1"/>
          </p:cNvSpPr>
          <p:nvPr>
            <p:ph type="title"/>
          </p:nvPr>
        </p:nvSpPr>
        <p:spPr>
          <a:xfrm>
            <a:off x="1571604" y="428604"/>
            <a:ext cx="6072230" cy="796908"/>
          </a:xfrm>
          <a:solidFill>
            <a:srgbClr val="FFD243"/>
          </a:solidFill>
          <a:scene3d>
            <a:camera prst="orthographicFront"/>
            <a:lightRig rig="threePt" dir="t"/>
          </a:scene3d>
          <a:sp3d>
            <a:bevelT/>
          </a:sp3d>
        </p:spPr>
        <p:txBody>
          <a:bodyPr/>
          <a:lstStyle/>
          <a:p>
            <a:pPr eaLnBrk="1" hangingPunct="1"/>
            <a:r>
              <a:rPr lang="zh-TW" altLang="en-US" b="1" dirty="0" smtClean="0">
                <a:solidFill>
                  <a:schemeClr val="bg1"/>
                </a:solidFill>
                <a:latin typeface="標楷體" pitchFamily="65" charset="-120"/>
                <a:ea typeface="標楷體" pitchFamily="65" charset="-120"/>
              </a:rPr>
              <a:t>六型</a:t>
            </a:r>
            <a:r>
              <a:rPr lang="en-US" altLang="zh-TW" b="1" dirty="0" smtClean="0">
                <a:solidFill>
                  <a:schemeClr val="bg1"/>
                </a:solidFill>
                <a:latin typeface="標楷體" pitchFamily="65" charset="-120"/>
                <a:ea typeface="標楷體" pitchFamily="65" charset="-120"/>
              </a:rPr>
              <a:t>RIASEC</a:t>
            </a:r>
            <a:r>
              <a:rPr lang="zh-TW" altLang="en-US" b="1" dirty="0" smtClean="0">
                <a:solidFill>
                  <a:schemeClr val="bg1"/>
                </a:solidFill>
                <a:latin typeface="標楷體" pitchFamily="65" charset="-120"/>
                <a:ea typeface="標楷體" pitchFamily="65" charset="-120"/>
              </a:rPr>
              <a:t>分數的意義</a:t>
            </a:r>
          </a:p>
        </p:txBody>
      </p:sp>
      <p:sp>
        <p:nvSpPr>
          <p:cNvPr id="55299" name="內容版面配置區 2"/>
          <p:cNvSpPr>
            <a:spLocks noGrp="1"/>
          </p:cNvSpPr>
          <p:nvPr>
            <p:ph idx="1"/>
          </p:nvPr>
        </p:nvSpPr>
        <p:spPr>
          <a:xfrm>
            <a:off x="1357313" y="1214422"/>
            <a:ext cx="7329487" cy="2714644"/>
          </a:xfrm>
        </p:spPr>
        <p:txBody>
          <a:bodyPr/>
          <a:lstStyle/>
          <a:p>
            <a:pPr eaLnBrk="1" hangingPunct="1"/>
            <a:r>
              <a:rPr lang="zh-TW" altLang="en-US" sz="2400" b="1" dirty="0" smtClean="0">
                <a:solidFill>
                  <a:schemeClr val="accent1">
                    <a:lumMod val="50000"/>
                  </a:schemeClr>
                </a:solidFill>
                <a:latin typeface="標楷體" pitchFamily="65" charset="-120"/>
                <a:ea typeface="標楷體" pitchFamily="65" charset="-120"/>
              </a:rPr>
              <a:t>回想作答時有哪些選項，共</a:t>
            </a:r>
            <a:r>
              <a:rPr lang="en-US" altLang="zh-TW" sz="2400" b="1" dirty="0" smtClean="0">
                <a:solidFill>
                  <a:schemeClr val="accent1">
                    <a:lumMod val="50000"/>
                  </a:schemeClr>
                </a:solidFill>
                <a:latin typeface="標楷體" pitchFamily="65" charset="-120"/>
                <a:ea typeface="標楷體" pitchFamily="65" charset="-120"/>
              </a:rPr>
              <a:t>198</a:t>
            </a:r>
            <a:r>
              <a:rPr lang="zh-TW" altLang="en-US" sz="2400" b="1" dirty="0" smtClean="0">
                <a:solidFill>
                  <a:schemeClr val="accent1">
                    <a:lumMod val="50000"/>
                  </a:schemeClr>
                </a:solidFill>
                <a:latin typeface="標楷體" pitchFamily="65" charset="-120"/>
                <a:ea typeface="標楷體" pitchFamily="65" charset="-120"/>
              </a:rPr>
              <a:t>題</a:t>
            </a:r>
            <a:endParaRPr lang="en-US" altLang="zh-TW" sz="2400" b="1" dirty="0" smtClean="0">
              <a:solidFill>
                <a:schemeClr val="accent1">
                  <a:lumMod val="50000"/>
                </a:schemeClr>
              </a:solidFill>
              <a:latin typeface="標楷體" pitchFamily="65" charset="-120"/>
              <a:ea typeface="標楷體" pitchFamily="65" charset="-120"/>
            </a:endParaRPr>
          </a:p>
          <a:p>
            <a:pPr lvl="1" eaLnBrk="1" hangingPunct="1"/>
            <a:r>
              <a:rPr lang="zh-TW" altLang="en-US" sz="2400" b="1" dirty="0" smtClean="0">
                <a:solidFill>
                  <a:schemeClr val="accent1">
                    <a:lumMod val="50000"/>
                  </a:schemeClr>
                </a:solidFill>
                <a:latin typeface="標楷體" pitchFamily="65" charset="-120"/>
                <a:ea typeface="標楷體" pitchFamily="65" charset="-120"/>
              </a:rPr>
              <a:t>非常喜歡</a:t>
            </a:r>
            <a:endParaRPr lang="en-US" altLang="zh-TW" sz="2400" b="1" dirty="0" smtClean="0">
              <a:solidFill>
                <a:schemeClr val="accent1">
                  <a:lumMod val="50000"/>
                </a:schemeClr>
              </a:solidFill>
              <a:latin typeface="標楷體" pitchFamily="65" charset="-120"/>
              <a:ea typeface="標楷體" pitchFamily="65" charset="-120"/>
            </a:endParaRPr>
          </a:p>
          <a:p>
            <a:pPr lvl="1" eaLnBrk="1" hangingPunct="1"/>
            <a:r>
              <a:rPr lang="zh-TW" altLang="en-US" sz="2400" b="1" dirty="0" smtClean="0">
                <a:solidFill>
                  <a:schemeClr val="accent1">
                    <a:lumMod val="50000"/>
                  </a:schemeClr>
                </a:solidFill>
                <a:latin typeface="標楷體" pitchFamily="65" charset="-120"/>
                <a:ea typeface="標楷體" pitchFamily="65" charset="-120"/>
              </a:rPr>
              <a:t>喜歡</a:t>
            </a:r>
            <a:endParaRPr lang="en-US" altLang="zh-TW" sz="2400" b="1" dirty="0" smtClean="0">
              <a:solidFill>
                <a:schemeClr val="accent1">
                  <a:lumMod val="50000"/>
                </a:schemeClr>
              </a:solidFill>
              <a:latin typeface="標楷體" pitchFamily="65" charset="-120"/>
              <a:ea typeface="標楷體" pitchFamily="65" charset="-120"/>
            </a:endParaRPr>
          </a:p>
          <a:p>
            <a:pPr lvl="1" eaLnBrk="1" hangingPunct="1"/>
            <a:r>
              <a:rPr lang="zh-TW" altLang="en-US" sz="2400" b="1" dirty="0" smtClean="0">
                <a:solidFill>
                  <a:schemeClr val="accent1">
                    <a:lumMod val="50000"/>
                  </a:schemeClr>
                </a:solidFill>
                <a:latin typeface="標楷體" pitchFamily="65" charset="-120"/>
                <a:ea typeface="標楷體" pitchFamily="65" charset="-120"/>
              </a:rPr>
              <a:t>不喜歡</a:t>
            </a:r>
            <a:endParaRPr lang="en-US" altLang="zh-TW" sz="2400" b="1" dirty="0" smtClean="0">
              <a:solidFill>
                <a:schemeClr val="accent1">
                  <a:lumMod val="50000"/>
                </a:schemeClr>
              </a:solidFill>
              <a:latin typeface="標楷體" pitchFamily="65" charset="-120"/>
              <a:ea typeface="標楷體" pitchFamily="65" charset="-120"/>
            </a:endParaRPr>
          </a:p>
          <a:p>
            <a:pPr lvl="1" eaLnBrk="1" hangingPunct="1"/>
            <a:r>
              <a:rPr lang="zh-TW" altLang="en-US" sz="2400" b="1" dirty="0" smtClean="0">
                <a:solidFill>
                  <a:schemeClr val="accent1">
                    <a:lumMod val="50000"/>
                  </a:schemeClr>
                </a:solidFill>
                <a:latin typeface="標楷體" pitchFamily="65" charset="-120"/>
                <a:ea typeface="標楷體" pitchFamily="65" charset="-120"/>
              </a:rPr>
              <a:t>非常不喜歡</a:t>
            </a:r>
            <a:endParaRPr lang="en-US" altLang="zh-TW" sz="2400" b="1" dirty="0" smtClean="0">
              <a:solidFill>
                <a:schemeClr val="accent1">
                  <a:lumMod val="50000"/>
                </a:schemeClr>
              </a:solidFill>
              <a:latin typeface="標楷體" pitchFamily="65" charset="-120"/>
              <a:ea typeface="標楷體" pitchFamily="65" charset="-120"/>
            </a:endParaRPr>
          </a:p>
          <a:p>
            <a:pPr lvl="0">
              <a:buNone/>
            </a:pPr>
            <a:endParaRPr lang="en-US" altLang="zh-TW" sz="2400" dirty="0" smtClean="0">
              <a:solidFill>
                <a:srgbClr val="FF0000"/>
              </a:solidFill>
              <a:ea typeface="華康正顏楷體 Std W7" pitchFamily="66" charset="-120"/>
            </a:endParaRPr>
          </a:p>
          <a:p>
            <a:endParaRPr kumimoji="1" lang="zh-TW" altLang="zh-TW" dirty="0" smtClean="0"/>
          </a:p>
          <a:p>
            <a:endParaRPr kumimoji="1" lang="zh-TW" altLang="zh-TW" dirty="0" smtClean="0"/>
          </a:p>
          <a:p>
            <a:pPr lvl="0"/>
            <a:endParaRPr kumimoji="1" lang="zh-TW" altLang="zh-TW" dirty="0" smtClean="0">
              <a:latin typeface="Times New Roman" pitchFamily="18" charset="0"/>
              <a:ea typeface="新細明體" pitchFamily="18" charset="-120"/>
            </a:endParaRPr>
          </a:p>
          <a:p>
            <a:pPr lvl="0"/>
            <a:endParaRPr kumimoji="1" lang="zh-TW" altLang="zh-TW" dirty="0" smtClean="0">
              <a:latin typeface="Times New Roman" pitchFamily="18" charset="0"/>
              <a:ea typeface="新細明體" pitchFamily="18" charset="-120"/>
            </a:endParaRPr>
          </a:p>
          <a:p>
            <a:endParaRPr lang="zh-TW" altLang="en-US" dirty="0" smtClean="0">
              <a:ea typeface="華康正顏楷體 Std W7" pitchFamily="66" charset="-120"/>
            </a:endParaRPr>
          </a:p>
          <a:p>
            <a:pPr eaLnBrk="1" hangingPunct="1"/>
            <a:endParaRPr lang="en-US" altLang="zh-TW" b="1" dirty="0" smtClean="0">
              <a:solidFill>
                <a:srgbClr val="006C31"/>
              </a:solidFill>
              <a:latin typeface="標楷體" pitchFamily="65" charset="-120"/>
              <a:ea typeface="標楷體" pitchFamily="65" charset="-120"/>
            </a:endParaRPr>
          </a:p>
        </p:txBody>
      </p:sp>
      <p:sp>
        <p:nvSpPr>
          <p:cNvPr id="4" name="圓角矩形圖說文字 3"/>
          <p:cNvSpPr/>
          <p:nvPr/>
        </p:nvSpPr>
        <p:spPr>
          <a:xfrm>
            <a:off x="357158" y="1500174"/>
            <a:ext cx="928687" cy="714375"/>
          </a:xfrm>
          <a:prstGeom prst="wedgeRoundRectCallout">
            <a:avLst>
              <a:gd name="adj1" fmla="val 110449"/>
              <a:gd name="adj2" fmla="val 3138"/>
              <a:gd name="adj3" fmla="val 16667"/>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kumimoji="0" lang="en-US" altLang="zh-TW" sz="3200" dirty="0">
                <a:latin typeface="華康中圓體" pitchFamily="49" charset="-120"/>
                <a:ea typeface="華康中圓體" pitchFamily="49" charset="-120"/>
              </a:rPr>
              <a:t>3</a:t>
            </a:r>
            <a:r>
              <a:rPr kumimoji="0" lang="zh-TW" altLang="en-US" sz="3200" dirty="0">
                <a:latin typeface="華康中圓體" pitchFamily="49" charset="-120"/>
                <a:ea typeface="華康中圓體" pitchFamily="49" charset="-120"/>
              </a:rPr>
              <a:t>分</a:t>
            </a:r>
          </a:p>
        </p:txBody>
      </p:sp>
      <p:sp>
        <p:nvSpPr>
          <p:cNvPr id="5" name="圓角矩形圖說文字 4"/>
          <p:cNvSpPr/>
          <p:nvPr/>
        </p:nvSpPr>
        <p:spPr>
          <a:xfrm>
            <a:off x="3857620" y="1785926"/>
            <a:ext cx="928687" cy="714375"/>
          </a:xfrm>
          <a:prstGeom prst="wedgeRoundRectCallout">
            <a:avLst>
              <a:gd name="adj1" fmla="val -157822"/>
              <a:gd name="adj2" fmla="val 32820"/>
              <a:gd name="adj3" fmla="val 16667"/>
            </a:avLst>
          </a:prstGeom>
          <a:solidFill>
            <a:srgbClr val="00FF99"/>
          </a:solidFill>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200" dirty="0">
                <a:latin typeface="華康中圓體" pitchFamily="49" charset="-120"/>
                <a:ea typeface="華康中圓體" pitchFamily="49" charset="-120"/>
              </a:rPr>
              <a:t>2</a:t>
            </a:r>
            <a:r>
              <a:rPr kumimoji="0" lang="zh-TW" altLang="en-US" sz="3200" dirty="0">
                <a:latin typeface="華康中圓體" pitchFamily="49" charset="-120"/>
                <a:ea typeface="華康中圓體" pitchFamily="49" charset="-120"/>
              </a:rPr>
              <a:t>分</a:t>
            </a:r>
          </a:p>
        </p:txBody>
      </p:sp>
      <p:sp>
        <p:nvSpPr>
          <p:cNvPr id="6" name="圓角矩形圖說文字 5"/>
          <p:cNvSpPr/>
          <p:nvPr/>
        </p:nvSpPr>
        <p:spPr>
          <a:xfrm>
            <a:off x="357158" y="2857496"/>
            <a:ext cx="928687" cy="714375"/>
          </a:xfrm>
          <a:prstGeom prst="wedgeRoundRectCallout">
            <a:avLst>
              <a:gd name="adj1" fmla="val 109022"/>
              <a:gd name="adj2" fmla="val -63644"/>
              <a:gd name="adj3" fmla="val 16667"/>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kumimoji="0" lang="en-US" altLang="zh-TW" sz="3200" dirty="0">
                <a:latin typeface="華康中圓體" pitchFamily="49" charset="-120"/>
                <a:ea typeface="華康中圓體" pitchFamily="49" charset="-120"/>
              </a:rPr>
              <a:t>1</a:t>
            </a:r>
            <a:r>
              <a:rPr kumimoji="0" lang="zh-TW" altLang="en-US" sz="3200" dirty="0">
                <a:latin typeface="華康中圓體" pitchFamily="49" charset="-120"/>
                <a:ea typeface="華康中圓體" pitchFamily="49" charset="-120"/>
              </a:rPr>
              <a:t>分</a:t>
            </a:r>
          </a:p>
        </p:txBody>
      </p:sp>
      <p:sp>
        <p:nvSpPr>
          <p:cNvPr id="7" name="圓角矩形圖說文字 6"/>
          <p:cNvSpPr/>
          <p:nvPr/>
        </p:nvSpPr>
        <p:spPr>
          <a:xfrm>
            <a:off x="4429124" y="2643182"/>
            <a:ext cx="928687" cy="714375"/>
          </a:xfrm>
          <a:prstGeom prst="wedgeRoundRectCallout">
            <a:avLst>
              <a:gd name="adj1" fmla="val -120720"/>
              <a:gd name="adj2" fmla="val 23543"/>
              <a:gd name="adj3" fmla="val 16667"/>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kumimoji="0" lang="en-US" altLang="zh-TW" sz="3200" dirty="0">
                <a:latin typeface="華康中圓體" pitchFamily="49" charset="-120"/>
                <a:ea typeface="華康中圓體" pitchFamily="49" charset="-120"/>
              </a:rPr>
              <a:t>0</a:t>
            </a:r>
            <a:r>
              <a:rPr kumimoji="0" lang="zh-TW" altLang="en-US" sz="3200" dirty="0">
                <a:latin typeface="華康中圓體" pitchFamily="49" charset="-120"/>
                <a:ea typeface="華康中圓體" pitchFamily="49" charset="-120"/>
              </a:rPr>
              <a:t>分</a:t>
            </a:r>
          </a:p>
        </p:txBody>
      </p:sp>
      <p:graphicFrame>
        <p:nvGraphicFramePr>
          <p:cNvPr id="11" name="表格 10"/>
          <p:cNvGraphicFramePr>
            <a:graphicFrameLocks noGrp="1"/>
          </p:cNvGraphicFramePr>
          <p:nvPr/>
        </p:nvGraphicFramePr>
        <p:xfrm>
          <a:off x="642910" y="3643314"/>
          <a:ext cx="7715666" cy="651512"/>
        </p:xfrm>
        <a:graphic>
          <a:graphicData uri="http://schemas.openxmlformats.org/drawingml/2006/table">
            <a:tbl>
              <a:tblPr/>
              <a:tblGrid>
                <a:gridCol w="1285944"/>
                <a:gridCol w="1285945"/>
                <a:gridCol w="1285944"/>
                <a:gridCol w="1285944"/>
                <a:gridCol w="1285945"/>
                <a:gridCol w="1285944"/>
              </a:tblGrid>
              <a:tr h="651512">
                <a:tc>
                  <a:txBody>
                    <a:bodyPr/>
                    <a:lstStyle/>
                    <a:p>
                      <a:pPr algn="r"/>
                      <a:endParaRPr lang="zh-TW"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mpd="sng">
                      <a:noFill/>
                      <a:prstDash val="soli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zh-TW"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mpd="sng">
                      <a:noFill/>
                      <a:prstDash val="soli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zh-TW"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mpd="sng">
                      <a:noFill/>
                      <a:prstDash val="soli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zh-TW"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mpd="sng">
                      <a:noFill/>
                      <a:prstDash val="soli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zh-TW"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mpd="sng">
                      <a:noFill/>
                      <a:prstDash val="soli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zh-TW"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mpd="sng">
                      <a:noFill/>
                      <a:prstDash val="soli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8" name="矩形 17"/>
          <p:cNvSpPr/>
          <p:nvPr/>
        </p:nvSpPr>
        <p:spPr>
          <a:xfrm>
            <a:off x="500034" y="4286256"/>
            <a:ext cx="8501122" cy="1791260"/>
          </a:xfrm>
          <a:prstGeom prst="rect">
            <a:avLst/>
          </a:prstGeom>
        </p:spPr>
        <p:txBody>
          <a:bodyPr wrap="square">
            <a:spAutoFit/>
          </a:bodyPr>
          <a:lstStyle/>
          <a:p>
            <a:pPr marL="342900" indent="-342900">
              <a:spcBef>
                <a:spcPct val="20000"/>
              </a:spcBef>
            </a:pPr>
            <a:r>
              <a:rPr lang="en-US" altLang="zh-TW" b="1" dirty="0" smtClean="0">
                <a:solidFill>
                  <a:srgbClr val="C00000"/>
                </a:solidFill>
              </a:rPr>
              <a:t>0</a:t>
            </a:r>
            <a:r>
              <a:rPr lang="zh-TW" altLang="en-US" b="1" dirty="0" smtClean="0">
                <a:solidFill>
                  <a:srgbClr val="C00000"/>
                </a:solidFill>
              </a:rPr>
              <a:t>分</a:t>
            </a:r>
            <a:r>
              <a:rPr lang="zh-TW" altLang="en-US" dirty="0" smtClean="0">
                <a:solidFill>
                  <a:srgbClr val="C00000"/>
                </a:solidFill>
              </a:rPr>
              <a:t>         </a:t>
            </a:r>
            <a:r>
              <a:rPr lang="en-US" altLang="zh-TW" b="1" dirty="0" smtClean="0">
                <a:solidFill>
                  <a:srgbClr val="C00000"/>
                </a:solidFill>
              </a:rPr>
              <a:t>35</a:t>
            </a:r>
            <a:r>
              <a:rPr lang="zh-TW" altLang="en-US" b="1" dirty="0" smtClean="0">
                <a:solidFill>
                  <a:schemeClr val="accent1">
                    <a:lumMod val="50000"/>
                  </a:schemeClr>
                </a:solidFill>
              </a:rPr>
              <a:t>分</a:t>
            </a:r>
            <a:r>
              <a:rPr lang="zh-TW" altLang="en-US" dirty="0" smtClean="0">
                <a:solidFill>
                  <a:schemeClr val="accent1">
                    <a:lumMod val="50000"/>
                  </a:schemeClr>
                </a:solidFill>
              </a:rPr>
              <a:t>         </a:t>
            </a:r>
            <a:r>
              <a:rPr lang="en-US" altLang="zh-TW" b="1" dirty="0" smtClean="0">
                <a:solidFill>
                  <a:schemeClr val="accent1">
                    <a:lumMod val="50000"/>
                  </a:schemeClr>
                </a:solidFill>
              </a:rPr>
              <a:t>45</a:t>
            </a:r>
            <a:r>
              <a:rPr lang="zh-TW" altLang="en-US" b="1" dirty="0" smtClean="0">
                <a:solidFill>
                  <a:schemeClr val="accent1">
                    <a:lumMod val="50000"/>
                  </a:schemeClr>
                </a:solidFill>
              </a:rPr>
              <a:t>分         </a:t>
            </a:r>
            <a:r>
              <a:rPr lang="en-US" altLang="zh-TW" b="1" dirty="0" smtClean="0">
                <a:solidFill>
                  <a:schemeClr val="accent1">
                    <a:lumMod val="50000"/>
                  </a:schemeClr>
                </a:solidFill>
              </a:rPr>
              <a:t>52</a:t>
            </a:r>
            <a:r>
              <a:rPr lang="zh-TW" altLang="en-US" b="1" dirty="0" smtClean="0">
                <a:solidFill>
                  <a:schemeClr val="accent1">
                    <a:lumMod val="50000"/>
                  </a:schemeClr>
                </a:solidFill>
              </a:rPr>
              <a:t>分         </a:t>
            </a:r>
            <a:r>
              <a:rPr lang="en-US" altLang="zh-TW" b="1" dirty="0" smtClean="0">
                <a:solidFill>
                  <a:schemeClr val="accent1">
                    <a:lumMod val="50000"/>
                  </a:schemeClr>
                </a:solidFill>
              </a:rPr>
              <a:t>62</a:t>
            </a:r>
            <a:r>
              <a:rPr lang="zh-TW" altLang="en-US" b="1" dirty="0" smtClean="0">
                <a:solidFill>
                  <a:schemeClr val="accent1">
                    <a:lumMod val="50000"/>
                  </a:schemeClr>
                </a:solidFill>
              </a:rPr>
              <a:t>分        </a:t>
            </a:r>
            <a:r>
              <a:rPr lang="en-US" altLang="zh-TW" b="1" dirty="0" smtClean="0">
                <a:solidFill>
                  <a:schemeClr val="accent1">
                    <a:lumMod val="50000"/>
                  </a:schemeClr>
                </a:solidFill>
              </a:rPr>
              <a:t>70</a:t>
            </a:r>
            <a:r>
              <a:rPr lang="zh-TW" altLang="en-US" b="1" dirty="0" smtClean="0">
                <a:solidFill>
                  <a:schemeClr val="accent1">
                    <a:lumMod val="50000"/>
                  </a:schemeClr>
                </a:solidFill>
              </a:rPr>
              <a:t>分         </a:t>
            </a:r>
            <a:r>
              <a:rPr lang="en-US" altLang="zh-TW" b="1" dirty="0" smtClean="0">
                <a:solidFill>
                  <a:schemeClr val="accent1">
                    <a:lumMod val="50000"/>
                  </a:schemeClr>
                </a:solidFill>
              </a:rPr>
              <a:t>99</a:t>
            </a:r>
            <a:r>
              <a:rPr lang="zh-TW" altLang="en-US" b="1" dirty="0" smtClean="0">
                <a:solidFill>
                  <a:schemeClr val="accent1">
                    <a:lumMod val="50000"/>
                  </a:schemeClr>
                </a:solidFill>
              </a:rPr>
              <a:t>分</a:t>
            </a:r>
          </a:p>
          <a:p>
            <a:pPr marL="342900" indent="-342900">
              <a:spcBef>
                <a:spcPct val="20000"/>
              </a:spcBef>
            </a:pPr>
            <a:r>
              <a:rPr lang="zh-TW" altLang="en-US" b="1" dirty="0" smtClean="0">
                <a:solidFill>
                  <a:schemeClr val="accent1">
                    <a:lumMod val="50000"/>
                  </a:schemeClr>
                </a:solidFill>
              </a:rPr>
              <a:t>   </a:t>
            </a:r>
            <a:r>
              <a:rPr lang="zh-TW" altLang="en-US" b="1" dirty="0" smtClean="0">
                <a:solidFill>
                  <a:schemeClr val="accent1">
                    <a:lumMod val="50000"/>
                  </a:schemeClr>
                </a:solidFill>
                <a:latin typeface="標楷體" pitchFamily="65" charset="-120"/>
                <a:ea typeface="標楷體" pitchFamily="65" charset="-120"/>
              </a:rPr>
              <a:t>不喜歡  不太接受 不是最愛 尚喜歡   認同    強烈喜歡  </a:t>
            </a:r>
          </a:p>
          <a:p>
            <a:pPr marL="342900" indent="-342900">
              <a:spcBef>
                <a:spcPct val="20000"/>
              </a:spcBef>
            </a:pPr>
            <a:r>
              <a:rPr lang="zh-TW" altLang="en-US" b="1" dirty="0" smtClean="0">
                <a:solidFill>
                  <a:srgbClr val="006C31"/>
                </a:solidFill>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不快樂  心猿意馬</a:t>
            </a:r>
            <a:r>
              <a:rPr lang="zh-TW" altLang="en-US" b="1" dirty="0" smtClean="0">
                <a:solidFill>
                  <a:srgbClr val="006C31"/>
                </a:solidFill>
                <a:latin typeface="標楷體" pitchFamily="65" charset="-120"/>
                <a:ea typeface="標楷體" pitchFamily="65" charset="-120"/>
              </a:rPr>
              <a:t> </a:t>
            </a:r>
            <a:r>
              <a:rPr lang="zh-TW" altLang="en-US" b="1" dirty="0" smtClean="0">
                <a:solidFill>
                  <a:schemeClr val="accent1">
                    <a:lumMod val="50000"/>
                  </a:schemeClr>
                </a:solidFill>
                <a:latin typeface="標楷體" pitchFamily="65" charset="-120"/>
                <a:ea typeface="標楷體" pitchFamily="65" charset="-120"/>
              </a:rPr>
              <a:t>感覺平淡 尚有樂趣 </a:t>
            </a:r>
            <a:r>
              <a:rPr lang="zh-TW" altLang="en-US" b="1" dirty="0" smtClean="0">
                <a:solidFill>
                  <a:srgbClr val="C00000"/>
                </a:solidFill>
                <a:latin typeface="標楷體" pitchFamily="65" charset="-120"/>
                <a:ea typeface="標楷體" pitchFamily="65" charset="-120"/>
              </a:rPr>
              <a:t>努力表現 </a:t>
            </a:r>
            <a:r>
              <a:rPr lang="zh-TW" altLang="en-US" b="1" dirty="0" smtClean="0">
                <a:solidFill>
                  <a:schemeClr val="accent1">
                    <a:lumMod val="50000"/>
                  </a:schemeClr>
                </a:solidFill>
                <a:latin typeface="標楷體" pitchFamily="65" charset="-120"/>
                <a:ea typeface="標楷體" pitchFamily="65" charset="-120"/>
              </a:rPr>
              <a:t>期望高</a:t>
            </a:r>
            <a:endParaRPr lang="en-US" altLang="zh-TW" b="1" dirty="0" smtClean="0">
              <a:solidFill>
                <a:schemeClr val="accent1">
                  <a:lumMod val="50000"/>
                </a:schemeClr>
              </a:solidFill>
              <a:latin typeface="標楷體" pitchFamily="65" charset="-120"/>
              <a:ea typeface="標楷體" pitchFamily="65" charset="-120"/>
            </a:endParaRPr>
          </a:p>
          <a:p>
            <a:pPr marL="342900" indent="-342900">
              <a:spcBef>
                <a:spcPct val="20000"/>
              </a:spcBef>
            </a:pPr>
            <a:r>
              <a:rPr lang="zh-TW" altLang="en-US" b="1" dirty="0" smtClean="0">
                <a:solidFill>
                  <a:srgbClr val="006C31"/>
                </a:solidFill>
                <a:latin typeface="標楷體" pitchFamily="65" charset="-120"/>
                <a:ea typeface="標楷體" pitchFamily="65" charset="-120"/>
              </a:rPr>
              <a:t> </a:t>
            </a:r>
            <a:r>
              <a:rPr lang="zh-TW" altLang="en-US" b="1" dirty="0" smtClean="0">
                <a:solidFill>
                  <a:schemeClr val="accent1">
                    <a:lumMod val="50000"/>
                  </a:schemeClr>
                </a:solidFill>
                <a:latin typeface="標楷體" pitchFamily="65" charset="-120"/>
                <a:ea typeface="標楷體" pitchFamily="65" charset="-120"/>
              </a:rPr>
              <a:t>表現不佳           </a:t>
            </a:r>
            <a:r>
              <a:rPr lang="zh-TW" altLang="en-US" b="1" dirty="0" smtClean="0">
                <a:solidFill>
                  <a:srgbClr val="C00000"/>
                </a:solidFill>
                <a:latin typeface="標楷體" pitchFamily="65" charset="-120"/>
                <a:ea typeface="標楷體" pitchFamily="65" charset="-120"/>
              </a:rPr>
              <a:t>想轉換                   </a:t>
            </a:r>
            <a:r>
              <a:rPr lang="zh-TW" altLang="en-US" b="1" dirty="0" smtClean="0">
                <a:solidFill>
                  <a:schemeClr val="accent1">
                    <a:lumMod val="50000"/>
                  </a:schemeClr>
                </a:solidFill>
                <a:latin typeface="標楷體" pitchFamily="65" charset="-120"/>
                <a:ea typeface="標楷體" pitchFamily="65" charset="-120"/>
              </a:rPr>
              <a:t>工作滿足</a:t>
            </a:r>
            <a:endParaRPr lang="zh-TW" altLang="en-US" b="1" dirty="0">
              <a:solidFill>
                <a:schemeClr val="accent1">
                  <a:lumMod val="50000"/>
                </a:schemeClr>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10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52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anim calcmode="lin" valueType="num">
                                      <p:cBhvr additive="base">
                                        <p:cTn id="11" dur="10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5529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anim calcmode="lin" valueType="num">
                                      <p:cBhvr additive="base">
                                        <p:cTn id="15" dur="10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529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anim calcmode="lin" valueType="num">
                                      <p:cBhvr additive="base">
                                        <p:cTn id="19" dur="10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529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5299">
                                            <p:txEl>
                                              <p:pRg st="4" end="4"/>
                                            </p:txEl>
                                          </p:spTgt>
                                        </p:tgtEl>
                                        <p:attrNameLst>
                                          <p:attrName>style.visibility</p:attrName>
                                        </p:attrNameLst>
                                      </p:cBhvr>
                                      <p:to>
                                        <p:strVal val="visible"/>
                                      </p:to>
                                    </p:set>
                                    <p:anim calcmode="lin" valueType="num">
                                      <p:cBhvr additive="base">
                                        <p:cTn id="23" dur="10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552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heckerboard(across)">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1000" fill="hold"/>
                                        <p:tgtEl>
                                          <p:spTgt spid="18"/>
                                        </p:tgtEl>
                                        <p:attrNameLst>
                                          <p:attrName>ppt_x</p:attrName>
                                        </p:attrNameLst>
                                      </p:cBhvr>
                                      <p:tavLst>
                                        <p:tav tm="0">
                                          <p:val>
                                            <p:strVal val="#ppt_x"/>
                                          </p:val>
                                        </p:tav>
                                        <p:tav tm="100000">
                                          <p:val>
                                            <p:strVal val="#ppt_x"/>
                                          </p:val>
                                        </p:tav>
                                      </p:tavLst>
                                    </p:anim>
                                    <p:anim calcmode="lin" valueType="num">
                                      <p:cBhvr additive="base">
                                        <p:cTn id="35"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928662" y="642918"/>
            <a:ext cx="2928958" cy="5643602"/>
          </a:xfrm>
          <a:prstGeom prst="flowChartDocument">
            <a:avLst/>
          </a:prstGeom>
          <a:noFill/>
          <a:ln w="9525">
            <a:noFill/>
            <a:miter lim="800000"/>
            <a:headEnd/>
            <a:tailEnd/>
          </a:ln>
          <a:effectLst>
            <a:outerShdw blurRad="50800" dist="38100" algn="l" rotWithShape="0">
              <a:prstClr val="black">
                <a:alpha val="40000"/>
              </a:prstClr>
            </a:outerShdw>
          </a:effectLst>
        </p:spPr>
      </p:pic>
      <p:sp>
        <p:nvSpPr>
          <p:cNvPr id="7" name="橢圓 6"/>
          <p:cNvSpPr/>
          <p:nvPr/>
        </p:nvSpPr>
        <p:spPr>
          <a:xfrm>
            <a:off x="2071670" y="428604"/>
            <a:ext cx="428628" cy="357190"/>
          </a:xfrm>
          <a:prstGeom prst="ellipse">
            <a:avLst/>
          </a:prstGeom>
          <a:effectLst>
            <a:outerShdw blurRad="50800" dist="38100" algn="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kumimoji="0" lang="en-US" altLang="zh-TW" sz="3600" dirty="0">
                <a:latin typeface="Times New Roman" pitchFamily="18" charset="0"/>
                <a:ea typeface="微軟正黑體" pitchFamily="34" charset="-120"/>
                <a:cs typeface="Times New Roman" pitchFamily="18" charset="0"/>
              </a:rPr>
              <a:t>1</a:t>
            </a:r>
            <a:endParaRPr kumimoji="0" lang="zh-TW" altLang="en-US" sz="3600" dirty="0">
              <a:latin typeface="Times New Roman" pitchFamily="18" charset="0"/>
              <a:ea typeface="微軟正黑體" pitchFamily="34" charset="-120"/>
              <a:cs typeface="Times New Roman" pitchFamily="18" charset="0"/>
            </a:endParaRPr>
          </a:p>
        </p:txBody>
      </p:sp>
      <p:sp>
        <p:nvSpPr>
          <p:cNvPr id="8" name="橢圓 7"/>
          <p:cNvSpPr/>
          <p:nvPr/>
        </p:nvSpPr>
        <p:spPr>
          <a:xfrm>
            <a:off x="2714612" y="2571744"/>
            <a:ext cx="428628" cy="357190"/>
          </a:xfrm>
          <a:prstGeom prst="ellipse">
            <a:avLst/>
          </a:prstGeom>
          <a:effectLst>
            <a:outerShdw blurRad="50800" dist="38100" algn="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kumimoji="0" lang="en-US" altLang="zh-TW" sz="3600" dirty="0">
                <a:latin typeface="Times New Roman" pitchFamily="18" charset="0"/>
                <a:ea typeface="微軟正黑體" pitchFamily="34" charset="-120"/>
                <a:cs typeface="Times New Roman" pitchFamily="18" charset="0"/>
              </a:rPr>
              <a:t>2</a:t>
            </a:r>
            <a:endParaRPr kumimoji="0" lang="zh-TW" altLang="en-US" sz="3600" dirty="0">
              <a:latin typeface="Times New Roman" pitchFamily="18" charset="0"/>
              <a:ea typeface="微軟正黑體" pitchFamily="34" charset="-120"/>
              <a:cs typeface="Times New Roman" pitchFamily="18" charset="0"/>
            </a:endParaRPr>
          </a:p>
        </p:txBody>
      </p:sp>
      <p:sp>
        <p:nvSpPr>
          <p:cNvPr id="9" name="圓角矩形圖說文字 8"/>
          <p:cNvSpPr/>
          <p:nvPr/>
        </p:nvSpPr>
        <p:spPr>
          <a:xfrm>
            <a:off x="4071934" y="857232"/>
            <a:ext cx="4500563" cy="3214688"/>
          </a:xfrm>
          <a:prstGeom prst="wedgeRoundRectCallout">
            <a:avLst>
              <a:gd name="adj1" fmla="val -49600"/>
              <a:gd name="adj2" fmla="val 62660"/>
              <a:gd name="adj3" fmla="val 16667"/>
            </a:avLst>
          </a:prstGeom>
          <a:solidFill>
            <a:srgbClr val="008E40"/>
          </a:solidFill>
          <a:effectLst>
            <a:outerShdw blurRad="50800" dist="38100" algn="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anchor="ctr"/>
          <a:lstStyle/>
          <a:p>
            <a:pPr fontAlgn="auto">
              <a:spcBef>
                <a:spcPts val="0"/>
              </a:spcBef>
              <a:spcAft>
                <a:spcPts val="0"/>
              </a:spcAft>
              <a:defRPr/>
            </a:pPr>
            <a:r>
              <a:rPr kumimoji="0" lang="en-US" altLang="zh-TW" sz="2800" u="sng" dirty="0">
                <a:latin typeface="微軟正黑體" pitchFamily="34" charset="-120"/>
                <a:ea typeface="微軟正黑體" pitchFamily="34" charset="-120"/>
              </a:rPr>
              <a:t>44</a:t>
            </a:r>
            <a:r>
              <a:rPr kumimoji="0" lang="zh-TW" altLang="en-US" sz="2800" u="sng" dirty="0">
                <a:latin typeface="微軟正黑體" pitchFamily="34" charset="-120"/>
                <a:ea typeface="微軟正黑體" pitchFamily="34" charset="-120"/>
              </a:rPr>
              <a:t>分以下</a:t>
            </a:r>
            <a:r>
              <a:rPr kumimoji="0" lang="zh-TW" altLang="en-US" sz="2800" dirty="0">
                <a:latin typeface="微軟正黑體" pitchFamily="34" charset="-120"/>
                <a:ea typeface="微軟正黑體" pitchFamily="34" charset="-120"/>
              </a:rPr>
              <a:t>表示不太能接受，超過三分之二的題目都選擇了「不喜歡」或是「非常不喜歡」，因此，可以把</a:t>
            </a:r>
            <a:r>
              <a:rPr kumimoji="0" lang="en-US" altLang="zh-TW" sz="2800" dirty="0">
                <a:latin typeface="微軟正黑體" pitchFamily="34" charset="-120"/>
                <a:ea typeface="微軟正黑體" pitchFamily="34" charset="-120"/>
              </a:rPr>
              <a:t>44</a:t>
            </a:r>
            <a:r>
              <a:rPr kumimoji="0" lang="zh-TW" altLang="en-US" sz="2800" dirty="0">
                <a:latin typeface="微軟正黑體" pitchFamily="34" charset="-120"/>
                <a:ea typeface="微軟正黑體" pitchFamily="34" charset="-120"/>
              </a:rPr>
              <a:t>分當作一個選碼的參考值</a:t>
            </a:r>
          </a:p>
        </p:txBody>
      </p:sp>
      <p:pic>
        <p:nvPicPr>
          <p:cNvPr id="1031" name="Picture 7" descr="C:\Users\LuLu\Pictures\Microsoft 多媒體藝廊\j0355875.wmf"/>
          <p:cNvPicPr>
            <a:picLocks noChangeAspect="1" noChangeArrowheads="1"/>
          </p:cNvPicPr>
          <p:nvPr/>
        </p:nvPicPr>
        <p:blipFill>
          <a:blip r:embed="rId3" cstate="print"/>
          <a:srcRect/>
          <a:stretch>
            <a:fillRect/>
          </a:stretch>
        </p:blipFill>
        <p:spPr bwMode="auto">
          <a:xfrm>
            <a:off x="3026237" y="4286256"/>
            <a:ext cx="1694976" cy="215264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diamond(in)">
                                      <p:cBhvr>
                                        <p:cTn id="7" dur="1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標題 1"/>
          <p:cNvSpPr>
            <a:spLocks noGrp="1"/>
          </p:cNvSpPr>
          <p:nvPr>
            <p:ph type="title"/>
          </p:nvPr>
        </p:nvSpPr>
        <p:spPr>
          <a:xfrm>
            <a:off x="2285984" y="285728"/>
            <a:ext cx="4786332" cy="857272"/>
          </a:xfrm>
          <a:solidFill>
            <a:srgbClr val="FFD243"/>
          </a:solidFill>
          <a:scene3d>
            <a:camera prst="orthographicFront"/>
            <a:lightRig rig="threePt" dir="t"/>
          </a:scene3d>
          <a:sp3d>
            <a:bevelT/>
          </a:sp3d>
        </p:spPr>
        <p:txBody>
          <a:bodyPr/>
          <a:lstStyle/>
          <a:p>
            <a:pPr eaLnBrk="1" hangingPunct="1"/>
            <a:r>
              <a:rPr lang="zh-TW" b="1" dirty="0" smtClean="0">
                <a:solidFill>
                  <a:schemeClr val="bg1"/>
                </a:solidFill>
                <a:latin typeface="標楷體" pitchFamily="65" charset="-120"/>
                <a:ea typeface="標楷體" pitchFamily="65" charset="-120"/>
              </a:rPr>
              <a:t>興趣代碼的產生</a:t>
            </a:r>
          </a:p>
        </p:txBody>
      </p:sp>
      <p:sp>
        <p:nvSpPr>
          <p:cNvPr id="5632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kumimoji="0" lang="zh-TW" altLang="en-US">
              <a:latin typeface="Calibri" pitchFamily="34" charset="0"/>
            </a:endParaRPr>
          </a:p>
        </p:txBody>
      </p:sp>
      <p:pic>
        <p:nvPicPr>
          <p:cNvPr id="3075" name="Picture 3"/>
          <p:cNvPicPr>
            <a:picLocks noChangeAspect="1" noChangeArrowheads="1"/>
          </p:cNvPicPr>
          <p:nvPr/>
        </p:nvPicPr>
        <p:blipFill>
          <a:blip r:embed="rId2" cstate="print"/>
          <a:srcRect/>
          <a:stretch>
            <a:fillRect/>
          </a:stretch>
        </p:blipFill>
        <p:spPr bwMode="auto">
          <a:xfrm>
            <a:off x="214282" y="2714620"/>
            <a:ext cx="8612188" cy="3079750"/>
          </a:xfrm>
          <a:prstGeom prst="rect">
            <a:avLst/>
          </a:prstGeom>
          <a:ln>
            <a:noFill/>
          </a:ln>
          <a:effectLst>
            <a:outerShdw blurRad="292100" dist="139700" dir="2700000" algn="tl" rotWithShape="0">
              <a:srgbClr val="333333">
                <a:alpha val="65000"/>
              </a:srgbClr>
            </a:outerShdw>
          </a:effectLst>
        </p:spPr>
      </p:pic>
      <p:sp>
        <p:nvSpPr>
          <p:cNvPr id="34" name="橢圓形圖說文字 33"/>
          <p:cNvSpPr/>
          <p:nvPr/>
        </p:nvSpPr>
        <p:spPr>
          <a:xfrm>
            <a:off x="285720" y="1071546"/>
            <a:ext cx="3429000" cy="1714500"/>
          </a:xfrm>
          <a:prstGeom prst="wedgeEllipseCallout">
            <a:avLst>
              <a:gd name="adj1" fmla="val -32328"/>
              <a:gd name="adj2" fmla="val 82064"/>
            </a:avLst>
          </a:prstGeom>
          <a:ln>
            <a:prstDash val="sysDash"/>
          </a:ln>
          <a:effectLst>
            <a:outerShdw blurRad="50800" dist="38100" algn="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kumimoji="0" lang="en-US" altLang="zh-TW" b="1" dirty="0">
                <a:latin typeface="標楷體" pitchFamily="65" charset="-120"/>
                <a:ea typeface="標楷體" pitchFamily="65" charset="-120"/>
              </a:rPr>
              <a:t>S1</a:t>
            </a:r>
            <a:r>
              <a:rPr kumimoji="0" lang="zh-TW" altLang="en-US" b="1" dirty="0">
                <a:latin typeface="標楷體" pitchFamily="65" charset="-120"/>
                <a:ea typeface="標楷體" pitchFamily="65" charset="-120"/>
              </a:rPr>
              <a:t>：第一高分</a:t>
            </a:r>
            <a:endParaRPr kumimoji="0" lang="en-US" altLang="zh-TW" b="1" dirty="0">
              <a:latin typeface="標楷體" pitchFamily="65" charset="-120"/>
              <a:ea typeface="標楷體" pitchFamily="65" charset="-120"/>
            </a:endParaRPr>
          </a:p>
          <a:p>
            <a:pPr algn="ctr" fontAlgn="auto">
              <a:spcBef>
                <a:spcPts val="0"/>
              </a:spcBef>
              <a:spcAft>
                <a:spcPts val="0"/>
              </a:spcAft>
              <a:defRPr/>
            </a:pPr>
            <a:r>
              <a:rPr kumimoji="0" lang="en-US" altLang="zh-TW" b="1" dirty="0">
                <a:latin typeface="標楷體" pitchFamily="65" charset="-120"/>
                <a:ea typeface="標楷體" pitchFamily="65" charset="-120"/>
              </a:rPr>
              <a:t>S2</a:t>
            </a:r>
            <a:r>
              <a:rPr kumimoji="0" lang="zh-TW" altLang="en-US" b="1" dirty="0">
                <a:latin typeface="標楷體" pitchFamily="65" charset="-120"/>
                <a:ea typeface="標楷體" pitchFamily="65" charset="-120"/>
              </a:rPr>
              <a:t>：第二高分</a:t>
            </a:r>
            <a:endParaRPr kumimoji="0" lang="en-US" altLang="zh-TW" b="1" dirty="0">
              <a:latin typeface="標楷體" pitchFamily="65" charset="-120"/>
              <a:ea typeface="標楷體" pitchFamily="65" charset="-120"/>
            </a:endParaRPr>
          </a:p>
          <a:p>
            <a:pPr algn="ctr" fontAlgn="auto">
              <a:spcBef>
                <a:spcPts val="0"/>
              </a:spcBef>
              <a:spcAft>
                <a:spcPts val="0"/>
              </a:spcAft>
              <a:defRPr/>
            </a:pPr>
            <a:r>
              <a:rPr kumimoji="0" lang="en-US" altLang="zh-TW" b="1" dirty="0">
                <a:latin typeface="標楷體" pitchFamily="65" charset="-120"/>
                <a:ea typeface="標楷體" pitchFamily="65" charset="-120"/>
              </a:rPr>
              <a:t>S3</a:t>
            </a:r>
            <a:r>
              <a:rPr kumimoji="0" lang="zh-TW" altLang="en-US" b="1" dirty="0">
                <a:latin typeface="標楷體" pitchFamily="65" charset="-120"/>
                <a:ea typeface="標楷體" pitchFamily="65" charset="-120"/>
              </a:rPr>
              <a:t>：第三高分</a:t>
            </a:r>
          </a:p>
        </p:txBody>
      </p:sp>
      <p:sp>
        <p:nvSpPr>
          <p:cNvPr id="6" name="矩形 5"/>
          <p:cNvSpPr/>
          <p:nvPr/>
        </p:nvSpPr>
        <p:spPr>
          <a:xfrm>
            <a:off x="4214810" y="1428736"/>
            <a:ext cx="4000528" cy="978729"/>
          </a:xfrm>
          <a:prstGeom prst="rect">
            <a:avLst/>
          </a:prstGeom>
        </p:spPr>
        <p:txBody>
          <a:bodyPr wrap="square">
            <a:spAutoFit/>
          </a:bodyPr>
          <a:lstStyle/>
          <a:p>
            <a:pPr marL="342900" indent="-342900">
              <a:lnSpc>
                <a:spcPct val="90000"/>
              </a:lnSpc>
              <a:spcBef>
                <a:spcPct val="20000"/>
              </a:spcBef>
              <a:buFont typeface="Wingdings" pitchFamily="2" charset="2"/>
              <a:buChar char="u"/>
            </a:pPr>
            <a:r>
              <a:rPr lang="zh-TW" altLang="en-US" sz="3200" b="1" dirty="0" smtClean="0">
                <a:solidFill>
                  <a:srgbClr val="C00000"/>
                </a:solidFill>
                <a:latin typeface="標楷體" pitchFamily="65" charset="-120"/>
                <a:ea typeface="標楷體" pitchFamily="65" charset="-120"/>
              </a:rPr>
              <a:t>兩碼差異在六分以下位置可以互換</a:t>
            </a:r>
            <a:endParaRPr lang="zh-TW" altLang="en-US" sz="3200" b="1" dirty="0">
              <a:solidFill>
                <a:srgbClr val="C00000"/>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1000" fill="hold"/>
                                        <p:tgtEl>
                                          <p:spTgt spid="3075"/>
                                        </p:tgtEl>
                                        <p:attrNameLst>
                                          <p:attrName>ppt_x</p:attrName>
                                        </p:attrNameLst>
                                      </p:cBhvr>
                                      <p:tavLst>
                                        <p:tav tm="0">
                                          <p:val>
                                            <p:strVal val="1+#ppt_w/2"/>
                                          </p:val>
                                        </p:tav>
                                        <p:tav tm="100000">
                                          <p:val>
                                            <p:strVal val="#ppt_x"/>
                                          </p:val>
                                        </p:tav>
                                      </p:tavLst>
                                    </p:anim>
                                    <p:anim calcmode="lin" valueType="num">
                                      <p:cBhvr additive="base">
                                        <p:cTn id="8" dur="10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1000" fill="hold"/>
                                        <p:tgtEl>
                                          <p:spTgt spid="34"/>
                                        </p:tgtEl>
                                        <p:attrNameLst>
                                          <p:attrName>ppt_x</p:attrName>
                                        </p:attrNameLst>
                                      </p:cBhvr>
                                      <p:tavLst>
                                        <p:tav tm="0">
                                          <p:val>
                                            <p:strVal val="#ppt_x"/>
                                          </p:val>
                                        </p:tav>
                                        <p:tav tm="100000">
                                          <p:val>
                                            <p:strVal val="#ppt_x"/>
                                          </p:val>
                                        </p:tav>
                                      </p:tavLst>
                                    </p:anim>
                                    <p:anim calcmode="lin" valueType="num">
                                      <p:cBhvr additive="base">
                                        <p:cTn id="14" dur="10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ChangeArrowheads="1"/>
          </p:cNvSpPr>
          <p:nvPr/>
        </p:nvSpPr>
        <p:spPr bwMode="auto">
          <a:xfrm>
            <a:off x="0" y="153193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026" name="Object 5"/>
          <p:cNvGraphicFramePr>
            <a:graphicFrameLocks noChangeAspect="1"/>
          </p:cNvGraphicFramePr>
          <p:nvPr/>
        </p:nvGraphicFramePr>
        <p:xfrm>
          <a:off x="214282" y="142852"/>
          <a:ext cx="8786874" cy="6500400"/>
        </p:xfrm>
        <a:graphic>
          <a:graphicData uri="http://schemas.openxmlformats.org/presentationml/2006/ole">
            <p:oleObj spid="_x0000_s51202" name="投影片" r:id="rId3" imgW="4442373" imgH="3331468" progId="PowerPoint.Slide.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out)">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字方塊 28"/>
          <p:cNvSpPr txBox="1"/>
          <p:nvPr/>
        </p:nvSpPr>
        <p:spPr bwMode="auto">
          <a:xfrm>
            <a:off x="285720" y="285728"/>
            <a:ext cx="3929089" cy="1631216"/>
          </a:xfrm>
          <a:prstGeom prst="rect">
            <a:avLst/>
          </a:prstGeom>
          <a:noFill/>
          <a:ln>
            <a:solidFill>
              <a:schemeClr val="tx1"/>
            </a:solidFill>
          </a:ln>
          <a:effectLst>
            <a:softEdge rad="127000"/>
          </a:effectLst>
        </p:spPr>
        <p:txBody>
          <a:bodyPr wrap="square">
            <a:spAutoFit/>
          </a:bodyPr>
          <a:lstStyle/>
          <a:p>
            <a:pPr fontAlgn="auto">
              <a:spcBef>
                <a:spcPts val="0"/>
              </a:spcBef>
              <a:spcAft>
                <a:spcPts val="0"/>
              </a:spcAft>
              <a:defRPr/>
            </a:pPr>
            <a:r>
              <a:rPr kumimoji="0" lang="en-US" altLang="zh-TW" sz="2000" b="1" dirty="0">
                <a:latin typeface="+mn-ea"/>
                <a:ea typeface="+mn-ea"/>
              </a:rPr>
              <a:t>《</a:t>
            </a:r>
            <a:r>
              <a:rPr kumimoji="0" lang="zh-TW" altLang="en-US" sz="2000" b="1" dirty="0">
                <a:latin typeface="+mn-ea"/>
                <a:ea typeface="+mn-ea"/>
              </a:rPr>
              <a:t>自然島</a:t>
            </a:r>
            <a:r>
              <a:rPr kumimoji="0" lang="en-US" altLang="zh-TW" sz="2000" b="1" dirty="0" smtClean="0">
                <a:latin typeface="+mn-ea"/>
                <a:ea typeface="+mn-ea"/>
              </a:rPr>
              <a:t>》R</a:t>
            </a:r>
            <a:r>
              <a:rPr kumimoji="0" lang="zh-TW" altLang="en-US" sz="2000" b="1" dirty="0" smtClean="0">
                <a:latin typeface="+mn-ea"/>
                <a:ea typeface="+mn-ea"/>
              </a:rPr>
              <a:t>實用型</a:t>
            </a:r>
            <a:r>
              <a:rPr kumimoji="0" lang="en-US" altLang="zh-TW" sz="2000" b="1" dirty="0">
                <a:latin typeface="+mn-ea"/>
                <a:ea typeface="+mn-ea"/>
              </a:rPr>
              <a:t/>
            </a:r>
            <a:br>
              <a:rPr kumimoji="0" lang="en-US" altLang="zh-TW" sz="2000" b="1" dirty="0">
                <a:latin typeface="+mn-ea"/>
                <a:ea typeface="+mn-ea"/>
              </a:rPr>
            </a:br>
            <a:r>
              <a:rPr kumimoji="0" lang="zh-TW" altLang="en-US" sz="1600" b="1" dirty="0">
                <a:latin typeface="+mn-ea"/>
                <a:ea typeface="+mn-ea"/>
              </a:rPr>
              <a:t>島上保留熱帶原始</a:t>
            </a:r>
            <a:r>
              <a:rPr kumimoji="0" lang="zh-TW" altLang="en-US" sz="1600" b="1" dirty="0" smtClean="0">
                <a:latin typeface="+mn-ea"/>
                <a:ea typeface="+mn-ea"/>
              </a:rPr>
              <a:t>植物</a:t>
            </a:r>
            <a:r>
              <a:rPr kumimoji="0" lang="zh-TW" altLang="en-US" sz="1600" b="1" dirty="0">
                <a:latin typeface="+mn-ea"/>
                <a:ea typeface="+mn-ea"/>
              </a:rPr>
              <a:t>林相，也有相當規</a:t>
            </a:r>
            <a:r>
              <a:rPr kumimoji="0" lang="en-US" altLang="zh-TW" sz="1600" b="1" dirty="0">
                <a:latin typeface="+mn-ea"/>
                <a:ea typeface="+mn-ea"/>
              </a:rPr>
              <a:t/>
            </a:r>
            <a:br>
              <a:rPr kumimoji="0" lang="en-US" altLang="zh-TW" sz="1600" b="1" dirty="0">
                <a:latin typeface="+mn-ea"/>
                <a:ea typeface="+mn-ea"/>
              </a:rPr>
            </a:br>
            <a:r>
              <a:rPr kumimoji="0" lang="zh-TW" altLang="en-US" sz="1600" b="1" dirty="0">
                <a:latin typeface="+mn-ea"/>
                <a:ea typeface="+mn-ea"/>
              </a:rPr>
              <a:t>模的動物園、</a:t>
            </a:r>
            <a:r>
              <a:rPr kumimoji="0" lang="zh-TW" altLang="en-US" sz="1600" b="1" dirty="0" smtClean="0">
                <a:latin typeface="+mn-ea"/>
                <a:ea typeface="+mn-ea"/>
              </a:rPr>
              <a:t>植物園、</a:t>
            </a:r>
            <a:r>
              <a:rPr kumimoji="0" lang="zh-TW" altLang="en-US" sz="1600" b="1" dirty="0">
                <a:latin typeface="+mn-ea"/>
                <a:ea typeface="+mn-ea"/>
              </a:rPr>
              <a:t>水族館。居民較木</a:t>
            </a:r>
            <a:r>
              <a:rPr kumimoji="0" lang="en-US" altLang="zh-TW" sz="1600" b="1" dirty="0">
                <a:latin typeface="+mn-ea"/>
                <a:ea typeface="+mn-ea"/>
              </a:rPr>
              <a:t/>
            </a:r>
            <a:br>
              <a:rPr kumimoji="0" lang="en-US" altLang="zh-TW" sz="1600" b="1" dirty="0">
                <a:latin typeface="+mn-ea"/>
                <a:ea typeface="+mn-ea"/>
              </a:rPr>
            </a:br>
            <a:r>
              <a:rPr kumimoji="0" lang="zh-TW" altLang="en-US" sz="1600" b="1" dirty="0">
                <a:latin typeface="+mn-ea"/>
                <a:ea typeface="+mn-ea"/>
              </a:rPr>
              <a:t>訥老實，以手工見長，歡迎遊客一起動手，自己種植蔬菜，修繕屋舍，打造用具、或製造器械。</a:t>
            </a:r>
            <a:endParaRPr kumimoji="0" lang="zh-TW" altLang="en-US" b="1" dirty="0">
              <a:latin typeface="+mn-lt"/>
              <a:ea typeface="+mn-ea"/>
            </a:endParaRPr>
          </a:p>
        </p:txBody>
      </p:sp>
      <p:sp>
        <p:nvSpPr>
          <p:cNvPr id="30" name="文字方塊 29"/>
          <p:cNvSpPr txBox="1"/>
          <p:nvPr/>
        </p:nvSpPr>
        <p:spPr bwMode="auto">
          <a:xfrm>
            <a:off x="4929190" y="357166"/>
            <a:ext cx="3857655" cy="1631216"/>
          </a:xfrm>
          <a:prstGeom prst="rect">
            <a:avLst/>
          </a:prstGeom>
          <a:noFill/>
        </p:spPr>
        <p:txBody>
          <a:bodyPr wrap="square">
            <a:spAutoFit/>
          </a:bodyPr>
          <a:lstStyle/>
          <a:p>
            <a:pPr fontAlgn="auto">
              <a:spcBef>
                <a:spcPts val="0"/>
              </a:spcBef>
              <a:spcAft>
                <a:spcPts val="0"/>
              </a:spcAft>
              <a:defRPr/>
            </a:pPr>
            <a:r>
              <a:rPr kumimoji="0" lang="en-US" altLang="zh-TW" sz="2000" b="1" dirty="0">
                <a:solidFill>
                  <a:srgbClr val="FF0000"/>
                </a:solidFill>
                <a:latin typeface="+mn-ea"/>
                <a:ea typeface="+mn-ea"/>
              </a:rPr>
              <a:t>《</a:t>
            </a:r>
            <a:r>
              <a:rPr kumimoji="0" lang="zh-TW" altLang="en-US" sz="2000" b="1" dirty="0">
                <a:solidFill>
                  <a:srgbClr val="FF0000"/>
                </a:solidFill>
                <a:latin typeface="+mn-ea"/>
                <a:ea typeface="+mn-ea"/>
              </a:rPr>
              <a:t>熱情島</a:t>
            </a:r>
            <a:r>
              <a:rPr kumimoji="0" lang="en-US" altLang="zh-TW" sz="2000" b="1" dirty="0" smtClean="0">
                <a:solidFill>
                  <a:srgbClr val="FF0000"/>
                </a:solidFill>
                <a:latin typeface="+mn-ea"/>
                <a:ea typeface="+mn-ea"/>
              </a:rPr>
              <a:t>》S</a:t>
            </a:r>
            <a:r>
              <a:rPr kumimoji="0" lang="zh-TW" altLang="en-US" sz="2000" b="1" dirty="0" smtClean="0">
                <a:solidFill>
                  <a:srgbClr val="FF0000"/>
                </a:solidFill>
                <a:latin typeface="+mn-ea"/>
                <a:ea typeface="+mn-ea"/>
              </a:rPr>
              <a:t>社會型</a:t>
            </a:r>
            <a:endParaRPr kumimoji="0" lang="en-US" altLang="zh-TW" sz="2000" b="1" dirty="0" smtClean="0">
              <a:solidFill>
                <a:srgbClr val="FF0000"/>
              </a:solidFill>
              <a:latin typeface="+mn-ea"/>
              <a:ea typeface="+mn-ea"/>
            </a:endParaRPr>
          </a:p>
          <a:p>
            <a:pPr fontAlgn="auto">
              <a:spcBef>
                <a:spcPts val="0"/>
              </a:spcBef>
              <a:spcAft>
                <a:spcPts val="0"/>
              </a:spcAft>
              <a:defRPr/>
            </a:pPr>
            <a:r>
              <a:rPr kumimoji="0" lang="zh-TW" altLang="en-US" sz="1600" b="1" dirty="0" smtClean="0">
                <a:solidFill>
                  <a:srgbClr val="FF0000"/>
                </a:solidFill>
                <a:latin typeface="+mn-ea"/>
                <a:ea typeface="+mn-ea"/>
              </a:rPr>
              <a:t>居民</a:t>
            </a:r>
            <a:r>
              <a:rPr kumimoji="0" lang="zh-TW" altLang="en-US" sz="1600" b="1" dirty="0">
                <a:solidFill>
                  <a:srgbClr val="FF0000"/>
                </a:solidFill>
                <a:latin typeface="+mn-ea"/>
                <a:ea typeface="+mn-ea"/>
              </a:rPr>
              <a:t>個性</a:t>
            </a:r>
            <a:r>
              <a:rPr kumimoji="0" lang="zh-TW" altLang="en-US" sz="1600" b="1" dirty="0" smtClean="0">
                <a:solidFill>
                  <a:srgbClr val="FF0000"/>
                </a:solidFill>
                <a:latin typeface="+mn-ea"/>
                <a:ea typeface="+mn-ea"/>
              </a:rPr>
              <a:t>溫和友善</a:t>
            </a:r>
            <a:r>
              <a:rPr kumimoji="0" lang="zh-TW" altLang="en-US" sz="1600" b="1" dirty="0">
                <a:solidFill>
                  <a:srgbClr val="FF0000"/>
                </a:solidFill>
                <a:latin typeface="+mn-ea"/>
                <a:ea typeface="+mn-ea"/>
              </a:rPr>
              <a:t>，且樂於助人，島上發</a:t>
            </a:r>
            <a:r>
              <a:rPr kumimoji="0" lang="en-US" altLang="zh-TW" sz="1600" b="1" dirty="0">
                <a:solidFill>
                  <a:srgbClr val="FF0000"/>
                </a:solidFill>
                <a:latin typeface="+mn-ea"/>
                <a:ea typeface="+mn-ea"/>
              </a:rPr>
              <a:t/>
            </a:r>
            <a:br>
              <a:rPr kumimoji="0" lang="en-US" altLang="zh-TW" sz="1600" b="1" dirty="0">
                <a:solidFill>
                  <a:srgbClr val="FF0000"/>
                </a:solidFill>
                <a:latin typeface="+mn-ea"/>
                <a:ea typeface="+mn-ea"/>
              </a:rPr>
            </a:br>
            <a:r>
              <a:rPr kumimoji="0" lang="zh-TW" altLang="en-US" sz="1600" b="1" dirty="0">
                <a:solidFill>
                  <a:srgbClr val="FF0000"/>
                </a:solidFill>
                <a:latin typeface="+mn-ea"/>
                <a:ea typeface="+mn-ea"/>
              </a:rPr>
              <a:t>展出一套與眾不同的教育與社會制度，雖然物質條件並不好，但很願意提供民宿，與各地人士交往，讓遊客親身體驗當地民情。</a:t>
            </a:r>
          </a:p>
        </p:txBody>
      </p:sp>
      <p:sp>
        <p:nvSpPr>
          <p:cNvPr id="31" name="文字方塊 30"/>
          <p:cNvSpPr txBox="1"/>
          <p:nvPr/>
        </p:nvSpPr>
        <p:spPr>
          <a:xfrm>
            <a:off x="214282" y="2214554"/>
            <a:ext cx="3929090" cy="1877437"/>
          </a:xfrm>
          <a:prstGeom prst="rect">
            <a:avLst/>
          </a:prstGeom>
          <a:noFill/>
        </p:spPr>
        <p:txBody>
          <a:bodyPr wrap="square">
            <a:spAutoFit/>
          </a:bodyPr>
          <a:lstStyle/>
          <a:p>
            <a:pPr fontAlgn="auto">
              <a:spcBef>
                <a:spcPts val="0"/>
              </a:spcBef>
              <a:spcAft>
                <a:spcPts val="0"/>
              </a:spcAft>
              <a:defRPr/>
            </a:pPr>
            <a:r>
              <a:rPr kumimoji="0" lang="en-US" altLang="zh-TW" sz="2000" b="1" dirty="0" smtClean="0">
                <a:solidFill>
                  <a:schemeClr val="bg1"/>
                </a:solidFill>
                <a:latin typeface="+mn-ea"/>
                <a:ea typeface="+mn-ea"/>
              </a:rPr>
              <a:t>《</a:t>
            </a:r>
            <a:r>
              <a:rPr kumimoji="0" lang="zh-TW" altLang="en-US" sz="2000" b="1" dirty="0">
                <a:solidFill>
                  <a:schemeClr val="bg1"/>
                </a:solidFill>
                <a:latin typeface="+mn-ea"/>
                <a:ea typeface="+mn-ea"/>
              </a:rPr>
              <a:t>科學島</a:t>
            </a:r>
            <a:r>
              <a:rPr kumimoji="0" lang="en-US" altLang="zh-TW" sz="2000" b="1" dirty="0" smtClean="0">
                <a:solidFill>
                  <a:schemeClr val="bg1"/>
                </a:solidFill>
                <a:latin typeface="+mn-ea"/>
                <a:ea typeface="+mn-ea"/>
              </a:rPr>
              <a:t>》I</a:t>
            </a:r>
            <a:r>
              <a:rPr kumimoji="0" lang="zh-TW" altLang="en-US" sz="2000" b="1" dirty="0" smtClean="0">
                <a:solidFill>
                  <a:schemeClr val="bg1"/>
                </a:solidFill>
                <a:latin typeface="+mn-ea"/>
                <a:ea typeface="+mn-ea"/>
              </a:rPr>
              <a:t>研究型</a:t>
            </a:r>
            <a:r>
              <a:rPr kumimoji="0" lang="en-US" altLang="zh-TW" sz="2000" b="1" dirty="0">
                <a:solidFill>
                  <a:schemeClr val="bg1"/>
                </a:solidFill>
                <a:latin typeface="+mn-ea"/>
                <a:ea typeface="+mn-ea"/>
              </a:rPr>
              <a:t/>
            </a:r>
            <a:br>
              <a:rPr kumimoji="0" lang="en-US" altLang="zh-TW" sz="2000" b="1" dirty="0">
                <a:solidFill>
                  <a:schemeClr val="bg1"/>
                </a:solidFill>
                <a:latin typeface="+mn-ea"/>
                <a:ea typeface="+mn-ea"/>
              </a:rPr>
            </a:br>
            <a:r>
              <a:rPr kumimoji="0" lang="zh-TW" altLang="en-US" sz="1600" b="1" dirty="0" smtClean="0">
                <a:solidFill>
                  <a:schemeClr val="bg1"/>
                </a:solidFill>
                <a:latin typeface="+mn-ea"/>
                <a:ea typeface="+mn-ea"/>
              </a:rPr>
              <a:t>本</a:t>
            </a:r>
            <a:r>
              <a:rPr kumimoji="0" lang="zh-TW" altLang="en-US" sz="1600" b="1" dirty="0">
                <a:solidFill>
                  <a:schemeClr val="bg1"/>
                </a:solidFill>
                <a:latin typeface="+mn-ea"/>
                <a:ea typeface="+mn-ea"/>
              </a:rPr>
              <a:t>島與其他島嶼距離</a:t>
            </a:r>
            <a:r>
              <a:rPr kumimoji="0" lang="zh-TW" altLang="en-US" sz="1600" b="1" dirty="0" smtClean="0">
                <a:solidFill>
                  <a:schemeClr val="bg1"/>
                </a:solidFill>
                <a:latin typeface="+mn-ea"/>
                <a:ea typeface="+mn-ea"/>
              </a:rPr>
              <a:t>較遠</a:t>
            </a:r>
            <a:r>
              <a:rPr kumimoji="0" lang="zh-TW" altLang="en-US" sz="1600" b="1" dirty="0">
                <a:solidFill>
                  <a:schemeClr val="bg1"/>
                </a:solidFill>
                <a:latin typeface="+mn-ea"/>
                <a:ea typeface="+mn-ea"/>
              </a:rPr>
              <a:t>，偏處一嶼。由於</a:t>
            </a:r>
            <a:r>
              <a:rPr kumimoji="0" lang="zh-TW" altLang="en-US" sz="1600" b="1" dirty="0" smtClean="0">
                <a:solidFill>
                  <a:schemeClr val="bg1"/>
                </a:solidFill>
                <a:latin typeface="+mn-ea"/>
                <a:ea typeface="+mn-ea"/>
              </a:rPr>
              <a:t>地理位置</a:t>
            </a:r>
            <a:r>
              <a:rPr kumimoji="0" lang="zh-TW" altLang="en-US" sz="1600" b="1" dirty="0">
                <a:solidFill>
                  <a:schemeClr val="bg1"/>
                </a:solidFill>
                <a:latin typeface="+mn-ea"/>
                <a:ea typeface="+mn-ea"/>
              </a:rPr>
              <a:t>的關係，可夜</a:t>
            </a:r>
            <a:r>
              <a:rPr kumimoji="0" lang="zh-TW" altLang="en-US" sz="1600" b="1" dirty="0" smtClean="0">
                <a:solidFill>
                  <a:schemeClr val="bg1"/>
                </a:solidFill>
                <a:latin typeface="+mn-ea"/>
                <a:ea typeface="+mn-ea"/>
              </a:rPr>
              <a:t>觀星象</a:t>
            </a:r>
            <a:r>
              <a:rPr kumimoji="0" lang="zh-TW" altLang="en-US" sz="1600" b="1" dirty="0">
                <a:solidFill>
                  <a:schemeClr val="bg1"/>
                </a:solidFill>
                <a:latin typeface="+mn-ea"/>
                <a:ea typeface="+mn-ea"/>
              </a:rPr>
              <a:t>，也有助於思考，整座島嶼佈滿天文館、博物館、以及與科學有關的圖書館。居民偏好沉思，</a:t>
            </a:r>
            <a:r>
              <a:rPr kumimoji="0" lang="zh-TW" altLang="en-US" sz="1600" b="1" dirty="0" smtClean="0">
                <a:solidFill>
                  <a:schemeClr val="bg1"/>
                </a:solidFill>
                <a:latin typeface="+mn-ea"/>
                <a:ea typeface="+mn-ea"/>
              </a:rPr>
              <a:t>很喜歡</a:t>
            </a:r>
            <a:r>
              <a:rPr kumimoji="0" lang="zh-TW" altLang="en-US" sz="1600" b="1" dirty="0">
                <a:solidFill>
                  <a:schemeClr val="bg1"/>
                </a:solidFill>
                <a:latin typeface="+mn-ea"/>
                <a:ea typeface="+mn-ea"/>
              </a:rPr>
              <a:t>與來自各地的哲學家、</a:t>
            </a:r>
            <a:r>
              <a:rPr kumimoji="0" lang="zh-TW" altLang="en-US" sz="1600" b="1" dirty="0" smtClean="0">
                <a:solidFill>
                  <a:schemeClr val="bg1"/>
                </a:solidFill>
                <a:latin typeface="+mn-ea"/>
                <a:ea typeface="+mn-ea"/>
              </a:rPr>
              <a:t>科學家</a:t>
            </a:r>
            <a:r>
              <a:rPr kumimoji="0" lang="zh-TW" altLang="en-US" sz="1600" b="1" dirty="0">
                <a:solidFill>
                  <a:schemeClr val="bg1"/>
                </a:solidFill>
                <a:latin typeface="+mn-ea"/>
                <a:ea typeface="+mn-ea"/>
              </a:rPr>
              <a:t>、心理學家交換心得。</a:t>
            </a:r>
          </a:p>
        </p:txBody>
      </p:sp>
      <p:sp>
        <p:nvSpPr>
          <p:cNvPr id="32" name="文字方塊 31"/>
          <p:cNvSpPr txBox="1"/>
          <p:nvPr/>
        </p:nvSpPr>
        <p:spPr bwMode="auto">
          <a:xfrm>
            <a:off x="285720" y="4357694"/>
            <a:ext cx="3929090" cy="1631216"/>
          </a:xfrm>
          <a:prstGeom prst="rect">
            <a:avLst/>
          </a:prstGeom>
          <a:noFill/>
        </p:spPr>
        <p:txBody>
          <a:bodyPr wrap="square">
            <a:spAutoFit/>
          </a:bodyPr>
          <a:lstStyle/>
          <a:p>
            <a:pPr fontAlgn="auto">
              <a:spcBef>
                <a:spcPts val="0"/>
              </a:spcBef>
              <a:spcAft>
                <a:spcPts val="0"/>
              </a:spcAft>
              <a:defRPr/>
            </a:pPr>
            <a:r>
              <a:rPr kumimoji="0" lang="en-US" altLang="zh-TW" sz="2000" b="1" dirty="0" smtClean="0">
                <a:solidFill>
                  <a:srgbClr val="7030A0"/>
                </a:solidFill>
                <a:latin typeface="+mn-ea"/>
                <a:ea typeface="+mn-ea"/>
              </a:rPr>
              <a:t>《</a:t>
            </a:r>
            <a:r>
              <a:rPr kumimoji="0" lang="zh-TW" altLang="en-US" sz="2000" b="1" dirty="0">
                <a:solidFill>
                  <a:srgbClr val="7030A0"/>
                </a:solidFill>
                <a:latin typeface="+mn-ea"/>
                <a:ea typeface="+mn-ea"/>
              </a:rPr>
              <a:t>休閒島</a:t>
            </a:r>
            <a:r>
              <a:rPr kumimoji="0" lang="en-US" altLang="zh-TW" sz="2000" b="1" dirty="0" smtClean="0">
                <a:solidFill>
                  <a:srgbClr val="7030A0"/>
                </a:solidFill>
                <a:latin typeface="+mn-ea"/>
                <a:ea typeface="+mn-ea"/>
              </a:rPr>
              <a:t>》A</a:t>
            </a:r>
            <a:r>
              <a:rPr kumimoji="0" lang="zh-TW" altLang="en-US" sz="2000" b="1" dirty="0" smtClean="0">
                <a:solidFill>
                  <a:srgbClr val="7030A0"/>
                </a:solidFill>
                <a:latin typeface="+mn-ea"/>
                <a:ea typeface="+mn-ea"/>
              </a:rPr>
              <a:t>藝術型</a:t>
            </a:r>
            <a:endParaRPr kumimoji="0" lang="en-US" altLang="zh-TW" sz="2000" b="1" dirty="0" smtClean="0">
              <a:solidFill>
                <a:srgbClr val="7030A0"/>
              </a:solidFill>
              <a:latin typeface="+mn-ea"/>
              <a:ea typeface="+mn-ea"/>
            </a:endParaRPr>
          </a:p>
          <a:p>
            <a:pPr fontAlgn="auto">
              <a:spcBef>
                <a:spcPts val="0"/>
              </a:spcBef>
              <a:spcAft>
                <a:spcPts val="0"/>
              </a:spcAft>
              <a:defRPr/>
            </a:pPr>
            <a:r>
              <a:rPr kumimoji="0" lang="zh-TW" altLang="en-US" sz="1600" b="1" dirty="0" smtClean="0">
                <a:solidFill>
                  <a:srgbClr val="7030A0"/>
                </a:solidFill>
                <a:latin typeface="+mn-ea"/>
                <a:ea typeface="+mn-ea"/>
              </a:rPr>
              <a:t>島</a:t>
            </a:r>
            <a:r>
              <a:rPr kumimoji="0" lang="zh-TW" altLang="en-US" sz="1600" b="1" dirty="0">
                <a:solidFill>
                  <a:srgbClr val="7030A0"/>
                </a:solidFill>
                <a:latin typeface="+mn-ea"/>
                <a:ea typeface="+mn-ea"/>
              </a:rPr>
              <a:t>上充滿了小型</a:t>
            </a:r>
            <a:r>
              <a:rPr kumimoji="0" lang="zh-TW" altLang="en-US" sz="1600" b="1" dirty="0" smtClean="0">
                <a:solidFill>
                  <a:srgbClr val="7030A0"/>
                </a:solidFill>
                <a:latin typeface="+mn-ea"/>
                <a:ea typeface="+mn-ea"/>
              </a:rPr>
              <a:t>的劇場</a:t>
            </a:r>
            <a:r>
              <a:rPr kumimoji="0" lang="zh-TW" altLang="en-US" sz="1600" b="1" dirty="0">
                <a:solidFill>
                  <a:srgbClr val="7030A0"/>
                </a:solidFill>
                <a:latin typeface="+mn-ea"/>
                <a:ea typeface="+mn-ea"/>
              </a:rPr>
              <a:t>、美術館和音樂廳，當地島民除保留傳統舞蹈、音樂與繪畫，同時也非常歡迎現代創新的作品。許多藝文界的朋友都喜歡來這裡找尋靈感，無論寫作或表演都容易找到同好。</a:t>
            </a:r>
          </a:p>
        </p:txBody>
      </p:sp>
      <p:sp>
        <p:nvSpPr>
          <p:cNvPr id="33" name="文字方塊 32"/>
          <p:cNvSpPr txBox="1"/>
          <p:nvPr/>
        </p:nvSpPr>
        <p:spPr bwMode="auto">
          <a:xfrm>
            <a:off x="5000628" y="2285992"/>
            <a:ext cx="3929090" cy="1631216"/>
          </a:xfrm>
          <a:prstGeom prst="rect">
            <a:avLst/>
          </a:prstGeom>
          <a:noFill/>
        </p:spPr>
        <p:txBody>
          <a:bodyPr wrap="square">
            <a:spAutoFit/>
          </a:bodyPr>
          <a:lstStyle/>
          <a:p>
            <a:pPr fontAlgn="auto">
              <a:spcBef>
                <a:spcPts val="0"/>
              </a:spcBef>
              <a:spcAft>
                <a:spcPts val="0"/>
              </a:spcAft>
              <a:defRPr/>
            </a:pPr>
            <a:r>
              <a:rPr kumimoji="0" lang="en-US" altLang="zh-TW" sz="2000" b="1" dirty="0" smtClean="0">
                <a:solidFill>
                  <a:srgbClr val="C00000"/>
                </a:solidFill>
                <a:latin typeface="+mn-ea"/>
                <a:ea typeface="+mn-ea"/>
              </a:rPr>
              <a:t>《</a:t>
            </a:r>
            <a:r>
              <a:rPr kumimoji="0" lang="zh-TW" altLang="en-US" sz="2000" b="1" dirty="0">
                <a:solidFill>
                  <a:srgbClr val="C00000"/>
                </a:solidFill>
                <a:latin typeface="+mn-ea"/>
                <a:ea typeface="+mn-ea"/>
              </a:rPr>
              <a:t>快樂島</a:t>
            </a:r>
            <a:r>
              <a:rPr kumimoji="0" lang="en-US" altLang="zh-TW" sz="2000" b="1" dirty="0" smtClean="0">
                <a:solidFill>
                  <a:srgbClr val="C00000"/>
                </a:solidFill>
                <a:latin typeface="+mn-ea"/>
                <a:ea typeface="+mn-ea"/>
              </a:rPr>
              <a:t>》E</a:t>
            </a:r>
            <a:r>
              <a:rPr kumimoji="0" lang="zh-TW" altLang="en-US" sz="2000" b="1" dirty="0" smtClean="0">
                <a:solidFill>
                  <a:srgbClr val="C00000"/>
                </a:solidFill>
                <a:latin typeface="+mn-ea"/>
                <a:ea typeface="+mn-ea"/>
              </a:rPr>
              <a:t>企業形</a:t>
            </a:r>
            <a:r>
              <a:rPr kumimoji="0" lang="en-US" altLang="zh-TW" sz="2000" b="1" dirty="0">
                <a:solidFill>
                  <a:srgbClr val="C00000"/>
                </a:solidFill>
                <a:latin typeface="+mn-ea"/>
                <a:ea typeface="+mn-ea"/>
              </a:rPr>
              <a:t/>
            </a:r>
            <a:br>
              <a:rPr kumimoji="0" lang="en-US" altLang="zh-TW" sz="2000" b="1" dirty="0">
                <a:solidFill>
                  <a:srgbClr val="C00000"/>
                </a:solidFill>
                <a:latin typeface="+mn-ea"/>
                <a:ea typeface="+mn-ea"/>
              </a:rPr>
            </a:br>
            <a:r>
              <a:rPr kumimoji="0" lang="zh-TW" altLang="en-US" sz="1600" b="1" dirty="0">
                <a:solidFill>
                  <a:srgbClr val="C00000"/>
                </a:solidFill>
                <a:latin typeface="+mn-ea"/>
                <a:ea typeface="+mn-ea"/>
              </a:rPr>
              <a:t>島民豪爽好客，</a:t>
            </a:r>
            <a:r>
              <a:rPr kumimoji="0" lang="zh-TW" altLang="en-US" sz="1600" b="1" dirty="0" smtClean="0">
                <a:solidFill>
                  <a:srgbClr val="C00000"/>
                </a:solidFill>
                <a:latin typeface="+mn-ea"/>
                <a:ea typeface="+mn-ea"/>
              </a:rPr>
              <a:t>男男女女</a:t>
            </a:r>
            <a:r>
              <a:rPr kumimoji="0" lang="zh-TW" altLang="en-US" sz="1600" b="1" dirty="0">
                <a:solidFill>
                  <a:srgbClr val="C00000"/>
                </a:solidFill>
                <a:latin typeface="+mn-ea"/>
                <a:ea typeface="+mn-ea"/>
              </a:rPr>
              <a:t>個個能言善道，又</a:t>
            </a:r>
            <a:r>
              <a:rPr kumimoji="0" lang="zh-TW" altLang="en-US" sz="1600" b="1" dirty="0" smtClean="0">
                <a:solidFill>
                  <a:srgbClr val="C00000"/>
                </a:solidFill>
                <a:latin typeface="+mn-ea"/>
                <a:ea typeface="+mn-ea"/>
              </a:rPr>
              <a:t>精於</a:t>
            </a:r>
            <a:r>
              <a:rPr kumimoji="0" lang="zh-TW" altLang="en-US" sz="1600" b="1" dirty="0">
                <a:solidFill>
                  <a:srgbClr val="C00000"/>
                </a:solidFill>
                <a:latin typeface="+mn-ea"/>
                <a:ea typeface="+mn-ea"/>
              </a:rPr>
              <a:t>島際貿易，到處是</a:t>
            </a:r>
            <a:r>
              <a:rPr kumimoji="0" lang="zh-TW" altLang="en-US" sz="1600" b="1" dirty="0" smtClean="0">
                <a:solidFill>
                  <a:srgbClr val="C00000"/>
                </a:solidFill>
                <a:latin typeface="+mn-ea"/>
                <a:ea typeface="+mn-ea"/>
              </a:rPr>
              <a:t>休閒</a:t>
            </a:r>
            <a:r>
              <a:rPr kumimoji="0" lang="zh-TW" altLang="en-US" sz="1600" b="1" dirty="0">
                <a:solidFill>
                  <a:srgbClr val="C00000"/>
                </a:solidFill>
                <a:latin typeface="+mn-ea"/>
                <a:ea typeface="+mn-ea"/>
              </a:rPr>
              <a:t>旅館、鄉村俱樂部、</a:t>
            </a:r>
            <a:r>
              <a:rPr kumimoji="0" lang="zh-TW" altLang="en-US" sz="1600" b="1" dirty="0" smtClean="0">
                <a:solidFill>
                  <a:srgbClr val="C00000"/>
                </a:solidFill>
                <a:latin typeface="+mn-ea"/>
                <a:ea typeface="+mn-ea"/>
              </a:rPr>
              <a:t>高爾夫球場</a:t>
            </a:r>
            <a:r>
              <a:rPr kumimoji="0" lang="zh-TW" altLang="en-US" sz="1600" b="1" dirty="0">
                <a:solidFill>
                  <a:srgbClr val="C00000"/>
                </a:solidFill>
                <a:latin typeface="+mn-ea"/>
                <a:ea typeface="+mn-ea"/>
              </a:rPr>
              <a:t>、網球場，熙熙攘攘，十分</a:t>
            </a:r>
            <a:r>
              <a:rPr kumimoji="0" lang="zh-TW" altLang="en-US" sz="1600" b="1" dirty="0" smtClean="0">
                <a:solidFill>
                  <a:srgbClr val="C00000"/>
                </a:solidFill>
                <a:latin typeface="+mn-ea"/>
                <a:ea typeface="+mn-ea"/>
              </a:rPr>
              <a:t>熱鬧</a:t>
            </a:r>
            <a:r>
              <a:rPr kumimoji="0" lang="zh-TW" altLang="en-US" sz="1600" b="1" dirty="0">
                <a:solidFill>
                  <a:srgbClr val="C00000"/>
                </a:solidFill>
                <a:latin typeface="+mn-ea"/>
                <a:ea typeface="+mn-ea"/>
              </a:rPr>
              <a:t>。來往者以企業家、政治家、</a:t>
            </a:r>
            <a:r>
              <a:rPr kumimoji="0" lang="en-US" altLang="zh-TW" sz="1600" b="1" dirty="0">
                <a:solidFill>
                  <a:srgbClr val="C00000"/>
                </a:solidFill>
                <a:latin typeface="+mn-ea"/>
                <a:ea typeface="+mn-ea"/>
              </a:rPr>
              <a:t/>
            </a:r>
            <a:br>
              <a:rPr kumimoji="0" lang="en-US" altLang="zh-TW" sz="1600" b="1" dirty="0">
                <a:solidFill>
                  <a:srgbClr val="C00000"/>
                </a:solidFill>
                <a:latin typeface="+mn-ea"/>
                <a:ea typeface="+mn-ea"/>
              </a:rPr>
            </a:br>
            <a:r>
              <a:rPr kumimoji="0" lang="zh-TW" altLang="en-US" sz="1600" b="1" dirty="0">
                <a:solidFill>
                  <a:srgbClr val="C00000"/>
                </a:solidFill>
                <a:latin typeface="+mn-ea"/>
                <a:ea typeface="+mn-ea"/>
              </a:rPr>
              <a:t>律師居多。</a:t>
            </a:r>
          </a:p>
        </p:txBody>
      </p:sp>
      <p:sp>
        <p:nvSpPr>
          <p:cNvPr id="34" name="文字方塊 33"/>
          <p:cNvSpPr txBox="1"/>
          <p:nvPr/>
        </p:nvSpPr>
        <p:spPr bwMode="auto">
          <a:xfrm>
            <a:off x="4929190" y="4357694"/>
            <a:ext cx="3929090" cy="1692771"/>
          </a:xfrm>
          <a:prstGeom prst="rect">
            <a:avLst/>
          </a:prstGeom>
          <a:noFill/>
        </p:spPr>
        <p:txBody>
          <a:bodyPr wrap="square">
            <a:spAutoFit/>
          </a:bodyPr>
          <a:lstStyle/>
          <a:p>
            <a:pPr fontAlgn="auto">
              <a:spcBef>
                <a:spcPts val="0"/>
              </a:spcBef>
              <a:spcAft>
                <a:spcPts val="0"/>
              </a:spcAft>
              <a:defRPr/>
            </a:pPr>
            <a:r>
              <a:rPr kumimoji="0" lang="zh-TW" altLang="en-US" sz="2000" b="1" dirty="0" smtClean="0">
                <a:solidFill>
                  <a:srgbClr val="006C31"/>
                </a:solidFill>
                <a:latin typeface="+mn-ea"/>
                <a:ea typeface="+mn-ea"/>
              </a:rPr>
              <a:t>  </a:t>
            </a:r>
            <a:r>
              <a:rPr kumimoji="0" lang="en-US" altLang="zh-TW" sz="2000" b="1" dirty="0" smtClean="0">
                <a:solidFill>
                  <a:srgbClr val="006C31"/>
                </a:solidFill>
                <a:latin typeface="+mn-ea"/>
                <a:ea typeface="+mn-ea"/>
              </a:rPr>
              <a:t>《</a:t>
            </a:r>
            <a:r>
              <a:rPr kumimoji="0" lang="zh-TW" altLang="en-US" sz="2000" b="1" dirty="0" smtClean="0">
                <a:solidFill>
                  <a:srgbClr val="006C31"/>
                </a:solidFill>
                <a:latin typeface="+mn-ea"/>
                <a:ea typeface="+mn-ea"/>
              </a:rPr>
              <a:t>進步島</a:t>
            </a:r>
            <a:r>
              <a:rPr kumimoji="0" lang="en-US" altLang="zh-TW" sz="2000" b="1" dirty="0" smtClean="0">
                <a:solidFill>
                  <a:srgbClr val="006C31"/>
                </a:solidFill>
                <a:latin typeface="+mn-ea"/>
                <a:ea typeface="+mn-ea"/>
              </a:rPr>
              <a:t>》C</a:t>
            </a:r>
            <a:r>
              <a:rPr kumimoji="0" lang="zh-TW" altLang="en-US" sz="2000" b="1" dirty="0" smtClean="0">
                <a:solidFill>
                  <a:srgbClr val="006C31"/>
                </a:solidFill>
                <a:latin typeface="+mn-ea"/>
                <a:ea typeface="+mn-ea"/>
              </a:rPr>
              <a:t>事務型</a:t>
            </a:r>
            <a:r>
              <a:rPr kumimoji="0" lang="en-US" altLang="zh-TW" sz="2000" b="1" dirty="0">
                <a:solidFill>
                  <a:srgbClr val="006C31"/>
                </a:solidFill>
                <a:latin typeface="+mn-ea"/>
                <a:ea typeface="+mn-ea"/>
              </a:rPr>
              <a:t/>
            </a:r>
            <a:br>
              <a:rPr kumimoji="0" lang="en-US" altLang="zh-TW" sz="2000" b="1" dirty="0">
                <a:solidFill>
                  <a:srgbClr val="006C31"/>
                </a:solidFill>
                <a:latin typeface="+mn-ea"/>
                <a:ea typeface="+mn-ea"/>
              </a:rPr>
            </a:br>
            <a:r>
              <a:rPr kumimoji="0" lang="zh-TW" altLang="en-US" sz="2000" b="1" dirty="0" smtClean="0">
                <a:solidFill>
                  <a:srgbClr val="006C31"/>
                </a:solidFill>
                <a:latin typeface="+mn-ea"/>
                <a:ea typeface="+mn-ea"/>
              </a:rPr>
              <a:t> </a:t>
            </a:r>
            <a:r>
              <a:rPr kumimoji="0" lang="zh-TW" altLang="en-US" sz="1600" b="1" dirty="0" smtClean="0">
                <a:solidFill>
                  <a:srgbClr val="006C31"/>
                </a:solidFill>
                <a:latin typeface="+mn-ea"/>
                <a:ea typeface="+mn-ea"/>
              </a:rPr>
              <a:t>島</a:t>
            </a:r>
            <a:r>
              <a:rPr kumimoji="0" lang="zh-TW" altLang="en-US" sz="1600" b="1" dirty="0">
                <a:solidFill>
                  <a:srgbClr val="006C31"/>
                </a:solidFill>
                <a:latin typeface="+mn-ea"/>
                <a:ea typeface="+mn-ea"/>
              </a:rPr>
              <a:t>上有規劃周密的 </a:t>
            </a:r>
            <a:r>
              <a:rPr kumimoji="0" lang="zh-TW" altLang="en-US" sz="1600" b="1" dirty="0" smtClean="0">
                <a:solidFill>
                  <a:srgbClr val="006C31"/>
                </a:solidFill>
                <a:latin typeface="+mn-ea"/>
                <a:ea typeface="+mn-ea"/>
              </a:rPr>
              <a:t>都市</a:t>
            </a:r>
            <a:r>
              <a:rPr kumimoji="0" lang="zh-TW" altLang="en-US" sz="1600" b="1" dirty="0">
                <a:solidFill>
                  <a:srgbClr val="006C31"/>
                </a:solidFill>
                <a:latin typeface="+mn-ea"/>
                <a:ea typeface="+mn-ea"/>
              </a:rPr>
              <a:t>型態，以</a:t>
            </a:r>
            <a:r>
              <a:rPr kumimoji="0" lang="zh-TW" altLang="en-US" sz="1600" b="1" dirty="0" smtClean="0">
                <a:solidFill>
                  <a:srgbClr val="006C31"/>
                </a:solidFill>
                <a:latin typeface="+mn-ea"/>
                <a:ea typeface="+mn-ea"/>
              </a:rPr>
              <a:t>完善的</a:t>
            </a:r>
            <a:r>
              <a:rPr kumimoji="0" lang="zh-TW" altLang="en-US" sz="1600" b="1" dirty="0">
                <a:solidFill>
                  <a:srgbClr val="006C31"/>
                </a:solidFill>
                <a:latin typeface="+mn-ea"/>
                <a:ea typeface="+mn-ea"/>
              </a:rPr>
              <a:t>戶政管理、</a:t>
            </a:r>
            <a:r>
              <a:rPr kumimoji="0" lang="zh-TW" altLang="en-US" sz="1600" b="1" dirty="0" smtClean="0">
                <a:solidFill>
                  <a:srgbClr val="006C31"/>
                </a:solidFill>
                <a:latin typeface="+mn-ea"/>
                <a:ea typeface="+mn-ea"/>
              </a:rPr>
              <a:t>地政事務</a:t>
            </a:r>
            <a:r>
              <a:rPr kumimoji="0" lang="zh-TW" altLang="en-US" sz="1600" b="1" dirty="0">
                <a:solidFill>
                  <a:srgbClr val="006C31"/>
                </a:solidFill>
                <a:latin typeface="+mn-ea"/>
                <a:ea typeface="+mn-ea"/>
              </a:rPr>
              <a:t>、金融業務聞名於世。島上公路如棋盤一樣整齊，各種遊樂設施都畫好排隊路線，人民個性冷靜保守、中規中矩，處世不厭其煩、有條不紊。</a:t>
            </a:r>
            <a:r>
              <a:rPr kumimoji="0" lang="zh-TW" altLang="en-US" sz="1600" dirty="0">
                <a:solidFill>
                  <a:srgbClr val="5E8E32"/>
                </a:solidFill>
                <a:latin typeface="+mn-ea"/>
                <a:ea typeface="+mn-ea"/>
              </a:rPr>
              <a:t>　</a:t>
            </a:r>
          </a:p>
        </p:txBody>
      </p:sp>
      <p:sp>
        <p:nvSpPr>
          <p:cNvPr id="36" name="文字方塊 35"/>
          <p:cNvSpPr txBox="1"/>
          <p:nvPr/>
        </p:nvSpPr>
        <p:spPr>
          <a:xfrm>
            <a:off x="4214810" y="1428736"/>
            <a:ext cx="738664" cy="3929090"/>
          </a:xfrm>
          <a:prstGeom prst="rect">
            <a:avLst/>
          </a:prstGeom>
          <a:solidFill>
            <a:srgbClr val="FFD243"/>
          </a:solidFill>
          <a:scene3d>
            <a:camera prst="orthographicFront"/>
            <a:lightRig rig="soft" dir="tl">
              <a:rot lat="0" lon="0" rev="0"/>
            </a:lightRig>
          </a:scene3d>
          <a:sp3d>
            <a:bevelT/>
          </a:sp3d>
        </p:spPr>
        <p:txBody>
          <a:bodyPr vert="eaVert">
            <a:spAutoFit/>
          </a:bodyPr>
          <a:lstStyle/>
          <a:p>
            <a:pPr fontAlgn="auto">
              <a:spcBef>
                <a:spcPts val="0"/>
              </a:spcBef>
              <a:spcAft>
                <a:spcPts val="0"/>
              </a:spcAft>
              <a:defRPr/>
            </a:pPr>
            <a:r>
              <a:rPr kumimoji="0" lang="zh-TW" altLang="en-US" sz="3600" b="1" dirty="0">
                <a:solidFill>
                  <a:schemeClr val="bg1"/>
                </a:solidFill>
                <a:latin typeface="標楷體" pitchFamily="65" charset="-120"/>
                <a:ea typeface="標楷體" pitchFamily="65" charset="-120"/>
              </a:rPr>
              <a:t>六個島嶼度假計畫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amond(out)">
                                      <p:cBhvr>
                                        <p:cTn id="7"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42"/>
          <p:cNvGrpSpPr>
            <a:grpSpLocks/>
          </p:cNvGrpSpPr>
          <p:nvPr/>
        </p:nvGrpSpPr>
        <p:grpSpPr bwMode="auto">
          <a:xfrm>
            <a:off x="2138076" y="2652713"/>
            <a:ext cx="1119475" cy="1519237"/>
            <a:chOff x="2137637" y="2652751"/>
            <a:chExt cx="1120299" cy="1518637"/>
          </a:xfrm>
        </p:grpSpPr>
        <p:cxnSp>
          <p:nvCxnSpPr>
            <p:cNvPr id="17" name="直線單箭頭接點 16"/>
            <p:cNvCxnSpPr/>
            <p:nvPr/>
          </p:nvCxnSpPr>
          <p:spPr>
            <a:xfrm rot="5400000" flipH="1" flipV="1">
              <a:off x="2102133" y="2844219"/>
              <a:ext cx="1321866" cy="961145"/>
            </a:xfrm>
            <a:prstGeom prst="straightConnector1">
              <a:avLst/>
            </a:prstGeom>
            <a:ln>
              <a:headEnd type="triangle" w="lg" len="lg"/>
              <a:tailEnd type="triangle" w="lg" len="lg"/>
            </a:ln>
          </p:spPr>
          <p:style>
            <a:lnRef idx="2">
              <a:schemeClr val="dk1"/>
            </a:lnRef>
            <a:fillRef idx="0">
              <a:schemeClr val="dk1"/>
            </a:fillRef>
            <a:effectRef idx="1">
              <a:schemeClr val="dk1"/>
            </a:effectRef>
            <a:fontRef idx="minor">
              <a:schemeClr val="tx1"/>
            </a:fontRef>
          </p:style>
        </p:cxnSp>
        <p:cxnSp>
          <p:nvCxnSpPr>
            <p:cNvPr id="12" name="直線單箭頭接點 11"/>
            <p:cNvCxnSpPr/>
            <p:nvPr/>
          </p:nvCxnSpPr>
          <p:spPr>
            <a:xfrm>
              <a:off x="2744796" y="3338280"/>
              <a:ext cx="513140" cy="395131"/>
            </a:xfrm>
            <a:prstGeom prst="straightConnector1">
              <a:avLst/>
            </a:prstGeom>
            <a:ln>
              <a:headEnd w="lg" len="lg"/>
              <a:tailEnd type="triangle" w="lg" len="lg"/>
            </a:ln>
          </p:spPr>
          <p:style>
            <a:lnRef idx="2">
              <a:schemeClr val="dk1"/>
            </a:lnRef>
            <a:fillRef idx="0">
              <a:schemeClr val="dk1"/>
            </a:fillRef>
            <a:effectRef idx="1">
              <a:schemeClr val="dk1"/>
            </a:effectRef>
            <a:fontRef idx="minor">
              <a:schemeClr val="tx1"/>
            </a:fontRef>
          </p:style>
        </p:cxnSp>
        <p:sp>
          <p:nvSpPr>
            <p:cNvPr id="20" name="文字方塊 19"/>
            <p:cNvSpPr txBox="1"/>
            <p:nvPr/>
          </p:nvSpPr>
          <p:spPr>
            <a:xfrm rot="2154102">
              <a:off x="2137637" y="2652751"/>
              <a:ext cx="585205" cy="1518637"/>
            </a:xfrm>
            <a:prstGeom prst="rect">
              <a:avLst/>
            </a:prstGeom>
            <a:noFill/>
          </p:spPr>
          <p:txBody>
            <a:bodyPr vert="eaVert">
              <a:spAutoFit/>
            </a:bodyPr>
            <a:lstStyle/>
            <a:p>
              <a:pPr fontAlgn="auto">
                <a:spcBef>
                  <a:spcPts val="0"/>
                </a:spcBef>
                <a:spcAft>
                  <a:spcPts val="0"/>
                </a:spcAft>
                <a:defRPr/>
              </a:pPr>
              <a:r>
                <a:rPr kumimoji="0" lang="zh-TW" altLang="en-US" sz="2600" b="1" dirty="0">
                  <a:latin typeface="+mj-ea"/>
                  <a:ea typeface="華康隸書體W7"/>
                </a:rPr>
                <a:t>做決定</a:t>
              </a:r>
            </a:p>
          </p:txBody>
        </p:sp>
      </p:grpSp>
      <p:grpSp>
        <p:nvGrpSpPr>
          <p:cNvPr id="4" name="群組 43"/>
          <p:cNvGrpSpPr>
            <a:grpSpLocks/>
          </p:cNvGrpSpPr>
          <p:nvPr/>
        </p:nvGrpSpPr>
        <p:grpSpPr bwMode="auto">
          <a:xfrm>
            <a:off x="5857884" y="2643182"/>
            <a:ext cx="1109950" cy="1519237"/>
            <a:chOff x="5822377" y="2633855"/>
            <a:chExt cx="1110892" cy="1518637"/>
          </a:xfrm>
        </p:grpSpPr>
        <p:cxnSp>
          <p:nvCxnSpPr>
            <p:cNvPr id="10" name="直線單箭頭接點 9"/>
            <p:cNvCxnSpPr/>
            <p:nvPr/>
          </p:nvCxnSpPr>
          <p:spPr>
            <a:xfrm rot="16200000" flipH="1">
              <a:off x="5678655" y="2856966"/>
              <a:ext cx="1386927" cy="1026396"/>
            </a:xfrm>
            <a:prstGeom prst="straightConnector1">
              <a:avLst/>
            </a:prstGeom>
            <a:ln>
              <a:headEnd type="triangle" w="lg" len="lg"/>
              <a:tailEnd type="triangle" w="lg" len="lg"/>
            </a:ln>
          </p:spPr>
          <p:style>
            <a:lnRef idx="2">
              <a:schemeClr val="dk1"/>
            </a:lnRef>
            <a:fillRef idx="0">
              <a:schemeClr val="dk1"/>
            </a:fillRef>
            <a:effectRef idx="1">
              <a:schemeClr val="dk1"/>
            </a:effectRef>
            <a:fontRef idx="minor">
              <a:schemeClr val="tx1"/>
            </a:fontRef>
          </p:style>
        </p:cxnSp>
        <p:cxnSp>
          <p:nvCxnSpPr>
            <p:cNvPr id="19" name="直線單箭頭接點 18"/>
            <p:cNvCxnSpPr/>
            <p:nvPr/>
          </p:nvCxnSpPr>
          <p:spPr>
            <a:xfrm rot="10800000" flipV="1">
              <a:off x="5822377" y="3336839"/>
              <a:ext cx="513198" cy="396718"/>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21" name="文字方塊 20"/>
            <p:cNvSpPr txBox="1"/>
            <p:nvPr/>
          </p:nvSpPr>
          <p:spPr>
            <a:xfrm rot="19373222">
              <a:off x="6347998" y="2633855"/>
              <a:ext cx="585271" cy="1518637"/>
            </a:xfrm>
            <a:prstGeom prst="rect">
              <a:avLst/>
            </a:prstGeom>
            <a:noFill/>
          </p:spPr>
          <p:txBody>
            <a:bodyPr vert="eaVert">
              <a:spAutoFit/>
            </a:bodyPr>
            <a:lstStyle/>
            <a:p>
              <a:pPr fontAlgn="auto">
                <a:spcBef>
                  <a:spcPts val="0"/>
                </a:spcBef>
                <a:spcAft>
                  <a:spcPts val="0"/>
                </a:spcAft>
                <a:defRPr/>
              </a:pPr>
              <a:r>
                <a:rPr kumimoji="0" lang="zh-TW" altLang="en-US" sz="2600" b="1" dirty="0">
                  <a:latin typeface="+mj-ea"/>
                  <a:ea typeface="華康隸書體W7"/>
                </a:rPr>
                <a:t>做決定</a:t>
              </a:r>
            </a:p>
          </p:txBody>
        </p:sp>
      </p:grpSp>
      <p:grpSp>
        <p:nvGrpSpPr>
          <p:cNvPr id="5" name="群組 44"/>
          <p:cNvGrpSpPr>
            <a:grpSpLocks/>
          </p:cNvGrpSpPr>
          <p:nvPr/>
        </p:nvGrpSpPr>
        <p:grpSpPr bwMode="auto">
          <a:xfrm>
            <a:off x="3597275" y="5319713"/>
            <a:ext cx="1938338" cy="1160462"/>
            <a:chOff x="3596749" y="5319151"/>
            <a:chExt cx="1938462" cy="1161009"/>
          </a:xfrm>
        </p:grpSpPr>
        <p:cxnSp>
          <p:nvCxnSpPr>
            <p:cNvPr id="13" name="直線單箭頭接點 12"/>
            <p:cNvCxnSpPr/>
            <p:nvPr/>
          </p:nvCxnSpPr>
          <p:spPr>
            <a:xfrm>
              <a:off x="3596749" y="5978274"/>
              <a:ext cx="1938462" cy="1589"/>
            </a:xfrm>
            <a:prstGeom prst="straightConnector1">
              <a:avLst/>
            </a:prstGeom>
            <a:ln>
              <a:headEnd type="triangle" w="lg" len="lg"/>
              <a:tailEnd type="triangle" w="lg" len="lg"/>
            </a:ln>
          </p:spPr>
          <p:style>
            <a:lnRef idx="2">
              <a:schemeClr val="dk1"/>
            </a:lnRef>
            <a:fillRef idx="0">
              <a:schemeClr val="dk1"/>
            </a:fillRef>
            <a:effectRef idx="1">
              <a:schemeClr val="dk1"/>
            </a:effectRef>
            <a:fontRef idx="minor">
              <a:schemeClr val="tx1"/>
            </a:fontRef>
          </p:style>
        </p:cxnSp>
        <p:cxnSp>
          <p:nvCxnSpPr>
            <p:cNvPr id="16" name="直線單箭頭接點 15"/>
            <p:cNvCxnSpPr/>
            <p:nvPr/>
          </p:nvCxnSpPr>
          <p:spPr>
            <a:xfrm rot="5400000" flipH="1" flipV="1">
              <a:off x="4210223" y="5648713"/>
              <a:ext cx="660711" cy="1588"/>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31" name="文字方塊 30"/>
            <p:cNvSpPr txBox="1"/>
            <p:nvPr/>
          </p:nvSpPr>
          <p:spPr>
            <a:xfrm>
              <a:off x="3987299" y="5987803"/>
              <a:ext cx="1470119" cy="492357"/>
            </a:xfrm>
            <a:prstGeom prst="rect">
              <a:avLst/>
            </a:prstGeom>
            <a:noFill/>
          </p:spPr>
          <p:txBody>
            <a:bodyPr>
              <a:spAutoFit/>
            </a:bodyPr>
            <a:lstStyle/>
            <a:p>
              <a:pPr fontAlgn="auto">
                <a:spcBef>
                  <a:spcPts val="0"/>
                </a:spcBef>
                <a:spcAft>
                  <a:spcPts val="0"/>
                </a:spcAft>
                <a:defRPr/>
              </a:pPr>
              <a:r>
                <a:rPr kumimoji="0" lang="zh-TW" altLang="en-US" sz="2600" b="1" dirty="0">
                  <a:latin typeface="+mj-ea"/>
                  <a:ea typeface="華康隸書體W7"/>
                </a:rPr>
                <a:t>做決定</a:t>
              </a:r>
            </a:p>
          </p:txBody>
        </p:sp>
      </p:grpSp>
      <p:grpSp>
        <p:nvGrpSpPr>
          <p:cNvPr id="9" name="群組 40"/>
          <p:cNvGrpSpPr>
            <a:grpSpLocks/>
          </p:cNvGrpSpPr>
          <p:nvPr/>
        </p:nvGrpSpPr>
        <p:grpSpPr bwMode="auto">
          <a:xfrm>
            <a:off x="928662" y="3875088"/>
            <a:ext cx="3214713" cy="2605406"/>
            <a:chOff x="928636" y="3875615"/>
            <a:chExt cx="3214736" cy="2604234"/>
          </a:xfrm>
        </p:grpSpPr>
        <p:sp>
          <p:nvSpPr>
            <p:cNvPr id="8" name="等腰三角形 7"/>
            <p:cNvSpPr/>
            <p:nvPr/>
          </p:nvSpPr>
          <p:spPr>
            <a:xfrm>
              <a:off x="928636" y="4072380"/>
              <a:ext cx="2564441" cy="1914804"/>
            </a:xfrm>
            <a:prstGeom prst="triangle">
              <a:avLst/>
            </a:prstGeom>
            <a:solidFill>
              <a:srgbClr val="4787C1"/>
            </a:solidFill>
            <a:ln>
              <a:solidFill>
                <a:schemeClr val="tx1"/>
              </a:solidFill>
            </a:ln>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2" name="文字方塊 21"/>
            <p:cNvSpPr txBox="1"/>
            <p:nvPr/>
          </p:nvSpPr>
          <p:spPr>
            <a:xfrm rot="19533064">
              <a:off x="2913557" y="3875615"/>
              <a:ext cx="584779" cy="2526163"/>
            </a:xfrm>
            <a:prstGeom prst="rect">
              <a:avLst/>
            </a:prstGeom>
            <a:noFill/>
          </p:spPr>
          <p:txBody>
            <a:bodyPr vert="eaVert">
              <a:spAutoFit/>
            </a:bodyPr>
            <a:lstStyle/>
            <a:p>
              <a:pPr fontAlgn="auto">
                <a:spcBef>
                  <a:spcPts val="0"/>
                </a:spcBef>
                <a:spcAft>
                  <a:spcPts val="0"/>
                </a:spcAft>
                <a:defRPr/>
              </a:pPr>
              <a:r>
                <a:rPr kumimoji="0" lang="zh-TW" altLang="en-US" sz="2600" b="1" dirty="0" smtClean="0">
                  <a:solidFill>
                    <a:srgbClr val="3C5B19"/>
                  </a:solidFill>
                  <a:latin typeface="華康隸書體W7" pitchFamily="65" charset="-120"/>
                  <a:ea typeface="華康隸書體W7" pitchFamily="65" charset="-120"/>
                </a:rPr>
                <a:t>社會發展趨勢</a:t>
              </a:r>
              <a:endParaRPr kumimoji="0" lang="zh-TW" altLang="en-US" sz="2600" b="1" dirty="0">
                <a:solidFill>
                  <a:srgbClr val="3C5B19"/>
                </a:solidFill>
                <a:latin typeface="華康隸書體W7" pitchFamily="65" charset="-120"/>
                <a:ea typeface="華康隸書體W7" pitchFamily="65" charset="-120"/>
              </a:endParaRPr>
            </a:p>
          </p:txBody>
        </p:sp>
        <p:sp>
          <p:nvSpPr>
            <p:cNvPr id="23" name="文字方塊 22"/>
            <p:cNvSpPr txBox="1"/>
            <p:nvPr/>
          </p:nvSpPr>
          <p:spPr>
            <a:xfrm rot="2154102">
              <a:off x="1005369" y="3970822"/>
              <a:ext cx="584779" cy="2040607"/>
            </a:xfrm>
            <a:prstGeom prst="rect">
              <a:avLst/>
            </a:prstGeom>
            <a:noFill/>
          </p:spPr>
          <p:txBody>
            <a:bodyPr vert="eaVert">
              <a:spAutoFit/>
            </a:bodyPr>
            <a:lstStyle/>
            <a:p>
              <a:pPr fontAlgn="auto">
                <a:spcBef>
                  <a:spcPts val="0"/>
                </a:spcBef>
                <a:spcAft>
                  <a:spcPts val="0"/>
                </a:spcAft>
                <a:defRPr/>
              </a:pPr>
              <a:r>
                <a:rPr kumimoji="0" lang="zh-TW" altLang="en-US" sz="2600" b="1" dirty="0">
                  <a:solidFill>
                    <a:srgbClr val="3C5B19"/>
                  </a:solidFill>
                  <a:latin typeface="華康隸書體W7" pitchFamily="65" charset="-120"/>
                  <a:ea typeface="華康隸書體W7" pitchFamily="65" charset="-120"/>
                </a:rPr>
                <a:t>家人的期待</a:t>
              </a:r>
            </a:p>
          </p:txBody>
        </p:sp>
        <p:sp>
          <p:nvSpPr>
            <p:cNvPr id="29" name="文字方塊 28"/>
            <p:cNvSpPr txBox="1"/>
            <p:nvPr/>
          </p:nvSpPr>
          <p:spPr>
            <a:xfrm>
              <a:off x="928662" y="5987627"/>
              <a:ext cx="3214710" cy="492222"/>
            </a:xfrm>
            <a:prstGeom prst="rect">
              <a:avLst/>
            </a:prstGeom>
            <a:noFill/>
          </p:spPr>
          <p:txBody>
            <a:bodyPr>
              <a:spAutoFit/>
            </a:bodyPr>
            <a:lstStyle/>
            <a:p>
              <a:pPr fontAlgn="auto">
                <a:spcBef>
                  <a:spcPts val="0"/>
                </a:spcBef>
                <a:spcAft>
                  <a:spcPts val="0"/>
                </a:spcAft>
                <a:defRPr/>
              </a:pPr>
              <a:r>
                <a:rPr kumimoji="0" lang="zh-TW" altLang="en-US" sz="2600" b="1" dirty="0">
                  <a:solidFill>
                    <a:srgbClr val="3C5B19"/>
                  </a:solidFill>
                  <a:latin typeface="華康隸書體W7" pitchFamily="65" charset="-120"/>
                  <a:ea typeface="華康隸書體W7" pitchFamily="65" charset="-120"/>
                </a:rPr>
                <a:t>其他助力或阻力</a:t>
              </a:r>
            </a:p>
          </p:txBody>
        </p:sp>
        <p:sp>
          <p:nvSpPr>
            <p:cNvPr id="32" name="文字方塊 31"/>
            <p:cNvSpPr txBox="1"/>
            <p:nvPr/>
          </p:nvSpPr>
          <p:spPr>
            <a:xfrm>
              <a:off x="1657329" y="5119655"/>
              <a:ext cx="1371610" cy="709293"/>
            </a:xfrm>
            <a:prstGeom prst="rect">
              <a:avLst/>
            </a:prstGeom>
            <a:noFill/>
          </p:spPr>
          <p:txBody>
            <a:bodyPr>
              <a:spAutoFit/>
            </a:bodyPr>
            <a:lstStyle/>
            <a:p>
              <a:pPr fontAlgn="auto">
                <a:spcBef>
                  <a:spcPts val="0"/>
                </a:spcBef>
                <a:spcAft>
                  <a:spcPts val="0"/>
                </a:spcAft>
                <a:defRPr/>
              </a:pPr>
              <a:r>
                <a:rPr kumimoji="0" lang="zh-TW" altLang="en-US" sz="4000" b="1" dirty="0">
                  <a:solidFill>
                    <a:schemeClr val="bg1"/>
                  </a:solidFill>
                  <a:latin typeface="標楷體" pitchFamily="65" charset="-120"/>
                  <a:ea typeface="標楷體" pitchFamily="65" charset="-120"/>
                </a:rPr>
                <a:t>環境</a:t>
              </a:r>
            </a:p>
          </p:txBody>
        </p:sp>
      </p:grpSp>
      <p:grpSp>
        <p:nvGrpSpPr>
          <p:cNvPr id="11" name="群組 35"/>
          <p:cNvGrpSpPr>
            <a:grpSpLocks/>
          </p:cNvGrpSpPr>
          <p:nvPr/>
        </p:nvGrpSpPr>
        <p:grpSpPr bwMode="auto">
          <a:xfrm>
            <a:off x="3194050" y="285750"/>
            <a:ext cx="2906713" cy="2788940"/>
            <a:chOff x="3193825" y="285728"/>
            <a:chExt cx="2906977" cy="2788436"/>
          </a:xfrm>
        </p:grpSpPr>
        <p:sp>
          <p:nvSpPr>
            <p:cNvPr id="6" name="等腰三角形 5"/>
            <p:cNvSpPr/>
            <p:nvPr/>
          </p:nvSpPr>
          <p:spPr>
            <a:xfrm>
              <a:off x="3214455" y="642831"/>
              <a:ext cx="2564441" cy="1914804"/>
            </a:xfrm>
            <a:prstGeom prst="triangle">
              <a:avLst/>
            </a:prstGeom>
            <a:solidFill>
              <a:srgbClr val="FFD243"/>
            </a:solidFill>
            <a:ln>
              <a:solidFill>
                <a:srgbClr val="FFC000"/>
              </a:solidFill>
            </a:ln>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5" name="文字方塊 24"/>
            <p:cNvSpPr txBox="1"/>
            <p:nvPr/>
          </p:nvSpPr>
          <p:spPr>
            <a:xfrm rot="19533064">
              <a:off x="5159041" y="285728"/>
              <a:ext cx="584828" cy="2660169"/>
            </a:xfrm>
            <a:prstGeom prst="rect">
              <a:avLst/>
            </a:prstGeom>
            <a:noFill/>
          </p:spPr>
          <p:txBody>
            <a:bodyPr vert="eaVert">
              <a:spAutoFit/>
            </a:bodyPr>
            <a:lstStyle/>
            <a:p>
              <a:pPr fontAlgn="auto">
                <a:spcBef>
                  <a:spcPts val="0"/>
                </a:spcBef>
                <a:spcAft>
                  <a:spcPts val="0"/>
                </a:spcAft>
                <a:defRPr/>
              </a:pPr>
              <a:r>
                <a:rPr kumimoji="0" lang="zh-TW" altLang="en-US" sz="2600" b="1" dirty="0">
                  <a:solidFill>
                    <a:srgbClr val="3C5B19"/>
                  </a:solidFill>
                  <a:latin typeface="華康隸書體W7" pitchFamily="65" charset="-120"/>
                  <a:ea typeface="華康隸書體W7" pitchFamily="65" charset="-120"/>
                </a:rPr>
                <a:t>價值觀</a:t>
              </a:r>
              <a:r>
                <a:rPr kumimoji="0" lang="en-US" altLang="zh-TW" sz="2600" b="1" dirty="0">
                  <a:solidFill>
                    <a:srgbClr val="3C5B19"/>
                  </a:solidFill>
                  <a:latin typeface="華康隸書體W7" pitchFamily="65" charset="-120"/>
                  <a:ea typeface="華康隸書體W7" pitchFamily="65" charset="-120"/>
                </a:rPr>
                <a:t>\</a:t>
              </a:r>
              <a:r>
                <a:rPr kumimoji="0" lang="zh-TW" altLang="en-US" sz="2600" b="1" dirty="0">
                  <a:solidFill>
                    <a:srgbClr val="3C5B19"/>
                  </a:solidFill>
                  <a:latin typeface="華康隸書體W7" pitchFamily="65" charset="-120"/>
                  <a:ea typeface="華康隸書體W7" pitchFamily="65" charset="-120"/>
                </a:rPr>
                <a:t>人際關係</a:t>
              </a:r>
            </a:p>
          </p:txBody>
        </p:sp>
        <p:sp>
          <p:nvSpPr>
            <p:cNvPr id="26" name="文字方塊 25"/>
            <p:cNvSpPr txBox="1"/>
            <p:nvPr/>
          </p:nvSpPr>
          <p:spPr>
            <a:xfrm rot="2111662">
              <a:off x="3331664" y="295251"/>
              <a:ext cx="584828" cy="2563350"/>
            </a:xfrm>
            <a:prstGeom prst="rect">
              <a:avLst/>
            </a:prstGeom>
            <a:noFill/>
            <a:effectLst/>
          </p:spPr>
          <p:txBody>
            <a:bodyPr vert="eaVert">
              <a:spAutoFit/>
            </a:bodyPr>
            <a:lstStyle/>
            <a:p>
              <a:pPr fontAlgn="auto">
                <a:spcBef>
                  <a:spcPts val="0"/>
                </a:spcBef>
                <a:spcAft>
                  <a:spcPts val="0"/>
                </a:spcAft>
                <a:defRPr/>
              </a:pPr>
              <a:r>
                <a:rPr kumimoji="0" lang="zh-TW" altLang="en-US" sz="2600" b="1" dirty="0">
                  <a:solidFill>
                    <a:srgbClr val="3C5B19"/>
                  </a:solidFill>
                  <a:latin typeface="華康隸書體W7" pitchFamily="65" charset="-120"/>
                  <a:ea typeface="華康隸書體W7" pitchFamily="65" charset="-120"/>
                </a:rPr>
                <a:t>興趣</a:t>
              </a:r>
              <a:r>
                <a:rPr kumimoji="0" lang="en-US" altLang="zh-TW" sz="2600" b="1" dirty="0">
                  <a:solidFill>
                    <a:srgbClr val="3C5B19"/>
                  </a:solidFill>
                  <a:latin typeface="華康隸書體W7" pitchFamily="65" charset="-120"/>
                  <a:ea typeface="華康隸書體W7" pitchFamily="65" charset="-120"/>
                </a:rPr>
                <a:t>\</a:t>
              </a:r>
              <a:r>
                <a:rPr kumimoji="0" lang="zh-TW" altLang="en-US" sz="2600" b="1" dirty="0">
                  <a:solidFill>
                    <a:srgbClr val="3C5B19"/>
                  </a:solidFill>
                  <a:latin typeface="華康隸書體W7" pitchFamily="65" charset="-120"/>
                  <a:ea typeface="華康隸書體W7" pitchFamily="65" charset="-120"/>
                </a:rPr>
                <a:t>能力</a:t>
              </a:r>
              <a:r>
                <a:rPr kumimoji="0" lang="en-US" altLang="zh-TW" sz="2600" b="1" dirty="0">
                  <a:solidFill>
                    <a:srgbClr val="3C5B19"/>
                  </a:solidFill>
                  <a:latin typeface="華康隸書體W7" pitchFamily="65" charset="-120"/>
                  <a:ea typeface="華康隸書體W7" pitchFamily="65" charset="-120"/>
                </a:rPr>
                <a:t>\</a:t>
              </a:r>
              <a:r>
                <a:rPr kumimoji="0" lang="zh-TW" altLang="en-US" sz="2600" b="1" dirty="0">
                  <a:solidFill>
                    <a:srgbClr val="3C5B19"/>
                  </a:solidFill>
                  <a:latin typeface="華康隸書體W7" pitchFamily="65" charset="-120"/>
                  <a:ea typeface="華康隸書體W7" pitchFamily="65" charset="-120"/>
                </a:rPr>
                <a:t>個性</a:t>
              </a:r>
            </a:p>
          </p:txBody>
        </p:sp>
        <p:sp>
          <p:nvSpPr>
            <p:cNvPr id="28" name="文字方塊 27"/>
            <p:cNvSpPr txBox="1"/>
            <p:nvPr/>
          </p:nvSpPr>
          <p:spPr>
            <a:xfrm>
              <a:off x="3193825" y="2612582"/>
              <a:ext cx="2906977" cy="461582"/>
            </a:xfrm>
            <a:prstGeom prst="rect">
              <a:avLst/>
            </a:prstGeom>
            <a:noFill/>
          </p:spPr>
          <p:txBody>
            <a:bodyPr>
              <a:spAutoFit/>
            </a:bodyPr>
            <a:lstStyle/>
            <a:p>
              <a:pPr fontAlgn="auto">
                <a:spcBef>
                  <a:spcPts val="0"/>
                </a:spcBef>
                <a:spcAft>
                  <a:spcPts val="0"/>
                </a:spcAft>
                <a:defRPr/>
              </a:pPr>
              <a:r>
                <a:rPr kumimoji="0" lang="zh-TW" altLang="en-US" b="1" dirty="0">
                  <a:solidFill>
                    <a:srgbClr val="3C5B19"/>
                  </a:solidFill>
                  <a:latin typeface="華康隸書體W7" pitchFamily="65" charset="-120"/>
                  <a:ea typeface="華康隸書體W7" pitchFamily="65" charset="-120"/>
                </a:rPr>
                <a:t>生活型態</a:t>
              </a:r>
              <a:r>
                <a:rPr kumimoji="0" lang="en-US" altLang="zh-TW" b="1" dirty="0">
                  <a:solidFill>
                    <a:srgbClr val="3C5B19"/>
                  </a:solidFill>
                  <a:latin typeface="華康隸書體W7" pitchFamily="65" charset="-120"/>
                  <a:ea typeface="華康隸書體W7" pitchFamily="65" charset="-120"/>
                </a:rPr>
                <a:t>/</a:t>
              </a:r>
              <a:r>
                <a:rPr kumimoji="0" lang="zh-TW" altLang="en-US" b="1" dirty="0">
                  <a:solidFill>
                    <a:srgbClr val="3C5B19"/>
                  </a:solidFill>
                  <a:latin typeface="華康隸書體W7" pitchFamily="65" charset="-120"/>
                  <a:ea typeface="華康隸書體W7" pitchFamily="65" charset="-120"/>
                </a:rPr>
                <a:t>生涯信念</a:t>
              </a:r>
            </a:p>
          </p:txBody>
        </p:sp>
        <p:sp>
          <p:nvSpPr>
            <p:cNvPr id="33" name="文字方塊 32"/>
            <p:cNvSpPr txBox="1"/>
            <p:nvPr/>
          </p:nvSpPr>
          <p:spPr>
            <a:xfrm>
              <a:off x="3963833" y="1687238"/>
              <a:ext cx="1351085" cy="707897"/>
            </a:xfrm>
            <a:prstGeom prst="rect">
              <a:avLst/>
            </a:prstGeom>
            <a:noFill/>
          </p:spPr>
          <p:txBody>
            <a:bodyPr>
              <a:spAutoFit/>
            </a:bodyPr>
            <a:lstStyle/>
            <a:p>
              <a:pPr fontAlgn="auto">
                <a:spcBef>
                  <a:spcPts val="0"/>
                </a:spcBef>
                <a:spcAft>
                  <a:spcPts val="0"/>
                </a:spcAft>
                <a:defRPr/>
              </a:pPr>
              <a:r>
                <a:rPr kumimoji="0" lang="zh-TW" altLang="en-US" sz="4000" b="1" dirty="0">
                  <a:solidFill>
                    <a:schemeClr val="bg1"/>
                  </a:solidFill>
                  <a:latin typeface="標楷體" pitchFamily="65" charset="-120"/>
                  <a:ea typeface="標楷體" pitchFamily="65" charset="-120"/>
                </a:rPr>
                <a:t>個人</a:t>
              </a:r>
            </a:p>
          </p:txBody>
        </p:sp>
      </p:grpSp>
      <p:grpSp>
        <p:nvGrpSpPr>
          <p:cNvPr id="14" name="群組 41"/>
          <p:cNvGrpSpPr>
            <a:grpSpLocks/>
          </p:cNvGrpSpPr>
          <p:nvPr/>
        </p:nvGrpSpPr>
        <p:grpSpPr bwMode="auto">
          <a:xfrm>
            <a:off x="5457825" y="3794124"/>
            <a:ext cx="3000375" cy="2699067"/>
            <a:chOff x="5457861" y="3794167"/>
            <a:chExt cx="3000396" cy="2698493"/>
          </a:xfrm>
        </p:grpSpPr>
        <p:sp>
          <p:nvSpPr>
            <p:cNvPr id="7" name="等腰三角形 6"/>
            <p:cNvSpPr/>
            <p:nvPr/>
          </p:nvSpPr>
          <p:spPr>
            <a:xfrm>
              <a:off x="5572169" y="4071926"/>
              <a:ext cx="2564441" cy="1914804"/>
            </a:xfrm>
            <a:prstGeom prst="triangle">
              <a:avLst/>
            </a:prstGeom>
            <a:solidFill>
              <a:srgbClr val="FF0000"/>
            </a:solidFill>
            <a:ln>
              <a:solidFill>
                <a:srgbClr val="FF0000"/>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4" name="文字方塊 23"/>
            <p:cNvSpPr txBox="1"/>
            <p:nvPr/>
          </p:nvSpPr>
          <p:spPr>
            <a:xfrm rot="2111662">
              <a:off x="5640138" y="3794167"/>
              <a:ext cx="584779" cy="2563267"/>
            </a:xfrm>
            <a:prstGeom prst="rect">
              <a:avLst/>
            </a:prstGeom>
            <a:noFill/>
          </p:spPr>
          <p:txBody>
            <a:bodyPr vert="eaVert">
              <a:spAutoFit/>
            </a:bodyPr>
            <a:lstStyle/>
            <a:p>
              <a:pPr fontAlgn="auto">
                <a:spcBef>
                  <a:spcPts val="0"/>
                </a:spcBef>
                <a:spcAft>
                  <a:spcPts val="0"/>
                </a:spcAft>
                <a:defRPr/>
              </a:pPr>
              <a:r>
                <a:rPr kumimoji="0" lang="zh-TW" altLang="en-US" sz="2600" b="1" dirty="0">
                  <a:solidFill>
                    <a:srgbClr val="3C5B19"/>
                  </a:solidFill>
                  <a:latin typeface="華康隸書體W7" pitchFamily="65" charset="-120"/>
                  <a:ea typeface="華康隸書體W7" pitchFamily="65" charset="-120"/>
                </a:rPr>
                <a:t>職業名稱</a:t>
              </a:r>
              <a:r>
                <a:rPr kumimoji="0" lang="en-US" altLang="zh-TW" sz="2600" b="1" dirty="0">
                  <a:solidFill>
                    <a:srgbClr val="3C5B19"/>
                  </a:solidFill>
                  <a:latin typeface="華康隸書體W7" pitchFamily="65" charset="-120"/>
                  <a:ea typeface="華康隸書體W7" pitchFamily="65" charset="-120"/>
                </a:rPr>
                <a:t>\</a:t>
              </a:r>
              <a:r>
                <a:rPr kumimoji="0" lang="zh-TW" altLang="en-US" sz="2600" b="1" dirty="0">
                  <a:solidFill>
                    <a:srgbClr val="3C5B19"/>
                  </a:solidFill>
                  <a:latin typeface="華康隸書體W7" pitchFamily="65" charset="-120"/>
                  <a:ea typeface="華康隸書體W7" pitchFamily="65" charset="-120"/>
                </a:rPr>
                <a:t>職位</a:t>
              </a:r>
            </a:p>
          </p:txBody>
        </p:sp>
        <p:sp>
          <p:nvSpPr>
            <p:cNvPr id="27" name="文字方塊 26"/>
            <p:cNvSpPr txBox="1"/>
            <p:nvPr/>
          </p:nvSpPr>
          <p:spPr>
            <a:xfrm rot="19533064">
              <a:off x="7557325" y="3876027"/>
              <a:ext cx="584779" cy="2460717"/>
            </a:xfrm>
            <a:prstGeom prst="rect">
              <a:avLst/>
            </a:prstGeom>
            <a:noFill/>
          </p:spPr>
          <p:txBody>
            <a:bodyPr vert="eaVert" wrap="square">
              <a:spAutoFit/>
            </a:bodyPr>
            <a:lstStyle/>
            <a:p>
              <a:pPr fontAlgn="auto">
                <a:spcBef>
                  <a:spcPts val="0"/>
                </a:spcBef>
                <a:spcAft>
                  <a:spcPts val="0"/>
                </a:spcAft>
                <a:defRPr/>
              </a:pPr>
              <a:r>
                <a:rPr kumimoji="0" lang="zh-TW" altLang="en-US" sz="2600" b="1" dirty="0">
                  <a:solidFill>
                    <a:srgbClr val="3C5B19"/>
                  </a:solidFill>
                  <a:latin typeface="華康隸書體W7" pitchFamily="65" charset="-120"/>
                  <a:ea typeface="華康隸書體W7" pitchFamily="65" charset="-120"/>
                </a:rPr>
                <a:t>相關學群校系</a:t>
              </a:r>
            </a:p>
          </p:txBody>
        </p:sp>
        <p:sp>
          <p:nvSpPr>
            <p:cNvPr id="34" name="文字方塊 33"/>
            <p:cNvSpPr txBox="1"/>
            <p:nvPr/>
          </p:nvSpPr>
          <p:spPr>
            <a:xfrm>
              <a:off x="5949989" y="4724244"/>
              <a:ext cx="1987564" cy="1109427"/>
            </a:xfrm>
            <a:prstGeom prst="rect">
              <a:avLst/>
            </a:prstGeom>
            <a:noFill/>
          </p:spPr>
          <p:txBody>
            <a:bodyPr>
              <a:spAutoFit/>
            </a:bodyPr>
            <a:lstStyle/>
            <a:p>
              <a:pPr algn="ctr" fontAlgn="auto">
                <a:spcBef>
                  <a:spcPts val="0"/>
                </a:spcBef>
                <a:spcAft>
                  <a:spcPts val="0"/>
                </a:spcAft>
                <a:defRPr/>
              </a:pPr>
              <a:r>
                <a:rPr kumimoji="0" lang="zh-TW" altLang="en-US" sz="3200" b="1" dirty="0">
                  <a:solidFill>
                    <a:schemeClr val="bg1"/>
                  </a:solidFill>
                  <a:latin typeface="標楷體" pitchFamily="65" charset="-120"/>
                  <a:ea typeface="標楷體" pitchFamily="65" charset="-120"/>
                </a:rPr>
                <a:t>類組</a:t>
              </a:r>
              <a:r>
                <a:rPr kumimoji="0" lang="en-US" altLang="zh-TW" sz="3200" b="1" dirty="0">
                  <a:solidFill>
                    <a:schemeClr val="bg1"/>
                  </a:solidFill>
                  <a:latin typeface="標楷體" pitchFamily="65" charset="-120"/>
                  <a:ea typeface="標楷體" pitchFamily="65" charset="-120"/>
                </a:rPr>
                <a:t/>
              </a:r>
              <a:br>
                <a:rPr kumimoji="0" lang="en-US" altLang="zh-TW" sz="3200" b="1" dirty="0">
                  <a:solidFill>
                    <a:schemeClr val="bg1"/>
                  </a:solidFill>
                  <a:latin typeface="標楷體" pitchFamily="65" charset="-120"/>
                  <a:ea typeface="標楷體" pitchFamily="65" charset="-120"/>
                </a:rPr>
              </a:br>
              <a:r>
                <a:rPr kumimoji="0" lang="zh-TW" altLang="en-US" sz="3200" b="1" dirty="0">
                  <a:solidFill>
                    <a:schemeClr val="bg1"/>
                  </a:solidFill>
                  <a:latin typeface="標楷體" pitchFamily="65" charset="-120"/>
                  <a:ea typeface="標楷體" pitchFamily="65" charset="-120"/>
                </a:rPr>
                <a:t>校系資訊</a:t>
              </a:r>
            </a:p>
          </p:txBody>
        </p:sp>
        <p:sp>
          <p:nvSpPr>
            <p:cNvPr id="30" name="文字方塊 29"/>
            <p:cNvSpPr txBox="1"/>
            <p:nvPr/>
          </p:nvSpPr>
          <p:spPr>
            <a:xfrm>
              <a:off x="5457861" y="6000322"/>
              <a:ext cx="3000396" cy="492338"/>
            </a:xfrm>
            <a:prstGeom prst="rect">
              <a:avLst/>
            </a:prstGeom>
            <a:noFill/>
          </p:spPr>
          <p:txBody>
            <a:bodyPr>
              <a:spAutoFit/>
            </a:bodyPr>
            <a:lstStyle/>
            <a:p>
              <a:pPr fontAlgn="auto">
                <a:spcBef>
                  <a:spcPts val="0"/>
                </a:spcBef>
                <a:spcAft>
                  <a:spcPts val="0"/>
                </a:spcAft>
                <a:defRPr/>
              </a:pPr>
              <a:r>
                <a:rPr kumimoji="0" lang="zh-TW" altLang="en-US" sz="2600" b="1" dirty="0">
                  <a:solidFill>
                    <a:srgbClr val="3C5B19"/>
                  </a:solidFill>
                  <a:latin typeface="華康隸書體W7" pitchFamily="65" charset="-120"/>
                  <a:ea typeface="華康隸書體W7" pitchFamily="65" charset="-120"/>
                </a:rPr>
                <a:t>工作內容</a:t>
              </a:r>
              <a:r>
                <a:rPr kumimoji="0" lang="en-US" altLang="zh-TW" sz="2600" b="1" dirty="0">
                  <a:solidFill>
                    <a:srgbClr val="3C5B19"/>
                  </a:solidFill>
                  <a:latin typeface="華康隸書體W7" pitchFamily="65" charset="-120"/>
                  <a:ea typeface="華康隸書體W7" pitchFamily="65" charset="-120"/>
                </a:rPr>
                <a:t>/</a:t>
              </a:r>
              <a:r>
                <a:rPr kumimoji="0" lang="zh-TW" altLang="en-US" sz="2600" b="1" dirty="0">
                  <a:solidFill>
                    <a:srgbClr val="3C5B19"/>
                  </a:solidFill>
                  <a:latin typeface="華康隸書體W7" pitchFamily="65" charset="-120"/>
                  <a:ea typeface="華康隸書體W7" pitchFamily="65" charset="-120"/>
                </a:rPr>
                <a:t>福利待遇</a:t>
              </a:r>
            </a:p>
          </p:txBody>
        </p:sp>
      </p:grpSp>
      <p:sp>
        <p:nvSpPr>
          <p:cNvPr id="46" name="橢圓 45"/>
          <p:cNvSpPr/>
          <p:nvPr/>
        </p:nvSpPr>
        <p:spPr>
          <a:xfrm>
            <a:off x="3143250" y="500063"/>
            <a:ext cx="2786063" cy="2643187"/>
          </a:xfrm>
          <a:prstGeom prst="ellipse">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7" name="橢圓 46"/>
          <p:cNvSpPr/>
          <p:nvPr/>
        </p:nvSpPr>
        <p:spPr>
          <a:xfrm>
            <a:off x="5429250" y="3929063"/>
            <a:ext cx="2786063" cy="2643187"/>
          </a:xfrm>
          <a:prstGeom prst="ellipse">
            <a:avLst/>
          </a:prstGeom>
          <a:noFill/>
          <a:ln w="50800">
            <a:solidFill>
              <a:schemeClr val="tx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8" name="橢圓 47"/>
          <p:cNvSpPr/>
          <p:nvPr/>
        </p:nvSpPr>
        <p:spPr>
          <a:xfrm>
            <a:off x="785813" y="4000500"/>
            <a:ext cx="2786062" cy="2643188"/>
          </a:xfrm>
          <a:prstGeom prst="ellipse">
            <a:avLst/>
          </a:prstGeom>
          <a:noFill/>
          <a:ln w="50800">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7" name="橢圓 36"/>
          <p:cNvSpPr/>
          <p:nvPr/>
        </p:nvSpPr>
        <p:spPr>
          <a:xfrm>
            <a:off x="3643306" y="3500438"/>
            <a:ext cx="1857388" cy="1214446"/>
          </a:xfrm>
          <a:prstGeom prst="ellipse">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4000" b="1" dirty="0" smtClean="0">
                <a:solidFill>
                  <a:srgbClr val="3C5B19"/>
                </a:solidFill>
                <a:latin typeface="標楷體" pitchFamily="65" charset="-120"/>
                <a:ea typeface="標楷體" pitchFamily="65" charset="-120"/>
              </a:rPr>
              <a:t>選組</a:t>
            </a:r>
            <a:endParaRPr lang="zh-TW" altLang="en-US" sz="4000" b="1" dirty="0">
              <a:solidFill>
                <a:srgbClr val="3C5B19"/>
              </a:solidFill>
              <a:latin typeface="標楷體" pitchFamily="65" charset="-120"/>
              <a:ea typeface="標楷體" pitchFamily="65" charset="-120"/>
            </a:endParaRPr>
          </a:p>
        </p:txBody>
      </p:sp>
      <p:sp>
        <p:nvSpPr>
          <p:cNvPr id="36" name="文字方塊 35"/>
          <p:cNvSpPr txBox="1"/>
          <p:nvPr/>
        </p:nvSpPr>
        <p:spPr>
          <a:xfrm>
            <a:off x="214282" y="714356"/>
            <a:ext cx="2786082" cy="1569660"/>
          </a:xfrm>
          <a:prstGeom prst="rect">
            <a:avLst/>
          </a:prstGeom>
          <a:noFill/>
        </p:spPr>
        <p:txBody>
          <a:bodyPr wrap="square" rtlCol="0">
            <a:spAutoFit/>
          </a:bodyPr>
          <a:lstStyle/>
          <a:p>
            <a:pPr algn="ctr"/>
            <a:r>
              <a:rPr lang="zh-TW" altLang="en-US" sz="4800" b="1" dirty="0" smtClean="0">
                <a:solidFill>
                  <a:schemeClr val="accent1">
                    <a:lumMod val="50000"/>
                  </a:schemeClr>
                </a:solidFill>
                <a:latin typeface="標楷體" pitchFamily="65" charset="-120"/>
                <a:ea typeface="標楷體" pitchFamily="65" charset="-120"/>
              </a:rPr>
              <a:t>影響選組因素</a:t>
            </a:r>
            <a:endParaRPr lang="zh-TW" altLang="en-US" sz="4800" b="1" dirty="0">
              <a:solidFill>
                <a:schemeClr val="accent1">
                  <a:lumMod val="50000"/>
                </a:schemeClr>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amond(in)">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diamond(in)">
                                      <p:cBhvr>
                                        <p:cTn id="22"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標題 1"/>
          <p:cNvSpPr>
            <a:spLocks noGrp="1"/>
          </p:cNvSpPr>
          <p:nvPr>
            <p:ph type="title" idx="4294967295"/>
          </p:nvPr>
        </p:nvSpPr>
        <p:spPr>
          <a:xfrm>
            <a:off x="1571604" y="357166"/>
            <a:ext cx="5929354" cy="928694"/>
          </a:xfrm>
          <a:prstGeom prst="rect">
            <a:avLst/>
          </a:prstGeom>
          <a:solidFill>
            <a:srgbClr val="FFD243"/>
          </a:solidFill>
          <a:scene3d>
            <a:camera prst="orthographicFront"/>
            <a:lightRig rig="threePt" dir="t"/>
          </a:scene3d>
          <a:sp3d>
            <a:bevelT/>
          </a:sp3d>
        </p:spPr>
        <p:txBody>
          <a:bodyPr/>
          <a:lstStyle/>
          <a:p>
            <a:pPr algn="l" eaLnBrk="1" hangingPunct="1"/>
            <a:r>
              <a:rPr lang="zh-TW" altLang="en-US" sz="5400" b="1" dirty="0" smtClean="0">
                <a:solidFill>
                  <a:schemeClr val="bg1"/>
                </a:solidFill>
                <a:latin typeface="標楷體" pitchFamily="65" charset="-120"/>
                <a:ea typeface="標楷體" pitchFamily="65" charset="-120"/>
              </a:rPr>
              <a:t>六型單碼特質描述</a:t>
            </a:r>
          </a:p>
        </p:txBody>
      </p:sp>
      <p:graphicFrame>
        <p:nvGraphicFramePr>
          <p:cNvPr id="3" name="表格 2"/>
          <p:cNvGraphicFramePr>
            <a:graphicFrameLocks noGrp="1"/>
          </p:cNvGraphicFramePr>
          <p:nvPr/>
        </p:nvGraphicFramePr>
        <p:xfrm>
          <a:off x="285720" y="1428736"/>
          <a:ext cx="8501122" cy="5143536"/>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214446"/>
                <a:gridCol w="1214446"/>
                <a:gridCol w="1214446"/>
                <a:gridCol w="1214446"/>
                <a:gridCol w="1214446"/>
                <a:gridCol w="1214446"/>
                <a:gridCol w="1214446"/>
              </a:tblGrid>
              <a:tr h="587371">
                <a:tc>
                  <a:txBody>
                    <a:bodyPr/>
                    <a:lstStyle/>
                    <a:p>
                      <a:pPr algn="ctr"/>
                      <a:endParaRPr lang="zh-TW" altLang="en-US" dirty="0">
                        <a:latin typeface="標楷體" pitchFamily="65" charset="-120"/>
                        <a:ea typeface="標楷體" pitchFamily="65" charset="-120"/>
                      </a:endParaRPr>
                    </a:p>
                  </a:txBody>
                  <a:tcPr anchor="ctr"/>
                </a:tc>
                <a:tc>
                  <a:txBody>
                    <a:bodyPr/>
                    <a:lstStyle/>
                    <a:p>
                      <a:pPr algn="ctr"/>
                      <a:r>
                        <a:rPr lang="en-US" altLang="zh-TW" sz="2800" dirty="0" smtClean="0">
                          <a:latin typeface="微軟正黑體" pitchFamily="34" charset="-120"/>
                          <a:ea typeface="微軟正黑體" pitchFamily="34" charset="-120"/>
                        </a:rPr>
                        <a:t>R</a:t>
                      </a:r>
                      <a:endParaRPr lang="zh-TW" altLang="en-US" sz="2800" dirty="0">
                        <a:latin typeface="微軟正黑體" pitchFamily="34" charset="-120"/>
                        <a:ea typeface="微軟正黑體" pitchFamily="34" charset="-120"/>
                      </a:endParaRPr>
                    </a:p>
                  </a:txBody>
                  <a:tcPr anchor="ctr"/>
                </a:tc>
                <a:tc>
                  <a:txBody>
                    <a:bodyPr/>
                    <a:lstStyle/>
                    <a:p>
                      <a:pPr algn="ctr"/>
                      <a:r>
                        <a:rPr lang="en-US" altLang="zh-TW" sz="2800" dirty="0" smtClean="0">
                          <a:latin typeface="微軟正黑體" pitchFamily="34" charset="-120"/>
                          <a:ea typeface="微軟正黑體" pitchFamily="34" charset="-120"/>
                        </a:rPr>
                        <a:t>I</a:t>
                      </a:r>
                      <a:endParaRPr lang="zh-TW" altLang="en-US" sz="2800" dirty="0">
                        <a:latin typeface="微軟正黑體" pitchFamily="34" charset="-120"/>
                        <a:ea typeface="微軟正黑體" pitchFamily="34" charset="-120"/>
                      </a:endParaRPr>
                    </a:p>
                  </a:txBody>
                  <a:tcPr anchor="ctr"/>
                </a:tc>
                <a:tc>
                  <a:txBody>
                    <a:bodyPr/>
                    <a:lstStyle/>
                    <a:p>
                      <a:pPr algn="ctr"/>
                      <a:r>
                        <a:rPr lang="en-US" altLang="zh-TW" sz="2800" dirty="0" smtClean="0">
                          <a:latin typeface="微軟正黑體" pitchFamily="34" charset="-120"/>
                          <a:ea typeface="微軟正黑體" pitchFamily="34" charset="-120"/>
                        </a:rPr>
                        <a:t>A</a:t>
                      </a:r>
                      <a:endParaRPr lang="zh-TW" altLang="en-US" sz="2800" dirty="0">
                        <a:latin typeface="微軟正黑體" pitchFamily="34" charset="-120"/>
                        <a:ea typeface="微軟正黑體" pitchFamily="34" charset="-120"/>
                      </a:endParaRPr>
                    </a:p>
                  </a:txBody>
                  <a:tcPr anchor="ctr"/>
                </a:tc>
                <a:tc>
                  <a:txBody>
                    <a:bodyPr/>
                    <a:lstStyle/>
                    <a:p>
                      <a:pPr algn="ctr"/>
                      <a:r>
                        <a:rPr lang="en-US" altLang="zh-TW" sz="2800" dirty="0" smtClean="0">
                          <a:latin typeface="微軟正黑體" pitchFamily="34" charset="-120"/>
                          <a:ea typeface="微軟正黑體" pitchFamily="34" charset="-120"/>
                        </a:rPr>
                        <a:t>S</a:t>
                      </a:r>
                      <a:endParaRPr lang="zh-TW" altLang="en-US" sz="2800" dirty="0">
                        <a:latin typeface="微軟正黑體" pitchFamily="34" charset="-120"/>
                        <a:ea typeface="微軟正黑體" pitchFamily="34" charset="-120"/>
                      </a:endParaRPr>
                    </a:p>
                  </a:txBody>
                  <a:tcPr anchor="ctr"/>
                </a:tc>
                <a:tc>
                  <a:txBody>
                    <a:bodyPr/>
                    <a:lstStyle/>
                    <a:p>
                      <a:pPr algn="ctr"/>
                      <a:r>
                        <a:rPr lang="en-US" altLang="zh-TW" sz="2800" dirty="0" smtClean="0">
                          <a:latin typeface="微軟正黑體" pitchFamily="34" charset="-120"/>
                          <a:ea typeface="微軟正黑體" pitchFamily="34" charset="-120"/>
                        </a:rPr>
                        <a:t>E</a:t>
                      </a:r>
                      <a:endParaRPr lang="zh-TW" altLang="en-US" sz="2800" dirty="0">
                        <a:latin typeface="微軟正黑體" pitchFamily="34" charset="-120"/>
                        <a:ea typeface="微軟正黑體" pitchFamily="34" charset="-120"/>
                      </a:endParaRPr>
                    </a:p>
                  </a:txBody>
                  <a:tcPr anchor="ctr"/>
                </a:tc>
                <a:tc>
                  <a:txBody>
                    <a:bodyPr/>
                    <a:lstStyle/>
                    <a:p>
                      <a:pPr algn="ctr"/>
                      <a:r>
                        <a:rPr lang="en-US" altLang="zh-TW" sz="2800" dirty="0" smtClean="0">
                          <a:latin typeface="微軟正黑體" pitchFamily="34" charset="-120"/>
                          <a:ea typeface="微軟正黑體" pitchFamily="34" charset="-120"/>
                        </a:rPr>
                        <a:t>C</a:t>
                      </a:r>
                      <a:endParaRPr lang="zh-TW" altLang="en-US" sz="2800" dirty="0">
                        <a:latin typeface="微軟正黑體" pitchFamily="34" charset="-120"/>
                        <a:ea typeface="微軟正黑體" pitchFamily="34" charset="-120"/>
                      </a:endParaRPr>
                    </a:p>
                  </a:txBody>
                  <a:tcPr anchor="ctr"/>
                </a:tc>
              </a:tr>
              <a:tr h="2913903">
                <a:tc>
                  <a:txBody>
                    <a:bodyPr/>
                    <a:lstStyle/>
                    <a:p>
                      <a:pPr algn="ctr"/>
                      <a:r>
                        <a:rPr lang="zh-TW" altLang="en-US" sz="1800" dirty="0" smtClean="0">
                          <a:solidFill>
                            <a:schemeClr val="bg1"/>
                          </a:solidFill>
                          <a:latin typeface="標楷體" pitchFamily="65" charset="-120"/>
                          <a:ea typeface="標楷體" pitchFamily="65" charset="-120"/>
                        </a:rPr>
                        <a:t>個性與做事風格</a:t>
                      </a:r>
                      <a:endParaRPr lang="zh-TW" altLang="en-US" sz="1800" dirty="0">
                        <a:solidFill>
                          <a:schemeClr val="bg1"/>
                        </a:solidFill>
                        <a:latin typeface="標楷體" pitchFamily="65" charset="-120"/>
                        <a:ea typeface="標楷體" pitchFamily="65" charset="-120"/>
                      </a:endParaRPr>
                    </a:p>
                  </a:txBody>
                  <a:tcPr anchor="ctr">
                    <a:solidFill>
                      <a:schemeClr val="accent1"/>
                    </a:solidFill>
                  </a:tcPr>
                </a:tc>
                <a:tc>
                  <a:txBody>
                    <a:bodyPr/>
                    <a:lstStyle/>
                    <a:p>
                      <a:pPr algn="l"/>
                      <a:r>
                        <a:rPr lang="zh-TW" altLang="en-US" sz="1800" dirty="0" smtClean="0">
                          <a:latin typeface="微軟正黑體" pitchFamily="34" charset="-120"/>
                          <a:ea typeface="微軟正黑體" pitchFamily="34" charset="-120"/>
                        </a:rPr>
                        <a:t>情緒穩定、有耐心、坦誠直率，對機械與工具等事較有興趣</a:t>
                      </a:r>
                      <a:endParaRPr lang="zh-TW" altLang="en-US" sz="1800"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latin typeface="微軟正黑體" pitchFamily="34" charset="-120"/>
                          <a:ea typeface="微軟正黑體" pitchFamily="34" charset="-120"/>
                          <a:cs typeface="+mn-cs"/>
                        </a:rPr>
                        <a:t>善於觀察、思考、分析與推理，喜歡用頭腦依自己的步調解決問題，且追根究底</a:t>
                      </a:r>
                    </a:p>
                    <a:p>
                      <a:pPr algn="l"/>
                      <a:endParaRPr lang="zh-TW" altLang="en-US" sz="1800" kern="1200" dirty="0" smtClean="0">
                        <a:solidFill>
                          <a:schemeClr val="dk1"/>
                        </a:solidFill>
                        <a:latin typeface="微軟正黑體" pitchFamily="34" charset="-120"/>
                        <a:ea typeface="微軟正黑體" pitchFamily="34" charset="-12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latin typeface="微軟正黑體" pitchFamily="34" charset="-120"/>
                          <a:ea typeface="微軟正黑體" pitchFamily="34" charset="-120"/>
                          <a:cs typeface="+mn-cs"/>
                        </a:rPr>
                        <a:t>直覺敏銳、善於表達和創新，希望藉文字、聲音、色彩或形式來表達創造力和美的感受</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latin typeface="微軟正黑體" pitchFamily="34" charset="-120"/>
                          <a:ea typeface="微軟正黑體" pitchFamily="34" charset="-120"/>
                          <a:cs typeface="+mn-cs"/>
                        </a:rPr>
                        <a:t>對人和善，容易相處，關心自己和別人的感受</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latin typeface="微軟正黑體" pitchFamily="34" charset="-120"/>
                          <a:ea typeface="微軟正黑體" pitchFamily="34" charset="-120"/>
                          <a:cs typeface="+mn-cs"/>
                        </a:rPr>
                        <a:t>精力旺盛、生活緊湊、好冒險競爭，做事有計畫並立刻行動</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latin typeface="微軟正黑體" pitchFamily="34" charset="-120"/>
                          <a:ea typeface="微軟正黑體" pitchFamily="34" charset="-120"/>
                          <a:cs typeface="+mn-cs"/>
                        </a:rPr>
                        <a:t>個性謹慎，做事講求規矩和精確，效率精確、仔細可靠，有信用</a:t>
                      </a:r>
                    </a:p>
                  </a:txBody>
                  <a:tcPr/>
                </a:tc>
              </a:tr>
              <a:tr h="1642262">
                <a:tc>
                  <a:txBody>
                    <a:bodyPr/>
                    <a:lstStyle/>
                    <a:p>
                      <a:pPr algn="ctr"/>
                      <a:r>
                        <a:rPr lang="zh-TW" altLang="en-US" sz="1800" dirty="0" smtClean="0">
                          <a:solidFill>
                            <a:schemeClr val="bg1"/>
                          </a:solidFill>
                          <a:latin typeface="標楷體" pitchFamily="65" charset="-120"/>
                          <a:ea typeface="標楷體" pitchFamily="65" charset="-120"/>
                        </a:rPr>
                        <a:t>生活中看重的事</a:t>
                      </a:r>
                      <a:endParaRPr lang="zh-TW" altLang="en-US" sz="1800" dirty="0">
                        <a:solidFill>
                          <a:schemeClr val="bg1"/>
                        </a:solidFill>
                        <a:latin typeface="標楷體" pitchFamily="65" charset="-120"/>
                        <a:ea typeface="標楷體" pitchFamily="65" charset="-120"/>
                      </a:endParaRPr>
                    </a:p>
                  </a:txBody>
                  <a:tcPr anchor="ctr">
                    <a:solidFill>
                      <a:schemeClr val="accent1"/>
                    </a:solidFill>
                  </a:tcPr>
                </a:tc>
                <a:tc>
                  <a:txBody>
                    <a:bodyPr/>
                    <a:lstStyle/>
                    <a:p>
                      <a:pPr algn="l"/>
                      <a:r>
                        <a:rPr lang="zh-TW" altLang="en-US" sz="1800" dirty="0" smtClean="0">
                          <a:latin typeface="微軟正黑體" pitchFamily="34" charset="-120"/>
                          <a:ea typeface="微軟正黑體" pitchFamily="34" charset="-120"/>
                        </a:rPr>
                        <a:t>生活上以實用為重，重視現在多於未來想像</a:t>
                      </a:r>
                      <a:endParaRPr lang="zh-TW" altLang="en-US" sz="1800" dirty="0">
                        <a:latin typeface="微軟正黑體" pitchFamily="34" charset="-120"/>
                        <a:ea typeface="微軟正黑體" pitchFamily="34" charset="-120"/>
                      </a:endParaRPr>
                    </a:p>
                  </a:txBody>
                  <a:tcPr/>
                </a:tc>
                <a:tc>
                  <a:txBody>
                    <a:bodyPr/>
                    <a:lstStyle/>
                    <a:p>
                      <a:pPr algn="l"/>
                      <a:r>
                        <a:rPr lang="zh-TW" altLang="en-US" sz="1800" dirty="0" smtClean="0">
                          <a:latin typeface="微軟正黑體" pitchFamily="34" charset="-120"/>
                          <a:ea typeface="微軟正黑體" pitchFamily="34" charset="-120"/>
                        </a:rPr>
                        <a:t>追求知識、真理所帶來的成就感</a:t>
                      </a:r>
                      <a:endParaRPr lang="zh-TW" altLang="en-US" sz="1800"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latin typeface="微軟正黑體" pitchFamily="34" charset="-120"/>
                          <a:ea typeface="微軟正黑體" pitchFamily="34" charset="-120"/>
                          <a:cs typeface="+mn-cs"/>
                        </a:rPr>
                        <a:t>生活的目的就是創造不平凡的事務</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latin typeface="微軟正黑體" pitchFamily="34" charset="-120"/>
                          <a:ea typeface="微軟正黑體" pitchFamily="34" charset="-120"/>
                          <a:cs typeface="+mn-cs"/>
                        </a:rPr>
                        <a:t>喜歡大家一起作事，一起為團體盡力</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latin typeface="微軟正黑體" pitchFamily="34" charset="-120"/>
                          <a:ea typeface="微軟正黑體" pitchFamily="34" charset="-120"/>
                          <a:cs typeface="+mn-cs"/>
                        </a:rPr>
                        <a:t>希望擁有權力去改善不合理的事</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latin typeface="微軟正黑體" pitchFamily="34" charset="-120"/>
                          <a:ea typeface="微軟正黑體" pitchFamily="34" charset="-120"/>
                          <a:cs typeface="+mn-cs"/>
                        </a:rPr>
                        <a:t>生活哲學是穩紮穩打，按部就班、精打細算</a:t>
                      </a: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285720" y="1428736"/>
          <a:ext cx="8501122" cy="5143537"/>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214446"/>
                <a:gridCol w="1214446"/>
                <a:gridCol w="1214446"/>
                <a:gridCol w="1214446"/>
                <a:gridCol w="1214446"/>
                <a:gridCol w="1214446"/>
                <a:gridCol w="1214446"/>
              </a:tblGrid>
              <a:tr h="655170">
                <a:tc>
                  <a:txBody>
                    <a:bodyPr/>
                    <a:lstStyle/>
                    <a:p>
                      <a:pPr algn="ctr"/>
                      <a:endParaRPr lang="zh-TW" altLang="en-US" dirty="0">
                        <a:latin typeface="標楷體" pitchFamily="65" charset="-120"/>
                        <a:ea typeface="標楷體" pitchFamily="65" charset="-120"/>
                      </a:endParaRPr>
                    </a:p>
                  </a:txBody>
                  <a:tcPr anchor="ctr"/>
                </a:tc>
                <a:tc>
                  <a:txBody>
                    <a:bodyPr/>
                    <a:lstStyle/>
                    <a:p>
                      <a:pPr algn="ctr"/>
                      <a:r>
                        <a:rPr lang="en-US" altLang="zh-TW" sz="2800" dirty="0" smtClean="0">
                          <a:latin typeface="微軟正黑體" pitchFamily="34" charset="-120"/>
                          <a:ea typeface="微軟正黑體" pitchFamily="34" charset="-120"/>
                        </a:rPr>
                        <a:t>R</a:t>
                      </a:r>
                      <a:endParaRPr lang="zh-TW" altLang="en-US" sz="2800" dirty="0">
                        <a:latin typeface="微軟正黑體" pitchFamily="34" charset="-120"/>
                        <a:ea typeface="微軟正黑體" pitchFamily="34" charset="-120"/>
                      </a:endParaRPr>
                    </a:p>
                  </a:txBody>
                  <a:tcPr anchor="ctr"/>
                </a:tc>
                <a:tc>
                  <a:txBody>
                    <a:bodyPr/>
                    <a:lstStyle/>
                    <a:p>
                      <a:pPr algn="ctr"/>
                      <a:r>
                        <a:rPr lang="en-US" altLang="zh-TW" sz="2800" dirty="0" smtClean="0">
                          <a:latin typeface="微軟正黑體" pitchFamily="34" charset="-120"/>
                          <a:ea typeface="微軟正黑體" pitchFamily="34" charset="-120"/>
                        </a:rPr>
                        <a:t>I</a:t>
                      </a:r>
                      <a:endParaRPr lang="zh-TW" altLang="en-US" sz="2800" dirty="0">
                        <a:latin typeface="微軟正黑體" pitchFamily="34" charset="-120"/>
                        <a:ea typeface="微軟正黑體" pitchFamily="34" charset="-120"/>
                      </a:endParaRPr>
                    </a:p>
                  </a:txBody>
                  <a:tcPr anchor="ctr"/>
                </a:tc>
                <a:tc>
                  <a:txBody>
                    <a:bodyPr/>
                    <a:lstStyle/>
                    <a:p>
                      <a:pPr algn="ctr"/>
                      <a:r>
                        <a:rPr lang="en-US" altLang="zh-TW" sz="2800" dirty="0" smtClean="0">
                          <a:latin typeface="微軟正黑體" pitchFamily="34" charset="-120"/>
                          <a:ea typeface="微軟正黑體" pitchFamily="34" charset="-120"/>
                        </a:rPr>
                        <a:t>A</a:t>
                      </a:r>
                      <a:endParaRPr lang="zh-TW" altLang="en-US" sz="2800" dirty="0">
                        <a:latin typeface="微軟正黑體" pitchFamily="34" charset="-120"/>
                        <a:ea typeface="微軟正黑體" pitchFamily="34" charset="-120"/>
                      </a:endParaRPr>
                    </a:p>
                  </a:txBody>
                  <a:tcPr anchor="ctr"/>
                </a:tc>
                <a:tc>
                  <a:txBody>
                    <a:bodyPr/>
                    <a:lstStyle/>
                    <a:p>
                      <a:pPr algn="ctr"/>
                      <a:r>
                        <a:rPr lang="en-US" altLang="zh-TW" sz="2800" dirty="0" smtClean="0">
                          <a:latin typeface="微軟正黑體" pitchFamily="34" charset="-120"/>
                          <a:ea typeface="微軟正黑體" pitchFamily="34" charset="-120"/>
                        </a:rPr>
                        <a:t>S</a:t>
                      </a:r>
                      <a:endParaRPr lang="zh-TW" altLang="en-US" sz="2800" dirty="0">
                        <a:latin typeface="微軟正黑體" pitchFamily="34" charset="-120"/>
                        <a:ea typeface="微軟正黑體" pitchFamily="34" charset="-120"/>
                      </a:endParaRPr>
                    </a:p>
                  </a:txBody>
                  <a:tcPr anchor="ctr"/>
                </a:tc>
                <a:tc>
                  <a:txBody>
                    <a:bodyPr/>
                    <a:lstStyle/>
                    <a:p>
                      <a:pPr algn="ctr"/>
                      <a:r>
                        <a:rPr lang="en-US" altLang="zh-TW" sz="2800" dirty="0" smtClean="0">
                          <a:latin typeface="微軟正黑體" pitchFamily="34" charset="-120"/>
                          <a:ea typeface="微軟正黑體" pitchFamily="34" charset="-120"/>
                        </a:rPr>
                        <a:t>E</a:t>
                      </a:r>
                      <a:endParaRPr lang="zh-TW" altLang="en-US" sz="2800" dirty="0">
                        <a:latin typeface="微軟正黑體" pitchFamily="34" charset="-120"/>
                        <a:ea typeface="微軟正黑體" pitchFamily="34" charset="-120"/>
                      </a:endParaRPr>
                    </a:p>
                  </a:txBody>
                  <a:tcPr anchor="ctr"/>
                </a:tc>
                <a:tc>
                  <a:txBody>
                    <a:bodyPr/>
                    <a:lstStyle/>
                    <a:p>
                      <a:pPr algn="ctr"/>
                      <a:r>
                        <a:rPr lang="en-US" altLang="zh-TW" sz="2800" dirty="0" smtClean="0">
                          <a:latin typeface="微軟正黑體" pitchFamily="34" charset="-120"/>
                          <a:ea typeface="微軟正黑體" pitchFamily="34" charset="-120"/>
                        </a:rPr>
                        <a:t>C</a:t>
                      </a:r>
                      <a:endParaRPr lang="zh-TW" altLang="en-US" sz="2800" dirty="0">
                        <a:latin typeface="微軟正黑體" pitchFamily="34" charset="-120"/>
                        <a:ea typeface="微軟正黑體" pitchFamily="34" charset="-120"/>
                      </a:endParaRPr>
                    </a:p>
                  </a:txBody>
                  <a:tcPr anchor="ctr"/>
                </a:tc>
              </a:tr>
              <a:tr h="2079975">
                <a:tc>
                  <a:txBody>
                    <a:bodyPr/>
                    <a:lstStyle/>
                    <a:p>
                      <a:pPr algn="ctr"/>
                      <a:r>
                        <a:rPr lang="zh-TW" altLang="en-US" sz="1800" dirty="0" smtClean="0">
                          <a:solidFill>
                            <a:schemeClr val="bg1"/>
                          </a:solidFill>
                          <a:latin typeface="標楷體" pitchFamily="65" charset="-120"/>
                          <a:ea typeface="標楷體" pitchFamily="65" charset="-120"/>
                        </a:rPr>
                        <a:t>不喜歡的事情</a:t>
                      </a:r>
                      <a:endParaRPr lang="zh-TW" altLang="en-US" sz="1800" dirty="0">
                        <a:solidFill>
                          <a:schemeClr val="bg1"/>
                        </a:solidFill>
                        <a:latin typeface="標楷體" pitchFamily="65" charset="-120"/>
                        <a:ea typeface="標楷體" pitchFamily="65" charset="-120"/>
                      </a:endParaRPr>
                    </a:p>
                  </a:txBody>
                  <a:tcPr anchor="ctr">
                    <a:solidFill>
                      <a:schemeClr val="accent1"/>
                    </a:solidFill>
                  </a:tcPr>
                </a:tc>
                <a:tc>
                  <a:txBody>
                    <a:bodyPr/>
                    <a:lstStyle/>
                    <a:p>
                      <a:pPr marL="0" algn="l" defTabSz="914400" rtl="0" eaLnBrk="1" latinLnBrk="0" hangingPunct="1"/>
                      <a:r>
                        <a:rPr lang="zh-TW" altLang="en-US" sz="1800" kern="1200" dirty="0" smtClean="0">
                          <a:solidFill>
                            <a:schemeClr val="dk1"/>
                          </a:solidFill>
                          <a:latin typeface="微軟正黑體" pitchFamily="34" charset="-120"/>
                          <a:ea typeface="微軟正黑體" pitchFamily="34" charset="-120"/>
                          <a:cs typeface="+mn-cs"/>
                        </a:rPr>
                        <a:t>不喜歡與人多言</a:t>
                      </a:r>
                    </a:p>
                  </a:txBody>
                  <a:tcPr/>
                </a:tc>
                <a:tc>
                  <a:txBody>
                    <a:bodyPr/>
                    <a:lstStyle/>
                    <a:p>
                      <a:pPr marL="0" algn="l" defTabSz="914400" rtl="0" eaLnBrk="1" latinLnBrk="0" hangingPunct="1"/>
                      <a:r>
                        <a:rPr lang="zh-TW" altLang="en-US" sz="1800" kern="1200" dirty="0" smtClean="0">
                          <a:solidFill>
                            <a:schemeClr val="dk1"/>
                          </a:solidFill>
                          <a:latin typeface="微軟正黑體" pitchFamily="34" charset="-120"/>
                          <a:ea typeface="微軟正黑體" pitchFamily="34" charset="-120"/>
                          <a:cs typeface="+mn-cs"/>
                        </a:rPr>
                        <a:t>不喜歡別人給指引，也不喜歡也很多規矩和時間壓力</a:t>
                      </a:r>
                    </a:p>
                  </a:txBody>
                  <a:tcPr/>
                </a:tc>
                <a:tc>
                  <a:txBody>
                    <a:bodyPr/>
                    <a:lstStyle/>
                    <a:p>
                      <a:pPr algn="l"/>
                      <a:r>
                        <a:rPr lang="zh-TW" altLang="en-US" sz="1800" kern="1200" dirty="0" smtClean="0">
                          <a:solidFill>
                            <a:schemeClr val="dk1"/>
                          </a:solidFill>
                          <a:latin typeface="微軟正黑體" pitchFamily="34" charset="-120"/>
                          <a:ea typeface="微軟正黑體" pitchFamily="34" charset="-120"/>
                          <a:cs typeface="+mn-cs"/>
                        </a:rPr>
                        <a:t>不喜歡管人和被人管</a:t>
                      </a:r>
                      <a:endParaRPr lang="zh-TW" altLang="en-US" sz="1800" dirty="0">
                        <a:latin typeface="微軟正黑體" pitchFamily="34" charset="-120"/>
                        <a:ea typeface="微軟正黑體" pitchFamily="34" charset="-120"/>
                      </a:endParaRPr>
                    </a:p>
                  </a:txBody>
                  <a:tcPr/>
                </a:tc>
                <a:tc>
                  <a:txBody>
                    <a:bodyPr/>
                    <a:lstStyle/>
                    <a:p>
                      <a:pPr algn="l"/>
                      <a:r>
                        <a:rPr lang="zh-TW" altLang="en-US" sz="1800" kern="1200" dirty="0" smtClean="0">
                          <a:solidFill>
                            <a:schemeClr val="dk1"/>
                          </a:solidFill>
                          <a:latin typeface="微軟正黑體" pitchFamily="34" charset="-120"/>
                          <a:ea typeface="微軟正黑體" pitchFamily="34" charset="-120"/>
                          <a:cs typeface="+mn-cs"/>
                        </a:rPr>
                        <a:t>不愛競爭，也不喜歡獨自操作機械或技術工作</a:t>
                      </a:r>
                      <a:endParaRPr lang="zh-TW" altLang="en-US" sz="1800"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latin typeface="微軟正黑體" pitchFamily="34" charset="-120"/>
                          <a:ea typeface="微軟正黑體" pitchFamily="34" charset="-120"/>
                          <a:cs typeface="+mn-cs"/>
                        </a:rPr>
                        <a:t>不願花太多時間做科學研究，或研究複雜課題</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latin typeface="微軟正黑體" pitchFamily="34" charset="-120"/>
                          <a:ea typeface="微軟正黑體" pitchFamily="34" charset="-120"/>
                          <a:cs typeface="+mn-cs"/>
                        </a:rPr>
                        <a:t>不喜歡改變或創新，也不喜歡冒險或領導</a:t>
                      </a:r>
                    </a:p>
                  </a:txBody>
                  <a:tcPr/>
                </a:tc>
              </a:tr>
              <a:tr h="24083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bg1"/>
                          </a:solidFill>
                          <a:latin typeface="標楷體" pitchFamily="65" charset="-120"/>
                          <a:ea typeface="標楷體" pitchFamily="65" charset="-120"/>
                          <a:cs typeface="+mn-cs"/>
                        </a:rPr>
                        <a:t>與人合作溝通方式</a:t>
                      </a:r>
                      <a:endParaRPr lang="zh-TW" altLang="en-US" sz="1800" dirty="0">
                        <a:solidFill>
                          <a:schemeClr val="bg1"/>
                        </a:solidFill>
                        <a:latin typeface="標楷體" pitchFamily="65" charset="-120"/>
                        <a:ea typeface="標楷體" pitchFamily="65" charset="-120"/>
                      </a:endParaRPr>
                    </a:p>
                  </a:txBody>
                  <a:tcPr anchor="ctr">
                    <a:solidFill>
                      <a:schemeClr val="accent1"/>
                    </a:solidFill>
                  </a:tcPr>
                </a:tc>
                <a:tc>
                  <a:txBody>
                    <a:bodyPr/>
                    <a:lstStyle/>
                    <a:p>
                      <a:pPr algn="l"/>
                      <a:r>
                        <a:rPr lang="zh-TW" altLang="en-US" sz="1800" dirty="0" smtClean="0">
                          <a:latin typeface="微軟正黑體" pitchFamily="34" charset="-120"/>
                          <a:ea typeface="微軟正黑體" pitchFamily="34" charset="-120"/>
                        </a:rPr>
                        <a:t>喜歡獨自行事</a:t>
                      </a:r>
                      <a:endParaRPr lang="zh-TW" altLang="en-US" sz="1800" dirty="0">
                        <a:latin typeface="微軟正黑體" pitchFamily="34" charset="-120"/>
                        <a:ea typeface="微軟正黑體" pitchFamily="34" charset="-120"/>
                      </a:endParaRPr>
                    </a:p>
                  </a:txBody>
                  <a:tcPr/>
                </a:tc>
                <a:tc>
                  <a:txBody>
                    <a:bodyPr/>
                    <a:lstStyle/>
                    <a:p>
                      <a:pPr algn="l"/>
                      <a:r>
                        <a:rPr lang="zh-TW" altLang="en-US" sz="1800" dirty="0" smtClean="0">
                          <a:latin typeface="微軟正黑體" pitchFamily="34" charset="-120"/>
                          <a:ea typeface="微軟正黑體" pitchFamily="34" charset="-120"/>
                        </a:rPr>
                        <a:t>不是很在乎別人的想法，喜歡和有相同興趣或專業的人討論</a:t>
                      </a:r>
                      <a:endParaRPr lang="zh-TW" altLang="en-US" sz="1800"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latin typeface="微軟正黑體" pitchFamily="34" charset="-120"/>
                          <a:ea typeface="微軟正黑體" pitchFamily="34" charset="-120"/>
                          <a:cs typeface="+mn-cs"/>
                        </a:rPr>
                        <a:t>和朋友的關係比較隨興</a:t>
                      </a:r>
                    </a:p>
                    <a:p>
                      <a:pPr marL="0" algn="l" defTabSz="914400" rtl="0" eaLnBrk="1" latinLnBrk="0" hangingPunct="1"/>
                      <a:endParaRPr lang="zh-TW" altLang="en-US" sz="1800" kern="1200" dirty="0" smtClean="0">
                        <a:solidFill>
                          <a:schemeClr val="dk1"/>
                        </a:solidFill>
                        <a:latin typeface="微軟正黑體" pitchFamily="34" charset="-120"/>
                        <a:ea typeface="微軟正黑體" pitchFamily="34" charset="-12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latin typeface="微軟正黑體" pitchFamily="34" charset="-120"/>
                          <a:ea typeface="微軟正黑體" pitchFamily="34" charset="-120"/>
                          <a:cs typeface="+mn-cs"/>
                        </a:rPr>
                        <a:t>交友廣闊，關心人勝於關心工作</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latin typeface="微軟正黑體" pitchFamily="34" charset="-120"/>
                          <a:ea typeface="微軟正黑體" pitchFamily="34" charset="-120"/>
                          <a:cs typeface="+mn-cs"/>
                        </a:rPr>
                        <a:t>要求別人跟他一樣努力，不滿足現階段的成</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latin typeface="微軟正黑體" pitchFamily="34" charset="-120"/>
                          <a:ea typeface="微軟正黑體" pitchFamily="34" charset="-120"/>
                          <a:cs typeface="+mn-cs"/>
                        </a:rPr>
                        <a:t>會選擇和自己志趣相投的人成為好朋友</a:t>
                      </a:r>
                    </a:p>
                  </a:txBody>
                  <a:tcPr/>
                </a:tc>
              </a:tr>
            </a:tbl>
          </a:graphicData>
        </a:graphic>
      </p:graphicFrame>
      <p:sp>
        <p:nvSpPr>
          <p:cNvPr id="4" name="標題 1"/>
          <p:cNvSpPr txBox="1">
            <a:spLocks/>
          </p:cNvSpPr>
          <p:nvPr/>
        </p:nvSpPr>
        <p:spPr>
          <a:xfrm>
            <a:off x="1571604" y="357166"/>
            <a:ext cx="5929354" cy="928694"/>
          </a:xfrm>
          <a:prstGeom prst="rect">
            <a:avLst/>
          </a:prstGeom>
          <a:solidFill>
            <a:srgbClr val="FFD243"/>
          </a:solidFill>
          <a:scene3d>
            <a:camera prst="orthographicFront"/>
            <a:lightRig rig="threePt" dir="t"/>
          </a:scene3d>
          <a:sp3d>
            <a:bevelT/>
          </a:sp3d>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5400" b="1" i="0" u="none" strike="noStrike" kern="1200" cap="none" spc="0" normalizeH="0" baseline="0" noProof="0" dirty="0" smtClean="0">
                <a:ln>
                  <a:noFill/>
                </a:ln>
                <a:solidFill>
                  <a:schemeClr val="bg1"/>
                </a:solidFill>
                <a:effectLst/>
                <a:uLnTx/>
                <a:uFillTx/>
                <a:latin typeface="標楷體" pitchFamily="65" charset="-120"/>
                <a:ea typeface="標楷體" pitchFamily="65" charset="-120"/>
                <a:cs typeface="+mj-cs"/>
              </a:rPr>
              <a:t>六型單碼特質描述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285720" y="1500174"/>
          <a:ext cx="8501122" cy="511925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214446"/>
                <a:gridCol w="1214446"/>
                <a:gridCol w="1214446"/>
                <a:gridCol w="1214446"/>
                <a:gridCol w="1214446"/>
                <a:gridCol w="1214446"/>
                <a:gridCol w="1214446"/>
              </a:tblGrid>
              <a:tr h="547250">
                <a:tc>
                  <a:txBody>
                    <a:bodyPr/>
                    <a:lstStyle/>
                    <a:p>
                      <a:pPr algn="ctr"/>
                      <a:endParaRPr lang="zh-TW" altLang="en-US" dirty="0">
                        <a:latin typeface="微軟正黑體" pitchFamily="34" charset="-120"/>
                        <a:ea typeface="微軟正黑體" pitchFamily="34" charset="-120"/>
                      </a:endParaRPr>
                    </a:p>
                  </a:txBody>
                  <a:tcPr anchor="ctr"/>
                </a:tc>
                <a:tc>
                  <a:txBody>
                    <a:bodyPr/>
                    <a:lstStyle/>
                    <a:p>
                      <a:pPr algn="ctr"/>
                      <a:r>
                        <a:rPr lang="en-US" altLang="zh-TW" sz="2800" dirty="0" smtClean="0">
                          <a:latin typeface="微軟正黑體" pitchFamily="34" charset="-120"/>
                          <a:ea typeface="微軟正黑體" pitchFamily="34" charset="-120"/>
                        </a:rPr>
                        <a:t>R</a:t>
                      </a:r>
                      <a:endParaRPr lang="zh-TW" altLang="en-US" sz="2800" dirty="0">
                        <a:latin typeface="微軟正黑體" pitchFamily="34" charset="-120"/>
                        <a:ea typeface="微軟正黑體" pitchFamily="34" charset="-120"/>
                      </a:endParaRPr>
                    </a:p>
                  </a:txBody>
                  <a:tcPr anchor="ctr"/>
                </a:tc>
                <a:tc>
                  <a:txBody>
                    <a:bodyPr/>
                    <a:lstStyle/>
                    <a:p>
                      <a:pPr algn="ctr"/>
                      <a:r>
                        <a:rPr lang="en-US" altLang="zh-TW" sz="2800" dirty="0" smtClean="0">
                          <a:latin typeface="微軟正黑體" pitchFamily="34" charset="-120"/>
                          <a:ea typeface="微軟正黑體" pitchFamily="34" charset="-120"/>
                        </a:rPr>
                        <a:t>I</a:t>
                      </a:r>
                      <a:endParaRPr lang="zh-TW" altLang="en-US" sz="2800" dirty="0">
                        <a:latin typeface="微軟正黑體" pitchFamily="34" charset="-120"/>
                        <a:ea typeface="微軟正黑體" pitchFamily="34" charset="-120"/>
                      </a:endParaRPr>
                    </a:p>
                  </a:txBody>
                  <a:tcPr anchor="ctr"/>
                </a:tc>
                <a:tc>
                  <a:txBody>
                    <a:bodyPr/>
                    <a:lstStyle/>
                    <a:p>
                      <a:pPr algn="ctr"/>
                      <a:r>
                        <a:rPr lang="en-US" altLang="zh-TW" sz="2800" dirty="0" smtClean="0">
                          <a:latin typeface="微軟正黑體" pitchFamily="34" charset="-120"/>
                          <a:ea typeface="微軟正黑體" pitchFamily="34" charset="-120"/>
                        </a:rPr>
                        <a:t>A</a:t>
                      </a:r>
                      <a:endParaRPr lang="zh-TW" altLang="en-US" sz="2800" dirty="0">
                        <a:latin typeface="微軟正黑體" pitchFamily="34" charset="-120"/>
                        <a:ea typeface="微軟正黑體" pitchFamily="34" charset="-120"/>
                      </a:endParaRPr>
                    </a:p>
                  </a:txBody>
                  <a:tcPr anchor="ctr"/>
                </a:tc>
                <a:tc>
                  <a:txBody>
                    <a:bodyPr/>
                    <a:lstStyle/>
                    <a:p>
                      <a:pPr algn="ctr"/>
                      <a:r>
                        <a:rPr lang="en-US" altLang="zh-TW" sz="2800" dirty="0" smtClean="0">
                          <a:latin typeface="微軟正黑體" pitchFamily="34" charset="-120"/>
                          <a:ea typeface="微軟正黑體" pitchFamily="34" charset="-120"/>
                        </a:rPr>
                        <a:t>S</a:t>
                      </a:r>
                      <a:endParaRPr lang="zh-TW" altLang="en-US" sz="2800" dirty="0">
                        <a:latin typeface="微軟正黑體" pitchFamily="34" charset="-120"/>
                        <a:ea typeface="微軟正黑體" pitchFamily="34" charset="-120"/>
                      </a:endParaRPr>
                    </a:p>
                  </a:txBody>
                  <a:tcPr anchor="ctr"/>
                </a:tc>
                <a:tc>
                  <a:txBody>
                    <a:bodyPr/>
                    <a:lstStyle/>
                    <a:p>
                      <a:pPr algn="ctr"/>
                      <a:r>
                        <a:rPr lang="en-US" altLang="zh-TW" sz="2800" dirty="0" smtClean="0">
                          <a:latin typeface="微軟正黑體" pitchFamily="34" charset="-120"/>
                          <a:ea typeface="微軟正黑體" pitchFamily="34" charset="-120"/>
                        </a:rPr>
                        <a:t>E</a:t>
                      </a:r>
                      <a:endParaRPr lang="zh-TW" altLang="en-US" sz="2800" dirty="0">
                        <a:latin typeface="微軟正黑體" pitchFamily="34" charset="-120"/>
                        <a:ea typeface="微軟正黑體" pitchFamily="34" charset="-120"/>
                      </a:endParaRPr>
                    </a:p>
                  </a:txBody>
                  <a:tcPr anchor="ctr"/>
                </a:tc>
                <a:tc>
                  <a:txBody>
                    <a:bodyPr/>
                    <a:lstStyle/>
                    <a:p>
                      <a:pPr algn="ctr"/>
                      <a:r>
                        <a:rPr lang="en-US" altLang="zh-TW" sz="2800" dirty="0" smtClean="0">
                          <a:latin typeface="微軟正黑體" pitchFamily="34" charset="-120"/>
                          <a:ea typeface="微軟正黑體" pitchFamily="34" charset="-120"/>
                        </a:rPr>
                        <a:t>C</a:t>
                      </a:r>
                      <a:endParaRPr lang="zh-TW" altLang="en-US" sz="2800" dirty="0">
                        <a:latin typeface="微軟正黑體" pitchFamily="34" charset="-120"/>
                        <a:ea typeface="微軟正黑體" pitchFamily="34" charset="-120"/>
                      </a:endParaRPr>
                    </a:p>
                  </a:txBody>
                  <a:tcPr anchor="ctr"/>
                </a:tc>
              </a:tr>
              <a:tr h="2156811">
                <a:tc>
                  <a:txBody>
                    <a:bodyPr/>
                    <a:lstStyle/>
                    <a:p>
                      <a:pPr algn="ctr"/>
                      <a:r>
                        <a:rPr lang="zh-TW" altLang="en-US" sz="1800" dirty="0" smtClean="0">
                          <a:solidFill>
                            <a:schemeClr val="bg1"/>
                          </a:solidFill>
                          <a:latin typeface="標楷體" pitchFamily="65" charset="-120"/>
                          <a:ea typeface="標楷體" pitchFamily="65" charset="-120"/>
                        </a:rPr>
                        <a:t>喜歡參與的活動與課程</a:t>
                      </a:r>
                      <a:endParaRPr lang="zh-TW" altLang="en-US" sz="1800" dirty="0">
                        <a:solidFill>
                          <a:schemeClr val="bg1"/>
                        </a:solidFill>
                        <a:latin typeface="標楷體" pitchFamily="65" charset="-120"/>
                        <a:ea typeface="標楷體" pitchFamily="65" charset="-120"/>
                      </a:endParaRPr>
                    </a:p>
                  </a:txBody>
                  <a:tcPr anchor="ctr">
                    <a:solidFill>
                      <a:schemeClr val="accent1"/>
                    </a:solidFill>
                  </a:tcPr>
                </a:tc>
                <a:tc>
                  <a:txBody>
                    <a:bodyPr/>
                    <a:lstStyle/>
                    <a:p>
                      <a:pPr marL="0" algn="l" defTabSz="914400" rtl="0" eaLnBrk="1" latinLnBrk="0" hangingPunct="1"/>
                      <a:r>
                        <a:rPr lang="zh-TW" altLang="en-US" sz="1800" kern="1200" dirty="0" smtClean="0">
                          <a:solidFill>
                            <a:schemeClr val="dk1"/>
                          </a:solidFill>
                          <a:latin typeface="微軟正黑體" pitchFamily="34" charset="-120"/>
                          <a:ea typeface="微軟正黑體" pitchFamily="34" charset="-120"/>
                          <a:cs typeface="+mn-cs"/>
                        </a:rPr>
                        <a:t>在實際、需動手環境中從事明確固定的工作，依規則一步步製造有實際用途物品</a:t>
                      </a:r>
                    </a:p>
                  </a:txBody>
                  <a:tcPr/>
                </a:tc>
                <a:tc>
                  <a:txBody>
                    <a:bodyPr/>
                    <a:lstStyle/>
                    <a:p>
                      <a:pPr marL="0" algn="l" defTabSz="914400" rtl="0" eaLnBrk="1" latinLnBrk="0" hangingPunct="1"/>
                      <a:r>
                        <a:rPr lang="zh-TW" altLang="en-US" sz="1800" kern="1200" dirty="0" smtClean="0">
                          <a:solidFill>
                            <a:schemeClr val="dk1"/>
                          </a:solidFill>
                          <a:latin typeface="微軟正黑體" pitchFamily="34" charset="-120"/>
                          <a:ea typeface="微軟正黑體" pitchFamily="34" charset="-120"/>
                          <a:cs typeface="+mn-cs"/>
                        </a:rPr>
                        <a:t>做事時，他能提出新的想法和策略，但對實際解決問題的細節較無興趣</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latin typeface="微軟正黑體" pitchFamily="34" charset="-120"/>
                          <a:ea typeface="微軟正黑體" pitchFamily="34" charset="-120"/>
                          <a:cs typeface="+mn-cs"/>
                        </a:rPr>
                        <a:t>喜歡獨立作業，但也不想</a:t>
                      </a:r>
                      <a:r>
                        <a:rPr lang="en-US" altLang="en-US" sz="1800" kern="1200" dirty="0" smtClean="0">
                          <a:solidFill>
                            <a:schemeClr val="dk1"/>
                          </a:solidFill>
                          <a:latin typeface="微軟正黑體" pitchFamily="34" charset="-120"/>
                          <a:ea typeface="微軟正黑體" pitchFamily="34" charset="-120"/>
                          <a:cs typeface="+mn-cs"/>
                        </a:rPr>
                        <a:t>/</a:t>
                      </a:r>
                      <a:r>
                        <a:rPr lang="zh-TW" altLang="en-US" sz="1800" kern="1200" dirty="0" smtClean="0">
                          <a:solidFill>
                            <a:schemeClr val="dk1"/>
                          </a:solidFill>
                          <a:latin typeface="微軟正黑體" pitchFamily="34" charset="-120"/>
                          <a:ea typeface="微軟正黑體" pitchFamily="34" charset="-120"/>
                          <a:cs typeface="+mn-cs"/>
                        </a:rPr>
                        <a:t>不喜歡被忽略，在無拘無束的環境下工作效率最好</a:t>
                      </a:r>
                    </a:p>
                    <a:p>
                      <a:pPr marL="0" algn="l" defTabSz="914400" rtl="0" eaLnBrk="1" latinLnBrk="0" hangingPunct="1"/>
                      <a:endParaRPr lang="zh-TW" altLang="en-US" sz="1800" kern="1200" dirty="0" smtClean="0">
                        <a:solidFill>
                          <a:schemeClr val="dk1"/>
                        </a:solidFill>
                        <a:latin typeface="微軟正黑體" pitchFamily="34" charset="-120"/>
                        <a:ea typeface="微軟正黑體" pitchFamily="34" charset="-12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latin typeface="微軟正黑體" pitchFamily="34" charset="-120"/>
                          <a:ea typeface="微軟正黑體" pitchFamily="34" charset="-120"/>
                          <a:cs typeface="+mn-cs"/>
                        </a:rPr>
                        <a:t>喜歡傾聽瞭解，願意付出時間和精力解決人際衝突，喜歡教導並幫助他人成長</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latin typeface="微軟正黑體" pitchFamily="34" charset="-120"/>
                          <a:ea typeface="微軟正黑體" pitchFamily="34" charset="-120"/>
                          <a:cs typeface="+mn-cs"/>
                        </a:rPr>
                        <a:t>善用說服力和組織能力，希望自己的表現被他人肯定，並成為團體的焦點人物</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latin typeface="微軟正黑體" pitchFamily="34" charset="-120"/>
                          <a:ea typeface="微軟正黑體" pitchFamily="34" charset="-120"/>
                          <a:cs typeface="+mn-cs"/>
                        </a:rPr>
                        <a:t>喜歡在有清楚規範的環境下工作</a:t>
                      </a:r>
                    </a:p>
                  </a:txBody>
                  <a:tcPr/>
                </a:tc>
              </a:tr>
              <a:tr h="1126692">
                <a:tc>
                  <a:txBody>
                    <a:bodyPr/>
                    <a:lstStyle/>
                    <a:p>
                      <a:pPr algn="ctr"/>
                      <a:r>
                        <a:rPr lang="zh-TW" altLang="en-US" sz="1800" dirty="0" smtClean="0">
                          <a:solidFill>
                            <a:schemeClr val="bg1"/>
                          </a:solidFill>
                          <a:latin typeface="標楷體" pitchFamily="65" charset="-120"/>
                          <a:ea typeface="標楷體" pitchFamily="65" charset="-120"/>
                        </a:rPr>
                        <a:t>有興趣的職業或學群</a:t>
                      </a:r>
                      <a:endParaRPr lang="zh-TW" altLang="en-US" sz="1800" dirty="0">
                        <a:solidFill>
                          <a:schemeClr val="bg1"/>
                        </a:solidFill>
                        <a:latin typeface="標楷體" pitchFamily="65" charset="-120"/>
                        <a:ea typeface="標楷體" pitchFamily="65" charset="-120"/>
                      </a:endParaRPr>
                    </a:p>
                  </a:txBody>
                  <a:tcPr anchor="ctr">
                    <a:solidFill>
                      <a:schemeClr val="accent1"/>
                    </a:solidFill>
                  </a:tcPr>
                </a:tc>
                <a:tc>
                  <a:txBody>
                    <a:bodyPr/>
                    <a:lstStyle/>
                    <a:p>
                      <a:pPr marL="0" algn="l" defTabSz="914400" rtl="0" eaLnBrk="1" latinLnBrk="0" hangingPunct="1"/>
                      <a:r>
                        <a:rPr lang="zh-TW" altLang="en-US" sz="1800" kern="1200" dirty="0" smtClean="0">
                          <a:solidFill>
                            <a:schemeClr val="dk1"/>
                          </a:solidFill>
                          <a:latin typeface="微軟正黑體" pitchFamily="34" charset="-120"/>
                          <a:ea typeface="微軟正黑體" pitchFamily="34" charset="-120"/>
                          <a:cs typeface="+mn-cs"/>
                        </a:rPr>
                        <a:t>機械、電子、土木建築、農業等相關工作</a:t>
                      </a:r>
                    </a:p>
                  </a:txBody>
                  <a:tcPr/>
                </a:tc>
                <a:tc>
                  <a:txBody>
                    <a:bodyPr/>
                    <a:lstStyle/>
                    <a:p>
                      <a:pPr algn="l"/>
                      <a:r>
                        <a:rPr lang="zh-TW" altLang="en-US" sz="1800" dirty="0" smtClean="0">
                          <a:latin typeface="微軟正黑體" pitchFamily="34" charset="-120"/>
                          <a:ea typeface="微軟正黑體" pitchFamily="34" charset="-120"/>
                        </a:rPr>
                        <a:t>生物、化學、醫藥、數學、天文等相關工作</a:t>
                      </a:r>
                      <a:endParaRPr lang="zh-TW" altLang="en-US" sz="1800" dirty="0">
                        <a:latin typeface="微軟正黑體" pitchFamily="34" charset="-120"/>
                        <a:ea typeface="微軟正黑體" pitchFamily="34" charset="-120"/>
                      </a:endParaRPr>
                    </a:p>
                  </a:txBody>
                  <a:tcPr/>
                </a:tc>
                <a:tc>
                  <a:txBody>
                    <a:bodyPr/>
                    <a:lstStyle/>
                    <a:p>
                      <a:pPr marL="0" algn="l" defTabSz="914400" rtl="0" eaLnBrk="1" latinLnBrk="0" hangingPunct="1"/>
                      <a:r>
                        <a:rPr lang="zh-TW" altLang="en-US" sz="1800" kern="1200" dirty="0" smtClean="0">
                          <a:solidFill>
                            <a:schemeClr val="dk1"/>
                          </a:solidFill>
                          <a:latin typeface="微軟正黑體" pitchFamily="34" charset="-120"/>
                          <a:ea typeface="微軟正黑體" pitchFamily="34" charset="-120"/>
                          <a:cs typeface="+mn-cs"/>
                        </a:rPr>
                        <a:t>音樂、寫作、戲劇、繪畫、設計、舞蹈等相關工作</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latin typeface="微軟正黑體" pitchFamily="34" charset="-120"/>
                          <a:ea typeface="微軟正黑體" pitchFamily="34" charset="-120"/>
                          <a:cs typeface="+mn-cs"/>
                        </a:rPr>
                        <a:t>教師、輔導、社會工作、醫護等相關工作</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latin typeface="微軟正黑體" pitchFamily="34" charset="-120"/>
                          <a:ea typeface="微軟正黑體" pitchFamily="34" charset="-120"/>
                          <a:cs typeface="+mn-cs"/>
                        </a:rPr>
                        <a:t>管理、銷售、司法、從政等相關工作</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latin typeface="微軟正黑體" pitchFamily="34" charset="-120"/>
                          <a:ea typeface="微軟正黑體" pitchFamily="34" charset="-120"/>
                          <a:cs typeface="+mn-cs"/>
                        </a:rPr>
                        <a:t>銀行、金融、會計、秘書等相關工作</a:t>
                      </a:r>
                    </a:p>
                  </a:txBody>
                  <a:tcPr/>
                </a:tc>
              </a:tr>
            </a:tbl>
          </a:graphicData>
        </a:graphic>
      </p:graphicFrame>
      <p:sp>
        <p:nvSpPr>
          <p:cNvPr id="4" name="標題 1"/>
          <p:cNvSpPr txBox="1">
            <a:spLocks/>
          </p:cNvSpPr>
          <p:nvPr/>
        </p:nvSpPr>
        <p:spPr>
          <a:xfrm>
            <a:off x="1571604" y="357166"/>
            <a:ext cx="5929354" cy="928694"/>
          </a:xfrm>
          <a:prstGeom prst="rect">
            <a:avLst/>
          </a:prstGeom>
          <a:solidFill>
            <a:srgbClr val="FFD243"/>
          </a:solidFill>
          <a:scene3d>
            <a:camera prst="orthographicFront"/>
            <a:lightRig rig="threePt" dir="t"/>
          </a:scene3d>
          <a:sp3d>
            <a:bevelT/>
          </a:sp3d>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5400" b="1" i="0" u="none" strike="noStrike" kern="1200" cap="none" spc="0" normalizeH="0" baseline="0" noProof="0" dirty="0" smtClean="0">
                <a:ln>
                  <a:noFill/>
                </a:ln>
                <a:solidFill>
                  <a:schemeClr val="bg1"/>
                </a:solidFill>
                <a:effectLst/>
                <a:uLnTx/>
                <a:uFillTx/>
                <a:latin typeface="標楷體" pitchFamily="65" charset="-120"/>
                <a:ea typeface="標楷體" pitchFamily="65" charset="-120"/>
                <a:cs typeface="+mj-cs"/>
              </a:rPr>
              <a:t>六型單碼特質描述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標題 1"/>
          <p:cNvSpPr>
            <a:spLocks noGrp="1"/>
          </p:cNvSpPr>
          <p:nvPr>
            <p:ph type="title"/>
          </p:nvPr>
        </p:nvSpPr>
        <p:spPr>
          <a:xfrm>
            <a:off x="1357290" y="285728"/>
            <a:ext cx="6357982" cy="785795"/>
          </a:xfrm>
          <a:solidFill>
            <a:srgbClr val="FFD243"/>
          </a:solidFill>
          <a:scene3d>
            <a:camera prst="orthographicFront"/>
            <a:lightRig rig="threePt" dir="t"/>
          </a:scene3d>
          <a:sp3d>
            <a:bevelT/>
          </a:sp3d>
        </p:spPr>
        <p:txBody>
          <a:bodyPr/>
          <a:lstStyle/>
          <a:p>
            <a:pPr eaLnBrk="1" hangingPunct="1"/>
            <a:r>
              <a:rPr lang="zh-TW" altLang="en-US" b="1" dirty="0" smtClean="0">
                <a:solidFill>
                  <a:schemeClr val="bg1"/>
                </a:solidFill>
                <a:latin typeface="標楷體" pitchFamily="65" charset="-120"/>
                <a:ea typeface="標楷體" pitchFamily="65" charset="-120"/>
              </a:rPr>
              <a:t>生涯興趣類型的主要特徵</a:t>
            </a:r>
          </a:p>
        </p:txBody>
      </p:sp>
      <p:graphicFrame>
        <p:nvGraphicFramePr>
          <p:cNvPr id="4" name="內容版面配置區 3"/>
          <p:cNvGraphicFramePr>
            <a:graphicFrameLocks noGrp="1"/>
          </p:cNvGraphicFramePr>
          <p:nvPr>
            <p:ph idx="1"/>
          </p:nvPr>
        </p:nvGraphicFramePr>
        <p:xfrm>
          <a:off x="214282" y="1142984"/>
          <a:ext cx="8729666" cy="5394960"/>
        </p:xfrm>
        <a:graphic>
          <a:graphicData uri="http://schemas.openxmlformats.org/drawingml/2006/table">
            <a:tbl>
              <a:tblPr firstRow="1" bandRow="1">
                <a:effectLst>
                  <a:outerShdw blurRad="50800" dist="38100" dir="2700000" algn="tl" rotWithShape="0">
                    <a:prstClr val="black">
                      <a:alpha val="40000"/>
                    </a:prstClr>
                  </a:outerShdw>
                </a:effectLst>
                <a:tableStyleId>{7DF18680-E054-41AD-8BC1-D1AEF772440D}</a:tableStyleId>
              </a:tblPr>
              <a:tblGrid>
                <a:gridCol w="1428760"/>
                <a:gridCol w="785818"/>
                <a:gridCol w="1413204"/>
                <a:gridCol w="1718442"/>
                <a:gridCol w="1757663"/>
                <a:gridCol w="1625779"/>
              </a:tblGrid>
              <a:tr h="370840">
                <a:tc>
                  <a:txBody>
                    <a:bodyPr/>
                    <a:lstStyle/>
                    <a:p>
                      <a:r>
                        <a:rPr lang="zh-TW" altLang="en-US" sz="2400" b="1" dirty="0" smtClean="0">
                          <a:solidFill>
                            <a:schemeClr val="accent1">
                              <a:lumMod val="50000"/>
                            </a:schemeClr>
                          </a:solidFill>
                          <a:latin typeface="標楷體" pitchFamily="65" charset="-120"/>
                          <a:ea typeface="標楷體" pitchFamily="65" charset="-120"/>
                        </a:rPr>
                        <a:t>興趣量表</a:t>
                      </a:r>
                      <a:endParaRPr lang="zh-TW" altLang="en-US" sz="2400" b="1" dirty="0">
                        <a:solidFill>
                          <a:schemeClr val="accent1">
                            <a:lumMod val="50000"/>
                          </a:schemeClr>
                        </a:solidFill>
                        <a:latin typeface="標楷體" pitchFamily="65" charset="-120"/>
                        <a:ea typeface="標楷體" pitchFamily="65" charset="-120"/>
                      </a:endParaRPr>
                    </a:p>
                  </a:txBody>
                  <a:tcPr/>
                </a:tc>
                <a:tc>
                  <a:txBody>
                    <a:bodyPr/>
                    <a:lstStyle/>
                    <a:p>
                      <a:r>
                        <a:rPr lang="en-US" altLang="zh-TW" sz="2400" b="1" dirty="0" smtClean="0">
                          <a:solidFill>
                            <a:schemeClr val="accent1">
                              <a:lumMod val="50000"/>
                            </a:schemeClr>
                          </a:solidFill>
                          <a:latin typeface="標楷體" pitchFamily="65" charset="-120"/>
                          <a:ea typeface="標楷體" pitchFamily="65" charset="-120"/>
                        </a:rPr>
                        <a:t>CII</a:t>
                      </a:r>
                      <a:endParaRPr lang="zh-TW" altLang="en-US" sz="2400" b="1" dirty="0">
                        <a:solidFill>
                          <a:schemeClr val="accent1">
                            <a:lumMod val="50000"/>
                          </a:schemeClr>
                        </a:solidFill>
                        <a:latin typeface="標楷體" pitchFamily="65" charset="-120"/>
                        <a:ea typeface="標楷體" pitchFamily="65" charset="-120"/>
                      </a:endParaRPr>
                    </a:p>
                  </a:txBody>
                  <a:tcPr/>
                </a:tc>
                <a:tc>
                  <a:txBody>
                    <a:bodyPr/>
                    <a:lstStyle/>
                    <a:p>
                      <a:r>
                        <a:rPr lang="zh-TW" altLang="en-US" sz="2400" b="1" dirty="0" smtClean="0">
                          <a:solidFill>
                            <a:schemeClr val="accent1">
                              <a:lumMod val="50000"/>
                            </a:schemeClr>
                          </a:solidFill>
                          <a:latin typeface="標楷體" pitchFamily="65" charset="-120"/>
                          <a:ea typeface="標楷體" pitchFamily="65" charset="-120"/>
                        </a:rPr>
                        <a:t>人格傾向</a:t>
                      </a:r>
                      <a:endParaRPr lang="zh-TW" altLang="en-US" sz="2400" b="1" dirty="0">
                        <a:solidFill>
                          <a:schemeClr val="accent1">
                            <a:lumMod val="50000"/>
                          </a:schemeClr>
                        </a:solidFill>
                        <a:latin typeface="標楷體" pitchFamily="65" charset="-120"/>
                        <a:ea typeface="標楷體" pitchFamily="65" charset="-120"/>
                      </a:endParaRPr>
                    </a:p>
                  </a:txBody>
                  <a:tcPr/>
                </a:tc>
                <a:tc>
                  <a:txBody>
                    <a:bodyPr/>
                    <a:lstStyle/>
                    <a:p>
                      <a:r>
                        <a:rPr lang="zh-TW" altLang="en-US" sz="2400" b="1" dirty="0" smtClean="0">
                          <a:solidFill>
                            <a:schemeClr val="accent1">
                              <a:lumMod val="50000"/>
                            </a:schemeClr>
                          </a:solidFill>
                          <a:latin typeface="標楷體" pitchFamily="65" charset="-120"/>
                          <a:ea typeface="標楷體" pitchFamily="65" charset="-120"/>
                        </a:rPr>
                        <a:t>對人態度</a:t>
                      </a:r>
                      <a:endParaRPr lang="zh-TW" altLang="en-US" sz="2400" b="1" dirty="0">
                        <a:solidFill>
                          <a:schemeClr val="accent1">
                            <a:lumMod val="50000"/>
                          </a:schemeClr>
                        </a:solidFill>
                        <a:latin typeface="標楷體" pitchFamily="65" charset="-120"/>
                        <a:ea typeface="標楷體" pitchFamily="65" charset="-120"/>
                      </a:endParaRPr>
                    </a:p>
                  </a:txBody>
                  <a:tcPr/>
                </a:tc>
                <a:tc>
                  <a:txBody>
                    <a:bodyPr/>
                    <a:lstStyle/>
                    <a:p>
                      <a:r>
                        <a:rPr lang="zh-TW" altLang="en-US" sz="2400" b="1" dirty="0" smtClean="0">
                          <a:solidFill>
                            <a:schemeClr val="accent1">
                              <a:lumMod val="50000"/>
                            </a:schemeClr>
                          </a:solidFill>
                          <a:latin typeface="標楷體" pitchFamily="65" charset="-120"/>
                          <a:ea typeface="標楷體" pitchFamily="65" charset="-120"/>
                        </a:rPr>
                        <a:t>工作類型</a:t>
                      </a:r>
                      <a:r>
                        <a:rPr lang="en-US" altLang="zh-TW" sz="2400" b="1" dirty="0" smtClean="0">
                          <a:solidFill>
                            <a:schemeClr val="accent1">
                              <a:lumMod val="50000"/>
                            </a:schemeClr>
                          </a:solidFill>
                          <a:latin typeface="標楷體" pitchFamily="65" charset="-120"/>
                          <a:ea typeface="標楷體" pitchFamily="65" charset="-120"/>
                        </a:rPr>
                        <a:t>Ex</a:t>
                      </a:r>
                      <a:endParaRPr lang="zh-TW" altLang="en-US" sz="2400" b="1" dirty="0">
                        <a:solidFill>
                          <a:schemeClr val="accent1">
                            <a:lumMod val="50000"/>
                          </a:schemeClr>
                        </a:solidFill>
                        <a:latin typeface="標楷體" pitchFamily="65" charset="-120"/>
                        <a:ea typeface="標楷體" pitchFamily="65" charset="-120"/>
                      </a:endParaRPr>
                    </a:p>
                  </a:txBody>
                  <a:tcPr/>
                </a:tc>
                <a:tc>
                  <a:txBody>
                    <a:bodyPr/>
                    <a:lstStyle/>
                    <a:p>
                      <a:r>
                        <a:rPr lang="zh-TW" altLang="en-US" sz="2400" b="1" dirty="0" smtClean="0">
                          <a:solidFill>
                            <a:schemeClr val="accent1">
                              <a:lumMod val="50000"/>
                            </a:schemeClr>
                          </a:solidFill>
                          <a:latin typeface="標楷體" pitchFamily="65" charset="-120"/>
                          <a:ea typeface="標楷體" pitchFamily="65" charset="-120"/>
                        </a:rPr>
                        <a:t>認知風格</a:t>
                      </a:r>
                      <a:endParaRPr lang="zh-TW" altLang="en-US" sz="2400" b="1" dirty="0">
                        <a:solidFill>
                          <a:schemeClr val="accent1">
                            <a:lumMod val="50000"/>
                          </a:schemeClr>
                        </a:solidFill>
                        <a:latin typeface="標楷體" pitchFamily="65" charset="-120"/>
                        <a:ea typeface="標楷體" pitchFamily="65" charset="-120"/>
                      </a:endParaRPr>
                    </a:p>
                  </a:txBody>
                  <a:tcPr/>
                </a:tc>
              </a:tr>
              <a:tr h="822960">
                <a:tc>
                  <a:txBody>
                    <a:bodyPr/>
                    <a:lstStyle/>
                    <a:p>
                      <a:pPr algn="l"/>
                      <a:r>
                        <a:rPr lang="zh-TW" altLang="en-US" sz="2400" b="1" dirty="0" smtClean="0">
                          <a:latin typeface="標楷體" pitchFamily="65" charset="-120"/>
                          <a:ea typeface="標楷體" pitchFamily="65" charset="-120"/>
                        </a:rPr>
                        <a:t>實用型</a:t>
                      </a:r>
                      <a:endParaRPr lang="zh-TW" altLang="en-US" sz="2400" b="1" dirty="0">
                        <a:latin typeface="標楷體" pitchFamily="65" charset="-120"/>
                        <a:ea typeface="標楷體" pitchFamily="65" charset="-120"/>
                      </a:endParaRPr>
                    </a:p>
                  </a:txBody>
                  <a:tcPr anchor="ctr"/>
                </a:tc>
                <a:tc>
                  <a:txBody>
                    <a:bodyPr/>
                    <a:lstStyle/>
                    <a:p>
                      <a:pPr algn="l"/>
                      <a:r>
                        <a:rPr lang="zh-TW" altLang="en-US" sz="2400" b="1" dirty="0" smtClean="0">
                          <a:latin typeface="標楷體" pitchFamily="65" charset="-120"/>
                          <a:ea typeface="標楷體" pitchFamily="65" charset="-120"/>
                        </a:rPr>
                        <a:t>工</a:t>
                      </a:r>
                      <a:endParaRPr lang="zh-TW" altLang="en-US" sz="2400" b="1" dirty="0">
                        <a:latin typeface="標楷體" pitchFamily="65" charset="-120"/>
                        <a:ea typeface="標楷體" pitchFamily="65" charset="-120"/>
                      </a:endParaRPr>
                    </a:p>
                  </a:txBody>
                  <a:tcPr anchor="ctr"/>
                </a:tc>
                <a:tc>
                  <a:txBody>
                    <a:bodyPr/>
                    <a:lstStyle/>
                    <a:p>
                      <a:pPr algn="l"/>
                      <a:r>
                        <a:rPr lang="zh-TW" altLang="en-US" sz="2400" b="1" dirty="0" smtClean="0">
                          <a:latin typeface="標楷體" pitchFamily="65" charset="-120"/>
                          <a:ea typeface="標楷體" pitchFamily="65" charset="-120"/>
                        </a:rPr>
                        <a:t>較約束的</a:t>
                      </a:r>
                      <a:endParaRPr lang="zh-TW" altLang="en-US" sz="2400" b="1" dirty="0">
                        <a:latin typeface="標楷體" pitchFamily="65" charset="-120"/>
                        <a:ea typeface="標楷體" pitchFamily="65" charset="-120"/>
                      </a:endParaRPr>
                    </a:p>
                  </a:txBody>
                  <a:tcPr anchor="ctr"/>
                </a:tc>
                <a:tc>
                  <a:txBody>
                    <a:bodyPr/>
                    <a:lstStyle/>
                    <a:p>
                      <a:pPr algn="l"/>
                      <a:r>
                        <a:rPr lang="zh-TW" altLang="en-US" sz="2400" b="1" dirty="0" smtClean="0">
                          <a:latin typeface="標楷體" pitchFamily="65" charset="-120"/>
                          <a:ea typeface="標楷體" pitchFamily="65" charset="-120"/>
                        </a:rPr>
                        <a:t>迴避</a:t>
                      </a:r>
                      <a:endParaRPr lang="zh-TW" altLang="en-US" sz="2400" b="1" dirty="0">
                        <a:latin typeface="標楷體" pitchFamily="65" charset="-120"/>
                        <a:ea typeface="標楷體" pitchFamily="65" charset="-120"/>
                      </a:endParaRPr>
                    </a:p>
                  </a:txBody>
                  <a:tcPr anchor="ctr"/>
                </a:tc>
                <a:tc>
                  <a:txBody>
                    <a:bodyPr/>
                    <a:lstStyle/>
                    <a:p>
                      <a:pPr algn="l"/>
                      <a:r>
                        <a:rPr lang="zh-TW" altLang="en-US" sz="2400" b="1" dirty="0" smtClean="0">
                          <a:latin typeface="標楷體" pitchFamily="65" charset="-120"/>
                          <a:ea typeface="標楷體" pitchFamily="65" charset="-120"/>
                        </a:rPr>
                        <a:t>工程師</a:t>
                      </a:r>
                      <a:endParaRPr lang="zh-TW" altLang="en-US" sz="2400" b="1" dirty="0">
                        <a:latin typeface="標楷體" pitchFamily="65" charset="-120"/>
                        <a:ea typeface="標楷體" pitchFamily="65" charset="-120"/>
                      </a:endParaRPr>
                    </a:p>
                  </a:txBody>
                  <a:tcPr anchor="ctr"/>
                </a:tc>
                <a:tc>
                  <a:txBody>
                    <a:bodyPr/>
                    <a:lstStyle/>
                    <a:p>
                      <a:pPr algn="l"/>
                      <a:r>
                        <a:rPr lang="zh-TW" altLang="en-US" sz="2400" b="1" dirty="0" smtClean="0">
                          <a:latin typeface="標楷體" pitchFamily="65" charset="-120"/>
                          <a:ea typeface="標楷體" pitchFamily="65" charset="-120"/>
                        </a:rPr>
                        <a:t>實用實際</a:t>
                      </a:r>
                      <a:endParaRPr lang="zh-TW" altLang="en-US" sz="2400" b="1" dirty="0">
                        <a:latin typeface="標楷體" pitchFamily="65" charset="-120"/>
                        <a:ea typeface="標楷體" pitchFamily="65" charset="-120"/>
                      </a:endParaRPr>
                    </a:p>
                  </a:txBody>
                  <a:tcPr anchor="ctr"/>
                </a:tc>
              </a:tr>
              <a:tr h="822960">
                <a:tc>
                  <a:txBody>
                    <a:bodyPr/>
                    <a:lstStyle/>
                    <a:p>
                      <a:pPr algn="l"/>
                      <a:r>
                        <a:rPr lang="zh-TW" altLang="en-US" sz="2400" b="1" dirty="0" smtClean="0">
                          <a:solidFill>
                            <a:srgbClr val="3333CC"/>
                          </a:solidFill>
                          <a:latin typeface="標楷體" pitchFamily="65" charset="-120"/>
                          <a:ea typeface="標楷體" pitchFamily="65" charset="-120"/>
                        </a:rPr>
                        <a:t>研究型</a:t>
                      </a:r>
                      <a:endParaRPr lang="zh-TW" altLang="en-US" sz="2400" b="1" dirty="0">
                        <a:solidFill>
                          <a:srgbClr val="3333CC"/>
                        </a:solidFill>
                        <a:latin typeface="標楷體" pitchFamily="65" charset="-120"/>
                        <a:ea typeface="標楷體" pitchFamily="65" charset="-120"/>
                      </a:endParaRPr>
                    </a:p>
                  </a:txBody>
                  <a:tcPr anchor="ctr"/>
                </a:tc>
                <a:tc>
                  <a:txBody>
                    <a:bodyPr/>
                    <a:lstStyle/>
                    <a:p>
                      <a:pPr algn="l"/>
                      <a:r>
                        <a:rPr lang="zh-TW" altLang="en-US" sz="2400" b="1" dirty="0" smtClean="0">
                          <a:solidFill>
                            <a:srgbClr val="3333CC"/>
                          </a:solidFill>
                          <a:latin typeface="標楷體" pitchFamily="65" charset="-120"/>
                          <a:ea typeface="標楷體" pitchFamily="65" charset="-120"/>
                        </a:rPr>
                        <a:t>理</a:t>
                      </a:r>
                      <a:endParaRPr lang="zh-TW" altLang="en-US" sz="2400" b="1" dirty="0">
                        <a:solidFill>
                          <a:srgbClr val="3333CC"/>
                        </a:solidFill>
                        <a:latin typeface="標楷體" pitchFamily="65" charset="-120"/>
                        <a:ea typeface="標楷體" pitchFamily="65" charset="-120"/>
                      </a:endParaRPr>
                    </a:p>
                  </a:txBody>
                  <a:tcPr anchor="ctr"/>
                </a:tc>
                <a:tc>
                  <a:txBody>
                    <a:bodyPr/>
                    <a:lstStyle/>
                    <a:p>
                      <a:pPr algn="l"/>
                      <a:r>
                        <a:rPr lang="zh-TW" altLang="en-US" sz="2400" b="1" dirty="0" smtClean="0">
                          <a:solidFill>
                            <a:srgbClr val="3333CC"/>
                          </a:solidFill>
                          <a:latin typeface="標楷體" pitchFamily="65" charset="-120"/>
                          <a:ea typeface="標楷體" pitchFamily="65" charset="-120"/>
                        </a:rPr>
                        <a:t>較內斂的</a:t>
                      </a:r>
                      <a:endParaRPr lang="zh-TW" altLang="en-US" sz="2400" b="1" dirty="0">
                        <a:solidFill>
                          <a:srgbClr val="3333CC"/>
                        </a:solidFill>
                        <a:latin typeface="標楷體" pitchFamily="65" charset="-120"/>
                        <a:ea typeface="標楷體" pitchFamily="65" charset="-120"/>
                      </a:endParaRPr>
                    </a:p>
                  </a:txBody>
                  <a:tcPr anchor="ctr"/>
                </a:tc>
                <a:tc>
                  <a:txBody>
                    <a:bodyPr/>
                    <a:lstStyle/>
                    <a:p>
                      <a:pPr algn="l"/>
                      <a:r>
                        <a:rPr lang="zh-TW" altLang="en-US" sz="2400" b="1" dirty="0" smtClean="0">
                          <a:solidFill>
                            <a:srgbClr val="3333CC"/>
                          </a:solidFill>
                          <a:latin typeface="標楷體" pitchFamily="65" charset="-120"/>
                          <a:ea typeface="標楷體" pitchFamily="65" charset="-120"/>
                        </a:rPr>
                        <a:t>理性謹慎</a:t>
                      </a:r>
                      <a:endParaRPr lang="zh-TW" altLang="en-US" sz="2400" b="1" dirty="0">
                        <a:solidFill>
                          <a:srgbClr val="3333CC"/>
                        </a:solidFill>
                        <a:latin typeface="標楷體" pitchFamily="65" charset="-120"/>
                        <a:ea typeface="標楷體"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3333CC"/>
                          </a:solidFill>
                          <a:latin typeface="標楷體" pitchFamily="65" charset="-120"/>
                          <a:ea typeface="標楷體" pitchFamily="65" charset="-120"/>
                        </a:rPr>
                        <a:t>科學家</a:t>
                      </a:r>
                      <a:endParaRPr lang="zh-TW" altLang="en-US" sz="2400" b="1" dirty="0">
                        <a:solidFill>
                          <a:srgbClr val="3333CC"/>
                        </a:solidFill>
                        <a:latin typeface="標楷體" pitchFamily="65" charset="-120"/>
                        <a:ea typeface="標楷體" pitchFamily="65" charset="-120"/>
                      </a:endParaRPr>
                    </a:p>
                  </a:txBody>
                  <a:tcPr anchor="ctr"/>
                </a:tc>
                <a:tc>
                  <a:txBody>
                    <a:bodyPr/>
                    <a:lstStyle/>
                    <a:p>
                      <a:pPr algn="l"/>
                      <a:r>
                        <a:rPr lang="zh-TW" altLang="en-US" sz="2400" b="1" dirty="0" smtClean="0">
                          <a:solidFill>
                            <a:srgbClr val="3333CC"/>
                          </a:solidFill>
                          <a:latin typeface="標楷體" pitchFamily="65" charset="-120"/>
                          <a:ea typeface="標楷體" pitchFamily="65" charset="-120"/>
                        </a:rPr>
                        <a:t>理性科學</a:t>
                      </a:r>
                      <a:endParaRPr lang="zh-TW" altLang="en-US" sz="2400" b="1" dirty="0">
                        <a:solidFill>
                          <a:srgbClr val="3333CC"/>
                        </a:solidFill>
                        <a:latin typeface="標楷體" pitchFamily="65" charset="-120"/>
                        <a:ea typeface="標楷體" pitchFamily="65" charset="-120"/>
                      </a:endParaRPr>
                    </a:p>
                  </a:txBody>
                  <a:tcPr anchor="ctr"/>
                </a:tc>
              </a:tr>
              <a:tr h="822960">
                <a:tc>
                  <a:txBody>
                    <a:bodyPr/>
                    <a:lstStyle/>
                    <a:p>
                      <a:pPr algn="l"/>
                      <a:r>
                        <a:rPr lang="zh-TW" altLang="en-US" sz="2400" b="1" dirty="0" smtClean="0">
                          <a:solidFill>
                            <a:srgbClr val="7030A0"/>
                          </a:solidFill>
                          <a:latin typeface="標楷體" pitchFamily="65" charset="-120"/>
                          <a:ea typeface="標楷體" pitchFamily="65" charset="-120"/>
                        </a:rPr>
                        <a:t>藝術型</a:t>
                      </a:r>
                      <a:endParaRPr lang="zh-TW" altLang="en-US" sz="2400" b="1" dirty="0">
                        <a:solidFill>
                          <a:srgbClr val="7030A0"/>
                        </a:solidFill>
                        <a:latin typeface="標楷體" pitchFamily="65" charset="-120"/>
                        <a:ea typeface="標楷體" pitchFamily="65" charset="-120"/>
                      </a:endParaRPr>
                    </a:p>
                  </a:txBody>
                  <a:tcPr anchor="ctr"/>
                </a:tc>
                <a:tc>
                  <a:txBody>
                    <a:bodyPr/>
                    <a:lstStyle/>
                    <a:p>
                      <a:pPr algn="l"/>
                      <a:r>
                        <a:rPr lang="zh-TW" altLang="en-US" sz="2400" b="1" dirty="0" smtClean="0">
                          <a:solidFill>
                            <a:srgbClr val="7030A0"/>
                          </a:solidFill>
                          <a:latin typeface="標楷體" pitchFamily="65" charset="-120"/>
                          <a:ea typeface="標楷體" pitchFamily="65" charset="-120"/>
                        </a:rPr>
                        <a:t>文</a:t>
                      </a:r>
                      <a:endParaRPr lang="zh-TW" altLang="en-US" sz="2400" b="1" dirty="0">
                        <a:solidFill>
                          <a:srgbClr val="7030A0"/>
                        </a:solidFill>
                        <a:latin typeface="標楷體" pitchFamily="65" charset="-120"/>
                        <a:ea typeface="標楷體" pitchFamily="65" charset="-120"/>
                      </a:endParaRPr>
                    </a:p>
                  </a:txBody>
                  <a:tcPr anchor="ctr"/>
                </a:tc>
                <a:tc>
                  <a:txBody>
                    <a:bodyPr/>
                    <a:lstStyle/>
                    <a:p>
                      <a:pPr algn="l"/>
                      <a:r>
                        <a:rPr lang="zh-TW" altLang="en-US" sz="2400" b="1" dirty="0" smtClean="0">
                          <a:solidFill>
                            <a:srgbClr val="7030A0"/>
                          </a:solidFill>
                          <a:latin typeface="標楷體" pitchFamily="65" charset="-120"/>
                          <a:ea typeface="標楷體" pitchFamily="65" charset="-120"/>
                        </a:rPr>
                        <a:t>較不安定</a:t>
                      </a:r>
                      <a:endParaRPr lang="zh-TW" altLang="en-US" sz="2400" b="1" dirty="0">
                        <a:solidFill>
                          <a:srgbClr val="7030A0"/>
                        </a:solidFill>
                        <a:latin typeface="標楷體" pitchFamily="65" charset="-120"/>
                        <a:ea typeface="標楷體" pitchFamily="65" charset="-120"/>
                      </a:endParaRPr>
                    </a:p>
                  </a:txBody>
                  <a:tcPr anchor="ctr"/>
                </a:tc>
                <a:tc>
                  <a:txBody>
                    <a:bodyPr/>
                    <a:lstStyle/>
                    <a:p>
                      <a:pPr algn="l"/>
                      <a:r>
                        <a:rPr lang="zh-TW" altLang="en-US" sz="2400" b="1" dirty="0" smtClean="0">
                          <a:solidFill>
                            <a:srgbClr val="7030A0"/>
                          </a:solidFill>
                          <a:latin typeface="標楷體" pitchFamily="65" charset="-120"/>
                          <a:ea typeface="標楷體" pitchFamily="65" charset="-120"/>
                        </a:rPr>
                        <a:t>隨興自我</a:t>
                      </a:r>
                      <a:endParaRPr lang="zh-TW" altLang="en-US" sz="2400" b="1" dirty="0">
                        <a:solidFill>
                          <a:srgbClr val="7030A0"/>
                        </a:solidFill>
                        <a:latin typeface="標楷體" pitchFamily="65" charset="-120"/>
                        <a:ea typeface="標楷體"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7030A0"/>
                          </a:solidFill>
                          <a:latin typeface="標楷體" pitchFamily="65" charset="-120"/>
                          <a:ea typeface="標楷體" pitchFamily="65" charset="-120"/>
                        </a:rPr>
                        <a:t>設計師</a:t>
                      </a:r>
                      <a:endParaRPr lang="en-US" altLang="zh-TW" sz="2400" b="1" dirty="0" smtClean="0">
                        <a:solidFill>
                          <a:srgbClr val="7030A0"/>
                        </a:solidFill>
                        <a:latin typeface="標楷體" pitchFamily="65" charset="-120"/>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7030A0"/>
                          </a:solidFill>
                          <a:latin typeface="標楷體" pitchFamily="65" charset="-120"/>
                          <a:ea typeface="標楷體" pitchFamily="65" charset="-120"/>
                        </a:rPr>
                        <a:t>音樂家</a:t>
                      </a:r>
                      <a:endParaRPr lang="zh-TW" altLang="en-US" sz="2400" b="1" dirty="0">
                        <a:solidFill>
                          <a:srgbClr val="7030A0"/>
                        </a:solidFill>
                        <a:latin typeface="標楷體" pitchFamily="65" charset="-120"/>
                        <a:ea typeface="標楷體" pitchFamily="65" charset="-120"/>
                      </a:endParaRPr>
                    </a:p>
                  </a:txBody>
                  <a:tcPr anchor="ctr"/>
                </a:tc>
                <a:tc>
                  <a:txBody>
                    <a:bodyPr/>
                    <a:lstStyle/>
                    <a:p>
                      <a:pPr algn="l"/>
                      <a:r>
                        <a:rPr lang="zh-TW" altLang="en-US" sz="2400" b="1" dirty="0" smtClean="0">
                          <a:solidFill>
                            <a:srgbClr val="7030A0"/>
                          </a:solidFill>
                          <a:latin typeface="標楷體" pitchFamily="65" charset="-120"/>
                          <a:ea typeface="標楷體" pitchFamily="65" charset="-120"/>
                        </a:rPr>
                        <a:t>創意的</a:t>
                      </a:r>
                      <a:endParaRPr lang="en-US" altLang="zh-TW" sz="2400" b="1" dirty="0" smtClean="0">
                        <a:solidFill>
                          <a:srgbClr val="7030A0"/>
                        </a:solidFill>
                        <a:latin typeface="標楷體" pitchFamily="65" charset="-120"/>
                        <a:ea typeface="標楷體" pitchFamily="65" charset="-120"/>
                      </a:endParaRPr>
                    </a:p>
                    <a:p>
                      <a:pPr algn="l"/>
                      <a:r>
                        <a:rPr lang="zh-TW" altLang="en-US" sz="2400" b="1" dirty="0" smtClean="0">
                          <a:solidFill>
                            <a:srgbClr val="7030A0"/>
                          </a:solidFill>
                          <a:latin typeface="標楷體" pitchFamily="65" charset="-120"/>
                          <a:ea typeface="標楷體" pitchFamily="65" charset="-120"/>
                        </a:rPr>
                        <a:t>思想活躍</a:t>
                      </a:r>
                      <a:endParaRPr lang="zh-TW" altLang="en-US" sz="2400" b="1" dirty="0">
                        <a:solidFill>
                          <a:srgbClr val="7030A0"/>
                        </a:solidFill>
                        <a:latin typeface="標楷體" pitchFamily="65" charset="-120"/>
                        <a:ea typeface="標楷體" pitchFamily="65" charset="-120"/>
                      </a:endParaRPr>
                    </a:p>
                  </a:txBody>
                  <a:tcPr anchor="ctr"/>
                </a:tc>
              </a:tr>
              <a:tr h="822960">
                <a:tc>
                  <a:txBody>
                    <a:bodyPr/>
                    <a:lstStyle/>
                    <a:p>
                      <a:pPr algn="l"/>
                      <a:r>
                        <a:rPr lang="zh-TW" altLang="en-US" sz="2400" b="1" dirty="0" smtClean="0">
                          <a:solidFill>
                            <a:srgbClr val="FF0000"/>
                          </a:solidFill>
                          <a:latin typeface="標楷體" pitchFamily="65" charset="-120"/>
                          <a:ea typeface="標楷體" pitchFamily="65" charset="-120"/>
                        </a:rPr>
                        <a:t>社會型</a:t>
                      </a:r>
                      <a:endParaRPr lang="zh-TW" altLang="en-US" sz="2400" b="1" dirty="0">
                        <a:solidFill>
                          <a:srgbClr val="FF0000"/>
                        </a:solidFill>
                        <a:latin typeface="標楷體" pitchFamily="65" charset="-120"/>
                        <a:ea typeface="標楷體" pitchFamily="65" charset="-120"/>
                      </a:endParaRPr>
                    </a:p>
                  </a:txBody>
                  <a:tcPr anchor="ctr"/>
                </a:tc>
                <a:tc>
                  <a:txBody>
                    <a:bodyPr/>
                    <a:lstStyle/>
                    <a:p>
                      <a:pPr algn="l"/>
                      <a:r>
                        <a:rPr lang="zh-TW" altLang="en-US" sz="2400" b="1" dirty="0" smtClean="0">
                          <a:solidFill>
                            <a:srgbClr val="FF0000"/>
                          </a:solidFill>
                          <a:latin typeface="標楷體" pitchFamily="65" charset="-120"/>
                          <a:ea typeface="標楷體" pitchFamily="65" charset="-120"/>
                        </a:rPr>
                        <a:t>人</a:t>
                      </a:r>
                      <a:endParaRPr lang="zh-TW" altLang="en-US" sz="2400" b="1" dirty="0">
                        <a:solidFill>
                          <a:srgbClr val="FF0000"/>
                        </a:solidFill>
                        <a:latin typeface="標楷體" pitchFamily="65" charset="-120"/>
                        <a:ea typeface="標楷體" pitchFamily="65" charset="-120"/>
                      </a:endParaRPr>
                    </a:p>
                  </a:txBody>
                  <a:tcPr anchor="ctr"/>
                </a:tc>
                <a:tc>
                  <a:txBody>
                    <a:bodyPr/>
                    <a:lstStyle/>
                    <a:p>
                      <a:pPr algn="l"/>
                      <a:r>
                        <a:rPr lang="zh-TW" altLang="en-US" sz="2400" b="1" dirty="0" smtClean="0">
                          <a:solidFill>
                            <a:srgbClr val="FF0000"/>
                          </a:solidFill>
                          <a:latin typeface="標楷體" pitchFamily="65" charset="-120"/>
                          <a:ea typeface="標楷體" pitchFamily="65" charset="-120"/>
                        </a:rPr>
                        <a:t>較溫暖助人</a:t>
                      </a:r>
                      <a:endParaRPr lang="zh-TW" altLang="en-US" sz="2400" b="1" dirty="0">
                        <a:solidFill>
                          <a:srgbClr val="FF0000"/>
                        </a:solidFill>
                        <a:latin typeface="標楷體" pitchFamily="65" charset="-120"/>
                        <a:ea typeface="標楷體" pitchFamily="65" charset="-120"/>
                      </a:endParaRPr>
                    </a:p>
                  </a:txBody>
                  <a:tcPr anchor="ctr"/>
                </a:tc>
                <a:tc>
                  <a:txBody>
                    <a:bodyPr/>
                    <a:lstStyle/>
                    <a:p>
                      <a:pPr algn="l"/>
                      <a:r>
                        <a:rPr lang="zh-TW" altLang="en-US" sz="2400" b="1" dirty="0" smtClean="0">
                          <a:solidFill>
                            <a:srgbClr val="FF0000"/>
                          </a:solidFill>
                          <a:latin typeface="標楷體" pitchFamily="65" charset="-120"/>
                          <a:ea typeface="標楷體" pitchFamily="65" charset="-120"/>
                        </a:rPr>
                        <a:t>支持依靠</a:t>
                      </a:r>
                      <a:endParaRPr lang="zh-TW" altLang="en-US" sz="2400" b="1" dirty="0">
                        <a:solidFill>
                          <a:srgbClr val="FF0000"/>
                        </a:solidFill>
                        <a:latin typeface="標楷體" pitchFamily="65" charset="-120"/>
                        <a:ea typeface="標楷體"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標楷體" pitchFamily="65" charset="-120"/>
                          <a:ea typeface="標楷體" pitchFamily="65" charset="-120"/>
                        </a:rPr>
                        <a:t>教師</a:t>
                      </a:r>
                      <a:endParaRPr lang="en-US" altLang="zh-TW" sz="2400" b="1" dirty="0" smtClean="0">
                        <a:solidFill>
                          <a:srgbClr val="FF0000"/>
                        </a:solidFill>
                        <a:latin typeface="標楷體" pitchFamily="65" charset="-120"/>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標楷體" pitchFamily="65" charset="-120"/>
                          <a:ea typeface="標楷體" pitchFamily="65" charset="-120"/>
                        </a:rPr>
                        <a:t>社工師</a:t>
                      </a:r>
                    </a:p>
                  </a:txBody>
                  <a:tcPr anchor="ctr"/>
                </a:tc>
                <a:tc>
                  <a:txBody>
                    <a:bodyPr/>
                    <a:lstStyle/>
                    <a:p>
                      <a:pPr algn="l"/>
                      <a:r>
                        <a:rPr lang="zh-TW" altLang="en-US" sz="2400" b="1" dirty="0" smtClean="0">
                          <a:solidFill>
                            <a:srgbClr val="FF0000"/>
                          </a:solidFill>
                          <a:latin typeface="標楷體" pitchFamily="65" charset="-120"/>
                          <a:ea typeface="標楷體" pitchFamily="65" charset="-120"/>
                        </a:rPr>
                        <a:t>歸納推理</a:t>
                      </a:r>
                      <a:endParaRPr lang="zh-TW" altLang="en-US" sz="2400" b="1" dirty="0">
                        <a:solidFill>
                          <a:srgbClr val="FF0000"/>
                        </a:solidFill>
                        <a:latin typeface="標楷體" pitchFamily="65" charset="-120"/>
                        <a:ea typeface="標楷體" pitchFamily="65" charset="-120"/>
                      </a:endParaRPr>
                    </a:p>
                  </a:txBody>
                  <a:tcPr anchor="ctr"/>
                </a:tc>
              </a:tr>
              <a:tr h="822960">
                <a:tc>
                  <a:txBody>
                    <a:bodyPr/>
                    <a:lstStyle/>
                    <a:p>
                      <a:pPr algn="l"/>
                      <a:r>
                        <a:rPr lang="zh-TW" altLang="en-US" sz="2400" b="1" dirty="0" smtClean="0">
                          <a:solidFill>
                            <a:srgbClr val="008000"/>
                          </a:solidFill>
                          <a:latin typeface="標楷體" pitchFamily="65" charset="-120"/>
                          <a:ea typeface="標楷體" pitchFamily="65" charset="-120"/>
                        </a:rPr>
                        <a:t>企業型</a:t>
                      </a:r>
                      <a:endParaRPr lang="zh-TW" altLang="en-US" sz="2400" b="1" dirty="0">
                        <a:solidFill>
                          <a:srgbClr val="008000"/>
                        </a:solidFill>
                        <a:latin typeface="標楷體" pitchFamily="65" charset="-120"/>
                        <a:ea typeface="標楷體" pitchFamily="65" charset="-120"/>
                      </a:endParaRPr>
                    </a:p>
                  </a:txBody>
                  <a:tcPr anchor="ctr"/>
                </a:tc>
                <a:tc>
                  <a:txBody>
                    <a:bodyPr/>
                    <a:lstStyle/>
                    <a:p>
                      <a:pPr algn="l"/>
                      <a:r>
                        <a:rPr lang="zh-TW" altLang="en-US" sz="2400" b="1" dirty="0" smtClean="0">
                          <a:solidFill>
                            <a:srgbClr val="008000"/>
                          </a:solidFill>
                          <a:latin typeface="標楷體" pitchFamily="65" charset="-120"/>
                          <a:ea typeface="標楷體" pitchFamily="65" charset="-120"/>
                        </a:rPr>
                        <a:t>商</a:t>
                      </a:r>
                      <a:endParaRPr lang="zh-TW" altLang="en-US" sz="2400" b="1" dirty="0">
                        <a:solidFill>
                          <a:srgbClr val="008000"/>
                        </a:solidFill>
                        <a:latin typeface="標楷體" pitchFamily="65" charset="-120"/>
                        <a:ea typeface="標楷體" pitchFamily="65" charset="-120"/>
                      </a:endParaRPr>
                    </a:p>
                  </a:txBody>
                  <a:tcPr anchor="ctr"/>
                </a:tc>
                <a:tc>
                  <a:txBody>
                    <a:bodyPr/>
                    <a:lstStyle/>
                    <a:p>
                      <a:pPr algn="l"/>
                      <a:r>
                        <a:rPr lang="zh-TW" altLang="en-US" sz="2400" b="1" dirty="0" smtClean="0">
                          <a:solidFill>
                            <a:srgbClr val="008000"/>
                          </a:solidFill>
                          <a:latin typeface="標楷體" pitchFamily="65" charset="-120"/>
                          <a:ea typeface="標楷體" pitchFamily="65" charset="-120"/>
                        </a:rPr>
                        <a:t>較進取的</a:t>
                      </a:r>
                      <a:endParaRPr lang="zh-TW" altLang="en-US" sz="2400" b="1" dirty="0">
                        <a:solidFill>
                          <a:srgbClr val="008000"/>
                        </a:solidFill>
                        <a:latin typeface="標楷體" pitchFamily="65" charset="-120"/>
                        <a:ea typeface="標楷體" pitchFamily="65" charset="-120"/>
                      </a:endParaRPr>
                    </a:p>
                  </a:txBody>
                  <a:tcPr anchor="ctr"/>
                </a:tc>
                <a:tc>
                  <a:txBody>
                    <a:bodyPr/>
                    <a:lstStyle/>
                    <a:p>
                      <a:pPr algn="l"/>
                      <a:r>
                        <a:rPr lang="zh-TW" altLang="en-US" sz="2400" b="1" dirty="0" smtClean="0">
                          <a:solidFill>
                            <a:srgbClr val="008000"/>
                          </a:solidFill>
                          <a:latin typeface="標楷體" pitchFamily="65" charset="-120"/>
                          <a:ea typeface="標楷體" pitchFamily="65" charset="-120"/>
                        </a:rPr>
                        <a:t>支配掌控</a:t>
                      </a:r>
                      <a:endParaRPr lang="zh-TW" altLang="en-US" sz="2400" b="1" dirty="0">
                        <a:solidFill>
                          <a:srgbClr val="008000"/>
                        </a:solidFill>
                        <a:latin typeface="標楷體" pitchFamily="65" charset="-120"/>
                        <a:ea typeface="標楷體"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008000"/>
                          </a:solidFill>
                          <a:latin typeface="標楷體" pitchFamily="65" charset="-120"/>
                          <a:ea typeface="標楷體" pitchFamily="65" charset="-120"/>
                        </a:rPr>
                        <a:t>經理人</a:t>
                      </a:r>
                    </a:p>
                    <a:p>
                      <a:pPr algn="l"/>
                      <a:r>
                        <a:rPr lang="zh-TW" altLang="en-US" sz="2400" b="1" dirty="0" smtClean="0">
                          <a:solidFill>
                            <a:srgbClr val="008000"/>
                          </a:solidFill>
                          <a:latin typeface="標楷體" pitchFamily="65" charset="-120"/>
                          <a:ea typeface="標楷體" pitchFamily="65" charset="-120"/>
                        </a:rPr>
                        <a:t>主管</a:t>
                      </a:r>
                      <a:endParaRPr lang="zh-TW" altLang="en-US" sz="2400" b="1" dirty="0">
                        <a:solidFill>
                          <a:srgbClr val="008000"/>
                        </a:solidFill>
                        <a:latin typeface="標楷體" pitchFamily="65" charset="-120"/>
                        <a:ea typeface="標楷體" pitchFamily="65" charset="-120"/>
                      </a:endParaRPr>
                    </a:p>
                  </a:txBody>
                  <a:tcPr anchor="ctr"/>
                </a:tc>
                <a:tc>
                  <a:txBody>
                    <a:bodyPr/>
                    <a:lstStyle/>
                    <a:p>
                      <a:pPr algn="l"/>
                      <a:r>
                        <a:rPr lang="zh-TW" altLang="en-US" sz="2400" b="1" dirty="0" smtClean="0">
                          <a:solidFill>
                            <a:srgbClr val="008000"/>
                          </a:solidFill>
                          <a:latin typeface="標楷體" pitchFamily="65" charset="-120"/>
                          <a:ea typeface="標楷體" pitchFamily="65" charset="-120"/>
                        </a:rPr>
                        <a:t>邏輯的</a:t>
                      </a:r>
                      <a:endParaRPr lang="zh-TW" altLang="en-US" sz="2400" b="1" dirty="0">
                        <a:solidFill>
                          <a:srgbClr val="008000"/>
                        </a:solidFill>
                        <a:latin typeface="標楷體" pitchFamily="65" charset="-120"/>
                        <a:ea typeface="標楷體" pitchFamily="65" charset="-120"/>
                      </a:endParaRPr>
                    </a:p>
                  </a:txBody>
                  <a:tcPr anchor="ctr"/>
                </a:tc>
              </a:tr>
              <a:tr h="822960">
                <a:tc>
                  <a:txBody>
                    <a:bodyPr/>
                    <a:lstStyle/>
                    <a:p>
                      <a:pPr algn="l"/>
                      <a:r>
                        <a:rPr lang="zh-TW" altLang="en-US" sz="2400" b="1" dirty="0" smtClean="0">
                          <a:solidFill>
                            <a:srgbClr val="663300"/>
                          </a:solidFill>
                          <a:latin typeface="標楷體" pitchFamily="65" charset="-120"/>
                          <a:ea typeface="標楷體" pitchFamily="65" charset="-120"/>
                        </a:rPr>
                        <a:t>事務型</a:t>
                      </a:r>
                      <a:endParaRPr lang="zh-TW" altLang="en-US" sz="2400" b="1" dirty="0">
                        <a:solidFill>
                          <a:srgbClr val="663300"/>
                        </a:solidFill>
                        <a:latin typeface="標楷體" pitchFamily="65" charset="-120"/>
                        <a:ea typeface="標楷體" pitchFamily="65" charset="-120"/>
                      </a:endParaRPr>
                    </a:p>
                  </a:txBody>
                  <a:tcPr anchor="ctr"/>
                </a:tc>
                <a:tc>
                  <a:txBody>
                    <a:bodyPr/>
                    <a:lstStyle/>
                    <a:p>
                      <a:pPr algn="l"/>
                      <a:r>
                        <a:rPr lang="zh-TW" altLang="en-US" sz="2400" b="1" dirty="0" smtClean="0">
                          <a:solidFill>
                            <a:srgbClr val="663300"/>
                          </a:solidFill>
                          <a:latin typeface="標楷體" pitchFamily="65" charset="-120"/>
                          <a:ea typeface="標楷體" pitchFamily="65" charset="-120"/>
                        </a:rPr>
                        <a:t>事</a:t>
                      </a:r>
                      <a:endParaRPr lang="zh-TW" altLang="en-US" sz="2400" b="1" dirty="0">
                        <a:solidFill>
                          <a:srgbClr val="663300"/>
                        </a:solidFill>
                        <a:latin typeface="標楷體" pitchFamily="65" charset="-120"/>
                        <a:ea typeface="標楷體" pitchFamily="65" charset="-120"/>
                      </a:endParaRPr>
                    </a:p>
                  </a:txBody>
                  <a:tcPr anchor="ctr"/>
                </a:tc>
                <a:tc>
                  <a:txBody>
                    <a:bodyPr/>
                    <a:lstStyle/>
                    <a:p>
                      <a:pPr algn="l"/>
                      <a:r>
                        <a:rPr lang="zh-TW" altLang="en-US" sz="2400" b="1" dirty="0" smtClean="0">
                          <a:solidFill>
                            <a:srgbClr val="663300"/>
                          </a:solidFill>
                          <a:latin typeface="標楷體" pitchFamily="65" charset="-120"/>
                          <a:ea typeface="標楷體" pitchFamily="65" charset="-120"/>
                        </a:rPr>
                        <a:t>較保守的</a:t>
                      </a:r>
                      <a:endParaRPr lang="zh-TW" altLang="en-US" sz="2400" b="1" dirty="0">
                        <a:solidFill>
                          <a:srgbClr val="663300"/>
                        </a:solidFill>
                        <a:latin typeface="標楷體" pitchFamily="65" charset="-120"/>
                        <a:ea typeface="標楷體" pitchFamily="65" charset="-120"/>
                      </a:endParaRPr>
                    </a:p>
                  </a:txBody>
                  <a:tcPr anchor="ctr"/>
                </a:tc>
                <a:tc>
                  <a:txBody>
                    <a:bodyPr/>
                    <a:lstStyle/>
                    <a:p>
                      <a:pPr algn="l"/>
                      <a:r>
                        <a:rPr lang="zh-TW" altLang="en-US" sz="2400" b="1" dirty="0" smtClean="0">
                          <a:solidFill>
                            <a:srgbClr val="663300"/>
                          </a:solidFill>
                          <a:latin typeface="標楷體" pitchFamily="65" charset="-120"/>
                          <a:ea typeface="標楷體" pitchFamily="65" charset="-120"/>
                        </a:rPr>
                        <a:t>退隱迴避</a:t>
                      </a:r>
                      <a:endParaRPr lang="zh-TW" altLang="en-US" sz="2400" b="1" dirty="0">
                        <a:solidFill>
                          <a:srgbClr val="663300"/>
                        </a:solidFill>
                        <a:latin typeface="標楷體" pitchFamily="65" charset="-120"/>
                        <a:ea typeface="標楷體"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663300"/>
                          </a:solidFill>
                          <a:latin typeface="標楷體" pitchFamily="65" charset="-120"/>
                          <a:ea typeface="標楷體" pitchFamily="65" charset="-120"/>
                        </a:rPr>
                        <a:t>秘書</a:t>
                      </a:r>
                      <a:endParaRPr lang="en-US" altLang="zh-TW" sz="2400" b="1" dirty="0" smtClean="0">
                        <a:solidFill>
                          <a:srgbClr val="663300"/>
                        </a:solidFill>
                        <a:latin typeface="標楷體" pitchFamily="65" charset="-120"/>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663300"/>
                          </a:solidFill>
                          <a:latin typeface="標楷體" pitchFamily="65" charset="-120"/>
                          <a:ea typeface="標楷體" pitchFamily="65" charset="-120"/>
                        </a:rPr>
                        <a:t>會計師</a:t>
                      </a:r>
                      <a:endParaRPr lang="zh-TW" altLang="en-US" sz="2400" b="1" dirty="0">
                        <a:solidFill>
                          <a:srgbClr val="663300"/>
                        </a:solidFill>
                        <a:latin typeface="標楷體" pitchFamily="65" charset="-120"/>
                        <a:ea typeface="標楷體" pitchFamily="65" charset="-120"/>
                      </a:endParaRPr>
                    </a:p>
                  </a:txBody>
                  <a:tcPr anchor="ctr"/>
                </a:tc>
                <a:tc>
                  <a:txBody>
                    <a:bodyPr/>
                    <a:lstStyle/>
                    <a:p>
                      <a:pPr algn="l"/>
                      <a:r>
                        <a:rPr lang="zh-TW" altLang="en-US" sz="2400" b="1" dirty="0" smtClean="0">
                          <a:solidFill>
                            <a:srgbClr val="663300"/>
                          </a:solidFill>
                          <a:latin typeface="標楷體" pitchFamily="65" charset="-120"/>
                          <a:ea typeface="標楷體" pitchFamily="65" charset="-120"/>
                        </a:rPr>
                        <a:t>嚴謹的</a:t>
                      </a:r>
                      <a:endParaRPr lang="zh-TW" altLang="en-US" sz="2400" b="1" dirty="0">
                        <a:solidFill>
                          <a:srgbClr val="663300"/>
                        </a:solidFill>
                        <a:latin typeface="標楷體" pitchFamily="65" charset="-120"/>
                        <a:ea typeface="標楷體" pitchFamily="65" charset="-120"/>
                      </a:endParaRPr>
                    </a:p>
                  </a:txBody>
                  <a:tcPr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14546" y="642918"/>
            <a:ext cx="4429156" cy="857256"/>
          </a:xfrm>
          <a:solidFill>
            <a:srgbClr val="FFD243"/>
          </a:solidFill>
          <a:scene3d>
            <a:camera prst="orthographicFront"/>
            <a:lightRig rig="threePt" dir="t"/>
          </a:scene3d>
          <a:sp3d>
            <a:bevelT/>
          </a:sp3d>
        </p:spPr>
        <p:txBody>
          <a:bodyPr/>
          <a:lstStyle/>
          <a:p>
            <a:pPr eaLnBrk="1" hangingPunct="1"/>
            <a:r>
              <a:rPr lang="zh-TW" altLang="en-US" sz="4800" b="1" dirty="0" smtClean="0">
                <a:solidFill>
                  <a:schemeClr val="bg1"/>
                </a:solidFill>
                <a:latin typeface="標楷體" pitchFamily="65" charset="-120"/>
                <a:ea typeface="標楷體" pitchFamily="65" charset="-120"/>
              </a:rPr>
              <a:t>六型間的差別</a:t>
            </a:r>
          </a:p>
        </p:txBody>
      </p:sp>
      <p:sp>
        <p:nvSpPr>
          <p:cNvPr id="33795" name="Rectangle 3"/>
          <p:cNvSpPr>
            <a:spLocks noGrp="1" noChangeArrowheads="1"/>
          </p:cNvSpPr>
          <p:nvPr>
            <p:ph idx="1"/>
          </p:nvPr>
        </p:nvSpPr>
        <p:spPr/>
        <p:txBody>
          <a:bodyPr/>
          <a:lstStyle/>
          <a:p>
            <a:pPr eaLnBrk="1" hangingPunct="1">
              <a:lnSpc>
                <a:spcPct val="150000"/>
              </a:lnSpc>
            </a:pPr>
            <a:r>
              <a:rPr lang="en-US" altLang="zh-TW" sz="4000" b="1" dirty="0" smtClean="0">
                <a:solidFill>
                  <a:schemeClr val="accent1">
                    <a:lumMod val="50000"/>
                  </a:schemeClr>
                </a:solidFill>
                <a:latin typeface="標楷體" pitchFamily="65" charset="-120"/>
                <a:ea typeface="標楷體" pitchFamily="65" charset="-120"/>
              </a:rPr>
              <a:t>R</a:t>
            </a:r>
            <a:r>
              <a:rPr lang="zh-TW" altLang="en-US" sz="4000" b="1" dirty="0" smtClean="0">
                <a:solidFill>
                  <a:schemeClr val="accent1">
                    <a:lumMod val="50000"/>
                  </a:schemeClr>
                </a:solidFill>
                <a:latin typeface="標楷體" pitchFamily="65" charset="-120"/>
                <a:ea typeface="標楷體" pitchFamily="65" charset="-120"/>
              </a:rPr>
              <a:t>、</a:t>
            </a:r>
            <a:r>
              <a:rPr lang="en-US" altLang="zh-TW" sz="4000" b="1" dirty="0" smtClean="0">
                <a:solidFill>
                  <a:schemeClr val="accent1">
                    <a:lumMod val="50000"/>
                  </a:schemeClr>
                </a:solidFill>
                <a:latin typeface="標楷體" pitchFamily="65" charset="-120"/>
                <a:ea typeface="標楷體" pitchFamily="65" charset="-120"/>
              </a:rPr>
              <a:t>I </a:t>
            </a:r>
            <a:r>
              <a:rPr lang="zh-TW" altLang="zh-TW" sz="4000" b="1" dirty="0" smtClean="0">
                <a:solidFill>
                  <a:schemeClr val="accent1">
                    <a:lumMod val="50000"/>
                  </a:schemeClr>
                </a:solidFill>
                <a:latin typeface="標楷體" pitchFamily="65" charset="-120"/>
                <a:ea typeface="標楷體" pitchFamily="65" charset="-120"/>
              </a:rPr>
              <a:t>＝</a:t>
            </a:r>
            <a:r>
              <a:rPr lang="zh-TW" altLang="en-US" sz="4000" b="1" dirty="0" smtClean="0">
                <a:solidFill>
                  <a:schemeClr val="accent1">
                    <a:lumMod val="50000"/>
                  </a:schemeClr>
                </a:solidFill>
                <a:latin typeface="標楷體" pitchFamily="65" charset="-120"/>
                <a:ea typeface="標楷體" pitchFamily="65" charset="-120"/>
              </a:rPr>
              <a:t>＞工科常出現</a:t>
            </a:r>
          </a:p>
          <a:p>
            <a:pPr eaLnBrk="1" hangingPunct="1">
              <a:lnSpc>
                <a:spcPct val="150000"/>
              </a:lnSpc>
            </a:pPr>
            <a:r>
              <a:rPr lang="en-US" altLang="zh-TW" sz="4000" b="1" dirty="0" smtClean="0">
                <a:solidFill>
                  <a:schemeClr val="accent1">
                    <a:lumMod val="50000"/>
                  </a:schemeClr>
                </a:solidFill>
                <a:latin typeface="標楷體" pitchFamily="65" charset="-120"/>
                <a:ea typeface="標楷體" pitchFamily="65" charset="-120"/>
              </a:rPr>
              <a:t>I</a:t>
            </a:r>
            <a:r>
              <a:rPr lang="zh-TW" altLang="en-US" sz="4000" b="1" dirty="0" smtClean="0">
                <a:solidFill>
                  <a:schemeClr val="accent1">
                    <a:lumMod val="50000"/>
                  </a:schemeClr>
                </a:solidFill>
                <a:latin typeface="標楷體" pitchFamily="65" charset="-120"/>
                <a:ea typeface="標楷體" pitchFamily="65" charset="-120"/>
              </a:rPr>
              <a:t>、</a:t>
            </a:r>
            <a:r>
              <a:rPr lang="en-US" altLang="zh-TW" sz="4000" b="1" dirty="0" smtClean="0">
                <a:solidFill>
                  <a:schemeClr val="accent1">
                    <a:lumMod val="50000"/>
                  </a:schemeClr>
                </a:solidFill>
                <a:latin typeface="標楷體" pitchFamily="65" charset="-120"/>
                <a:ea typeface="標楷體" pitchFamily="65" charset="-120"/>
              </a:rPr>
              <a:t>A </a:t>
            </a:r>
            <a:r>
              <a:rPr lang="zh-TW" altLang="en-US" sz="4000" b="1" dirty="0" smtClean="0">
                <a:solidFill>
                  <a:schemeClr val="accent1">
                    <a:lumMod val="50000"/>
                  </a:schemeClr>
                </a:solidFill>
                <a:latin typeface="標楷體" pitchFamily="65" charset="-120"/>
                <a:ea typeface="標楷體" pitchFamily="65" charset="-120"/>
              </a:rPr>
              <a:t>＝＞都喜歡思考</a:t>
            </a:r>
          </a:p>
          <a:p>
            <a:pPr eaLnBrk="1" hangingPunct="1">
              <a:lnSpc>
                <a:spcPct val="150000"/>
              </a:lnSpc>
            </a:pPr>
            <a:r>
              <a:rPr lang="en-US" altLang="zh-TW" sz="4000" b="1" dirty="0" smtClean="0">
                <a:solidFill>
                  <a:schemeClr val="accent1">
                    <a:lumMod val="50000"/>
                  </a:schemeClr>
                </a:solidFill>
                <a:latin typeface="標楷體" pitchFamily="65" charset="-120"/>
                <a:ea typeface="標楷體" pitchFamily="65" charset="-120"/>
              </a:rPr>
              <a:t>S</a:t>
            </a:r>
            <a:r>
              <a:rPr lang="zh-TW" altLang="en-US" sz="4000" b="1" dirty="0" smtClean="0">
                <a:solidFill>
                  <a:schemeClr val="accent1">
                    <a:lumMod val="50000"/>
                  </a:schemeClr>
                </a:solidFill>
                <a:latin typeface="標楷體" pitchFamily="65" charset="-120"/>
                <a:ea typeface="標楷體" pitchFamily="65" charset="-120"/>
              </a:rPr>
              <a:t>、</a:t>
            </a:r>
            <a:r>
              <a:rPr lang="en-US" altLang="zh-TW" sz="4000" b="1" dirty="0" smtClean="0">
                <a:solidFill>
                  <a:schemeClr val="accent1">
                    <a:lumMod val="50000"/>
                  </a:schemeClr>
                </a:solidFill>
                <a:latin typeface="標楷體" pitchFamily="65" charset="-120"/>
                <a:ea typeface="標楷體" pitchFamily="65" charset="-120"/>
              </a:rPr>
              <a:t>E </a:t>
            </a:r>
            <a:r>
              <a:rPr lang="zh-TW" altLang="en-US" sz="4000" b="1" dirty="0" smtClean="0">
                <a:solidFill>
                  <a:schemeClr val="accent1">
                    <a:lumMod val="50000"/>
                  </a:schemeClr>
                </a:solidFill>
                <a:latin typeface="標楷體" pitchFamily="65" charset="-120"/>
                <a:ea typeface="標楷體" pitchFamily="65" charset="-120"/>
              </a:rPr>
              <a:t>＝＞喜歡與人在一起</a:t>
            </a:r>
          </a:p>
          <a:p>
            <a:pPr eaLnBrk="1" hangingPunct="1">
              <a:lnSpc>
                <a:spcPct val="150000"/>
              </a:lnSpc>
            </a:pPr>
            <a:r>
              <a:rPr lang="en-US" altLang="zh-TW" sz="4000" b="1" dirty="0" smtClean="0">
                <a:solidFill>
                  <a:schemeClr val="accent1">
                    <a:lumMod val="50000"/>
                  </a:schemeClr>
                </a:solidFill>
                <a:latin typeface="標楷體" pitchFamily="65" charset="-120"/>
                <a:ea typeface="標楷體" pitchFamily="65" charset="-120"/>
              </a:rPr>
              <a:t>E</a:t>
            </a:r>
            <a:r>
              <a:rPr lang="zh-TW" altLang="en-US" sz="4000" b="1" dirty="0" smtClean="0">
                <a:solidFill>
                  <a:schemeClr val="accent1">
                    <a:lumMod val="50000"/>
                  </a:schemeClr>
                </a:solidFill>
                <a:latin typeface="標楷體" pitchFamily="65" charset="-120"/>
                <a:ea typeface="標楷體" pitchFamily="65" charset="-120"/>
              </a:rPr>
              <a:t>、</a:t>
            </a:r>
            <a:r>
              <a:rPr lang="en-US" altLang="zh-TW" sz="4000" b="1" dirty="0" smtClean="0">
                <a:solidFill>
                  <a:schemeClr val="accent1">
                    <a:lumMod val="50000"/>
                  </a:schemeClr>
                </a:solidFill>
                <a:latin typeface="標楷體" pitchFamily="65" charset="-120"/>
                <a:ea typeface="標楷體" pitchFamily="65" charset="-120"/>
              </a:rPr>
              <a:t>C </a:t>
            </a:r>
            <a:r>
              <a:rPr lang="zh-TW" altLang="en-US" sz="4000" b="1" dirty="0" smtClean="0">
                <a:solidFill>
                  <a:schemeClr val="accent1">
                    <a:lumMod val="50000"/>
                  </a:schemeClr>
                </a:solidFill>
                <a:latin typeface="標楷體" pitchFamily="65" charset="-120"/>
                <a:ea typeface="標楷體" pitchFamily="65" charset="-120"/>
              </a:rPr>
              <a:t>＝＞對商業事務有興趣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down)">
                                      <p:cBhvr>
                                        <p:cTn id="7" dur="1000"/>
                                        <p:tgtEl>
                                          <p:spTgt spid="3379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3795">
                                            <p:txEl>
                                              <p:pRg st="1" end="1"/>
                                            </p:txEl>
                                          </p:spTgt>
                                        </p:tgtEl>
                                        <p:attrNameLst>
                                          <p:attrName>style.visibility</p:attrName>
                                        </p:attrNameLst>
                                      </p:cBhvr>
                                      <p:to>
                                        <p:strVal val="visible"/>
                                      </p:to>
                                    </p:set>
                                    <p:animEffect transition="in" filter="wipe(down)">
                                      <p:cBhvr>
                                        <p:cTn id="10" dur="1000"/>
                                        <p:tgtEl>
                                          <p:spTgt spid="3379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Effect transition="in" filter="wipe(down)">
                                      <p:cBhvr>
                                        <p:cTn id="13" dur="1000"/>
                                        <p:tgtEl>
                                          <p:spTgt spid="3379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3795">
                                            <p:txEl>
                                              <p:pRg st="3" end="3"/>
                                            </p:txEl>
                                          </p:spTgt>
                                        </p:tgtEl>
                                        <p:attrNameLst>
                                          <p:attrName>style.visibility</p:attrName>
                                        </p:attrNameLst>
                                      </p:cBhvr>
                                      <p:to>
                                        <p:strVal val="visible"/>
                                      </p:to>
                                    </p:set>
                                    <p:animEffect transition="in" filter="wipe(down)">
                                      <p:cBhvr>
                                        <p:cTn id="16" dur="1000"/>
                                        <p:tgtEl>
                                          <p:spTgt spid="33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2357422" y="428604"/>
            <a:ext cx="4143404" cy="928710"/>
          </a:xfrm>
          <a:prstGeom prst="rect">
            <a:avLst/>
          </a:prstGeom>
          <a:solidFill>
            <a:srgbClr val="FFD243"/>
          </a:solidFill>
          <a:ln w="9525">
            <a:noFill/>
            <a:miter lim="800000"/>
            <a:headEnd/>
            <a:tailEnd/>
          </a:ln>
          <a:scene3d>
            <a:camera prst="orthographicFront"/>
            <a:lightRig rig="threePt" dir="t"/>
          </a:scene3d>
          <a:sp3d>
            <a:bevelT/>
          </a:sp3d>
        </p:spPr>
        <p:txBody>
          <a:bodyPr lIns="92075" tIns="46038" rIns="92075" bIns="46038" anchor="ctr"/>
          <a:lstStyle/>
          <a:p>
            <a:pPr algn="ctr"/>
            <a:r>
              <a:rPr lang="zh-TW" altLang="en-US" sz="6000" b="1" dirty="0">
                <a:solidFill>
                  <a:schemeClr val="bg1"/>
                </a:solidFill>
                <a:latin typeface="華康隸書體W7"/>
                <a:ea typeface="標楷體" pitchFamily="65" charset="-120"/>
              </a:rPr>
              <a:t>抓</a:t>
            </a:r>
            <a:r>
              <a:rPr lang="zh-TW" altLang="en-US" sz="6000" b="1" dirty="0" smtClean="0">
                <a:solidFill>
                  <a:schemeClr val="bg1"/>
                </a:solidFill>
                <a:latin typeface="華康隸書體W7"/>
                <a:ea typeface="標楷體" pitchFamily="65" charset="-120"/>
              </a:rPr>
              <a:t>週三碼</a:t>
            </a:r>
            <a:endParaRPr lang="zh-TW" altLang="en-US" sz="6000" b="1" dirty="0">
              <a:solidFill>
                <a:schemeClr val="bg1"/>
              </a:solidFill>
              <a:latin typeface="華康隸書體W7"/>
              <a:ea typeface="標楷體" pitchFamily="65" charset="-120"/>
            </a:endParaRPr>
          </a:p>
        </p:txBody>
      </p:sp>
      <p:sp>
        <p:nvSpPr>
          <p:cNvPr id="37891" name="Rectangle 5"/>
          <p:cNvSpPr>
            <a:spLocks noChangeArrowheads="1"/>
          </p:cNvSpPr>
          <p:nvPr/>
        </p:nvSpPr>
        <p:spPr bwMode="auto">
          <a:xfrm>
            <a:off x="214283" y="1785926"/>
            <a:ext cx="8572560" cy="4500594"/>
          </a:xfrm>
          <a:prstGeom prst="rect">
            <a:avLst/>
          </a:prstGeom>
          <a:noFill/>
          <a:ln w="9525">
            <a:noFill/>
            <a:miter lim="800000"/>
            <a:headEnd/>
            <a:tailEnd/>
          </a:ln>
        </p:spPr>
        <p:txBody>
          <a:bodyPr lIns="92075" tIns="46038" rIns="92075" bIns="46038"/>
          <a:lstStyle/>
          <a:p>
            <a:pPr marL="342900" indent="-342900">
              <a:spcBef>
                <a:spcPct val="20000"/>
              </a:spcBef>
              <a:buFont typeface="Wingdings" pitchFamily="2" charset="2"/>
              <a:buChar char="u"/>
            </a:pPr>
            <a:r>
              <a:rPr lang="zh-TW" altLang="en-US" sz="4000" b="1" dirty="0" smtClean="0">
                <a:solidFill>
                  <a:schemeClr val="accent1">
                    <a:lumMod val="50000"/>
                  </a:schemeClr>
                </a:solidFill>
                <a:latin typeface="標楷體" pitchFamily="65" charset="-120"/>
                <a:ea typeface="標楷體" pitchFamily="65" charset="-120"/>
              </a:rPr>
              <a:t>反映自己主觀的生涯期待</a:t>
            </a:r>
            <a:endParaRPr lang="zh-TW" altLang="en-US" sz="4000" b="1" dirty="0">
              <a:solidFill>
                <a:schemeClr val="accent1">
                  <a:lumMod val="50000"/>
                </a:schemeClr>
              </a:solidFill>
              <a:latin typeface="標楷體" pitchFamily="65" charset="-120"/>
              <a:ea typeface="標楷體" pitchFamily="65" charset="-120"/>
            </a:endParaRPr>
          </a:p>
          <a:p>
            <a:pPr marL="342900" indent="-342900">
              <a:spcBef>
                <a:spcPct val="20000"/>
              </a:spcBef>
              <a:buFont typeface="Wingdings" pitchFamily="2" charset="2"/>
              <a:buChar char="u"/>
            </a:pPr>
            <a:r>
              <a:rPr lang="zh-TW" altLang="en-US" sz="4000" b="1" dirty="0" smtClean="0">
                <a:solidFill>
                  <a:schemeClr val="accent1">
                    <a:lumMod val="50000"/>
                  </a:schemeClr>
                </a:solidFill>
                <a:latin typeface="標楷體" pitchFamily="65" charset="-120"/>
                <a:ea typeface="標楷體" pitchFamily="65" charset="-120"/>
              </a:rPr>
              <a:t>檢核興趣量表效度</a:t>
            </a:r>
            <a:endParaRPr lang="en-US" altLang="zh-TW" sz="4000" b="1" dirty="0" smtClean="0">
              <a:solidFill>
                <a:schemeClr val="accent1">
                  <a:lumMod val="50000"/>
                </a:schemeClr>
              </a:solidFill>
              <a:latin typeface="標楷體" pitchFamily="65" charset="-120"/>
              <a:ea typeface="標楷體" pitchFamily="65" charset="-120"/>
            </a:endParaRPr>
          </a:p>
          <a:p>
            <a:pPr marL="342900" indent="-342900">
              <a:spcBef>
                <a:spcPct val="20000"/>
              </a:spcBef>
            </a:pPr>
            <a:r>
              <a:rPr lang="zh-TW" altLang="en-US" sz="4000" b="1" dirty="0" smtClean="0">
                <a:solidFill>
                  <a:schemeClr val="accent1">
                    <a:lumMod val="50000"/>
                  </a:schemeClr>
                </a:solidFill>
                <a:latin typeface="標楷體" pitchFamily="65" charset="-120"/>
                <a:ea typeface="標楷體" pitchFamily="65" charset="-120"/>
              </a:rPr>
              <a:t>  </a:t>
            </a:r>
            <a:r>
              <a:rPr lang="zh-TW" altLang="en-US" sz="2800" b="1" dirty="0" smtClean="0">
                <a:solidFill>
                  <a:schemeClr val="accent1">
                    <a:lumMod val="50000"/>
                  </a:schemeClr>
                </a:solidFill>
                <a:latin typeface="標楷體" pitchFamily="65" charset="-120"/>
                <a:ea typeface="標楷體" pitchFamily="65" charset="-120"/>
              </a:rPr>
              <a:t>興趣代碼如果相差六分以下可</a:t>
            </a:r>
            <a:r>
              <a:rPr lang="zh-TW" altLang="en-US" sz="2800" b="1" dirty="0">
                <a:solidFill>
                  <a:schemeClr val="accent1">
                    <a:lumMod val="50000"/>
                  </a:schemeClr>
                </a:solidFill>
                <a:latin typeface="標楷體" pitchFamily="65" charset="-120"/>
                <a:ea typeface="標楷體" pitchFamily="65" charset="-120"/>
              </a:rPr>
              <a:t>按照抓週順序作調整</a:t>
            </a:r>
            <a:endParaRPr lang="zh-TW" altLang="en-US" sz="4000" b="1" dirty="0">
              <a:solidFill>
                <a:schemeClr val="accent1">
                  <a:lumMod val="50000"/>
                </a:schemeClr>
              </a:solidFill>
              <a:latin typeface="標楷體" pitchFamily="65" charset="-120"/>
              <a:ea typeface="標楷體" pitchFamily="65" charset="-120"/>
            </a:endParaRPr>
          </a:p>
          <a:p>
            <a:pPr marL="342900" indent="-342900">
              <a:spcBef>
                <a:spcPct val="20000"/>
              </a:spcBef>
              <a:buFont typeface="Wingdings" pitchFamily="2" charset="2"/>
              <a:buChar char="u"/>
            </a:pPr>
            <a:r>
              <a:rPr lang="zh-TW" altLang="en-US" sz="4000" b="1" dirty="0" smtClean="0">
                <a:solidFill>
                  <a:schemeClr val="accent1">
                    <a:lumMod val="50000"/>
                  </a:schemeClr>
                </a:solidFill>
                <a:latin typeface="標楷體" pitchFamily="65" charset="-120"/>
                <a:ea typeface="標楷體" pitchFamily="65" charset="-120"/>
              </a:rPr>
              <a:t>檢核主觀我與客觀我</a:t>
            </a:r>
            <a:endParaRPr lang="en-US" altLang="zh-TW" sz="4000" b="1" dirty="0" smtClean="0">
              <a:solidFill>
                <a:schemeClr val="accent1">
                  <a:lumMod val="50000"/>
                </a:schemeClr>
              </a:solidFill>
              <a:latin typeface="標楷體" pitchFamily="65" charset="-120"/>
              <a:ea typeface="標楷體" pitchFamily="65" charset="-120"/>
            </a:endParaRPr>
          </a:p>
          <a:p>
            <a:pPr marL="342900" indent="-342900">
              <a:spcBef>
                <a:spcPct val="20000"/>
              </a:spcBef>
            </a:pPr>
            <a:r>
              <a:rPr lang="zh-TW" altLang="en-US" sz="4000" b="1" dirty="0" smtClean="0">
                <a:solidFill>
                  <a:schemeClr val="accent1">
                    <a:lumMod val="50000"/>
                  </a:schemeClr>
                </a:solidFill>
                <a:latin typeface="標楷體" pitchFamily="65" charset="-120"/>
                <a:ea typeface="標楷體" pitchFamily="65" charset="-120"/>
              </a:rPr>
              <a:t>  </a:t>
            </a:r>
            <a:r>
              <a:rPr lang="zh-TW" altLang="en-US" sz="2800" b="1" dirty="0" smtClean="0">
                <a:solidFill>
                  <a:schemeClr val="accent1">
                    <a:lumMod val="50000"/>
                  </a:schemeClr>
                </a:solidFill>
                <a:latin typeface="標楷體" pitchFamily="65" charset="-120"/>
                <a:ea typeface="標楷體" pitchFamily="65" charset="-120"/>
              </a:rPr>
              <a:t>理想</a:t>
            </a:r>
            <a:r>
              <a:rPr lang="zh-TW" altLang="en-US" sz="2800" b="1" dirty="0">
                <a:solidFill>
                  <a:schemeClr val="accent1">
                    <a:lumMod val="50000"/>
                  </a:schemeClr>
                </a:solidFill>
                <a:latin typeface="標楷體" pitchFamily="65" charset="-120"/>
                <a:ea typeface="標楷體" pitchFamily="65" charset="-120"/>
              </a:rPr>
              <a:t>、價值觀、父母</a:t>
            </a:r>
            <a:r>
              <a:rPr lang="zh-TW" altLang="en-US" sz="2800" b="1" dirty="0" smtClean="0">
                <a:solidFill>
                  <a:schemeClr val="accent1">
                    <a:lumMod val="50000"/>
                  </a:schemeClr>
                </a:solidFill>
                <a:latin typeface="標楷體" pitchFamily="65" charset="-120"/>
                <a:ea typeface="標楷體" pitchFamily="65" charset="-120"/>
              </a:rPr>
              <a:t>期許</a:t>
            </a:r>
            <a:r>
              <a:rPr lang="zh-TW" altLang="en-US" sz="2800" b="1" dirty="0">
                <a:solidFill>
                  <a:schemeClr val="accent1">
                    <a:lumMod val="50000"/>
                  </a:schemeClr>
                </a:solidFill>
                <a:latin typeface="標楷體" pitchFamily="65" charset="-120"/>
                <a:ea typeface="標楷體" pitchFamily="65" charset="-120"/>
              </a:rPr>
              <a:t>等</a:t>
            </a:r>
            <a:r>
              <a:rPr lang="zh-TW" altLang="en-US" sz="2800" b="1" dirty="0" smtClean="0">
                <a:solidFill>
                  <a:schemeClr val="accent1">
                    <a:lumMod val="50000"/>
                  </a:schemeClr>
                </a:solidFill>
                <a:latin typeface="標楷體" pitchFamily="65" charset="-120"/>
                <a:ea typeface="標楷體" pitchFamily="65" charset="-120"/>
              </a:rPr>
              <a:t>因素</a:t>
            </a:r>
            <a:endParaRPr lang="zh-TW" altLang="en-US" sz="2800" b="1" dirty="0">
              <a:solidFill>
                <a:schemeClr val="accent1">
                  <a:lumMod val="50000"/>
                </a:schemeClr>
              </a:solidFill>
              <a:latin typeface="標楷體" pitchFamily="65" charset="-120"/>
              <a:ea typeface="標楷體" pitchFamily="65" charset="-120"/>
            </a:endParaRPr>
          </a:p>
          <a:p>
            <a:pPr marL="342900" indent="-342900">
              <a:spcBef>
                <a:spcPct val="20000"/>
              </a:spcBef>
            </a:pPr>
            <a:endParaRPr lang="en-US" altLang="zh-TW" sz="4000" dirty="0">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down)">
                                      <p:cBhvr>
                                        <p:cTn id="7" dur="1000"/>
                                        <p:tgtEl>
                                          <p:spTgt spid="37891">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7891">
                                            <p:txEl>
                                              <p:pRg st="1" end="1"/>
                                            </p:txEl>
                                          </p:spTgt>
                                        </p:tgtEl>
                                        <p:attrNameLst>
                                          <p:attrName>style.visibility</p:attrName>
                                        </p:attrNameLst>
                                      </p:cBhvr>
                                      <p:to>
                                        <p:strVal val="visible"/>
                                      </p:to>
                                    </p:set>
                                    <p:animEffect transition="in" filter="wipe(down)">
                                      <p:cBhvr>
                                        <p:cTn id="10" dur="1000"/>
                                        <p:tgtEl>
                                          <p:spTgt spid="37891">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7891">
                                            <p:txEl>
                                              <p:pRg st="2" end="2"/>
                                            </p:txEl>
                                          </p:spTgt>
                                        </p:tgtEl>
                                        <p:attrNameLst>
                                          <p:attrName>style.visibility</p:attrName>
                                        </p:attrNameLst>
                                      </p:cBhvr>
                                      <p:to>
                                        <p:strVal val="visible"/>
                                      </p:to>
                                    </p:set>
                                    <p:animEffect transition="in" filter="wipe(down)">
                                      <p:cBhvr>
                                        <p:cTn id="13" dur="1000"/>
                                        <p:tgtEl>
                                          <p:spTgt spid="37891">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7891">
                                            <p:txEl>
                                              <p:pRg st="3" end="3"/>
                                            </p:txEl>
                                          </p:spTgt>
                                        </p:tgtEl>
                                        <p:attrNameLst>
                                          <p:attrName>style.visibility</p:attrName>
                                        </p:attrNameLst>
                                      </p:cBhvr>
                                      <p:to>
                                        <p:strVal val="visible"/>
                                      </p:to>
                                    </p:set>
                                    <p:animEffect transition="in" filter="wipe(down)">
                                      <p:cBhvr>
                                        <p:cTn id="16" dur="1000"/>
                                        <p:tgtEl>
                                          <p:spTgt spid="37891">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7891">
                                            <p:txEl>
                                              <p:pRg st="4" end="4"/>
                                            </p:txEl>
                                          </p:spTgt>
                                        </p:tgtEl>
                                        <p:attrNameLst>
                                          <p:attrName>style.visibility</p:attrName>
                                        </p:attrNameLst>
                                      </p:cBhvr>
                                      <p:to>
                                        <p:strVal val="visible"/>
                                      </p:to>
                                    </p:set>
                                    <p:animEffect transition="in" filter="wipe(down)">
                                      <p:cBhvr>
                                        <p:cTn id="19" dur="10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2500298" y="285728"/>
            <a:ext cx="3286148" cy="857272"/>
          </a:xfrm>
          <a:prstGeom prst="rect">
            <a:avLst/>
          </a:prstGeom>
          <a:solidFill>
            <a:srgbClr val="FFD243"/>
          </a:solidFill>
          <a:ln w="9525">
            <a:noFill/>
            <a:miter lim="800000"/>
            <a:headEnd/>
            <a:tailEnd/>
          </a:ln>
          <a:scene3d>
            <a:camera prst="orthographicFront"/>
            <a:lightRig rig="threePt" dir="t"/>
          </a:scene3d>
          <a:sp3d>
            <a:bevelT/>
          </a:sp3d>
        </p:spPr>
        <p:txBody>
          <a:bodyPr lIns="92075" tIns="46038" rIns="92075" bIns="46038" anchor="ctr"/>
          <a:lstStyle/>
          <a:p>
            <a:pPr algn="ctr"/>
            <a:r>
              <a:rPr lang="zh-TW" altLang="en-US" sz="6000" b="1" dirty="0">
                <a:solidFill>
                  <a:schemeClr val="bg1"/>
                </a:solidFill>
                <a:latin typeface="標楷體" pitchFamily="65" charset="-120"/>
                <a:ea typeface="標楷體" pitchFamily="65" charset="-120"/>
              </a:rPr>
              <a:t>諧和度</a:t>
            </a:r>
          </a:p>
        </p:txBody>
      </p:sp>
      <p:sp>
        <p:nvSpPr>
          <p:cNvPr id="38915" name="Rectangle 5"/>
          <p:cNvSpPr>
            <a:spLocks noChangeArrowheads="1"/>
          </p:cNvSpPr>
          <p:nvPr/>
        </p:nvSpPr>
        <p:spPr bwMode="auto">
          <a:xfrm>
            <a:off x="179388" y="1214421"/>
            <a:ext cx="8713787" cy="5357851"/>
          </a:xfrm>
          <a:prstGeom prst="rect">
            <a:avLst/>
          </a:prstGeom>
          <a:noFill/>
          <a:ln w="9525">
            <a:noFill/>
            <a:miter lim="800000"/>
            <a:headEnd/>
            <a:tailEnd/>
          </a:ln>
        </p:spPr>
        <p:txBody>
          <a:bodyPr lIns="92075" tIns="46038" rIns="92075" bIns="46038"/>
          <a:lstStyle/>
          <a:p>
            <a:pPr marL="342900" indent="-342900">
              <a:spcBef>
                <a:spcPct val="20000"/>
              </a:spcBef>
            </a:pPr>
            <a:r>
              <a:rPr lang="zh-TW" altLang="en-US" sz="3200" b="1" dirty="0">
                <a:solidFill>
                  <a:schemeClr val="accent1">
                    <a:lumMod val="50000"/>
                  </a:schemeClr>
                </a:solidFill>
                <a:latin typeface="標楷體" pitchFamily="65" charset="-120"/>
                <a:ea typeface="標楷體" pitchFamily="65" charset="-120"/>
              </a:rPr>
              <a:t>代表</a:t>
            </a:r>
            <a:r>
              <a:rPr lang="zh-TW" altLang="en-US" sz="3200" b="1" dirty="0">
                <a:solidFill>
                  <a:srgbClr val="C00000"/>
                </a:solidFill>
                <a:latin typeface="標楷體" pitchFamily="65" charset="-120"/>
                <a:ea typeface="標楷體" pitchFamily="65" charset="-120"/>
              </a:rPr>
              <a:t>興趣代碼與抓週三碼相似的程度</a:t>
            </a:r>
          </a:p>
          <a:p>
            <a:pPr marL="342900" indent="-342900">
              <a:spcBef>
                <a:spcPct val="20000"/>
              </a:spcBef>
              <a:buFont typeface="Wingdings" pitchFamily="2" charset="2"/>
              <a:buChar char="u"/>
            </a:pPr>
            <a:r>
              <a:rPr lang="zh-TW" altLang="en-US" sz="3200" b="1" dirty="0" smtClean="0">
                <a:solidFill>
                  <a:srgbClr val="006C31"/>
                </a:solidFill>
                <a:latin typeface="標楷體" pitchFamily="65" charset="-120"/>
                <a:ea typeface="標楷體" pitchFamily="65" charset="-120"/>
              </a:rPr>
              <a:t> </a:t>
            </a:r>
            <a:r>
              <a:rPr lang="en-US" altLang="zh-TW" sz="3200" b="1" dirty="0" smtClean="0">
                <a:solidFill>
                  <a:srgbClr val="C00000"/>
                </a:solidFill>
                <a:latin typeface="標楷體" pitchFamily="65" charset="-120"/>
                <a:ea typeface="標楷體" pitchFamily="65" charset="-120"/>
              </a:rPr>
              <a:t>6</a:t>
            </a:r>
            <a:r>
              <a:rPr lang="zh-TW" altLang="en-US" sz="3200" b="1" dirty="0">
                <a:solidFill>
                  <a:srgbClr val="C00000"/>
                </a:solidFill>
                <a:latin typeface="標楷體" pitchFamily="65" charset="-120"/>
                <a:ea typeface="標楷體" pitchFamily="65" charset="-120"/>
              </a:rPr>
              <a:t>、</a:t>
            </a:r>
            <a:r>
              <a:rPr lang="en-US" altLang="zh-TW" sz="3200" b="1" dirty="0">
                <a:solidFill>
                  <a:srgbClr val="C00000"/>
                </a:solidFill>
                <a:latin typeface="標楷體" pitchFamily="65" charset="-120"/>
                <a:ea typeface="標楷體" pitchFamily="65" charset="-120"/>
              </a:rPr>
              <a:t>5</a:t>
            </a:r>
            <a:r>
              <a:rPr lang="zh-TW" altLang="en-US" sz="3200" b="1" dirty="0">
                <a:solidFill>
                  <a:srgbClr val="C00000"/>
                </a:solidFill>
                <a:latin typeface="標楷體" pitchFamily="65" charset="-120"/>
                <a:ea typeface="標楷體" pitchFamily="65" charset="-120"/>
              </a:rPr>
              <a:t>級表示諧和度高</a:t>
            </a:r>
            <a:r>
              <a:rPr lang="zh-TW" altLang="en-US" sz="3200" b="1" dirty="0">
                <a:solidFill>
                  <a:schemeClr val="accent1">
                    <a:lumMod val="50000"/>
                  </a:schemeClr>
                </a:solidFill>
                <a:latin typeface="標楷體" pitchFamily="65" charset="-120"/>
                <a:ea typeface="標楷體" pitchFamily="65" charset="-120"/>
              </a:rPr>
              <a:t>，學生興趣類型較</a:t>
            </a:r>
            <a:r>
              <a:rPr lang="zh-TW" altLang="en-US" sz="3200" b="1" dirty="0" smtClean="0">
                <a:solidFill>
                  <a:schemeClr val="accent1">
                    <a:lumMod val="50000"/>
                  </a:schemeClr>
                </a:solidFill>
                <a:latin typeface="標楷體" pitchFamily="65" charset="-120"/>
                <a:ea typeface="標楷體" pitchFamily="65" charset="-120"/>
              </a:rPr>
              <a:t>清晰</a:t>
            </a:r>
            <a:endParaRPr lang="en-US" altLang="zh-TW" sz="3200" b="1" dirty="0" smtClean="0">
              <a:solidFill>
                <a:schemeClr val="accent1">
                  <a:lumMod val="50000"/>
                </a:schemeClr>
              </a:solidFill>
              <a:latin typeface="標楷體" pitchFamily="65" charset="-120"/>
              <a:ea typeface="標楷體" pitchFamily="65" charset="-120"/>
            </a:endParaRPr>
          </a:p>
          <a:p>
            <a:pPr marL="342900" indent="-342900">
              <a:spcBef>
                <a:spcPct val="20000"/>
              </a:spcBef>
            </a:pPr>
            <a:r>
              <a:rPr lang="zh-TW" altLang="en-US" sz="3200" b="1" dirty="0" smtClean="0">
                <a:solidFill>
                  <a:schemeClr val="accent1">
                    <a:lumMod val="50000"/>
                  </a:schemeClr>
                </a:solidFill>
                <a:latin typeface="標楷體" pitchFamily="65" charset="-120"/>
                <a:ea typeface="標楷體" pitchFamily="65" charset="-120"/>
              </a:rPr>
              <a:t>   穩定</a:t>
            </a:r>
            <a:r>
              <a:rPr lang="zh-TW" altLang="en-US" sz="3200" b="1" dirty="0">
                <a:solidFill>
                  <a:schemeClr val="accent1">
                    <a:lumMod val="50000"/>
                  </a:schemeClr>
                </a:solidFill>
                <a:latin typeface="標楷體" pitchFamily="65" charset="-120"/>
                <a:ea typeface="標楷體" pitchFamily="65" charset="-120"/>
              </a:rPr>
              <a:t>，自知的我與內心的我是相似的</a:t>
            </a:r>
          </a:p>
          <a:p>
            <a:pPr marL="342900" indent="-342900">
              <a:spcBef>
                <a:spcPct val="20000"/>
              </a:spcBef>
              <a:buFont typeface="Wingdings" pitchFamily="2" charset="2"/>
              <a:buChar char="u"/>
            </a:pPr>
            <a:r>
              <a:rPr lang="zh-TW" altLang="en-US" sz="3200" b="1" dirty="0" smtClean="0">
                <a:solidFill>
                  <a:schemeClr val="accent1">
                    <a:lumMod val="50000"/>
                  </a:schemeClr>
                </a:solidFill>
                <a:latin typeface="標楷體" pitchFamily="65" charset="-120"/>
                <a:ea typeface="標楷體" pitchFamily="65" charset="-120"/>
              </a:rPr>
              <a:t> </a:t>
            </a:r>
            <a:r>
              <a:rPr lang="en-US" altLang="zh-TW" sz="3200" b="1" dirty="0">
                <a:solidFill>
                  <a:schemeClr val="accent1">
                    <a:lumMod val="50000"/>
                  </a:schemeClr>
                </a:solidFill>
                <a:latin typeface="標楷體" pitchFamily="65" charset="-120"/>
                <a:ea typeface="標楷體" pitchFamily="65" charset="-120"/>
              </a:rPr>
              <a:t>4</a:t>
            </a:r>
            <a:r>
              <a:rPr lang="zh-TW" altLang="en-US" sz="3200" b="1" dirty="0">
                <a:solidFill>
                  <a:schemeClr val="accent1">
                    <a:lumMod val="50000"/>
                  </a:schemeClr>
                </a:solidFill>
                <a:latin typeface="標楷體" pitchFamily="65" charset="-120"/>
                <a:ea typeface="標楷體" pitchFamily="65" charset="-120"/>
              </a:rPr>
              <a:t>級表示諧和度中上 </a:t>
            </a:r>
          </a:p>
          <a:p>
            <a:pPr marL="342900" indent="-342900">
              <a:spcBef>
                <a:spcPct val="20000"/>
              </a:spcBef>
              <a:buFont typeface="Wingdings" pitchFamily="2" charset="2"/>
              <a:buChar char="u"/>
            </a:pPr>
            <a:r>
              <a:rPr lang="zh-TW" altLang="en-US" sz="3200" b="1" dirty="0">
                <a:solidFill>
                  <a:schemeClr val="accent1">
                    <a:lumMod val="50000"/>
                  </a:schemeClr>
                </a:solidFill>
                <a:latin typeface="標楷體" pitchFamily="65" charset="-120"/>
                <a:ea typeface="標楷體" pitchFamily="65" charset="-120"/>
              </a:rPr>
              <a:t> </a:t>
            </a:r>
            <a:r>
              <a:rPr lang="en-US" altLang="zh-TW" sz="3200" b="1" dirty="0" smtClean="0">
                <a:solidFill>
                  <a:schemeClr val="accent1">
                    <a:lumMod val="50000"/>
                  </a:schemeClr>
                </a:solidFill>
                <a:latin typeface="標楷體" pitchFamily="65" charset="-120"/>
                <a:ea typeface="標楷體" pitchFamily="65" charset="-120"/>
              </a:rPr>
              <a:t>3</a:t>
            </a:r>
            <a:r>
              <a:rPr lang="zh-TW" altLang="en-US" sz="3200" b="1" dirty="0">
                <a:solidFill>
                  <a:schemeClr val="accent1">
                    <a:lumMod val="50000"/>
                  </a:schemeClr>
                </a:solidFill>
                <a:latin typeface="標楷體" pitchFamily="65" charset="-120"/>
                <a:ea typeface="標楷體" pitchFamily="65" charset="-120"/>
              </a:rPr>
              <a:t>、</a:t>
            </a:r>
            <a:r>
              <a:rPr lang="en-US" altLang="zh-TW" sz="3200" b="1" dirty="0">
                <a:solidFill>
                  <a:schemeClr val="accent1">
                    <a:lumMod val="50000"/>
                  </a:schemeClr>
                </a:solidFill>
                <a:latin typeface="標楷體" pitchFamily="65" charset="-120"/>
                <a:ea typeface="標楷體" pitchFamily="65" charset="-120"/>
              </a:rPr>
              <a:t>2</a:t>
            </a:r>
            <a:r>
              <a:rPr lang="zh-TW" altLang="en-US" sz="3200" b="1" dirty="0">
                <a:solidFill>
                  <a:schemeClr val="accent1">
                    <a:lumMod val="50000"/>
                  </a:schemeClr>
                </a:solidFill>
                <a:latin typeface="標楷體" pitchFamily="65" charset="-120"/>
                <a:ea typeface="標楷體" pitchFamily="65" charset="-120"/>
              </a:rPr>
              <a:t>級表示諧和度普通</a:t>
            </a:r>
            <a:r>
              <a:rPr lang="zh-TW" altLang="en-US" sz="3200" b="1" dirty="0">
                <a:solidFill>
                  <a:srgbClr val="006C31"/>
                </a:solidFill>
                <a:latin typeface="標楷體" pitchFamily="65" charset="-120"/>
                <a:ea typeface="標楷體" pitchFamily="65" charset="-120"/>
              </a:rPr>
              <a:t> </a:t>
            </a:r>
          </a:p>
          <a:p>
            <a:pPr marL="342900" indent="-342900">
              <a:spcBef>
                <a:spcPct val="20000"/>
              </a:spcBef>
              <a:buFont typeface="Wingdings" pitchFamily="2" charset="2"/>
              <a:buChar char="u"/>
            </a:pPr>
            <a:r>
              <a:rPr lang="zh-TW" altLang="en-US" sz="3200" b="1" dirty="0">
                <a:solidFill>
                  <a:srgbClr val="006C31"/>
                </a:solidFill>
                <a:latin typeface="標楷體" pitchFamily="65" charset="-120"/>
                <a:ea typeface="標楷體" pitchFamily="65" charset="-120"/>
              </a:rPr>
              <a:t> </a:t>
            </a:r>
            <a:r>
              <a:rPr lang="en-US" altLang="zh-TW" sz="3200" b="1" dirty="0" smtClean="0">
                <a:solidFill>
                  <a:srgbClr val="C00000"/>
                </a:solidFill>
                <a:latin typeface="標楷體" pitchFamily="65" charset="-120"/>
                <a:ea typeface="標楷體" pitchFamily="65" charset="-120"/>
              </a:rPr>
              <a:t>1</a:t>
            </a:r>
            <a:r>
              <a:rPr lang="zh-TW" altLang="en-US" sz="3200" b="1" dirty="0">
                <a:solidFill>
                  <a:srgbClr val="C00000"/>
                </a:solidFill>
                <a:latin typeface="標楷體" pitchFamily="65" charset="-120"/>
                <a:ea typeface="標楷體" pitchFamily="65" charset="-120"/>
              </a:rPr>
              <a:t>、</a:t>
            </a:r>
            <a:r>
              <a:rPr lang="en-US" altLang="zh-TW" sz="3200" b="1" dirty="0">
                <a:solidFill>
                  <a:srgbClr val="C00000"/>
                </a:solidFill>
                <a:latin typeface="標楷體" pitchFamily="65" charset="-120"/>
                <a:ea typeface="標楷體" pitchFamily="65" charset="-120"/>
              </a:rPr>
              <a:t>0</a:t>
            </a:r>
            <a:r>
              <a:rPr lang="zh-TW" altLang="en-US" sz="3200" b="1" dirty="0">
                <a:solidFill>
                  <a:srgbClr val="C00000"/>
                </a:solidFill>
                <a:latin typeface="標楷體" pitchFamily="65" charset="-120"/>
                <a:ea typeface="標楷體" pitchFamily="65" charset="-120"/>
              </a:rPr>
              <a:t>級表示諧和度低</a:t>
            </a:r>
            <a:r>
              <a:rPr lang="zh-TW" altLang="en-US" sz="3200" b="1" dirty="0">
                <a:solidFill>
                  <a:schemeClr val="accent1">
                    <a:lumMod val="50000"/>
                  </a:schemeClr>
                </a:solidFill>
                <a:latin typeface="標楷體" pitchFamily="65" charset="-120"/>
                <a:ea typeface="標楷體" pitchFamily="65" charset="-120"/>
              </a:rPr>
              <a:t>，學生興趣類型不確定</a:t>
            </a:r>
            <a:r>
              <a:rPr lang="zh-TW" altLang="en-US" sz="3200" b="1" dirty="0" smtClean="0">
                <a:solidFill>
                  <a:schemeClr val="accent1">
                    <a:lumMod val="50000"/>
                  </a:schemeClr>
                </a:solidFill>
                <a:latin typeface="標楷體" pitchFamily="65" charset="-120"/>
                <a:ea typeface="標楷體" pitchFamily="65" charset="-120"/>
              </a:rPr>
              <a:t>，</a:t>
            </a:r>
            <a:endParaRPr lang="en-US" altLang="zh-TW" sz="3200" b="1" dirty="0" smtClean="0">
              <a:solidFill>
                <a:schemeClr val="accent1">
                  <a:lumMod val="50000"/>
                </a:schemeClr>
              </a:solidFill>
              <a:latin typeface="標楷體" pitchFamily="65" charset="-120"/>
              <a:ea typeface="標楷體" pitchFamily="65" charset="-120"/>
            </a:endParaRPr>
          </a:p>
          <a:p>
            <a:pPr marL="342900" indent="-342900">
              <a:spcBef>
                <a:spcPct val="20000"/>
              </a:spcBef>
            </a:pPr>
            <a:r>
              <a:rPr lang="en-US" altLang="zh-TW" sz="3200" b="1" dirty="0" smtClean="0">
                <a:solidFill>
                  <a:schemeClr val="accent1">
                    <a:lumMod val="50000"/>
                  </a:schemeClr>
                </a:solidFill>
                <a:latin typeface="標楷體" pitchFamily="65" charset="-120"/>
                <a:ea typeface="標楷體" pitchFamily="65" charset="-120"/>
              </a:rPr>
              <a:t> </a:t>
            </a:r>
            <a:r>
              <a:rPr lang="zh-TW" altLang="en-US" sz="3200" b="1" dirty="0" smtClean="0">
                <a:solidFill>
                  <a:schemeClr val="accent1">
                    <a:lumMod val="50000"/>
                  </a:schemeClr>
                </a:solidFill>
                <a:latin typeface="標楷體" pitchFamily="65" charset="-120"/>
                <a:ea typeface="標楷體" pitchFamily="65" charset="-120"/>
              </a:rPr>
              <a:t>  或是</a:t>
            </a:r>
            <a:r>
              <a:rPr lang="zh-TW" altLang="en-US" sz="3200" b="1" dirty="0">
                <a:solidFill>
                  <a:schemeClr val="accent1">
                    <a:lumMod val="50000"/>
                  </a:schemeClr>
                </a:solidFill>
                <a:latin typeface="標楷體" pitchFamily="65" charset="-120"/>
                <a:ea typeface="標楷體" pitchFamily="65" charset="-120"/>
              </a:rPr>
              <a:t>期待的我與內心的我不太相同，生涯</a:t>
            </a:r>
            <a:r>
              <a:rPr lang="zh-TW" altLang="en-US" sz="3200" b="1" dirty="0" smtClean="0">
                <a:solidFill>
                  <a:schemeClr val="accent1">
                    <a:lumMod val="50000"/>
                  </a:schemeClr>
                </a:solidFill>
                <a:latin typeface="標楷體" pitchFamily="65" charset="-120"/>
                <a:ea typeface="標楷體" pitchFamily="65" charset="-120"/>
              </a:rPr>
              <a:t>發</a:t>
            </a:r>
            <a:endParaRPr lang="en-US" altLang="zh-TW" sz="3200" b="1" dirty="0" smtClean="0">
              <a:solidFill>
                <a:schemeClr val="accent1">
                  <a:lumMod val="50000"/>
                </a:schemeClr>
              </a:solidFill>
              <a:latin typeface="標楷體" pitchFamily="65" charset="-120"/>
              <a:ea typeface="標楷體" pitchFamily="65" charset="-120"/>
            </a:endParaRPr>
          </a:p>
          <a:p>
            <a:pPr marL="342900" indent="-342900">
              <a:spcBef>
                <a:spcPct val="20000"/>
              </a:spcBef>
            </a:pPr>
            <a:r>
              <a:rPr lang="en-US" altLang="zh-TW" sz="3200" b="1" dirty="0" smtClean="0">
                <a:solidFill>
                  <a:schemeClr val="accent1">
                    <a:lumMod val="50000"/>
                  </a:schemeClr>
                </a:solidFill>
                <a:latin typeface="標楷體" pitchFamily="65" charset="-120"/>
                <a:ea typeface="標楷體" pitchFamily="65" charset="-120"/>
              </a:rPr>
              <a:t>   </a:t>
            </a:r>
            <a:r>
              <a:rPr lang="zh-TW" altLang="en-US" sz="3200" b="1" dirty="0" smtClean="0">
                <a:solidFill>
                  <a:schemeClr val="accent1">
                    <a:lumMod val="50000"/>
                  </a:schemeClr>
                </a:solidFill>
                <a:latin typeface="標楷體" pitchFamily="65" charset="-120"/>
                <a:ea typeface="標楷體" pitchFamily="65" charset="-120"/>
              </a:rPr>
              <a:t>展</a:t>
            </a:r>
            <a:r>
              <a:rPr lang="zh-TW" altLang="en-US" sz="3200" b="1" dirty="0">
                <a:solidFill>
                  <a:schemeClr val="accent1">
                    <a:lumMod val="50000"/>
                  </a:schemeClr>
                </a:solidFill>
                <a:latin typeface="標楷體" pitchFamily="65" charset="-120"/>
                <a:ea typeface="標楷體" pitchFamily="65" charset="-120"/>
              </a:rPr>
              <a:t>上還有些不確定</a:t>
            </a:r>
          </a:p>
          <a:p>
            <a:pPr marL="342900" indent="-342900">
              <a:spcBef>
                <a:spcPct val="20000"/>
              </a:spcBef>
            </a:pPr>
            <a:r>
              <a:rPr lang="zh-TW" altLang="en-US" sz="3200" b="1" dirty="0" smtClean="0">
                <a:solidFill>
                  <a:schemeClr val="accent1">
                    <a:lumMod val="50000"/>
                  </a:schemeClr>
                </a:solidFill>
                <a:latin typeface="標楷體" pitchFamily="65" charset="-120"/>
                <a:ea typeface="標楷體" pitchFamily="65" charset="-120"/>
              </a:rPr>
              <a:t>      空</a:t>
            </a:r>
            <a:r>
              <a:rPr lang="zh-TW" altLang="en-US" sz="3200" b="1" dirty="0">
                <a:solidFill>
                  <a:schemeClr val="accent1">
                    <a:lumMod val="50000"/>
                  </a:schemeClr>
                </a:solidFill>
                <a:latin typeface="標楷體" pitchFamily="65" charset="-120"/>
                <a:ea typeface="標楷體" pitchFamily="65" charset="-120"/>
              </a:rPr>
              <a:t>欄代表學生抓週沒有填或填得不正確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wipe(down)">
                                      <p:cBhvr>
                                        <p:cTn id="7" dur="1000"/>
                                        <p:tgtEl>
                                          <p:spTgt spid="38915">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8915">
                                            <p:txEl>
                                              <p:pRg st="2" end="2"/>
                                            </p:txEl>
                                          </p:spTgt>
                                        </p:tgtEl>
                                        <p:attrNameLst>
                                          <p:attrName>style.visibility</p:attrName>
                                        </p:attrNameLst>
                                      </p:cBhvr>
                                      <p:to>
                                        <p:strVal val="visible"/>
                                      </p:to>
                                    </p:set>
                                    <p:animEffect transition="in" filter="wipe(down)">
                                      <p:cBhvr>
                                        <p:cTn id="10" dur="1000"/>
                                        <p:tgtEl>
                                          <p:spTgt spid="3891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animEffect transition="in" filter="wipe(down)">
                                      <p:cBhvr>
                                        <p:cTn id="13" dur="1000"/>
                                        <p:tgtEl>
                                          <p:spTgt spid="38915">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8915">
                                            <p:txEl>
                                              <p:pRg st="4" end="4"/>
                                            </p:txEl>
                                          </p:spTgt>
                                        </p:tgtEl>
                                        <p:attrNameLst>
                                          <p:attrName>style.visibility</p:attrName>
                                        </p:attrNameLst>
                                      </p:cBhvr>
                                      <p:to>
                                        <p:strVal val="visible"/>
                                      </p:to>
                                    </p:set>
                                    <p:animEffect transition="in" filter="wipe(down)">
                                      <p:cBhvr>
                                        <p:cTn id="16" dur="1000"/>
                                        <p:tgtEl>
                                          <p:spTgt spid="38915">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8915">
                                            <p:txEl>
                                              <p:pRg st="5" end="5"/>
                                            </p:txEl>
                                          </p:spTgt>
                                        </p:tgtEl>
                                        <p:attrNameLst>
                                          <p:attrName>style.visibility</p:attrName>
                                        </p:attrNameLst>
                                      </p:cBhvr>
                                      <p:to>
                                        <p:strVal val="visible"/>
                                      </p:to>
                                    </p:set>
                                    <p:animEffect transition="in" filter="wipe(down)">
                                      <p:cBhvr>
                                        <p:cTn id="19" dur="1000"/>
                                        <p:tgtEl>
                                          <p:spTgt spid="38915">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8915">
                                            <p:txEl>
                                              <p:pRg st="6" end="6"/>
                                            </p:txEl>
                                          </p:spTgt>
                                        </p:tgtEl>
                                        <p:attrNameLst>
                                          <p:attrName>style.visibility</p:attrName>
                                        </p:attrNameLst>
                                      </p:cBhvr>
                                      <p:to>
                                        <p:strVal val="visible"/>
                                      </p:to>
                                    </p:set>
                                    <p:animEffect transition="in" filter="wipe(down)">
                                      <p:cBhvr>
                                        <p:cTn id="22" dur="1000"/>
                                        <p:tgtEl>
                                          <p:spTgt spid="38915">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8915">
                                            <p:txEl>
                                              <p:pRg st="7" end="7"/>
                                            </p:txEl>
                                          </p:spTgt>
                                        </p:tgtEl>
                                        <p:attrNameLst>
                                          <p:attrName>style.visibility</p:attrName>
                                        </p:attrNameLst>
                                      </p:cBhvr>
                                      <p:to>
                                        <p:strVal val="visible"/>
                                      </p:to>
                                    </p:set>
                                    <p:animEffect transition="in" filter="wipe(down)">
                                      <p:cBhvr>
                                        <p:cTn id="25" dur="1000"/>
                                        <p:tgtEl>
                                          <p:spTgt spid="38915">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8915">
                                            <p:txEl>
                                              <p:pRg st="8" end="8"/>
                                            </p:txEl>
                                          </p:spTgt>
                                        </p:tgtEl>
                                        <p:attrNameLst>
                                          <p:attrName>style.visibility</p:attrName>
                                        </p:attrNameLst>
                                      </p:cBhvr>
                                      <p:to>
                                        <p:strVal val="visible"/>
                                      </p:to>
                                    </p:set>
                                    <p:animEffect transition="in" filter="wipe(down)">
                                      <p:cBhvr>
                                        <p:cTn id="28" dur="1000"/>
                                        <p:tgtEl>
                                          <p:spTgt spid="389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3143240" y="500042"/>
            <a:ext cx="2500330" cy="836613"/>
          </a:xfrm>
          <a:prstGeom prst="rect">
            <a:avLst/>
          </a:prstGeom>
          <a:solidFill>
            <a:srgbClr val="FFD243"/>
          </a:solidFill>
          <a:ln w="9525">
            <a:noFill/>
            <a:miter lim="800000"/>
            <a:headEnd/>
            <a:tailEnd/>
          </a:ln>
          <a:scene3d>
            <a:camera prst="orthographicFront"/>
            <a:lightRig rig="threePt" dir="t"/>
          </a:scene3d>
          <a:sp3d>
            <a:bevelT/>
          </a:sp3d>
        </p:spPr>
        <p:txBody>
          <a:bodyPr lIns="92075" tIns="46038" rIns="92075" bIns="46038" anchor="ctr"/>
          <a:lstStyle/>
          <a:p>
            <a:pPr algn="ctr"/>
            <a:r>
              <a:rPr lang="zh-TW" altLang="en-US" sz="6000" b="1" dirty="0">
                <a:solidFill>
                  <a:schemeClr val="bg1"/>
                </a:solidFill>
                <a:latin typeface="標楷體" pitchFamily="65" charset="-120"/>
                <a:ea typeface="標楷體" pitchFamily="65" charset="-120"/>
              </a:rPr>
              <a:t>區分值</a:t>
            </a:r>
          </a:p>
        </p:txBody>
      </p:sp>
      <p:sp>
        <p:nvSpPr>
          <p:cNvPr id="39939" name="Rectangle 5"/>
          <p:cNvSpPr>
            <a:spLocks noChangeArrowheads="1"/>
          </p:cNvSpPr>
          <p:nvPr/>
        </p:nvSpPr>
        <p:spPr bwMode="auto">
          <a:xfrm>
            <a:off x="357157" y="1428736"/>
            <a:ext cx="8358247" cy="4448188"/>
          </a:xfrm>
          <a:prstGeom prst="rect">
            <a:avLst/>
          </a:prstGeom>
          <a:noFill/>
          <a:ln w="9525">
            <a:noFill/>
            <a:miter lim="800000"/>
            <a:headEnd/>
            <a:tailEnd/>
          </a:ln>
        </p:spPr>
        <p:txBody>
          <a:bodyPr lIns="92075" tIns="46038" rIns="92075" bIns="46038"/>
          <a:lstStyle/>
          <a:p>
            <a:pPr marL="342900" indent="-342900">
              <a:spcBef>
                <a:spcPct val="20000"/>
              </a:spcBef>
              <a:buFont typeface="Wingdings" pitchFamily="2" charset="2"/>
              <a:buChar char="u"/>
            </a:pPr>
            <a:r>
              <a:rPr kumimoji="0" lang="zh-TW" altLang="en-US" sz="3600" b="1" dirty="0">
                <a:solidFill>
                  <a:schemeClr val="accent1">
                    <a:lumMod val="50000"/>
                  </a:schemeClr>
                </a:solidFill>
                <a:latin typeface="標楷體" pitchFamily="65" charset="-120"/>
                <a:ea typeface="標楷體" pitchFamily="65" charset="-120"/>
              </a:rPr>
              <a:t>表</a:t>
            </a:r>
            <a:r>
              <a:rPr lang="zh-TW" altLang="en-US" sz="3600" b="1" dirty="0">
                <a:solidFill>
                  <a:schemeClr val="accent1">
                    <a:lumMod val="50000"/>
                  </a:schemeClr>
                </a:solidFill>
                <a:latin typeface="標楷體" pitchFamily="65" charset="-120"/>
                <a:ea typeface="標楷體" pitchFamily="65" charset="-120"/>
              </a:rPr>
              <a:t>示學生是否能清晰的看出自己最有興趣與沒有興趣的項目，六型分數的差異是否明顯</a:t>
            </a:r>
          </a:p>
          <a:p>
            <a:pPr marL="342900" indent="-342900">
              <a:spcBef>
                <a:spcPct val="20000"/>
              </a:spcBef>
              <a:buFont typeface="Wingdings" pitchFamily="2" charset="2"/>
              <a:buChar char="u"/>
            </a:pPr>
            <a:r>
              <a:rPr lang="zh-TW" altLang="en-US" sz="3600" b="1" dirty="0">
                <a:solidFill>
                  <a:srgbClr val="C00000"/>
                </a:solidFill>
                <a:latin typeface="標楷體" pitchFamily="65" charset="-120"/>
                <a:ea typeface="標楷體" pitchFamily="65" charset="-120"/>
              </a:rPr>
              <a:t>區分值高（</a:t>
            </a:r>
            <a:r>
              <a:rPr lang="en-US" altLang="zh-TW" sz="3600" b="1" dirty="0">
                <a:solidFill>
                  <a:srgbClr val="C00000"/>
                </a:solidFill>
                <a:latin typeface="標楷體" pitchFamily="65" charset="-120"/>
                <a:ea typeface="標楷體" pitchFamily="65" charset="-120"/>
              </a:rPr>
              <a:t>D</a:t>
            </a:r>
            <a:r>
              <a:rPr lang="zh-TW" altLang="en-US" sz="3600" b="1" dirty="0">
                <a:solidFill>
                  <a:srgbClr val="C00000"/>
                </a:solidFill>
                <a:latin typeface="標楷體" pitchFamily="65" charset="-120"/>
                <a:ea typeface="標楷體" pitchFamily="65" charset="-120"/>
              </a:rPr>
              <a:t>＞</a:t>
            </a:r>
            <a:r>
              <a:rPr lang="en-US" altLang="zh-TW" sz="3600" b="1" dirty="0">
                <a:solidFill>
                  <a:srgbClr val="C00000"/>
                </a:solidFill>
                <a:latin typeface="標楷體" pitchFamily="65" charset="-120"/>
                <a:ea typeface="標楷體" pitchFamily="65" charset="-120"/>
              </a:rPr>
              <a:t>3</a:t>
            </a:r>
            <a:r>
              <a:rPr lang="zh-TW" altLang="en-US" sz="3600" b="1" dirty="0" smtClean="0">
                <a:solidFill>
                  <a:srgbClr val="C00000"/>
                </a:solidFill>
                <a:latin typeface="標楷體" pitchFamily="65" charset="-120"/>
                <a:ea typeface="標楷體" pitchFamily="65" charset="-120"/>
              </a:rPr>
              <a:t>）</a:t>
            </a:r>
            <a:r>
              <a:rPr lang="zh-TW" altLang="en-US" sz="3600" b="1" dirty="0" smtClean="0">
                <a:solidFill>
                  <a:schemeClr val="accent1">
                    <a:lumMod val="50000"/>
                  </a:schemeClr>
                </a:solidFill>
                <a:latin typeface="標楷體" pitchFamily="65" charset="-120"/>
                <a:ea typeface="標楷體" pitchFamily="65" charset="-120"/>
              </a:rPr>
              <a:t>表示</a:t>
            </a:r>
            <a:r>
              <a:rPr lang="zh-TW" altLang="en-US" sz="3600" b="1" dirty="0">
                <a:solidFill>
                  <a:schemeClr val="accent1">
                    <a:lumMod val="50000"/>
                  </a:schemeClr>
                </a:solidFill>
                <a:latin typeface="標楷體" pitchFamily="65" charset="-120"/>
                <a:ea typeface="標楷體" pitchFamily="65" charset="-120"/>
              </a:rPr>
              <a:t>學生清楚自己的喜好，生涯選擇較穩定</a:t>
            </a:r>
          </a:p>
          <a:p>
            <a:pPr marL="342900" indent="-342900">
              <a:spcBef>
                <a:spcPct val="20000"/>
              </a:spcBef>
              <a:buFont typeface="Wingdings" pitchFamily="2" charset="2"/>
              <a:buChar char="u"/>
            </a:pPr>
            <a:r>
              <a:rPr lang="en-US" altLang="zh-TW" sz="3600" b="1" dirty="0" smtClean="0">
                <a:solidFill>
                  <a:srgbClr val="C00000"/>
                </a:solidFill>
                <a:latin typeface="標楷體" pitchFamily="65" charset="-120"/>
                <a:ea typeface="標楷體" pitchFamily="65" charset="-120"/>
              </a:rPr>
              <a:t>D</a:t>
            </a:r>
            <a:r>
              <a:rPr lang="zh-TW" altLang="en-US" sz="3600" b="1" dirty="0">
                <a:solidFill>
                  <a:srgbClr val="C00000"/>
                </a:solidFill>
                <a:latin typeface="標楷體" pitchFamily="65" charset="-120"/>
                <a:ea typeface="標楷體" pitchFamily="65" charset="-120"/>
              </a:rPr>
              <a:t>＜ </a:t>
            </a:r>
            <a:r>
              <a:rPr lang="en-US" altLang="zh-TW" sz="3600" b="1" dirty="0">
                <a:solidFill>
                  <a:srgbClr val="C00000"/>
                </a:solidFill>
                <a:latin typeface="標楷體" pitchFamily="65" charset="-120"/>
                <a:ea typeface="標楷體" pitchFamily="65" charset="-120"/>
              </a:rPr>
              <a:t>3 </a:t>
            </a:r>
            <a:r>
              <a:rPr lang="zh-TW" altLang="en-US" sz="3600" b="1" dirty="0">
                <a:solidFill>
                  <a:srgbClr val="C00000"/>
                </a:solidFill>
                <a:latin typeface="標楷體" pitchFamily="65" charset="-120"/>
                <a:ea typeface="標楷體" pitchFamily="65" charset="-120"/>
              </a:rPr>
              <a:t>，全距（最高減最低分）低於</a:t>
            </a:r>
            <a:r>
              <a:rPr lang="en-US" altLang="zh-TW" sz="3600" b="1" dirty="0">
                <a:solidFill>
                  <a:srgbClr val="C00000"/>
                </a:solidFill>
                <a:latin typeface="標楷體" pitchFamily="65" charset="-120"/>
                <a:ea typeface="標楷體" pitchFamily="65" charset="-120"/>
              </a:rPr>
              <a:t>22 </a:t>
            </a:r>
            <a:r>
              <a:rPr lang="zh-TW" altLang="en-US" sz="3600" b="1" dirty="0">
                <a:solidFill>
                  <a:schemeClr val="accent1">
                    <a:lumMod val="50000"/>
                  </a:schemeClr>
                </a:solidFill>
                <a:latin typeface="標楷體" pitchFamily="65" charset="-120"/>
                <a:ea typeface="標楷體" pitchFamily="65" charset="-120"/>
              </a:rPr>
              <a:t>，類型區分不明顯 ，測驗參考價值不大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wipe(down)">
                                      <p:cBhvr>
                                        <p:cTn id="7" dur="1000"/>
                                        <p:tgtEl>
                                          <p:spTgt spid="39939">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9939">
                                            <p:txEl>
                                              <p:pRg st="2" end="2"/>
                                            </p:txEl>
                                          </p:spTgt>
                                        </p:tgtEl>
                                        <p:attrNameLst>
                                          <p:attrName>style.visibility</p:attrName>
                                        </p:attrNameLst>
                                      </p:cBhvr>
                                      <p:to>
                                        <p:strVal val="visible"/>
                                      </p:to>
                                    </p:set>
                                    <p:animEffect transition="in" filter="wipe(down)">
                                      <p:cBhvr>
                                        <p:cTn id="10" dur="10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標題 1"/>
          <p:cNvSpPr>
            <a:spLocks noGrp="1"/>
          </p:cNvSpPr>
          <p:nvPr>
            <p:ph type="title" idx="4294967295"/>
          </p:nvPr>
        </p:nvSpPr>
        <p:spPr>
          <a:xfrm>
            <a:off x="285720" y="214290"/>
            <a:ext cx="8501062" cy="785794"/>
          </a:xfrm>
          <a:prstGeom prst="rect">
            <a:avLst/>
          </a:prstGeom>
          <a:solidFill>
            <a:srgbClr val="FFD243"/>
          </a:solidFill>
          <a:effectLst/>
          <a:scene3d>
            <a:camera prst="orthographicFront"/>
            <a:lightRig rig="threePt" dir="t"/>
          </a:scene3d>
          <a:sp3d>
            <a:bevelT/>
          </a:sp3d>
        </p:spPr>
        <p:txBody>
          <a:bodyPr/>
          <a:lstStyle/>
          <a:p>
            <a:pPr algn="l" eaLnBrk="1" hangingPunct="1"/>
            <a:r>
              <a:rPr lang="zh-TW" altLang="en-US" sz="4000" b="1" dirty="0" smtClean="0">
                <a:solidFill>
                  <a:schemeClr val="bg1"/>
                </a:solidFill>
                <a:latin typeface="標楷體" pitchFamily="65" charset="-120"/>
                <a:ea typeface="標楷體" pitchFamily="65" charset="-120"/>
              </a:rPr>
              <a:t>學習力、區分值、與六型分數的比較</a:t>
            </a:r>
          </a:p>
        </p:txBody>
      </p:sp>
      <p:graphicFrame>
        <p:nvGraphicFramePr>
          <p:cNvPr id="3" name="表格 2"/>
          <p:cNvGraphicFramePr>
            <a:graphicFrameLocks noGrp="1"/>
          </p:cNvGraphicFramePr>
          <p:nvPr/>
        </p:nvGraphicFramePr>
        <p:xfrm>
          <a:off x="285720" y="1000108"/>
          <a:ext cx="8501124" cy="5630787"/>
        </p:xfrm>
        <a:graphic>
          <a:graphicData uri="http://schemas.openxmlformats.org/drawingml/2006/table">
            <a:tbl>
              <a:tblPr firstRow="1" bandRow="1">
                <a:effectLst>
                  <a:outerShdw blurRad="50800" dist="38100" algn="l" rotWithShape="0">
                    <a:prstClr val="black">
                      <a:alpha val="40000"/>
                    </a:prstClr>
                  </a:outerShdw>
                </a:effectLst>
                <a:tableStyleId>{93296810-A885-4BE3-A3E7-6D5BEEA58F35}</a:tableStyleId>
              </a:tblPr>
              <a:tblGrid>
                <a:gridCol w="506947"/>
                <a:gridCol w="506947"/>
                <a:gridCol w="843494"/>
                <a:gridCol w="3321868"/>
                <a:gridCol w="3321868"/>
              </a:tblGrid>
              <a:tr h="365341">
                <a:tc rowSpan="2" gridSpan="2">
                  <a:txBody>
                    <a:bodyPr/>
                    <a:lstStyle/>
                    <a:p>
                      <a:pPr algn="ctr"/>
                      <a:endParaRPr lang="zh-TW" altLang="en-US" b="1" dirty="0">
                        <a:solidFill>
                          <a:schemeClr val="bg1"/>
                        </a:solidFill>
                        <a:latin typeface="微軟正黑體" pitchFamily="34" charset="-120"/>
                        <a:ea typeface="微軟正黑體" pitchFamily="34"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rowSpan="2" hMerge="1">
                  <a:txBody>
                    <a:bodyPr/>
                    <a:lstStyle/>
                    <a:p>
                      <a:pPr algn="ctr"/>
                      <a:endParaRPr lang="zh-TW" altLang="en-US" b="0" dirty="0">
                        <a:solidFill>
                          <a:schemeClr val="bg1"/>
                        </a:solidFill>
                        <a:latin typeface="微軟正黑體" pitchFamily="34" charset="-120"/>
                        <a:ea typeface="微軟正黑體" pitchFamily="34"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2">
                  <a:txBody>
                    <a:bodyPr/>
                    <a:lstStyle/>
                    <a:p>
                      <a:pPr algn="ctr"/>
                      <a:r>
                        <a:rPr lang="zh-TW" altLang="en-US" sz="1600" b="1" dirty="0" smtClean="0">
                          <a:solidFill>
                            <a:srgbClr val="C00000"/>
                          </a:solidFill>
                          <a:latin typeface="微軟正黑體" pitchFamily="34" charset="-120"/>
                          <a:ea typeface="微軟正黑體" pitchFamily="34" charset="-120"/>
                        </a:rPr>
                        <a:t>六型</a:t>
                      </a:r>
                      <a:endParaRPr lang="en-US" altLang="zh-TW" sz="1600" b="1" dirty="0" smtClean="0">
                        <a:solidFill>
                          <a:srgbClr val="C00000"/>
                        </a:solidFill>
                        <a:latin typeface="微軟正黑體" pitchFamily="34" charset="-120"/>
                        <a:ea typeface="微軟正黑體" pitchFamily="34" charset="-120"/>
                      </a:endParaRPr>
                    </a:p>
                    <a:p>
                      <a:pPr algn="ctr"/>
                      <a:r>
                        <a:rPr lang="zh-TW" altLang="en-US" sz="1600" b="1" dirty="0" smtClean="0">
                          <a:solidFill>
                            <a:srgbClr val="C00000"/>
                          </a:solidFill>
                          <a:latin typeface="微軟正黑體" pitchFamily="34" charset="-120"/>
                          <a:ea typeface="微軟正黑體" pitchFamily="34" charset="-120"/>
                        </a:rPr>
                        <a:t>分數</a:t>
                      </a:r>
                      <a:endParaRPr lang="zh-TW" altLang="en-US" sz="1600" b="1" dirty="0">
                        <a:solidFill>
                          <a:srgbClr val="C00000"/>
                        </a:solidFill>
                        <a:latin typeface="微軟正黑體" pitchFamily="34" charset="-120"/>
                        <a:ea typeface="微軟正黑體" pitchFamily="34"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FCDFF"/>
                    </a:solidFill>
                  </a:tcPr>
                </a:tc>
                <a:tc gridSpan="2">
                  <a:txBody>
                    <a:bodyPr/>
                    <a:lstStyle/>
                    <a:p>
                      <a:pPr algn="ctr"/>
                      <a:r>
                        <a:rPr lang="zh-TW" altLang="en-US" sz="1600" b="1" dirty="0" smtClean="0">
                          <a:solidFill>
                            <a:srgbClr val="C00000"/>
                          </a:solidFill>
                          <a:latin typeface="微軟正黑體" pitchFamily="34" charset="-120"/>
                          <a:ea typeface="微軟正黑體" pitchFamily="34" charset="-120"/>
                        </a:rPr>
                        <a:t>學習能力與成績表現</a:t>
                      </a:r>
                      <a:endParaRPr lang="zh-TW" altLang="en-US" sz="1600" b="1" dirty="0">
                        <a:solidFill>
                          <a:srgbClr val="C00000"/>
                        </a:solidFill>
                        <a:latin typeface="微軟正黑體" pitchFamily="34" charset="-120"/>
                        <a:ea typeface="微軟正黑體" pitchFamily="34" charset="-120"/>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3FCDFF"/>
                    </a:solidFill>
                  </a:tcPr>
                </a:tc>
                <a:tc hMerge="1">
                  <a:txBody>
                    <a:bodyPr/>
                    <a:lstStyle/>
                    <a:p>
                      <a:pPr algn="ctr"/>
                      <a:endParaRPr lang="zh-TW" altLang="en-US" b="0" dirty="0">
                        <a:solidFill>
                          <a:schemeClr val="bg1"/>
                        </a:solidFill>
                        <a:latin typeface="微軟正黑體" pitchFamily="34" charset="-120"/>
                        <a:ea typeface="微軟正黑體" pitchFamily="34" charset="-120"/>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r>
              <a:tr h="365341">
                <a:tc gridSpan="2" vMerge="1">
                  <a:txBody>
                    <a:bodyPr/>
                    <a:lstStyle/>
                    <a:p>
                      <a:pPr algn="ctr"/>
                      <a:endParaRPr lang="zh-TW" altLang="en-US" b="0" dirty="0">
                        <a:solidFill>
                          <a:schemeClr val="bg1"/>
                        </a:solidFill>
                        <a:latin typeface="微軟正黑體" pitchFamily="34" charset="-120"/>
                        <a:ea typeface="微軟正黑體" pitchFamily="34" charset="-12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vMerge="1">
                  <a:txBody>
                    <a:bodyPr/>
                    <a:lstStyle/>
                    <a:p>
                      <a:pPr algn="ctr"/>
                      <a:endParaRPr lang="zh-TW" altLang="en-US" b="0" dirty="0">
                        <a:solidFill>
                          <a:schemeClr val="bg1"/>
                        </a:solidFill>
                        <a:latin typeface="微軟正黑體" pitchFamily="34" charset="-120"/>
                        <a:ea typeface="微軟正黑體" pitchFamily="34"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algn="ctr"/>
                      <a:endParaRPr lang="zh-TW" altLang="en-US" b="0" dirty="0">
                        <a:solidFill>
                          <a:schemeClr val="bg1"/>
                        </a:solidFill>
                        <a:latin typeface="微軟正黑體" pitchFamily="34" charset="-120"/>
                        <a:ea typeface="微軟正黑體" pitchFamily="34" charset="-12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6"/>
                    </a:solidFill>
                  </a:tcPr>
                </a:tc>
                <a:tc>
                  <a:txBody>
                    <a:bodyPr/>
                    <a:lstStyle/>
                    <a:p>
                      <a:pPr algn="ctr"/>
                      <a:r>
                        <a:rPr lang="zh-TW" altLang="en-US" sz="1600" b="1" dirty="0" smtClean="0">
                          <a:solidFill>
                            <a:srgbClr val="C00000"/>
                          </a:solidFill>
                          <a:latin typeface="微軟正黑體" pitchFamily="34" charset="-120"/>
                          <a:ea typeface="微軟正黑體" pitchFamily="34" charset="-120"/>
                        </a:rPr>
                        <a:t>良好</a:t>
                      </a:r>
                      <a:endParaRPr lang="zh-TW" altLang="en-US" sz="1600" b="1" dirty="0">
                        <a:solidFill>
                          <a:srgbClr val="C00000"/>
                        </a:solidFill>
                        <a:latin typeface="微軟正黑體" pitchFamily="34" charset="-120"/>
                        <a:ea typeface="微軟正黑體" pitchFamily="34"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zh-TW" altLang="en-US" sz="1600" b="1" dirty="0" smtClean="0">
                          <a:solidFill>
                            <a:srgbClr val="C00000"/>
                          </a:solidFill>
                          <a:latin typeface="微軟正黑體" pitchFamily="34" charset="-120"/>
                          <a:ea typeface="微軟正黑體" pitchFamily="34" charset="-120"/>
                        </a:rPr>
                        <a:t>低成就</a:t>
                      </a:r>
                      <a:endParaRPr lang="zh-TW" altLang="en-US" sz="1600" b="1" dirty="0">
                        <a:solidFill>
                          <a:srgbClr val="C00000"/>
                        </a:solidFill>
                        <a:latin typeface="微軟正黑體" pitchFamily="34" charset="-120"/>
                        <a:ea typeface="微軟正黑體" pitchFamily="34"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1300120">
                <a:tc rowSpan="4">
                  <a:txBody>
                    <a:bodyPr/>
                    <a:lstStyle/>
                    <a:p>
                      <a:pPr algn="ctr"/>
                      <a:r>
                        <a:rPr lang="zh-TW" altLang="en-US" sz="1600" b="1" dirty="0" smtClean="0">
                          <a:solidFill>
                            <a:srgbClr val="C00000"/>
                          </a:solidFill>
                          <a:latin typeface="微軟正黑體" pitchFamily="34" charset="-120"/>
                          <a:ea typeface="微軟正黑體" pitchFamily="34" charset="-120"/>
                        </a:rPr>
                        <a:t>區分值</a:t>
                      </a:r>
                      <a:endParaRPr lang="zh-TW" altLang="en-US" sz="1600" b="1" dirty="0">
                        <a:solidFill>
                          <a:srgbClr val="C00000"/>
                        </a:solidFill>
                        <a:latin typeface="微軟正黑體" pitchFamily="34" charset="-120"/>
                        <a:ea typeface="微軟正黑體" pitchFamily="34"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FCDFF"/>
                    </a:solidFill>
                  </a:tcPr>
                </a:tc>
                <a:tc rowSpan="2">
                  <a:txBody>
                    <a:bodyPr/>
                    <a:lstStyle/>
                    <a:p>
                      <a:pPr algn="ctr"/>
                      <a:r>
                        <a:rPr lang="zh-TW" altLang="en-US" sz="1600" b="1" dirty="0" smtClean="0">
                          <a:solidFill>
                            <a:srgbClr val="C00000"/>
                          </a:solidFill>
                          <a:latin typeface="微軟正黑體" pitchFamily="34" charset="-120"/>
                          <a:ea typeface="微軟正黑體" pitchFamily="34" charset="-120"/>
                        </a:rPr>
                        <a:t>高</a:t>
                      </a:r>
                      <a:endParaRPr lang="zh-TW" altLang="en-US" sz="1600" b="1" dirty="0">
                        <a:solidFill>
                          <a:srgbClr val="C00000"/>
                        </a:solidFill>
                        <a:latin typeface="微軟正黑體" pitchFamily="34" charset="-120"/>
                        <a:ea typeface="微軟正黑體" pitchFamily="34"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zh-TW" altLang="en-US" sz="1600" b="0" dirty="0" smtClean="0">
                          <a:solidFill>
                            <a:schemeClr val="bg1"/>
                          </a:solidFill>
                          <a:latin typeface="微軟正黑體" pitchFamily="34" charset="-120"/>
                          <a:ea typeface="微軟正黑體" pitchFamily="34" charset="-120"/>
                        </a:rPr>
                        <a:t>均偏高</a:t>
                      </a:r>
                      <a:endParaRPr lang="zh-TW" altLang="en-US" sz="1600" b="0" dirty="0">
                        <a:solidFill>
                          <a:schemeClr val="bg1"/>
                        </a:solidFill>
                        <a:latin typeface="微軟正黑體" pitchFamily="34" charset="-120"/>
                        <a:ea typeface="微軟正黑體" pitchFamily="34"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c>
                  <a:txBody>
                    <a:bodyPr/>
                    <a:lstStyle/>
                    <a:p>
                      <a:pPr marL="182563" indent="-182563" algn="l">
                        <a:buFont typeface="+mj-lt"/>
                        <a:buAutoNum type="arabicPeriod"/>
                      </a:pPr>
                      <a:r>
                        <a:rPr lang="zh-TW" altLang="en-US" sz="1600" dirty="0" smtClean="0">
                          <a:solidFill>
                            <a:schemeClr val="bg1"/>
                          </a:solidFill>
                          <a:latin typeface="微軟正黑體" pitchFamily="34" charset="-120"/>
                          <a:ea typeface="微軟正黑體" pitchFamily="34" charset="-120"/>
                        </a:rPr>
                        <a:t>興趣多元，但分化明確</a:t>
                      </a:r>
                      <a:endParaRPr lang="en-US" altLang="zh-TW" sz="1600" dirty="0" smtClean="0">
                        <a:solidFill>
                          <a:schemeClr val="bg1"/>
                        </a:solidFill>
                        <a:latin typeface="微軟正黑體" pitchFamily="34" charset="-120"/>
                        <a:ea typeface="微軟正黑體" pitchFamily="34" charset="-120"/>
                      </a:endParaRPr>
                    </a:p>
                    <a:p>
                      <a:pPr marL="182563" indent="-182563" algn="l">
                        <a:buFont typeface="+mj-lt"/>
                        <a:buAutoNum type="arabicPeriod"/>
                      </a:pPr>
                      <a:r>
                        <a:rPr lang="zh-TW" altLang="en-US" sz="1600" dirty="0" smtClean="0">
                          <a:solidFill>
                            <a:schemeClr val="bg1"/>
                          </a:solidFill>
                          <a:latin typeface="微軟正黑體" pitchFamily="34" charset="-120"/>
                          <a:ea typeface="微軟正黑體" pitchFamily="34" charset="-120"/>
                        </a:rPr>
                        <a:t>生涯目標明確，且有能力達成自己的目標</a:t>
                      </a:r>
                      <a:endParaRPr lang="zh-TW" altLang="en-US" sz="1600" dirty="0">
                        <a:solidFill>
                          <a:schemeClr val="bg1"/>
                        </a:solidFill>
                        <a:latin typeface="微軟正黑體" pitchFamily="34" charset="-120"/>
                        <a:ea typeface="微軟正黑體" pitchFamily="34" charset="-12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c>
                  <a:txBody>
                    <a:bodyPr/>
                    <a:lstStyle/>
                    <a:p>
                      <a:pPr marL="182563" indent="-182563" algn="l">
                        <a:buFont typeface="+mj-lt"/>
                        <a:buAutoNum type="arabicPeriod"/>
                      </a:pPr>
                      <a:r>
                        <a:rPr lang="zh-TW" altLang="en-US" sz="1600" dirty="0" smtClean="0">
                          <a:solidFill>
                            <a:schemeClr val="bg1"/>
                          </a:solidFill>
                          <a:latin typeface="微軟正黑體" pitchFamily="34" charset="-120"/>
                          <a:ea typeface="微軟正黑體" pitchFamily="34" charset="-120"/>
                        </a:rPr>
                        <a:t>興趣多元，但分化明確</a:t>
                      </a:r>
                      <a:endParaRPr lang="en-US" altLang="zh-TW" sz="1600" dirty="0" smtClean="0">
                        <a:solidFill>
                          <a:schemeClr val="bg1"/>
                        </a:solidFill>
                        <a:latin typeface="微軟正黑體" pitchFamily="34" charset="-120"/>
                        <a:ea typeface="微軟正黑體" pitchFamily="34" charset="-120"/>
                      </a:endParaRPr>
                    </a:p>
                    <a:p>
                      <a:pPr marL="182563" indent="-182563" algn="l">
                        <a:buFont typeface="+mj-lt"/>
                        <a:buAutoNum type="arabicPeriod"/>
                      </a:pPr>
                      <a:r>
                        <a:rPr lang="zh-TW" altLang="en-US" sz="1600" dirty="0" smtClean="0">
                          <a:solidFill>
                            <a:schemeClr val="bg1"/>
                          </a:solidFill>
                          <a:latin typeface="微軟正黑體" pitchFamily="34" charset="-120"/>
                          <a:ea typeface="微軟正黑體" pitchFamily="34" charset="-120"/>
                        </a:rPr>
                        <a:t>增加讀書策略的輔導，提升學習狀況，以達成生涯目標</a:t>
                      </a:r>
                      <a:endParaRPr lang="en-US" altLang="zh-TW" sz="1600" dirty="0" smtClean="0">
                        <a:solidFill>
                          <a:schemeClr val="bg1"/>
                        </a:solidFill>
                        <a:latin typeface="微軟正黑體" pitchFamily="34" charset="-120"/>
                        <a:ea typeface="微軟正黑體" pitchFamily="34" charset="-120"/>
                      </a:endParaRPr>
                    </a:p>
                    <a:p>
                      <a:pPr marL="182563" indent="-182563" algn="l">
                        <a:buFont typeface="+mj-lt"/>
                        <a:buAutoNum type="arabicPeriod"/>
                      </a:pPr>
                      <a:r>
                        <a:rPr lang="zh-TW" altLang="en-US" sz="1600" dirty="0" smtClean="0">
                          <a:solidFill>
                            <a:schemeClr val="bg1"/>
                          </a:solidFill>
                          <a:latin typeface="微軟正黑體" pitchFamily="34" charset="-120"/>
                          <a:ea typeface="微軟正黑體" pitchFamily="34" charset="-120"/>
                        </a:rPr>
                        <a:t>利用「學系交通網」找到其他相通性高的科系</a:t>
                      </a:r>
                      <a:endParaRPr lang="zh-TW" altLang="en-US" sz="1600" dirty="0">
                        <a:solidFill>
                          <a:schemeClr val="bg1"/>
                        </a:solidFill>
                        <a:latin typeface="微軟正黑體" pitchFamily="34" charset="-120"/>
                        <a:ea typeface="微軟正黑體" pitchFamily="34" charset="-12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r>
              <a:tr h="1162449">
                <a:tc vMerge="1">
                  <a:txBody>
                    <a:bodyPr/>
                    <a:lstStyle/>
                    <a:p>
                      <a:endParaRPr lang="zh-TW" altLang="en-US"/>
                    </a:p>
                  </a:txBody>
                  <a:tcPr/>
                </a:tc>
                <a:tc vMerge="1">
                  <a:txBody>
                    <a:bodyPr/>
                    <a:lstStyle/>
                    <a:p>
                      <a:endParaRPr lang="zh-TW" altLang="en-US"/>
                    </a:p>
                  </a:txBody>
                  <a:tcPr/>
                </a:tc>
                <a:tc>
                  <a:txBody>
                    <a:bodyPr/>
                    <a:lstStyle/>
                    <a:p>
                      <a:pPr algn="ctr"/>
                      <a:r>
                        <a:rPr lang="zh-TW" altLang="en-US" sz="1600" b="0" dirty="0" smtClean="0">
                          <a:solidFill>
                            <a:schemeClr val="bg1"/>
                          </a:solidFill>
                          <a:latin typeface="微軟正黑體" pitchFamily="34" charset="-120"/>
                          <a:ea typeface="微軟正黑體" pitchFamily="34" charset="-120"/>
                        </a:rPr>
                        <a:t>均偏低</a:t>
                      </a:r>
                      <a:endParaRPr lang="zh-TW" altLang="en-US" sz="1600" b="0" dirty="0">
                        <a:solidFill>
                          <a:schemeClr val="bg1"/>
                        </a:solidFill>
                        <a:latin typeface="微軟正黑體" pitchFamily="34" charset="-120"/>
                        <a:ea typeface="微軟正黑體" pitchFamily="34"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182563" indent="-182563" algn="l">
                        <a:buFont typeface="+mj-lt"/>
                        <a:buAutoNum type="arabicPeriod"/>
                      </a:pPr>
                      <a:r>
                        <a:rPr lang="zh-TW" altLang="en-US" sz="1600" kern="1200" dirty="0" smtClean="0">
                          <a:solidFill>
                            <a:schemeClr val="dk1"/>
                          </a:solidFill>
                          <a:latin typeface="微軟正黑體" pitchFamily="34" charset="-120"/>
                          <a:ea typeface="微軟正黑體" pitchFamily="34" charset="-120"/>
                          <a:cs typeface="+mn-cs"/>
                        </a:rPr>
                        <a:t>填答風格偏向負面</a:t>
                      </a:r>
                      <a:endParaRPr lang="en-US" altLang="zh-TW" sz="1600" kern="1200" dirty="0" smtClean="0">
                        <a:solidFill>
                          <a:schemeClr val="dk1"/>
                        </a:solidFill>
                        <a:latin typeface="微軟正黑體" pitchFamily="34" charset="-120"/>
                        <a:ea typeface="微軟正黑體" pitchFamily="34" charset="-120"/>
                        <a:cs typeface="+mn-cs"/>
                      </a:endParaRPr>
                    </a:p>
                    <a:p>
                      <a:pPr marL="182563" indent="-182563" algn="l">
                        <a:buFont typeface="+mj-lt"/>
                        <a:buAutoNum type="arabicPeriod"/>
                      </a:pPr>
                      <a:r>
                        <a:rPr lang="zh-TW" altLang="en-US" sz="1600" kern="1200" dirty="0" smtClean="0">
                          <a:solidFill>
                            <a:schemeClr val="dk1"/>
                          </a:solidFill>
                          <a:latin typeface="微軟正黑體" pitchFamily="34" charset="-120"/>
                          <a:ea typeface="微軟正黑體" pitchFamily="34" charset="-120"/>
                          <a:cs typeface="+mn-cs"/>
                        </a:rPr>
                        <a:t>明確知道自己討厭什麼，但不確定自己是否喜歡</a:t>
                      </a:r>
                      <a:endParaRPr lang="en-US" altLang="zh-TW" sz="1600" kern="1200" dirty="0" smtClean="0">
                        <a:solidFill>
                          <a:schemeClr val="dk1"/>
                        </a:solidFill>
                        <a:latin typeface="微軟正黑體" pitchFamily="34" charset="-120"/>
                        <a:ea typeface="微軟正黑體" pitchFamily="34" charset="-120"/>
                        <a:cs typeface="+mn-cs"/>
                      </a:endParaRPr>
                    </a:p>
                    <a:p>
                      <a:pPr marL="182563" indent="-182563" algn="l">
                        <a:buFont typeface="+mj-lt"/>
                        <a:buAutoNum type="arabicPeriod"/>
                      </a:pPr>
                      <a:r>
                        <a:rPr lang="zh-TW" altLang="en-US" sz="1600" kern="1200" dirty="0" smtClean="0">
                          <a:solidFill>
                            <a:schemeClr val="dk1"/>
                          </a:solidFill>
                          <a:latin typeface="微軟正黑體" pitchFamily="34" charset="-120"/>
                          <a:ea typeface="微軟正黑體" pitchFamily="34" charset="-120"/>
                          <a:cs typeface="+mn-cs"/>
                        </a:rPr>
                        <a:t>需進一步探索</a:t>
                      </a:r>
                      <a:endParaRPr lang="zh-TW" altLang="en-US" sz="1600" kern="1200" dirty="0">
                        <a:solidFill>
                          <a:schemeClr val="dk1"/>
                        </a:solidFill>
                        <a:latin typeface="微軟正黑體" pitchFamily="34" charset="-120"/>
                        <a:ea typeface="微軟正黑體" pitchFamily="34" charset="-120"/>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182563" indent="-182563" algn="l">
                        <a:buFont typeface="+mj-lt"/>
                        <a:buAutoNum type="arabicPeriod"/>
                      </a:pPr>
                      <a:r>
                        <a:rPr lang="zh-TW" altLang="en-US" sz="1600" dirty="0" smtClean="0">
                          <a:latin typeface="微軟正黑體" pitchFamily="34" charset="-120"/>
                          <a:ea typeface="微軟正黑體" pitchFamily="34" charset="-120"/>
                        </a:rPr>
                        <a:t>興趣分化明確，但填答時受學習成績的影響，可能缺乏自信</a:t>
                      </a:r>
                      <a:endParaRPr lang="en-US" altLang="zh-TW" sz="1600" dirty="0" smtClean="0">
                        <a:latin typeface="微軟正黑體" pitchFamily="34" charset="-120"/>
                        <a:ea typeface="微軟正黑體" pitchFamily="34" charset="-120"/>
                      </a:endParaRPr>
                    </a:p>
                    <a:p>
                      <a:pPr marL="182563" indent="-182563" algn="l">
                        <a:buFont typeface="+mj-lt"/>
                        <a:buAutoNum type="arabicPeriod"/>
                      </a:pPr>
                      <a:r>
                        <a:rPr lang="zh-TW" altLang="en-US" sz="1600" dirty="0" smtClean="0">
                          <a:latin typeface="微軟正黑體" pitchFamily="34" charset="-120"/>
                          <a:ea typeface="微軟正黑體" pitchFamily="34" charset="-120"/>
                        </a:rPr>
                        <a:t>填答風格偏向負面</a:t>
                      </a:r>
                      <a:endParaRPr lang="en-US" altLang="zh-TW" sz="1600" dirty="0" smtClean="0">
                        <a:latin typeface="微軟正黑體" pitchFamily="34" charset="-120"/>
                        <a:ea typeface="微軟正黑體" pitchFamily="34" charset="-120"/>
                      </a:endParaRPr>
                    </a:p>
                    <a:p>
                      <a:pPr marL="182563" indent="-182563" algn="l">
                        <a:buFont typeface="+mj-lt"/>
                        <a:buAutoNum type="arabicPeriod"/>
                      </a:pPr>
                      <a:r>
                        <a:rPr lang="zh-TW" altLang="en-US" sz="1600" dirty="0" smtClean="0">
                          <a:latin typeface="微軟正黑體" pitchFamily="34" charset="-120"/>
                          <a:ea typeface="微軟正黑體" pitchFamily="34" charset="-120"/>
                        </a:rPr>
                        <a:t>明確知道自己討厭什麼，但不確定自己是否喜歡</a:t>
                      </a:r>
                      <a:endParaRPr lang="zh-TW" altLang="en-US" sz="1600" dirty="0">
                        <a:latin typeface="微軟正黑體" pitchFamily="34" charset="-120"/>
                        <a:ea typeface="微軟正黑體" pitchFamily="34" charset="-12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986531">
                <a:tc vMerge="1">
                  <a:txBody>
                    <a:bodyPr/>
                    <a:lstStyle/>
                    <a:p>
                      <a:pPr algn="ctr"/>
                      <a:endParaRPr lang="zh-TW" altLang="en-US" b="0" dirty="0">
                        <a:solidFill>
                          <a:schemeClr val="bg1"/>
                        </a:solidFill>
                        <a:latin typeface="微軟正黑體" pitchFamily="34" charset="-120"/>
                        <a:ea typeface="微軟正黑體" pitchFamily="34" charset="-120"/>
                      </a:endParaRPr>
                    </a:p>
                  </a:txBody>
                  <a:tcPr anchor="ctr">
                    <a:lnT w="12700" cap="flat" cmpd="sng" algn="ctr">
                      <a:solidFill>
                        <a:schemeClr val="bg1"/>
                      </a:solidFill>
                      <a:prstDash val="solid"/>
                      <a:round/>
                      <a:headEnd type="none" w="med" len="med"/>
                      <a:tailEnd type="none" w="med" len="med"/>
                    </a:lnT>
                    <a:solidFill>
                      <a:schemeClr val="accent6"/>
                    </a:solidFill>
                  </a:tcPr>
                </a:tc>
                <a:tc rowSpan="2">
                  <a:txBody>
                    <a:bodyPr/>
                    <a:lstStyle/>
                    <a:p>
                      <a:pPr algn="ctr"/>
                      <a:r>
                        <a:rPr lang="zh-TW" altLang="en-US" sz="1600" b="1" dirty="0" smtClean="0">
                          <a:solidFill>
                            <a:srgbClr val="C00000"/>
                          </a:solidFill>
                          <a:latin typeface="微軟正黑體" pitchFamily="34" charset="-120"/>
                          <a:ea typeface="微軟正黑體" pitchFamily="34" charset="-120"/>
                        </a:rPr>
                        <a:t>低</a:t>
                      </a:r>
                      <a:endParaRPr lang="zh-TW" altLang="en-US" sz="1600" b="1" dirty="0">
                        <a:solidFill>
                          <a:srgbClr val="C00000"/>
                        </a:solidFill>
                        <a:latin typeface="微軟正黑體" pitchFamily="34" charset="-120"/>
                        <a:ea typeface="微軟正黑體" pitchFamily="34"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182563" indent="-182563" algn="l" defTabSz="914400" rtl="0" eaLnBrk="1" latinLnBrk="0" hangingPunct="1">
                        <a:buFontTx/>
                        <a:buNone/>
                      </a:pPr>
                      <a:r>
                        <a:rPr lang="zh-TW" altLang="en-US" sz="1600" kern="1200" dirty="0" smtClean="0">
                          <a:solidFill>
                            <a:schemeClr val="bg1"/>
                          </a:solidFill>
                          <a:latin typeface="微軟正黑體" pitchFamily="34" charset="-120"/>
                          <a:ea typeface="微軟正黑體" pitchFamily="34" charset="-120"/>
                          <a:cs typeface="+mn-cs"/>
                        </a:rPr>
                        <a:t>均偏高</a:t>
                      </a:r>
                      <a:endParaRPr lang="zh-TW" altLang="en-US" sz="1600" kern="1200" dirty="0">
                        <a:solidFill>
                          <a:schemeClr val="bg1"/>
                        </a:solidFill>
                        <a:latin typeface="微軟正黑體" pitchFamily="34" charset="-120"/>
                        <a:ea typeface="微軟正黑體" pitchFamily="34" charset="-120"/>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c>
                  <a:txBody>
                    <a:bodyPr/>
                    <a:lstStyle/>
                    <a:p>
                      <a:pPr marL="182563" indent="-182563" algn="l" defTabSz="914400" rtl="0" eaLnBrk="1" latinLnBrk="0" hangingPunct="1">
                        <a:buFont typeface="+mj-lt"/>
                        <a:buAutoNum type="arabicPeriod"/>
                      </a:pPr>
                      <a:r>
                        <a:rPr lang="zh-TW" altLang="en-US" sz="1600" kern="1200" dirty="0" smtClean="0">
                          <a:solidFill>
                            <a:schemeClr val="bg1"/>
                          </a:solidFill>
                          <a:latin typeface="微軟正黑體" pitchFamily="34" charset="-120"/>
                          <a:ea typeface="微軟正黑體" pitchFamily="34" charset="-120"/>
                          <a:cs typeface="+mn-cs"/>
                        </a:rPr>
                        <a:t>可能是屬於多才多藝的學生</a:t>
                      </a:r>
                      <a:endParaRPr lang="en-US" altLang="zh-TW" sz="1600" kern="1200" dirty="0" smtClean="0">
                        <a:solidFill>
                          <a:schemeClr val="bg1"/>
                        </a:solidFill>
                        <a:latin typeface="微軟正黑體" pitchFamily="34" charset="-120"/>
                        <a:ea typeface="微軟正黑體" pitchFamily="34" charset="-120"/>
                        <a:cs typeface="+mn-cs"/>
                      </a:endParaRPr>
                    </a:p>
                    <a:p>
                      <a:pPr marL="182563" indent="-182563" algn="l" defTabSz="914400" rtl="0" eaLnBrk="1" latinLnBrk="0" hangingPunct="1">
                        <a:buFont typeface="+mj-lt"/>
                        <a:buAutoNum type="arabicPeriod"/>
                      </a:pPr>
                      <a:r>
                        <a:rPr lang="zh-TW" altLang="en-US" sz="1600" kern="1200" dirty="0" smtClean="0">
                          <a:solidFill>
                            <a:schemeClr val="bg1"/>
                          </a:solidFill>
                          <a:latin typeface="微軟正黑體" pitchFamily="34" charset="-120"/>
                          <a:ea typeface="微軟正黑體" pitchFamily="34" charset="-120"/>
                          <a:cs typeface="+mn-cs"/>
                        </a:rPr>
                        <a:t>可協助作生涯聚焦探索</a:t>
                      </a:r>
                      <a:endParaRPr lang="en-US" altLang="zh-TW" sz="1600" kern="1200" dirty="0" smtClean="0">
                        <a:solidFill>
                          <a:schemeClr val="bg1"/>
                        </a:solidFill>
                        <a:latin typeface="微軟正黑體" pitchFamily="34" charset="-120"/>
                        <a:ea typeface="微軟正黑體" pitchFamily="34" charset="-120"/>
                        <a:cs typeface="+mn-cs"/>
                      </a:endParaRPr>
                    </a:p>
                    <a:p>
                      <a:pPr marL="182563" indent="-182563" algn="l" defTabSz="914400" rtl="0" eaLnBrk="1" latinLnBrk="0" hangingPunct="1">
                        <a:buFont typeface="+mj-lt"/>
                        <a:buAutoNum type="arabicPeriod"/>
                      </a:pPr>
                      <a:endParaRPr lang="zh-TW" altLang="en-US" sz="1600" kern="1200" dirty="0">
                        <a:solidFill>
                          <a:schemeClr val="bg1"/>
                        </a:solidFill>
                        <a:latin typeface="微軟正黑體" pitchFamily="34" charset="-120"/>
                        <a:ea typeface="微軟正黑體" pitchFamily="34" charset="-120"/>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c>
                  <a:txBody>
                    <a:bodyPr/>
                    <a:lstStyle/>
                    <a:p>
                      <a:pPr marL="182563" indent="-182563" algn="l" defTabSz="914400" rtl="0" eaLnBrk="1" latinLnBrk="0" hangingPunct="1">
                        <a:buFont typeface="+mj-lt"/>
                        <a:buAutoNum type="arabicPeriod"/>
                      </a:pPr>
                      <a:r>
                        <a:rPr lang="zh-TW" altLang="en-US" sz="1600" kern="1200" dirty="0" smtClean="0">
                          <a:solidFill>
                            <a:schemeClr val="bg1"/>
                          </a:solidFill>
                          <a:latin typeface="微軟正黑體" pitchFamily="34" charset="-120"/>
                          <a:ea typeface="微軟正黑體" pitchFamily="34" charset="-120"/>
                          <a:cs typeface="+mn-cs"/>
                        </a:rPr>
                        <a:t>興趣廣泛，也有可能是認識自己的程度不夠</a:t>
                      </a:r>
                      <a:endParaRPr lang="en-US" altLang="zh-TW" sz="1600" kern="1200" dirty="0" smtClean="0">
                        <a:solidFill>
                          <a:schemeClr val="bg1"/>
                        </a:solidFill>
                        <a:latin typeface="微軟正黑體" pitchFamily="34" charset="-120"/>
                        <a:ea typeface="微軟正黑體" pitchFamily="34" charset="-120"/>
                        <a:cs typeface="+mn-cs"/>
                      </a:endParaRPr>
                    </a:p>
                    <a:p>
                      <a:pPr marL="182563" indent="-182563" algn="l" defTabSz="914400" rtl="0" eaLnBrk="1" latinLnBrk="0" hangingPunct="1">
                        <a:buFont typeface="+mj-lt"/>
                        <a:buAutoNum type="arabicPeriod"/>
                      </a:pPr>
                      <a:r>
                        <a:rPr lang="zh-TW" altLang="en-US" sz="1600" kern="1200" dirty="0" smtClean="0">
                          <a:solidFill>
                            <a:schemeClr val="bg1"/>
                          </a:solidFill>
                          <a:latin typeface="微軟正黑體" pitchFamily="34" charset="-120"/>
                          <a:ea typeface="微軟正黑體" pitchFamily="34" charset="-120"/>
                          <a:cs typeface="+mn-cs"/>
                        </a:rPr>
                        <a:t>可能過度強化自己的興趣，容易造成未來就業的滿意度低</a:t>
                      </a:r>
                      <a:endParaRPr lang="zh-TW" altLang="en-US" sz="1600" kern="1200" dirty="0">
                        <a:solidFill>
                          <a:schemeClr val="bg1"/>
                        </a:solidFill>
                        <a:latin typeface="微軟正黑體" pitchFamily="34" charset="-120"/>
                        <a:ea typeface="微軟正黑體" pitchFamily="34" charset="-120"/>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99"/>
                    </a:solidFill>
                  </a:tcPr>
                </a:tc>
              </a:tr>
              <a:tr h="1212025">
                <a:tc vMerge="1">
                  <a:txBody>
                    <a:bodyPr/>
                    <a:lstStyle/>
                    <a:p>
                      <a:endParaRPr lang="zh-TW" altLang="en-US"/>
                    </a:p>
                  </a:txBody>
                  <a:tcPr/>
                </a:tc>
                <a:tc vMerge="1">
                  <a:txBody>
                    <a:bodyPr/>
                    <a:lstStyle/>
                    <a:p>
                      <a:endParaRPr lang="zh-TW" altLang="en-US"/>
                    </a:p>
                  </a:txBody>
                  <a:tcPr/>
                </a:tc>
                <a:tc>
                  <a:txBody>
                    <a:bodyPr/>
                    <a:lstStyle/>
                    <a:p>
                      <a:pPr algn="ctr"/>
                      <a:r>
                        <a:rPr lang="zh-TW" altLang="en-US" sz="1600" b="0" dirty="0" smtClean="0">
                          <a:solidFill>
                            <a:schemeClr val="bg1"/>
                          </a:solidFill>
                          <a:latin typeface="微軟正黑體" pitchFamily="34" charset="-120"/>
                          <a:ea typeface="微軟正黑體" pitchFamily="34" charset="-120"/>
                        </a:rPr>
                        <a:t>均偏低</a:t>
                      </a:r>
                      <a:endParaRPr lang="zh-TW" altLang="en-US" sz="1600" b="0" dirty="0">
                        <a:solidFill>
                          <a:schemeClr val="bg1"/>
                        </a:solidFill>
                        <a:latin typeface="微軟正黑體" pitchFamily="34" charset="-120"/>
                        <a:ea typeface="微軟正黑體" pitchFamily="34"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182563" indent="-182563" algn="l">
                        <a:buFont typeface="+mj-lt"/>
                        <a:buAutoNum type="arabicPeriod"/>
                      </a:pPr>
                      <a:r>
                        <a:rPr lang="zh-TW" altLang="en-US" sz="1600" dirty="0" smtClean="0">
                          <a:latin typeface="微軟正黑體" pitchFamily="34" charset="-120"/>
                          <a:ea typeface="微軟正黑體" pitchFamily="34" charset="-120"/>
                        </a:rPr>
                        <a:t>核對作測驗當下的身心狀態</a:t>
                      </a:r>
                      <a:endParaRPr lang="en-US" altLang="zh-TW" sz="1600" dirty="0" smtClean="0">
                        <a:latin typeface="微軟正黑體" pitchFamily="34" charset="-120"/>
                        <a:ea typeface="微軟正黑體" pitchFamily="34" charset="-120"/>
                      </a:endParaRPr>
                    </a:p>
                    <a:p>
                      <a:pPr marL="182563" indent="-182563" algn="l">
                        <a:buFont typeface="+mj-lt"/>
                        <a:buAutoNum type="arabicPeriod"/>
                      </a:pPr>
                      <a:r>
                        <a:rPr lang="zh-TW" altLang="en-US" sz="1600" dirty="0" smtClean="0">
                          <a:latin typeface="微軟正黑體" pitchFamily="34" charset="-120"/>
                          <a:ea typeface="微軟正黑體" pitchFamily="34" charset="-120"/>
                        </a:rPr>
                        <a:t>可能缺乏作答動機，隨意填答</a:t>
                      </a:r>
                      <a:endParaRPr lang="zh-TW" altLang="en-US" sz="1600" dirty="0">
                        <a:latin typeface="微軟正黑體" pitchFamily="34" charset="-120"/>
                        <a:ea typeface="微軟正黑體" pitchFamily="34" charset="-12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182563" indent="-182563" algn="l">
                        <a:buFont typeface="+mj-lt"/>
                        <a:buAutoNum type="arabicPeriod"/>
                      </a:pPr>
                      <a:r>
                        <a:rPr lang="zh-TW" altLang="en-US" sz="1600" dirty="0" smtClean="0">
                          <a:latin typeface="微軟正黑體" pitchFamily="34" charset="-120"/>
                          <a:ea typeface="微軟正黑體" pitchFamily="34" charset="-120"/>
                        </a:rPr>
                        <a:t>文化刺激少，生活經驗較少</a:t>
                      </a:r>
                      <a:endParaRPr lang="en-US" altLang="zh-TW" sz="1600" dirty="0" smtClean="0">
                        <a:latin typeface="微軟正黑體" pitchFamily="34" charset="-120"/>
                        <a:ea typeface="微軟正黑體" pitchFamily="34" charset="-120"/>
                      </a:endParaRPr>
                    </a:p>
                    <a:p>
                      <a:pPr marL="182563" indent="-182563" algn="l">
                        <a:buFont typeface="+mj-lt"/>
                        <a:buAutoNum type="arabicPeriod"/>
                      </a:pPr>
                      <a:r>
                        <a:rPr lang="zh-TW" altLang="en-US" sz="1600" dirty="0" smtClean="0">
                          <a:latin typeface="微軟正黑體" pitchFamily="34" charset="-120"/>
                          <a:ea typeface="微軟正黑體" pitchFamily="34" charset="-120"/>
                        </a:rPr>
                        <a:t>缺乏生涯探索動機與學習熱情，容易有挫敗感</a:t>
                      </a:r>
                      <a:endParaRPr lang="en-US" altLang="zh-TW" sz="1600" dirty="0" smtClean="0">
                        <a:latin typeface="微軟正黑體" pitchFamily="34" charset="-120"/>
                        <a:ea typeface="微軟正黑體" pitchFamily="34" charset="-120"/>
                      </a:endParaRPr>
                    </a:p>
                    <a:p>
                      <a:pPr marL="182563" indent="-182563" algn="l">
                        <a:buFont typeface="+mj-lt"/>
                        <a:buAutoNum type="arabicPeriod"/>
                      </a:pPr>
                      <a:r>
                        <a:rPr lang="zh-TW" altLang="en-US" sz="1600" dirty="0" smtClean="0">
                          <a:latin typeface="微軟正黑體" pitchFamily="34" charset="-120"/>
                          <a:ea typeface="微軟正黑體" pitchFamily="34" charset="-120"/>
                        </a:rPr>
                        <a:t>可能缺乏作答動機，隨意填答</a:t>
                      </a:r>
                      <a:endParaRPr lang="zh-TW" altLang="en-US" sz="1600" dirty="0">
                        <a:latin typeface="微軟正黑體" pitchFamily="34" charset="-120"/>
                        <a:ea typeface="微軟正黑體" pitchFamily="34" charset="-12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1285852" y="642918"/>
            <a:ext cx="1000132" cy="2571768"/>
          </a:xfrm>
          <a:prstGeom prst="rect">
            <a:avLst/>
          </a:prstGeom>
          <a:solidFill>
            <a:srgbClr val="FFD243"/>
          </a:solidFill>
          <a:ln w="9525">
            <a:noFill/>
            <a:miter lim="800000"/>
            <a:headEnd/>
            <a:tailEnd/>
          </a:ln>
          <a:scene3d>
            <a:camera prst="orthographicFront"/>
            <a:lightRig rig="threePt" dir="t"/>
          </a:scene3d>
          <a:sp3d>
            <a:bevelT/>
          </a:sp3d>
        </p:spPr>
        <p:txBody>
          <a:bodyPr lIns="92075" tIns="46038" rIns="92075" bIns="46038" anchor="ctr"/>
          <a:lstStyle/>
          <a:p>
            <a:pPr algn="ctr"/>
            <a:r>
              <a:rPr lang="zh-TW" altLang="en-US" sz="4800" b="1" dirty="0">
                <a:solidFill>
                  <a:schemeClr val="bg1"/>
                </a:solidFill>
                <a:latin typeface="標楷體" pitchFamily="65" charset="-120"/>
                <a:ea typeface="標楷體" pitchFamily="65" charset="-120"/>
              </a:rPr>
              <a:t>一致性</a:t>
            </a:r>
          </a:p>
        </p:txBody>
      </p:sp>
      <p:sp>
        <p:nvSpPr>
          <p:cNvPr id="40963" name="Rectangle 5"/>
          <p:cNvSpPr>
            <a:spLocks noChangeArrowheads="1"/>
          </p:cNvSpPr>
          <p:nvPr/>
        </p:nvSpPr>
        <p:spPr bwMode="auto">
          <a:xfrm>
            <a:off x="214283" y="3643314"/>
            <a:ext cx="8643998" cy="2500330"/>
          </a:xfrm>
          <a:prstGeom prst="rect">
            <a:avLst/>
          </a:prstGeom>
          <a:noFill/>
          <a:ln w="9525">
            <a:noFill/>
            <a:miter lim="800000"/>
            <a:headEnd/>
            <a:tailEnd/>
          </a:ln>
        </p:spPr>
        <p:txBody>
          <a:bodyPr lIns="92075" tIns="46038" rIns="92075" bIns="46038" anchor="ctr"/>
          <a:lstStyle/>
          <a:p>
            <a:pPr marL="0" lvl="2" eaLnBrk="1" fontAlgn="auto" hangingPunct="1">
              <a:spcAft>
                <a:spcPts val="0"/>
              </a:spcAft>
              <a:defRPr/>
            </a:pPr>
            <a:endParaRPr lang="en-US" altLang="zh-TW" sz="3600" b="1" dirty="0" smtClean="0">
              <a:solidFill>
                <a:srgbClr val="006C31"/>
              </a:solidFill>
              <a:latin typeface="標楷體" pitchFamily="65" charset="-120"/>
              <a:ea typeface="標楷體" pitchFamily="65" charset="-120"/>
            </a:endParaRPr>
          </a:p>
          <a:p>
            <a:pPr marL="0" lvl="2" eaLnBrk="1" fontAlgn="auto" hangingPunct="1">
              <a:spcAft>
                <a:spcPts val="0"/>
              </a:spcAft>
              <a:defRPr/>
            </a:pPr>
            <a:endParaRPr lang="en-US" altLang="zh-TW" sz="3600" b="1" dirty="0" smtClean="0">
              <a:solidFill>
                <a:srgbClr val="006C31"/>
              </a:solidFill>
              <a:latin typeface="標楷體" pitchFamily="65" charset="-120"/>
              <a:ea typeface="標楷體" pitchFamily="65" charset="-120"/>
            </a:endParaRPr>
          </a:p>
          <a:p>
            <a:pPr marL="0" lvl="2" eaLnBrk="1" fontAlgn="auto" hangingPunct="1">
              <a:spcAft>
                <a:spcPts val="0"/>
              </a:spcAft>
              <a:buFont typeface="Wingdings" pitchFamily="2" charset="2"/>
              <a:buChar char="u"/>
              <a:defRPr/>
            </a:pPr>
            <a:r>
              <a:rPr lang="zh-TW" altLang="en-US" sz="3600" b="1" dirty="0" smtClean="0">
                <a:solidFill>
                  <a:schemeClr val="accent1">
                    <a:lumMod val="50000"/>
                  </a:schemeClr>
                </a:solidFill>
                <a:latin typeface="標楷體" pitchFamily="65" charset="-120"/>
                <a:ea typeface="標楷體" pitchFamily="65" charset="-120"/>
              </a:rPr>
              <a:t>如果興趣代碼前二碼相鄰，則一致性高，</a:t>
            </a:r>
            <a:endParaRPr lang="en-US" altLang="zh-TW" sz="3600" b="1" dirty="0" smtClean="0">
              <a:solidFill>
                <a:schemeClr val="accent1">
                  <a:lumMod val="50000"/>
                </a:schemeClr>
              </a:solidFill>
              <a:latin typeface="標楷體" pitchFamily="65" charset="-120"/>
              <a:ea typeface="標楷體" pitchFamily="65" charset="-120"/>
            </a:endParaRPr>
          </a:p>
          <a:p>
            <a:pPr marL="0" lvl="2" eaLnBrk="1" fontAlgn="auto" hangingPunct="1">
              <a:spcAft>
                <a:spcPts val="0"/>
              </a:spcAft>
              <a:defRPr/>
            </a:pPr>
            <a:r>
              <a:rPr lang="zh-TW" altLang="en-US" sz="3600" b="1" dirty="0" smtClean="0">
                <a:solidFill>
                  <a:schemeClr val="accent1">
                    <a:lumMod val="50000"/>
                  </a:schemeClr>
                </a:solidFill>
                <a:latin typeface="標楷體" pitchFamily="65" charset="-120"/>
                <a:ea typeface="標楷體" pitchFamily="65" charset="-120"/>
              </a:rPr>
              <a:t>  表示</a:t>
            </a:r>
            <a:r>
              <a:rPr lang="zh-TW" altLang="en-US" sz="3600" b="1" dirty="0">
                <a:solidFill>
                  <a:srgbClr val="C00000"/>
                </a:solidFill>
                <a:latin typeface="標楷體" pitchFamily="65" charset="-120"/>
                <a:ea typeface="標楷體" pitchFamily="65" charset="-120"/>
              </a:rPr>
              <a:t>興趣類型較</a:t>
            </a:r>
            <a:r>
              <a:rPr lang="zh-TW" altLang="en-US" sz="3600" b="1" dirty="0" smtClean="0">
                <a:solidFill>
                  <a:srgbClr val="C00000"/>
                </a:solidFill>
                <a:latin typeface="標楷體" pitchFamily="65" charset="-120"/>
                <a:ea typeface="標楷體" pitchFamily="65" charset="-120"/>
              </a:rPr>
              <a:t>穩定</a:t>
            </a:r>
            <a:endParaRPr lang="en-US" altLang="zh-TW" sz="3600" b="1" dirty="0" smtClean="0">
              <a:solidFill>
                <a:srgbClr val="C00000"/>
              </a:solidFill>
              <a:latin typeface="標楷體" pitchFamily="65" charset="-120"/>
              <a:ea typeface="標楷體" pitchFamily="65" charset="-120"/>
            </a:endParaRPr>
          </a:p>
          <a:p>
            <a:pPr marL="0" lvl="2" eaLnBrk="1" fontAlgn="auto" hangingPunct="1">
              <a:spcAft>
                <a:spcPts val="0"/>
              </a:spcAft>
              <a:buFont typeface="Wingdings" pitchFamily="2" charset="2"/>
              <a:buChar char="u"/>
              <a:defRPr/>
            </a:pPr>
            <a:r>
              <a:rPr lang="zh-TW" altLang="en-US" sz="3200" b="1" dirty="0" smtClean="0">
                <a:solidFill>
                  <a:schemeClr val="accent1">
                    <a:lumMod val="50000"/>
                  </a:schemeClr>
                </a:solidFill>
                <a:latin typeface="標楷體" pitchFamily="65" charset="-120"/>
                <a:ea typeface="標楷體" pitchFamily="65" charset="-120"/>
              </a:rPr>
              <a:t>以實務統計來看</a:t>
            </a:r>
            <a:endParaRPr lang="en-US" altLang="zh-TW" sz="3200" b="1" dirty="0" smtClean="0">
              <a:solidFill>
                <a:schemeClr val="accent1">
                  <a:lumMod val="50000"/>
                </a:schemeClr>
              </a:solidFill>
              <a:latin typeface="標楷體" pitchFamily="65" charset="-120"/>
              <a:ea typeface="標楷體" pitchFamily="65" charset="-120"/>
            </a:endParaRPr>
          </a:p>
          <a:p>
            <a:pPr lvl="3" eaLnBrk="1" fontAlgn="auto" hangingPunct="1">
              <a:spcAft>
                <a:spcPts val="0"/>
              </a:spcAft>
              <a:defRPr/>
            </a:pPr>
            <a:r>
              <a:rPr lang="en-US" altLang="zh-TW" sz="3200" b="1" dirty="0" smtClean="0">
                <a:solidFill>
                  <a:schemeClr val="accent1">
                    <a:lumMod val="50000"/>
                  </a:schemeClr>
                </a:solidFill>
                <a:latin typeface="標楷體" pitchFamily="65" charset="-120"/>
                <a:ea typeface="標楷體" pitchFamily="65" charset="-120"/>
              </a:rPr>
              <a:t>A</a:t>
            </a:r>
            <a:r>
              <a:rPr lang="zh-TW" altLang="en-US" sz="3200" b="1" dirty="0" smtClean="0">
                <a:solidFill>
                  <a:schemeClr val="accent1">
                    <a:lumMod val="50000"/>
                  </a:schemeClr>
                </a:solidFill>
                <a:latin typeface="標楷體" pitchFamily="65" charset="-120"/>
                <a:ea typeface="標楷體" pitchFamily="65" charset="-120"/>
              </a:rPr>
              <a:t>和</a:t>
            </a:r>
            <a:r>
              <a:rPr lang="en-US" altLang="zh-TW" sz="3200" b="1" dirty="0" smtClean="0">
                <a:solidFill>
                  <a:schemeClr val="accent1">
                    <a:lumMod val="50000"/>
                  </a:schemeClr>
                </a:solidFill>
                <a:latin typeface="標楷體" pitchFamily="65" charset="-120"/>
                <a:ea typeface="標楷體" pitchFamily="65" charset="-120"/>
              </a:rPr>
              <a:t>S</a:t>
            </a:r>
            <a:r>
              <a:rPr lang="zh-TW" altLang="en-US" sz="3200" b="1" dirty="0" smtClean="0">
                <a:solidFill>
                  <a:schemeClr val="accent1">
                    <a:lumMod val="50000"/>
                  </a:schemeClr>
                </a:solidFill>
                <a:latin typeface="標楷體" pitchFamily="65" charset="-120"/>
                <a:ea typeface="標楷體" pitchFamily="65" charset="-120"/>
              </a:rPr>
              <a:t>的一致性，比起</a:t>
            </a:r>
            <a:r>
              <a:rPr lang="en-US" altLang="zh-TW" sz="3200" b="1" dirty="0" smtClean="0">
                <a:solidFill>
                  <a:schemeClr val="accent1">
                    <a:lumMod val="50000"/>
                  </a:schemeClr>
                </a:solidFill>
                <a:latin typeface="標楷體" pitchFamily="65" charset="-120"/>
                <a:ea typeface="標楷體" pitchFamily="65" charset="-120"/>
              </a:rPr>
              <a:t>A</a:t>
            </a:r>
            <a:r>
              <a:rPr lang="zh-TW" altLang="en-US" sz="3200" b="1" dirty="0" smtClean="0">
                <a:solidFill>
                  <a:schemeClr val="accent1">
                    <a:lumMod val="50000"/>
                  </a:schemeClr>
                </a:solidFill>
                <a:latin typeface="標楷體" pitchFamily="65" charset="-120"/>
                <a:ea typeface="標楷體" pitchFamily="65" charset="-120"/>
              </a:rPr>
              <a:t>和</a:t>
            </a:r>
            <a:r>
              <a:rPr lang="en-US" altLang="zh-TW" sz="3200" b="1" dirty="0" smtClean="0">
                <a:solidFill>
                  <a:schemeClr val="accent1">
                    <a:lumMod val="50000"/>
                  </a:schemeClr>
                </a:solidFill>
                <a:latin typeface="標楷體" pitchFamily="65" charset="-120"/>
                <a:ea typeface="標楷體" pitchFamily="65" charset="-120"/>
              </a:rPr>
              <a:t>I</a:t>
            </a:r>
            <a:r>
              <a:rPr lang="zh-TW" altLang="en-US" sz="3200" b="1" dirty="0" smtClean="0">
                <a:solidFill>
                  <a:schemeClr val="accent1">
                    <a:lumMod val="50000"/>
                  </a:schemeClr>
                </a:solidFill>
                <a:latin typeface="標楷體" pitchFamily="65" charset="-120"/>
                <a:ea typeface="標楷體" pitchFamily="65" charset="-120"/>
              </a:rPr>
              <a:t>的一致性更高</a:t>
            </a:r>
            <a:endParaRPr lang="en-US" altLang="zh-TW" sz="3200" b="1" dirty="0" smtClean="0">
              <a:solidFill>
                <a:schemeClr val="accent1">
                  <a:lumMod val="50000"/>
                </a:schemeClr>
              </a:solidFill>
              <a:latin typeface="標楷體" pitchFamily="65" charset="-120"/>
              <a:ea typeface="標楷體" pitchFamily="65" charset="-120"/>
            </a:endParaRPr>
          </a:p>
          <a:p>
            <a:pPr lvl="3" eaLnBrk="1" fontAlgn="auto" hangingPunct="1">
              <a:spcAft>
                <a:spcPts val="0"/>
              </a:spcAft>
              <a:defRPr/>
            </a:pPr>
            <a:r>
              <a:rPr lang="en-US" altLang="zh-TW" sz="3200" b="1" dirty="0" smtClean="0">
                <a:solidFill>
                  <a:schemeClr val="accent1">
                    <a:lumMod val="50000"/>
                  </a:schemeClr>
                </a:solidFill>
                <a:latin typeface="標楷體" pitchFamily="65" charset="-120"/>
                <a:ea typeface="標楷體" pitchFamily="65" charset="-120"/>
              </a:rPr>
              <a:t>R</a:t>
            </a:r>
            <a:r>
              <a:rPr lang="zh-TW" altLang="en-US" sz="3200" b="1" dirty="0" smtClean="0">
                <a:solidFill>
                  <a:schemeClr val="accent1">
                    <a:lumMod val="50000"/>
                  </a:schemeClr>
                </a:solidFill>
                <a:latin typeface="標楷體" pitchFamily="65" charset="-120"/>
                <a:ea typeface="標楷體" pitchFamily="65" charset="-120"/>
              </a:rPr>
              <a:t>和</a:t>
            </a:r>
            <a:r>
              <a:rPr lang="en-US" altLang="zh-TW" sz="3200" b="1" dirty="0" smtClean="0">
                <a:solidFill>
                  <a:schemeClr val="accent1">
                    <a:lumMod val="50000"/>
                  </a:schemeClr>
                </a:solidFill>
                <a:latin typeface="標楷體" pitchFamily="65" charset="-120"/>
                <a:ea typeface="標楷體" pitchFamily="65" charset="-120"/>
              </a:rPr>
              <a:t>I</a:t>
            </a:r>
            <a:r>
              <a:rPr lang="zh-TW" altLang="en-US" sz="3200" b="1" dirty="0" smtClean="0">
                <a:solidFill>
                  <a:schemeClr val="accent1">
                    <a:lumMod val="50000"/>
                  </a:schemeClr>
                </a:solidFill>
                <a:latin typeface="標楷體" pitchFamily="65" charset="-120"/>
                <a:ea typeface="標楷體" pitchFamily="65" charset="-120"/>
              </a:rPr>
              <a:t>的一致性，比起</a:t>
            </a:r>
            <a:r>
              <a:rPr lang="en-US" altLang="zh-TW" sz="3200" b="1" dirty="0" smtClean="0">
                <a:solidFill>
                  <a:schemeClr val="accent1">
                    <a:lumMod val="50000"/>
                  </a:schemeClr>
                </a:solidFill>
                <a:latin typeface="標楷體" pitchFamily="65" charset="-120"/>
                <a:ea typeface="標楷體" pitchFamily="65" charset="-120"/>
              </a:rPr>
              <a:t>R</a:t>
            </a:r>
            <a:r>
              <a:rPr lang="zh-TW" altLang="en-US" sz="3200" b="1" dirty="0" smtClean="0">
                <a:solidFill>
                  <a:schemeClr val="accent1">
                    <a:lumMod val="50000"/>
                  </a:schemeClr>
                </a:solidFill>
                <a:latin typeface="標楷體" pitchFamily="65" charset="-120"/>
                <a:ea typeface="標楷體" pitchFamily="65" charset="-120"/>
              </a:rPr>
              <a:t>和</a:t>
            </a:r>
            <a:r>
              <a:rPr lang="en-US" altLang="zh-TW" sz="3200" b="1" dirty="0" smtClean="0">
                <a:solidFill>
                  <a:schemeClr val="accent1">
                    <a:lumMod val="50000"/>
                  </a:schemeClr>
                </a:solidFill>
                <a:latin typeface="標楷體" pitchFamily="65" charset="-120"/>
                <a:ea typeface="標楷體" pitchFamily="65" charset="-120"/>
              </a:rPr>
              <a:t>C</a:t>
            </a:r>
            <a:r>
              <a:rPr lang="zh-TW" altLang="en-US" sz="3200" b="1" dirty="0" smtClean="0">
                <a:solidFill>
                  <a:schemeClr val="accent1">
                    <a:lumMod val="50000"/>
                  </a:schemeClr>
                </a:solidFill>
                <a:latin typeface="標楷體" pitchFamily="65" charset="-120"/>
                <a:ea typeface="標楷體" pitchFamily="65" charset="-120"/>
              </a:rPr>
              <a:t>的一致性更高</a:t>
            </a:r>
            <a:endParaRPr lang="en-US" altLang="zh-TW" sz="3200" b="1" dirty="0" smtClean="0">
              <a:solidFill>
                <a:schemeClr val="accent1">
                  <a:lumMod val="50000"/>
                </a:schemeClr>
              </a:solidFill>
              <a:latin typeface="標楷體" pitchFamily="65" charset="-120"/>
              <a:ea typeface="標楷體" pitchFamily="65" charset="-120"/>
            </a:endParaRPr>
          </a:p>
          <a:p>
            <a:pPr marL="342900" indent="-342900">
              <a:spcBef>
                <a:spcPct val="20000"/>
              </a:spcBef>
              <a:buFontTx/>
              <a:buChar char="•"/>
            </a:pPr>
            <a:endParaRPr lang="zh-TW" altLang="en-US" sz="3200" b="1" dirty="0">
              <a:solidFill>
                <a:srgbClr val="C00000"/>
              </a:solidFill>
              <a:latin typeface="標楷體" pitchFamily="65" charset="-120"/>
              <a:ea typeface="標楷體" pitchFamily="65" charset="-120"/>
            </a:endParaRPr>
          </a:p>
          <a:p>
            <a:pPr marL="342900" indent="-342900">
              <a:spcBef>
                <a:spcPct val="20000"/>
              </a:spcBef>
            </a:pPr>
            <a:endParaRPr lang="en-US" altLang="zh-TW" sz="2800" dirty="0">
              <a:latin typeface="標楷體" pitchFamily="65" charset="-120"/>
              <a:ea typeface="標楷體" pitchFamily="65" charset="-120"/>
            </a:endParaRPr>
          </a:p>
        </p:txBody>
      </p:sp>
      <p:pic>
        <p:nvPicPr>
          <p:cNvPr id="4" name="圖片 9" descr="2.jpg"/>
          <p:cNvPicPr>
            <a:picLocks noChangeAspect="1"/>
          </p:cNvPicPr>
          <p:nvPr/>
        </p:nvPicPr>
        <p:blipFill>
          <a:blip r:embed="rId2" cstate="print"/>
          <a:srcRect/>
          <a:stretch>
            <a:fillRect/>
          </a:stretch>
        </p:blipFill>
        <p:spPr bwMode="auto">
          <a:xfrm>
            <a:off x="3214678" y="428604"/>
            <a:ext cx="3762666" cy="30003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63">
                                            <p:txEl>
                                              <p:pRg st="2" end="2"/>
                                            </p:txEl>
                                          </p:spTgt>
                                        </p:tgtEl>
                                        <p:attrNameLst>
                                          <p:attrName>style.visibility</p:attrName>
                                        </p:attrNameLst>
                                      </p:cBhvr>
                                      <p:to>
                                        <p:strVal val="visible"/>
                                      </p:to>
                                    </p:set>
                                    <p:animEffect transition="in" filter="wipe(down)">
                                      <p:cBhvr>
                                        <p:cTn id="7" dur="1000"/>
                                        <p:tgtEl>
                                          <p:spTgt spid="4096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0963">
                                            <p:txEl>
                                              <p:pRg st="3" end="3"/>
                                            </p:txEl>
                                          </p:spTgt>
                                        </p:tgtEl>
                                        <p:attrNameLst>
                                          <p:attrName>style.visibility</p:attrName>
                                        </p:attrNameLst>
                                      </p:cBhvr>
                                      <p:to>
                                        <p:strVal val="visible"/>
                                      </p:to>
                                    </p:set>
                                    <p:animEffect transition="in" filter="wipe(down)">
                                      <p:cBhvr>
                                        <p:cTn id="10" dur="1000"/>
                                        <p:tgtEl>
                                          <p:spTgt spid="4096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0963">
                                            <p:txEl>
                                              <p:pRg st="4" end="4"/>
                                            </p:txEl>
                                          </p:spTgt>
                                        </p:tgtEl>
                                        <p:attrNameLst>
                                          <p:attrName>style.visibility</p:attrName>
                                        </p:attrNameLst>
                                      </p:cBhvr>
                                      <p:to>
                                        <p:strVal val="visible"/>
                                      </p:to>
                                    </p:set>
                                    <p:animEffect transition="in" filter="wipe(down)">
                                      <p:cBhvr>
                                        <p:cTn id="13" dur="1000"/>
                                        <p:tgtEl>
                                          <p:spTgt spid="40963">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0963">
                                            <p:txEl>
                                              <p:pRg st="5" end="5"/>
                                            </p:txEl>
                                          </p:spTgt>
                                        </p:tgtEl>
                                        <p:attrNameLst>
                                          <p:attrName>style.visibility</p:attrName>
                                        </p:attrNameLst>
                                      </p:cBhvr>
                                      <p:to>
                                        <p:strVal val="visible"/>
                                      </p:to>
                                    </p:set>
                                    <p:animEffect transition="in" filter="wipe(down)">
                                      <p:cBhvr>
                                        <p:cTn id="16" dur="1000"/>
                                        <p:tgtEl>
                                          <p:spTgt spid="40963">
                                            <p:txEl>
                                              <p:pRg st="5" end="5"/>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0963">
                                            <p:txEl>
                                              <p:pRg st="6" end="6"/>
                                            </p:txEl>
                                          </p:spTgt>
                                        </p:tgtEl>
                                        <p:attrNameLst>
                                          <p:attrName>style.visibility</p:attrName>
                                        </p:attrNameLst>
                                      </p:cBhvr>
                                      <p:to>
                                        <p:strVal val="visible"/>
                                      </p:to>
                                    </p:set>
                                    <p:animEffect transition="in" filter="wipe(down)">
                                      <p:cBhvr>
                                        <p:cTn id="19" dur="1000"/>
                                        <p:tgtEl>
                                          <p:spTgt spid="409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2500298" y="928670"/>
            <a:ext cx="5214974" cy="1000132"/>
          </a:xfrm>
          <a:solidFill>
            <a:srgbClr val="FFD243"/>
          </a:solidFill>
          <a:effectLst/>
          <a:scene3d>
            <a:camera prst="orthographicFront"/>
            <a:lightRig rig="threePt" dir="t"/>
          </a:scene3d>
          <a:sp3d>
            <a:bevelT/>
          </a:sp3d>
        </p:spPr>
        <p:txBody>
          <a:bodyPr/>
          <a:lstStyle/>
          <a:p>
            <a:pPr eaLnBrk="1" hangingPunct="1"/>
            <a:r>
              <a:rPr lang="zh-TW" altLang="en-US" sz="6000" b="1" dirty="0" smtClean="0">
                <a:solidFill>
                  <a:schemeClr val="bg1"/>
                </a:solidFill>
                <a:latin typeface="標楷體" pitchFamily="65" charset="-120"/>
                <a:ea typeface="標楷體" pitchFamily="65" charset="-120"/>
              </a:rPr>
              <a:t>對自己的探索</a:t>
            </a:r>
          </a:p>
        </p:txBody>
      </p:sp>
      <p:sp>
        <p:nvSpPr>
          <p:cNvPr id="13315" name="Rectangle 5"/>
          <p:cNvSpPr>
            <a:spLocks noGrp="1" noChangeArrowheads="1"/>
          </p:cNvSpPr>
          <p:nvPr>
            <p:ph idx="1"/>
          </p:nvPr>
        </p:nvSpPr>
        <p:spPr>
          <a:xfrm>
            <a:off x="857224" y="2214554"/>
            <a:ext cx="7602564" cy="3571900"/>
          </a:xfrm>
        </p:spPr>
        <p:txBody>
          <a:bodyPr/>
          <a:lstStyle/>
          <a:p>
            <a:pPr eaLnBrk="1" hangingPunct="1">
              <a:buFont typeface="Wingdings" pitchFamily="2" charset="2"/>
              <a:buChar char="u"/>
            </a:pPr>
            <a:r>
              <a:rPr lang="zh-TW" altLang="en-US" sz="4000" b="1" dirty="0" smtClean="0">
                <a:solidFill>
                  <a:schemeClr val="accent1">
                    <a:lumMod val="50000"/>
                  </a:schemeClr>
                </a:solidFill>
                <a:latin typeface="標楷體" pitchFamily="65" charset="-120"/>
                <a:ea typeface="標楷體" pitchFamily="65" charset="-120"/>
              </a:rPr>
              <a:t>能力或性向－我能做什麼？</a:t>
            </a:r>
            <a:endParaRPr lang="en-US" altLang="zh-TW" sz="4000" b="1" dirty="0" smtClean="0">
              <a:solidFill>
                <a:schemeClr val="accent1">
                  <a:lumMod val="50000"/>
                </a:schemeClr>
              </a:solidFill>
              <a:latin typeface="標楷體" pitchFamily="65" charset="-120"/>
              <a:ea typeface="標楷體" pitchFamily="65" charset="-120"/>
            </a:endParaRPr>
          </a:p>
          <a:p>
            <a:pPr eaLnBrk="1" hangingPunct="1">
              <a:buNone/>
            </a:pPr>
            <a:r>
              <a:rPr lang="zh-TW" altLang="en-US" sz="4000" b="1" dirty="0" smtClean="0">
                <a:solidFill>
                  <a:schemeClr val="accent1">
                    <a:lumMod val="50000"/>
                  </a:schemeClr>
                </a:solidFill>
                <a:latin typeface="標楷體" pitchFamily="65" charset="-120"/>
                <a:ea typeface="標楷體" pitchFamily="65" charset="-120"/>
              </a:rPr>
              <a:t>             </a:t>
            </a:r>
            <a:r>
              <a:rPr lang="en-US" altLang="zh-TW" sz="4000" b="1" dirty="0" smtClean="0">
                <a:solidFill>
                  <a:schemeClr val="accent1">
                    <a:lumMod val="50000"/>
                  </a:schemeClr>
                </a:solidFill>
                <a:latin typeface="標楷體" pitchFamily="65" charset="-120"/>
                <a:ea typeface="標楷體" pitchFamily="65" charset="-120"/>
              </a:rPr>
              <a:t>(</a:t>
            </a:r>
            <a:r>
              <a:rPr lang="zh-TW" altLang="en-US" sz="4000" b="1" dirty="0" smtClean="0">
                <a:solidFill>
                  <a:schemeClr val="accent1">
                    <a:lumMod val="50000"/>
                  </a:schemeClr>
                </a:solidFill>
                <a:latin typeface="標楷體" pitchFamily="65" charset="-120"/>
                <a:ea typeface="標楷體" pitchFamily="65" charset="-120"/>
              </a:rPr>
              <a:t>多因素性向測驗</a:t>
            </a:r>
            <a:r>
              <a:rPr lang="en-US" altLang="zh-TW" sz="4000" b="1" dirty="0" smtClean="0">
                <a:solidFill>
                  <a:schemeClr val="accent1">
                    <a:lumMod val="50000"/>
                  </a:schemeClr>
                </a:solidFill>
                <a:latin typeface="標楷體" pitchFamily="65" charset="-120"/>
                <a:ea typeface="標楷體" pitchFamily="65" charset="-120"/>
              </a:rPr>
              <a:t>)</a:t>
            </a:r>
            <a:endParaRPr lang="zh-TW" altLang="en-US" sz="4000" b="1" dirty="0" smtClean="0">
              <a:solidFill>
                <a:schemeClr val="accent1">
                  <a:lumMod val="50000"/>
                </a:schemeClr>
              </a:solidFill>
              <a:latin typeface="標楷體" pitchFamily="65" charset="-120"/>
              <a:ea typeface="標楷體" pitchFamily="65" charset="-120"/>
            </a:endParaRPr>
          </a:p>
          <a:p>
            <a:pPr eaLnBrk="1" hangingPunct="1">
              <a:buFont typeface="Wingdings" pitchFamily="2" charset="2"/>
              <a:buChar char="u"/>
            </a:pPr>
            <a:r>
              <a:rPr lang="zh-TW" altLang="en-US" sz="4000" b="1" dirty="0" smtClean="0">
                <a:solidFill>
                  <a:schemeClr val="accent1">
                    <a:lumMod val="50000"/>
                  </a:schemeClr>
                </a:solidFill>
                <a:latin typeface="標楷體" pitchFamily="65" charset="-120"/>
                <a:ea typeface="標楷體" pitchFamily="65" charset="-120"/>
              </a:rPr>
              <a:t>興趣－我喜歡做什麼？</a:t>
            </a:r>
            <a:endParaRPr lang="en-US" altLang="zh-TW" sz="4000" b="1" dirty="0" smtClean="0">
              <a:solidFill>
                <a:schemeClr val="accent1">
                  <a:lumMod val="50000"/>
                </a:schemeClr>
              </a:solidFill>
              <a:latin typeface="標楷體" pitchFamily="65" charset="-120"/>
              <a:ea typeface="標楷體" pitchFamily="65" charset="-120"/>
            </a:endParaRPr>
          </a:p>
          <a:p>
            <a:pPr eaLnBrk="1" hangingPunct="1">
              <a:buNone/>
            </a:pPr>
            <a:r>
              <a:rPr lang="zh-TW" altLang="en-US" sz="4000" b="1" dirty="0" smtClean="0">
                <a:solidFill>
                  <a:schemeClr val="accent1">
                    <a:lumMod val="50000"/>
                  </a:schemeClr>
                </a:solidFill>
                <a:latin typeface="標楷體" pitchFamily="65" charset="-120"/>
                <a:ea typeface="標楷體" pitchFamily="65" charset="-120"/>
              </a:rPr>
              <a:t>        </a:t>
            </a:r>
            <a:r>
              <a:rPr lang="en-US" altLang="zh-TW" sz="4000" b="1" dirty="0" smtClean="0">
                <a:solidFill>
                  <a:schemeClr val="accent1">
                    <a:lumMod val="50000"/>
                  </a:schemeClr>
                </a:solidFill>
                <a:latin typeface="標楷體" pitchFamily="65" charset="-120"/>
                <a:ea typeface="標楷體" pitchFamily="65" charset="-120"/>
              </a:rPr>
              <a:t>(</a:t>
            </a:r>
            <a:r>
              <a:rPr lang="zh-TW" altLang="en-US" sz="4000" b="1" dirty="0" smtClean="0">
                <a:solidFill>
                  <a:schemeClr val="accent1">
                    <a:lumMod val="50000"/>
                  </a:schemeClr>
                </a:solidFill>
                <a:latin typeface="標楷體" pitchFamily="65" charset="-120"/>
                <a:ea typeface="標楷體" pitchFamily="65" charset="-120"/>
              </a:rPr>
              <a:t>興趣量表</a:t>
            </a:r>
            <a:r>
              <a:rPr lang="en-US" altLang="zh-TW" sz="4000" b="1" dirty="0" smtClean="0">
                <a:solidFill>
                  <a:schemeClr val="accent1">
                    <a:lumMod val="50000"/>
                  </a:schemeClr>
                </a:solidFill>
                <a:latin typeface="標楷體" pitchFamily="65" charset="-120"/>
                <a:ea typeface="標楷體" pitchFamily="65" charset="-120"/>
              </a:rPr>
              <a:t>)</a:t>
            </a:r>
            <a:r>
              <a:rPr lang="zh-TW" altLang="en-US" sz="4000" b="1" dirty="0" smtClean="0">
                <a:solidFill>
                  <a:schemeClr val="accent1">
                    <a:lumMod val="50000"/>
                  </a:schemeClr>
                </a:solidFill>
                <a:latin typeface="標楷體" pitchFamily="65" charset="-120"/>
                <a:ea typeface="標楷體" pitchFamily="65" charset="-120"/>
              </a:rPr>
              <a:t> </a:t>
            </a:r>
          </a:p>
          <a:p>
            <a:pPr eaLnBrk="1" hangingPunct="1">
              <a:buFont typeface="Wingdings" pitchFamily="2" charset="2"/>
              <a:buChar char="u"/>
            </a:pPr>
            <a:r>
              <a:rPr lang="zh-TW" altLang="en-US" sz="4000" b="1" dirty="0" smtClean="0">
                <a:solidFill>
                  <a:schemeClr val="accent1">
                    <a:lumMod val="50000"/>
                  </a:schemeClr>
                </a:solidFill>
                <a:latin typeface="標楷體" pitchFamily="65" charset="-120"/>
                <a:ea typeface="標楷體" pitchFamily="65" charset="-120"/>
              </a:rPr>
              <a:t>價值－我願意做什麼？ </a:t>
            </a:r>
          </a:p>
        </p:txBody>
      </p:sp>
      <p:sp>
        <p:nvSpPr>
          <p:cNvPr id="5" name="等腰三角形 4"/>
          <p:cNvSpPr/>
          <p:nvPr/>
        </p:nvSpPr>
        <p:spPr>
          <a:xfrm>
            <a:off x="1071538" y="928670"/>
            <a:ext cx="1417894" cy="1071570"/>
          </a:xfrm>
          <a:prstGeom prst="triangle">
            <a:avLst/>
          </a:prstGeom>
          <a:solidFill>
            <a:srgbClr val="FFD2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2910" y="500042"/>
            <a:ext cx="8072494" cy="6297108"/>
          </a:xfrm>
          <a:prstGeom prst="rect">
            <a:avLst/>
          </a:prstGeom>
        </p:spPr>
        <p:txBody>
          <a:bodyPr wrap="square">
            <a:spAutoFit/>
          </a:bodyPr>
          <a:lstStyle/>
          <a:p>
            <a:pPr marL="342900" indent="-342900">
              <a:spcBef>
                <a:spcPct val="20000"/>
              </a:spcBef>
              <a:buFont typeface="Wingdings" pitchFamily="2" charset="2"/>
              <a:buChar char="u"/>
            </a:pPr>
            <a:r>
              <a:rPr lang="zh-TW" altLang="en-US" sz="3600" b="1" dirty="0" smtClean="0">
                <a:solidFill>
                  <a:schemeClr val="accent1">
                    <a:lumMod val="50000"/>
                  </a:schemeClr>
                </a:solidFill>
                <a:latin typeface="標楷體" pitchFamily="65" charset="-120"/>
                <a:ea typeface="標楷體" pitchFamily="65" charset="-120"/>
              </a:rPr>
              <a:t>若前兩碼是對角 </a:t>
            </a:r>
            <a:r>
              <a:rPr lang="en-US" altLang="zh-TW" sz="3600" b="1" dirty="0" smtClean="0">
                <a:solidFill>
                  <a:schemeClr val="accent1">
                    <a:lumMod val="50000"/>
                  </a:schemeClr>
                </a:solidFill>
                <a:latin typeface="標楷體" pitchFamily="65" charset="-120"/>
                <a:ea typeface="標楷體" pitchFamily="65" charset="-120"/>
              </a:rPr>
              <a:t>(RI</a:t>
            </a:r>
            <a:r>
              <a:rPr lang="zh-TW" altLang="en-US" sz="3600" b="1" dirty="0" smtClean="0">
                <a:solidFill>
                  <a:schemeClr val="accent1">
                    <a:lumMod val="50000"/>
                  </a:schemeClr>
                </a:solidFill>
                <a:latin typeface="標楷體" pitchFamily="65" charset="-120"/>
                <a:ea typeface="標楷體" pitchFamily="65" charset="-120"/>
              </a:rPr>
              <a:t>、</a:t>
            </a:r>
            <a:r>
              <a:rPr lang="en-US" altLang="zh-TW" sz="3600" b="1" dirty="0" smtClean="0">
                <a:solidFill>
                  <a:schemeClr val="accent1">
                    <a:lumMod val="50000"/>
                  </a:schemeClr>
                </a:solidFill>
                <a:latin typeface="標楷體" pitchFamily="65" charset="-120"/>
                <a:ea typeface="標楷體" pitchFamily="65" charset="-120"/>
              </a:rPr>
              <a:t>SE</a:t>
            </a:r>
            <a:r>
              <a:rPr lang="zh-TW" altLang="en-US" sz="3600" b="1" dirty="0" smtClean="0">
                <a:solidFill>
                  <a:schemeClr val="accent1">
                    <a:lumMod val="50000"/>
                  </a:schemeClr>
                </a:solidFill>
                <a:latin typeface="標楷體" pitchFamily="65" charset="-120"/>
                <a:ea typeface="標楷體" pitchFamily="65" charset="-120"/>
              </a:rPr>
              <a:t>、</a:t>
            </a:r>
            <a:r>
              <a:rPr lang="en-US" altLang="zh-TW" sz="3600" b="1" dirty="0" smtClean="0">
                <a:solidFill>
                  <a:schemeClr val="accent1">
                    <a:lumMod val="50000"/>
                  </a:schemeClr>
                </a:solidFill>
                <a:latin typeface="標楷體" pitchFamily="65" charset="-120"/>
                <a:ea typeface="標楷體" pitchFamily="65" charset="-120"/>
              </a:rPr>
              <a:t>EC)</a:t>
            </a:r>
            <a:r>
              <a:rPr lang="zh-TW" altLang="en-US" sz="3600" b="1" dirty="0" smtClean="0">
                <a:solidFill>
                  <a:schemeClr val="accent1">
                    <a:lumMod val="50000"/>
                  </a:schemeClr>
                </a:solidFill>
                <a:latin typeface="標楷體" pitchFamily="65" charset="-120"/>
                <a:ea typeface="標楷體" pitchFamily="65" charset="-120"/>
              </a:rPr>
              <a:t>，則</a:t>
            </a:r>
            <a:r>
              <a:rPr lang="zh-TW" altLang="en-US" sz="3600" b="1" dirty="0" smtClean="0">
                <a:solidFill>
                  <a:srgbClr val="C00000"/>
                </a:solidFill>
                <a:latin typeface="標楷體" pitchFamily="65" charset="-120"/>
                <a:ea typeface="標楷體" pitchFamily="65" charset="-120"/>
              </a:rPr>
              <a:t>一致性低</a:t>
            </a:r>
            <a:r>
              <a:rPr lang="zh-TW" altLang="en-US" sz="3600" b="1" dirty="0" smtClean="0">
                <a:solidFill>
                  <a:schemeClr val="accent1">
                    <a:lumMod val="50000"/>
                  </a:schemeClr>
                </a:solidFill>
                <a:latin typeface="標楷體" pitchFamily="65" charset="-120"/>
                <a:ea typeface="標楷體" pitchFamily="65" charset="-120"/>
              </a:rPr>
              <a:t>，興趣較不穩定。</a:t>
            </a:r>
          </a:p>
          <a:p>
            <a:pPr marL="342900" indent="-342900">
              <a:spcBef>
                <a:spcPct val="20000"/>
              </a:spcBef>
              <a:buFont typeface="Wingdings" pitchFamily="2" charset="2"/>
              <a:buChar char="u"/>
            </a:pPr>
            <a:r>
              <a:rPr lang="zh-TW" altLang="en-US" sz="3600" b="1" dirty="0" smtClean="0">
                <a:solidFill>
                  <a:schemeClr val="accent1">
                    <a:lumMod val="50000"/>
                  </a:schemeClr>
                </a:solidFill>
                <a:latin typeface="標楷體" pitchFamily="65" charset="-120"/>
                <a:ea typeface="標楷體" pitchFamily="65" charset="-120"/>
              </a:rPr>
              <a:t>無關學生興趣的正確與否</a:t>
            </a:r>
          </a:p>
          <a:p>
            <a:pPr marL="342900" indent="-342900">
              <a:spcBef>
                <a:spcPct val="20000"/>
              </a:spcBef>
              <a:buFont typeface="Wingdings" pitchFamily="2" charset="2"/>
              <a:buChar char="u"/>
            </a:pPr>
            <a:r>
              <a:rPr lang="zh-TW" altLang="en-US" sz="3600" b="1" dirty="0" smtClean="0">
                <a:solidFill>
                  <a:schemeClr val="accent1">
                    <a:lumMod val="50000"/>
                  </a:schemeClr>
                </a:solidFill>
                <a:latin typeface="標楷體" pitchFamily="65" charset="-120"/>
                <a:ea typeface="標楷體" pitchFamily="65" charset="-120"/>
              </a:rPr>
              <a:t>並</a:t>
            </a:r>
            <a:r>
              <a:rPr lang="zh-TW" altLang="en-US" sz="3600" b="1" dirty="0" smtClean="0">
                <a:solidFill>
                  <a:srgbClr val="C00000"/>
                </a:solidFill>
                <a:latin typeface="標楷體" pitchFamily="65" charset="-120"/>
                <a:ea typeface="標楷體" pitchFamily="65" charset="-120"/>
              </a:rPr>
              <a:t>不代表測驗的解釋價值降低</a:t>
            </a:r>
            <a:r>
              <a:rPr lang="zh-TW" altLang="en-US" sz="3600" b="1" dirty="0" smtClean="0">
                <a:solidFill>
                  <a:schemeClr val="accent1">
                    <a:lumMod val="50000"/>
                  </a:schemeClr>
                </a:solidFill>
                <a:latin typeface="標楷體" pitchFamily="65" charset="-120"/>
                <a:ea typeface="標楷體" pitchFamily="65" charset="-120"/>
              </a:rPr>
              <a:t>，只是一致性低的學生未來在生涯發展上可能的職行與工作的選擇機會較少，但卻</a:t>
            </a:r>
            <a:r>
              <a:rPr lang="zh-TW" altLang="en-US" sz="3600" b="1" dirty="0" smtClean="0">
                <a:solidFill>
                  <a:srgbClr val="C00000"/>
                </a:solidFill>
                <a:latin typeface="標楷體" pitchFamily="65" charset="-120"/>
                <a:ea typeface="標楷體" pitchFamily="65" charset="-120"/>
              </a:rPr>
              <a:t>可能因「衝突」的心理特質發掘新可能性而有突出表現的機會</a:t>
            </a:r>
            <a:r>
              <a:rPr lang="zh-TW" altLang="en-US" sz="3600" b="1" dirty="0" smtClean="0">
                <a:solidFill>
                  <a:schemeClr val="accent1">
                    <a:lumMod val="50000"/>
                  </a:schemeClr>
                </a:solidFill>
                <a:latin typeface="標楷體" pitchFamily="65" charset="-120"/>
                <a:ea typeface="標楷體" pitchFamily="65" charset="-120"/>
              </a:rPr>
              <a:t>，且職業多元、分工細的現代社會可提供個人化發展舞台。</a:t>
            </a:r>
            <a:endParaRPr lang="en-US" altLang="zh-TW" sz="3600" b="1" dirty="0" smtClean="0">
              <a:solidFill>
                <a:schemeClr val="accent1">
                  <a:lumMod val="50000"/>
                </a:schemeClr>
              </a:solidFill>
              <a:latin typeface="標楷體" pitchFamily="65" charset="-120"/>
              <a:ea typeface="標楷體" pitchFamily="65" charset="-120"/>
            </a:endParaRPr>
          </a:p>
          <a:p>
            <a:pPr marL="342900" indent="-342900">
              <a:spcBef>
                <a:spcPct val="20000"/>
              </a:spcBef>
              <a:buFontTx/>
              <a:buChar char="•"/>
            </a:pP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571736" y="642918"/>
            <a:ext cx="3429024" cy="928710"/>
          </a:xfrm>
          <a:prstGeom prst="rect">
            <a:avLst/>
          </a:prstGeom>
          <a:solidFill>
            <a:srgbClr val="FFD243"/>
          </a:solidFill>
          <a:ln w="9525">
            <a:noFill/>
            <a:miter lim="800000"/>
            <a:headEnd/>
            <a:tailEnd/>
          </a:ln>
          <a:scene3d>
            <a:camera prst="orthographicFront"/>
            <a:lightRig rig="threePt" dir="t"/>
          </a:scene3d>
          <a:sp3d>
            <a:bevelT/>
          </a:sp3d>
        </p:spPr>
        <p:txBody>
          <a:bodyPr lIns="92075" tIns="46038" rIns="92075" bIns="46038" anchor="ctr"/>
          <a:lstStyle/>
          <a:p>
            <a:pPr algn="ctr"/>
            <a:r>
              <a:rPr lang="zh-TW" altLang="en-US" sz="6000" b="1" dirty="0">
                <a:solidFill>
                  <a:schemeClr val="bg1"/>
                </a:solidFill>
                <a:latin typeface="標楷體" pitchFamily="65" charset="-120"/>
                <a:ea typeface="標楷體" pitchFamily="65" charset="-120"/>
              </a:rPr>
              <a:t>扇型區域 </a:t>
            </a:r>
          </a:p>
        </p:txBody>
      </p:sp>
      <p:sp>
        <p:nvSpPr>
          <p:cNvPr id="43011" name="Rectangle 3"/>
          <p:cNvSpPr>
            <a:spLocks noChangeArrowheads="1"/>
          </p:cNvSpPr>
          <p:nvPr/>
        </p:nvSpPr>
        <p:spPr bwMode="auto">
          <a:xfrm>
            <a:off x="714348" y="1857364"/>
            <a:ext cx="7643866" cy="3803660"/>
          </a:xfrm>
          <a:prstGeom prst="rect">
            <a:avLst/>
          </a:prstGeom>
          <a:noFill/>
          <a:ln w="9525">
            <a:noFill/>
            <a:miter lim="800000"/>
            <a:headEnd/>
            <a:tailEnd/>
          </a:ln>
        </p:spPr>
        <p:txBody>
          <a:bodyPr lIns="92075" tIns="46038" rIns="92075" bIns="46038"/>
          <a:lstStyle/>
          <a:p>
            <a:pPr marL="342900" indent="-342900">
              <a:spcBef>
                <a:spcPct val="20000"/>
              </a:spcBef>
              <a:buFont typeface="Wingdings" pitchFamily="2" charset="2"/>
              <a:buChar char="u"/>
            </a:pPr>
            <a:r>
              <a:rPr lang="zh-TW" altLang="en-US" sz="4000" b="1" dirty="0">
                <a:solidFill>
                  <a:schemeClr val="accent1">
                    <a:lumMod val="50000"/>
                  </a:schemeClr>
                </a:solidFill>
                <a:latin typeface="標楷體" pitchFamily="65" charset="-120"/>
                <a:ea typeface="標楷體" pitchFamily="65" charset="-120"/>
              </a:rPr>
              <a:t>扇行區域內學系同時和「學類代碼分類表」興趣代碼的學系同時</a:t>
            </a:r>
            <a:r>
              <a:rPr lang="zh-TW" altLang="en-US" sz="4000" b="1" dirty="0" smtClean="0">
                <a:solidFill>
                  <a:schemeClr val="accent1">
                    <a:lumMod val="50000"/>
                  </a:schemeClr>
                </a:solidFill>
                <a:latin typeface="標楷體" pitchFamily="65" charset="-120"/>
                <a:ea typeface="標楷體" pitchFamily="65" charset="-120"/>
              </a:rPr>
              <a:t>參考 </a:t>
            </a:r>
            <a:endParaRPr lang="zh-TW" altLang="en-US" sz="4000" b="1" dirty="0">
              <a:solidFill>
                <a:schemeClr val="accent1">
                  <a:lumMod val="50000"/>
                </a:schemeClr>
              </a:solidFill>
              <a:latin typeface="標楷體" pitchFamily="65" charset="-120"/>
              <a:ea typeface="標楷體" pitchFamily="65" charset="-120"/>
            </a:endParaRPr>
          </a:p>
          <a:p>
            <a:pPr marL="342900" indent="-342900">
              <a:spcBef>
                <a:spcPct val="20000"/>
              </a:spcBef>
              <a:buFont typeface="Wingdings" pitchFamily="2" charset="2"/>
              <a:buChar char="u"/>
            </a:pPr>
            <a:r>
              <a:rPr lang="zh-TW" altLang="en-US" sz="4000" b="1" dirty="0">
                <a:solidFill>
                  <a:schemeClr val="accent1">
                    <a:lumMod val="50000"/>
                  </a:schemeClr>
                </a:solidFill>
                <a:latin typeface="標楷體" pitchFamily="65" charset="-120"/>
                <a:ea typeface="標楷體" pitchFamily="65" charset="-120"/>
              </a:rPr>
              <a:t>若</a:t>
            </a:r>
            <a:r>
              <a:rPr lang="zh-TW" altLang="en-US" sz="4000" b="1" dirty="0">
                <a:solidFill>
                  <a:srgbClr val="C00000"/>
                </a:solidFill>
                <a:latin typeface="標楷體" pitchFamily="65" charset="-120"/>
                <a:ea typeface="標楷體" pitchFamily="65" charset="-120"/>
              </a:rPr>
              <a:t>區分值過低或六碼間一致性較低</a:t>
            </a:r>
            <a:r>
              <a:rPr lang="zh-TW" altLang="en-US" sz="4000" b="1" dirty="0">
                <a:solidFill>
                  <a:schemeClr val="accent1">
                    <a:lumMod val="50000"/>
                  </a:schemeClr>
                </a:solidFill>
                <a:latin typeface="標楷體" pitchFamily="65" charset="-120"/>
                <a:ea typeface="標楷體" pitchFamily="65" charset="-120"/>
              </a:rPr>
              <a:t>，因為扇形區域穩定性不高，請僅參考「學類代碼分類表」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anim calcmode="lin" valueType="num">
                                      <p:cBhvr additive="base">
                                        <p:cTn id="7" dur="10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Rot="1" noChangeArrowheads="1"/>
          </p:cNvSpPr>
          <p:nvPr>
            <p:ph idx="1"/>
          </p:nvPr>
        </p:nvSpPr>
        <p:spPr>
          <a:xfrm>
            <a:off x="457200" y="1341438"/>
            <a:ext cx="8229600" cy="5256212"/>
          </a:xfrm>
        </p:spPr>
        <p:txBody>
          <a:bodyPr/>
          <a:lstStyle/>
          <a:p>
            <a:pPr eaLnBrk="1" hangingPunct="1">
              <a:buFont typeface="Wingdings" pitchFamily="2" charset="2"/>
              <a:buChar char="u"/>
            </a:pPr>
            <a:r>
              <a:rPr lang="zh-TW" altLang="en-US" sz="3000" b="1" dirty="0" smtClean="0">
                <a:solidFill>
                  <a:schemeClr val="accent1">
                    <a:lumMod val="50000"/>
                  </a:schemeClr>
                </a:solidFill>
                <a:latin typeface="標楷體" pitchFamily="65" charset="-120"/>
                <a:ea typeface="標楷體" pitchFamily="65" charset="-120"/>
              </a:rPr>
              <a:t>部分學類經年代更迭，重新檢視後產生新的學類系統：</a:t>
            </a:r>
            <a:r>
              <a:rPr lang="zh-TW" altLang="en-US" sz="3000" b="1" dirty="0" smtClean="0">
                <a:solidFill>
                  <a:srgbClr val="C00000"/>
                </a:solidFill>
                <a:latin typeface="標楷體" pitchFamily="65" charset="-120"/>
                <a:ea typeface="標楷體" pitchFamily="65" charset="-120"/>
              </a:rPr>
              <a:t>男生學類圖有</a:t>
            </a:r>
            <a:r>
              <a:rPr lang="en-US" altLang="zh-TW" sz="3000" b="1" dirty="0" smtClean="0">
                <a:solidFill>
                  <a:srgbClr val="C00000"/>
                </a:solidFill>
                <a:latin typeface="標楷體" pitchFamily="65" charset="-120"/>
                <a:ea typeface="標楷體" pitchFamily="65" charset="-120"/>
              </a:rPr>
              <a:t>92</a:t>
            </a:r>
            <a:r>
              <a:rPr lang="zh-TW" altLang="en-US" sz="3000" b="1" dirty="0" smtClean="0">
                <a:solidFill>
                  <a:srgbClr val="C00000"/>
                </a:solidFill>
                <a:latin typeface="標楷體" pitchFamily="65" charset="-120"/>
                <a:ea typeface="標楷體" pitchFamily="65" charset="-120"/>
              </a:rPr>
              <a:t>個學類，女生學類圖有</a:t>
            </a:r>
            <a:r>
              <a:rPr lang="en-US" altLang="zh-TW" sz="3000" b="1" dirty="0" smtClean="0">
                <a:solidFill>
                  <a:srgbClr val="C00000"/>
                </a:solidFill>
                <a:latin typeface="標楷體" pitchFamily="65" charset="-120"/>
                <a:ea typeface="標楷體" pitchFamily="65" charset="-120"/>
              </a:rPr>
              <a:t>89</a:t>
            </a:r>
            <a:r>
              <a:rPr lang="zh-TW" altLang="en-US" sz="3000" b="1" dirty="0" smtClean="0">
                <a:solidFill>
                  <a:srgbClr val="C00000"/>
                </a:solidFill>
                <a:latin typeface="標楷體" pitchFamily="65" charset="-120"/>
                <a:ea typeface="標楷體" pitchFamily="65" charset="-120"/>
              </a:rPr>
              <a:t>個學類</a:t>
            </a:r>
          </a:p>
          <a:p>
            <a:pPr eaLnBrk="1" hangingPunct="1"/>
            <a:r>
              <a:rPr lang="zh-TW" altLang="en-US" sz="3000" b="1" dirty="0" smtClean="0">
                <a:solidFill>
                  <a:schemeClr val="accent1">
                    <a:lumMod val="50000"/>
                  </a:schemeClr>
                </a:solidFill>
                <a:latin typeface="標楷體" pitchFamily="65" charset="-120"/>
                <a:ea typeface="標楷體" pitchFamily="65" charset="-120"/>
              </a:rPr>
              <a:t>原則</a:t>
            </a:r>
            <a:r>
              <a:rPr lang="en-US" altLang="zh-TW" sz="3000" b="1" dirty="0" smtClean="0">
                <a:solidFill>
                  <a:schemeClr val="accent1">
                    <a:lumMod val="50000"/>
                  </a:schemeClr>
                </a:solidFill>
                <a:latin typeface="標楷體" pitchFamily="65" charset="-120"/>
                <a:ea typeface="標楷體" pitchFamily="65" charset="-120"/>
              </a:rPr>
              <a:t>1</a:t>
            </a:r>
            <a:r>
              <a:rPr lang="zh-TW" altLang="en-US" sz="3000" b="1" dirty="0" smtClean="0">
                <a:solidFill>
                  <a:schemeClr val="accent1">
                    <a:lumMod val="50000"/>
                  </a:schemeClr>
                </a:solidFill>
                <a:latin typeface="標楷體" pitchFamily="65" charset="-120"/>
                <a:ea typeface="標楷體" pitchFamily="65" charset="-120"/>
              </a:rPr>
              <a:t>：同一學群中，將學類代碼相同且學</a:t>
            </a:r>
          </a:p>
          <a:p>
            <a:pPr eaLnBrk="1" hangingPunct="1">
              <a:buFont typeface="Wingdings" pitchFamily="2" charset="2"/>
              <a:buNone/>
            </a:pPr>
            <a:r>
              <a:rPr lang="zh-TW" altLang="en-US" sz="3000" b="1" dirty="0" smtClean="0">
                <a:solidFill>
                  <a:schemeClr val="accent1">
                    <a:lumMod val="50000"/>
                  </a:schemeClr>
                </a:solidFill>
                <a:latin typeface="標楷體" pitchFamily="65" charset="-120"/>
                <a:ea typeface="標楷體" pitchFamily="65" charset="-120"/>
              </a:rPr>
              <a:t>         類性質相近之學類合併</a:t>
            </a:r>
          </a:p>
          <a:p>
            <a:pPr eaLnBrk="1" hangingPunct="1"/>
            <a:r>
              <a:rPr lang="zh-TW" altLang="en-US" sz="3000" b="1" dirty="0" smtClean="0">
                <a:solidFill>
                  <a:schemeClr val="accent1">
                    <a:lumMod val="50000"/>
                  </a:schemeClr>
                </a:solidFill>
                <a:latin typeface="標楷體" pitchFamily="65" charset="-120"/>
                <a:ea typeface="標楷體" pitchFamily="65" charset="-120"/>
              </a:rPr>
              <a:t>原則</a:t>
            </a:r>
            <a:r>
              <a:rPr lang="en-US" altLang="zh-TW" sz="3000" b="1" dirty="0" smtClean="0">
                <a:solidFill>
                  <a:schemeClr val="accent1">
                    <a:lumMod val="50000"/>
                  </a:schemeClr>
                </a:solidFill>
                <a:latin typeface="標楷體" pitchFamily="65" charset="-120"/>
                <a:ea typeface="標楷體" pitchFamily="65" charset="-120"/>
              </a:rPr>
              <a:t>2</a:t>
            </a:r>
            <a:r>
              <a:rPr lang="zh-TW" altLang="en-US" sz="3000" b="1" dirty="0" smtClean="0">
                <a:solidFill>
                  <a:schemeClr val="accent1">
                    <a:lumMod val="50000"/>
                  </a:schemeClr>
                </a:solidFill>
                <a:latin typeface="標楷體" pitchFamily="65" charset="-120"/>
                <a:ea typeface="標楷體" pitchFamily="65" charset="-120"/>
              </a:rPr>
              <a:t>：同一學群中，該學類之學系數過少</a:t>
            </a:r>
          </a:p>
          <a:p>
            <a:pPr eaLnBrk="1" hangingPunct="1">
              <a:buFont typeface="Wingdings" pitchFamily="2" charset="2"/>
              <a:buNone/>
            </a:pPr>
            <a:r>
              <a:rPr lang="zh-TW" altLang="en-US" sz="3000" b="1" dirty="0" smtClean="0">
                <a:solidFill>
                  <a:schemeClr val="accent1">
                    <a:lumMod val="50000"/>
                  </a:schemeClr>
                </a:solidFill>
                <a:latin typeface="標楷體" pitchFamily="65" charset="-120"/>
                <a:ea typeface="標楷體" pitchFamily="65" charset="-120"/>
              </a:rPr>
              <a:t>         者，與學類性質相近之學類合併</a:t>
            </a:r>
          </a:p>
          <a:p>
            <a:pPr eaLnBrk="1" hangingPunct="1"/>
            <a:r>
              <a:rPr lang="zh-TW" altLang="en-US" sz="3000" b="1" dirty="0" smtClean="0">
                <a:solidFill>
                  <a:schemeClr val="accent1">
                    <a:lumMod val="50000"/>
                  </a:schemeClr>
                </a:solidFill>
                <a:latin typeface="標楷體" pitchFamily="65" charset="-120"/>
                <a:ea typeface="標楷體" pitchFamily="65" charset="-120"/>
              </a:rPr>
              <a:t>原則</a:t>
            </a:r>
            <a:r>
              <a:rPr lang="en-US" altLang="zh-TW" sz="3000" b="1" dirty="0" smtClean="0">
                <a:solidFill>
                  <a:schemeClr val="accent1">
                    <a:lumMod val="50000"/>
                  </a:schemeClr>
                </a:solidFill>
                <a:latin typeface="標楷體" pitchFamily="65" charset="-120"/>
                <a:ea typeface="標楷體" pitchFamily="65" charset="-120"/>
              </a:rPr>
              <a:t>3</a:t>
            </a:r>
            <a:r>
              <a:rPr lang="zh-TW" altLang="en-US" sz="3000" b="1" dirty="0" smtClean="0">
                <a:solidFill>
                  <a:schemeClr val="accent1">
                    <a:lumMod val="50000"/>
                  </a:schemeClr>
                </a:solidFill>
                <a:latin typeface="標楷體" pitchFamily="65" charset="-120"/>
                <a:ea typeface="標楷體" pitchFamily="65" charset="-120"/>
              </a:rPr>
              <a:t>：原學類名稱更名</a:t>
            </a:r>
          </a:p>
          <a:p>
            <a:pPr eaLnBrk="1" hangingPunct="1"/>
            <a:r>
              <a:rPr lang="zh-TW" altLang="en-US" sz="3000" b="1" dirty="0" smtClean="0">
                <a:solidFill>
                  <a:schemeClr val="accent1">
                    <a:lumMod val="50000"/>
                  </a:schemeClr>
                </a:solidFill>
                <a:latin typeface="標楷體" pitchFamily="65" charset="-120"/>
                <a:ea typeface="標楷體" pitchFamily="65" charset="-120"/>
              </a:rPr>
              <a:t>原則</a:t>
            </a:r>
            <a:r>
              <a:rPr lang="en-US" altLang="zh-TW" sz="3000" b="1" dirty="0" smtClean="0">
                <a:solidFill>
                  <a:schemeClr val="accent1">
                    <a:lumMod val="50000"/>
                  </a:schemeClr>
                </a:solidFill>
                <a:latin typeface="標楷體" pitchFamily="65" charset="-120"/>
                <a:ea typeface="標楷體" pitchFamily="65" charset="-120"/>
              </a:rPr>
              <a:t>4</a:t>
            </a:r>
            <a:r>
              <a:rPr lang="zh-TW" altLang="en-US" sz="3000" b="1" dirty="0" smtClean="0">
                <a:solidFill>
                  <a:schemeClr val="accent1">
                    <a:lumMod val="50000"/>
                  </a:schemeClr>
                </a:solidFill>
                <a:latin typeface="標楷體" pitchFamily="65" charset="-120"/>
                <a:ea typeface="標楷體" pitchFamily="65" charset="-120"/>
              </a:rPr>
              <a:t>：更換學類所屬學群</a:t>
            </a:r>
          </a:p>
        </p:txBody>
      </p:sp>
      <p:sp>
        <p:nvSpPr>
          <p:cNvPr id="4" name="Rectangle 2"/>
          <p:cNvSpPr txBox="1">
            <a:spLocks noRot="1" noChangeArrowheads="1"/>
          </p:cNvSpPr>
          <p:nvPr/>
        </p:nvSpPr>
        <p:spPr>
          <a:xfrm>
            <a:off x="1643042" y="500042"/>
            <a:ext cx="5500726" cy="857256"/>
          </a:xfrm>
          <a:prstGeom prst="rect">
            <a:avLst/>
          </a:prstGeom>
          <a:solidFill>
            <a:srgbClr val="FFD243"/>
          </a:solidFill>
          <a:scene3d>
            <a:camera prst="orthographicFront"/>
            <a:lightRig rig="threePt" dir="t"/>
          </a:scene3d>
          <a:sp3d>
            <a:bevelT/>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4800" b="1" i="0" u="none" strike="noStrike" kern="1200" cap="none" spc="0" normalizeH="0" baseline="0" noProof="0" dirty="0" smtClean="0">
                <a:ln>
                  <a:noFill/>
                </a:ln>
                <a:solidFill>
                  <a:schemeClr val="bg1"/>
                </a:solidFill>
                <a:effectLst/>
                <a:uLnTx/>
                <a:uFillTx/>
                <a:latin typeface="標楷體" pitchFamily="65" charset="-120"/>
                <a:ea typeface="標楷體" pitchFamily="65" charset="-120"/>
                <a:cs typeface="+mj-cs"/>
              </a:rPr>
              <a:t>大學學類圖整併</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 calcmode="lin" valueType="num">
                                      <p:cBhvr additive="base">
                                        <p:cTn id="7"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14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anim calcmode="lin" valueType="num">
                                      <p:cBhvr additive="base">
                                        <p:cTn id="11"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614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anim calcmode="lin" valueType="num">
                                      <p:cBhvr additive="base">
                                        <p:cTn id="15"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614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anim calcmode="lin" valueType="num">
                                      <p:cBhvr additive="base">
                                        <p:cTn id="19" dur="1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14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anim calcmode="lin" valueType="num">
                                      <p:cBhvr additive="base">
                                        <p:cTn id="23" dur="1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6147">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anim calcmode="lin" valueType="num">
                                      <p:cBhvr additive="base">
                                        <p:cTn id="27" dur="10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標題 1"/>
          <p:cNvSpPr>
            <a:spLocks noGrp="1"/>
          </p:cNvSpPr>
          <p:nvPr>
            <p:ph type="title" idx="4294967295"/>
          </p:nvPr>
        </p:nvSpPr>
        <p:spPr>
          <a:xfrm>
            <a:off x="1357290" y="357166"/>
            <a:ext cx="5715017" cy="939784"/>
          </a:xfrm>
          <a:prstGeom prst="rect">
            <a:avLst/>
          </a:prstGeom>
          <a:solidFill>
            <a:srgbClr val="FFD243"/>
          </a:solidFill>
          <a:scene3d>
            <a:camera prst="orthographicFront"/>
            <a:lightRig rig="threePt" dir="t"/>
          </a:scene3d>
          <a:sp3d>
            <a:bevelT/>
          </a:sp3d>
        </p:spPr>
        <p:txBody>
          <a:bodyPr/>
          <a:lstStyle/>
          <a:p>
            <a:pPr algn="l" eaLnBrk="1" hangingPunct="1"/>
            <a:r>
              <a:rPr lang="zh-TW" altLang="en-US" sz="5400" b="1" dirty="0" smtClean="0">
                <a:solidFill>
                  <a:schemeClr val="bg1"/>
                </a:solidFill>
                <a:latin typeface="標楷體" pitchFamily="65" charset="-120"/>
                <a:ea typeface="標楷體" pitchFamily="65" charset="-120"/>
              </a:rPr>
              <a:t>大學學類圖的應用</a:t>
            </a:r>
          </a:p>
        </p:txBody>
      </p:sp>
      <p:sp>
        <p:nvSpPr>
          <p:cNvPr id="3" name="內容版面配置區 2"/>
          <p:cNvSpPr>
            <a:spLocks noGrp="1"/>
          </p:cNvSpPr>
          <p:nvPr>
            <p:ph idx="4294967295"/>
          </p:nvPr>
        </p:nvSpPr>
        <p:spPr>
          <a:xfrm>
            <a:off x="285720" y="1600200"/>
            <a:ext cx="8572559" cy="4757738"/>
          </a:xfrm>
          <a:prstGeom prst="rect">
            <a:avLst/>
          </a:prstGeom>
        </p:spPr>
        <p:txBody>
          <a:bodyPr rtlCol="0">
            <a:normAutofit lnSpcReduction="10000"/>
          </a:bodyPr>
          <a:lstStyle/>
          <a:p>
            <a:pPr eaLnBrk="1" fontAlgn="auto" hangingPunct="1">
              <a:spcAft>
                <a:spcPts val="0"/>
              </a:spcAft>
              <a:buFont typeface="Wingdings" pitchFamily="2" charset="2"/>
              <a:buChar char="u"/>
              <a:defRPr/>
            </a:pPr>
            <a:r>
              <a:rPr lang="zh-TW" altLang="en-US" b="1" dirty="0" smtClean="0">
                <a:solidFill>
                  <a:schemeClr val="accent1">
                    <a:lumMod val="50000"/>
                  </a:schemeClr>
                </a:solidFill>
                <a:latin typeface="標楷體" pitchFamily="65" charset="-120"/>
                <a:ea typeface="標楷體" pitchFamily="65" charset="-120"/>
              </a:rPr>
              <a:t>畫出扇形區域及作標示</a:t>
            </a:r>
            <a:endParaRPr lang="en-US" altLang="zh-TW" b="1" dirty="0" smtClean="0">
              <a:solidFill>
                <a:schemeClr val="accent1">
                  <a:lumMod val="50000"/>
                </a:schemeClr>
              </a:solidFill>
              <a:latin typeface="標楷體" pitchFamily="65" charset="-120"/>
              <a:ea typeface="標楷體" pitchFamily="65" charset="-120"/>
            </a:endParaRPr>
          </a:p>
          <a:p>
            <a:pPr lvl="1" eaLnBrk="1" fontAlgn="auto" hangingPunct="1">
              <a:spcAft>
                <a:spcPts val="0"/>
              </a:spcAft>
              <a:defRPr/>
            </a:pPr>
            <a:r>
              <a:rPr lang="zh-TW" altLang="en-US" b="1" dirty="0" smtClean="0">
                <a:solidFill>
                  <a:schemeClr val="accent1">
                    <a:lumMod val="50000"/>
                  </a:schemeClr>
                </a:solidFill>
                <a:latin typeface="標楷體" pitchFamily="65" charset="-120"/>
                <a:ea typeface="標楷體" pitchFamily="65" charset="-120"/>
              </a:rPr>
              <a:t>學院：理、工、醫、文、藝、法政、商</a:t>
            </a:r>
            <a:endParaRPr lang="en-US" altLang="zh-TW" b="1" dirty="0" smtClean="0">
              <a:solidFill>
                <a:schemeClr val="accent1">
                  <a:lumMod val="50000"/>
                </a:schemeClr>
              </a:solidFill>
              <a:latin typeface="標楷體" pitchFamily="65" charset="-120"/>
              <a:ea typeface="標楷體" pitchFamily="65" charset="-120"/>
            </a:endParaRPr>
          </a:p>
          <a:p>
            <a:pPr lvl="1" eaLnBrk="1" fontAlgn="auto" hangingPunct="1">
              <a:spcAft>
                <a:spcPts val="0"/>
              </a:spcAft>
              <a:defRPr/>
            </a:pPr>
            <a:r>
              <a:rPr lang="zh-TW" altLang="en-US" b="1" dirty="0" smtClean="0">
                <a:solidFill>
                  <a:schemeClr val="accent1">
                    <a:lumMod val="50000"/>
                  </a:schemeClr>
                </a:solidFill>
                <a:latin typeface="標楷體" pitchFamily="65" charset="-120"/>
                <a:ea typeface="標楷體" pitchFamily="65" charset="-120"/>
              </a:rPr>
              <a:t>軸向：資料、概念、人物、事物</a:t>
            </a:r>
            <a:endParaRPr lang="en-US" altLang="zh-TW" b="1" dirty="0" smtClean="0">
              <a:solidFill>
                <a:schemeClr val="accent1">
                  <a:lumMod val="50000"/>
                </a:schemeClr>
              </a:solidFill>
              <a:latin typeface="標楷體" pitchFamily="65" charset="-120"/>
              <a:ea typeface="標楷體" pitchFamily="65" charset="-120"/>
            </a:endParaRPr>
          </a:p>
          <a:p>
            <a:pPr lvl="1" eaLnBrk="1" fontAlgn="auto" hangingPunct="1">
              <a:spcAft>
                <a:spcPts val="0"/>
              </a:spcAft>
              <a:defRPr/>
            </a:pPr>
            <a:r>
              <a:rPr lang="zh-TW" altLang="en-US" b="1" dirty="0" smtClean="0">
                <a:solidFill>
                  <a:schemeClr val="accent1">
                    <a:lumMod val="50000"/>
                  </a:schemeClr>
                </a:solidFill>
                <a:latin typeface="標楷體" pitchFamily="65" charset="-120"/>
                <a:ea typeface="標楷體" pitchFamily="65" charset="-120"/>
              </a:rPr>
              <a:t>選組：</a:t>
            </a:r>
            <a:endParaRPr lang="en-US" altLang="zh-TW" b="1" dirty="0" smtClean="0">
              <a:solidFill>
                <a:schemeClr val="accent1">
                  <a:lumMod val="50000"/>
                </a:schemeClr>
              </a:solidFill>
              <a:latin typeface="標楷體" pitchFamily="65" charset="-120"/>
              <a:ea typeface="標楷體" pitchFamily="65" charset="-120"/>
            </a:endParaRPr>
          </a:p>
          <a:p>
            <a:pPr lvl="2" fontAlgn="auto">
              <a:spcAft>
                <a:spcPts val="0"/>
              </a:spcAft>
              <a:defRPr/>
            </a:pPr>
            <a:r>
              <a:rPr lang="zh-TW" altLang="en-US" b="1" dirty="0" smtClean="0">
                <a:solidFill>
                  <a:schemeClr val="accent1">
                    <a:lumMod val="50000"/>
                  </a:schemeClr>
                </a:solidFill>
                <a:latin typeface="標楷體" pitchFamily="65" charset="-120"/>
                <a:ea typeface="標楷體" pitchFamily="65" charset="-120"/>
              </a:rPr>
              <a:t>社會組：偏 </a:t>
            </a:r>
            <a:r>
              <a:rPr lang="en-US" altLang="zh-TW" b="1" dirty="0" smtClean="0">
                <a:solidFill>
                  <a:schemeClr val="accent1">
                    <a:lumMod val="50000"/>
                  </a:schemeClr>
                </a:solidFill>
                <a:latin typeface="標楷體" pitchFamily="65" charset="-120"/>
                <a:ea typeface="標楷體" pitchFamily="65" charset="-120"/>
              </a:rPr>
              <a:t>A</a:t>
            </a:r>
            <a:r>
              <a:rPr lang="zh-TW" altLang="en-US" b="1" dirty="0" smtClean="0">
                <a:solidFill>
                  <a:schemeClr val="accent1">
                    <a:lumMod val="50000"/>
                  </a:schemeClr>
                </a:solidFill>
                <a:latin typeface="標楷體" pitchFamily="65" charset="-120"/>
                <a:ea typeface="標楷體" pitchFamily="65" charset="-120"/>
              </a:rPr>
              <a:t>藝文學院、</a:t>
            </a:r>
            <a:r>
              <a:rPr lang="en-US" altLang="zh-TW" b="1" dirty="0" smtClean="0">
                <a:solidFill>
                  <a:schemeClr val="accent1">
                    <a:lumMod val="50000"/>
                  </a:schemeClr>
                </a:solidFill>
                <a:latin typeface="標楷體" pitchFamily="65" charset="-120"/>
                <a:ea typeface="標楷體" pitchFamily="65" charset="-120"/>
              </a:rPr>
              <a:t>S</a:t>
            </a:r>
            <a:r>
              <a:rPr lang="zh-TW" altLang="en-US" b="1" dirty="0" smtClean="0">
                <a:solidFill>
                  <a:schemeClr val="accent1">
                    <a:lumMod val="50000"/>
                  </a:schemeClr>
                </a:solidFill>
                <a:latin typeface="標楷體" pitchFamily="65" charset="-120"/>
                <a:ea typeface="標楷體" pitchFamily="65" charset="-120"/>
              </a:rPr>
              <a:t>教育、</a:t>
            </a:r>
            <a:r>
              <a:rPr lang="en-US" altLang="zh-TW" b="1" dirty="0" smtClean="0">
                <a:solidFill>
                  <a:schemeClr val="accent1">
                    <a:lumMod val="50000"/>
                  </a:schemeClr>
                </a:solidFill>
                <a:latin typeface="標楷體" pitchFamily="65" charset="-120"/>
                <a:ea typeface="標楷體" pitchFamily="65" charset="-120"/>
              </a:rPr>
              <a:t>E</a:t>
            </a:r>
            <a:r>
              <a:rPr lang="zh-TW" altLang="en-US" b="1" dirty="0" smtClean="0">
                <a:solidFill>
                  <a:schemeClr val="accent1">
                    <a:lumMod val="50000"/>
                  </a:schemeClr>
                </a:solidFill>
                <a:latin typeface="標楷體" pitchFamily="65" charset="-120"/>
                <a:ea typeface="標楷體" pitchFamily="65" charset="-120"/>
              </a:rPr>
              <a:t>法商學院、</a:t>
            </a:r>
            <a:r>
              <a:rPr lang="en-US" altLang="zh-TW" b="1" dirty="0" smtClean="0">
                <a:solidFill>
                  <a:schemeClr val="accent1">
                    <a:lumMod val="50000"/>
                  </a:schemeClr>
                </a:solidFill>
                <a:latin typeface="標楷體" pitchFamily="65" charset="-120"/>
                <a:ea typeface="標楷體" pitchFamily="65" charset="-120"/>
              </a:rPr>
              <a:t>C</a:t>
            </a:r>
            <a:r>
              <a:rPr lang="zh-TW" altLang="en-US" b="1" dirty="0" smtClean="0">
                <a:solidFill>
                  <a:schemeClr val="accent1">
                    <a:lumMod val="50000"/>
                  </a:schemeClr>
                </a:solidFill>
                <a:latin typeface="標楷體" pitchFamily="65" charset="-120"/>
                <a:ea typeface="標楷體" pitchFamily="65" charset="-120"/>
              </a:rPr>
              <a:t>商學院</a:t>
            </a:r>
            <a:endParaRPr lang="en-US" altLang="zh-TW" b="1" dirty="0" smtClean="0">
              <a:solidFill>
                <a:schemeClr val="accent1">
                  <a:lumMod val="50000"/>
                </a:schemeClr>
              </a:solidFill>
              <a:latin typeface="標楷體" pitchFamily="65" charset="-120"/>
              <a:ea typeface="標楷體" pitchFamily="65" charset="-120"/>
            </a:endParaRPr>
          </a:p>
          <a:p>
            <a:pPr lvl="2" eaLnBrk="1" fontAlgn="auto" hangingPunct="1">
              <a:spcAft>
                <a:spcPts val="0"/>
              </a:spcAft>
              <a:defRPr/>
            </a:pPr>
            <a:r>
              <a:rPr lang="zh-TW" altLang="en-US" b="1" dirty="0" smtClean="0">
                <a:solidFill>
                  <a:schemeClr val="accent1">
                    <a:lumMod val="50000"/>
                  </a:schemeClr>
                </a:solidFill>
                <a:latin typeface="標楷體" pitchFamily="65" charset="-120"/>
                <a:ea typeface="標楷體" pitchFamily="65" charset="-120"/>
              </a:rPr>
              <a:t>自然組：偏 </a:t>
            </a:r>
            <a:r>
              <a:rPr lang="en-US" altLang="zh-TW" b="1" dirty="0" smtClean="0">
                <a:solidFill>
                  <a:schemeClr val="accent1">
                    <a:lumMod val="50000"/>
                  </a:schemeClr>
                </a:solidFill>
                <a:latin typeface="標楷體" pitchFamily="65" charset="-120"/>
                <a:ea typeface="標楷體" pitchFamily="65" charset="-120"/>
              </a:rPr>
              <a:t>R </a:t>
            </a:r>
            <a:r>
              <a:rPr lang="zh-TW" altLang="en-US" b="1" dirty="0" smtClean="0">
                <a:solidFill>
                  <a:schemeClr val="accent1">
                    <a:lumMod val="50000"/>
                  </a:schemeClr>
                </a:solidFill>
                <a:latin typeface="標楷體" pitchFamily="65" charset="-120"/>
                <a:ea typeface="標楷體" pitchFamily="65" charset="-120"/>
              </a:rPr>
              <a:t>工學院、 </a:t>
            </a:r>
            <a:r>
              <a:rPr lang="en-US" altLang="zh-TW" b="1" dirty="0" smtClean="0">
                <a:solidFill>
                  <a:schemeClr val="accent1">
                    <a:lumMod val="50000"/>
                  </a:schemeClr>
                </a:solidFill>
                <a:latin typeface="標楷體" pitchFamily="65" charset="-120"/>
                <a:ea typeface="標楷體" pitchFamily="65" charset="-120"/>
              </a:rPr>
              <a:t>I </a:t>
            </a:r>
            <a:r>
              <a:rPr lang="zh-TW" altLang="en-US" b="1" dirty="0" smtClean="0">
                <a:solidFill>
                  <a:schemeClr val="accent1">
                    <a:lumMod val="50000"/>
                  </a:schemeClr>
                </a:solidFill>
                <a:latin typeface="標楷體" pitchFamily="65" charset="-120"/>
                <a:ea typeface="標楷體" pitchFamily="65" charset="-120"/>
              </a:rPr>
              <a:t>理學院 </a:t>
            </a:r>
            <a:endParaRPr lang="en-US" altLang="zh-TW" b="1" dirty="0" smtClean="0">
              <a:solidFill>
                <a:schemeClr val="accent1">
                  <a:lumMod val="50000"/>
                </a:schemeClr>
              </a:solidFill>
              <a:latin typeface="標楷體" pitchFamily="65" charset="-120"/>
              <a:ea typeface="標楷體" pitchFamily="65" charset="-120"/>
            </a:endParaRPr>
          </a:p>
          <a:p>
            <a:pPr lvl="1" eaLnBrk="1" fontAlgn="auto" hangingPunct="1">
              <a:spcAft>
                <a:spcPts val="0"/>
              </a:spcAft>
              <a:defRPr/>
            </a:pPr>
            <a:r>
              <a:rPr lang="zh-TW" altLang="en-US" b="1" dirty="0" smtClean="0">
                <a:solidFill>
                  <a:schemeClr val="accent1">
                    <a:lumMod val="50000"/>
                  </a:schemeClr>
                </a:solidFill>
                <a:latin typeface="標楷體" pitchFamily="65" charset="-120"/>
                <a:ea typeface="標楷體" pitchFamily="65" charset="-120"/>
              </a:rPr>
              <a:t>角度：</a:t>
            </a:r>
            <a:endParaRPr lang="en-US" altLang="zh-TW" b="1" dirty="0" smtClean="0">
              <a:solidFill>
                <a:schemeClr val="accent1">
                  <a:lumMod val="50000"/>
                </a:schemeClr>
              </a:solidFill>
              <a:latin typeface="標楷體" pitchFamily="65" charset="-120"/>
              <a:ea typeface="標楷體" pitchFamily="65" charset="-120"/>
            </a:endParaRPr>
          </a:p>
          <a:p>
            <a:pPr lvl="2" eaLnBrk="1" fontAlgn="auto" hangingPunct="1">
              <a:spcAft>
                <a:spcPts val="0"/>
              </a:spcAft>
              <a:defRPr/>
            </a:pPr>
            <a:r>
              <a:rPr lang="zh-TW" altLang="en-US" b="1" dirty="0" smtClean="0">
                <a:solidFill>
                  <a:schemeClr val="accent1">
                    <a:lumMod val="50000"/>
                  </a:schemeClr>
                </a:solidFill>
                <a:latin typeface="標楷體" pitchFamily="65" charset="-120"/>
                <a:ea typeface="標楷體" pitchFamily="65" charset="-120"/>
              </a:rPr>
              <a:t>區分性和一致性高的分數，才能有效反映區域</a:t>
            </a:r>
            <a:endParaRPr lang="en-US" altLang="zh-TW" b="1" dirty="0" smtClean="0">
              <a:solidFill>
                <a:schemeClr val="accent1">
                  <a:lumMod val="50000"/>
                </a:schemeClr>
              </a:solidFill>
              <a:latin typeface="標楷體" pitchFamily="65" charset="-120"/>
              <a:ea typeface="標楷體" pitchFamily="65" charset="-120"/>
            </a:endParaRPr>
          </a:p>
          <a:p>
            <a:pPr lvl="2" eaLnBrk="1" fontAlgn="auto" hangingPunct="1">
              <a:spcAft>
                <a:spcPts val="0"/>
              </a:spcAft>
              <a:defRPr/>
            </a:pPr>
            <a:r>
              <a:rPr lang="zh-TW" altLang="en-US" b="1" dirty="0" smtClean="0">
                <a:solidFill>
                  <a:schemeClr val="accent1">
                    <a:lumMod val="50000"/>
                  </a:schemeClr>
                </a:solidFill>
                <a:latin typeface="標楷體" pitchFamily="65" charset="-120"/>
                <a:ea typeface="標楷體" pitchFamily="65" charset="-120"/>
              </a:rPr>
              <a:t>男生、女生的大學學類圖都可以嘗試</a:t>
            </a:r>
            <a:endParaRPr lang="en-US" altLang="zh-TW" b="1" dirty="0" smtClean="0">
              <a:solidFill>
                <a:schemeClr val="accent1">
                  <a:lumMod val="50000"/>
                </a:schemeClr>
              </a:solidFill>
              <a:latin typeface="標楷體" pitchFamily="65" charset="-120"/>
              <a:ea typeface="標楷體" pitchFamily="65" charset="-120"/>
            </a:endParaRPr>
          </a:p>
          <a:p>
            <a:pPr lvl="2" eaLnBrk="1" fontAlgn="auto" hangingPunct="1">
              <a:spcAft>
                <a:spcPts val="0"/>
              </a:spcAft>
              <a:defRPr/>
            </a:pPr>
            <a:r>
              <a:rPr lang="zh-TW" altLang="en-US" b="1" dirty="0" smtClean="0">
                <a:solidFill>
                  <a:schemeClr val="accent1">
                    <a:lumMod val="50000"/>
                  </a:schemeClr>
                </a:solidFill>
                <a:latin typeface="標楷體" pitchFamily="65" charset="-120"/>
                <a:ea typeface="標楷體" pitchFamily="65" charset="-120"/>
              </a:rPr>
              <a:t>扇形背面相對的學群為諧和度低的一群科系</a:t>
            </a:r>
            <a:endParaRPr lang="en-US" altLang="zh-TW" b="1" dirty="0" smtClean="0">
              <a:solidFill>
                <a:schemeClr val="accent1">
                  <a:lumMod val="50000"/>
                </a:schemeClr>
              </a:solidFill>
              <a:latin typeface="標楷體" pitchFamily="65" charset="-120"/>
              <a:ea typeface="標楷體" pitchFamily="65" charset="-120"/>
            </a:endParaRPr>
          </a:p>
          <a:p>
            <a:pPr eaLnBrk="1" fontAlgn="auto" hangingPunct="1">
              <a:spcAft>
                <a:spcPts val="0"/>
              </a:spcAft>
              <a:defRPr/>
            </a:pPr>
            <a:endParaRPr lang="zh-TW" altLang="en-US" dirty="0">
              <a:solidFill>
                <a:schemeClr val="accent5">
                  <a:lumMod val="60000"/>
                  <a:lumOff val="40000"/>
                </a:schemeClr>
              </a:solidFill>
              <a:latin typeface="微軟正黑體" pitchFamily="34" charset="-120"/>
              <a:ea typeface="微軟正黑體" pitchFamily="34" charset="-120"/>
            </a:endParaRPr>
          </a:p>
        </p:txBody>
      </p:sp>
      <p:pic>
        <p:nvPicPr>
          <p:cNvPr id="82948"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43174" y="4286256"/>
            <a:ext cx="1571636" cy="473075"/>
          </a:xfrm>
          <a:prstGeom prst="rect">
            <a:avLst/>
          </a:prstGeom>
          <a:solidFill>
            <a:schemeClr val="tx1"/>
          </a:solidFill>
          <a:ln w="9525">
            <a:noFill/>
            <a:miter lim="800000"/>
            <a:headEnd/>
            <a:tailEnd/>
          </a:ln>
        </p:spPr>
      </p:pic>
      <p:cxnSp>
        <p:nvCxnSpPr>
          <p:cNvPr id="6" name="直線接點 5"/>
          <p:cNvCxnSpPr/>
          <p:nvPr/>
        </p:nvCxnSpPr>
        <p:spPr>
          <a:xfrm>
            <a:off x="1285852" y="6000768"/>
            <a:ext cx="6072230" cy="0"/>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10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10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10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10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10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10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1000"/>
                                        <p:tgtEl>
                                          <p:spTgt spid="3">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1000"/>
                                        <p:tgtEl>
                                          <p:spTgt spid="3">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圖片 33" descr="1.jpg"/>
          <p:cNvPicPr>
            <a:picLocks noChangeAspect="1"/>
          </p:cNvPicPr>
          <p:nvPr/>
        </p:nvPicPr>
        <p:blipFill>
          <a:blip r:embed="rId3" cstate="print"/>
          <a:srcRect/>
          <a:stretch>
            <a:fillRect/>
          </a:stretch>
        </p:blipFill>
        <p:spPr bwMode="auto">
          <a:xfrm>
            <a:off x="41275" y="0"/>
            <a:ext cx="90614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圖片 4" descr="2.jpg"/>
          <p:cNvPicPr>
            <a:picLocks noChangeAspect="1"/>
          </p:cNvPicPr>
          <p:nvPr/>
        </p:nvPicPr>
        <p:blipFill>
          <a:blip r:embed="rId2" cstate="print"/>
          <a:srcRect/>
          <a:stretch>
            <a:fillRect/>
          </a:stretch>
        </p:blipFill>
        <p:spPr bwMode="auto">
          <a:xfrm>
            <a:off x="357158" y="0"/>
            <a:ext cx="7715304" cy="66579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2786050" y="571480"/>
            <a:ext cx="3311525" cy="836613"/>
          </a:xfrm>
          <a:prstGeom prst="rect">
            <a:avLst/>
          </a:prstGeom>
          <a:solidFill>
            <a:srgbClr val="FFD243"/>
          </a:solidFill>
          <a:ln w="9525">
            <a:noFill/>
            <a:miter lim="800000"/>
            <a:headEnd/>
            <a:tailEnd/>
          </a:ln>
          <a:scene3d>
            <a:camera prst="orthographicFront"/>
            <a:lightRig rig="threePt" dir="t"/>
          </a:scene3d>
          <a:sp3d>
            <a:bevelT/>
          </a:sp3d>
        </p:spPr>
        <p:txBody>
          <a:bodyPr lIns="92075" tIns="46038" rIns="92075" bIns="46038" anchor="ctr"/>
          <a:lstStyle/>
          <a:p>
            <a:pPr algn="ctr"/>
            <a:r>
              <a:rPr lang="zh-TW" altLang="en-US" sz="4800" b="1" dirty="0" smtClean="0">
                <a:solidFill>
                  <a:schemeClr val="bg1"/>
                </a:solidFill>
                <a:latin typeface="標楷體" pitchFamily="65" charset="-120"/>
                <a:ea typeface="標楷體" pitchFamily="65" charset="-120"/>
              </a:rPr>
              <a:t>選組參考</a:t>
            </a:r>
            <a:endParaRPr lang="zh-TW" altLang="en-US" sz="4800" b="1" dirty="0">
              <a:solidFill>
                <a:schemeClr val="bg1"/>
              </a:solidFill>
              <a:latin typeface="標楷體" pitchFamily="65" charset="-120"/>
              <a:ea typeface="標楷體" pitchFamily="65" charset="-120"/>
            </a:endParaRPr>
          </a:p>
        </p:txBody>
      </p:sp>
      <p:sp>
        <p:nvSpPr>
          <p:cNvPr id="48131" name="Rectangle 5"/>
          <p:cNvSpPr>
            <a:spLocks noChangeArrowheads="1"/>
          </p:cNvSpPr>
          <p:nvPr/>
        </p:nvSpPr>
        <p:spPr bwMode="auto">
          <a:xfrm>
            <a:off x="285720" y="1500175"/>
            <a:ext cx="8501122" cy="4214842"/>
          </a:xfrm>
          <a:prstGeom prst="rect">
            <a:avLst/>
          </a:prstGeom>
          <a:noFill/>
          <a:ln w="9525">
            <a:noFill/>
            <a:miter lim="800000"/>
            <a:headEnd/>
            <a:tailEnd/>
          </a:ln>
        </p:spPr>
        <p:txBody>
          <a:bodyPr lIns="92075" tIns="46038" rIns="92075" bIns="46038"/>
          <a:lstStyle/>
          <a:p>
            <a:pPr marL="342900" indent="-342900">
              <a:spcBef>
                <a:spcPct val="20000"/>
              </a:spcBef>
              <a:buFont typeface="Wingdings" pitchFamily="2" charset="2"/>
              <a:buChar char="u"/>
            </a:pPr>
            <a:r>
              <a:rPr lang="zh-TW" altLang="en-US" sz="3400" b="1" dirty="0">
                <a:solidFill>
                  <a:srgbClr val="C00000"/>
                </a:solidFill>
                <a:latin typeface="標楷體" pitchFamily="65" charset="-120"/>
                <a:ea typeface="標楷體" pitchFamily="65" charset="-120"/>
              </a:rPr>
              <a:t>企業型（</a:t>
            </a:r>
            <a:r>
              <a:rPr lang="en-US" altLang="zh-TW" sz="3400" b="1" dirty="0">
                <a:solidFill>
                  <a:srgbClr val="C00000"/>
                </a:solidFill>
                <a:latin typeface="標楷體" pitchFamily="65" charset="-120"/>
                <a:ea typeface="標楷體" pitchFamily="65" charset="-120"/>
              </a:rPr>
              <a:t>E</a:t>
            </a:r>
            <a:r>
              <a:rPr lang="zh-TW" altLang="en-US" sz="3400" b="1" dirty="0">
                <a:solidFill>
                  <a:srgbClr val="C00000"/>
                </a:solidFill>
                <a:latin typeface="標楷體" pitchFamily="65" charset="-120"/>
                <a:ea typeface="標楷體" pitchFamily="65" charset="-120"/>
              </a:rPr>
              <a:t>）、社會型（</a:t>
            </a:r>
            <a:r>
              <a:rPr lang="en-US" altLang="zh-TW" sz="3400" b="1" dirty="0">
                <a:solidFill>
                  <a:srgbClr val="C00000"/>
                </a:solidFill>
                <a:latin typeface="標楷體" pitchFamily="65" charset="-120"/>
                <a:ea typeface="標楷體" pitchFamily="65" charset="-120"/>
              </a:rPr>
              <a:t>S</a:t>
            </a:r>
            <a:r>
              <a:rPr lang="zh-TW" altLang="en-US" sz="3400" b="1" dirty="0">
                <a:solidFill>
                  <a:srgbClr val="C00000"/>
                </a:solidFill>
                <a:latin typeface="標楷體" pitchFamily="65" charset="-120"/>
                <a:ea typeface="標楷體" pitchFamily="65" charset="-120"/>
              </a:rPr>
              <a:t>）、藝術型（</a:t>
            </a:r>
            <a:r>
              <a:rPr lang="en-US" altLang="zh-TW" sz="3400" b="1" dirty="0">
                <a:solidFill>
                  <a:srgbClr val="C00000"/>
                </a:solidFill>
                <a:latin typeface="標楷體" pitchFamily="65" charset="-120"/>
                <a:ea typeface="標楷體" pitchFamily="65" charset="-120"/>
              </a:rPr>
              <a:t>A</a:t>
            </a:r>
            <a:r>
              <a:rPr lang="zh-TW" altLang="en-US" sz="3400" b="1" dirty="0" smtClean="0">
                <a:solidFill>
                  <a:srgbClr val="C00000"/>
                </a:solidFill>
                <a:latin typeface="標楷體" pitchFamily="65" charset="-120"/>
                <a:ea typeface="標楷體" pitchFamily="65" charset="-120"/>
              </a:rPr>
              <a:t>）事務</a:t>
            </a:r>
            <a:r>
              <a:rPr lang="zh-TW" altLang="en-US" sz="3400" b="1" dirty="0">
                <a:solidFill>
                  <a:srgbClr val="C00000"/>
                </a:solidFill>
                <a:latin typeface="標楷體" pitchFamily="65" charset="-120"/>
                <a:ea typeface="標楷體" pitchFamily="65" charset="-120"/>
              </a:rPr>
              <a:t>型（</a:t>
            </a:r>
            <a:r>
              <a:rPr lang="en-US" altLang="zh-TW" sz="3400" b="1" dirty="0">
                <a:solidFill>
                  <a:srgbClr val="C00000"/>
                </a:solidFill>
                <a:latin typeface="標楷體" pitchFamily="65" charset="-120"/>
                <a:ea typeface="標楷體" pitchFamily="65" charset="-120"/>
              </a:rPr>
              <a:t>C</a:t>
            </a:r>
            <a:r>
              <a:rPr lang="zh-TW" altLang="en-US" sz="3400" b="1" dirty="0">
                <a:solidFill>
                  <a:srgbClr val="C00000"/>
                </a:solidFill>
                <a:latin typeface="標楷體" pitchFamily="65" charset="-120"/>
                <a:ea typeface="標楷體" pitchFamily="65" charset="-120"/>
              </a:rPr>
              <a:t>），</a:t>
            </a:r>
            <a:r>
              <a:rPr lang="zh-TW" altLang="en-US" sz="3400" b="1" dirty="0">
                <a:solidFill>
                  <a:schemeClr val="accent1">
                    <a:lumMod val="50000"/>
                  </a:schemeClr>
                </a:solidFill>
                <a:latin typeface="標楷體" pitchFamily="65" charset="-120"/>
                <a:ea typeface="標楷體" pitchFamily="65" charset="-120"/>
              </a:rPr>
              <a:t>兩個以上出現在前三高分時，宜優先考慮</a:t>
            </a:r>
            <a:r>
              <a:rPr lang="zh-TW" altLang="en-US" sz="3600" b="1" dirty="0">
                <a:solidFill>
                  <a:srgbClr val="C00000"/>
                </a:solidFill>
                <a:latin typeface="標楷體" pitchFamily="65" charset="-120"/>
                <a:ea typeface="標楷體" pitchFamily="65" charset="-120"/>
              </a:rPr>
              <a:t>第一類組</a:t>
            </a:r>
          </a:p>
          <a:p>
            <a:pPr marL="342900" indent="-342900">
              <a:spcBef>
                <a:spcPct val="20000"/>
              </a:spcBef>
              <a:buFont typeface="Wingdings" pitchFamily="2" charset="2"/>
              <a:buChar char="u"/>
            </a:pPr>
            <a:r>
              <a:rPr lang="zh-TW" altLang="en-US" sz="3400" b="1" dirty="0">
                <a:solidFill>
                  <a:srgbClr val="C00000"/>
                </a:solidFill>
                <a:latin typeface="標楷體" pitchFamily="65" charset="-120"/>
                <a:ea typeface="標楷體" pitchFamily="65" charset="-120"/>
              </a:rPr>
              <a:t>實用型（</a:t>
            </a:r>
            <a:r>
              <a:rPr lang="en-US" altLang="zh-TW" sz="3400" b="1" dirty="0">
                <a:solidFill>
                  <a:srgbClr val="C00000"/>
                </a:solidFill>
                <a:latin typeface="標楷體" pitchFamily="65" charset="-120"/>
                <a:ea typeface="標楷體" pitchFamily="65" charset="-120"/>
              </a:rPr>
              <a:t>R</a:t>
            </a:r>
            <a:r>
              <a:rPr lang="zh-TW" altLang="en-US" sz="3400" b="1" dirty="0">
                <a:solidFill>
                  <a:srgbClr val="C00000"/>
                </a:solidFill>
                <a:latin typeface="標楷體" pitchFamily="65" charset="-120"/>
                <a:ea typeface="標楷體" pitchFamily="65" charset="-120"/>
              </a:rPr>
              <a:t>）、研究型（</a:t>
            </a:r>
            <a:r>
              <a:rPr lang="en-US" altLang="zh-TW" sz="3400" b="1" dirty="0">
                <a:solidFill>
                  <a:srgbClr val="C00000"/>
                </a:solidFill>
                <a:latin typeface="標楷體" pitchFamily="65" charset="-120"/>
                <a:ea typeface="標楷體" pitchFamily="65" charset="-120"/>
              </a:rPr>
              <a:t>I</a:t>
            </a:r>
            <a:r>
              <a:rPr lang="zh-TW" altLang="en-US" sz="3400" b="1" dirty="0">
                <a:solidFill>
                  <a:srgbClr val="C00000"/>
                </a:solidFill>
                <a:latin typeface="標楷體" pitchFamily="65" charset="-120"/>
                <a:ea typeface="標楷體" pitchFamily="65" charset="-120"/>
              </a:rPr>
              <a:t>）</a:t>
            </a:r>
            <a:r>
              <a:rPr lang="zh-TW" altLang="en-US" sz="3400" b="1" dirty="0">
                <a:solidFill>
                  <a:schemeClr val="accent1">
                    <a:lumMod val="50000"/>
                  </a:schemeClr>
                </a:solidFill>
                <a:latin typeface="標楷體" pitchFamily="65" charset="-120"/>
                <a:ea typeface="標楷體" pitchFamily="65" charset="-120"/>
              </a:rPr>
              <a:t>同時出現在前三高分時，偏向</a:t>
            </a:r>
            <a:r>
              <a:rPr lang="zh-TW" altLang="en-US" sz="3600" b="1" dirty="0">
                <a:solidFill>
                  <a:srgbClr val="C00000"/>
                </a:solidFill>
                <a:latin typeface="標楷體" pitchFamily="65" charset="-120"/>
                <a:ea typeface="標楷體" pitchFamily="65" charset="-120"/>
              </a:rPr>
              <a:t>第二、三類組</a:t>
            </a:r>
          </a:p>
          <a:p>
            <a:pPr marL="342900" indent="-342900">
              <a:spcBef>
                <a:spcPct val="20000"/>
              </a:spcBef>
              <a:buFont typeface="Wingdings" pitchFamily="2" charset="2"/>
              <a:buChar char="u"/>
            </a:pPr>
            <a:r>
              <a:rPr lang="zh-TW" altLang="en-US" sz="3400" b="1" dirty="0">
                <a:solidFill>
                  <a:srgbClr val="C00000"/>
                </a:solidFill>
                <a:latin typeface="標楷體" pitchFamily="65" charset="-120"/>
                <a:ea typeface="標楷體" pitchFamily="65" charset="-120"/>
              </a:rPr>
              <a:t>研究型（</a:t>
            </a:r>
            <a:r>
              <a:rPr lang="en-US" altLang="zh-TW" sz="3400" b="1" dirty="0">
                <a:solidFill>
                  <a:srgbClr val="C00000"/>
                </a:solidFill>
                <a:latin typeface="標楷體" pitchFamily="65" charset="-120"/>
                <a:ea typeface="標楷體" pitchFamily="65" charset="-120"/>
              </a:rPr>
              <a:t>I</a:t>
            </a:r>
            <a:r>
              <a:rPr lang="zh-TW" altLang="en-US" sz="3400" b="1" dirty="0">
                <a:solidFill>
                  <a:srgbClr val="C00000"/>
                </a:solidFill>
                <a:latin typeface="標楷體" pitchFamily="65" charset="-120"/>
                <a:ea typeface="標楷體" pitchFamily="65" charset="-120"/>
              </a:rPr>
              <a:t>）、社會型（</a:t>
            </a:r>
            <a:r>
              <a:rPr lang="en-US" altLang="zh-TW" sz="3400" b="1" dirty="0">
                <a:solidFill>
                  <a:srgbClr val="C00000"/>
                </a:solidFill>
                <a:latin typeface="標楷體" pitchFamily="65" charset="-120"/>
                <a:ea typeface="標楷體" pitchFamily="65" charset="-120"/>
              </a:rPr>
              <a:t>S</a:t>
            </a:r>
            <a:r>
              <a:rPr lang="zh-TW" altLang="en-US" sz="3400" b="1" dirty="0">
                <a:solidFill>
                  <a:srgbClr val="C00000"/>
                </a:solidFill>
                <a:latin typeface="標楷體" pitchFamily="65" charset="-120"/>
                <a:ea typeface="標楷體" pitchFamily="65" charset="-120"/>
              </a:rPr>
              <a:t>）、藝術型（</a:t>
            </a:r>
            <a:r>
              <a:rPr lang="en-US" altLang="zh-TW" sz="3400" b="1" dirty="0">
                <a:solidFill>
                  <a:srgbClr val="C00000"/>
                </a:solidFill>
                <a:latin typeface="標楷體" pitchFamily="65" charset="-120"/>
                <a:ea typeface="標楷體" pitchFamily="65" charset="-120"/>
              </a:rPr>
              <a:t>A</a:t>
            </a:r>
            <a:r>
              <a:rPr lang="zh-TW" altLang="en-US" sz="3400" b="1" dirty="0">
                <a:solidFill>
                  <a:srgbClr val="C00000"/>
                </a:solidFill>
                <a:latin typeface="標楷體" pitchFamily="65" charset="-120"/>
                <a:ea typeface="標楷體" pitchFamily="65" charset="-120"/>
              </a:rPr>
              <a:t>）</a:t>
            </a:r>
            <a:r>
              <a:rPr lang="zh-TW" altLang="en-US" sz="3400" b="1" dirty="0">
                <a:solidFill>
                  <a:schemeClr val="accent1">
                    <a:lumMod val="50000"/>
                  </a:schemeClr>
                </a:solidFill>
                <a:latin typeface="標楷體" pitchFamily="65" charset="-120"/>
                <a:ea typeface="標楷體" pitchFamily="65" charset="-120"/>
              </a:rPr>
              <a:t>出現在前三高分時，大都傾向</a:t>
            </a:r>
            <a:r>
              <a:rPr lang="zh-TW" altLang="en-US" sz="3600" b="1" dirty="0">
                <a:solidFill>
                  <a:srgbClr val="C00000"/>
                </a:solidFill>
                <a:latin typeface="標楷體" pitchFamily="65" charset="-120"/>
                <a:ea typeface="標楷體" pitchFamily="65" charset="-120"/>
              </a:rPr>
              <a:t>第三類組</a:t>
            </a:r>
          </a:p>
          <a:p>
            <a:pPr marL="342900" indent="-342900">
              <a:spcBef>
                <a:spcPct val="20000"/>
              </a:spcBef>
              <a:buFontTx/>
              <a:buChar char="•"/>
            </a:pPr>
            <a:endParaRPr lang="en-US" altLang="zh-TW" sz="3600" dirty="0">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10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10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813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 calcmode="lin" valueType="num">
                                      <p:cBhvr additive="base">
                                        <p:cTn id="17" dur="10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1"/>
          <p:cNvSpPr>
            <a:spLocks noGrp="1"/>
          </p:cNvSpPr>
          <p:nvPr>
            <p:ph type="title" idx="4294967295"/>
          </p:nvPr>
        </p:nvSpPr>
        <p:spPr>
          <a:xfrm>
            <a:off x="1928794" y="0"/>
            <a:ext cx="4757751" cy="785818"/>
          </a:xfrm>
          <a:prstGeom prst="rect">
            <a:avLst/>
          </a:prstGeom>
          <a:solidFill>
            <a:srgbClr val="FFD243"/>
          </a:solidFill>
          <a:scene3d>
            <a:camera prst="orthographicFront"/>
            <a:lightRig rig="threePt" dir="t"/>
          </a:scene3d>
          <a:sp3d>
            <a:bevelT/>
          </a:sp3d>
        </p:spPr>
        <p:txBody>
          <a:bodyPr/>
          <a:lstStyle/>
          <a:p>
            <a:pPr algn="l" eaLnBrk="1" hangingPunct="1"/>
            <a:r>
              <a:rPr lang="zh-TW" altLang="en-US" b="1" dirty="0" smtClean="0">
                <a:solidFill>
                  <a:schemeClr val="bg1"/>
                </a:solidFill>
                <a:latin typeface="標楷體" pitchFamily="65" charset="-120"/>
                <a:ea typeface="標楷體" pitchFamily="65" charset="-120"/>
              </a:rPr>
              <a:t>學類代碼表的應用</a:t>
            </a:r>
          </a:p>
        </p:txBody>
      </p:sp>
      <p:sp>
        <p:nvSpPr>
          <p:cNvPr id="3" name="內容版面配置區 2"/>
          <p:cNvSpPr>
            <a:spLocks noGrp="1"/>
          </p:cNvSpPr>
          <p:nvPr>
            <p:ph idx="4294967295"/>
          </p:nvPr>
        </p:nvSpPr>
        <p:spPr>
          <a:xfrm>
            <a:off x="214283" y="785794"/>
            <a:ext cx="8572559" cy="5572144"/>
          </a:xfrm>
          <a:prstGeom prst="rect">
            <a:avLst/>
          </a:prstGeom>
        </p:spPr>
        <p:txBody>
          <a:bodyPr rtlCol="0">
            <a:noAutofit/>
          </a:bodyPr>
          <a:lstStyle/>
          <a:p>
            <a:pPr eaLnBrk="1" fontAlgn="auto" hangingPunct="1">
              <a:spcAft>
                <a:spcPts val="0"/>
              </a:spcAft>
              <a:buFont typeface="Wingdings" pitchFamily="2" charset="2"/>
              <a:buChar char="u"/>
              <a:defRPr/>
            </a:pPr>
            <a:r>
              <a:rPr lang="zh-TW" altLang="en-US" sz="2400" b="1" dirty="0" smtClean="0">
                <a:solidFill>
                  <a:schemeClr val="accent1">
                    <a:lumMod val="50000"/>
                  </a:schemeClr>
                </a:solidFill>
                <a:latin typeface="標楷體" pitchFamily="65" charset="-120"/>
                <a:ea typeface="標楷體" pitchFamily="65" charset="-120"/>
              </a:rPr>
              <a:t>對照自己的興趣代碼找到學類</a:t>
            </a:r>
            <a:endParaRPr lang="en-US" altLang="zh-TW" sz="2400" b="1" dirty="0" smtClean="0">
              <a:solidFill>
                <a:schemeClr val="accent1">
                  <a:lumMod val="50000"/>
                </a:schemeClr>
              </a:solidFill>
              <a:latin typeface="標楷體" pitchFamily="65" charset="-120"/>
              <a:ea typeface="標楷體" pitchFamily="65" charset="-120"/>
            </a:endParaRPr>
          </a:p>
          <a:p>
            <a:pPr lvl="1" eaLnBrk="1" fontAlgn="auto" hangingPunct="1">
              <a:spcAft>
                <a:spcPts val="0"/>
              </a:spcAft>
              <a:defRPr/>
            </a:pPr>
            <a:r>
              <a:rPr lang="zh-TW" altLang="en-US" sz="2400" b="1" dirty="0" smtClean="0">
                <a:solidFill>
                  <a:schemeClr val="accent1">
                    <a:lumMod val="50000"/>
                  </a:schemeClr>
                </a:solidFill>
                <a:latin typeface="標楷體" pitchFamily="65" charset="-120"/>
                <a:ea typeface="標楷體" pitchFamily="65" charset="-120"/>
              </a:rPr>
              <a:t>建議男、女生都可以同時查閱</a:t>
            </a:r>
            <a:endParaRPr lang="en-US" altLang="zh-TW" sz="2400" b="1" dirty="0" smtClean="0">
              <a:solidFill>
                <a:schemeClr val="accent1">
                  <a:lumMod val="50000"/>
                </a:schemeClr>
              </a:solidFill>
              <a:latin typeface="標楷體" pitchFamily="65" charset="-120"/>
              <a:ea typeface="標楷體" pitchFamily="65" charset="-120"/>
            </a:endParaRPr>
          </a:p>
          <a:p>
            <a:pPr lvl="1" eaLnBrk="1" fontAlgn="auto" hangingPunct="1">
              <a:spcAft>
                <a:spcPts val="0"/>
              </a:spcAft>
              <a:defRPr/>
            </a:pPr>
            <a:r>
              <a:rPr lang="zh-TW" altLang="en-US" sz="2400" b="1" dirty="0" smtClean="0">
                <a:solidFill>
                  <a:schemeClr val="accent1">
                    <a:lumMod val="50000"/>
                  </a:schemeClr>
                </a:solidFill>
                <a:latin typeface="標楷體" pitchFamily="65" charset="-120"/>
                <a:ea typeface="標楷體" pitchFamily="65" charset="-120"/>
              </a:rPr>
              <a:t>建議學生上</a:t>
            </a:r>
            <a:r>
              <a:rPr lang="zh-TW" altLang="en-US" b="1" dirty="0" smtClean="0">
                <a:solidFill>
                  <a:srgbClr val="C00000"/>
                </a:solidFill>
                <a:latin typeface="標楷體" pitchFamily="65" charset="-120"/>
                <a:ea typeface="標楷體" pitchFamily="65" charset="-120"/>
              </a:rPr>
              <a:t>大考中心網站查詢系統</a:t>
            </a:r>
            <a:r>
              <a:rPr lang="zh-TW" altLang="en-US" sz="2400" b="1" dirty="0" smtClean="0">
                <a:solidFill>
                  <a:schemeClr val="accent1">
                    <a:lumMod val="50000"/>
                  </a:schemeClr>
                </a:solidFill>
                <a:latin typeface="標楷體" pitchFamily="65" charset="-120"/>
                <a:ea typeface="標楷體" pitchFamily="65" charset="-120"/>
              </a:rPr>
              <a:t>（</a:t>
            </a:r>
            <a:r>
              <a:rPr lang="en-US" altLang="zh-TW" sz="2400" b="1" dirty="0" smtClean="0">
                <a:solidFill>
                  <a:schemeClr val="accent1">
                    <a:lumMod val="50000"/>
                  </a:schemeClr>
                </a:solidFill>
                <a:latin typeface="標楷體" pitchFamily="65" charset="-120"/>
                <a:ea typeface="標楷體" pitchFamily="65" charset="-120"/>
              </a:rPr>
              <a:t>99</a:t>
            </a:r>
            <a:r>
              <a:rPr lang="zh-TW" altLang="en-US" sz="2400" b="1" dirty="0" smtClean="0">
                <a:solidFill>
                  <a:schemeClr val="accent1">
                    <a:lumMod val="50000"/>
                  </a:schemeClr>
                </a:solidFill>
                <a:latin typeface="標楷體" pitchFamily="65" charset="-120"/>
                <a:ea typeface="標楷體" pitchFamily="65" charset="-120"/>
              </a:rPr>
              <a:t>年開始使用）</a:t>
            </a:r>
            <a:endParaRPr lang="en-US" altLang="zh-TW" sz="2400" b="1" dirty="0" smtClean="0">
              <a:solidFill>
                <a:schemeClr val="accent1">
                  <a:lumMod val="50000"/>
                </a:schemeClr>
              </a:solidFill>
              <a:latin typeface="標楷體" pitchFamily="65" charset="-120"/>
              <a:ea typeface="標楷體" pitchFamily="65" charset="-120"/>
            </a:endParaRPr>
          </a:p>
          <a:p>
            <a:pPr lvl="1" eaLnBrk="1" fontAlgn="auto" hangingPunct="1">
              <a:spcAft>
                <a:spcPts val="0"/>
              </a:spcAft>
              <a:defRPr/>
            </a:pPr>
            <a:r>
              <a:rPr lang="zh-TW" altLang="en-US" sz="2400" b="1" dirty="0" smtClean="0">
                <a:solidFill>
                  <a:schemeClr val="accent1">
                    <a:lumMod val="50000"/>
                  </a:schemeClr>
                </a:solidFill>
                <a:latin typeface="標楷體" pitchFamily="65" charset="-120"/>
                <a:ea typeface="標楷體" pitchFamily="65" charset="-120"/>
              </a:rPr>
              <a:t>查閱</a:t>
            </a:r>
            <a:r>
              <a:rPr lang="en-US" altLang="zh-TW" sz="2400" b="1" dirty="0" smtClean="0">
                <a:solidFill>
                  <a:schemeClr val="accent1">
                    <a:lumMod val="50000"/>
                  </a:schemeClr>
                </a:solidFill>
                <a:latin typeface="標楷體" pitchFamily="65" charset="-120"/>
                <a:ea typeface="標楷體" pitchFamily="65" charset="-120"/>
              </a:rPr>
              <a:t>O</a:t>
            </a:r>
            <a:r>
              <a:rPr lang="zh-TW" altLang="en-US" sz="2400" b="1" dirty="0" smtClean="0">
                <a:solidFill>
                  <a:schemeClr val="accent1">
                    <a:lumMod val="50000"/>
                  </a:schemeClr>
                </a:solidFill>
                <a:latin typeface="標楷體" pitchFamily="65" charset="-120"/>
                <a:ea typeface="標楷體" pitchFamily="65" charset="-120"/>
              </a:rPr>
              <a:t>*</a:t>
            </a:r>
            <a:r>
              <a:rPr lang="en-US" altLang="zh-TW" sz="2400" b="1" dirty="0" smtClean="0">
                <a:solidFill>
                  <a:schemeClr val="accent1">
                    <a:lumMod val="50000"/>
                  </a:schemeClr>
                </a:solidFill>
                <a:latin typeface="標楷體" pitchFamily="65" charset="-120"/>
                <a:ea typeface="標楷體" pitchFamily="65" charset="-120"/>
              </a:rPr>
              <a:t>NET</a:t>
            </a:r>
            <a:r>
              <a:rPr lang="zh-TW" altLang="en-US" sz="2400" b="1" dirty="0" smtClean="0">
                <a:solidFill>
                  <a:schemeClr val="accent1">
                    <a:lumMod val="50000"/>
                  </a:schemeClr>
                </a:solidFill>
                <a:latin typeface="標楷體" pitchFamily="65" charset="-120"/>
                <a:ea typeface="標楷體" pitchFamily="65" charset="-120"/>
              </a:rPr>
              <a:t>上的興趣代碼職業搜尋</a:t>
            </a:r>
            <a:endParaRPr lang="en-US" altLang="zh-TW" sz="2400" b="1" dirty="0" smtClean="0">
              <a:solidFill>
                <a:schemeClr val="accent1">
                  <a:lumMod val="50000"/>
                </a:schemeClr>
              </a:solidFill>
              <a:latin typeface="標楷體" pitchFamily="65" charset="-120"/>
              <a:ea typeface="標楷體" pitchFamily="65" charset="-120"/>
            </a:endParaRPr>
          </a:p>
          <a:p>
            <a:pPr lvl="2" eaLnBrk="1" fontAlgn="auto" hangingPunct="1">
              <a:spcAft>
                <a:spcPts val="0"/>
              </a:spcAft>
              <a:defRPr/>
            </a:pPr>
            <a:r>
              <a:rPr lang="en-US" altLang="zh-TW" b="1" dirty="0" smtClean="0">
                <a:solidFill>
                  <a:srgbClr val="C00000"/>
                </a:solidFill>
                <a:latin typeface="標楷體" pitchFamily="65" charset="-120"/>
                <a:ea typeface="標楷體" pitchFamily="65" charset="-120"/>
                <a:hlinkClick r:id="rId2"/>
              </a:rPr>
              <a:t>http://online.onetcenter.org/find/descriptor/browse/Interests/#cur</a:t>
            </a:r>
            <a:endParaRPr lang="en-US" altLang="zh-TW" b="1" dirty="0" smtClean="0">
              <a:solidFill>
                <a:srgbClr val="C00000"/>
              </a:solidFill>
              <a:latin typeface="標楷體" pitchFamily="65" charset="-120"/>
              <a:ea typeface="標楷體" pitchFamily="65" charset="-120"/>
            </a:endParaRPr>
          </a:p>
          <a:p>
            <a:pPr lvl="1" eaLnBrk="1" fontAlgn="auto" hangingPunct="1">
              <a:spcAft>
                <a:spcPts val="0"/>
              </a:spcAft>
              <a:defRPr/>
            </a:pPr>
            <a:r>
              <a:rPr lang="zh-TW" altLang="en-US" sz="2400" b="1" dirty="0" smtClean="0">
                <a:solidFill>
                  <a:schemeClr val="accent1">
                    <a:lumMod val="50000"/>
                  </a:schemeClr>
                </a:solidFill>
                <a:latin typeface="標楷體" pitchFamily="65" charset="-120"/>
                <a:ea typeface="標楷體" pitchFamily="65" charset="-120"/>
              </a:rPr>
              <a:t>將整個學類都用螢光筆圈起來</a:t>
            </a:r>
            <a:endParaRPr lang="en-US" altLang="zh-TW" sz="2400" b="1" dirty="0" smtClean="0">
              <a:solidFill>
                <a:schemeClr val="accent1">
                  <a:lumMod val="50000"/>
                </a:schemeClr>
              </a:solidFill>
              <a:latin typeface="標楷體" pitchFamily="65" charset="-120"/>
              <a:ea typeface="標楷體" pitchFamily="65" charset="-120"/>
            </a:endParaRPr>
          </a:p>
          <a:p>
            <a:pPr lvl="2" eaLnBrk="1" fontAlgn="auto" hangingPunct="1">
              <a:spcAft>
                <a:spcPts val="0"/>
              </a:spcAft>
              <a:defRPr/>
            </a:pPr>
            <a:r>
              <a:rPr lang="zh-TW" altLang="en-US" b="1" dirty="0" smtClean="0">
                <a:solidFill>
                  <a:srgbClr val="C00000"/>
                </a:solidFill>
                <a:latin typeface="標楷體" pitchFamily="65" charset="-120"/>
                <a:ea typeface="標楷體" pitchFamily="65" charset="-120"/>
              </a:rPr>
              <a:t>上網查各科系學習內容與未來出路</a:t>
            </a:r>
            <a:endParaRPr lang="en-US" altLang="zh-TW" b="1" dirty="0" smtClean="0">
              <a:solidFill>
                <a:srgbClr val="C00000"/>
              </a:solidFill>
              <a:latin typeface="標楷體" pitchFamily="65" charset="-120"/>
              <a:ea typeface="標楷體" pitchFamily="65" charset="-120"/>
            </a:endParaRPr>
          </a:p>
          <a:p>
            <a:pPr eaLnBrk="1" fontAlgn="auto" hangingPunct="1">
              <a:spcAft>
                <a:spcPts val="0"/>
              </a:spcAft>
              <a:buFont typeface="Wingdings" pitchFamily="2" charset="2"/>
              <a:buChar char="u"/>
              <a:defRPr/>
            </a:pPr>
            <a:r>
              <a:rPr lang="zh-TW" altLang="en-US" sz="2400" b="1" dirty="0" smtClean="0">
                <a:solidFill>
                  <a:schemeClr val="accent1">
                    <a:lumMod val="50000"/>
                  </a:schemeClr>
                </a:solidFill>
                <a:latin typeface="標楷體" pitchFamily="65" charset="-120"/>
                <a:ea typeface="標楷體" pitchFamily="65" charset="-120"/>
              </a:rPr>
              <a:t>找不到可對照的學類時</a:t>
            </a:r>
            <a:r>
              <a:rPr lang="en-US" altLang="zh-TW" sz="2400" b="1" dirty="0" smtClean="0">
                <a:solidFill>
                  <a:schemeClr val="accent1">
                    <a:lumMod val="50000"/>
                  </a:schemeClr>
                </a:solidFill>
                <a:latin typeface="標楷體" pitchFamily="65" charset="-120"/>
                <a:ea typeface="標楷體" pitchFamily="65" charset="-120"/>
              </a:rPr>
              <a:t>…</a:t>
            </a:r>
          </a:p>
          <a:p>
            <a:pPr lvl="1" eaLnBrk="1" fontAlgn="auto" hangingPunct="1">
              <a:spcAft>
                <a:spcPts val="0"/>
              </a:spcAft>
              <a:defRPr/>
            </a:pPr>
            <a:r>
              <a:rPr lang="zh-TW" altLang="en-US" sz="2400" b="1" dirty="0" smtClean="0">
                <a:solidFill>
                  <a:schemeClr val="accent1">
                    <a:lumMod val="50000"/>
                  </a:schemeClr>
                </a:solidFill>
                <a:latin typeface="標楷體" pitchFamily="65" charset="-120"/>
                <a:ea typeface="標楷體" pitchFamily="65" charset="-120"/>
              </a:rPr>
              <a:t>將三碼縮減為兩碼，或用首碼來作查詢</a:t>
            </a:r>
            <a:endParaRPr lang="en-US" altLang="zh-TW" sz="2400" b="1" dirty="0" smtClean="0">
              <a:solidFill>
                <a:schemeClr val="accent1">
                  <a:lumMod val="50000"/>
                </a:schemeClr>
              </a:solidFill>
              <a:latin typeface="標楷體" pitchFamily="65" charset="-120"/>
              <a:ea typeface="標楷體" pitchFamily="65" charset="-120"/>
            </a:endParaRPr>
          </a:p>
          <a:p>
            <a:pPr lvl="1" eaLnBrk="1" fontAlgn="auto" hangingPunct="1">
              <a:spcAft>
                <a:spcPts val="0"/>
              </a:spcAft>
              <a:defRPr/>
            </a:pPr>
            <a:r>
              <a:rPr lang="zh-TW" altLang="en-US" sz="2400" b="1" dirty="0" smtClean="0">
                <a:solidFill>
                  <a:schemeClr val="accent1">
                    <a:lumMod val="50000"/>
                  </a:schemeClr>
                </a:solidFill>
                <a:latin typeface="標楷體" pitchFamily="65" charset="-120"/>
                <a:ea typeface="標楷體" pitchFamily="65" charset="-120"/>
              </a:rPr>
              <a:t>觀察學類名稱，覺得喜歡就用螢光筆圈起來，作進一步查詢</a:t>
            </a:r>
            <a:endParaRPr lang="zh-TW" altLang="en-US" sz="2400" b="1" dirty="0">
              <a:solidFill>
                <a:schemeClr val="accent1">
                  <a:lumMod val="50000"/>
                </a:schemeClr>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10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10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10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1000"/>
                                        <p:tgtEl>
                                          <p:spTgt spid="3">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1000"/>
                                        <p:tgtEl>
                                          <p:spTgt spid="3">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1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1000"/>
                                        <p:tgtEl>
                                          <p:spTgt spid="3">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down)">
                                      <p:cBhvr>
                                        <p:cTn id="30" dur="1000"/>
                                        <p:tgtEl>
                                          <p:spTgt spid="3">
                                            <p:txEl>
                                              <p:pRg st="8" end="8"/>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wipe(down)">
                                      <p:cBhvr>
                                        <p:cTn id="33"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圖片 3" descr="1.tif"/>
          <p:cNvPicPr>
            <a:picLocks noChangeAspect="1"/>
          </p:cNvPicPr>
          <p:nvPr/>
        </p:nvPicPr>
        <p:blipFill>
          <a:blip r:embed="rId2" cstate="print"/>
          <a:srcRect/>
          <a:stretch>
            <a:fillRect/>
          </a:stretch>
        </p:blipFill>
        <p:spPr bwMode="auto">
          <a:xfrm>
            <a:off x="714348" y="1285860"/>
            <a:ext cx="7858125" cy="5010150"/>
          </a:xfrm>
          <a:prstGeom prst="rect">
            <a:avLst/>
          </a:prstGeom>
          <a:noFill/>
          <a:ln w="9525">
            <a:noFill/>
            <a:miter lim="800000"/>
            <a:headEnd/>
            <a:tailEnd/>
          </a:ln>
        </p:spPr>
      </p:pic>
      <p:sp>
        <p:nvSpPr>
          <p:cNvPr id="5" name="矩形 4"/>
          <p:cNvSpPr/>
          <p:nvPr/>
        </p:nvSpPr>
        <p:spPr>
          <a:xfrm>
            <a:off x="4357688" y="1928813"/>
            <a:ext cx="3571875" cy="785812"/>
          </a:xfrm>
          <a:prstGeom prst="rect">
            <a:avLst/>
          </a:prstGeom>
          <a:noFill/>
          <a:ln w="76200">
            <a:solidFill>
              <a:schemeClr val="accent1">
                <a:lumMod val="50000"/>
              </a:schemeClr>
            </a:solidFill>
            <a:prstDash val="sysDash"/>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橢圓 5"/>
          <p:cNvSpPr/>
          <p:nvPr/>
        </p:nvSpPr>
        <p:spPr>
          <a:xfrm>
            <a:off x="4000496" y="1142984"/>
            <a:ext cx="1285875" cy="714375"/>
          </a:xfrm>
          <a:prstGeom prst="ellipse">
            <a:avLst/>
          </a:prstGeom>
          <a:noFill/>
          <a:ln w="76200">
            <a:solidFill>
              <a:schemeClr val="accent1">
                <a:lumMod val="50000"/>
              </a:schemeClr>
            </a:solidFill>
            <a:prstDash val="sysDash"/>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solidFill>
                <a:srgbClr val="C00000"/>
              </a:solidFill>
            </a:endParaRPr>
          </a:p>
        </p:txBody>
      </p:sp>
      <p:sp>
        <p:nvSpPr>
          <p:cNvPr id="7" name="標題 1"/>
          <p:cNvSpPr txBox="1">
            <a:spLocks/>
          </p:cNvSpPr>
          <p:nvPr/>
        </p:nvSpPr>
        <p:spPr>
          <a:xfrm>
            <a:off x="2214546" y="357166"/>
            <a:ext cx="4757751" cy="785818"/>
          </a:xfrm>
          <a:prstGeom prst="rect">
            <a:avLst/>
          </a:prstGeom>
          <a:solidFill>
            <a:srgbClr val="FFD243"/>
          </a:solidFill>
          <a:scene3d>
            <a:camera prst="orthographicFront"/>
            <a:lightRig rig="threePt" dir="t"/>
          </a:scene3d>
          <a:sp3d>
            <a:bevelT/>
          </a:sp3d>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4400" b="1" i="0" u="none" strike="noStrike" kern="1200" cap="none" spc="0" normalizeH="0" baseline="0" noProof="0" dirty="0" smtClean="0">
                <a:ln>
                  <a:noFill/>
                </a:ln>
                <a:solidFill>
                  <a:schemeClr val="bg1"/>
                </a:solidFill>
                <a:effectLst/>
                <a:uLnTx/>
                <a:uFillTx/>
                <a:latin typeface="標楷體" pitchFamily="65" charset="-120"/>
                <a:ea typeface="標楷體" pitchFamily="65" charset="-120"/>
                <a:cs typeface="+mj-cs"/>
              </a:rPr>
              <a:t>學類代碼表的應用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Rot="1" noChangeArrowheads="1"/>
          </p:cNvSpPr>
          <p:nvPr>
            <p:ph idx="1"/>
          </p:nvPr>
        </p:nvSpPr>
        <p:spPr>
          <a:xfrm>
            <a:off x="457200" y="1341438"/>
            <a:ext cx="8229600" cy="5183187"/>
          </a:xfrm>
        </p:spPr>
        <p:txBody>
          <a:bodyPr/>
          <a:lstStyle/>
          <a:p>
            <a:pPr eaLnBrk="1" hangingPunct="1">
              <a:buFont typeface="Wingdings" pitchFamily="2" charset="2"/>
              <a:buChar char="u"/>
            </a:pPr>
            <a:r>
              <a:rPr lang="zh-TW" altLang="en-US" b="1" dirty="0" smtClean="0">
                <a:solidFill>
                  <a:schemeClr val="accent1">
                    <a:lumMod val="50000"/>
                  </a:schemeClr>
                </a:solidFill>
                <a:latin typeface="標楷體" pitchFamily="65" charset="-120"/>
                <a:ea typeface="標楷體" pitchFamily="65" charset="-120"/>
              </a:rPr>
              <a:t>共計有</a:t>
            </a:r>
            <a:r>
              <a:rPr lang="en-US" altLang="zh-TW" b="1" dirty="0" smtClean="0">
                <a:solidFill>
                  <a:schemeClr val="accent1">
                    <a:lumMod val="50000"/>
                  </a:schemeClr>
                </a:solidFill>
                <a:latin typeface="標楷體" pitchFamily="65" charset="-120"/>
                <a:ea typeface="標楷體" pitchFamily="65" charset="-120"/>
              </a:rPr>
              <a:t>18</a:t>
            </a:r>
            <a:r>
              <a:rPr lang="zh-TW" altLang="en-US" b="1" dirty="0" smtClean="0">
                <a:solidFill>
                  <a:schemeClr val="accent1">
                    <a:lumMod val="50000"/>
                  </a:schemeClr>
                </a:solidFill>
                <a:latin typeface="標楷體" pitchFamily="65" charset="-120"/>
                <a:ea typeface="標楷體" pitchFamily="65" charset="-120"/>
              </a:rPr>
              <a:t>個學群</a:t>
            </a:r>
            <a:r>
              <a:rPr lang="en-US" altLang="zh-TW" b="1" dirty="0" smtClean="0">
                <a:solidFill>
                  <a:schemeClr val="accent1">
                    <a:lumMod val="50000"/>
                  </a:schemeClr>
                </a:solidFill>
                <a:latin typeface="標楷體" pitchFamily="65" charset="-120"/>
                <a:ea typeface="標楷體" pitchFamily="65" charset="-120"/>
              </a:rPr>
              <a:t>134</a:t>
            </a:r>
            <a:r>
              <a:rPr lang="zh-TW" altLang="en-US" b="1" dirty="0" smtClean="0">
                <a:solidFill>
                  <a:schemeClr val="accent1">
                    <a:lumMod val="50000"/>
                  </a:schemeClr>
                </a:solidFill>
                <a:latin typeface="標楷體" pitchFamily="65" charset="-120"/>
                <a:ea typeface="標楷體" pitchFamily="65" charset="-120"/>
              </a:rPr>
              <a:t>個學類 </a:t>
            </a:r>
          </a:p>
          <a:p>
            <a:pPr eaLnBrk="1" hangingPunct="1">
              <a:buFont typeface="Wingdings" pitchFamily="2" charset="2"/>
              <a:buChar char="u"/>
            </a:pPr>
            <a:r>
              <a:rPr lang="zh-TW" altLang="en-US" b="1" dirty="0" smtClean="0">
                <a:solidFill>
                  <a:schemeClr val="accent1">
                    <a:lumMod val="50000"/>
                  </a:schemeClr>
                </a:solidFill>
                <a:latin typeface="標楷體" pitchFamily="65" charset="-120"/>
                <a:ea typeface="標楷體" pitchFamily="65" charset="-120"/>
              </a:rPr>
              <a:t>「生物資源暨農學學群」更名為「</a:t>
            </a:r>
            <a:r>
              <a:rPr lang="zh-TW" altLang="en-US" b="1" dirty="0" smtClean="0">
                <a:solidFill>
                  <a:srgbClr val="C00000"/>
                </a:solidFill>
                <a:latin typeface="標楷體" pitchFamily="65" charset="-120"/>
                <a:ea typeface="標楷體" pitchFamily="65" charset="-120"/>
              </a:rPr>
              <a:t>生物資  </a:t>
            </a:r>
          </a:p>
          <a:p>
            <a:pPr eaLnBrk="1" hangingPunct="1">
              <a:buFont typeface="Wingdings" pitchFamily="2" charset="2"/>
              <a:buNone/>
            </a:pPr>
            <a:r>
              <a:rPr lang="zh-TW" altLang="en-US" b="1" dirty="0" smtClean="0">
                <a:solidFill>
                  <a:srgbClr val="C00000"/>
                </a:solidFill>
                <a:latin typeface="標楷體" pitchFamily="65" charset="-120"/>
                <a:ea typeface="標楷體" pitchFamily="65" charset="-120"/>
              </a:rPr>
              <a:t>    源學群</a:t>
            </a:r>
            <a:r>
              <a:rPr lang="zh-TW" altLang="en-US" b="1" dirty="0" smtClean="0">
                <a:solidFill>
                  <a:schemeClr val="accent1">
                    <a:lumMod val="50000"/>
                  </a:schemeClr>
                </a:solidFill>
                <a:latin typeface="標楷體" pitchFamily="65" charset="-120"/>
                <a:ea typeface="標楷體" pitchFamily="65" charset="-120"/>
              </a:rPr>
              <a:t>」</a:t>
            </a:r>
            <a:r>
              <a:rPr lang="zh-TW" altLang="en-US" b="1" dirty="0" smtClean="0">
                <a:solidFill>
                  <a:srgbClr val="006C31"/>
                </a:solidFill>
                <a:latin typeface="標楷體" pitchFamily="65" charset="-120"/>
                <a:ea typeface="標楷體" pitchFamily="65" charset="-120"/>
              </a:rPr>
              <a:t> </a:t>
            </a:r>
          </a:p>
          <a:p>
            <a:pPr eaLnBrk="1" hangingPunct="1">
              <a:buFont typeface="Wingdings" pitchFamily="2" charset="2"/>
              <a:buChar char="u"/>
            </a:pPr>
            <a:r>
              <a:rPr lang="zh-TW" altLang="en-US" b="1" dirty="0" smtClean="0">
                <a:solidFill>
                  <a:schemeClr val="accent1">
                    <a:lumMod val="50000"/>
                  </a:schemeClr>
                </a:solidFill>
                <a:latin typeface="標楷體" pitchFamily="65" charset="-120"/>
                <a:ea typeface="標楷體" pitchFamily="65" charset="-120"/>
              </a:rPr>
              <a:t>「體育學群」更名為「</a:t>
            </a:r>
            <a:r>
              <a:rPr lang="zh-TW" altLang="en-US" b="1" dirty="0" smtClean="0">
                <a:solidFill>
                  <a:srgbClr val="C00000"/>
                </a:solidFill>
                <a:latin typeface="標楷體" pitchFamily="65" charset="-120"/>
                <a:ea typeface="標楷體" pitchFamily="65" charset="-120"/>
              </a:rPr>
              <a:t>遊憩與運動學群</a:t>
            </a:r>
            <a:r>
              <a:rPr lang="zh-TW" altLang="en-US" b="1" dirty="0" smtClean="0">
                <a:solidFill>
                  <a:schemeClr val="accent1">
                    <a:lumMod val="50000"/>
                  </a:schemeClr>
                </a:solidFill>
                <a:latin typeface="標楷體" pitchFamily="65" charset="-120"/>
                <a:ea typeface="標楷體" pitchFamily="65" charset="-120"/>
              </a:rPr>
              <a:t>」</a:t>
            </a:r>
          </a:p>
          <a:p>
            <a:pPr eaLnBrk="1" hangingPunct="1">
              <a:buFont typeface="Wingdings" pitchFamily="2" charset="2"/>
              <a:buChar char="u"/>
            </a:pPr>
            <a:r>
              <a:rPr lang="zh-TW" altLang="en-US" b="1" dirty="0" smtClean="0">
                <a:solidFill>
                  <a:schemeClr val="accent1">
                    <a:lumMod val="50000"/>
                  </a:schemeClr>
                </a:solidFill>
                <a:latin typeface="標楷體" pitchFamily="65" charset="-120"/>
                <a:ea typeface="標楷體" pitchFamily="65" charset="-120"/>
              </a:rPr>
              <a:t>新的學類系統將新學年度的大學招生學系，依據各學系性質並參考學系意見歸入所屬學類  </a:t>
            </a:r>
          </a:p>
          <a:p>
            <a:pPr eaLnBrk="1" hangingPunct="1">
              <a:buFont typeface="Wingdings" pitchFamily="2" charset="2"/>
              <a:buChar char="u"/>
            </a:pPr>
            <a:r>
              <a:rPr lang="zh-TW" altLang="en-US" b="1" dirty="0" smtClean="0">
                <a:solidFill>
                  <a:schemeClr val="accent1">
                    <a:lumMod val="50000"/>
                  </a:schemeClr>
                </a:solidFill>
                <a:latin typeface="標楷體" pitchFamily="65" charset="-120"/>
                <a:ea typeface="標楷體" pitchFamily="65" charset="-120"/>
              </a:rPr>
              <a:t>興趣代碼「</a:t>
            </a:r>
            <a:r>
              <a:rPr lang="en-US" altLang="zh-TW" b="1" dirty="0" smtClean="0">
                <a:solidFill>
                  <a:schemeClr val="accent1">
                    <a:lumMod val="50000"/>
                  </a:schemeClr>
                </a:solidFill>
                <a:latin typeface="標楷體" pitchFamily="65" charset="-120"/>
                <a:ea typeface="標楷體" pitchFamily="65" charset="-120"/>
              </a:rPr>
              <a:t>A</a:t>
            </a:r>
            <a:r>
              <a:rPr lang="zh-TW" altLang="en-US" b="1" dirty="0" smtClean="0">
                <a:solidFill>
                  <a:schemeClr val="accent1">
                    <a:lumMod val="50000"/>
                  </a:schemeClr>
                </a:solidFill>
                <a:latin typeface="標楷體" pitchFamily="65" charset="-120"/>
                <a:ea typeface="標楷體" pitchFamily="65" charset="-120"/>
              </a:rPr>
              <a:t>」型的分數增高許多，特別在女生學類代碼中更是明顯 </a:t>
            </a:r>
          </a:p>
        </p:txBody>
      </p:sp>
      <p:sp>
        <p:nvSpPr>
          <p:cNvPr id="4" name="標題 1"/>
          <p:cNvSpPr txBox="1">
            <a:spLocks/>
          </p:cNvSpPr>
          <p:nvPr/>
        </p:nvSpPr>
        <p:spPr>
          <a:xfrm>
            <a:off x="2500297" y="357166"/>
            <a:ext cx="4000529" cy="785818"/>
          </a:xfrm>
          <a:prstGeom prst="rect">
            <a:avLst/>
          </a:prstGeom>
          <a:solidFill>
            <a:srgbClr val="FFD243"/>
          </a:solidFill>
          <a:scene3d>
            <a:camera prst="orthographicFront"/>
            <a:lightRig rig="threePt" dir="t"/>
          </a:scene3d>
          <a:sp3d>
            <a:bevelT/>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4400" b="1" i="0" u="none" strike="noStrike" kern="1200" cap="none" spc="0" normalizeH="0" baseline="0" noProof="0" dirty="0" smtClean="0">
                <a:ln>
                  <a:noFill/>
                </a:ln>
                <a:solidFill>
                  <a:schemeClr val="bg1"/>
                </a:solidFill>
                <a:effectLst/>
                <a:uLnTx/>
                <a:uFillTx/>
                <a:latin typeface="標楷體" pitchFamily="65" charset="-120"/>
                <a:ea typeface="標楷體" pitchFamily="65" charset="-120"/>
                <a:cs typeface="+mj-cs"/>
              </a:rPr>
              <a:t>學類代碼表</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 calcmode="lin" valueType="num">
                                      <p:cBhvr additive="base">
                                        <p:cTn id="7"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12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anim calcmode="lin" valueType="num">
                                      <p:cBhvr additive="base">
                                        <p:cTn id="11"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 calcmode="lin" valueType="num">
                                      <p:cBhvr additive="base">
                                        <p:cTn id="17"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anim calcmode="lin" valueType="num">
                                      <p:cBhvr additive="base">
                                        <p:cTn id="23"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512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 calcmode="lin" valueType="num">
                                      <p:cBhvr additive="base">
                                        <p:cTn id="27"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643174" y="857232"/>
            <a:ext cx="4929222" cy="1071570"/>
          </a:xfrm>
          <a:solidFill>
            <a:srgbClr val="4787C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kumimoji="1" lang="zh-TW" altLang="en-US" sz="6000" b="1" dirty="0" smtClean="0">
                <a:solidFill>
                  <a:schemeClr val="bg1"/>
                </a:solidFill>
                <a:latin typeface="標楷體" pitchFamily="65" charset="-120"/>
                <a:ea typeface="標楷體" pitchFamily="65" charset="-120"/>
              </a:rPr>
              <a:t>對環境的探索 </a:t>
            </a:r>
          </a:p>
        </p:txBody>
      </p:sp>
      <p:sp>
        <p:nvSpPr>
          <p:cNvPr id="14339" name="Rectangle 4"/>
          <p:cNvSpPr>
            <a:spLocks noGrp="1" noChangeArrowheads="1"/>
          </p:cNvSpPr>
          <p:nvPr>
            <p:ph idx="1"/>
          </p:nvPr>
        </p:nvSpPr>
        <p:spPr>
          <a:xfrm>
            <a:off x="214282" y="2786058"/>
            <a:ext cx="8643998" cy="3457583"/>
          </a:xfrm>
        </p:spPr>
        <p:txBody>
          <a:bodyPr/>
          <a:lstStyle/>
          <a:p>
            <a:pPr marL="0" indent="0" eaLnBrk="1" hangingPunct="1">
              <a:lnSpc>
                <a:spcPct val="150000"/>
              </a:lnSpc>
              <a:buFont typeface="Wingdings" pitchFamily="2" charset="2"/>
              <a:buChar char="u"/>
            </a:pPr>
            <a:r>
              <a:rPr lang="zh-TW" altLang="en-US" sz="4000" b="1" dirty="0" smtClean="0">
                <a:solidFill>
                  <a:schemeClr val="accent1">
                    <a:lumMod val="50000"/>
                  </a:schemeClr>
                </a:solidFill>
                <a:latin typeface="標楷體" pitchFamily="65" charset="-120"/>
                <a:ea typeface="標楷體" pitchFamily="65" charset="-120"/>
              </a:rPr>
              <a:t>家庭：父母期望與家庭背景的影響 </a:t>
            </a:r>
          </a:p>
          <a:p>
            <a:pPr marL="0" indent="0" eaLnBrk="1" hangingPunct="1">
              <a:lnSpc>
                <a:spcPct val="150000"/>
              </a:lnSpc>
              <a:buFont typeface="Wingdings" pitchFamily="2" charset="2"/>
              <a:buChar char="u"/>
            </a:pPr>
            <a:r>
              <a:rPr lang="zh-TW" altLang="en-US" sz="4000" b="1" dirty="0" smtClean="0">
                <a:solidFill>
                  <a:schemeClr val="accent1">
                    <a:lumMod val="50000"/>
                  </a:schemeClr>
                </a:solidFill>
                <a:latin typeface="標楷體" pitchFamily="65" charset="-120"/>
                <a:ea typeface="標楷體" pitchFamily="65" charset="-120"/>
              </a:rPr>
              <a:t>社會：了解社會需求與未來發趨勢 </a:t>
            </a:r>
          </a:p>
          <a:p>
            <a:pPr marL="0" indent="0" eaLnBrk="1" hangingPunct="1">
              <a:lnSpc>
                <a:spcPct val="150000"/>
              </a:lnSpc>
              <a:buFont typeface="Wingdings" pitchFamily="2" charset="2"/>
              <a:buChar char="u"/>
            </a:pPr>
            <a:r>
              <a:rPr lang="zh-TW" altLang="en-US" sz="4000" b="1" dirty="0" smtClean="0">
                <a:solidFill>
                  <a:schemeClr val="accent1">
                    <a:lumMod val="50000"/>
                  </a:schemeClr>
                </a:solidFill>
                <a:latin typeface="標楷體" pitchFamily="65" charset="-120"/>
                <a:ea typeface="標楷體" pitchFamily="65" charset="-120"/>
              </a:rPr>
              <a:t>限制：</a:t>
            </a:r>
            <a:r>
              <a:rPr lang="zh-TW" altLang="en-US" sz="4000" b="1" spc="-150" dirty="0" smtClean="0">
                <a:solidFill>
                  <a:schemeClr val="accent1">
                    <a:lumMod val="50000"/>
                  </a:schemeClr>
                </a:solidFill>
                <a:latin typeface="標楷體" pitchFamily="65" charset="-120"/>
                <a:ea typeface="標楷體" pitchFamily="65" charset="-120"/>
              </a:rPr>
              <a:t>了解科系與工作的性質與限制 </a:t>
            </a:r>
          </a:p>
        </p:txBody>
      </p:sp>
      <p:sp>
        <p:nvSpPr>
          <p:cNvPr id="4" name="等腰三角形 3"/>
          <p:cNvSpPr/>
          <p:nvPr/>
        </p:nvSpPr>
        <p:spPr>
          <a:xfrm>
            <a:off x="1285852" y="928670"/>
            <a:ext cx="1357322" cy="928694"/>
          </a:xfrm>
          <a:prstGeom prst="triangle">
            <a:avLst/>
          </a:prstGeom>
          <a:solidFill>
            <a:srgbClr val="4787C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1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457200" y="1600200"/>
            <a:ext cx="4114800" cy="4525963"/>
          </a:xfrm>
        </p:spPr>
        <p:txBody>
          <a:bodyPr/>
          <a:lstStyle/>
          <a:p>
            <a:r>
              <a:rPr lang="zh-TW" altLang="en-US" sz="2400" b="1" dirty="0" smtClean="0">
                <a:solidFill>
                  <a:schemeClr val="accent1">
                    <a:lumMod val="50000"/>
                  </a:schemeClr>
                </a:solidFill>
                <a:latin typeface="標楷體" pitchFamily="65" charset="-120"/>
                <a:ea typeface="標楷體" pitchFamily="65" charset="-120"/>
              </a:rPr>
              <a:t>資訊學群（一、二）</a:t>
            </a:r>
          </a:p>
          <a:p>
            <a:r>
              <a:rPr lang="zh-TW" altLang="en-US" sz="2400" b="1" dirty="0" smtClean="0">
                <a:solidFill>
                  <a:schemeClr val="accent1">
                    <a:lumMod val="50000"/>
                  </a:schemeClr>
                </a:solidFill>
                <a:latin typeface="標楷體" pitchFamily="65" charset="-120"/>
                <a:ea typeface="標楷體" pitchFamily="65" charset="-120"/>
              </a:rPr>
              <a:t>工程學群（二）</a:t>
            </a:r>
          </a:p>
          <a:p>
            <a:r>
              <a:rPr lang="zh-TW" altLang="en-US" sz="2400" b="1" dirty="0" smtClean="0">
                <a:solidFill>
                  <a:schemeClr val="accent1">
                    <a:lumMod val="50000"/>
                  </a:schemeClr>
                </a:solidFill>
                <a:latin typeface="標楷體" pitchFamily="65" charset="-120"/>
                <a:ea typeface="標楷體" pitchFamily="65" charset="-120"/>
              </a:rPr>
              <a:t>數理化學群（二）</a:t>
            </a:r>
          </a:p>
          <a:p>
            <a:r>
              <a:rPr lang="zh-TW" altLang="en-US" sz="2400" b="1" dirty="0" smtClean="0">
                <a:solidFill>
                  <a:schemeClr val="accent1">
                    <a:lumMod val="50000"/>
                  </a:schemeClr>
                </a:solidFill>
                <a:latin typeface="標楷體" pitchFamily="65" charset="-120"/>
                <a:ea typeface="標楷體" pitchFamily="65" charset="-120"/>
              </a:rPr>
              <a:t>醫藥衛生學群（三）</a:t>
            </a:r>
          </a:p>
          <a:p>
            <a:r>
              <a:rPr lang="zh-TW" altLang="en-US" sz="2400" b="1" dirty="0" smtClean="0">
                <a:solidFill>
                  <a:schemeClr val="accent1">
                    <a:lumMod val="50000"/>
                  </a:schemeClr>
                </a:solidFill>
                <a:latin typeface="標楷體" pitchFamily="65" charset="-120"/>
                <a:ea typeface="標楷體" pitchFamily="65" charset="-120"/>
              </a:rPr>
              <a:t>生命科學學群（三）</a:t>
            </a:r>
          </a:p>
          <a:p>
            <a:r>
              <a:rPr lang="zh-TW" altLang="en-US" sz="2400" b="1" dirty="0" smtClean="0">
                <a:solidFill>
                  <a:schemeClr val="accent1">
                    <a:lumMod val="50000"/>
                  </a:schemeClr>
                </a:solidFill>
                <a:latin typeface="標楷體" pitchFamily="65" charset="-120"/>
                <a:ea typeface="標楷體" pitchFamily="65" charset="-120"/>
              </a:rPr>
              <a:t>生物資源學群（三）</a:t>
            </a:r>
          </a:p>
          <a:p>
            <a:r>
              <a:rPr lang="zh-TW" altLang="en-US" sz="2400" b="1" dirty="0" smtClean="0">
                <a:solidFill>
                  <a:schemeClr val="accent1">
                    <a:lumMod val="50000"/>
                  </a:schemeClr>
                </a:solidFill>
                <a:latin typeface="標楷體" pitchFamily="65" charset="-120"/>
                <a:ea typeface="標楷體" pitchFamily="65" charset="-120"/>
              </a:rPr>
              <a:t>地球與環境學群（一、二、三）</a:t>
            </a:r>
          </a:p>
          <a:p>
            <a:r>
              <a:rPr lang="zh-TW" altLang="en-US" sz="2400" b="1" dirty="0" smtClean="0">
                <a:solidFill>
                  <a:schemeClr val="accent1">
                    <a:lumMod val="50000"/>
                  </a:schemeClr>
                </a:solidFill>
                <a:latin typeface="標楷體" pitchFamily="65" charset="-120"/>
                <a:ea typeface="標楷體" pitchFamily="65" charset="-120"/>
              </a:rPr>
              <a:t>建築與設計學群（一、二）</a:t>
            </a:r>
          </a:p>
          <a:p>
            <a:r>
              <a:rPr lang="zh-TW" altLang="en-US" sz="2400" b="1" dirty="0" smtClean="0">
                <a:solidFill>
                  <a:schemeClr val="accent1">
                    <a:lumMod val="50000"/>
                  </a:schemeClr>
                </a:solidFill>
                <a:latin typeface="標楷體" pitchFamily="65" charset="-120"/>
                <a:ea typeface="標楷體" pitchFamily="65" charset="-120"/>
              </a:rPr>
              <a:t>社會與心理學群（一、三）</a:t>
            </a:r>
          </a:p>
        </p:txBody>
      </p:sp>
      <p:sp>
        <p:nvSpPr>
          <p:cNvPr id="8" name="矩形 7"/>
          <p:cNvSpPr/>
          <p:nvPr/>
        </p:nvSpPr>
        <p:spPr>
          <a:xfrm>
            <a:off x="4643438" y="1643050"/>
            <a:ext cx="4143404" cy="4450449"/>
          </a:xfrm>
          <a:prstGeom prst="rect">
            <a:avLst/>
          </a:prstGeom>
        </p:spPr>
        <p:txBody>
          <a:bodyPr wrap="square">
            <a:spAutoFit/>
          </a:bodyPr>
          <a:lstStyle/>
          <a:p>
            <a:pPr marL="342900" indent="-342900">
              <a:spcBef>
                <a:spcPct val="20000"/>
              </a:spcBef>
              <a:buFont typeface="Arial" pitchFamily="34" charset="0"/>
              <a:buChar char="•"/>
            </a:pPr>
            <a:r>
              <a:rPr lang="zh-TW" altLang="en-US" b="1" dirty="0" smtClean="0">
                <a:solidFill>
                  <a:schemeClr val="accent1">
                    <a:lumMod val="50000"/>
                  </a:schemeClr>
                </a:solidFill>
                <a:latin typeface="標楷體" pitchFamily="65" charset="-120"/>
                <a:ea typeface="標楷體" pitchFamily="65" charset="-120"/>
              </a:rPr>
              <a:t>遊憩與運動學群（一、三）</a:t>
            </a:r>
          </a:p>
          <a:p>
            <a:pPr marL="342900" indent="-342900" eaLnBrk="1" hangingPunct="1">
              <a:spcBef>
                <a:spcPct val="20000"/>
              </a:spcBef>
              <a:buFont typeface="Arial" pitchFamily="34" charset="0"/>
              <a:buChar char="•"/>
            </a:pPr>
            <a:r>
              <a:rPr lang="zh-TW" altLang="en-US" b="1" dirty="0" smtClean="0">
                <a:solidFill>
                  <a:schemeClr val="accent1">
                    <a:lumMod val="50000"/>
                  </a:schemeClr>
                </a:solidFill>
                <a:latin typeface="標楷體" pitchFamily="65" charset="-120"/>
                <a:ea typeface="標楷體" pitchFamily="65" charset="-120"/>
              </a:rPr>
              <a:t>藝術學群（一）</a:t>
            </a:r>
          </a:p>
          <a:p>
            <a:pPr marL="342900" indent="-342900" eaLnBrk="1" hangingPunct="1">
              <a:spcBef>
                <a:spcPct val="20000"/>
              </a:spcBef>
              <a:buFont typeface="Arial" pitchFamily="34" charset="0"/>
              <a:buChar char="•"/>
            </a:pPr>
            <a:r>
              <a:rPr lang="zh-TW" altLang="en-US" b="1" dirty="0" smtClean="0">
                <a:solidFill>
                  <a:schemeClr val="accent1">
                    <a:lumMod val="50000"/>
                  </a:schemeClr>
                </a:solidFill>
                <a:latin typeface="標楷體" pitchFamily="65" charset="-120"/>
                <a:ea typeface="標楷體" pitchFamily="65" charset="-120"/>
              </a:rPr>
              <a:t>大眾傳播學群（一、二）</a:t>
            </a:r>
          </a:p>
          <a:p>
            <a:pPr marL="342900" indent="-342900" eaLnBrk="1" hangingPunct="1">
              <a:spcBef>
                <a:spcPct val="20000"/>
              </a:spcBef>
              <a:buFont typeface="Arial" pitchFamily="34" charset="0"/>
              <a:buChar char="•"/>
            </a:pPr>
            <a:r>
              <a:rPr lang="zh-TW" altLang="en-US" b="1" dirty="0" smtClean="0">
                <a:solidFill>
                  <a:schemeClr val="accent1">
                    <a:lumMod val="50000"/>
                  </a:schemeClr>
                </a:solidFill>
                <a:latin typeface="標楷體" pitchFamily="65" charset="-120"/>
                <a:ea typeface="標楷體" pitchFamily="65" charset="-120"/>
              </a:rPr>
              <a:t>外語學群（一）</a:t>
            </a:r>
          </a:p>
          <a:p>
            <a:pPr marL="342900" indent="-342900" eaLnBrk="1" hangingPunct="1">
              <a:spcBef>
                <a:spcPct val="20000"/>
              </a:spcBef>
              <a:buFont typeface="Arial" pitchFamily="34" charset="0"/>
              <a:buChar char="•"/>
            </a:pPr>
            <a:r>
              <a:rPr lang="zh-TW" altLang="en-US" b="1" dirty="0" smtClean="0">
                <a:solidFill>
                  <a:schemeClr val="accent1">
                    <a:lumMod val="50000"/>
                  </a:schemeClr>
                </a:solidFill>
                <a:latin typeface="標楷體" pitchFamily="65" charset="-120"/>
                <a:ea typeface="標楷體" pitchFamily="65" charset="-120"/>
              </a:rPr>
              <a:t>文史哲學學群（一）</a:t>
            </a:r>
          </a:p>
          <a:p>
            <a:pPr marL="342900" indent="-342900" eaLnBrk="1" hangingPunct="1">
              <a:spcBef>
                <a:spcPct val="20000"/>
              </a:spcBef>
              <a:buFont typeface="Arial" pitchFamily="34" charset="0"/>
              <a:buChar char="•"/>
            </a:pPr>
            <a:r>
              <a:rPr lang="zh-TW" altLang="en-US" b="1" dirty="0" smtClean="0">
                <a:solidFill>
                  <a:schemeClr val="accent1">
                    <a:lumMod val="50000"/>
                  </a:schemeClr>
                </a:solidFill>
                <a:latin typeface="標楷體" pitchFamily="65" charset="-120"/>
                <a:ea typeface="標楷體" pitchFamily="65" charset="-120"/>
              </a:rPr>
              <a:t>教育學群（一、二、三）</a:t>
            </a:r>
          </a:p>
          <a:p>
            <a:pPr marL="342900" indent="-342900" eaLnBrk="1" hangingPunct="1">
              <a:spcBef>
                <a:spcPct val="20000"/>
              </a:spcBef>
              <a:buFont typeface="Arial" pitchFamily="34" charset="0"/>
              <a:buChar char="•"/>
            </a:pPr>
            <a:r>
              <a:rPr lang="zh-TW" altLang="en-US" b="1" dirty="0" smtClean="0">
                <a:solidFill>
                  <a:schemeClr val="accent1">
                    <a:lumMod val="50000"/>
                  </a:schemeClr>
                </a:solidFill>
                <a:latin typeface="標楷體" pitchFamily="65" charset="-120"/>
                <a:ea typeface="標楷體" pitchFamily="65" charset="-120"/>
              </a:rPr>
              <a:t>法政學群（一）</a:t>
            </a:r>
          </a:p>
          <a:p>
            <a:pPr marL="342900" indent="-342900" eaLnBrk="1" hangingPunct="1">
              <a:spcBef>
                <a:spcPct val="20000"/>
              </a:spcBef>
              <a:buFont typeface="Arial" pitchFamily="34" charset="0"/>
              <a:buChar char="•"/>
            </a:pPr>
            <a:r>
              <a:rPr lang="zh-TW" altLang="en-US" b="1" dirty="0" smtClean="0">
                <a:solidFill>
                  <a:schemeClr val="accent1">
                    <a:lumMod val="50000"/>
                  </a:schemeClr>
                </a:solidFill>
                <a:latin typeface="標楷體" pitchFamily="65" charset="-120"/>
                <a:ea typeface="標楷體" pitchFamily="65" charset="-120"/>
              </a:rPr>
              <a:t>管理學群（一、二）</a:t>
            </a:r>
          </a:p>
          <a:p>
            <a:pPr marL="342900" indent="-342900" eaLnBrk="1" hangingPunct="1">
              <a:spcBef>
                <a:spcPct val="20000"/>
              </a:spcBef>
              <a:buFont typeface="Arial" pitchFamily="34" charset="0"/>
              <a:buChar char="•"/>
            </a:pPr>
            <a:r>
              <a:rPr lang="zh-TW" altLang="en-US" b="1" dirty="0" smtClean="0">
                <a:solidFill>
                  <a:schemeClr val="accent1">
                    <a:lumMod val="50000"/>
                  </a:schemeClr>
                </a:solidFill>
                <a:latin typeface="標楷體" pitchFamily="65" charset="-120"/>
                <a:ea typeface="標楷體" pitchFamily="65" charset="-120"/>
              </a:rPr>
              <a:t>財經學群（一）</a:t>
            </a:r>
          </a:p>
          <a:p>
            <a:pPr marL="342900" indent="-342900" eaLnBrk="1" hangingPunct="1">
              <a:spcBef>
                <a:spcPct val="20000"/>
              </a:spcBef>
              <a:buFont typeface="Arial" pitchFamily="34" charset="0"/>
              <a:buChar char="•"/>
            </a:pPr>
            <a:r>
              <a:rPr lang="zh-TW" altLang="en-US" b="1" dirty="0" smtClean="0">
                <a:solidFill>
                  <a:schemeClr val="accent1">
                    <a:lumMod val="50000"/>
                  </a:schemeClr>
                </a:solidFill>
                <a:latin typeface="標楷體" pitchFamily="65" charset="-120"/>
                <a:ea typeface="標楷體" pitchFamily="65" charset="-120"/>
              </a:rPr>
              <a:t>其他學群（整合性）</a:t>
            </a:r>
          </a:p>
        </p:txBody>
      </p:sp>
      <p:sp>
        <p:nvSpPr>
          <p:cNvPr id="9" name="標題 1"/>
          <p:cNvSpPr txBox="1">
            <a:spLocks noGrp="1"/>
          </p:cNvSpPr>
          <p:nvPr>
            <p:ph type="title"/>
          </p:nvPr>
        </p:nvSpPr>
        <p:spPr>
          <a:xfrm>
            <a:off x="2857488" y="428604"/>
            <a:ext cx="3429024" cy="857272"/>
          </a:xfrm>
          <a:prstGeom prst="rect">
            <a:avLst/>
          </a:prstGeom>
          <a:solidFill>
            <a:srgbClr val="FFD243"/>
          </a:solidFill>
          <a:scene3d>
            <a:camera prst="orthographicFront"/>
            <a:lightRig rig="threePt" dir="t"/>
          </a:scene3d>
          <a:sp3d>
            <a:bevelT/>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4400" b="1" i="0" u="none" strike="noStrike" kern="1200" cap="none" spc="0" normalizeH="0" baseline="0" noProof="0" dirty="0" smtClean="0">
                <a:ln>
                  <a:noFill/>
                </a:ln>
                <a:solidFill>
                  <a:schemeClr val="bg1"/>
                </a:solidFill>
                <a:effectLst/>
                <a:uLnTx/>
                <a:uFillTx/>
                <a:latin typeface="標楷體" pitchFamily="65" charset="-120"/>
                <a:ea typeface="標楷體" pitchFamily="65" charset="-120"/>
                <a:cs typeface="+mj-cs"/>
              </a:rPr>
              <a:t>十八學群</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Effect transition="in" filter="diamond(in)">
                                      <p:cBhvr>
                                        <p:cTn id="7" dur="1000"/>
                                        <p:tgtEl>
                                          <p:spTgt spid="50178">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50178">
                                            <p:txEl>
                                              <p:pRg st="1" end="1"/>
                                            </p:txEl>
                                          </p:spTgt>
                                        </p:tgtEl>
                                        <p:attrNameLst>
                                          <p:attrName>style.visibility</p:attrName>
                                        </p:attrNameLst>
                                      </p:cBhvr>
                                      <p:to>
                                        <p:strVal val="visible"/>
                                      </p:to>
                                    </p:set>
                                    <p:animEffect transition="in" filter="diamond(in)">
                                      <p:cBhvr>
                                        <p:cTn id="10" dur="1000"/>
                                        <p:tgtEl>
                                          <p:spTgt spid="50178">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50178">
                                            <p:txEl>
                                              <p:pRg st="2" end="2"/>
                                            </p:txEl>
                                          </p:spTgt>
                                        </p:tgtEl>
                                        <p:attrNameLst>
                                          <p:attrName>style.visibility</p:attrName>
                                        </p:attrNameLst>
                                      </p:cBhvr>
                                      <p:to>
                                        <p:strVal val="visible"/>
                                      </p:to>
                                    </p:set>
                                    <p:animEffect transition="in" filter="diamond(in)">
                                      <p:cBhvr>
                                        <p:cTn id="13" dur="1000"/>
                                        <p:tgtEl>
                                          <p:spTgt spid="50178">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50178">
                                            <p:txEl>
                                              <p:pRg st="3" end="3"/>
                                            </p:txEl>
                                          </p:spTgt>
                                        </p:tgtEl>
                                        <p:attrNameLst>
                                          <p:attrName>style.visibility</p:attrName>
                                        </p:attrNameLst>
                                      </p:cBhvr>
                                      <p:to>
                                        <p:strVal val="visible"/>
                                      </p:to>
                                    </p:set>
                                    <p:animEffect transition="in" filter="diamond(in)">
                                      <p:cBhvr>
                                        <p:cTn id="16" dur="1000"/>
                                        <p:tgtEl>
                                          <p:spTgt spid="50178">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50178">
                                            <p:txEl>
                                              <p:pRg st="4" end="4"/>
                                            </p:txEl>
                                          </p:spTgt>
                                        </p:tgtEl>
                                        <p:attrNameLst>
                                          <p:attrName>style.visibility</p:attrName>
                                        </p:attrNameLst>
                                      </p:cBhvr>
                                      <p:to>
                                        <p:strVal val="visible"/>
                                      </p:to>
                                    </p:set>
                                    <p:animEffect transition="in" filter="diamond(in)">
                                      <p:cBhvr>
                                        <p:cTn id="19" dur="1000"/>
                                        <p:tgtEl>
                                          <p:spTgt spid="50178">
                                            <p:txEl>
                                              <p:pRg st="4" end="4"/>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50178">
                                            <p:txEl>
                                              <p:pRg st="5" end="5"/>
                                            </p:txEl>
                                          </p:spTgt>
                                        </p:tgtEl>
                                        <p:attrNameLst>
                                          <p:attrName>style.visibility</p:attrName>
                                        </p:attrNameLst>
                                      </p:cBhvr>
                                      <p:to>
                                        <p:strVal val="visible"/>
                                      </p:to>
                                    </p:set>
                                    <p:animEffect transition="in" filter="diamond(in)">
                                      <p:cBhvr>
                                        <p:cTn id="22" dur="1000"/>
                                        <p:tgtEl>
                                          <p:spTgt spid="50178">
                                            <p:txEl>
                                              <p:pRg st="5" end="5"/>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50178">
                                            <p:txEl>
                                              <p:pRg st="6" end="6"/>
                                            </p:txEl>
                                          </p:spTgt>
                                        </p:tgtEl>
                                        <p:attrNameLst>
                                          <p:attrName>style.visibility</p:attrName>
                                        </p:attrNameLst>
                                      </p:cBhvr>
                                      <p:to>
                                        <p:strVal val="visible"/>
                                      </p:to>
                                    </p:set>
                                    <p:animEffect transition="in" filter="diamond(in)">
                                      <p:cBhvr>
                                        <p:cTn id="25" dur="1000"/>
                                        <p:tgtEl>
                                          <p:spTgt spid="50178">
                                            <p:txEl>
                                              <p:pRg st="6" end="6"/>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50178">
                                            <p:txEl>
                                              <p:pRg st="7" end="7"/>
                                            </p:txEl>
                                          </p:spTgt>
                                        </p:tgtEl>
                                        <p:attrNameLst>
                                          <p:attrName>style.visibility</p:attrName>
                                        </p:attrNameLst>
                                      </p:cBhvr>
                                      <p:to>
                                        <p:strVal val="visible"/>
                                      </p:to>
                                    </p:set>
                                    <p:animEffect transition="in" filter="diamond(in)">
                                      <p:cBhvr>
                                        <p:cTn id="28" dur="1000"/>
                                        <p:tgtEl>
                                          <p:spTgt spid="50178">
                                            <p:txEl>
                                              <p:pRg st="7" end="7"/>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50178">
                                            <p:txEl>
                                              <p:pRg st="8" end="8"/>
                                            </p:txEl>
                                          </p:spTgt>
                                        </p:tgtEl>
                                        <p:attrNameLst>
                                          <p:attrName>style.visibility</p:attrName>
                                        </p:attrNameLst>
                                      </p:cBhvr>
                                      <p:to>
                                        <p:strVal val="visible"/>
                                      </p:to>
                                    </p:set>
                                    <p:animEffect transition="in" filter="diamond(in)">
                                      <p:cBhvr>
                                        <p:cTn id="31" dur="1000"/>
                                        <p:tgtEl>
                                          <p:spTgt spid="50178">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diamond(in)">
                                      <p:cBhvr>
                                        <p:cTn id="36" dur="1000"/>
                                        <p:tgtEl>
                                          <p:spTgt spid="8">
                                            <p:txEl>
                                              <p:pRg st="0" end="0"/>
                                            </p:txEl>
                                          </p:spTgt>
                                        </p:tgtEl>
                                      </p:cBhvr>
                                    </p:animEffect>
                                  </p:childTnLst>
                                </p:cTn>
                              </p:par>
                              <p:par>
                                <p:cTn id="37" presetID="8" presetClass="entr" presetSubtype="16" fill="hold" nodeType="with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Effect transition="in" filter="diamond(in)">
                                      <p:cBhvr>
                                        <p:cTn id="39" dur="1000"/>
                                        <p:tgtEl>
                                          <p:spTgt spid="8">
                                            <p:txEl>
                                              <p:pRg st="1" end="1"/>
                                            </p:txEl>
                                          </p:spTgt>
                                        </p:tgtEl>
                                      </p:cBhvr>
                                    </p:animEffect>
                                  </p:childTnLst>
                                </p:cTn>
                              </p:par>
                              <p:par>
                                <p:cTn id="40" presetID="8" presetClass="entr" presetSubtype="16" fill="hold" nodeType="with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diamond(in)">
                                      <p:cBhvr>
                                        <p:cTn id="42" dur="1000"/>
                                        <p:tgtEl>
                                          <p:spTgt spid="8">
                                            <p:txEl>
                                              <p:pRg st="2" end="2"/>
                                            </p:txEl>
                                          </p:spTgt>
                                        </p:tgtEl>
                                      </p:cBhvr>
                                    </p:animEffect>
                                  </p:childTnLst>
                                </p:cTn>
                              </p:par>
                              <p:par>
                                <p:cTn id="43" presetID="8" presetClass="entr" presetSubtype="16" fill="hold" nodeType="with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Effect transition="in" filter="diamond(in)">
                                      <p:cBhvr>
                                        <p:cTn id="45" dur="1000"/>
                                        <p:tgtEl>
                                          <p:spTgt spid="8">
                                            <p:txEl>
                                              <p:pRg st="3" end="3"/>
                                            </p:txEl>
                                          </p:spTgt>
                                        </p:tgtEl>
                                      </p:cBhvr>
                                    </p:animEffect>
                                  </p:childTnLst>
                                </p:cTn>
                              </p:par>
                              <p:par>
                                <p:cTn id="46" presetID="8" presetClass="entr" presetSubtype="16" fill="hold" nodeType="withEffect">
                                  <p:stCondLst>
                                    <p:cond delay="0"/>
                                  </p:stCondLst>
                                  <p:childTnLst>
                                    <p:set>
                                      <p:cBhvr>
                                        <p:cTn id="47" dur="1" fill="hold">
                                          <p:stCondLst>
                                            <p:cond delay="0"/>
                                          </p:stCondLst>
                                        </p:cTn>
                                        <p:tgtEl>
                                          <p:spTgt spid="8">
                                            <p:txEl>
                                              <p:pRg st="4" end="4"/>
                                            </p:txEl>
                                          </p:spTgt>
                                        </p:tgtEl>
                                        <p:attrNameLst>
                                          <p:attrName>style.visibility</p:attrName>
                                        </p:attrNameLst>
                                      </p:cBhvr>
                                      <p:to>
                                        <p:strVal val="visible"/>
                                      </p:to>
                                    </p:set>
                                    <p:animEffect transition="in" filter="diamond(in)">
                                      <p:cBhvr>
                                        <p:cTn id="48" dur="1000"/>
                                        <p:tgtEl>
                                          <p:spTgt spid="8">
                                            <p:txEl>
                                              <p:pRg st="4" end="4"/>
                                            </p:txEl>
                                          </p:spTgt>
                                        </p:tgtEl>
                                      </p:cBhvr>
                                    </p:animEffect>
                                  </p:childTnLst>
                                </p:cTn>
                              </p:par>
                              <p:par>
                                <p:cTn id="49" presetID="8" presetClass="entr" presetSubtype="16" fill="hold" nodeType="withEffect">
                                  <p:stCondLst>
                                    <p:cond delay="0"/>
                                  </p:stCondLst>
                                  <p:childTnLst>
                                    <p:set>
                                      <p:cBhvr>
                                        <p:cTn id="50" dur="1" fill="hold">
                                          <p:stCondLst>
                                            <p:cond delay="0"/>
                                          </p:stCondLst>
                                        </p:cTn>
                                        <p:tgtEl>
                                          <p:spTgt spid="8">
                                            <p:txEl>
                                              <p:pRg st="5" end="5"/>
                                            </p:txEl>
                                          </p:spTgt>
                                        </p:tgtEl>
                                        <p:attrNameLst>
                                          <p:attrName>style.visibility</p:attrName>
                                        </p:attrNameLst>
                                      </p:cBhvr>
                                      <p:to>
                                        <p:strVal val="visible"/>
                                      </p:to>
                                    </p:set>
                                    <p:animEffect transition="in" filter="diamond(in)">
                                      <p:cBhvr>
                                        <p:cTn id="51" dur="1000"/>
                                        <p:tgtEl>
                                          <p:spTgt spid="8">
                                            <p:txEl>
                                              <p:pRg st="5" end="5"/>
                                            </p:txEl>
                                          </p:spTgt>
                                        </p:tgtEl>
                                      </p:cBhvr>
                                    </p:animEffect>
                                  </p:childTnLst>
                                </p:cTn>
                              </p:par>
                              <p:par>
                                <p:cTn id="52" presetID="8" presetClass="entr" presetSubtype="16" fill="hold" nodeType="withEffect">
                                  <p:stCondLst>
                                    <p:cond delay="0"/>
                                  </p:stCondLst>
                                  <p:childTnLst>
                                    <p:set>
                                      <p:cBhvr>
                                        <p:cTn id="53" dur="1" fill="hold">
                                          <p:stCondLst>
                                            <p:cond delay="0"/>
                                          </p:stCondLst>
                                        </p:cTn>
                                        <p:tgtEl>
                                          <p:spTgt spid="8">
                                            <p:txEl>
                                              <p:pRg st="6" end="6"/>
                                            </p:txEl>
                                          </p:spTgt>
                                        </p:tgtEl>
                                        <p:attrNameLst>
                                          <p:attrName>style.visibility</p:attrName>
                                        </p:attrNameLst>
                                      </p:cBhvr>
                                      <p:to>
                                        <p:strVal val="visible"/>
                                      </p:to>
                                    </p:set>
                                    <p:animEffect transition="in" filter="diamond(in)">
                                      <p:cBhvr>
                                        <p:cTn id="54" dur="1000"/>
                                        <p:tgtEl>
                                          <p:spTgt spid="8">
                                            <p:txEl>
                                              <p:pRg st="6" end="6"/>
                                            </p:txEl>
                                          </p:spTgt>
                                        </p:tgtEl>
                                      </p:cBhvr>
                                    </p:animEffect>
                                  </p:childTnLst>
                                </p:cTn>
                              </p:par>
                              <p:par>
                                <p:cTn id="55" presetID="8" presetClass="entr" presetSubtype="16" fill="hold" nodeType="withEffect">
                                  <p:stCondLst>
                                    <p:cond delay="0"/>
                                  </p:stCondLst>
                                  <p:childTnLst>
                                    <p:set>
                                      <p:cBhvr>
                                        <p:cTn id="56" dur="1" fill="hold">
                                          <p:stCondLst>
                                            <p:cond delay="0"/>
                                          </p:stCondLst>
                                        </p:cTn>
                                        <p:tgtEl>
                                          <p:spTgt spid="8">
                                            <p:txEl>
                                              <p:pRg st="7" end="7"/>
                                            </p:txEl>
                                          </p:spTgt>
                                        </p:tgtEl>
                                        <p:attrNameLst>
                                          <p:attrName>style.visibility</p:attrName>
                                        </p:attrNameLst>
                                      </p:cBhvr>
                                      <p:to>
                                        <p:strVal val="visible"/>
                                      </p:to>
                                    </p:set>
                                    <p:animEffect transition="in" filter="diamond(in)">
                                      <p:cBhvr>
                                        <p:cTn id="57" dur="1000"/>
                                        <p:tgtEl>
                                          <p:spTgt spid="8">
                                            <p:txEl>
                                              <p:pRg st="7" end="7"/>
                                            </p:txEl>
                                          </p:spTgt>
                                        </p:tgtEl>
                                      </p:cBhvr>
                                    </p:animEffect>
                                  </p:childTnLst>
                                </p:cTn>
                              </p:par>
                              <p:par>
                                <p:cTn id="58" presetID="8" presetClass="entr" presetSubtype="16" fill="hold" nodeType="withEffect">
                                  <p:stCondLst>
                                    <p:cond delay="0"/>
                                  </p:stCondLst>
                                  <p:childTnLst>
                                    <p:set>
                                      <p:cBhvr>
                                        <p:cTn id="59" dur="1" fill="hold">
                                          <p:stCondLst>
                                            <p:cond delay="0"/>
                                          </p:stCondLst>
                                        </p:cTn>
                                        <p:tgtEl>
                                          <p:spTgt spid="8">
                                            <p:txEl>
                                              <p:pRg st="8" end="8"/>
                                            </p:txEl>
                                          </p:spTgt>
                                        </p:tgtEl>
                                        <p:attrNameLst>
                                          <p:attrName>style.visibility</p:attrName>
                                        </p:attrNameLst>
                                      </p:cBhvr>
                                      <p:to>
                                        <p:strVal val="visible"/>
                                      </p:to>
                                    </p:set>
                                    <p:animEffect transition="in" filter="diamond(in)">
                                      <p:cBhvr>
                                        <p:cTn id="60" dur="1000"/>
                                        <p:tgtEl>
                                          <p:spTgt spid="8">
                                            <p:txEl>
                                              <p:pRg st="8" end="8"/>
                                            </p:txEl>
                                          </p:spTgt>
                                        </p:tgtEl>
                                      </p:cBhvr>
                                    </p:animEffect>
                                  </p:childTnLst>
                                </p:cTn>
                              </p:par>
                              <p:par>
                                <p:cTn id="61" presetID="8" presetClass="entr" presetSubtype="16" fill="hold" nodeType="withEffect">
                                  <p:stCondLst>
                                    <p:cond delay="0"/>
                                  </p:stCondLst>
                                  <p:childTnLst>
                                    <p:set>
                                      <p:cBhvr>
                                        <p:cTn id="62" dur="1" fill="hold">
                                          <p:stCondLst>
                                            <p:cond delay="0"/>
                                          </p:stCondLst>
                                        </p:cTn>
                                        <p:tgtEl>
                                          <p:spTgt spid="8">
                                            <p:txEl>
                                              <p:pRg st="9" end="9"/>
                                            </p:txEl>
                                          </p:spTgt>
                                        </p:tgtEl>
                                        <p:attrNameLst>
                                          <p:attrName>style.visibility</p:attrName>
                                        </p:attrNameLst>
                                      </p:cBhvr>
                                      <p:to>
                                        <p:strVal val="visible"/>
                                      </p:to>
                                    </p:set>
                                    <p:animEffect transition="in" filter="diamond(in)">
                                      <p:cBhvr>
                                        <p:cTn id="63" dur="1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標題 1"/>
          <p:cNvSpPr>
            <a:spLocks noGrp="1"/>
          </p:cNvSpPr>
          <p:nvPr>
            <p:ph type="title"/>
          </p:nvPr>
        </p:nvSpPr>
        <p:spPr>
          <a:xfrm>
            <a:off x="357158" y="142852"/>
            <a:ext cx="7858180" cy="714380"/>
          </a:xfrm>
          <a:solidFill>
            <a:srgbClr val="FFD243"/>
          </a:solidFill>
          <a:scene3d>
            <a:camera prst="orthographicFront"/>
            <a:lightRig rig="threePt" dir="t"/>
          </a:scene3d>
          <a:sp3d>
            <a:bevelT/>
          </a:sp3d>
        </p:spPr>
        <p:txBody>
          <a:bodyPr/>
          <a:lstStyle/>
          <a:p>
            <a:pPr marL="411163" indent="-411163" algn="l" eaLnBrk="1" hangingPunct="1"/>
            <a:r>
              <a:rPr lang="zh-TW" altLang="en-US" sz="3600" b="1" dirty="0" smtClean="0">
                <a:solidFill>
                  <a:schemeClr val="bg1"/>
                </a:solidFill>
                <a:latin typeface="標楷體" pitchFamily="65" charset="-120"/>
                <a:ea typeface="標楷體" pitchFamily="65" charset="-120"/>
                <a:cs typeface="華康方圓體 Std W7"/>
              </a:rPr>
              <a:t>選組時究竟能力、興趣哪個比較重要？</a:t>
            </a:r>
          </a:p>
        </p:txBody>
      </p:sp>
      <p:graphicFrame>
        <p:nvGraphicFramePr>
          <p:cNvPr id="6" name="內容版面配置區 5"/>
          <p:cNvGraphicFramePr>
            <a:graphicFrameLocks noGrp="1"/>
          </p:cNvGraphicFramePr>
          <p:nvPr>
            <p:ph idx="1"/>
          </p:nvPr>
        </p:nvGraphicFramePr>
        <p:xfrm>
          <a:off x="1857356" y="2571744"/>
          <a:ext cx="6929486" cy="4000536"/>
        </p:xfrm>
        <a:graphic>
          <a:graphicData uri="http://schemas.openxmlformats.org/drawingml/2006/table">
            <a:tbl>
              <a:tblPr firstRow="1" bandRow="1">
                <a:tableStyleId>{5C22544A-7EE6-4342-B048-85BDC9FD1C3A}</a:tableStyleId>
              </a:tblPr>
              <a:tblGrid>
                <a:gridCol w="3416806"/>
                <a:gridCol w="3512680"/>
              </a:tblGrid>
              <a:tr h="2000268">
                <a:tc>
                  <a:txBody>
                    <a:bodyPr/>
                    <a:lstStyle/>
                    <a:p>
                      <a:pPr marL="0" algn="l" rtl="0" eaLnBrk="1" latinLnBrk="0" hangingPunct="1"/>
                      <a:endParaRPr kumimoji="0" lang="en-US" altLang="zh-TW" sz="3200" kern="1200" dirty="0" smtClean="0">
                        <a:solidFill>
                          <a:schemeClr val="dk1"/>
                        </a:solidFill>
                        <a:latin typeface="華康方圓體 Std W7" pitchFamily="82" charset="-120"/>
                        <a:ea typeface="華康方圓體 Std W7" pitchFamily="82" charset="-120"/>
                        <a:cs typeface="+mn-cs"/>
                      </a:endParaRPr>
                    </a:p>
                    <a:p>
                      <a:pPr marL="0" algn="l" rtl="0" eaLnBrk="1" latinLnBrk="0" hangingPunct="1"/>
                      <a:endParaRPr kumimoji="0" lang="zh-TW" altLang="en-US" sz="3200" kern="1200" dirty="0" smtClean="0">
                        <a:solidFill>
                          <a:schemeClr val="dk1"/>
                        </a:solidFill>
                        <a:latin typeface="華康方圓體 Std W7" pitchFamily="82" charset="-120"/>
                        <a:ea typeface="華康方圓體 Std W7" pitchFamily="82" charset="-120"/>
                        <a:cs typeface="+mn-cs"/>
                      </a:endParaRPr>
                    </a:p>
                  </a:txBody>
                  <a:tcPr>
                    <a:solidFill>
                      <a:srgbClr val="CCECFF"/>
                    </a:solidFill>
                  </a:tcPr>
                </a:tc>
                <a:tc>
                  <a:txBody>
                    <a:bodyPr/>
                    <a:lstStyle/>
                    <a:p>
                      <a:pPr marL="0" algn="l" rtl="0" eaLnBrk="1" latinLnBrk="0" hangingPunct="1"/>
                      <a:endParaRPr kumimoji="0" lang="en-US" altLang="zh-TW" sz="3200" kern="1200" dirty="0" smtClean="0">
                        <a:solidFill>
                          <a:schemeClr val="dk1"/>
                        </a:solidFill>
                        <a:latin typeface="華康方圓體 Std W7" pitchFamily="82" charset="-120"/>
                        <a:ea typeface="華康方圓體 Std W7" pitchFamily="82" charset="-120"/>
                        <a:cs typeface="+mn-cs"/>
                      </a:endParaRPr>
                    </a:p>
                    <a:p>
                      <a:pPr marL="0" algn="l" rtl="0" eaLnBrk="1" latinLnBrk="0" hangingPunct="1"/>
                      <a:endParaRPr kumimoji="0" lang="en-US" altLang="zh-TW" sz="3200" kern="1200" dirty="0" smtClean="0">
                        <a:solidFill>
                          <a:schemeClr val="dk1"/>
                        </a:solidFill>
                        <a:latin typeface="華康方圓體 Std W7" pitchFamily="82" charset="-120"/>
                        <a:ea typeface="華康方圓體 Std W7" pitchFamily="82" charset="-120"/>
                        <a:cs typeface="+mn-cs"/>
                      </a:endParaRPr>
                    </a:p>
                    <a:p>
                      <a:pPr marL="0" algn="l" rtl="0" eaLnBrk="1" latinLnBrk="0" hangingPunct="1"/>
                      <a:endParaRPr kumimoji="0" lang="zh-TW" altLang="en-US" sz="3200" kern="1200" dirty="0" smtClean="0">
                        <a:solidFill>
                          <a:schemeClr val="dk1"/>
                        </a:solidFill>
                        <a:latin typeface="華康方圓體 Std W7" pitchFamily="82" charset="-120"/>
                        <a:ea typeface="華康方圓體 Std W7" pitchFamily="82" charset="-120"/>
                        <a:cs typeface="+mn-cs"/>
                      </a:endParaRPr>
                    </a:p>
                  </a:txBody>
                  <a:tcPr>
                    <a:solidFill>
                      <a:schemeClr val="tx1"/>
                    </a:solidFill>
                  </a:tcPr>
                </a:tc>
              </a:tr>
              <a:tr h="2000268">
                <a:tc>
                  <a:txBody>
                    <a:bodyPr/>
                    <a:lstStyle/>
                    <a:p>
                      <a:pPr marL="0" algn="l" rtl="0" eaLnBrk="1" latinLnBrk="0" hangingPunct="1"/>
                      <a:endParaRPr kumimoji="0" lang="en-US" altLang="zh-TW" sz="3200" kern="1200" dirty="0" smtClean="0">
                        <a:solidFill>
                          <a:schemeClr val="dk1"/>
                        </a:solidFill>
                        <a:latin typeface="華康方圓體 Std W7" pitchFamily="82" charset="-120"/>
                        <a:ea typeface="華康方圓體 Std W7" pitchFamily="82" charset="-120"/>
                        <a:cs typeface="+mn-cs"/>
                      </a:endParaRPr>
                    </a:p>
                  </a:txBody>
                  <a:tcPr>
                    <a:solidFill>
                      <a:schemeClr val="tx2">
                        <a:lumMod val="25000"/>
                        <a:lumOff val="75000"/>
                      </a:schemeClr>
                    </a:solidFill>
                  </a:tcPr>
                </a:tc>
                <a:tc>
                  <a:txBody>
                    <a:bodyPr/>
                    <a:lstStyle/>
                    <a:p>
                      <a:pPr marL="0" algn="l" rtl="0" eaLnBrk="1" latinLnBrk="0" hangingPunct="1"/>
                      <a:endParaRPr kumimoji="0" lang="en-US" altLang="zh-TW" sz="3200" kern="1200" dirty="0" smtClean="0">
                        <a:solidFill>
                          <a:schemeClr val="dk1"/>
                        </a:solidFill>
                        <a:latin typeface="華康方圓體 Std W7" pitchFamily="82" charset="-120"/>
                        <a:ea typeface="華康方圓體 Std W7" pitchFamily="82" charset="-120"/>
                        <a:cs typeface="+mn-cs"/>
                      </a:endParaRPr>
                    </a:p>
                    <a:p>
                      <a:pPr marL="0" algn="l" rtl="0" eaLnBrk="1" latinLnBrk="0" hangingPunct="1"/>
                      <a:endParaRPr kumimoji="0" lang="en-US" altLang="zh-TW" sz="3200" kern="1200" dirty="0" smtClean="0">
                        <a:solidFill>
                          <a:schemeClr val="dk1"/>
                        </a:solidFill>
                        <a:latin typeface="華康方圓體 Std W7" pitchFamily="82" charset="-120"/>
                        <a:ea typeface="華康方圓體 Std W7" pitchFamily="82" charset="-120"/>
                        <a:cs typeface="+mn-cs"/>
                      </a:endParaRPr>
                    </a:p>
                    <a:p>
                      <a:pPr marL="0" algn="l" rtl="0" eaLnBrk="1" latinLnBrk="0" hangingPunct="1"/>
                      <a:endParaRPr kumimoji="0" lang="zh-TW" altLang="en-US" sz="3200" kern="1200" dirty="0" smtClean="0">
                        <a:solidFill>
                          <a:schemeClr val="dk1"/>
                        </a:solidFill>
                        <a:latin typeface="華康方圓體 Std W7" pitchFamily="82" charset="-120"/>
                        <a:ea typeface="華康方圓體 Std W7" pitchFamily="82" charset="-120"/>
                        <a:cs typeface="+mn-cs"/>
                      </a:endParaRPr>
                    </a:p>
                  </a:txBody>
                  <a:tcPr>
                    <a:solidFill>
                      <a:srgbClr val="CCECFF"/>
                    </a:solidFill>
                  </a:tcPr>
                </a:tc>
              </a:tr>
            </a:tbl>
          </a:graphicData>
        </a:graphic>
      </p:graphicFrame>
      <p:sp>
        <p:nvSpPr>
          <p:cNvPr id="5" name="投影片編號版面配置區 4"/>
          <p:cNvSpPr>
            <a:spLocks noGrp="1"/>
          </p:cNvSpPr>
          <p:nvPr>
            <p:ph type="sldNum" sz="quarter" idx="12"/>
          </p:nvPr>
        </p:nvSpPr>
        <p:spPr>
          <a:xfrm>
            <a:off x="6267450" y="6642100"/>
            <a:ext cx="2133600" cy="365125"/>
          </a:xfrm>
        </p:spPr>
        <p:txBody>
          <a:bodyPr/>
          <a:lstStyle/>
          <a:p>
            <a:pPr>
              <a:defRPr/>
            </a:pPr>
            <a:fld id="{45A49646-2714-40D5-83B3-E678AD6CC700}" type="slidenum">
              <a:rPr lang="ja-JP" altLang="en-US"/>
              <a:pPr>
                <a:defRPr/>
              </a:pPr>
              <a:t>51</a:t>
            </a:fld>
            <a:endParaRPr lang="en-US" altLang="ja-JP" dirty="0"/>
          </a:p>
        </p:txBody>
      </p:sp>
      <p:sp>
        <p:nvSpPr>
          <p:cNvPr id="76815" name="文字方塊 6"/>
          <p:cNvSpPr txBox="1">
            <a:spLocks noChangeArrowheads="1"/>
          </p:cNvSpPr>
          <p:nvPr/>
        </p:nvSpPr>
        <p:spPr bwMode="auto">
          <a:xfrm>
            <a:off x="6000760" y="1928802"/>
            <a:ext cx="2143125" cy="584200"/>
          </a:xfrm>
          <a:prstGeom prst="rect">
            <a:avLst/>
          </a:prstGeom>
          <a:noFill/>
          <a:ln w="9525">
            <a:noFill/>
            <a:miter lim="800000"/>
            <a:headEnd/>
            <a:tailEnd/>
          </a:ln>
        </p:spPr>
        <p:txBody>
          <a:bodyPr>
            <a:spAutoFit/>
          </a:bodyPr>
          <a:lstStyle/>
          <a:p>
            <a:pPr algn="ctr"/>
            <a:r>
              <a:rPr kumimoji="0" lang="zh-TW" altLang="en-US" sz="3200" dirty="0">
                <a:latin typeface="華康方圓體 Std W7"/>
                <a:ea typeface="華康方圓體 Std W7"/>
                <a:cs typeface="華康方圓體 Std W7"/>
              </a:rPr>
              <a:t>不喜歡</a:t>
            </a:r>
          </a:p>
        </p:txBody>
      </p:sp>
      <p:sp>
        <p:nvSpPr>
          <p:cNvPr id="76816" name="文字方塊 7"/>
          <p:cNvSpPr txBox="1">
            <a:spLocks noChangeArrowheads="1"/>
          </p:cNvSpPr>
          <p:nvPr/>
        </p:nvSpPr>
        <p:spPr bwMode="auto">
          <a:xfrm>
            <a:off x="2357422" y="1928802"/>
            <a:ext cx="2143125" cy="584200"/>
          </a:xfrm>
          <a:prstGeom prst="rect">
            <a:avLst/>
          </a:prstGeom>
          <a:noFill/>
          <a:ln w="9525">
            <a:noFill/>
            <a:miter lim="800000"/>
            <a:headEnd/>
            <a:tailEnd/>
          </a:ln>
        </p:spPr>
        <p:txBody>
          <a:bodyPr>
            <a:spAutoFit/>
          </a:bodyPr>
          <a:lstStyle/>
          <a:p>
            <a:pPr algn="ctr"/>
            <a:r>
              <a:rPr kumimoji="0" lang="zh-TW" altLang="en-US" sz="3200" b="1" dirty="0">
                <a:solidFill>
                  <a:srgbClr val="0070C0"/>
                </a:solidFill>
                <a:latin typeface="華康方圓體 Std W7"/>
                <a:ea typeface="華康方圓體 Std W7"/>
                <a:cs typeface="華康方圓體 Std W7"/>
              </a:rPr>
              <a:t>喜歡</a:t>
            </a:r>
          </a:p>
        </p:txBody>
      </p:sp>
      <p:sp>
        <p:nvSpPr>
          <p:cNvPr id="76817" name="文字方塊 9"/>
          <p:cNvSpPr txBox="1">
            <a:spLocks noChangeArrowheads="1"/>
          </p:cNvSpPr>
          <p:nvPr/>
        </p:nvSpPr>
        <p:spPr bwMode="auto">
          <a:xfrm>
            <a:off x="1143731" y="2928934"/>
            <a:ext cx="677108" cy="1428750"/>
          </a:xfrm>
          <a:prstGeom prst="rect">
            <a:avLst/>
          </a:prstGeom>
          <a:noFill/>
          <a:ln w="9525">
            <a:noFill/>
            <a:miter lim="800000"/>
            <a:headEnd/>
            <a:tailEnd/>
          </a:ln>
        </p:spPr>
        <p:txBody>
          <a:bodyPr vert="eaVert">
            <a:spAutoFit/>
          </a:bodyPr>
          <a:lstStyle/>
          <a:p>
            <a:pPr algn="ctr"/>
            <a:r>
              <a:rPr kumimoji="0" lang="zh-TW" altLang="en-US" sz="3200" dirty="0">
                <a:solidFill>
                  <a:srgbClr val="0070C0"/>
                </a:solidFill>
                <a:latin typeface="華康方圓體 Std W7"/>
                <a:ea typeface="華康方圓體 Std W7"/>
                <a:cs typeface="華康方圓體 Std W7"/>
              </a:rPr>
              <a:t>擅　長</a:t>
            </a:r>
          </a:p>
        </p:txBody>
      </p:sp>
      <p:sp>
        <p:nvSpPr>
          <p:cNvPr id="76818" name="文字方塊 10"/>
          <p:cNvSpPr txBox="1">
            <a:spLocks noChangeArrowheads="1"/>
          </p:cNvSpPr>
          <p:nvPr/>
        </p:nvSpPr>
        <p:spPr bwMode="auto">
          <a:xfrm>
            <a:off x="1142976" y="4857760"/>
            <a:ext cx="677863" cy="1428750"/>
          </a:xfrm>
          <a:prstGeom prst="rect">
            <a:avLst/>
          </a:prstGeom>
          <a:noFill/>
          <a:ln w="9525">
            <a:noFill/>
            <a:miter lim="800000"/>
            <a:headEnd/>
            <a:tailEnd/>
          </a:ln>
        </p:spPr>
        <p:txBody>
          <a:bodyPr vert="eaVert">
            <a:spAutoFit/>
          </a:bodyPr>
          <a:lstStyle/>
          <a:p>
            <a:pPr algn="ctr"/>
            <a:r>
              <a:rPr kumimoji="0" lang="zh-TW" altLang="en-US" sz="3200" dirty="0">
                <a:latin typeface="華康方圓體 Std W7"/>
                <a:ea typeface="華康方圓體 Std W7"/>
                <a:cs typeface="華康方圓體 Std W7"/>
              </a:rPr>
              <a:t>不擅長</a:t>
            </a:r>
          </a:p>
        </p:txBody>
      </p:sp>
      <p:sp>
        <p:nvSpPr>
          <p:cNvPr id="22" name="矩形 21"/>
          <p:cNvSpPr/>
          <p:nvPr/>
        </p:nvSpPr>
        <p:spPr>
          <a:xfrm>
            <a:off x="357158" y="3571876"/>
            <a:ext cx="902811" cy="1754326"/>
          </a:xfrm>
          <a:prstGeom prst="rect">
            <a:avLst/>
          </a:prstGeom>
          <a:noFill/>
        </p:spPr>
        <p:txBody>
          <a:bodyPr wrap="none">
            <a:spAutoFit/>
          </a:bodyPr>
          <a:lstStyle/>
          <a:p>
            <a:pPr algn="ctr" fontAlgn="auto">
              <a:spcBef>
                <a:spcPts val="0"/>
              </a:spcBef>
              <a:spcAft>
                <a:spcPts val="0"/>
              </a:spcAft>
              <a:defRPr/>
            </a:pPr>
            <a:r>
              <a:rPr kumimoji="0" lang="zh-TW" altLang="en-US" sz="5400" b="1" dirty="0">
                <a:solidFill>
                  <a:srgbClr val="FF0000"/>
                </a:solidFill>
                <a:latin typeface="華康方圓體 Std W7" pitchFamily="82" charset="-120"/>
                <a:ea typeface="華康方圓體 Std W7" pitchFamily="82" charset="-120"/>
              </a:rPr>
              <a:t>能</a:t>
            </a:r>
            <a:endParaRPr kumimoji="0" lang="en-US" altLang="zh-TW" sz="5400" b="1" dirty="0">
              <a:solidFill>
                <a:srgbClr val="FF0000"/>
              </a:solidFill>
              <a:latin typeface="華康方圓體 Std W7" pitchFamily="82" charset="-120"/>
              <a:ea typeface="華康方圓體 Std W7" pitchFamily="82" charset="-120"/>
            </a:endParaRPr>
          </a:p>
          <a:p>
            <a:pPr algn="ctr" fontAlgn="auto">
              <a:spcBef>
                <a:spcPts val="0"/>
              </a:spcBef>
              <a:spcAft>
                <a:spcPts val="0"/>
              </a:spcAft>
              <a:defRPr/>
            </a:pPr>
            <a:r>
              <a:rPr kumimoji="0" lang="zh-TW" altLang="en-US" sz="5400" b="1" dirty="0">
                <a:solidFill>
                  <a:srgbClr val="FF0000"/>
                </a:solidFill>
                <a:latin typeface="華康方圓體 Std W7" pitchFamily="82" charset="-120"/>
                <a:ea typeface="華康方圓體 Std W7" pitchFamily="82" charset="-120"/>
              </a:rPr>
              <a:t>力</a:t>
            </a:r>
          </a:p>
        </p:txBody>
      </p:sp>
      <p:sp>
        <p:nvSpPr>
          <p:cNvPr id="76821" name="文字方塊 30"/>
          <p:cNvSpPr txBox="1">
            <a:spLocks noChangeArrowheads="1"/>
          </p:cNvSpPr>
          <p:nvPr/>
        </p:nvSpPr>
        <p:spPr bwMode="auto">
          <a:xfrm>
            <a:off x="2357422" y="3286124"/>
            <a:ext cx="2286000" cy="584200"/>
          </a:xfrm>
          <a:prstGeom prst="rect">
            <a:avLst/>
          </a:prstGeom>
          <a:noFill/>
          <a:ln w="9525">
            <a:noFill/>
            <a:miter lim="800000"/>
            <a:headEnd/>
            <a:tailEnd/>
          </a:ln>
        </p:spPr>
        <p:txBody>
          <a:bodyPr>
            <a:spAutoFit/>
          </a:bodyPr>
          <a:lstStyle/>
          <a:p>
            <a:r>
              <a:rPr kumimoji="0" lang="zh-TW" altLang="en-US" sz="3200" u="sng" dirty="0">
                <a:solidFill>
                  <a:srgbClr val="C00000"/>
                </a:solidFill>
                <a:latin typeface="華康方圓體 Std W7"/>
                <a:ea typeface="華康方圓體 Std W7"/>
                <a:cs typeface="華康方圓體 Std W7"/>
              </a:rPr>
              <a:t>適合的類組</a:t>
            </a:r>
            <a:endParaRPr kumimoji="0" lang="en-US" altLang="zh-TW" sz="3200" u="sng" dirty="0">
              <a:solidFill>
                <a:srgbClr val="C00000"/>
              </a:solidFill>
              <a:latin typeface="華康方圓體 Std W7"/>
              <a:ea typeface="華康方圓體 Std W7"/>
              <a:cs typeface="華康方圓體 Std W7"/>
            </a:endParaRPr>
          </a:p>
        </p:txBody>
      </p:sp>
      <p:sp>
        <p:nvSpPr>
          <p:cNvPr id="76822" name="文字方塊 38"/>
          <p:cNvSpPr txBox="1">
            <a:spLocks noChangeArrowheads="1"/>
          </p:cNvSpPr>
          <p:nvPr/>
        </p:nvSpPr>
        <p:spPr bwMode="auto">
          <a:xfrm>
            <a:off x="5786446" y="5214950"/>
            <a:ext cx="2643187" cy="584200"/>
          </a:xfrm>
          <a:prstGeom prst="rect">
            <a:avLst/>
          </a:prstGeom>
          <a:noFill/>
          <a:ln w="9525">
            <a:noFill/>
            <a:miter lim="800000"/>
            <a:headEnd/>
            <a:tailEnd/>
          </a:ln>
        </p:spPr>
        <p:txBody>
          <a:bodyPr>
            <a:spAutoFit/>
          </a:bodyPr>
          <a:lstStyle/>
          <a:p>
            <a:r>
              <a:rPr kumimoji="0" lang="zh-TW" altLang="en-US" sz="3200" u="sng" dirty="0">
                <a:solidFill>
                  <a:srgbClr val="C00000"/>
                </a:solidFill>
                <a:latin typeface="華康方圓體 Std W7"/>
                <a:ea typeface="華康方圓體 Std W7"/>
                <a:cs typeface="華康方圓體 Std W7"/>
              </a:rPr>
              <a:t>不適合的類組</a:t>
            </a:r>
          </a:p>
        </p:txBody>
      </p:sp>
      <p:sp>
        <p:nvSpPr>
          <p:cNvPr id="76823" name="文字方塊 47"/>
          <p:cNvSpPr txBox="1">
            <a:spLocks noChangeArrowheads="1"/>
          </p:cNvSpPr>
          <p:nvPr/>
        </p:nvSpPr>
        <p:spPr bwMode="auto">
          <a:xfrm>
            <a:off x="2214546" y="5214950"/>
            <a:ext cx="2857500" cy="584200"/>
          </a:xfrm>
          <a:prstGeom prst="rect">
            <a:avLst/>
          </a:prstGeom>
          <a:noFill/>
          <a:ln w="9525">
            <a:noFill/>
            <a:miter lim="800000"/>
            <a:headEnd/>
            <a:tailEnd/>
          </a:ln>
        </p:spPr>
        <p:txBody>
          <a:bodyPr>
            <a:spAutoFit/>
          </a:bodyPr>
          <a:lstStyle/>
          <a:p>
            <a:r>
              <a:rPr kumimoji="0" lang="zh-TW" altLang="en-US" sz="3200" u="sng" dirty="0">
                <a:solidFill>
                  <a:schemeClr val="bg1"/>
                </a:solidFill>
                <a:latin typeface="華康方圓體 Std W7"/>
                <a:ea typeface="華康方圓體 Std W7"/>
                <a:cs typeface="華康方圓體 Std W7"/>
              </a:rPr>
              <a:t>需進一步了解</a:t>
            </a:r>
          </a:p>
        </p:txBody>
      </p:sp>
      <p:sp>
        <p:nvSpPr>
          <p:cNvPr id="76824" name="文字方塊 54"/>
          <p:cNvSpPr txBox="1">
            <a:spLocks noChangeArrowheads="1"/>
          </p:cNvSpPr>
          <p:nvPr/>
        </p:nvSpPr>
        <p:spPr bwMode="auto">
          <a:xfrm>
            <a:off x="5572132" y="3286124"/>
            <a:ext cx="3000375" cy="584200"/>
          </a:xfrm>
          <a:prstGeom prst="rect">
            <a:avLst/>
          </a:prstGeom>
          <a:noFill/>
          <a:ln w="9525">
            <a:noFill/>
            <a:miter lim="800000"/>
            <a:headEnd/>
            <a:tailEnd/>
          </a:ln>
        </p:spPr>
        <p:txBody>
          <a:bodyPr>
            <a:spAutoFit/>
          </a:bodyPr>
          <a:lstStyle/>
          <a:p>
            <a:r>
              <a:rPr kumimoji="0" lang="zh-TW" altLang="en-US" sz="3200" u="sng" dirty="0">
                <a:solidFill>
                  <a:schemeClr val="bg1"/>
                </a:solidFill>
                <a:latin typeface="華康方圓體 Std W7"/>
                <a:ea typeface="華康方圓體 Std W7"/>
                <a:cs typeface="華康方圓體 Std W7"/>
              </a:rPr>
              <a:t>需進一步了解</a:t>
            </a:r>
          </a:p>
        </p:txBody>
      </p:sp>
      <p:graphicFrame>
        <p:nvGraphicFramePr>
          <p:cNvPr id="15" name="表格 14"/>
          <p:cNvGraphicFramePr>
            <a:graphicFrameLocks noGrp="1"/>
          </p:cNvGraphicFramePr>
          <p:nvPr/>
        </p:nvGraphicFramePr>
        <p:xfrm>
          <a:off x="428596" y="857233"/>
          <a:ext cx="8429684" cy="5715039"/>
        </p:xfrm>
        <a:graphic>
          <a:graphicData uri="http://schemas.openxmlformats.org/drawingml/2006/table">
            <a:tbl>
              <a:tblPr/>
              <a:tblGrid>
                <a:gridCol w="785818"/>
                <a:gridCol w="642942"/>
                <a:gridCol w="3357586"/>
                <a:gridCol w="3643338"/>
              </a:tblGrid>
              <a:tr h="844164">
                <a:tc rowSpan="2" gridSpan="2">
                  <a:txBody>
                    <a:bodyPr/>
                    <a:lstStyle/>
                    <a:p>
                      <a:endParaRPr lang="zh-TW" altLang="en-US" dirty="0"/>
                    </a:p>
                  </a:txBody>
                  <a:tcPr>
                    <a:lnL w="12700" cmpd="sng">
                      <a:solidFill>
                        <a:schemeClr val="bg1"/>
                      </a:solidFill>
                      <a:prstDash val="solid"/>
                    </a:lnL>
                    <a:lnR w="12700" cap="flat" cmpd="sng" algn="ctr">
                      <a:solidFill>
                        <a:schemeClr val="bg1"/>
                      </a:solidFill>
                      <a:prstDash val="solid"/>
                      <a:round/>
                      <a:headEnd type="none" w="med" len="med"/>
                      <a:tailEnd type="none" w="med" len="med"/>
                    </a:lnR>
                    <a:lnT w="12700" cmpd="sng">
                      <a:solidFill>
                        <a:schemeClr val="bg1"/>
                      </a:solidFill>
                      <a:prstDash val="solid"/>
                    </a:lnT>
                    <a:lnB w="12700" cap="flat" cmpd="sng" algn="ctr">
                      <a:solidFill>
                        <a:schemeClr val="bg1"/>
                      </a:solidFill>
                      <a:prstDash val="solid"/>
                      <a:round/>
                      <a:headEnd type="none" w="med" len="med"/>
                      <a:tailEnd type="none" w="med" len="med"/>
                    </a:lnB>
                    <a:noFill/>
                  </a:tcPr>
                </a:tc>
                <a:tc rowSpan="2" hMerge="1">
                  <a:txBody>
                    <a:bodyPr/>
                    <a:lstStyle/>
                    <a:p>
                      <a:endParaRPr lang="zh-TW"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lang="zh-TW" altLang="en-US" sz="4800" b="1" dirty="0" smtClean="0">
                          <a:solidFill>
                            <a:srgbClr val="C00000"/>
                          </a:solidFill>
                          <a:latin typeface="+mj-ea"/>
                          <a:ea typeface="+mj-ea"/>
                        </a:rPr>
                        <a:t>興趣</a:t>
                      </a:r>
                      <a:endParaRPr lang="zh-TW" altLang="en-US" sz="4800" b="1" dirty="0">
                        <a:solidFill>
                          <a:srgbClr val="C00000"/>
                        </a:solidFill>
                        <a:latin typeface="+mj-ea"/>
                        <a:ea typeface="+mj-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zh-TW" altLang="en-US" dirty="0"/>
                    </a:p>
                  </a:txBody>
                  <a:tcPr>
                    <a:lnL w="12700" cap="flat" cmpd="sng" algn="ctr">
                      <a:solidFill>
                        <a:schemeClr val="bg1"/>
                      </a:solidFill>
                      <a:prstDash val="solid"/>
                      <a:round/>
                      <a:headEnd type="none" w="med" len="med"/>
                      <a:tailEnd type="none" w="med" len="med"/>
                    </a:lnL>
                    <a:lnR w="12700" cmpd="sng">
                      <a:solidFill>
                        <a:schemeClr val="bg1"/>
                      </a:solid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844162">
                <a:tc gridSpan="2" vMerge="1">
                  <a:txBody>
                    <a:bodyPr/>
                    <a:lstStyle/>
                    <a:p>
                      <a:endParaRPr lang="zh-TW"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vMerge="1">
                  <a:txBody>
                    <a:bodyPr/>
                    <a:lstStyle/>
                    <a:p>
                      <a:endParaRPr lang="zh-TW"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zh-TW"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TW" altLang="en-US" dirty="0" smtClean="0"/>
                        <a:t>    </a:t>
                      </a:r>
                      <a:endParaRPr lang="zh-TW"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22567">
                <a:tc rowSpan="2">
                  <a:txBody>
                    <a:bodyPr/>
                    <a:lstStyle/>
                    <a:p>
                      <a:endParaRPr lang="zh-TW" altLang="en-US" dirty="0">
                        <a:latin typeface="標楷體" pitchFamily="65" charset="-120"/>
                        <a:ea typeface="標楷體" pitchFamily="65" charset="-12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solidFill>
                        <a:schemeClr val="bg1"/>
                      </a:solidFill>
                      <a:prstDash val="solid"/>
                    </a:lnB>
                    <a:noFill/>
                  </a:tcPr>
                </a:tc>
                <a:tc>
                  <a:txBody>
                    <a:bodyPr/>
                    <a:lstStyle/>
                    <a:p>
                      <a:endParaRPr lang="zh-TW"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zh-TW"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zh-TW"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4146">
                <a:tc vMerge="1">
                  <a:txBody>
                    <a:bodyPr/>
                    <a:lstStyle/>
                    <a:p>
                      <a:endParaRPr lang="zh-TW" altLang="en-US"/>
                    </a:p>
                  </a:txBody>
                  <a:tcPr/>
                </a:tc>
                <a:tc>
                  <a:txBody>
                    <a:bodyPr/>
                    <a:lstStyle/>
                    <a:p>
                      <a:endParaRPr lang="zh-TW"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zh-TW"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zh-TW"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2143108" y="285728"/>
            <a:ext cx="4429156" cy="823913"/>
          </a:xfrm>
          <a:prstGeom prst="rect">
            <a:avLst/>
          </a:prstGeom>
          <a:solidFill>
            <a:srgbClr val="FFD243"/>
          </a:solidFill>
          <a:ln w="9525">
            <a:noFill/>
            <a:miter lim="800000"/>
            <a:headEnd/>
            <a:tailEnd/>
          </a:ln>
          <a:scene3d>
            <a:camera prst="orthographicFront"/>
            <a:lightRig rig="threePt" dir="t"/>
          </a:scene3d>
          <a:sp3d>
            <a:bevelT/>
          </a:sp3d>
        </p:spPr>
        <p:txBody>
          <a:bodyPr wrap="square" anchor="b">
            <a:spAutoFit/>
          </a:bodyPr>
          <a:lstStyle/>
          <a:p>
            <a:pPr algn="ctr"/>
            <a:r>
              <a:rPr lang="zh-TW" altLang="en-US" sz="4800" b="1" dirty="0">
                <a:solidFill>
                  <a:schemeClr val="bg1"/>
                </a:solidFill>
                <a:latin typeface="標楷體" pitchFamily="65" charset="-120"/>
                <a:ea typeface="標楷體" pitchFamily="65" charset="-120"/>
              </a:rPr>
              <a:t>選組的迷思</a:t>
            </a:r>
          </a:p>
        </p:txBody>
      </p:sp>
      <p:sp>
        <p:nvSpPr>
          <p:cNvPr id="124933" name="Rectangle 5"/>
          <p:cNvSpPr>
            <a:spLocks noChangeArrowheads="1"/>
          </p:cNvSpPr>
          <p:nvPr/>
        </p:nvSpPr>
        <p:spPr bwMode="auto">
          <a:xfrm>
            <a:off x="395288" y="1142984"/>
            <a:ext cx="8497887" cy="5214973"/>
          </a:xfrm>
          <a:prstGeom prst="rect">
            <a:avLst/>
          </a:prstGeom>
          <a:noFill/>
          <a:ln w="9525">
            <a:noFill/>
            <a:miter lim="800000"/>
            <a:headEnd/>
            <a:tailEnd/>
          </a:ln>
        </p:spPr>
        <p:txBody>
          <a:bodyPr/>
          <a:lstStyle/>
          <a:p>
            <a:pPr marL="342900" indent="-342900">
              <a:spcBef>
                <a:spcPct val="20000"/>
              </a:spcBef>
              <a:buFont typeface="Wingdings" pitchFamily="2" charset="2"/>
              <a:buChar char="u"/>
            </a:pPr>
            <a:r>
              <a:rPr lang="zh-TW" altLang="en-US" sz="3600" b="1" dirty="0">
                <a:solidFill>
                  <a:schemeClr val="accent1">
                    <a:lumMod val="50000"/>
                  </a:schemeClr>
                </a:solidFill>
                <a:ea typeface="標楷體" pitchFamily="65" charset="-120"/>
              </a:rPr>
              <a:t>女生要唸第一類組，男生才唸第二、三類組。</a:t>
            </a:r>
          </a:p>
          <a:p>
            <a:pPr marL="342900" indent="-342900">
              <a:lnSpc>
                <a:spcPct val="90000"/>
              </a:lnSpc>
              <a:spcBef>
                <a:spcPct val="20000"/>
              </a:spcBef>
              <a:buFont typeface="Wingdings" pitchFamily="2" charset="2"/>
              <a:buChar char="u"/>
            </a:pPr>
            <a:r>
              <a:rPr kumimoji="0" lang="zh-TW" altLang="en-US" sz="3600" b="1" dirty="0">
                <a:solidFill>
                  <a:schemeClr val="accent1">
                    <a:lumMod val="50000"/>
                  </a:schemeClr>
                </a:solidFill>
                <a:ea typeface="標楷體" pitchFamily="65" charset="-120"/>
              </a:rPr>
              <a:t>不喜歡背</a:t>
            </a:r>
            <a:r>
              <a:rPr lang="zh-TW" altLang="en-US" sz="3600" b="1" dirty="0">
                <a:solidFill>
                  <a:schemeClr val="accent1">
                    <a:lumMod val="50000"/>
                  </a:schemeClr>
                </a:solidFill>
                <a:ea typeface="標楷體" pitchFamily="65" charset="-120"/>
              </a:rPr>
              <a:t>，去唸自然組。</a:t>
            </a:r>
          </a:p>
          <a:p>
            <a:pPr marL="342900" indent="-342900">
              <a:lnSpc>
                <a:spcPct val="90000"/>
              </a:lnSpc>
              <a:spcBef>
                <a:spcPct val="20000"/>
              </a:spcBef>
              <a:buFont typeface="Wingdings" pitchFamily="2" charset="2"/>
              <a:buChar char="u"/>
            </a:pPr>
            <a:r>
              <a:rPr lang="zh-TW" altLang="en-US" sz="3600" b="1" dirty="0">
                <a:solidFill>
                  <a:schemeClr val="accent1">
                    <a:lumMod val="50000"/>
                  </a:schemeClr>
                </a:solidFill>
                <a:ea typeface="標楷體" pitchFamily="65" charset="-120"/>
              </a:rPr>
              <a:t>先「試讀」看看嘛，唸不好再轉組就好了。</a:t>
            </a:r>
          </a:p>
          <a:p>
            <a:pPr marL="342900" indent="-342900">
              <a:spcBef>
                <a:spcPct val="20000"/>
              </a:spcBef>
              <a:buFont typeface="Wingdings" pitchFamily="2" charset="2"/>
              <a:buChar char="u"/>
            </a:pPr>
            <a:r>
              <a:rPr lang="zh-TW" altLang="en-US" sz="3600" b="1" dirty="0">
                <a:solidFill>
                  <a:schemeClr val="accent1">
                    <a:lumMod val="50000"/>
                  </a:schemeClr>
                </a:solidFill>
                <a:ea typeface="標楷體" pitchFamily="65" charset="-120"/>
              </a:rPr>
              <a:t>問問你好朋友要選那一類組，跟他們同一類組就好了。</a:t>
            </a:r>
          </a:p>
          <a:p>
            <a:pPr marL="342900" indent="-342900">
              <a:spcBef>
                <a:spcPct val="20000"/>
              </a:spcBef>
              <a:buFont typeface="Wingdings" pitchFamily="2" charset="2"/>
              <a:buChar char="u"/>
            </a:pPr>
            <a:r>
              <a:rPr lang="zh-TW" altLang="en-US" sz="3600" b="1" dirty="0">
                <a:solidFill>
                  <a:schemeClr val="accent1">
                    <a:lumMod val="50000"/>
                  </a:schemeClr>
                </a:solidFill>
                <a:ea typeface="標楷體" pitchFamily="65" charset="-120"/>
              </a:rPr>
              <a:t>你哥哥選第二類組，跟他們選一樣就好了。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4933"/>
                                        </p:tgtEl>
                                        <p:attrNameLst>
                                          <p:attrName>style.visibility</p:attrName>
                                        </p:attrNameLst>
                                      </p:cBhvr>
                                      <p:to>
                                        <p:strVal val="visible"/>
                                      </p:to>
                                    </p:set>
                                    <p:animEffect transition="in" filter="diamond(in)">
                                      <p:cBhvr>
                                        <p:cTn id="7" dur="1000"/>
                                        <p:tgtEl>
                                          <p:spTgt spid="124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p:cNvSpPr>
          <p:nvPr>
            <p:ph type="title"/>
          </p:nvPr>
        </p:nvSpPr>
        <p:spPr>
          <a:xfrm>
            <a:off x="2714612" y="500042"/>
            <a:ext cx="3429024" cy="857256"/>
          </a:xfrm>
          <a:solidFill>
            <a:srgbClr val="FFD243"/>
          </a:solidFill>
          <a:scene3d>
            <a:camera prst="orthographicFront"/>
            <a:lightRig rig="threePt" dir="t"/>
          </a:scene3d>
          <a:sp3d>
            <a:bevelT/>
          </a:sp3d>
        </p:spPr>
        <p:txBody>
          <a:bodyPr/>
          <a:lstStyle/>
          <a:p>
            <a:pPr eaLnBrk="1" hangingPunct="1"/>
            <a:r>
              <a:rPr lang="zh-TW" altLang="en-US" sz="5400" b="1" dirty="0" smtClean="0">
                <a:solidFill>
                  <a:schemeClr val="bg1"/>
                </a:solidFill>
                <a:latin typeface="標楷體" pitchFamily="65" charset="-120"/>
                <a:ea typeface="標楷體" pitchFamily="65" charset="-120"/>
              </a:rPr>
              <a:t>選組程序</a:t>
            </a:r>
          </a:p>
        </p:txBody>
      </p:sp>
      <p:sp>
        <p:nvSpPr>
          <p:cNvPr id="52227" name="內容版面配置區 2"/>
          <p:cNvSpPr>
            <a:spLocks noGrp="1"/>
          </p:cNvSpPr>
          <p:nvPr>
            <p:ph idx="1"/>
          </p:nvPr>
        </p:nvSpPr>
        <p:spPr/>
        <p:txBody>
          <a:bodyPr/>
          <a:lstStyle/>
          <a:p>
            <a:pPr eaLnBrk="1" hangingPunct="1">
              <a:buFont typeface="Wingdings" pitchFamily="2" charset="2"/>
              <a:buChar char="u"/>
            </a:pPr>
            <a:r>
              <a:rPr lang="en-US" altLang="zh-TW" sz="4000" b="1" dirty="0" smtClean="0">
                <a:solidFill>
                  <a:srgbClr val="C00000"/>
                </a:solidFill>
                <a:latin typeface="標楷體" pitchFamily="65" charset="-120"/>
                <a:ea typeface="標楷體" pitchFamily="65" charset="-120"/>
              </a:rPr>
              <a:t>1/11</a:t>
            </a:r>
            <a:r>
              <a:rPr lang="zh-TW" altLang="en-US" sz="4000" b="1" dirty="0" smtClean="0">
                <a:solidFill>
                  <a:srgbClr val="C00000"/>
                </a:solidFill>
                <a:latin typeface="標楷體" pitchFamily="65" charset="-120"/>
                <a:ea typeface="標楷體" pitchFamily="65" charset="-120"/>
              </a:rPr>
              <a:t>（星期一）</a:t>
            </a:r>
            <a:r>
              <a:rPr lang="zh-TW" altLang="en-US" sz="4000" b="1" dirty="0" smtClean="0">
                <a:solidFill>
                  <a:schemeClr val="accent1">
                    <a:lumMod val="50000"/>
                  </a:schemeClr>
                </a:solidFill>
                <a:latin typeface="標楷體" pitchFamily="65" charset="-120"/>
                <a:ea typeface="標楷體" pitchFamily="65" charset="-120"/>
              </a:rPr>
              <a:t>前提出</a:t>
            </a:r>
            <a:endParaRPr lang="en-US" altLang="zh-TW" sz="4000" b="1" dirty="0" smtClean="0">
              <a:solidFill>
                <a:schemeClr val="accent1">
                  <a:lumMod val="50000"/>
                </a:schemeClr>
              </a:solidFill>
              <a:latin typeface="標楷體" pitchFamily="65" charset="-120"/>
              <a:ea typeface="標楷體" pitchFamily="65" charset="-120"/>
            </a:endParaRPr>
          </a:p>
          <a:p>
            <a:pPr eaLnBrk="1" hangingPunct="1">
              <a:buNone/>
            </a:pPr>
            <a:r>
              <a:rPr lang="en-US" altLang="zh-TW" sz="4000" b="1" dirty="0" smtClean="0">
                <a:solidFill>
                  <a:schemeClr val="accent1">
                    <a:lumMod val="50000"/>
                  </a:schemeClr>
                </a:solidFill>
                <a:latin typeface="標楷體" pitchFamily="65" charset="-120"/>
                <a:ea typeface="標楷體" pitchFamily="65" charset="-120"/>
              </a:rPr>
              <a:t> 【</a:t>
            </a:r>
            <a:r>
              <a:rPr lang="zh-TW" altLang="en-US" sz="4000" b="1" dirty="0" smtClean="0">
                <a:solidFill>
                  <a:schemeClr val="accent1">
                    <a:lumMod val="50000"/>
                  </a:schemeClr>
                </a:solidFill>
                <a:latin typeface="標楷體" pitchFamily="65" charset="-120"/>
                <a:ea typeface="標楷體" pitchFamily="65" charset="-120"/>
              </a:rPr>
              <a:t>請審慎評估</a:t>
            </a:r>
            <a:r>
              <a:rPr lang="en-US" altLang="zh-TW" sz="4000" b="1" dirty="0" smtClean="0">
                <a:solidFill>
                  <a:schemeClr val="accent1">
                    <a:lumMod val="50000"/>
                  </a:schemeClr>
                </a:solidFill>
                <a:latin typeface="標楷體" pitchFamily="65" charset="-120"/>
                <a:ea typeface="標楷體" pitchFamily="65" charset="-120"/>
              </a:rPr>
              <a:t>】</a:t>
            </a:r>
          </a:p>
          <a:p>
            <a:pPr eaLnBrk="1" hangingPunct="1">
              <a:buFont typeface="Wingdings" pitchFamily="2" charset="2"/>
              <a:buChar char="u"/>
            </a:pPr>
            <a:r>
              <a:rPr lang="zh-TW" altLang="en-US" sz="4000" b="1" dirty="0" smtClean="0">
                <a:solidFill>
                  <a:schemeClr val="accent1">
                    <a:lumMod val="50000"/>
                  </a:schemeClr>
                </a:solidFill>
                <a:latin typeface="標楷體" pitchFamily="65" charset="-120"/>
                <a:ea typeface="標楷體" pitchFamily="65" charset="-120"/>
              </a:rPr>
              <a:t>高一下學期開學前編班完成</a:t>
            </a:r>
            <a:endParaRPr lang="en-US" altLang="zh-TW" sz="4000" b="1" dirty="0" smtClean="0">
              <a:solidFill>
                <a:schemeClr val="accent1">
                  <a:lumMod val="50000"/>
                </a:schemeClr>
              </a:solidFill>
              <a:latin typeface="標楷體" pitchFamily="65" charset="-120"/>
              <a:ea typeface="標楷體" pitchFamily="65" charset="-120"/>
            </a:endParaRPr>
          </a:p>
          <a:p>
            <a:pPr eaLnBrk="1" hangingPunct="1">
              <a:buFont typeface="Wingdings" pitchFamily="2" charset="2"/>
              <a:buChar char="u"/>
            </a:pPr>
            <a:r>
              <a:rPr lang="zh-TW" altLang="en-US" sz="4000" b="1" dirty="0" smtClean="0">
                <a:solidFill>
                  <a:schemeClr val="accent1">
                    <a:lumMod val="50000"/>
                  </a:schemeClr>
                </a:solidFill>
                <a:latin typeface="標楷體" pitchFamily="65" charset="-120"/>
                <a:ea typeface="標楷體" pitchFamily="65" charset="-120"/>
              </a:rPr>
              <a:t>轉組時間</a:t>
            </a:r>
            <a:r>
              <a:rPr lang="en-US" altLang="zh-TW" sz="4000" b="1" dirty="0" smtClean="0">
                <a:solidFill>
                  <a:schemeClr val="accent1">
                    <a:lumMod val="50000"/>
                  </a:schemeClr>
                </a:solidFill>
                <a:latin typeface="標楷體" pitchFamily="65" charset="-120"/>
                <a:ea typeface="標楷體" pitchFamily="65" charset="-120"/>
              </a:rPr>
              <a:t>—</a:t>
            </a:r>
            <a:r>
              <a:rPr lang="zh-TW" altLang="en-US" sz="4000" b="1" dirty="0" smtClean="0">
                <a:solidFill>
                  <a:srgbClr val="C00000"/>
                </a:solidFill>
                <a:latin typeface="標楷體" pitchFamily="65" charset="-120"/>
                <a:ea typeface="標楷體" pitchFamily="65" charset="-120"/>
              </a:rPr>
              <a:t>高一下學期期終測驗後一週內</a:t>
            </a:r>
            <a:r>
              <a:rPr lang="zh-TW" altLang="en-US" sz="4000" b="1" dirty="0" smtClean="0">
                <a:solidFill>
                  <a:schemeClr val="accent1">
                    <a:lumMod val="50000"/>
                  </a:schemeClr>
                </a:solidFill>
                <a:latin typeface="標楷體" pitchFamily="65" charset="-120"/>
                <a:ea typeface="標楷體" pitchFamily="65" charset="-120"/>
              </a:rPr>
              <a:t>主動向教務處註冊組提出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10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222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anim calcmode="lin" valueType="num">
                                      <p:cBhvr additive="base">
                                        <p:cTn id="11" dur="10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2227">
                                            <p:txEl>
                                              <p:pRg st="3" end="3"/>
                                            </p:txEl>
                                          </p:spTgt>
                                        </p:tgtEl>
                                        <p:attrNameLst>
                                          <p:attrName>style.visibility</p:attrName>
                                        </p:attrNameLst>
                                      </p:cBhvr>
                                      <p:to>
                                        <p:strVal val="visible"/>
                                      </p:to>
                                    </p:set>
                                    <p:anim calcmode="lin" valueType="num">
                                      <p:cBhvr additive="base">
                                        <p:cTn id="17" dur="10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22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00298" y="500042"/>
            <a:ext cx="4000528" cy="868346"/>
          </a:xfrm>
          <a:solidFill>
            <a:srgbClr val="FFD243"/>
          </a:solidFill>
          <a:scene3d>
            <a:camera prst="orthographicFront"/>
            <a:lightRig rig="threePt" dir="t"/>
          </a:scene3d>
          <a:sp3d>
            <a:bevelT/>
          </a:sp3d>
        </p:spPr>
        <p:txBody>
          <a:bodyPr/>
          <a:lstStyle/>
          <a:p>
            <a:r>
              <a:rPr lang="zh-TW" altLang="en-US" sz="4800" b="1" dirty="0" smtClean="0">
                <a:solidFill>
                  <a:schemeClr val="bg1"/>
                </a:solidFill>
                <a:latin typeface="標楷體" pitchFamily="65" charset="-120"/>
                <a:ea typeface="標楷體" pitchFamily="65" charset="-120"/>
              </a:rPr>
              <a:t>善用網路資源</a:t>
            </a:r>
            <a:endParaRPr lang="zh-TW" altLang="en-US" sz="4800" b="1" dirty="0">
              <a:solidFill>
                <a:schemeClr val="bg1"/>
              </a:solidFill>
              <a:latin typeface="標楷體" pitchFamily="65" charset="-120"/>
              <a:ea typeface="標楷體" pitchFamily="65" charset="-120"/>
            </a:endParaRPr>
          </a:p>
        </p:txBody>
      </p:sp>
      <p:sp>
        <p:nvSpPr>
          <p:cNvPr id="5" name="矩形 4"/>
          <p:cNvSpPr/>
          <p:nvPr/>
        </p:nvSpPr>
        <p:spPr>
          <a:xfrm>
            <a:off x="571472" y="1785926"/>
            <a:ext cx="7879080" cy="3785652"/>
          </a:xfrm>
          <a:prstGeom prst="rect">
            <a:avLst/>
          </a:prstGeom>
        </p:spPr>
        <p:txBody>
          <a:bodyPr wrap="none">
            <a:spAutoFit/>
          </a:bodyPr>
          <a:lstStyle/>
          <a:p>
            <a:r>
              <a:rPr lang="zh-TW" altLang="en-US" sz="4000" b="1" dirty="0" smtClean="0">
                <a:solidFill>
                  <a:schemeClr val="accent1">
                    <a:lumMod val="50000"/>
                  </a:schemeClr>
                </a:solidFill>
                <a:latin typeface="標楷體" pitchFamily="65" charset="-120"/>
                <a:ea typeface="標楷體" pitchFamily="65" charset="-120"/>
              </a:rPr>
              <a:t>本校輔導室</a:t>
            </a:r>
            <a:endParaRPr lang="en-US" altLang="zh-TW" sz="4000" b="1" dirty="0" smtClean="0">
              <a:solidFill>
                <a:schemeClr val="accent1">
                  <a:lumMod val="50000"/>
                </a:schemeClr>
              </a:solidFill>
              <a:latin typeface="標楷體" pitchFamily="65" charset="-120"/>
              <a:ea typeface="標楷體" pitchFamily="65" charset="-120"/>
            </a:endParaRPr>
          </a:p>
          <a:p>
            <a:pPr>
              <a:buFont typeface="Wingdings" pitchFamily="2" charset="2"/>
              <a:buChar char="u"/>
            </a:pPr>
            <a:r>
              <a:rPr lang="zh-TW" altLang="en-US" sz="4000" b="1" dirty="0" smtClean="0">
                <a:solidFill>
                  <a:schemeClr val="accent1">
                    <a:lumMod val="50000"/>
                  </a:schemeClr>
                </a:solidFill>
                <a:latin typeface="標楷體" pitchFamily="65" charset="-120"/>
                <a:ea typeface="標楷體" pitchFamily="65" charset="-120"/>
              </a:rPr>
              <a:t>生涯發展</a:t>
            </a:r>
            <a:r>
              <a:rPr lang="en-US" altLang="zh-TW" sz="4000" b="1" dirty="0" smtClean="0">
                <a:solidFill>
                  <a:schemeClr val="accent1">
                    <a:lumMod val="50000"/>
                  </a:schemeClr>
                </a:solidFill>
                <a:latin typeface="標楷體" pitchFamily="65" charset="-120"/>
                <a:ea typeface="標楷體" pitchFamily="65" charset="-120"/>
              </a:rPr>
              <a:t>—</a:t>
            </a:r>
            <a:r>
              <a:rPr lang="zh-TW" altLang="en-US" sz="4000" b="1" dirty="0" smtClean="0">
                <a:solidFill>
                  <a:schemeClr val="accent1">
                    <a:lumMod val="50000"/>
                  </a:schemeClr>
                </a:solidFill>
                <a:latin typeface="標楷體" pitchFamily="65" charset="-120"/>
                <a:ea typeface="標楷體" pitchFamily="65" charset="-120"/>
              </a:rPr>
              <a:t>各項心理測驗</a:t>
            </a:r>
            <a:endParaRPr lang="en-US" altLang="zh-TW" sz="4000" b="1" dirty="0" smtClean="0">
              <a:solidFill>
                <a:schemeClr val="accent1">
                  <a:lumMod val="50000"/>
                </a:schemeClr>
              </a:solidFill>
              <a:latin typeface="標楷體" pitchFamily="65" charset="-120"/>
              <a:ea typeface="標楷體" pitchFamily="65" charset="-120"/>
            </a:endParaRPr>
          </a:p>
          <a:p>
            <a:pPr>
              <a:buFont typeface="Wingdings" pitchFamily="2" charset="2"/>
              <a:buChar char="u"/>
            </a:pPr>
            <a:r>
              <a:rPr lang="zh-TW" altLang="en-US" sz="4000" b="1" dirty="0" smtClean="0">
                <a:solidFill>
                  <a:schemeClr val="accent1">
                    <a:lumMod val="50000"/>
                  </a:schemeClr>
                </a:solidFill>
                <a:latin typeface="標楷體" pitchFamily="65" charset="-120"/>
                <a:ea typeface="標楷體" pitchFamily="65" charset="-120"/>
              </a:rPr>
              <a:t>大學多元入學網站連結</a:t>
            </a:r>
            <a:endParaRPr lang="en-US" altLang="zh-TW" sz="4000" b="1" dirty="0" smtClean="0">
              <a:solidFill>
                <a:schemeClr val="accent1">
                  <a:lumMod val="50000"/>
                </a:schemeClr>
              </a:solidFill>
              <a:latin typeface="標楷體" pitchFamily="65" charset="-120"/>
              <a:ea typeface="標楷體" pitchFamily="65" charset="-120"/>
            </a:endParaRPr>
          </a:p>
          <a:p>
            <a:r>
              <a:rPr lang="zh-TW" altLang="en-US" sz="4000" b="1" dirty="0" smtClean="0">
                <a:solidFill>
                  <a:schemeClr val="accent1">
                    <a:lumMod val="50000"/>
                  </a:schemeClr>
                </a:solidFill>
                <a:latin typeface="標楷體" pitchFamily="65" charset="-120"/>
                <a:ea typeface="標楷體" pitchFamily="65" charset="-120"/>
              </a:rPr>
              <a:t>  大考中心</a:t>
            </a:r>
            <a:r>
              <a:rPr lang="en-US" altLang="zh-TW" sz="4000" b="1" dirty="0" smtClean="0">
                <a:solidFill>
                  <a:schemeClr val="accent1">
                    <a:lumMod val="50000"/>
                  </a:schemeClr>
                </a:solidFill>
                <a:latin typeface="標楷體" pitchFamily="65" charset="-120"/>
                <a:ea typeface="標楷體" pitchFamily="65" charset="-120"/>
              </a:rPr>
              <a:t>—</a:t>
            </a:r>
            <a:r>
              <a:rPr lang="zh-TW" altLang="en-US" sz="4000" b="1" dirty="0" smtClean="0">
                <a:solidFill>
                  <a:schemeClr val="accent1">
                    <a:lumMod val="50000"/>
                  </a:schemeClr>
                </a:solidFill>
                <a:latin typeface="標楷體" pitchFamily="65" charset="-120"/>
                <a:ea typeface="標楷體" pitchFamily="65" charset="-120"/>
              </a:rPr>
              <a:t>興趣量表查詢系統</a:t>
            </a:r>
            <a:endParaRPr lang="en-US" altLang="zh-TW" sz="4000" b="1" dirty="0" smtClean="0">
              <a:solidFill>
                <a:schemeClr val="accent1">
                  <a:lumMod val="50000"/>
                </a:schemeClr>
              </a:solidFill>
              <a:latin typeface="標楷體" pitchFamily="65" charset="-120"/>
              <a:ea typeface="標楷體" pitchFamily="65" charset="-120"/>
            </a:endParaRPr>
          </a:p>
          <a:p>
            <a:r>
              <a:rPr lang="zh-TW" altLang="en-US" sz="4000" b="1" dirty="0" smtClean="0">
                <a:solidFill>
                  <a:schemeClr val="accent1">
                    <a:lumMod val="50000"/>
                  </a:schemeClr>
                </a:solidFill>
                <a:latin typeface="標楷體" pitchFamily="65" charset="-120"/>
                <a:ea typeface="標楷體" pitchFamily="65" charset="-120"/>
              </a:rPr>
              <a:t>  漫步在大學</a:t>
            </a:r>
            <a:r>
              <a:rPr lang="en-US" altLang="zh-TW" sz="4000" b="1" dirty="0" smtClean="0">
                <a:solidFill>
                  <a:schemeClr val="accent1">
                    <a:lumMod val="50000"/>
                  </a:schemeClr>
                </a:solidFill>
                <a:latin typeface="標楷體" pitchFamily="65" charset="-120"/>
                <a:ea typeface="標楷體" pitchFamily="65" charset="-120"/>
              </a:rPr>
              <a:t>—</a:t>
            </a:r>
            <a:r>
              <a:rPr lang="zh-TW" altLang="en-US" sz="4000" b="1" dirty="0" smtClean="0">
                <a:solidFill>
                  <a:schemeClr val="accent1">
                    <a:lumMod val="50000"/>
                  </a:schemeClr>
                </a:solidFill>
                <a:latin typeface="標楷體" pitchFamily="65" charset="-120"/>
                <a:ea typeface="標楷體" pitchFamily="65" charset="-120"/>
              </a:rPr>
              <a:t>大學校系查詢系統</a:t>
            </a:r>
            <a:endParaRPr lang="en-US" altLang="zh-TW" sz="4000" b="1" dirty="0" smtClean="0">
              <a:solidFill>
                <a:schemeClr val="accent1">
                  <a:lumMod val="50000"/>
                </a:schemeClr>
              </a:solidFill>
              <a:latin typeface="標楷體" pitchFamily="65" charset="-120"/>
              <a:ea typeface="標楷體" pitchFamily="65" charset="-120"/>
            </a:endParaRPr>
          </a:p>
          <a:p>
            <a:r>
              <a:rPr lang="zh-TW" altLang="en-US" sz="4000" b="1" dirty="0" smtClean="0">
                <a:solidFill>
                  <a:schemeClr val="accent1">
                    <a:lumMod val="50000"/>
                  </a:schemeClr>
                </a:solidFill>
                <a:latin typeface="標楷體" pitchFamily="65" charset="-120"/>
                <a:ea typeface="標楷體" pitchFamily="65" charset="-120"/>
              </a:rPr>
              <a:t>  大學博覽會</a:t>
            </a:r>
            <a:r>
              <a:rPr lang="en-US" altLang="zh-TW" sz="4000" b="1" dirty="0" smtClean="0">
                <a:solidFill>
                  <a:schemeClr val="accent1">
                    <a:lumMod val="50000"/>
                  </a:schemeClr>
                </a:solidFill>
                <a:latin typeface="標楷體" pitchFamily="65" charset="-120"/>
                <a:ea typeface="標楷體" pitchFamily="65" charset="-120"/>
              </a:rPr>
              <a:t>—</a:t>
            </a:r>
            <a:r>
              <a:rPr lang="zh-TW" altLang="en-US" sz="4000" b="1" dirty="0" smtClean="0">
                <a:solidFill>
                  <a:schemeClr val="accent1">
                    <a:lumMod val="50000"/>
                  </a:schemeClr>
                </a:solidFill>
                <a:latin typeface="標楷體" pitchFamily="65" charset="-120"/>
                <a:ea typeface="標楷體" pitchFamily="65" charset="-120"/>
              </a:rPr>
              <a:t>大學校系查詢</a:t>
            </a:r>
            <a:endParaRPr lang="zh-TW" altLang="en-US" sz="4000"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additive="base">
                                        <p:cTn id="1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 calcmode="lin" valueType="num">
                                      <p:cBhvr additive="base">
                                        <p:cTn id="1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 calcmode="lin" valueType="num">
                                      <p:cBhvr additive="base">
                                        <p:cTn id="2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43042" y="428604"/>
            <a:ext cx="5429288" cy="796908"/>
          </a:xfrm>
          <a:solidFill>
            <a:srgbClr val="FFD243"/>
          </a:solidFill>
          <a:scene3d>
            <a:camera prst="orthographicFront"/>
            <a:lightRig rig="threePt" dir="t"/>
          </a:scene3d>
          <a:sp3d>
            <a:bevelT/>
          </a:sp3d>
        </p:spPr>
        <p:txBody>
          <a:bodyPr/>
          <a:lstStyle/>
          <a:p>
            <a:r>
              <a:rPr lang="zh-TW" altLang="en-US" b="1" dirty="0" smtClean="0">
                <a:solidFill>
                  <a:schemeClr val="bg1"/>
                </a:solidFill>
                <a:latin typeface="標楷體" pitchFamily="65" charset="-120"/>
                <a:ea typeface="標楷體" pitchFamily="65" charset="-120"/>
              </a:rPr>
              <a:t>學類代碼網路查詢</a:t>
            </a:r>
            <a:endParaRPr lang="zh-TW" altLang="en-US" b="1" dirty="0">
              <a:solidFill>
                <a:schemeClr val="bg1"/>
              </a:solidFill>
              <a:latin typeface="標楷體" pitchFamily="65" charset="-120"/>
              <a:ea typeface="標楷體" pitchFamily="65" charset="-120"/>
            </a:endParaRPr>
          </a:p>
        </p:txBody>
      </p:sp>
      <p:sp>
        <p:nvSpPr>
          <p:cNvPr id="88065" name="Rectangle 1"/>
          <p:cNvSpPr>
            <a:spLocks noChangeArrowheads="1"/>
          </p:cNvSpPr>
          <p:nvPr/>
        </p:nvSpPr>
        <p:spPr bwMode="auto">
          <a:xfrm>
            <a:off x="500034" y="1434313"/>
            <a:ext cx="8215370" cy="49798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zh-TW" sz="3600" b="1" i="0" u="none" strike="noStrike" cap="none" normalizeH="0" baseline="0" dirty="0" smtClean="0">
                <a:ln>
                  <a:noFill/>
                </a:ln>
                <a:solidFill>
                  <a:schemeClr val="accent1">
                    <a:lumMod val="50000"/>
                  </a:schemeClr>
                </a:solidFill>
                <a:effectLst/>
                <a:latin typeface="標楷體" pitchFamily="65" charset="-120"/>
                <a:ea typeface="標楷體" pitchFamily="65" charset="-120"/>
                <a:cs typeface="新細明體" pitchFamily="18" charset="-120"/>
              </a:rPr>
              <a:t>為了加強學類代碼表的服務面向，大考中心將於</a:t>
            </a:r>
            <a:r>
              <a:rPr kumimoji="1" lang="en-US" altLang="zh-TW" sz="3600" b="1" i="0" u="none" strike="noStrike" cap="none" normalizeH="0" baseline="0" dirty="0" smtClean="0">
                <a:ln>
                  <a:noFill/>
                </a:ln>
                <a:solidFill>
                  <a:srgbClr val="C00000"/>
                </a:solidFill>
                <a:effectLst/>
                <a:latin typeface="標楷體" pitchFamily="65" charset="-120"/>
                <a:ea typeface="標楷體" pitchFamily="65" charset="-120"/>
                <a:cs typeface="新細明體" pitchFamily="18" charset="-120"/>
              </a:rPr>
              <a:t>99</a:t>
            </a:r>
            <a:r>
              <a:rPr kumimoji="1" lang="zh-TW" altLang="en-US" sz="3600" b="1" i="0" u="none" strike="noStrike" cap="none" normalizeH="0" baseline="0" dirty="0" smtClean="0">
                <a:ln>
                  <a:noFill/>
                </a:ln>
                <a:solidFill>
                  <a:srgbClr val="C00000"/>
                </a:solidFill>
                <a:effectLst/>
                <a:latin typeface="標楷體" pitchFamily="65" charset="-120"/>
                <a:ea typeface="標楷體" pitchFamily="65" charset="-120"/>
                <a:cs typeface="新細明體" pitchFamily="18" charset="-120"/>
              </a:rPr>
              <a:t>年</a:t>
            </a:r>
            <a:r>
              <a:rPr kumimoji="1" lang="en-US" altLang="zh-TW" sz="3600" b="1" i="0" u="none" strike="noStrike" cap="none" normalizeH="0" baseline="0" dirty="0" smtClean="0">
                <a:ln>
                  <a:noFill/>
                </a:ln>
                <a:solidFill>
                  <a:srgbClr val="C00000"/>
                </a:solidFill>
                <a:effectLst/>
                <a:latin typeface="標楷體" pitchFamily="65" charset="-120"/>
                <a:ea typeface="標楷體" pitchFamily="65" charset="-120"/>
                <a:cs typeface="新細明體" pitchFamily="18" charset="-120"/>
              </a:rPr>
              <a:t>1</a:t>
            </a:r>
            <a:r>
              <a:rPr kumimoji="1" lang="zh-TW" altLang="en-US" sz="3600" b="1" i="0" u="none" strike="noStrike" cap="none" normalizeH="0" baseline="0" dirty="0" smtClean="0">
                <a:ln>
                  <a:noFill/>
                </a:ln>
                <a:solidFill>
                  <a:srgbClr val="C00000"/>
                </a:solidFill>
                <a:effectLst/>
                <a:latin typeface="標楷體" pitchFamily="65" charset="-120"/>
                <a:ea typeface="標楷體" pitchFamily="65" charset="-120"/>
                <a:cs typeface="新細明體" pitchFamily="18" charset="-120"/>
              </a:rPr>
              <a:t>月中起</a:t>
            </a:r>
            <a:r>
              <a:rPr kumimoji="1" lang="zh-TW" altLang="en-US" sz="3600" b="1" i="0" u="none" strike="noStrike" cap="none" normalizeH="0" baseline="0" dirty="0" smtClean="0">
                <a:ln>
                  <a:noFill/>
                </a:ln>
                <a:solidFill>
                  <a:schemeClr val="accent1">
                    <a:lumMod val="50000"/>
                  </a:schemeClr>
                </a:solidFill>
                <a:effectLst/>
                <a:latin typeface="標楷體" pitchFamily="65" charset="-120"/>
                <a:ea typeface="標楷體" pitchFamily="65" charset="-120"/>
                <a:cs typeface="新細明體" pitchFamily="18" charset="-120"/>
              </a:rPr>
              <a:t>新增學類代碼表網路查詢服務。該系統分兩種查詢管道：一是以興趣代碼查詢學類，另一是以學群學類查詢學類所屬學系與代碼，使用時可依個人需要經由不同管道查詢。</a:t>
            </a:r>
            <a:r>
              <a:rPr kumimoji="1" lang="zh-TW" altLang="en-US" sz="3600" b="1" i="0" u="none" strike="noStrike" cap="none" normalizeH="0" baseline="0" dirty="0" smtClean="0">
                <a:ln>
                  <a:noFill/>
                </a:ln>
                <a:solidFill>
                  <a:schemeClr val="accent1">
                    <a:lumMod val="50000"/>
                  </a:schemeClr>
                </a:solidFill>
                <a:effectLst/>
                <a:latin typeface="Arial" pitchFamily="34" charset="0"/>
                <a:ea typeface="新細明體" pitchFamily="18" charset="-120"/>
                <a:cs typeface="新細明體" pitchFamily="18" charset="-120"/>
              </a:rPr>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http://www.ceec.edu.tw/CeecMag/Articles/184/184-6-1.jpg"/>
          <p:cNvPicPr/>
          <p:nvPr/>
        </p:nvPicPr>
        <p:blipFill>
          <a:blip r:embed="rId2" cstate="print"/>
          <a:srcRect/>
          <a:stretch>
            <a:fillRect/>
          </a:stretch>
        </p:blipFill>
        <p:spPr bwMode="auto">
          <a:xfrm>
            <a:off x="714348" y="285728"/>
            <a:ext cx="7500990" cy="61436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noGrp="1"/>
          </p:cNvSpPr>
          <p:nvPr>
            <p:ph type="title"/>
          </p:nvPr>
        </p:nvSpPr>
        <p:spPr>
          <a:xfrm>
            <a:off x="1857356" y="428604"/>
            <a:ext cx="5286412" cy="928694"/>
          </a:xfrm>
          <a:solidFill>
            <a:srgbClr val="FFD243"/>
          </a:solidFill>
          <a:scene3d>
            <a:camera prst="orthographicFront"/>
            <a:lightRig rig="threePt" dir="t"/>
          </a:scene3d>
          <a:sp3d>
            <a:bevelT/>
          </a:sp3d>
        </p:spPr>
        <p:txBody>
          <a:bodyPr/>
          <a:lstStyle/>
          <a:p>
            <a:r>
              <a:rPr lang="zh-TW" altLang="en-US" sz="4800" b="1" dirty="0" smtClean="0">
                <a:solidFill>
                  <a:schemeClr val="bg1"/>
                </a:solidFill>
                <a:latin typeface="標楷體" pitchFamily="65" charset="-120"/>
                <a:ea typeface="標楷體" pitchFamily="65" charset="-120"/>
              </a:rPr>
              <a:t>準備個人生涯檔案</a:t>
            </a:r>
            <a:endParaRPr lang="zh-TW" altLang="en-US" sz="4800" b="1" dirty="0">
              <a:solidFill>
                <a:schemeClr val="bg1"/>
              </a:solidFill>
              <a:latin typeface="標楷體" pitchFamily="65" charset="-120"/>
              <a:ea typeface="標楷體" pitchFamily="65" charset="-120"/>
            </a:endParaRPr>
          </a:p>
        </p:txBody>
      </p:sp>
      <p:sp>
        <p:nvSpPr>
          <p:cNvPr id="4" name="文字方塊 3"/>
          <p:cNvSpPr txBox="1"/>
          <p:nvPr/>
        </p:nvSpPr>
        <p:spPr>
          <a:xfrm>
            <a:off x="785786" y="1428736"/>
            <a:ext cx="7786742" cy="4524315"/>
          </a:xfrm>
          <a:prstGeom prst="rect">
            <a:avLst/>
          </a:prstGeom>
          <a:noFill/>
        </p:spPr>
        <p:txBody>
          <a:bodyPr wrap="square" rtlCol="0">
            <a:spAutoFit/>
          </a:bodyPr>
          <a:lstStyle/>
          <a:p>
            <a:r>
              <a:rPr lang="zh-TW" altLang="en-US" sz="3600" b="1" dirty="0" smtClean="0">
                <a:solidFill>
                  <a:schemeClr val="accent1">
                    <a:lumMod val="50000"/>
                  </a:schemeClr>
                </a:solidFill>
                <a:latin typeface="標楷體" pitchFamily="65" charset="-120"/>
                <a:ea typeface="標楷體" pitchFamily="65" charset="-120"/>
              </a:rPr>
              <a:t>及早準備</a:t>
            </a:r>
            <a:r>
              <a:rPr lang="zh-TW" altLang="en-US" sz="3600" b="1" dirty="0" smtClean="0">
                <a:solidFill>
                  <a:srgbClr val="C00000"/>
                </a:solidFill>
                <a:latin typeface="標楷體" pitchFamily="65" charset="-120"/>
                <a:ea typeface="標楷體" pitchFamily="65" charset="-120"/>
              </a:rPr>
              <a:t>大學甄選入學備審資料</a:t>
            </a:r>
            <a:endParaRPr lang="en-US" altLang="zh-TW" sz="3600" b="1" dirty="0" smtClean="0">
              <a:solidFill>
                <a:srgbClr val="C00000"/>
              </a:solidFill>
              <a:latin typeface="標楷體" pitchFamily="65" charset="-120"/>
              <a:ea typeface="標楷體" pitchFamily="65" charset="-120"/>
            </a:endParaRPr>
          </a:p>
          <a:p>
            <a:r>
              <a:rPr lang="zh-TW" altLang="en-US" sz="3600" b="1" dirty="0" smtClean="0">
                <a:solidFill>
                  <a:schemeClr val="accent1">
                    <a:lumMod val="50000"/>
                  </a:schemeClr>
                </a:solidFill>
                <a:latin typeface="標楷體" pitchFamily="65" charset="-120"/>
                <a:ea typeface="標楷體" pitchFamily="65" charset="-120"/>
              </a:rPr>
              <a:t>一、各項獎狀、證書、作品</a:t>
            </a:r>
            <a:endParaRPr lang="en-US" altLang="zh-TW" sz="3600" b="1" dirty="0" smtClean="0">
              <a:solidFill>
                <a:schemeClr val="accent1">
                  <a:lumMod val="50000"/>
                </a:schemeClr>
              </a:solidFill>
              <a:latin typeface="標楷體" pitchFamily="65" charset="-120"/>
              <a:ea typeface="標楷體" pitchFamily="65" charset="-120"/>
            </a:endParaRPr>
          </a:p>
          <a:p>
            <a:r>
              <a:rPr lang="zh-TW" altLang="en-US" sz="3600" b="1" dirty="0" smtClean="0">
                <a:solidFill>
                  <a:schemeClr val="accent1">
                    <a:lumMod val="50000"/>
                  </a:schemeClr>
                </a:solidFill>
                <a:latin typeface="標楷體" pitchFamily="65" charset="-120"/>
                <a:ea typeface="標楷體" pitchFamily="65" charset="-120"/>
              </a:rPr>
              <a:t>    校內外、動靜態</a:t>
            </a:r>
            <a:endParaRPr lang="en-US" altLang="zh-TW" sz="3600" b="1" dirty="0" smtClean="0">
              <a:solidFill>
                <a:schemeClr val="accent1">
                  <a:lumMod val="50000"/>
                </a:schemeClr>
              </a:solidFill>
              <a:latin typeface="標楷體" pitchFamily="65" charset="-120"/>
              <a:ea typeface="標楷體" pitchFamily="65" charset="-120"/>
            </a:endParaRPr>
          </a:p>
          <a:p>
            <a:r>
              <a:rPr lang="zh-TW" altLang="en-US" sz="3600" b="1" dirty="0" smtClean="0">
                <a:solidFill>
                  <a:schemeClr val="accent1">
                    <a:lumMod val="50000"/>
                  </a:schemeClr>
                </a:solidFill>
                <a:latin typeface="標楷體" pitchFamily="65" charset="-120"/>
                <a:ea typeface="標楷體" pitchFamily="65" charset="-120"/>
              </a:rPr>
              <a:t>二、各項心理測驗報告書</a:t>
            </a:r>
            <a:endParaRPr lang="en-US" altLang="zh-TW" sz="3600" b="1" dirty="0" smtClean="0">
              <a:solidFill>
                <a:schemeClr val="accent1">
                  <a:lumMod val="50000"/>
                </a:schemeClr>
              </a:solidFill>
              <a:latin typeface="標楷體" pitchFamily="65" charset="-120"/>
              <a:ea typeface="標楷體" pitchFamily="65" charset="-120"/>
            </a:endParaRPr>
          </a:p>
          <a:p>
            <a:r>
              <a:rPr lang="zh-TW" altLang="en-US" sz="3600" b="1" dirty="0" smtClean="0">
                <a:solidFill>
                  <a:schemeClr val="accent1">
                    <a:lumMod val="50000"/>
                  </a:schemeClr>
                </a:solidFill>
                <a:latin typeface="標楷體" pitchFamily="65" charset="-120"/>
                <a:ea typeface="標楷體" pitchFamily="65" charset="-120"/>
              </a:rPr>
              <a:t>    未來學群</a:t>
            </a:r>
            <a:r>
              <a:rPr lang="en-US" altLang="zh-TW" sz="3600" b="1" dirty="0" smtClean="0">
                <a:solidFill>
                  <a:schemeClr val="accent1">
                    <a:lumMod val="50000"/>
                  </a:schemeClr>
                </a:solidFill>
                <a:latin typeface="標楷體" pitchFamily="65" charset="-120"/>
                <a:ea typeface="標楷體" pitchFamily="65" charset="-120"/>
              </a:rPr>
              <a:t>(</a:t>
            </a:r>
            <a:r>
              <a:rPr lang="zh-TW" altLang="en-US" sz="3600" b="1" dirty="0" smtClean="0">
                <a:solidFill>
                  <a:schemeClr val="accent1">
                    <a:lumMod val="50000"/>
                  </a:schemeClr>
                </a:solidFill>
                <a:latin typeface="標楷體" pitchFamily="65" charset="-120"/>
                <a:ea typeface="標楷體" pitchFamily="65" charset="-120"/>
              </a:rPr>
              <a:t>系</a:t>
            </a:r>
            <a:r>
              <a:rPr lang="en-US" altLang="zh-TW" sz="3600" b="1" dirty="0" smtClean="0">
                <a:solidFill>
                  <a:schemeClr val="accent1">
                    <a:lumMod val="50000"/>
                  </a:schemeClr>
                </a:solidFill>
                <a:latin typeface="標楷體" pitchFamily="65" charset="-120"/>
                <a:ea typeface="標楷體" pitchFamily="65" charset="-120"/>
              </a:rPr>
              <a:t>)</a:t>
            </a:r>
            <a:r>
              <a:rPr lang="zh-TW" altLang="en-US" sz="3600" b="1" dirty="0" smtClean="0">
                <a:solidFill>
                  <a:schemeClr val="accent1">
                    <a:lumMod val="50000"/>
                  </a:schemeClr>
                </a:solidFill>
                <a:latin typeface="標楷體" pitchFamily="65" charset="-120"/>
                <a:ea typeface="標楷體" pitchFamily="65" charset="-120"/>
              </a:rPr>
              <a:t>選擇參考</a:t>
            </a:r>
            <a:endParaRPr lang="en-US" altLang="zh-TW" sz="3600" b="1" dirty="0" smtClean="0">
              <a:solidFill>
                <a:schemeClr val="accent1">
                  <a:lumMod val="50000"/>
                </a:schemeClr>
              </a:solidFill>
              <a:latin typeface="標楷體" pitchFamily="65" charset="-120"/>
              <a:ea typeface="標楷體" pitchFamily="65" charset="-120"/>
            </a:endParaRPr>
          </a:p>
          <a:p>
            <a:r>
              <a:rPr lang="zh-TW" altLang="en-US" sz="3600" b="1" dirty="0" smtClean="0">
                <a:solidFill>
                  <a:schemeClr val="accent1">
                    <a:lumMod val="50000"/>
                  </a:schemeClr>
                </a:solidFill>
                <a:latin typeface="標楷體" pitchFamily="65" charset="-120"/>
                <a:ea typeface="標楷體" pitchFamily="65" charset="-120"/>
              </a:rPr>
              <a:t>三、高中生涯紀錄</a:t>
            </a:r>
            <a:r>
              <a:rPr lang="en-US" altLang="zh-TW" sz="3600" b="1" dirty="0" smtClean="0">
                <a:solidFill>
                  <a:schemeClr val="accent1">
                    <a:lumMod val="50000"/>
                  </a:schemeClr>
                </a:solidFill>
                <a:latin typeface="標楷體" pitchFamily="65" charset="-120"/>
                <a:ea typeface="標楷體" pitchFamily="65" charset="-120"/>
              </a:rPr>
              <a:t>—</a:t>
            </a:r>
            <a:r>
              <a:rPr lang="zh-TW" altLang="en-US" sz="3600" b="1" dirty="0" smtClean="0">
                <a:solidFill>
                  <a:schemeClr val="accent1">
                    <a:lumMod val="50000"/>
                  </a:schemeClr>
                </a:solidFill>
                <a:latin typeface="標楷體" pitchFamily="65" charset="-120"/>
                <a:ea typeface="標楷體" pitchFamily="65" charset="-120"/>
              </a:rPr>
              <a:t>範例</a:t>
            </a:r>
            <a:endParaRPr lang="en-US" altLang="zh-TW" sz="3600" b="1" dirty="0" smtClean="0">
              <a:solidFill>
                <a:schemeClr val="accent1">
                  <a:lumMod val="50000"/>
                </a:schemeClr>
              </a:solidFill>
              <a:latin typeface="標楷體" pitchFamily="65" charset="-120"/>
              <a:ea typeface="標楷體" pitchFamily="65" charset="-120"/>
            </a:endParaRPr>
          </a:p>
          <a:p>
            <a:r>
              <a:rPr lang="zh-TW" altLang="en-US" sz="3600" b="1" dirty="0" smtClean="0">
                <a:solidFill>
                  <a:srgbClr val="006C31"/>
                </a:solidFill>
                <a:latin typeface="標楷體" pitchFamily="65" charset="-120"/>
                <a:ea typeface="標楷體" pitchFamily="65" charset="-120"/>
              </a:rPr>
              <a:t>    </a:t>
            </a:r>
            <a:r>
              <a:rPr lang="zh-TW" altLang="en-US" sz="3600" b="1" dirty="0" smtClean="0">
                <a:solidFill>
                  <a:schemeClr val="accent1">
                    <a:lumMod val="50000"/>
                  </a:schemeClr>
                </a:solidFill>
                <a:latin typeface="標楷體" pitchFamily="65" charset="-120"/>
                <a:ea typeface="標楷體" pitchFamily="65" charset="-120"/>
              </a:rPr>
              <a:t>善用</a:t>
            </a:r>
            <a:r>
              <a:rPr lang="zh-TW" altLang="en-US" sz="3600" b="1" dirty="0" smtClean="0">
                <a:solidFill>
                  <a:srgbClr val="C00000"/>
                </a:solidFill>
                <a:latin typeface="標楷體" pitchFamily="65" charset="-120"/>
                <a:ea typeface="標楷體" pitchFamily="65" charset="-120"/>
              </a:rPr>
              <a:t>學校網站</a:t>
            </a:r>
            <a:r>
              <a:rPr lang="zh-TW" altLang="en-US" sz="3600" b="1" dirty="0" smtClean="0">
                <a:solidFill>
                  <a:schemeClr val="accent1">
                    <a:lumMod val="50000"/>
                  </a:schemeClr>
                </a:solidFill>
                <a:latin typeface="標楷體" pitchFamily="65" charset="-120"/>
                <a:ea typeface="標楷體" pitchFamily="65" charset="-120"/>
              </a:rPr>
              <a:t>公告，紀錄個人在</a:t>
            </a:r>
            <a:endParaRPr lang="en-US" altLang="zh-TW" sz="3600" b="1" dirty="0" smtClean="0">
              <a:solidFill>
                <a:schemeClr val="accent1">
                  <a:lumMod val="50000"/>
                </a:schemeClr>
              </a:solidFill>
              <a:latin typeface="標楷體" pitchFamily="65" charset="-120"/>
              <a:ea typeface="標楷體" pitchFamily="65" charset="-120"/>
            </a:endParaRPr>
          </a:p>
          <a:p>
            <a:r>
              <a:rPr lang="zh-TW" altLang="en-US" sz="3600" b="1" dirty="0" smtClean="0">
                <a:solidFill>
                  <a:schemeClr val="accent1">
                    <a:lumMod val="50000"/>
                  </a:schemeClr>
                </a:solidFill>
                <a:latin typeface="標楷體" pitchFamily="65" charset="-120"/>
                <a:ea typeface="標楷體" pitchFamily="65" charset="-120"/>
              </a:rPr>
              <a:t>    校生活點滴</a:t>
            </a:r>
            <a:endParaRPr lang="zh-TW" altLang="en-US" sz="3600" b="1" dirty="0">
              <a:solidFill>
                <a:schemeClr val="accent1">
                  <a:lumMod val="50000"/>
                </a:schemeClr>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1000"/>
                                        <p:tgtEl>
                                          <p:spTgt spid="4">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10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down)">
                                      <p:cBhvr>
                                        <p:cTn id="15" dur="1000"/>
                                        <p:tgtEl>
                                          <p:spTgt spid="4">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wipe(down)">
                                      <p:cBhvr>
                                        <p:cTn id="18" dur="10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wipe(down)">
                                      <p:cBhvr>
                                        <p:cTn id="23" dur="1000"/>
                                        <p:tgtEl>
                                          <p:spTgt spid="4">
                                            <p:txEl>
                                              <p:pRg st="5" end="5"/>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wipe(down)">
                                      <p:cBhvr>
                                        <p:cTn id="26" dur="1000"/>
                                        <p:tgtEl>
                                          <p:spTgt spid="4">
                                            <p:txEl>
                                              <p:pRg st="6" end="6"/>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wipe(down)">
                                      <p:cBhvr>
                                        <p:cTn id="29"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720" y="1571612"/>
            <a:ext cx="8572560" cy="5386090"/>
          </a:xfrm>
          <a:prstGeom prst="rect">
            <a:avLst/>
          </a:prstGeom>
        </p:spPr>
        <p:txBody>
          <a:bodyPr wrap="square">
            <a:spAutoFit/>
          </a:bodyPr>
          <a:lstStyle/>
          <a:p>
            <a:pPr>
              <a:buFont typeface="Wingdings" pitchFamily="2" charset="2"/>
              <a:buChar char="u"/>
            </a:pPr>
            <a:r>
              <a:rPr lang="zh-TW" altLang="en-US" sz="4000" b="1" dirty="0" smtClean="0">
                <a:solidFill>
                  <a:schemeClr val="accent1">
                    <a:lumMod val="50000"/>
                  </a:schemeClr>
                </a:solidFill>
                <a:latin typeface="標楷體" pitchFamily="65" charset="-120"/>
                <a:ea typeface="標楷體" pitchFamily="65" charset="-120"/>
              </a:rPr>
              <a:t>一個人必須學習</a:t>
            </a:r>
            <a:r>
              <a:rPr lang="zh-TW" altLang="en-US" sz="4000" b="1" dirty="0" smtClean="0">
                <a:solidFill>
                  <a:srgbClr val="C00000"/>
                </a:solidFill>
                <a:latin typeface="標楷體" pitchFamily="65" charset="-120"/>
                <a:ea typeface="標楷體" pitchFamily="65" charset="-120"/>
              </a:rPr>
              <a:t>從「能力」中找出</a:t>
            </a:r>
            <a:endParaRPr lang="en-US" altLang="zh-TW" sz="4000" b="1" dirty="0" smtClean="0">
              <a:solidFill>
                <a:srgbClr val="C00000"/>
              </a:solidFill>
              <a:latin typeface="標楷體" pitchFamily="65" charset="-120"/>
              <a:ea typeface="標楷體" pitchFamily="65" charset="-120"/>
            </a:endParaRPr>
          </a:p>
          <a:p>
            <a:r>
              <a:rPr lang="zh-TW" altLang="en-US" sz="4000" b="1" dirty="0" smtClean="0">
                <a:solidFill>
                  <a:srgbClr val="C00000"/>
                </a:solidFill>
                <a:latin typeface="標楷體" pitchFamily="65" charset="-120"/>
                <a:ea typeface="標楷體" pitchFamily="65" charset="-120"/>
              </a:rPr>
              <a:t>  「興趣」，再從「興趣」中找出</a:t>
            </a:r>
            <a:endParaRPr lang="en-US" altLang="zh-TW" sz="4000" b="1" dirty="0" smtClean="0">
              <a:solidFill>
                <a:srgbClr val="C00000"/>
              </a:solidFill>
              <a:latin typeface="標楷體" pitchFamily="65" charset="-120"/>
              <a:ea typeface="標楷體" pitchFamily="65" charset="-120"/>
            </a:endParaRPr>
          </a:p>
          <a:p>
            <a:r>
              <a:rPr lang="zh-TW" altLang="en-US" sz="4000" b="1" dirty="0" smtClean="0">
                <a:solidFill>
                  <a:srgbClr val="C00000"/>
                </a:solidFill>
                <a:latin typeface="標楷體" pitchFamily="65" charset="-120"/>
                <a:ea typeface="標楷體" pitchFamily="65" charset="-120"/>
              </a:rPr>
              <a:t>  「天賦」</a:t>
            </a:r>
            <a:r>
              <a:rPr lang="zh-TW" altLang="en-US" sz="4000" b="1" dirty="0" smtClean="0">
                <a:solidFill>
                  <a:schemeClr val="accent1">
                    <a:lumMod val="50000"/>
                  </a:schemeClr>
                </a:solidFill>
                <a:latin typeface="標楷體" pitchFamily="65" charset="-120"/>
                <a:ea typeface="標楷體" pitchFamily="65" charset="-120"/>
              </a:rPr>
              <a:t>，這是最務實、最快樂、</a:t>
            </a:r>
            <a:endParaRPr lang="en-US" altLang="zh-TW" sz="4000" b="1" dirty="0" smtClean="0">
              <a:solidFill>
                <a:schemeClr val="accent1">
                  <a:lumMod val="50000"/>
                </a:schemeClr>
              </a:solidFill>
              <a:latin typeface="標楷體" pitchFamily="65" charset="-120"/>
              <a:ea typeface="標楷體" pitchFamily="65" charset="-120"/>
            </a:endParaRPr>
          </a:p>
          <a:p>
            <a:r>
              <a:rPr lang="zh-TW" altLang="en-US" sz="4000" b="1" dirty="0" smtClean="0">
                <a:solidFill>
                  <a:schemeClr val="accent1">
                    <a:lumMod val="50000"/>
                  </a:schemeClr>
                </a:solidFill>
                <a:latin typeface="標楷體" pitchFamily="65" charset="-120"/>
                <a:ea typeface="標楷體" pitchFamily="65" charset="-120"/>
              </a:rPr>
              <a:t>  最穩健的職涯規劃。</a:t>
            </a:r>
            <a:endParaRPr lang="en-US" altLang="zh-TW" sz="4000" b="1" dirty="0" smtClean="0">
              <a:solidFill>
                <a:schemeClr val="accent1">
                  <a:lumMod val="50000"/>
                </a:schemeClr>
              </a:solidFill>
              <a:latin typeface="標楷體" pitchFamily="65" charset="-120"/>
              <a:ea typeface="標楷體" pitchFamily="65" charset="-120"/>
            </a:endParaRPr>
          </a:p>
          <a:p>
            <a:pPr>
              <a:buFont typeface="Wingdings" pitchFamily="2" charset="2"/>
              <a:buChar char="u"/>
            </a:pPr>
            <a:r>
              <a:rPr lang="zh-TW" altLang="en-US" sz="4000" b="1" dirty="0" smtClean="0">
                <a:solidFill>
                  <a:schemeClr val="accent1">
                    <a:lumMod val="50000"/>
                  </a:schemeClr>
                </a:solidFill>
                <a:latin typeface="標楷體" pitchFamily="65" charset="-120"/>
                <a:ea typeface="標楷體" pitchFamily="65" charset="-120"/>
              </a:rPr>
              <a:t>「天賦」 ：找到個人天資與熱情的</a:t>
            </a:r>
            <a:endParaRPr lang="en-US" altLang="zh-TW" sz="4000" b="1" dirty="0" smtClean="0">
              <a:solidFill>
                <a:schemeClr val="accent1">
                  <a:lumMod val="50000"/>
                </a:schemeClr>
              </a:solidFill>
              <a:latin typeface="標楷體" pitchFamily="65" charset="-120"/>
              <a:ea typeface="標楷體" pitchFamily="65" charset="-120"/>
            </a:endParaRPr>
          </a:p>
          <a:p>
            <a:r>
              <a:rPr lang="zh-TW" altLang="en-US" sz="4000" b="1" dirty="0" smtClean="0">
                <a:solidFill>
                  <a:schemeClr val="accent1">
                    <a:lumMod val="50000"/>
                  </a:schemeClr>
                </a:solidFill>
                <a:latin typeface="標楷體" pitchFamily="65" charset="-120"/>
                <a:ea typeface="標楷體" pitchFamily="65" charset="-120"/>
              </a:rPr>
              <a:t>   結合之處，也就是</a:t>
            </a:r>
            <a:r>
              <a:rPr lang="en-US" sz="4000" b="1" dirty="0" smtClean="0">
                <a:solidFill>
                  <a:schemeClr val="accent1">
                    <a:lumMod val="50000"/>
                  </a:schemeClr>
                </a:solidFill>
                <a:latin typeface="標楷體" pitchFamily="65" charset="-120"/>
                <a:ea typeface="標楷體" pitchFamily="65" charset="-120"/>
              </a:rPr>
              <a:t>「</a:t>
            </a:r>
            <a:r>
              <a:rPr lang="zh-TW" altLang="en-US" sz="4000" b="1" dirty="0" smtClean="0">
                <a:solidFill>
                  <a:srgbClr val="C00000"/>
                </a:solidFill>
                <a:latin typeface="標楷體" pitchFamily="65" charset="-120"/>
                <a:ea typeface="標楷體" pitchFamily="65" charset="-120"/>
              </a:rPr>
              <a:t>適才適所</a:t>
            </a:r>
            <a:r>
              <a:rPr lang="en-US" sz="4000" b="1" dirty="0" smtClean="0">
                <a:solidFill>
                  <a:schemeClr val="accent1">
                    <a:lumMod val="50000"/>
                  </a:schemeClr>
                </a:solidFill>
                <a:latin typeface="標楷體" pitchFamily="65" charset="-120"/>
                <a:ea typeface="標楷體" pitchFamily="65" charset="-120"/>
              </a:rPr>
              <a:t>」。</a:t>
            </a:r>
          </a:p>
          <a:p>
            <a:pPr algn="ctr"/>
            <a:r>
              <a:rPr lang="zh-TW" altLang="en-US" sz="4000" b="1" dirty="0" smtClean="0">
                <a:solidFill>
                  <a:schemeClr val="accent1">
                    <a:lumMod val="50000"/>
                  </a:schemeClr>
                </a:solidFill>
                <a:latin typeface="標楷體" pitchFamily="65" charset="-120"/>
                <a:ea typeface="標楷體" pitchFamily="65" charset="-120"/>
              </a:rPr>
              <a:t>～</a:t>
            </a:r>
            <a:r>
              <a:rPr lang="en-US" altLang="zh-TW" sz="4000" b="1" dirty="0" smtClean="0">
                <a:solidFill>
                  <a:schemeClr val="accent1">
                    <a:lumMod val="50000"/>
                  </a:schemeClr>
                </a:solidFill>
                <a:latin typeface="標楷體" pitchFamily="65" charset="-120"/>
                <a:ea typeface="標楷體" pitchFamily="65" charset="-120"/>
              </a:rPr>
              <a:t>END</a:t>
            </a:r>
            <a:r>
              <a:rPr lang="zh-TW" altLang="en-US" sz="4000" b="1" dirty="0" smtClean="0">
                <a:solidFill>
                  <a:schemeClr val="accent1">
                    <a:lumMod val="50000"/>
                  </a:schemeClr>
                </a:solidFill>
                <a:latin typeface="標楷體" pitchFamily="65" charset="-120"/>
                <a:ea typeface="標楷體" pitchFamily="65" charset="-120"/>
              </a:rPr>
              <a:t>～</a:t>
            </a:r>
            <a:endParaRPr lang="en-US" sz="4000" b="1" dirty="0" smtClean="0">
              <a:solidFill>
                <a:schemeClr val="accent1">
                  <a:lumMod val="50000"/>
                </a:schemeClr>
              </a:solidFill>
              <a:latin typeface="標楷體" pitchFamily="65" charset="-120"/>
              <a:ea typeface="標楷體" pitchFamily="65" charset="-120"/>
            </a:endParaRPr>
          </a:p>
          <a:p>
            <a:r>
              <a:rPr lang="en-US" sz="4000" b="1" dirty="0" smtClean="0">
                <a:solidFill>
                  <a:srgbClr val="006C31"/>
                </a:solidFill>
                <a:latin typeface="標楷體" pitchFamily="65" charset="-120"/>
                <a:ea typeface="標楷體" pitchFamily="65" charset="-120"/>
              </a:rPr>
              <a:t> </a:t>
            </a:r>
          </a:p>
          <a:p>
            <a:endParaRPr lang="zh-TW" altLang="en-US" dirty="0"/>
          </a:p>
        </p:txBody>
      </p:sp>
      <p:sp>
        <p:nvSpPr>
          <p:cNvPr id="3" name="文字方塊 2"/>
          <p:cNvSpPr txBox="1"/>
          <p:nvPr/>
        </p:nvSpPr>
        <p:spPr>
          <a:xfrm>
            <a:off x="2500298" y="714356"/>
            <a:ext cx="3429024" cy="830997"/>
          </a:xfrm>
          <a:prstGeom prst="rect">
            <a:avLst/>
          </a:prstGeom>
          <a:solidFill>
            <a:srgbClr val="FFD243"/>
          </a:solidFill>
          <a:scene3d>
            <a:camera prst="orthographicFront"/>
            <a:lightRig rig="threePt" dir="t"/>
          </a:scene3d>
          <a:sp3d>
            <a:bevelT/>
          </a:sp3d>
        </p:spPr>
        <p:txBody>
          <a:bodyPr wrap="square" rtlCol="0">
            <a:spAutoFit/>
          </a:bodyPr>
          <a:lstStyle/>
          <a:p>
            <a:pPr algn="ctr"/>
            <a:r>
              <a:rPr lang="zh-TW" altLang="en-US" sz="4800" b="1" dirty="0" smtClean="0">
                <a:solidFill>
                  <a:schemeClr val="bg1"/>
                </a:solidFill>
                <a:latin typeface="標楷體" pitchFamily="65" charset="-120"/>
                <a:ea typeface="標楷體" pitchFamily="65" charset="-120"/>
              </a:rPr>
              <a:t>生涯規劃</a:t>
            </a:r>
            <a:endParaRPr lang="zh-TW" altLang="en-US" sz="4800" b="1"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10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10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10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10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down)">
                                      <p:cBhvr>
                                        <p:cTn id="21" dur="10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1000"/>
                                        <p:tgtEl>
                                          <p:spTgt spid="2">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down)">
                                      <p:cBhvr>
                                        <p:cTn id="29" dur="1000"/>
                                        <p:tgtEl>
                                          <p:spTgt spid="2">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down)">
                                      <p:cBhvr>
                                        <p:cTn id="32"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857356" y="714356"/>
            <a:ext cx="6000793" cy="857256"/>
          </a:xfrm>
          <a:solidFill>
            <a:srgbClr val="FF3300"/>
          </a:solidFill>
          <a:scene3d>
            <a:camera prst="orthographicFront"/>
            <a:lightRig rig="threePt" dir="t"/>
          </a:scene3d>
          <a:sp3d>
            <a:bevelT/>
          </a:sp3d>
        </p:spPr>
        <p:txBody>
          <a:bodyPr/>
          <a:lstStyle/>
          <a:p>
            <a:pPr eaLnBrk="1" hangingPunct="1"/>
            <a:r>
              <a:rPr lang="zh-TW" altLang="en-US" sz="4800" b="1" dirty="0" smtClean="0">
                <a:solidFill>
                  <a:schemeClr val="bg1"/>
                </a:solidFill>
                <a:latin typeface="標楷體" pitchFamily="65" charset="-120"/>
                <a:ea typeface="標楷體" pitchFamily="65" charset="-120"/>
              </a:rPr>
              <a:t>對科系與工作的探索</a:t>
            </a:r>
            <a:r>
              <a:rPr lang="zh-TW" altLang="en-US" b="1" dirty="0" smtClean="0">
                <a:solidFill>
                  <a:schemeClr val="bg1"/>
                </a:solidFill>
                <a:latin typeface="標楷體" pitchFamily="65" charset="-120"/>
                <a:ea typeface="標楷體" pitchFamily="65" charset="-120"/>
              </a:rPr>
              <a:t> </a:t>
            </a:r>
          </a:p>
        </p:txBody>
      </p:sp>
      <p:sp>
        <p:nvSpPr>
          <p:cNvPr id="8195" name="Rectangle 4"/>
          <p:cNvSpPr>
            <a:spLocks noGrp="1" noChangeArrowheads="1"/>
          </p:cNvSpPr>
          <p:nvPr>
            <p:ph idx="1"/>
          </p:nvPr>
        </p:nvSpPr>
        <p:spPr>
          <a:xfrm>
            <a:off x="714347" y="1928802"/>
            <a:ext cx="7962927" cy="4572032"/>
          </a:xfrm>
        </p:spPr>
        <p:txBody>
          <a:bodyPr rtlCol="0">
            <a:normAutofit lnSpcReduction="10000"/>
          </a:bodyPr>
          <a:lstStyle/>
          <a:p>
            <a:pPr eaLnBrk="1" fontAlgn="auto" hangingPunct="1">
              <a:lnSpc>
                <a:spcPct val="90000"/>
              </a:lnSpc>
              <a:spcAft>
                <a:spcPts val="0"/>
              </a:spcAft>
              <a:buFont typeface="Wingdings" pitchFamily="2" charset="2"/>
              <a:buChar char="u"/>
              <a:defRPr/>
            </a:pPr>
            <a:r>
              <a:rPr lang="zh-TW" altLang="en-US" sz="3600" b="1" dirty="0" smtClean="0">
                <a:solidFill>
                  <a:schemeClr val="accent1">
                    <a:lumMod val="50000"/>
                  </a:schemeClr>
                </a:solidFill>
                <a:latin typeface="標楷體" pitchFamily="65" charset="-120"/>
                <a:ea typeface="標楷體" pitchFamily="65" charset="-120"/>
              </a:rPr>
              <a:t>透過靜態的閱讀，吸收資料： </a:t>
            </a:r>
          </a:p>
          <a:p>
            <a:pPr eaLnBrk="1" fontAlgn="auto" hangingPunct="1">
              <a:lnSpc>
                <a:spcPct val="90000"/>
              </a:lnSpc>
              <a:spcAft>
                <a:spcPts val="0"/>
              </a:spcAft>
              <a:buFontTx/>
              <a:buNone/>
              <a:defRPr/>
            </a:pPr>
            <a:r>
              <a:rPr lang="zh-TW" altLang="en-US" sz="3600" b="1" dirty="0" smtClean="0">
                <a:solidFill>
                  <a:schemeClr val="accent1">
                    <a:lumMod val="50000"/>
                  </a:schemeClr>
                </a:solidFill>
                <a:latin typeface="標楷體" pitchFamily="65" charset="-120"/>
                <a:ea typeface="標楷體" pitchFamily="65" charset="-120"/>
              </a:rPr>
              <a:t>      閱讀輔導室整理之書面資料 </a:t>
            </a:r>
          </a:p>
          <a:p>
            <a:pPr eaLnBrk="1" fontAlgn="auto" hangingPunct="1">
              <a:lnSpc>
                <a:spcPct val="90000"/>
              </a:lnSpc>
              <a:spcAft>
                <a:spcPts val="0"/>
              </a:spcAft>
              <a:buFontTx/>
              <a:buNone/>
              <a:defRPr/>
            </a:pPr>
            <a:r>
              <a:rPr lang="zh-TW" altLang="en-US" sz="3600" b="1" dirty="0" smtClean="0">
                <a:solidFill>
                  <a:schemeClr val="accent1">
                    <a:lumMod val="50000"/>
                  </a:schemeClr>
                </a:solidFill>
                <a:latin typeface="標楷體" pitchFamily="65" charset="-120"/>
                <a:ea typeface="標楷體" pitchFamily="65" charset="-120"/>
              </a:rPr>
              <a:t>      參觀大學博覽會或職業資料展 </a:t>
            </a:r>
          </a:p>
          <a:p>
            <a:pPr eaLnBrk="1" fontAlgn="auto" hangingPunct="1">
              <a:lnSpc>
                <a:spcPct val="90000"/>
              </a:lnSpc>
              <a:spcAft>
                <a:spcPts val="0"/>
              </a:spcAft>
              <a:buFontTx/>
              <a:buNone/>
              <a:defRPr/>
            </a:pPr>
            <a:r>
              <a:rPr lang="zh-TW" altLang="en-US" sz="3600" b="1" dirty="0" smtClean="0">
                <a:solidFill>
                  <a:schemeClr val="accent1">
                    <a:lumMod val="50000"/>
                  </a:schemeClr>
                </a:solidFill>
                <a:latin typeface="標楷體" pitchFamily="65" charset="-120"/>
                <a:ea typeface="標楷體" pitchFamily="65" charset="-120"/>
              </a:rPr>
              <a:t>      上網查詢各項資料 </a:t>
            </a:r>
          </a:p>
          <a:p>
            <a:pPr eaLnBrk="1" fontAlgn="auto" hangingPunct="1">
              <a:lnSpc>
                <a:spcPct val="90000"/>
              </a:lnSpc>
              <a:spcAft>
                <a:spcPts val="0"/>
              </a:spcAft>
              <a:buFont typeface="Wingdings" pitchFamily="2" charset="2"/>
              <a:buChar char="u"/>
              <a:defRPr/>
            </a:pPr>
            <a:r>
              <a:rPr lang="zh-TW" altLang="en-US" sz="3600" b="1" dirty="0" smtClean="0">
                <a:solidFill>
                  <a:schemeClr val="accent1">
                    <a:lumMod val="50000"/>
                  </a:schemeClr>
                </a:solidFill>
                <a:latin typeface="標楷體" pitchFamily="65" charset="-120"/>
                <a:ea typeface="標楷體" pitchFamily="65" charset="-120"/>
              </a:rPr>
              <a:t>透過動態的參與，增加了解： </a:t>
            </a:r>
          </a:p>
          <a:p>
            <a:pPr eaLnBrk="1" fontAlgn="auto" hangingPunct="1">
              <a:lnSpc>
                <a:spcPct val="90000"/>
              </a:lnSpc>
              <a:spcAft>
                <a:spcPts val="0"/>
              </a:spcAft>
              <a:buFontTx/>
              <a:buNone/>
              <a:defRPr/>
            </a:pPr>
            <a:r>
              <a:rPr lang="zh-TW" altLang="en-US" sz="3600" b="1" dirty="0" smtClean="0">
                <a:solidFill>
                  <a:schemeClr val="accent1">
                    <a:lumMod val="50000"/>
                  </a:schemeClr>
                </a:solidFill>
                <a:latin typeface="標楷體" pitchFamily="65" charset="-120"/>
                <a:ea typeface="標楷體" pitchFamily="65" charset="-120"/>
              </a:rPr>
              <a:t>      參加各校系辦理之營隊 </a:t>
            </a:r>
          </a:p>
          <a:p>
            <a:pPr eaLnBrk="1" fontAlgn="auto" hangingPunct="1">
              <a:lnSpc>
                <a:spcPct val="90000"/>
              </a:lnSpc>
              <a:spcAft>
                <a:spcPts val="0"/>
              </a:spcAft>
              <a:buFontTx/>
              <a:buNone/>
              <a:defRPr/>
            </a:pPr>
            <a:r>
              <a:rPr lang="zh-TW" altLang="en-US" sz="3600" b="1" dirty="0" smtClean="0">
                <a:solidFill>
                  <a:schemeClr val="accent1">
                    <a:lumMod val="50000"/>
                  </a:schemeClr>
                </a:solidFill>
                <a:latin typeface="標楷體" pitchFamily="65" charset="-120"/>
                <a:ea typeface="標楷體" pitchFamily="65" charset="-120"/>
              </a:rPr>
              <a:t>      訪問學長姊及親友 </a:t>
            </a:r>
          </a:p>
          <a:p>
            <a:pPr eaLnBrk="1" fontAlgn="auto" hangingPunct="1">
              <a:lnSpc>
                <a:spcPct val="90000"/>
              </a:lnSpc>
              <a:spcAft>
                <a:spcPts val="0"/>
              </a:spcAft>
              <a:buFontTx/>
              <a:buNone/>
              <a:defRPr/>
            </a:pPr>
            <a:r>
              <a:rPr lang="zh-TW" altLang="en-US" sz="3600" b="1" dirty="0" smtClean="0">
                <a:solidFill>
                  <a:schemeClr val="accent1">
                    <a:lumMod val="50000"/>
                  </a:schemeClr>
                </a:solidFill>
                <a:latin typeface="標楷體" pitchFamily="65" charset="-120"/>
                <a:ea typeface="標楷體" pitchFamily="65" charset="-120"/>
              </a:rPr>
              <a:t>      參觀大學相關科系 </a:t>
            </a:r>
          </a:p>
          <a:p>
            <a:pPr eaLnBrk="1" fontAlgn="auto" hangingPunct="1">
              <a:lnSpc>
                <a:spcPct val="90000"/>
              </a:lnSpc>
              <a:spcAft>
                <a:spcPts val="0"/>
              </a:spcAft>
              <a:buFontTx/>
              <a:buAutoNum type="alphaLcPeriod" startAt="4"/>
              <a:defRPr/>
            </a:pPr>
            <a:endParaRPr lang="en-US" altLang="zh-TW" sz="3600" dirty="0" smtClean="0">
              <a:latin typeface="標楷體" pitchFamily="65" charset="-120"/>
              <a:ea typeface="標楷體" pitchFamily="65" charset="-120"/>
            </a:endParaRPr>
          </a:p>
        </p:txBody>
      </p:sp>
      <p:sp>
        <p:nvSpPr>
          <p:cNvPr id="4" name="等腰三角形 3"/>
          <p:cNvSpPr/>
          <p:nvPr/>
        </p:nvSpPr>
        <p:spPr>
          <a:xfrm>
            <a:off x="500034" y="642918"/>
            <a:ext cx="1357322" cy="928694"/>
          </a:xfrm>
          <a:prstGeom prst="triangle">
            <a:avLst/>
          </a:prstGeom>
          <a:solidFill>
            <a:srgbClr val="FF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amond(in)">
                                      <p:cBhvr>
                                        <p:cTn id="7" dur="1000"/>
                                        <p:tgtEl>
                                          <p:spTgt spid="8195">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diamond(in)">
                                      <p:cBhvr>
                                        <p:cTn id="10" dur="1000"/>
                                        <p:tgtEl>
                                          <p:spTgt spid="8195">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diamond(in)">
                                      <p:cBhvr>
                                        <p:cTn id="13" dur="1000"/>
                                        <p:tgtEl>
                                          <p:spTgt spid="8195">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8195">
                                            <p:txEl>
                                              <p:pRg st="3" end="3"/>
                                            </p:txEl>
                                          </p:spTgt>
                                        </p:tgtEl>
                                        <p:attrNameLst>
                                          <p:attrName>style.visibility</p:attrName>
                                        </p:attrNameLst>
                                      </p:cBhvr>
                                      <p:to>
                                        <p:strVal val="visible"/>
                                      </p:to>
                                    </p:set>
                                    <p:animEffect transition="in" filter="diamond(in)">
                                      <p:cBhvr>
                                        <p:cTn id="16" dur="1000"/>
                                        <p:tgtEl>
                                          <p:spTgt spid="819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diamond(in)">
                                      <p:cBhvr>
                                        <p:cTn id="21" dur="1000"/>
                                        <p:tgtEl>
                                          <p:spTgt spid="8195">
                                            <p:txEl>
                                              <p:pRg st="4" end="4"/>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8195">
                                            <p:txEl>
                                              <p:pRg st="5" end="5"/>
                                            </p:txEl>
                                          </p:spTgt>
                                        </p:tgtEl>
                                        <p:attrNameLst>
                                          <p:attrName>style.visibility</p:attrName>
                                        </p:attrNameLst>
                                      </p:cBhvr>
                                      <p:to>
                                        <p:strVal val="visible"/>
                                      </p:to>
                                    </p:set>
                                    <p:animEffect transition="in" filter="diamond(in)">
                                      <p:cBhvr>
                                        <p:cTn id="24" dur="1000"/>
                                        <p:tgtEl>
                                          <p:spTgt spid="8195">
                                            <p:txEl>
                                              <p:pRg st="5" end="5"/>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animEffect transition="in" filter="diamond(in)">
                                      <p:cBhvr>
                                        <p:cTn id="27" dur="1000"/>
                                        <p:tgtEl>
                                          <p:spTgt spid="8195">
                                            <p:txEl>
                                              <p:pRg st="6" end="6"/>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8195">
                                            <p:txEl>
                                              <p:pRg st="7" end="7"/>
                                            </p:txEl>
                                          </p:spTgt>
                                        </p:tgtEl>
                                        <p:attrNameLst>
                                          <p:attrName>style.visibility</p:attrName>
                                        </p:attrNameLst>
                                      </p:cBhvr>
                                      <p:to>
                                        <p:strVal val="visible"/>
                                      </p:to>
                                    </p:set>
                                    <p:animEffect transition="in" filter="diamond(in)">
                                      <p:cBhvr>
                                        <p:cTn id="30" dur="1000"/>
                                        <p:tgtEl>
                                          <p:spTgt spid="8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85918" y="571480"/>
            <a:ext cx="5532448" cy="1000132"/>
          </a:xfrm>
          <a:solidFill>
            <a:srgbClr val="FFD243"/>
          </a:solidFill>
          <a:scene3d>
            <a:camera prst="orthographicFront"/>
            <a:lightRig rig="threePt" dir="t"/>
          </a:scene3d>
          <a:sp3d>
            <a:bevelT/>
          </a:sp3d>
        </p:spPr>
        <p:txBody>
          <a:bodyPr/>
          <a:lstStyle/>
          <a:p>
            <a:pPr eaLnBrk="1" hangingPunct="1"/>
            <a:r>
              <a:rPr lang="zh-TW" altLang="en-US" sz="6000" b="1" dirty="0" smtClean="0">
                <a:solidFill>
                  <a:schemeClr val="bg1"/>
                </a:solidFill>
                <a:latin typeface="標楷體" pitchFamily="65" charset="-120"/>
                <a:ea typeface="標楷體" pitchFamily="65" charset="-120"/>
              </a:rPr>
              <a:t>探索自我的方法</a:t>
            </a:r>
          </a:p>
        </p:txBody>
      </p:sp>
      <p:sp>
        <p:nvSpPr>
          <p:cNvPr id="96260" name="Rectangle 4"/>
          <p:cNvSpPr>
            <a:spLocks noGrp="1" noChangeArrowheads="1"/>
          </p:cNvSpPr>
          <p:nvPr>
            <p:ph idx="1"/>
          </p:nvPr>
        </p:nvSpPr>
        <p:spPr>
          <a:xfrm>
            <a:off x="395288" y="2214554"/>
            <a:ext cx="8280400" cy="4232284"/>
          </a:xfrm>
        </p:spPr>
        <p:txBody>
          <a:bodyPr/>
          <a:lstStyle/>
          <a:p>
            <a:pPr eaLnBrk="1" hangingPunct="1">
              <a:lnSpc>
                <a:spcPts val="4000"/>
              </a:lnSpc>
              <a:spcBef>
                <a:spcPts val="0"/>
              </a:spcBef>
              <a:buFontTx/>
              <a:buNone/>
            </a:pPr>
            <a:r>
              <a:rPr lang="zh-TW" altLang="en-US" sz="4000" b="1" dirty="0" smtClean="0">
                <a:solidFill>
                  <a:srgbClr val="006C31"/>
                </a:solidFill>
                <a:latin typeface="標楷體" pitchFamily="65" charset="-120"/>
                <a:ea typeface="華康隸書體W7"/>
              </a:rPr>
              <a:t>＊</a:t>
            </a:r>
            <a:r>
              <a:rPr lang="zh-TW" altLang="en-US" sz="4000" b="1" dirty="0" smtClean="0">
                <a:solidFill>
                  <a:schemeClr val="accent1">
                    <a:lumMod val="50000"/>
                  </a:schemeClr>
                </a:solidFill>
                <a:latin typeface="標楷體" pitchFamily="65" charset="-120"/>
                <a:ea typeface="標楷體" pitchFamily="65" charset="-120"/>
              </a:rPr>
              <a:t>從</a:t>
            </a:r>
            <a:r>
              <a:rPr lang="zh-TW" altLang="en-US" sz="4000" b="1" u="sng" dirty="0" smtClean="0">
                <a:solidFill>
                  <a:schemeClr val="accent1">
                    <a:lumMod val="50000"/>
                  </a:schemeClr>
                </a:solidFill>
                <a:latin typeface="標楷體" pitchFamily="65" charset="-120"/>
                <a:ea typeface="標楷體" pitchFamily="65" charset="-120"/>
              </a:rPr>
              <a:t>測驗結果</a:t>
            </a:r>
            <a:r>
              <a:rPr lang="zh-TW" altLang="en-US" sz="4000" b="1" dirty="0" smtClean="0">
                <a:solidFill>
                  <a:schemeClr val="accent1">
                    <a:lumMod val="50000"/>
                  </a:schemeClr>
                </a:solidFill>
                <a:latin typeface="標楷體" pitchFamily="65" charset="-120"/>
                <a:ea typeface="標楷體" pitchFamily="65" charset="-120"/>
              </a:rPr>
              <a:t>得知</a:t>
            </a:r>
          </a:p>
          <a:p>
            <a:pPr eaLnBrk="1" hangingPunct="1">
              <a:lnSpc>
                <a:spcPts val="4000"/>
              </a:lnSpc>
              <a:spcBef>
                <a:spcPts val="0"/>
              </a:spcBef>
            </a:pPr>
            <a:endParaRPr lang="zh-TW" altLang="en-US" sz="4000" b="1" dirty="0" smtClean="0">
              <a:solidFill>
                <a:schemeClr val="accent1">
                  <a:lumMod val="50000"/>
                </a:schemeClr>
              </a:solidFill>
              <a:latin typeface="標楷體" pitchFamily="65" charset="-120"/>
              <a:ea typeface="標楷體" pitchFamily="65" charset="-120"/>
            </a:endParaRPr>
          </a:p>
          <a:p>
            <a:pPr eaLnBrk="1" hangingPunct="1">
              <a:lnSpc>
                <a:spcPts val="4000"/>
              </a:lnSpc>
              <a:spcBef>
                <a:spcPts val="0"/>
              </a:spcBef>
              <a:buFontTx/>
              <a:buNone/>
            </a:pPr>
            <a:r>
              <a:rPr lang="zh-TW" altLang="en-US" sz="4000" b="1" dirty="0" smtClean="0">
                <a:solidFill>
                  <a:schemeClr val="accent1">
                    <a:lumMod val="50000"/>
                  </a:schemeClr>
                </a:solidFill>
                <a:latin typeface="標楷體" pitchFamily="65" charset="-120"/>
                <a:ea typeface="標楷體" pitchFamily="65" charset="-120"/>
              </a:rPr>
              <a:t>  ＊從自己</a:t>
            </a:r>
            <a:r>
              <a:rPr lang="zh-TW" altLang="en-US" sz="4000" b="1" u="sng" dirty="0" smtClean="0">
                <a:solidFill>
                  <a:schemeClr val="accent1">
                    <a:lumMod val="50000"/>
                  </a:schemeClr>
                </a:solidFill>
                <a:latin typeface="標楷體" pitchFamily="65" charset="-120"/>
                <a:ea typeface="標楷體" pitchFamily="65" charset="-120"/>
              </a:rPr>
              <a:t>課內表現</a:t>
            </a:r>
            <a:r>
              <a:rPr lang="zh-TW" altLang="en-US" sz="4000" b="1" dirty="0" smtClean="0">
                <a:solidFill>
                  <a:schemeClr val="accent1">
                    <a:lumMod val="50000"/>
                  </a:schemeClr>
                </a:solidFill>
                <a:latin typeface="標楷體" pitchFamily="65" charset="-120"/>
                <a:ea typeface="標楷體" pitchFamily="65" charset="-120"/>
              </a:rPr>
              <a:t>發覺</a:t>
            </a:r>
          </a:p>
          <a:p>
            <a:pPr eaLnBrk="1" hangingPunct="1">
              <a:lnSpc>
                <a:spcPts val="4000"/>
              </a:lnSpc>
              <a:spcBef>
                <a:spcPts val="0"/>
              </a:spcBef>
              <a:buFontTx/>
              <a:buNone/>
            </a:pPr>
            <a:endParaRPr lang="zh-TW" altLang="en-US" sz="4000" b="1" dirty="0" smtClean="0">
              <a:solidFill>
                <a:schemeClr val="accent1">
                  <a:lumMod val="50000"/>
                </a:schemeClr>
              </a:solidFill>
              <a:latin typeface="標楷體" pitchFamily="65" charset="-120"/>
              <a:ea typeface="標楷體" pitchFamily="65" charset="-120"/>
            </a:endParaRPr>
          </a:p>
          <a:p>
            <a:pPr eaLnBrk="1" hangingPunct="1">
              <a:lnSpc>
                <a:spcPts val="4000"/>
              </a:lnSpc>
              <a:spcBef>
                <a:spcPts val="0"/>
              </a:spcBef>
              <a:buFontTx/>
              <a:buNone/>
            </a:pPr>
            <a:r>
              <a:rPr lang="zh-TW" altLang="en-US" sz="4000" b="1" dirty="0" smtClean="0">
                <a:solidFill>
                  <a:schemeClr val="accent1">
                    <a:lumMod val="50000"/>
                  </a:schemeClr>
                </a:solidFill>
                <a:latin typeface="標楷體" pitchFamily="65" charset="-120"/>
                <a:ea typeface="標楷體" pitchFamily="65" charset="-120"/>
              </a:rPr>
              <a:t>    ＊從自己</a:t>
            </a:r>
            <a:r>
              <a:rPr lang="zh-TW" altLang="en-US" sz="4000" b="1" u="sng" dirty="0" smtClean="0">
                <a:solidFill>
                  <a:schemeClr val="accent1">
                    <a:lumMod val="50000"/>
                  </a:schemeClr>
                </a:solidFill>
                <a:latin typeface="標楷體" pitchFamily="65" charset="-120"/>
                <a:ea typeface="標楷體" pitchFamily="65" charset="-120"/>
              </a:rPr>
              <a:t>課外活動</a:t>
            </a:r>
            <a:r>
              <a:rPr lang="zh-TW" altLang="en-US" sz="4000" b="1" dirty="0" smtClean="0">
                <a:solidFill>
                  <a:schemeClr val="accent1">
                    <a:lumMod val="50000"/>
                  </a:schemeClr>
                </a:solidFill>
                <a:latin typeface="標楷體" pitchFamily="65" charset="-120"/>
                <a:ea typeface="標楷體" pitchFamily="65" charset="-120"/>
              </a:rPr>
              <a:t>表現發覺</a:t>
            </a:r>
          </a:p>
          <a:p>
            <a:pPr eaLnBrk="1" hangingPunct="1">
              <a:lnSpc>
                <a:spcPts val="4000"/>
              </a:lnSpc>
              <a:spcBef>
                <a:spcPts val="0"/>
              </a:spcBef>
            </a:pPr>
            <a:endParaRPr lang="zh-TW" altLang="en-US" sz="4000" b="1" dirty="0" smtClean="0">
              <a:solidFill>
                <a:schemeClr val="accent1">
                  <a:lumMod val="50000"/>
                </a:schemeClr>
              </a:solidFill>
              <a:latin typeface="標楷體" pitchFamily="65" charset="-120"/>
              <a:ea typeface="標楷體" pitchFamily="65" charset="-120"/>
            </a:endParaRPr>
          </a:p>
          <a:p>
            <a:pPr eaLnBrk="1" hangingPunct="1">
              <a:lnSpc>
                <a:spcPts val="4000"/>
              </a:lnSpc>
              <a:spcBef>
                <a:spcPts val="0"/>
              </a:spcBef>
              <a:buFontTx/>
              <a:buNone/>
            </a:pPr>
            <a:r>
              <a:rPr lang="zh-TW" altLang="en-US" sz="4000" b="1" dirty="0" smtClean="0">
                <a:solidFill>
                  <a:schemeClr val="accent1">
                    <a:lumMod val="50000"/>
                  </a:schemeClr>
                </a:solidFill>
                <a:latin typeface="標楷體" pitchFamily="65" charset="-120"/>
                <a:ea typeface="標楷體" pitchFamily="65" charset="-120"/>
              </a:rPr>
              <a:t>       ＊經由</a:t>
            </a:r>
            <a:r>
              <a:rPr lang="zh-TW" altLang="en-US" sz="4000" b="1" u="sng" dirty="0" smtClean="0">
                <a:solidFill>
                  <a:schemeClr val="accent1">
                    <a:lumMod val="50000"/>
                  </a:schemeClr>
                </a:solidFill>
                <a:latin typeface="標楷體" pitchFamily="65" charset="-120"/>
                <a:ea typeface="標楷體" pitchFamily="65" charset="-120"/>
              </a:rPr>
              <a:t>他人的回饋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anim calcmode="lin" valueType="num">
                                      <p:cBhvr additive="base">
                                        <p:cTn id="7" dur="1000" fill="hold"/>
                                        <p:tgtEl>
                                          <p:spTgt spid="9626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62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6260">
                                            <p:txEl>
                                              <p:pRg st="2" end="2"/>
                                            </p:txEl>
                                          </p:spTgt>
                                        </p:tgtEl>
                                        <p:attrNameLst>
                                          <p:attrName>style.visibility</p:attrName>
                                        </p:attrNameLst>
                                      </p:cBhvr>
                                      <p:to>
                                        <p:strVal val="visible"/>
                                      </p:to>
                                    </p:set>
                                    <p:anim calcmode="lin" valueType="num">
                                      <p:cBhvr additive="base">
                                        <p:cTn id="13" dur="1000" fill="hold"/>
                                        <p:tgtEl>
                                          <p:spTgt spid="96260">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962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6260">
                                            <p:txEl>
                                              <p:pRg st="4" end="4"/>
                                            </p:txEl>
                                          </p:spTgt>
                                        </p:tgtEl>
                                        <p:attrNameLst>
                                          <p:attrName>style.visibility</p:attrName>
                                        </p:attrNameLst>
                                      </p:cBhvr>
                                      <p:to>
                                        <p:strVal val="visible"/>
                                      </p:to>
                                    </p:set>
                                    <p:anim calcmode="lin" valueType="num">
                                      <p:cBhvr additive="base">
                                        <p:cTn id="19" dur="1000" fill="hold"/>
                                        <p:tgtEl>
                                          <p:spTgt spid="96260">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9626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6260">
                                            <p:txEl>
                                              <p:pRg st="6" end="6"/>
                                            </p:txEl>
                                          </p:spTgt>
                                        </p:tgtEl>
                                        <p:attrNameLst>
                                          <p:attrName>style.visibility</p:attrName>
                                        </p:attrNameLst>
                                      </p:cBhvr>
                                      <p:to>
                                        <p:strVal val="visible"/>
                                      </p:to>
                                    </p:set>
                                    <p:anim calcmode="lin" valueType="num">
                                      <p:cBhvr additive="base">
                                        <p:cTn id="25" dur="1000" fill="hold"/>
                                        <p:tgtEl>
                                          <p:spTgt spid="96260">
                                            <p:txEl>
                                              <p:pRg st="6" end="6"/>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9626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4213" y="714356"/>
            <a:ext cx="7772400" cy="1214446"/>
          </a:xfrm>
        </p:spPr>
        <p:txBody>
          <a:bodyPr/>
          <a:lstStyle/>
          <a:p>
            <a:pPr eaLnBrk="1" hangingPunct="1"/>
            <a:r>
              <a:rPr lang="en-US" altLang="zh-TW" sz="6000" b="1" dirty="0" smtClean="0">
                <a:solidFill>
                  <a:schemeClr val="accent1">
                    <a:lumMod val="50000"/>
                  </a:schemeClr>
                </a:solidFill>
                <a:latin typeface="標楷體" pitchFamily="65" charset="-120"/>
                <a:ea typeface="標楷體" pitchFamily="65" charset="-120"/>
              </a:rPr>
              <a:t>Why</a:t>
            </a:r>
            <a:r>
              <a:rPr lang="zh-TW" altLang="en-US" sz="6000" b="1" dirty="0" smtClean="0">
                <a:solidFill>
                  <a:schemeClr val="accent1">
                    <a:lumMod val="50000"/>
                  </a:schemeClr>
                </a:solidFill>
                <a:latin typeface="標楷體" pitchFamily="65" charset="-120"/>
                <a:ea typeface="標楷體" pitchFamily="65" charset="-120"/>
              </a:rPr>
              <a:t>要做測驗？</a:t>
            </a:r>
          </a:p>
        </p:txBody>
      </p:sp>
      <p:sp>
        <p:nvSpPr>
          <p:cNvPr id="17411" name="Rectangle 3"/>
          <p:cNvSpPr>
            <a:spLocks noGrp="1" noChangeArrowheads="1"/>
          </p:cNvSpPr>
          <p:nvPr>
            <p:ph idx="1"/>
          </p:nvPr>
        </p:nvSpPr>
        <p:spPr>
          <a:xfrm>
            <a:off x="685800" y="2143116"/>
            <a:ext cx="7772400" cy="3952884"/>
          </a:xfrm>
        </p:spPr>
        <p:txBody>
          <a:bodyPr/>
          <a:lstStyle/>
          <a:p>
            <a:pPr eaLnBrk="1" hangingPunct="1">
              <a:buFont typeface="Wingdings" pitchFamily="2" charset="2"/>
              <a:buChar char="u"/>
            </a:pPr>
            <a:r>
              <a:rPr lang="zh-TW" altLang="en-US" sz="4000" b="1" dirty="0" smtClean="0">
                <a:solidFill>
                  <a:schemeClr val="accent1">
                    <a:lumMod val="50000"/>
                  </a:schemeClr>
                </a:solidFill>
                <a:latin typeface="標楷體" pitchFamily="65" charset="-120"/>
                <a:ea typeface="標楷體" pitchFamily="65" charset="-120"/>
              </a:rPr>
              <a:t>主觀 </a:t>
            </a:r>
            <a:r>
              <a:rPr lang="en-US" altLang="zh-TW" sz="4000" b="1" dirty="0" smtClean="0">
                <a:solidFill>
                  <a:schemeClr val="accent1">
                    <a:lumMod val="50000"/>
                  </a:schemeClr>
                </a:solidFill>
                <a:latin typeface="標楷體" pitchFamily="65" charset="-120"/>
                <a:ea typeface="標楷體" pitchFamily="65" charset="-120"/>
              </a:rPr>
              <a:t>vs.</a:t>
            </a:r>
            <a:r>
              <a:rPr lang="zh-TW" altLang="en-US" sz="4000" b="1" dirty="0" smtClean="0">
                <a:solidFill>
                  <a:schemeClr val="accent1">
                    <a:lumMod val="50000"/>
                  </a:schemeClr>
                </a:solidFill>
                <a:latin typeface="標楷體" pitchFamily="65" charset="-120"/>
                <a:ea typeface="標楷體" pitchFamily="65" charset="-120"/>
              </a:rPr>
              <a:t>客觀</a:t>
            </a:r>
          </a:p>
          <a:p>
            <a:pPr eaLnBrk="1" hangingPunct="1">
              <a:buFont typeface="Wingdings" pitchFamily="2" charset="2"/>
              <a:buChar char="u"/>
            </a:pPr>
            <a:r>
              <a:rPr lang="zh-TW" altLang="en-US" sz="4000" b="1" dirty="0" smtClean="0">
                <a:solidFill>
                  <a:schemeClr val="accent1">
                    <a:lumMod val="50000"/>
                  </a:schemeClr>
                </a:solidFill>
                <a:latin typeface="標楷體" pitchFamily="65" charset="-120"/>
                <a:ea typeface="標楷體" pitchFamily="65" charset="-120"/>
              </a:rPr>
              <a:t>自我比較</a:t>
            </a:r>
          </a:p>
          <a:p>
            <a:pPr eaLnBrk="1" hangingPunct="1">
              <a:buFont typeface="Wingdings" pitchFamily="2" charset="2"/>
              <a:buChar char="u"/>
            </a:pPr>
            <a:r>
              <a:rPr lang="zh-TW" altLang="en-US" sz="4000" b="1" dirty="0" smtClean="0">
                <a:solidFill>
                  <a:schemeClr val="accent1">
                    <a:lumMod val="50000"/>
                  </a:schemeClr>
                </a:solidFill>
                <a:latin typeface="標楷體" pitchFamily="65" charset="-120"/>
                <a:ea typeface="標楷體" pitchFamily="65" charset="-120"/>
              </a:rPr>
              <a:t>高一選組</a:t>
            </a:r>
          </a:p>
          <a:p>
            <a:pPr eaLnBrk="1" hangingPunct="1">
              <a:buFont typeface="Wingdings" pitchFamily="2" charset="2"/>
              <a:buChar char="u"/>
            </a:pPr>
            <a:r>
              <a:rPr lang="zh-TW" altLang="en-US" sz="4000" b="1" dirty="0" smtClean="0">
                <a:solidFill>
                  <a:schemeClr val="accent1">
                    <a:lumMod val="50000"/>
                  </a:schemeClr>
                </a:solidFill>
                <a:latin typeface="標楷體" pitchFamily="65" charset="-120"/>
                <a:ea typeface="標楷體" pitchFamily="65" charset="-120"/>
              </a:rPr>
              <a:t>高三升學＝＞選填志願</a:t>
            </a:r>
          </a:p>
          <a:p>
            <a:pPr eaLnBrk="1" hangingPunct="1">
              <a:buFontTx/>
              <a:buNone/>
            </a:pPr>
            <a:r>
              <a:rPr lang="zh-TW" altLang="en-US" sz="4000" b="1" dirty="0" smtClean="0">
                <a:solidFill>
                  <a:schemeClr val="accent1">
                    <a:lumMod val="50000"/>
                  </a:schemeClr>
                </a:solidFill>
                <a:latin typeface="標楷體" pitchFamily="65" charset="-120"/>
                <a:ea typeface="標楷體" pitchFamily="65" charset="-120"/>
              </a:rPr>
              <a:t>              備審資料</a:t>
            </a:r>
          </a:p>
          <a:p>
            <a:pPr eaLnBrk="1" hangingPunct="1"/>
            <a:endParaRPr lang="en-US" altLang="zh-TW" dirty="0" smtClean="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7411">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411">
                                            <p:txEl>
                                              <p:pRg st="4" end="4"/>
                                            </p:txEl>
                                          </p:spTgt>
                                        </p:tgtEl>
                                        <p:attrNameLst>
                                          <p:attrName>style.visibility</p:attrName>
                                        </p:attrNameLst>
                                      </p:cBhvr>
                                      <p:to>
                                        <p:strVal val="visible"/>
                                      </p:to>
                                    </p:set>
                                    <p:anim calcmode="lin" valueType="num">
                                      <p:cBhvr additive="base">
                                        <p:cTn id="29" dur="1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43042" y="714356"/>
            <a:ext cx="5929354" cy="1071570"/>
          </a:xfrm>
          <a:solidFill>
            <a:srgbClr val="FFD243"/>
          </a:solidFill>
          <a:scene3d>
            <a:camera prst="orthographicFront"/>
            <a:lightRig rig="threePt" dir="t"/>
          </a:scene3d>
          <a:sp3d>
            <a:bevelT/>
          </a:sp3d>
        </p:spPr>
        <p:txBody>
          <a:bodyPr/>
          <a:lstStyle/>
          <a:p>
            <a:pPr eaLnBrk="1" hangingPunct="1"/>
            <a:r>
              <a:rPr lang="zh-TW" altLang="en-US" sz="6000" b="1" dirty="0" smtClean="0">
                <a:solidFill>
                  <a:schemeClr val="bg1"/>
                </a:solidFill>
                <a:latin typeface="標楷體" pitchFamily="65" charset="-120"/>
                <a:ea typeface="標楷體" pitchFamily="65" charset="-120"/>
              </a:rPr>
              <a:t>多因素性向測驗</a:t>
            </a:r>
          </a:p>
        </p:txBody>
      </p:sp>
      <p:sp>
        <p:nvSpPr>
          <p:cNvPr id="18435" name="Rectangle 4"/>
          <p:cNvSpPr>
            <a:spLocks noGrp="1" noChangeArrowheads="1"/>
          </p:cNvSpPr>
          <p:nvPr>
            <p:ph idx="1"/>
          </p:nvPr>
        </p:nvSpPr>
        <p:spPr>
          <a:xfrm>
            <a:off x="611188" y="2000240"/>
            <a:ext cx="7772400" cy="3455998"/>
          </a:xfrm>
        </p:spPr>
        <p:txBody>
          <a:bodyPr/>
          <a:lstStyle/>
          <a:p>
            <a:pPr eaLnBrk="1" hangingPunct="1">
              <a:spcBef>
                <a:spcPts val="0"/>
              </a:spcBef>
              <a:buClr>
                <a:srgbClr val="006600"/>
              </a:buClr>
              <a:buFont typeface="Wingdings" pitchFamily="2" charset="2"/>
              <a:buChar char="u"/>
            </a:pPr>
            <a:r>
              <a:rPr lang="en-US" altLang="zh-TW" sz="3600" b="1" dirty="0" smtClean="0">
                <a:solidFill>
                  <a:srgbClr val="C00000"/>
                </a:solidFill>
                <a:latin typeface="標楷體" pitchFamily="65" charset="-120"/>
                <a:ea typeface="標楷體" pitchFamily="65" charset="-120"/>
              </a:rPr>
              <a:t>『</a:t>
            </a:r>
            <a:r>
              <a:rPr lang="zh-TW" altLang="en-US" sz="3600" b="1" dirty="0" smtClean="0">
                <a:solidFill>
                  <a:srgbClr val="C00000"/>
                </a:solidFill>
                <a:latin typeface="標楷體" pitchFamily="65" charset="-120"/>
                <a:ea typeface="標楷體" pitchFamily="65" charset="-120"/>
              </a:rPr>
              <a:t>性向</a:t>
            </a:r>
            <a:r>
              <a:rPr lang="en-US" altLang="zh-TW" sz="3600" b="1" dirty="0" smtClean="0">
                <a:solidFill>
                  <a:srgbClr val="C00000"/>
                </a:solidFill>
                <a:latin typeface="標楷體" pitchFamily="65" charset="-120"/>
                <a:ea typeface="標楷體" pitchFamily="65" charset="-120"/>
              </a:rPr>
              <a:t>』</a:t>
            </a:r>
            <a:r>
              <a:rPr lang="zh-TW" altLang="en-US" sz="3600" b="1" dirty="0" smtClean="0">
                <a:solidFill>
                  <a:schemeClr val="accent1">
                    <a:lumMod val="50000"/>
                  </a:schemeClr>
                </a:solidFill>
                <a:latin typeface="標楷體" pitchFamily="65" charset="-120"/>
                <a:ea typeface="標楷體" pitchFamily="65" charset="-120"/>
              </a:rPr>
              <a:t>廣義來說，是指個人學習某種知識或技能的潛能</a:t>
            </a:r>
            <a:r>
              <a:rPr lang="en-US" altLang="zh-TW" sz="3600" b="1" dirty="0" smtClean="0">
                <a:solidFill>
                  <a:srgbClr val="C00000"/>
                </a:solidFill>
                <a:latin typeface="標楷體" pitchFamily="65" charset="-120"/>
                <a:ea typeface="標楷體" pitchFamily="65" charset="-120"/>
              </a:rPr>
              <a:t>(</a:t>
            </a:r>
            <a:r>
              <a:rPr lang="zh-TW" altLang="en-US" sz="3600" b="1" dirty="0" smtClean="0">
                <a:solidFill>
                  <a:srgbClr val="C00000"/>
                </a:solidFill>
                <a:latin typeface="標楷體" pitchFamily="65" charset="-120"/>
                <a:ea typeface="標楷體" pitchFamily="65" charset="-120"/>
              </a:rPr>
              <a:t>能力</a:t>
            </a:r>
            <a:r>
              <a:rPr lang="en-US" altLang="zh-TW" sz="3600" b="1" dirty="0" smtClean="0">
                <a:solidFill>
                  <a:srgbClr val="C00000"/>
                </a:solidFill>
                <a:latin typeface="標楷體" pitchFamily="65" charset="-120"/>
                <a:ea typeface="標楷體" pitchFamily="65" charset="-120"/>
              </a:rPr>
              <a:t>)</a:t>
            </a:r>
            <a:r>
              <a:rPr lang="zh-TW" altLang="en-US" sz="3600" b="1" dirty="0" smtClean="0">
                <a:solidFill>
                  <a:schemeClr val="accent1">
                    <a:lumMod val="50000"/>
                  </a:schemeClr>
                </a:solidFill>
                <a:latin typeface="標楷體" pitchFamily="65" charset="-120"/>
                <a:ea typeface="標楷體" pitchFamily="65" charset="-120"/>
              </a:rPr>
              <a:t>。</a:t>
            </a:r>
          </a:p>
          <a:p>
            <a:pPr eaLnBrk="1" hangingPunct="1">
              <a:spcBef>
                <a:spcPts val="0"/>
              </a:spcBef>
              <a:buClr>
                <a:srgbClr val="006600"/>
              </a:buClr>
              <a:buFont typeface="Wingdings" pitchFamily="2" charset="2"/>
              <a:buChar char="u"/>
            </a:pPr>
            <a:r>
              <a:rPr lang="zh-TW" altLang="en-US" sz="3600" b="1" dirty="0" smtClean="0">
                <a:solidFill>
                  <a:schemeClr val="accent1">
                    <a:lumMod val="50000"/>
                  </a:schemeClr>
                </a:solidFill>
                <a:latin typeface="標楷體" pitchFamily="65" charset="-120"/>
                <a:ea typeface="標楷體" pitchFamily="65" charset="-120"/>
              </a:rPr>
              <a:t>多因素性向測驗是用來預測學生在各種方面可能的成功機率</a:t>
            </a:r>
            <a:r>
              <a:rPr lang="en-US" altLang="zh-TW" sz="3600" b="1" dirty="0" smtClean="0">
                <a:solidFill>
                  <a:srgbClr val="C00000"/>
                </a:solidFill>
                <a:latin typeface="標楷體" pitchFamily="65" charset="-120"/>
                <a:ea typeface="標楷體" pitchFamily="65" charset="-120"/>
              </a:rPr>
              <a:t>(</a:t>
            </a:r>
            <a:r>
              <a:rPr lang="zh-TW" altLang="en-US" sz="3600" b="1" dirty="0" smtClean="0">
                <a:solidFill>
                  <a:srgbClr val="C00000"/>
                </a:solidFill>
                <a:latin typeface="標楷體" pitchFamily="65" charset="-120"/>
                <a:ea typeface="標楷體" pitchFamily="65" charset="-120"/>
              </a:rPr>
              <a:t>學習成就</a:t>
            </a:r>
            <a:r>
              <a:rPr lang="en-US" altLang="zh-TW" sz="3600" b="1" dirty="0" smtClean="0">
                <a:solidFill>
                  <a:srgbClr val="C00000"/>
                </a:solidFill>
                <a:latin typeface="標楷體" pitchFamily="65" charset="-120"/>
                <a:ea typeface="標楷體" pitchFamily="65" charset="-120"/>
              </a:rPr>
              <a:t>)</a:t>
            </a:r>
            <a:r>
              <a:rPr lang="zh-TW" altLang="en-US" sz="3600" b="1" dirty="0" smtClean="0">
                <a:solidFill>
                  <a:schemeClr val="accent1">
                    <a:lumMod val="50000"/>
                  </a:schemeClr>
                </a:solidFill>
                <a:latin typeface="標楷體" pitchFamily="65" charset="-120"/>
                <a:ea typeface="標楷體" pitchFamily="65" charset="-120"/>
              </a:rPr>
              <a:t>，指出各種可能性，而</a:t>
            </a:r>
            <a:r>
              <a:rPr lang="zh-TW" altLang="en-US" sz="3600" b="1" dirty="0" smtClean="0">
                <a:solidFill>
                  <a:srgbClr val="C00000"/>
                </a:solidFill>
                <a:latin typeface="標楷體" pitchFamily="65" charset="-120"/>
                <a:ea typeface="標楷體" pitchFamily="65" charset="-120"/>
              </a:rPr>
              <a:t>非窄化選擇的途徑</a:t>
            </a:r>
            <a:r>
              <a:rPr lang="zh-TW" altLang="en-US" sz="3600" b="1" dirty="0" smtClean="0">
                <a:solidFill>
                  <a:schemeClr val="accent1">
                    <a:lumMod val="50000"/>
                  </a:schemeClr>
                </a:solidFill>
                <a:latin typeface="標楷體" pitchFamily="65" charset="-120"/>
                <a:ea typeface="標楷體" pitchFamily="65" charset="-120"/>
              </a:rPr>
              <a:t>。</a:t>
            </a:r>
          </a:p>
          <a:p>
            <a:pPr eaLnBrk="1" hangingPunct="1"/>
            <a:endParaRPr lang="en-US" altLang="zh-TW"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佈景主題">
  <a:themeElements>
    <a:clrScheme name="沉穩">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3003</TotalTime>
  <Words>4351</Words>
  <Application>Microsoft Office PowerPoint</Application>
  <PresentationFormat>如螢幕大小 (4:3)</PresentationFormat>
  <Paragraphs>500</Paragraphs>
  <Slides>58</Slides>
  <Notes>4</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58</vt:i4>
      </vt:variant>
    </vt:vector>
  </HeadingPairs>
  <TitlesOfParts>
    <vt:vector size="60" baseType="lpstr">
      <vt:lpstr>1_Office 佈景主題</vt:lpstr>
      <vt:lpstr>投影片</vt:lpstr>
      <vt:lpstr>主講人:輔導主任蔡麗瑱</vt:lpstr>
      <vt:lpstr>說明會內容</vt:lpstr>
      <vt:lpstr>投影片 3</vt:lpstr>
      <vt:lpstr>對自己的探索</vt:lpstr>
      <vt:lpstr>對環境的探索 </vt:lpstr>
      <vt:lpstr>對科系與工作的探索 </vt:lpstr>
      <vt:lpstr>探索自我的方法</vt:lpstr>
      <vt:lpstr>Why要做測驗？</vt:lpstr>
      <vt:lpstr>多因素性向測驗</vt:lpstr>
      <vt:lpstr>投影片 10</vt:lpstr>
      <vt:lpstr>投影片 11</vt:lpstr>
      <vt:lpstr>投影片 12</vt:lpstr>
      <vt:lpstr>投影片 13</vt:lpstr>
      <vt:lpstr>投影片 14</vt:lpstr>
      <vt:lpstr>投影片 15</vt:lpstr>
      <vt:lpstr>投影片 16</vt:lpstr>
      <vt:lpstr>投影片 17</vt:lpstr>
      <vt:lpstr>文法與修辭</vt:lpstr>
      <vt:lpstr>投影片 19</vt:lpstr>
      <vt:lpstr>選組參考</vt:lpstr>
      <vt:lpstr>選組參考</vt:lpstr>
      <vt:lpstr>投影片 22</vt:lpstr>
      <vt:lpstr>投影片 23</vt:lpstr>
      <vt:lpstr>興趣量表</vt:lpstr>
      <vt:lpstr>六型RIASEC分數的意義</vt:lpstr>
      <vt:lpstr>投影片 26</vt:lpstr>
      <vt:lpstr>興趣代碼的產生</vt:lpstr>
      <vt:lpstr>投影片 28</vt:lpstr>
      <vt:lpstr>投影片 29</vt:lpstr>
      <vt:lpstr>六型單碼特質描述</vt:lpstr>
      <vt:lpstr>投影片 31</vt:lpstr>
      <vt:lpstr>投影片 32</vt:lpstr>
      <vt:lpstr>生涯興趣類型的主要特徵</vt:lpstr>
      <vt:lpstr>六型間的差別</vt:lpstr>
      <vt:lpstr>投影片 35</vt:lpstr>
      <vt:lpstr>投影片 36</vt:lpstr>
      <vt:lpstr>投影片 37</vt:lpstr>
      <vt:lpstr>學習力、區分值、與六型分數的比較</vt:lpstr>
      <vt:lpstr>投影片 39</vt:lpstr>
      <vt:lpstr>投影片 40</vt:lpstr>
      <vt:lpstr>投影片 41</vt:lpstr>
      <vt:lpstr>投影片 42</vt:lpstr>
      <vt:lpstr>大學學類圖的應用</vt:lpstr>
      <vt:lpstr>投影片 44</vt:lpstr>
      <vt:lpstr>投影片 45</vt:lpstr>
      <vt:lpstr>投影片 46</vt:lpstr>
      <vt:lpstr>學類代碼表的應用</vt:lpstr>
      <vt:lpstr>投影片 48</vt:lpstr>
      <vt:lpstr>投影片 49</vt:lpstr>
      <vt:lpstr>十八學群</vt:lpstr>
      <vt:lpstr>選組時究竟能力、興趣哪個比較重要？</vt:lpstr>
      <vt:lpstr>投影片 52</vt:lpstr>
      <vt:lpstr>選組程序</vt:lpstr>
      <vt:lpstr>善用網路資源</vt:lpstr>
      <vt:lpstr>學類代碼網路查詢</vt:lpstr>
      <vt:lpstr>投影片 56</vt:lpstr>
      <vt:lpstr>準備個人生涯檔案</vt:lpstr>
      <vt:lpstr>投影片 58</vt:lpstr>
    </vt:vector>
  </TitlesOfParts>
  <Company>NONE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大考中心興趣量表</dc:title>
  <dc:creator>USER</dc:creator>
  <cp:lastModifiedBy>AAA</cp:lastModifiedBy>
  <cp:revision>213</cp:revision>
  <dcterms:created xsi:type="dcterms:W3CDTF">2005-05-20T00:52:20Z</dcterms:created>
  <dcterms:modified xsi:type="dcterms:W3CDTF">2010-01-06T04:21:31Z</dcterms:modified>
</cp:coreProperties>
</file>