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sldIdLst>
    <p:sldId id="256" r:id="rId2"/>
    <p:sldId id="370" r:id="rId3"/>
    <p:sldId id="369" r:id="rId4"/>
    <p:sldId id="371" r:id="rId5"/>
    <p:sldId id="354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72" r:id="rId14"/>
    <p:sldId id="364" r:id="rId15"/>
    <p:sldId id="365" r:id="rId16"/>
    <p:sldId id="366" r:id="rId17"/>
    <p:sldId id="368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99"/>
    <a:srgbClr val="EAEAEA"/>
    <a:srgbClr val="D5E3FF"/>
    <a:srgbClr val="183048"/>
    <a:srgbClr val="274F77"/>
    <a:srgbClr val="ABC7FF"/>
    <a:srgbClr val="6699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1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4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4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E917591-ACDF-4EF8-85B4-280EBD9A799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AAB8A-4B08-4769-9E7F-20C5BC30CE2A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EE06B4-E595-409D-99DD-2366F56216C9}" type="slidenum">
              <a:rPr lang="en-US" altLang="zh-TW" smtClean="0"/>
              <a:pPr/>
              <a:t>16</a:t>
            </a:fld>
            <a:endParaRPr lang="en-US" altLang="zh-TW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04C4B5-4A9D-4180-A87E-33AEA2C993DD}" type="slidenum">
              <a:rPr lang="en-US" altLang="zh-TW" smtClean="0"/>
              <a:pPr/>
              <a:t>17</a:t>
            </a:fld>
            <a:endParaRPr lang="en-US" altLang="zh-TW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0CC88-8366-4191-BB57-B6D2FAED3E25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5140B-008D-4AE5-AF6C-74B407C870D9}" type="slidenum">
              <a:rPr lang="en-US" altLang="zh-TW" smtClean="0"/>
              <a:pPr/>
              <a:t>7</a:t>
            </a:fld>
            <a:endParaRPr lang="en-US" altLang="zh-TW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1DD50-0068-40E9-AD6C-7CBCF632BE07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145EB-07D4-405B-A398-AA5E70A24D86}" type="slidenum">
              <a:rPr lang="en-US" altLang="zh-TW" smtClean="0"/>
              <a:pPr/>
              <a:t>10</a:t>
            </a:fld>
            <a:endParaRPr lang="en-US" altLang="zh-TW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C153A3-0F0D-4FBC-969D-2D6D2F88ED2D}" type="slidenum">
              <a:rPr lang="en-US" altLang="zh-TW" smtClean="0"/>
              <a:pPr/>
              <a:t>11</a:t>
            </a:fld>
            <a:endParaRPr lang="en-US" altLang="zh-TW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92698-57B4-4B5B-B9A9-A891D831BDB7}" type="slidenum">
              <a:rPr lang="en-US" altLang="zh-TW" smtClean="0"/>
              <a:pPr/>
              <a:t>12</a:t>
            </a:fld>
            <a:endParaRPr lang="en-US" altLang="zh-TW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3B875-D6FC-4357-BBA5-8E9449F91234}" type="slidenum">
              <a:rPr lang="en-US" altLang="zh-TW" smtClean="0"/>
              <a:pPr/>
              <a:t>14</a:t>
            </a:fld>
            <a:endParaRPr lang="en-US" altLang="zh-TW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90803C-E24F-467A-951D-D2AE450138AF}" type="slidenum">
              <a:rPr lang="en-US" altLang="zh-TW" smtClean="0"/>
              <a:pPr/>
              <a:t>15</a:t>
            </a:fld>
            <a:endParaRPr lang="en-US" altLang="zh-TW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gradFill rotWithShape="0">
          <a:gsLst>
            <a:gs pos="0">
              <a:srgbClr val="ABC7FF"/>
            </a:gs>
            <a:gs pos="100000">
              <a:srgbClr val="18304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142875"/>
            <a:ext cx="9144000" cy="6562725"/>
            <a:chOff x="0" y="99"/>
            <a:chExt cx="5760" cy="4134"/>
          </a:xfrm>
        </p:grpSpPr>
        <p:pic>
          <p:nvPicPr>
            <p:cNvPr id="11267" name="Picture 3" descr="intro_01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99"/>
              <a:ext cx="5760" cy="4134"/>
            </a:xfrm>
            <a:prstGeom prst="rect">
              <a:avLst/>
            </a:prstGeom>
            <a:noFill/>
          </p:spPr>
        </p:pic>
        <p:pic>
          <p:nvPicPr>
            <p:cNvPr id="11268" name="Picture 4" descr="gate"/>
            <p:cNvPicPr>
              <a:picLocks noChangeAspect="1" noChangeArrowheads="1"/>
            </p:cNvPicPr>
            <p:nvPr userDrawn="1"/>
          </p:nvPicPr>
          <p:blipFill>
            <a:blip r:embed="rId3"/>
            <a:srcRect l="10275" t="6755" r="16093" b="2318"/>
            <a:stretch>
              <a:fillRect/>
            </a:stretch>
          </p:blipFill>
          <p:spPr bwMode="auto">
            <a:xfrm>
              <a:off x="54" y="299"/>
              <a:ext cx="630" cy="518"/>
            </a:xfrm>
            <a:prstGeom prst="rect">
              <a:avLst/>
            </a:prstGeom>
            <a:noFill/>
            <a:ln w="12700">
              <a:solidFill>
                <a:srgbClr val="D5E3FF"/>
              </a:solidFill>
              <a:miter lim="800000"/>
              <a:headEnd/>
              <a:tailEnd/>
            </a:ln>
          </p:spPr>
        </p:pic>
        <p:pic>
          <p:nvPicPr>
            <p:cNvPr id="11269" name="Picture 5" descr="CU"/>
            <p:cNvPicPr>
              <a:picLocks noChangeAspect="1" noChangeArrowheads="1"/>
            </p:cNvPicPr>
            <p:nvPr userDrawn="1"/>
          </p:nvPicPr>
          <p:blipFill>
            <a:blip r:embed="rId4"/>
            <a:srcRect r="6378" b="3543"/>
            <a:stretch>
              <a:fillRect/>
            </a:stretch>
          </p:blipFill>
          <p:spPr bwMode="auto">
            <a:xfrm>
              <a:off x="730" y="300"/>
              <a:ext cx="680" cy="526"/>
            </a:xfrm>
            <a:prstGeom prst="rect">
              <a:avLst/>
            </a:prstGeom>
            <a:noFill/>
            <a:ln w="12700">
              <a:solidFill>
                <a:srgbClr val="D5E3FF"/>
              </a:solidFill>
              <a:miter lim="800000"/>
              <a:headEnd/>
              <a:tailEnd/>
            </a:ln>
          </p:spPr>
        </p:pic>
        <p:pic>
          <p:nvPicPr>
            <p:cNvPr id="11270" name="Picture 6" descr="liberty"/>
            <p:cNvPicPr>
              <a:picLocks noChangeAspect="1" noChangeArrowheads="1"/>
            </p:cNvPicPr>
            <p:nvPr userDrawn="1"/>
          </p:nvPicPr>
          <p:blipFill>
            <a:blip r:embed="rId5"/>
            <a:srcRect l="17291" t="14798" r="13676" b="11627"/>
            <a:stretch>
              <a:fillRect/>
            </a:stretch>
          </p:blipFill>
          <p:spPr bwMode="auto">
            <a:xfrm>
              <a:off x="5098" y="3439"/>
              <a:ext cx="635" cy="499"/>
            </a:xfrm>
            <a:prstGeom prst="rect">
              <a:avLst/>
            </a:prstGeom>
            <a:noFill/>
            <a:ln w="12700">
              <a:solidFill>
                <a:srgbClr val="D5E3FF"/>
              </a:solidFill>
              <a:miter lim="800000"/>
              <a:headEnd/>
              <a:tailEnd/>
            </a:ln>
          </p:spPr>
        </p:pic>
        <p:pic>
          <p:nvPicPr>
            <p:cNvPr id="11271" name="Picture 7" descr="chicago_1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 l="6660"/>
            <a:stretch>
              <a:fillRect/>
            </a:stretch>
          </p:blipFill>
          <p:spPr bwMode="auto">
            <a:xfrm>
              <a:off x="4413" y="3437"/>
              <a:ext cx="647" cy="501"/>
            </a:xfrm>
            <a:prstGeom prst="rect">
              <a:avLst/>
            </a:prstGeom>
            <a:noFill/>
            <a:ln w="12700">
              <a:solidFill>
                <a:srgbClr val="D5E3FF"/>
              </a:solidFill>
              <a:miter lim="800000"/>
              <a:headEnd/>
              <a:tailEnd/>
            </a:ln>
          </p:spPr>
        </p:pic>
        <p:pic>
          <p:nvPicPr>
            <p:cNvPr id="11272" name="Picture 8" descr="burano_1"/>
            <p:cNvPicPr>
              <a:picLocks noChangeAspect="1" noChangeArrowheads="1"/>
            </p:cNvPicPr>
            <p:nvPr userDrawn="1"/>
          </p:nvPicPr>
          <p:blipFill>
            <a:blip r:embed="rId7"/>
            <a:srcRect l="17810" t="5533" r="8099" b="7481"/>
            <a:stretch>
              <a:fillRect/>
            </a:stretch>
          </p:blipFill>
          <p:spPr bwMode="auto">
            <a:xfrm>
              <a:off x="3733" y="3439"/>
              <a:ext cx="636" cy="498"/>
            </a:xfrm>
            <a:prstGeom prst="rect">
              <a:avLst/>
            </a:prstGeom>
            <a:noFill/>
            <a:ln w="12700">
              <a:solidFill>
                <a:srgbClr val="D5E3FF"/>
              </a:solidFill>
              <a:miter lim="800000"/>
              <a:headEnd/>
              <a:tailEnd/>
            </a:ln>
          </p:spPr>
        </p:pic>
      </p:grpSp>
      <p:sp>
        <p:nvSpPr>
          <p:cNvPr id="1127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3716338"/>
            <a:ext cx="5486400" cy="1371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D5E3FF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692275" y="1700213"/>
            <a:ext cx="6096000" cy="1143000"/>
          </a:xfrm>
        </p:spPr>
        <p:txBody>
          <a:bodyPr/>
          <a:lstStyle>
            <a:lvl1pPr algn="ctr">
              <a:defRPr sz="3400" i="0">
                <a:solidFill>
                  <a:schemeClr val="bg1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530975" y="6396038"/>
            <a:ext cx="265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i="1" u="sng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Soo</a:t>
            </a:r>
            <a:r>
              <a:rPr lang="en-US" altLang="zh-TW" i="1" u="sng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Chow University</a:t>
            </a:r>
            <a:endParaRPr lang="en-US" altLang="zh-TW" i="1" u="sng" dirty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6ABE1D-2761-4647-A51E-D6652B07A63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6850" y="152400"/>
            <a:ext cx="1901825" cy="59055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556250" cy="59055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9201BA-D108-4F2D-897A-1FA2324A966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610475" cy="7540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881063" y="1181100"/>
            <a:ext cx="7467600" cy="4876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>
          <a:xfrm>
            <a:off x="3886200" y="6411913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439BA92D-1287-48AD-945B-A1FB1D7689E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0" y="-90488"/>
            <a:ext cx="9144000" cy="61118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E1191-D346-4D4D-A835-605D5617FC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DE081C-36F5-4315-8702-67068CC663F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886FBC-3E42-4E22-AD4A-64A7EED3404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81063" y="1181100"/>
            <a:ext cx="3657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91063" y="1181100"/>
            <a:ext cx="3657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AF7C75-E31B-44E5-8CE9-B736395B7C0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A50976-23CF-4247-BDA4-8D996592A83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CEED7F-E748-4FD1-8881-4C9BA86D639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C92161-FFA2-4AEE-80B2-E0179AF1D1D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65771B-CEC1-4908-9D5A-13466B86608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F81A8F-AB38-4C23-A244-027864972C9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LS拷貝"/>
          <p:cNvPicPr>
            <a:picLocks noChangeAspect="1" noChangeArrowheads="1"/>
          </p:cNvPicPr>
          <p:nvPr/>
        </p:nvPicPr>
        <p:blipFill>
          <a:blip r:embed="rId15"/>
          <a:srcRect r="10208" b="8786"/>
          <a:stretch>
            <a:fillRect/>
          </a:stretch>
        </p:blipFill>
        <p:spPr bwMode="auto">
          <a:xfrm>
            <a:off x="0" y="0"/>
            <a:ext cx="684213" cy="6872288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761047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zh-TW" altLang="zh-TW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86200" y="64119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fld id="{80FEFFC8-695B-4D0F-9BAD-7D457DD3B2CD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1063" y="1181100"/>
            <a:ext cx="7467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 </a:t>
            </a:r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 第二層</a:t>
            </a:r>
          </a:p>
          <a:p>
            <a:pPr lvl="2"/>
            <a:r>
              <a:rPr lang="zh-TW" altLang="en-US" smtClean="0"/>
              <a:t> 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hidden">
          <a:xfrm rot="5400000">
            <a:off x="5598319" y="3388519"/>
            <a:ext cx="6934200" cy="157162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zh-TW" altLang="zh-TW">
              <a:latin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42950" y="6537325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1800" b="1">
                <a:solidFill>
                  <a:schemeClr val="tx2"/>
                </a:solidFill>
                <a:latin typeface="Times New Roman" pitchFamily="18" charset="0"/>
              </a:rPr>
              <a:t>Yu-Ting Lin</a:t>
            </a:r>
          </a:p>
        </p:txBody>
      </p:sp>
      <p:sp>
        <p:nvSpPr>
          <p:cNvPr id="10249" name="AutoShape 9" descr="CLS拷貝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TW" alt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 rot="16200000">
            <a:off x="-832644" y="5258594"/>
            <a:ext cx="265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Soo</a:t>
            </a:r>
            <a:r>
              <a:rPr lang="en-US" altLang="zh-TW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Chow </a:t>
            </a:r>
            <a:r>
              <a:rPr lang="en-US" altLang="zh-TW" dirty="0">
                <a:solidFill>
                  <a:srgbClr val="EAEAE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University</a:t>
            </a:r>
          </a:p>
        </p:txBody>
      </p:sp>
      <p:pic>
        <p:nvPicPr>
          <p:cNvPr id="10251" name="Picture 11" descr="Powered_Bb_090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8088313" y="6016625"/>
            <a:ext cx="809625" cy="8096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Garamond" pitchFamily="18" charset="0"/>
          <a:ea typeface="標楷體" pitchFamily="65" charset="-120"/>
        </a:defRPr>
      </a:lvl2pPr>
      <a:lvl3pPr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Garamond" pitchFamily="18" charset="0"/>
          <a:ea typeface="標楷體" pitchFamily="65" charset="-120"/>
        </a:defRPr>
      </a:lvl3pPr>
      <a:lvl4pPr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Garamond" pitchFamily="18" charset="0"/>
          <a:ea typeface="標楷體" pitchFamily="65" charset="-120"/>
        </a:defRPr>
      </a:lvl4pPr>
      <a:lvl5pPr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Garamond" pitchFamily="18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Garamond" pitchFamily="18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Garamond" pitchFamily="18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Garamond" pitchFamily="18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Garamond" pitchFamily="18" charset="0"/>
          <a:ea typeface="標楷體" pitchFamily="65" charset="-120"/>
        </a:defRPr>
      </a:lvl9pPr>
    </p:titleStyle>
    <p:bodyStyle>
      <a:lvl1pPr marL="193675" indent="-1936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Font typeface="Wingdings" pitchFamily="2" charset="2"/>
        <a:buChar char="q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9913" indent="-185738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AF7E26"/>
        </a:buClr>
        <a:buSzPct val="75000"/>
        <a:buFont typeface="Wingdings" pitchFamily="2" charset="2"/>
        <a:buChar char="u"/>
        <a:defRPr sz="2200" b="1" i="1">
          <a:solidFill>
            <a:srgbClr val="A50021"/>
          </a:solidFill>
          <a:latin typeface="+mn-lt"/>
          <a:ea typeface="+mn-ea"/>
        </a:defRPr>
      </a:lvl2pPr>
      <a:lvl3pPr marL="989013" indent="-2286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CC0000"/>
        </a:buClr>
        <a:buFont typeface="Wingdings 3" pitchFamily="18" charset="2"/>
        <a:buChar char=""/>
        <a:defRPr sz="2100">
          <a:solidFill>
            <a:srgbClr val="000099"/>
          </a:solidFill>
          <a:latin typeface="+mn-lt"/>
          <a:ea typeface="+mn-ea"/>
        </a:defRPr>
      </a:lvl3pPr>
      <a:lvl4pPr marL="1408113" indent="-228600" algn="l" rtl="0" eaLnBrk="0" fontAlgn="base" hangingPunct="0">
        <a:spcBef>
          <a:spcPct val="20000"/>
        </a:spcBef>
        <a:spcAft>
          <a:spcPct val="0"/>
        </a:spcAft>
        <a:buClr>
          <a:srgbClr val="1D2F57"/>
        </a:buClr>
        <a:buChar char="–"/>
        <a:defRPr sz="2000">
          <a:solidFill>
            <a:srgbClr val="990033"/>
          </a:solidFill>
          <a:latin typeface="+mn-lt"/>
          <a:ea typeface="+mn-ea"/>
        </a:defRPr>
      </a:lvl4pPr>
      <a:lvl5pPr marL="1827213" indent="-228600" algn="l" rtl="0" eaLnBrk="0" fontAlgn="base" hangingPunct="0">
        <a:spcBef>
          <a:spcPct val="20000"/>
        </a:spcBef>
        <a:spcAft>
          <a:spcPct val="0"/>
        </a:spcAft>
        <a:buClr>
          <a:srgbClr val="1D2F57"/>
        </a:buClr>
        <a:buChar char="•"/>
        <a:defRPr>
          <a:solidFill>
            <a:srgbClr val="333399"/>
          </a:solidFill>
          <a:latin typeface="+mn-lt"/>
          <a:ea typeface="+mn-ea"/>
        </a:defRPr>
      </a:lvl5pPr>
      <a:lvl6pPr marL="2284413" indent="-228600" algn="l" rtl="0" eaLnBrk="0" fontAlgn="base" hangingPunct="0">
        <a:spcBef>
          <a:spcPct val="20000"/>
        </a:spcBef>
        <a:spcAft>
          <a:spcPct val="0"/>
        </a:spcAft>
        <a:buClr>
          <a:srgbClr val="1D2F57"/>
        </a:buClr>
        <a:buChar char="•"/>
        <a:defRPr>
          <a:solidFill>
            <a:srgbClr val="333399"/>
          </a:solidFill>
          <a:latin typeface="+mn-lt"/>
          <a:ea typeface="+mn-ea"/>
        </a:defRPr>
      </a:lvl6pPr>
      <a:lvl7pPr marL="2741613" indent="-228600" algn="l" rtl="0" eaLnBrk="0" fontAlgn="base" hangingPunct="0">
        <a:spcBef>
          <a:spcPct val="20000"/>
        </a:spcBef>
        <a:spcAft>
          <a:spcPct val="0"/>
        </a:spcAft>
        <a:buClr>
          <a:srgbClr val="1D2F57"/>
        </a:buClr>
        <a:buChar char="•"/>
        <a:defRPr>
          <a:solidFill>
            <a:srgbClr val="333399"/>
          </a:solidFill>
          <a:latin typeface="+mn-lt"/>
          <a:ea typeface="+mn-ea"/>
        </a:defRPr>
      </a:lvl7pPr>
      <a:lvl8pPr marL="3198813" indent="-228600" algn="l" rtl="0" eaLnBrk="0" fontAlgn="base" hangingPunct="0">
        <a:spcBef>
          <a:spcPct val="20000"/>
        </a:spcBef>
        <a:spcAft>
          <a:spcPct val="0"/>
        </a:spcAft>
        <a:buClr>
          <a:srgbClr val="1D2F57"/>
        </a:buClr>
        <a:buChar char="•"/>
        <a:defRPr>
          <a:solidFill>
            <a:srgbClr val="333399"/>
          </a:solidFill>
          <a:latin typeface="+mn-lt"/>
          <a:ea typeface="+mn-ea"/>
        </a:defRPr>
      </a:lvl8pPr>
      <a:lvl9pPr marL="3656013" indent="-228600" algn="l" rtl="0" eaLnBrk="0" fontAlgn="base" hangingPunct="0">
        <a:spcBef>
          <a:spcPct val="20000"/>
        </a:spcBef>
        <a:spcAft>
          <a:spcPct val="0"/>
        </a:spcAft>
        <a:buClr>
          <a:srgbClr val="1D2F57"/>
        </a:buClr>
        <a:buChar char="•"/>
        <a:defRPr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u.edu.tw/le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28" y="2285992"/>
            <a:ext cx="6480175" cy="1428760"/>
          </a:xfrm>
        </p:spPr>
        <p:txBody>
          <a:bodyPr/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揭開法律人的面紗 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zh-TW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zh-TW" altLang="en-US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4595813"/>
            <a:ext cx="5486400" cy="1371600"/>
          </a:xfrm>
        </p:spPr>
        <p:txBody>
          <a:bodyPr/>
          <a:lstStyle/>
          <a:p>
            <a:r>
              <a:rPr lang="zh-TW" altLang="en-US" dirty="0"/>
              <a:t>林育廷</a:t>
            </a:r>
          </a:p>
          <a:p>
            <a:r>
              <a:rPr lang="en-US" altLang="zh-TW" dirty="0" smtClean="0"/>
              <a:t>2010/10</a:t>
            </a:r>
            <a:endParaRPr lang="en-US" altLang="zh-TW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/>
          </p:cNvSpPr>
          <p:nvPr/>
        </p:nvSpPr>
        <p:spPr bwMode="auto">
          <a:xfrm>
            <a:off x="928688" y="357188"/>
            <a:ext cx="7772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法律人的出路</a:t>
            </a:r>
            <a:r>
              <a:rPr lang="en-US" altLang="zh-TW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1267" name="Rectangle 3"/>
          <p:cNvSpPr>
            <a:spLocks noRot="1" noChangeArrowheads="1"/>
          </p:cNvSpPr>
          <p:nvPr/>
        </p:nvSpPr>
        <p:spPr bwMode="auto">
          <a:xfrm>
            <a:off x="571472" y="1357313"/>
            <a:ext cx="835821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charset="0"/>
              <a:buNone/>
            </a:pPr>
            <a:r>
              <a:rPr lang="en-US" altLang="zh-TW" sz="2600" b="1" dirty="0">
                <a:solidFill>
                  <a:srgbClr val="000092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司法人員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公務員：以檢察事務官、公證人、法制人員、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專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利商標審查人員為例 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charset="0"/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考選部網址 </a:t>
            </a:r>
            <a:r>
              <a:rPr lang="en-US" altLang="zh-TW" b="1" u="sng" dirty="0" smtClean="0">
                <a:latin typeface="標楷體" pitchFamily="65" charset="-120"/>
                <a:ea typeface="標楷體" pitchFamily="65" charset="-120"/>
              </a:rPr>
              <a:t>http://wwwc.moex.gov.tw)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b="1" dirty="0">
                <a:latin typeface="標楷體" pitchFamily="65" charset="-120"/>
                <a:ea typeface="標楷體" pitchFamily="65" charset="-120"/>
              </a:rPr>
            </a:br>
            <a:endParaRPr lang="en-US" altLang="zh-TW" sz="2400" b="1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1307" name="Group 43"/>
          <p:cNvGraphicFramePr>
            <a:graphicFrameLocks noGrp="1"/>
          </p:cNvGraphicFramePr>
          <p:nvPr>
            <p:ph/>
          </p:nvPr>
        </p:nvGraphicFramePr>
        <p:xfrm>
          <a:off x="769806" y="2857500"/>
          <a:ext cx="8137525" cy="1891665"/>
        </p:xfrm>
        <a:graphic>
          <a:graphicData uri="http://schemas.openxmlformats.org/drawingml/2006/table">
            <a:tbl>
              <a:tblPr/>
              <a:tblGrid>
                <a:gridCol w="3055938"/>
                <a:gridCol w="1279525"/>
                <a:gridCol w="1354137"/>
                <a:gridCol w="1223963"/>
                <a:gridCol w="1223962"/>
              </a:tblGrid>
              <a:tr h="4286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　</a:t>
                      </a: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報考人數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到考人數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錄取人數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標楷體" pitchFamily="65" charset="-120"/>
                        </a:rPr>
                        <a:t>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檢察事務官法律事務組 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98</a:t>
                      </a: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3.7%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公證人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97</a:t>
                      </a: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18.18%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法制人員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三等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) 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96</a:t>
                      </a: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2,007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1,295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2.24%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專利商標審查人員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96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1,923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10.77%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/>
          </p:cNvSpPr>
          <p:nvPr/>
        </p:nvSpPr>
        <p:spPr bwMode="auto">
          <a:xfrm>
            <a:off x="0" y="285750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法律人的出路</a:t>
            </a:r>
            <a:r>
              <a:rPr lang="en-US" altLang="zh-TW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2291" name="Rectangle 3"/>
          <p:cNvSpPr>
            <a:spLocks noRot="1" noChangeArrowheads="1"/>
          </p:cNvSpPr>
          <p:nvPr/>
        </p:nvSpPr>
        <p:spPr bwMode="auto">
          <a:xfrm>
            <a:off x="714348" y="1600200"/>
            <a:ext cx="2500340" cy="468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charset="0"/>
              <a:buNone/>
            </a:pPr>
            <a:r>
              <a:rPr lang="en-US" altLang="zh-TW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法務：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SzPct val="80000"/>
              <a:buFont typeface="Arial" charset="0"/>
              <a:buNone/>
            </a:pP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各行各業都需要法務，例如律師事務所、高科技產業、金融服務業、房仲業、傳統產業等 </a:t>
            </a:r>
            <a:r>
              <a:rPr lang="en-US" altLang="zh-TW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右圖為</a:t>
            </a:r>
            <a:r>
              <a:rPr lang="en-US" altLang="zh-TW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人力銀行網頁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SzPct val="80000"/>
              <a:buFont typeface="Arial" charset="0"/>
              <a:buNone/>
            </a:pP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b="1" dirty="0">
                <a:latin typeface="標楷體" pitchFamily="65" charset="-120"/>
                <a:ea typeface="標楷體" pitchFamily="65" charset="-120"/>
              </a:rPr>
              <a:t>http//:www.104.com.tw)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/>
          <a:srcRect l="30379" t="15207" r="13200" b="12526"/>
          <a:stretch>
            <a:fillRect/>
          </a:stretch>
        </p:blipFill>
        <p:spPr bwMode="auto">
          <a:xfrm>
            <a:off x="3116681" y="1557338"/>
            <a:ext cx="5795962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1928813"/>
            <a:ext cx="8143900" cy="3671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其他工作：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保險業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保險經紀人、核保及理賠人員等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2. 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金融業（基金經理人、投資顧問等）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　 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公司主管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　 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其他　</a:t>
            </a:r>
          </a:p>
          <a:p>
            <a:pPr eaLnBrk="1" hangingPunct="1">
              <a:buFont typeface="Arial" charset="0"/>
              <a:buNone/>
            </a:pPr>
            <a:endParaRPr lang="en-US" altLang="zh-TW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15" name="Rectangle 2"/>
          <p:cNvSpPr>
            <a:spLocks noRot="1" noChangeArrowheads="1"/>
          </p:cNvSpPr>
          <p:nvPr/>
        </p:nvSpPr>
        <p:spPr bwMode="auto">
          <a:xfrm>
            <a:off x="0" y="714375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法律人的出路</a:t>
            </a:r>
            <a:r>
              <a:rPr lang="en-US" altLang="zh-TW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1714480" y="2000240"/>
            <a:ext cx="6096000" cy="1143000"/>
          </a:xfrm>
        </p:spPr>
        <p:txBody>
          <a:bodyPr/>
          <a:lstStyle/>
          <a:p>
            <a:r>
              <a:rPr lang="zh-TW" altLang="en-US" dirty="0" smtClean="0"/>
              <a:t>為什麼要選擇東吳法律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2143125"/>
            <a:ext cx="7972452" cy="41656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五年中須修習五門英美法必修課程，教材及考試皆為英文，使學生具備他校所無的法學英文能力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◎英美法課程著重判例教學，訓練邏輯思考，避免僵化的法學教育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◎出國留學的捷徑、就業先修班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2009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年傑賽普競賽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全球訴狀獎第二名</a:t>
            </a:r>
          </a:p>
        </p:txBody>
      </p:sp>
      <p:sp>
        <p:nvSpPr>
          <p:cNvPr id="2" name="Rectangle 2"/>
          <p:cNvSpPr>
            <a:spLocks noRot="1" noChangeArrowheads="1"/>
          </p:cNvSpPr>
          <p:nvPr/>
        </p:nvSpPr>
        <p:spPr bwMode="auto">
          <a:xfrm>
            <a:off x="785786" y="857250"/>
            <a:ext cx="8358214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頂港有名聲，下港會出名的「英美法」</a:t>
            </a:r>
            <a:endParaRPr lang="en-US" altLang="zh-TW" sz="4000" b="1" dirty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928813"/>
            <a:ext cx="7472389" cy="470852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altLang="zh-TW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◎CHEERS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altLang="zh-TW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     2008</a:t>
            </a: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年企業最愛的法學院畢業生，東吳位居第三名</a:t>
            </a:r>
          </a:p>
          <a:p>
            <a:pPr eaLnBrk="1" hangingPunct="1">
              <a:buFont typeface="Arial" charset="0"/>
              <a:buNone/>
              <a:defRPr/>
            </a:pPr>
            <a:endParaRPr lang="zh-TW" altLang="en-US" b="1" dirty="0" smtClean="0">
              <a:solidFill>
                <a:srgbClr val="0000FF"/>
              </a:solidFill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◎遠見</a:t>
            </a:r>
            <a:b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「</a:t>
            </a:r>
            <a:r>
              <a:rPr lang="en-US" altLang="zh-TW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2009</a:t>
            </a: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年碩士生評價與需求」進行問卷調查～企業最愛排行榜前</a:t>
            </a:r>
            <a:r>
              <a:rPr lang="en-US" altLang="zh-TW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5</a:t>
            </a: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名依序分別為台大、政大、東吳、成功、清華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6387" name="Rectangle 2"/>
          <p:cNvSpPr>
            <a:spLocks noRot="1" noChangeArrowheads="1"/>
          </p:cNvSpPr>
          <p:nvPr/>
        </p:nvSpPr>
        <p:spPr bwMode="auto">
          <a:xfrm>
            <a:off x="0" y="642938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老闆好！我是東吳法律畢業的！</a:t>
            </a:r>
            <a:endParaRPr lang="en-US" altLang="zh-TW" sz="4000" b="1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2071678"/>
            <a:ext cx="7651777" cy="40338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九十七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年度律師高考、司法官特考及其它國家考試多人上榜；律師錄取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67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人錄取率近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13%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、司法三等特考錄取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67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人，錄取率亦約</a:t>
            </a:r>
            <a:r>
              <a:rPr lang="en-US" altLang="zh-TW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13%</a:t>
            </a:r>
            <a:r>
              <a:rPr lang="en-US" altLang="zh-TW" dirty="0" smtClean="0">
                <a:solidFill>
                  <a:srgbClr val="0000FF"/>
                </a:solidFill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lang="en-US" altLang="zh-TW" dirty="0" smtClean="0">
              <a:solidFill>
                <a:srgbClr val="0000FF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98</a:t>
            </a:r>
            <a:r>
              <a:rPr lang="zh-TW" altLang="en-US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年律師榜首在哪裡</a:t>
            </a:r>
            <a:r>
              <a:rPr lang="en-US" altLang="zh-TW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?</a:t>
            </a:r>
          </a:p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98</a:t>
            </a:r>
            <a:r>
              <a:rPr lang="zh-TW" altLang="en-US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年司法官榜首在哪裡</a:t>
            </a:r>
            <a:r>
              <a:rPr lang="en-US" altLang="zh-TW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?</a:t>
            </a:r>
          </a:p>
          <a:p>
            <a:pPr eaLnBrk="1" hangingPunct="1">
              <a:buFont typeface="Arial" charset="0"/>
              <a:buNone/>
            </a:pPr>
            <a:endParaRPr lang="en-US" altLang="zh-TW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1" name="Rectangle 2"/>
          <p:cNvSpPr>
            <a:spLocks noRot="1" noChangeArrowheads="1"/>
          </p:cNvSpPr>
          <p:nvPr/>
        </p:nvSpPr>
        <p:spPr bwMode="auto">
          <a:xfrm>
            <a:off x="0" y="785813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最現實的國考上榜率</a:t>
            </a:r>
            <a:endParaRPr lang="en-US" altLang="zh-TW" sz="4000" b="1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786" y="1928802"/>
            <a:ext cx="8001055" cy="3159136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altLang="zh-TW" sz="4000" b="1" dirty="0" smtClean="0">
                <a:solidFill>
                  <a:schemeClr val="bg1"/>
                </a:solidFill>
                <a:ea typeface="標楷體" pitchFamily="65" charset="-120"/>
              </a:rPr>
              <a:t>THE END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zh-TW" altLang="en-US" sz="4000" b="1" dirty="0" smtClean="0">
                <a:solidFill>
                  <a:schemeClr val="bg1"/>
                </a:solidFill>
                <a:ea typeface="標楷體" pitchFamily="65" charset="-120"/>
              </a:rPr>
              <a:t>謝謝各位的專心聆聽與熱情發問！</a:t>
            </a:r>
          </a:p>
          <a:p>
            <a:pPr algn="ctr" eaLnBrk="1" hangingPunct="1">
              <a:buFont typeface="Arial" charset="0"/>
              <a:buNone/>
              <a:defRPr/>
            </a:pPr>
            <a:endParaRPr lang="zh-TW" altLang="en-US" b="1" dirty="0" smtClean="0">
              <a:ea typeface="標楷體" pitchFamily="65" charset="-12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如有其他問題，歡迎瀏覽東吳大學法律系網頁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altLang="zh-TW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hlinkClick r:id="rId3"/>
              </a:rPr>
              <a:t>http://www.scu.edu.tw/lex</a:t>
            </a:r>
            <a:endParaRPr lang="en-US" altLang="zh-TW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芊諭秘書</a:t>
            </a:r>
            <a:r>
              <a:rPr lang="en-US" altLang="zh-TW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chienyu@scu.edu.tw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1979613" y="3000372"/>
            <a:ext cx="5486400" cy="2214578"/>
          </a:xfrm>
        </p:spPr>
        <p:txBody>
          <a:bodyPr/>
          <a:lstStyle/>
          <a:p>
            <a:r>
              <a:rPr lang="en-US" altLang="zh-TW" dirty="0" smtClean="0"/>
              <a:t>WHY Law?</a:t>
            </a:r>
          </a:p>
          <a:p>
            <a:r>
              <a:rPr lang="en-US" altLang="zh-TW" dirty="0" smtClean="0"/>
              <a:t>WHAT can I do after my graduation? </a:t>
            </a:r>
          </a:p>
          <a:p>
            <a:r>
              <a:rPr lang="en-US" altLang="zh-TW" sz="3200" dirty="0" smtClean="0"/>
              <a:t>WHY </a:t>
            </a:r>
            <a:r>
              <a:rPr lang="zh-TW" altLang="en-US" sz="3200" dirty="0" smtClean="0"/>
              <a:t>東吳？</a:t>
            </a:r>
            <a:endParaRPr lang="en-US" altLang="zh-TW" sz="3200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1692275" y="1700213"/>
            <a:ext cx="6096000" cy="800093"/>
          </a:xfrm>
        </p:spPr>
        <p:txBody>
          <a:bodyPr/>
          <a:lstStyle/>
          <a:p>
            <a:r>
              <a:rPr lang="zh-TW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關於法律系的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WWW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>
          <a:xfrm>
            <a:off x="0" y="1785926"/>
            <a:ext cx="9144000" cy="3087698"/>
          </a:xfrm>
        </p:spPr>
        <p:txBody>
          <a:bodyPr/>
          <a:lstStyle/>
          <a:p>
            <a:pPr algn="ctr"/>
            <a:r>
              <a:rPr lang="en-US" altLang="zh-TW" sz="3200" dirty="0" smtClean="0"/>
              <a:t>1.</a:t>
            </a:r>
            <a:r>
              <a:rPr lang="zh-TW" altLang="en-US" sz="3200" dirty="0" smtClean="0"/>
              <a:t>念法律是很酷的一件事</a:t>
            </a:r>
            <a:endParaRPr lang="en-US" altLang="zh-TW" sz="3200" dirty="0" smtClean="0"/>
          </a:p>
          <a:p>
            <a:pPr algn="ctr"/>
            <a:endParaRPr lang="en-US" altLang="zh-TW" sz="3200" dirty="0" smtClean="0"/>
          </a:p>
          <a:p>
            <a:r>
              <a:rPr lang="en-US" altLang="zh-TW" sz="3200" dirty="0" smtClean="0"/>
              <a:t>2.</a:t>
            </a:r>
            <a:r>
              <a:rPr lang="zh-TW" altLang="en-US" sz="3200" dirty="0" smtClean="0"/>
              <a:t>唸完法律，我會成為一個很厲害的</a:t>
            </a:r>
            <a:r>
              <a:rPr lang="zh-TW" altLang="en-US" sz="3200" dirty="0" smtClean="0"/>
              <a:t>終結者</a:t>
            </a:r>
            <a:endParaRPr lang="en-US" altLang="zh-TW" sz="3200" dirty="0" smtClean="0"/>
          </a:p>
          <a:p>
            <a:pPr algn="ctr"/>
            <a:endParaRPr lang="en-US" altLang="zh-TW" sz="3200" dirty="0" smtClean="0"/>
          </a:p>
          <a:p>
            <a:r>
              <a:rPr lang="en-US" altLang="zh-TW" sz="3200" dirty="0" smtClean="0"/>
              <a:t>3.</a:t>
            </a:r>
            <a:r>
              <a:rPr lang="zh-TW" altLang="en-US" sz="3600" dirty="0" smtClean="0">
                <a:solidFill>
                  <a:srgbClr val="C00000"/>
                </a:solidFill>
              </a:rPr>
              <a:t>選擇東吳法律是一件很聰明的事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642910" y="1968223"/>
            <a:ext cx="8072494" cy="3900685"/>
          </a:xfrm>
        </p:spPr>
        <p:txBody>
          <a:bodyPr/>
          <a:lstStyle/>
          <a:p>
            <a:r>
              <a:rPr lang="zh-TW" altLang="en-US" dirty="0" smtClean="0"/>
              <a:t>為什麼要念法律？？？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 smtClean="0"/>
              <a:t>因為我要成為跟木村拓哉一樣帥氣的檢察官！！（遠目）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還是跟金髮尤物一樣美麗的律師？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>
                <a:solidFill>
                  <a:srgbClr val="C00000"/>
                </a:solidFill>
              </a:rPr>
              <a:t>只要擁有專業，就會又酷又帥氣（美麗）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289897" y="615114"/>
            <a:ext cx="7610475" cy="754063"/>
          </a:xfrm>
        </p:spPr>
        <p:txBody>
          <a:bodyPr/>
          <a:lstStyle/>
          <a:p>
            <a:r>
              <a:rPr lang="zh-TW" altLang="en-US" dirty="0" smtClean="0"/>
              <a:t>念法律會需要的能力與特質</a:t>
            </a:r>
            <a:endParaRPr lang="zh-TW" altLang="en-US" dirty="0"/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1332760" y="1643814"/>
            <a:ext cx="7467600" cy="48768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altLang="zh-TW" sz="3600" b="1" dirty="0" smtClean="0">
                <a:solidFill>
                  <a:srgbClr val="336699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3600" b="1" dirty="0" smtClean="0">
                <a:solidFill>
                  <a:srgbClr val="336699"/>
                </a:solidFill>
                <a:latin typeface="標楷體" pitchFamily="65" charset="-120"/>
                <a:ea typeface="標楷體" pitchFamily="65" charset="-120"/>
              </a:rPr>
              <a:t>表達的能力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sz="3600" b="1" dirty="0" smtClean="0">
                <a:solidFill>
                  <a:srgbClr val="336699"/>
                </a:solidFill>
                <a:latin typeface="標楷體" pitchFamily="65" charset="-120"/>
                <a:ea typeface="標楷體" pitchFamily="65" charset="-120"/>
              </a:rPr>
              <a:t>◎邏輯推理、分析歸納的能力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sz="3600" b="1" dirty="0" smtClean="0">
                <a:solidFill>
                  <a:srgbClr val="336699"/>
                </a:solidFill>
                <a:latin typeface="標楷體" pitchFamily="65" charset="-120"/>
                <a:ea typeface="標楷體" pitchFamily="65" charset="-120"/>
              </a:rPr>
              <a:t>◎資料檢索的能力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sz="3600" b="1" dirty="0" smtClean="0">
                <a:solidFill>
                  <a:srgbClr val="336699"/>
                </a:solidFill>
                <a:latin typeface="標楷體" pitchFamily="65" charset="-120"/>
                <a:ea typeface="標楷體" pitchFamily="65" charset="-120"/>
              </a:rPr>
              <a:t>◎抵抗壓力的能力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◎熱誠的心</a:t>
            </a:r>
            <a:r>
              <a:rPr lang="en-US" altLang="zh-TW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!!!</a:t>
            </a:r>
          </a:p>
          <a:p>
            <a:pPr eaLnBrk="1" hangingPunct="1">
              <a:buFont typeface="Arial" charset="0"/>
              <a:buNone/>
              <a:defRPr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1714500"/>
            <a:ext cx="7858148" cy="38877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altLang="zh-TW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◎</a:t>
            </a: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公法類：憲法、行政法、國家賠償法等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◎刑法類：刑法、刑事訴訟法等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◎民商法類：民法、民事訴訟法、商事法等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◎財經法類：證券交易法、銀行法、公平交易法等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◎國際法類：國際公法、國際私法、國際經貿組織等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◎智慧財產權法類</a:t>
            </a:r>
            <a:r>
              <a: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：商標法、著作權法、專利法等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◎專業背景知識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!!!!!</a:t>
            </a:r>
          </a:p>
          <a:p>
            <a:pPr eaLnBrk="1" hangingPunct="1">
              <a:defRPr/>
            </a:pPr>
            <a:endParaRPr lang="en-US" altLang="zh-TW" dirty="0" smtClean="0"/>
          </a:p>
        </p:txBody>
      </p:sp>
      <p:sp>
        <p:nvSpPr>
          <p:cNvPr id="7171" name="Rectangle 2"/>
          <p:cNvSpPr>
            <a:spLocks noRot="1" noChangeArrowheads="1"/>
          </p:cNvSpPr>
          <p:nvPr/>
        </p:nvSpPr>
        <p:spPr bwMode="auto">
          <a:xfrm>
            <a:off x="1142975" y="642938"/>
            <a:ext cx="741523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3200" b="1" i="1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我們的課群分類</a:t>
            </a:r>
            <a:endParaRPr lang="en-US" altLang="zh-TW" sz="3200" b="1" i="1" dirty="0" smtClean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50090" b="30603"/>
          <a:stretch>
            <a:fillRect/>
          </a:stretch>
        </p:blipFill>
        <p:spPr>
          <a:xfrm>
            <a:off x="0" y="836613"/>
            <a:ext cx="9144000" cy="6021387"/>
          </a:xfrm>
          <a:noFill/>
        </p:spPr>
      </p:pic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250825" y="3716338"/>
            <a:ext cx="4643438" cy="15843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196" name="Rectangle 2"/>
          <p:cNvSpPr>
            <a:spLocks noRot="1" noChangeArrowheads="1"/>
          </p:cNvSpPr>
          <p:nvPr/>
        </p:nvSpPr>
        <p:spPr bwMode="auto">
          <a:xfrm>
            <a:off x="357188" y="0"/>
            <a:ext cx="85725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8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快上</a:t>
            </a:r>
            <a:r>
              <a:rPr lang="en-US" altLang="zh-TW" sz="28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Yahoo</a:t>
            </a:r>
            <a:r>
              <a:rPr lang="zh-TW" altLang="en-US" sz="28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，搜尋關鍵字「東吳大學校務行政系統」</a:t>
            </a:r>
            <a:endParaRPr lang="en-US" altLang="zh-TW" sz="2800" b="1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1714480" y="2500306"/>
            <a:ext cx="6096000" cy="1071562"/>
          </a:xfrm>
        </p:spPr>
        <p:txBody>
          <a:bodyPr/>
          <a:lstStyle/>
          <a:p>
            <a:r>
              <a:rPr lang="zh-TW" altLang="en-US" sz="3600" dirty="0" smtClean="0">
                <a:ea typeface="標楷體" pitchFamily="65" charset="-120"/>
              </a:rPr>
              <a:t>關於法律系畢業的前</a:t>
            </a:r>
            <a:r>
              <a:rPr lang="en-US" altLang="zh-TW" sz="3600" dirty="0" smtClean="0">
                <a:ea typeface="標楷體" pitchFamily="65" charset="-120"/>
              </a:rPr>
              <a:t>(</a:t>
            </a:r>
            <a:r>
              <a:rPr lang="zh-TW" altLang="en-US" sz="3600" dirty="0" smtClean="0">
                <a:ea typeface="標楷體" pitchFamily="65" charset="-120"/>
              </a:rPr>
              <a:t>錢</a:t>
            </a:r>
            <a:r>
              <a:rPr lang="en-US" altLang="zh-TW" sz="3600" dirty="0" smtClean="0">
                <a:ea typeface="標楷體" pitchFamily="65" charset="-120"/>
              </a:rPr>
              <a:t>)</a:t>
            </a:r>
            <a:r>
              <a:rPr lang="zh-TW" altLang="en-US" sz="3600" dirty="0" smtClean="0">
                <a:ea typeface="標楷體" pitchFamily="65" charset="-120"/>
              </a:rPr>
              <a:t>途</a:t>
            </a:r>
            <a:r>
              <a:rPr lang="zh-TW" altLang="en-US" sz="3600" dirty="0" smtClean="0">
                <a:ea typeface="標楷體" pitchFamily="65" charset="-120"/>
              </a:rPr>
              <a:t/>
            </a:r>
            <a:br>
              <a:rPr lang="zh-TW" altLang="en-US" sz="3600" dirty="0" smtClean="0">
                <a:ea typeface="標楷體" pitchFamily="65" charset="-120"/>
              </a:rPr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SzPct val="80000"/>
              <a:buFont typeface="Arial" charset="0"/>
              <a:buNone/>
            </a:pPr>
            <a:r>
              <a:rPr lang="en-US" altLang="zh-TW" sz="3200" b="1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司法官、律師</a:t>
            </a:r>
          </a:p>
        </p:txBody>
      </p:sp>
      <p:graphicFrame>
        <p:nvGraphicFramePr>
          <p:cNvPr id="10332" name="Group 92"/>
          <p:cNvGraphicFramePr>
            <a:graphicFrameLocks noGrp="1"/>
          </p:cNvGraphicFramePr>
          <p:nvPr/>
        </p:nvGraphicFramePr>
        <p:xfrm>
          <a:off x="900113" y="2357438"/>
          <a:ext cx="7416800" cy="4023360"/>
        </p:xfrm>
        <a:graphic>
          <a:graphicData uri="http://schemas.openxmlformats.org/drawingml/2006/table">
            <a:tbl>
              <a:tblPr/>
              <a:tblGrid>
                <a:gridCol w="1223962"/>
                <a:gridCol w="1247775"/>
                <a:gridCol w="1238250"/>
                <a:gridCol w="1235075"/>
                <a:gridCol w="1236663"/>
                <a:gridCol w="1235075"/>
              </a:tblGrid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　</a:t>
                      </a:r>
                      <a:endParaRPr kumimoji="1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報考人數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到考人數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到考率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錄取人數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司法官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98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6,558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5,150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78.53%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2.56%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97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5,980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4,519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75.57%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4.62%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96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6,384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4,660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72.99%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3.33%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95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6,305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4,603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73.01%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3.37%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律師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98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8, 947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6,644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74.26%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8.07%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97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8,469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6,128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72.36%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8.06%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96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8,266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5,677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68.68%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8.01%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95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7,942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5,546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69.83%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8.08%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29" name="Rectangle 2"/>
          <p:cNvSpPr>
            <a:spLocks noRot="1" noChangeArrowheads="1"/>
          </p:cNvSpPr>
          <p:nvPr/>
        </p:nvSpPr>
        <p:spPr bwMode="auto">
          <a:xfrm>
            <a:off x="928688" y="357188"/>
            <a:ext cx="7772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法律人的出路</a:t>
            </a:r>
            <a:r>
              <a:rPr lang="en-US" altLang="zh-TW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4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CU_Slide">
  <a:themeElements>
    <a:clrScheme name="FCU_Slid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CU_Slide">
      <a:majorFont>
        <a:latin typeface="Garamond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FCU_Slid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CU_Slid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CU_Slid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CU_Slid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CU_Slid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CU_Slid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CU_Slid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5573</TotalTime>
  <Words>696</Words>
  <Application>Microsoft Office PowerPoint</Application>
  <PresentationFormat>如螢幕大小 (4:3)</PresentationFormat>
  <Paragraphs>168</Paragraphs>
  <Slides>17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FCU_Slide</vt:lpstr>
      <vt:lpstr>揭開法律人的面紗  </vt:lpstr>
      <vt:lpstr>關於法律系的WWW</vt:lpstr>
      <vt:lpstr>投影片 3</vt:lpstr>
      <vt:lpstr>為什麼要念法律？？？  因為我要成為跟木村拓哉一樣帥氣的檢察官！！（遠目）  還是跟金髮尤物一樣美麗的律師？  只要擁有專業，就會又酷又帥氣（美麗） </vt:lpstr>
      <vt:lpstr>念法律會需要的能力與特質</vt:lpstr>
      <vt:lpstr>投影片 6</vt:lpstr>
      <vt:lpstr>投影片 7</vt:lpstr>
      <vt:lpstr>關於法律系畢業的前(錢)途 </vt:lpstr>
      <vt:lpstr>投影片 9</vt:lpstr>
      <vt:lpstr>投影片 10</vt:lpstr>
      <vt:lpstr>投影片 11</vt:lpstr>
      <vt:lpstr>投影片 12</vt:lpstr>
      <vt:lpstr>為什麼要選擇東吳法律</vt:lpstr>
      <vt:lpstr>投影片 14</vt:lpstr>
      <vt:lpstr>投影片 15</vt:lpstr>
      <vt:lpstr>投影片 16</vt:lpstr>
      <vt:lpstr>投影片 17</vt:lpstr>
    </vt:vector>
  </TitlesOfParts>
  <Company>NTU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Yu-Ting Lin</dc:creator>
  <cp:lastModifiedBy>pcuser</cp:lastModifiedBy>
  <cp:revision>67</cp:revision>
  <dcterms:created xsi:type="dcterms:W3CDTF">2006-08-02T15:38:02Z</dcterms:created>
  <dcterms:modified xsi:type="dcterms:W3CDTF">2010-10-26T20:43:01Z</dcterms:modified>
</cp:coreProperties>
</file>