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notesSlides/notesSlide8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handoutMasterIdLst>
    <p:handoutMasterId r:id="rId46"/>
  </p:handoutMasterIdLst>
  <p:sldIdLst>
    <p:sldId id="341" r:id="rId2"/>
    <p:sldId id="256" r:id="rId3"/>
    <p:sldId id="293" r:id="rId4"/>
    <p:sldId id="303" r:id="rId5"/>
    <p:sldId id="304" r:id="rId6"/>
    <p:sldId id="305" r:id="rId7"/>
    <p:sldId id="302" r:id="rId8"/>
    <p:sldId id="337" r:id="rId9"/>
    <p:sldId id="306" r:id="rId10"/>
    <p:sldId id="307" r:id="rId11"/>
    <p:sldId id="308" r:id="rId12"/>
    <p:sldId id="309" r:id="rId13"/>
    <p:sldId id="310" r:id="rId14"/>
    <p:sldId id="311" r:id="rId15"/>
    <p:sldId id="312" r:id="rId16"/>
    <p:sldId id="313" r:id="rId17"/>
    <p:sldId id="338" r:id="rId18"/>
    <p:sldId id="314" r:id="rId19"/>
    <p:sldId id="315" r:id="rId20"/>
    <p:sldId id="316" r:id="rId21"/>
    <p:sldId id="317" r:id="rId22"/>
    <p:sldId id="318" r:id="rId23"/>
    <p:sldId id="319" r:id="rId24"/>
    <p:sldId id="320" r:id="rId25"/>
    <p:sldId id="339" r:id="rId26"/>
    <p:sldId id="321" r:id="rId27"/>
    <p:sldId id="322" r:id="rId28"/>
    <p:sldId id="323" r:id="rId29"/>
    <p:sldId id="324" r:id="rId30"/>
    <p:sldId id="325" r:id="rId31"/>
    <p:sldId id="326" r:id="rId32"/>
    <p:sldId id="327" r:id="rId33"/>
    <p:sldId id="328" r:id="rId34"/>
    <p:sldId id="329" r:id="rId35"/>
    <p:sldId id="330" r:id="rId36"/>
    <p:sldId id="340" r:id="rId37"/>
    <p:sldId id="331" r:id="rId38"/>
    <p:sldId id="332" r:id="rId39"/>
    <p:sldId id="333" r:id="rId40"/>
    <p:sldId id="334" r:id="rId41"/>
    <p:sldId id="335" r:id="rId42"/>
    <p:sldId id="336" r:id="rId43"/>
    <p:sldId id="276" r:id="rId4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umimoji="1" sz="1200" kern="1200">
        <a:solidFill>
          <a:schemeClr val="tx1"/>
        </a:solidFill>
        <a:latin typeface="Verdana" pitchFamily="34" charset="0"/>
        <a:ea typeface="標楷體" pitchFamily="65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1200" kern="1200">
        <a:solidFill>
          <a:schemeClr val="tx1"/>
        </a:solidFill>
        <a:latin typeface="Verdana" pitchFamily="34" charset="0"/>
        <a:ea typeface="標楷體" pitchFamily="65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1200" kern="1200">
        <a:solidFill>
          <a:schemeClr val="tx1"/>
        </a:solidFill>
        <a:latin typeface="Verdana" pitchFamily="34" charset="0"/>
        <a:ea typeface="標楷體" pitchFamily="65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1200" kern="1200">
        <a:solidFill>
          <a:schemeClr val="tx1"/>
        </a:solidFill>
        <a:latin typeface="Verdana" pitchFamily="34" charset="0"/>
        <a:ea typeface="標楷體" pitchFamily="65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1200" kern="1200">
        <a:solidFill>
          <a:schemeClr val="tx1"/>
        </a:solidFill>
        <a:latin typeface="Verdana" pitchFamily="34" charset="0"/>
        <a:ea typeface="標楷體" pitchFamily="65" charset="-120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Verdana" pitchFamily="34" charset="0"/>
        <a:ea typeface="標楷體" pitchFamily="65" charset="-120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Verdana" pitchFamily="34" charset="0"/>
        <a:ea typeface="標楷體" pitchFamily="65" charset="-120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Verdana" pitchFamily="34" charset="0"/>
        <a:ea typeface="標楷體" pitchFamily="65" charset="-120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Verdana" pitchFamily="34" charset="0"/>
        <a:ea typeface="標楷體" pitchFamily="65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0000FF"/>
    <a:srgbClr val="66CCFF"/>
    <a:srgbClr val="000000"/>
    <a:srgbClr val="DDDDDD"/>
  </p:clrMru>
</p:presentationPr>
</file>

<file path=ppt/tableStyles.xml><?xml version="1.0" encoding="utf-8"?>
<a:tblStyleLst xmlns:a="http://schemas.openxmlformats.org/drawingml/2006/main" def="{5C22544A-7EE6-4342-B048-85BDC9FD1C3A}">
  <a:tblStyle styleId="{AF606853-7671-496A-8E4F-DF71F8EC918B}" styleName="深色樣式 1 - 輔色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929F9F4-4A8F-4326-A1B4-22849713DDAB}" styleName="深色樣式 1 - 輔色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深色樣式 1 - 輔色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深色樣式 1 - 輔色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6D9F66E-5EB9-4882-86FB-DCBF35E3C3E4}" styleName="中等深淺樣式 4 - 輔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40" autoAdjust="0"/>
    <p:restoredTop sz="94683" autoAdjust="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pPr>
              <a:defRPr/>
            </a:pPr>
            <a:fld id="{3C3EFF44-67BD-4961-930C-FD28C676E7A7}" type="datetimeFigureOut">
              <a:rPr lang="zh-TW" altLang="en-US"/>
              <a:pPr>
                <a:defRPr/>
              </a:pPr>
              <a:t>2010/11/17</a:t>
            </a:fld>
            <a:endParaRPr lang="en-US" altLang="zh-TW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pPr>
              <a:defRPr/>
            </a:pPr>
            <a:fld id="{F6BD0B11-968C-4A09-A128-D3E97A8ACF6F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pPr>
              <a:defRPr/>
            </a:pPr>
            <a:fld id="{C7F62171-3E29-45CC-A7F1-32EEB980AD0D}" type="datetimeFigureOut">
              <a:rPr lang="zh-TW" altLang="en-US"/>
              <a:pPr>
                <a:defRPr/>
              </a:pPr>
              <a:t>2010/11/17</a:t>
            </a:fld>
            <a:endParaRPr lang="en-US" altLang="zh-TW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pPr>
              <a:defRPr/>
            </a:pPr>
            <a:fld id="{563926A4-D96B-463A-9F4A-78067D6A0EE3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 bwMode="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18"/>
          <p:cNvSpPr>
            <a:spLocks noChangeArrowheads="1"/>
          </p:cNvSpPr>
          <p:nvPr/>
        </p:nvSpPr>
        <p:spPr bwMode="white">
          <a:xfrm>
            <a:off x="228600" y="228600"/>
            <a:ext cx="1219200" cy="1219200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kumimoji="0" lang="zh-TW" altLang="en-US">
              <a:effectLst>
                <a:outerShdw blurRad="38100" dist="38100" dir="2700000" algn="tl">
                  <a:srgbClr val="000000"/>
                </a:outerShdw>
              </a:effectLst>
              <a:latin typeface="Verdana" pitchFamily="64" charset="0"/>
              <a:ea typeface="新細明體" pitchFamily="64" charset="-120"/>
            </a:endParaRPr>
          </a:p>
        </p:txBody>
      </p:sp>
      <p:sp>
        <p:nvSpPr>
          <p:cNvPr id="5" name="Text Box 14"/>
          <p:cNvSpPr txBox="1">
            <a:spLocks noChangeArrowheads="1"/>
          </p:cNvSpPr>
          <p:nvPr/>
        </p:nvSpPr>
        <p:spPr bwMode="auto">
          <a:xfrm>
            <a:off x="304800" y="652463"/>
            <a:ext cx="1079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kumimoji="0" lang="en-US" altLang="zh-TW" sz="2400" b="1">
                <a:solidFill>
                  <a:schemeClr val="bg1"/>
                </a:solidFill>
                <a:latin typeface="Arial" charset="0"/>
                <a:ea typeface="新細明體" charset="-120"/>
              </a:rPr>
              <a:t>LOGO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2514600"/>
            <a:ext cx="8001000" cy="914400"/>
          </a:xfrm>
        </p:spPr>
        <p:txBody>
          <a:bodyPr/>
          <a:lstStyle>
            <a:lvl1pPr>
              <a:defRPr sz="4000"/>
            </a:lvl1pPr>
          </a:lstStyle>
          <a:p>
            <a:r>
              <a:rPr lang="zh-TW" altLang="en-US" smtClean="0"/>
              <a:t>按一下以編輯母片標題樣式</a:t>
            </a:r>
            <a:endParaRPr lang="en-US" altLang="zh-TW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914400" y="3429000"/>
            <a:ext cx="7086600" cy="381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zh-TW" altLang="en-US" smtClean="0"/>
              <a:t>按一下以編輯母片副標題樣式</a:t>
            </a:r>
            <a:endParaRPr lang="en-US" altLang="zh-TW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553200"/>
            <a:ext cx="2133600" cy="168275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553200"/>
            <a:ext cx="2895600" cy="168275"/>
          </a:xfrm>
        </p:spPr>
        <p:txBody>
          <a:bodyPr/>
          <a:lstStyle>
            <a:lvl1pPr algn="ctr">
              <a:defRPr sz="1400">
                <a:solidFill>
                  <a:schemeClr val="bg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553200"/>
            <a:ext cx="2133600" cy="168275"/>
          </a:xfrm>
        </p:spPr>
        <p:txBody>
          <a:bodyPr/>
          <a:lstStyle>
            <a:lvl1pPr algn="r">
              <a:defRPr sz="1400">
                <a:solidFill>
                  <a:schemeClr val="bg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94E7536B-8153-44B3-A456-095ADCC48DA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www.themegallery.com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588410-9EC7-422C-9B08-119FDC91D29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Company Logo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319088"/>
            <a:ext cx="2057400" cy="6005512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319088"/>
            <a:ext cx="6019800" cy="6005512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www.themegallery.com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E57D14-AFC7-4BBB-8FF8-6A98457C964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Company Logo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319088"/>
            <a:ext cx="8229600" cy="563562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457200" y="1447800"/>
            <a:ext cx="8229600" cy="4876800"/>
          </a:xfrm>
        </p:spPr>
        <p:txBody>
          <a:bodyPr/>
          <a:lstStyle/>
          <a:p>
            <a:pPr lvl="0"/>
            <a:r>
              <a:rPr lang="zh-TW" altLang="en-US" noProof="0" smtClean="0"/>
              <a:t>按一下圖示以新增表格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www.themegallery.com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4A6A08-6F44-4B72-AD0D-8F76D55E9EF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Company Logo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www.themegallery.com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CA3170-255F-4522-870E-33D98461E99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Company Logo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www.themegallery.com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4FC45C-8B70-4FBF-8FDD-BBC5A35CFCC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Company Logo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86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www.themegallery.com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39E7B7-49E6-47B3-8BC3-6CE2C0C1DE8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Company Logo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www.themegallery.com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7D112F-EB6F-408F-A1FD-9B4E37D3BA2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Company Logo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www.themegallery.com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23A23-6F48-47C0-8F35-C0A2C638D14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Company Logo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www.themegallery.com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748BCA-E560-4F8B-8F2A-EC7C217741C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Company Logo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www.themegallery.com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FE5FB7-A9BD-4193-99FD-295D00F3FC0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Company Logo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www.themegallery.com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364093-42B4-4BC9-94AC-AABE0279EFD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Company Logo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15"/>
          <p:cNvGraphicFramePr>
            <a:graphicFrameLocks noChangeAspect="1"/>
          </p:cNvGraphicFramePr>
          <p:nvPr/>
        </p:nvGraphicFramePr>
        <p:xfrm>
          <a:off x="0" y="0"/>
          <a:ext cx="9144000" cy="1066800"/>
        </p:xfrm>
        <a:graphic>
          <a:graphicData uri="http://schemas.openxmlformats.org/presentationml/2006/ole">
            <p:oleObj spid="_x0000_s1026" name="Image" r:id="rId15" imgW="7377778" imgH="1219048" progId="">
              <p:embed/>
            </p:oleObj>
          </a:graphicData>
        </a:graphic>
      </p:graphicFrame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47800"/>
            <a:ext cx="8229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47700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新細明體" charset="-120"/>
              </a:defRPr>
            </a:lvl1pPr>
          </a:lstStyle>
          <a:p>
            <a:pPr>
              <a:defRPr/>
            </a:pPr>
            <a:r>
              <a:rPr lang="en-US" altLang="zh-TW"/>
              <a:t>www.themegallery.com</a:t>
            </a:r>
          </a:p>
        </p:txBody>
      </p:sp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457200" y="319088"/>
            <a:ext cx="82296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title style</a:t>
            </a:r>
          </a:p>
        </p:txBody>
      </p:sp>
      <p:sp>
        <p:nvSpPr>
          <p:cNvPr id="1040" name="Line 16"/>
          <p:cNvSpPr>
            <a:spLocks noChangeShapeType="1"/>
          </p:cNvSpPr>
          <p:nvPr/>
        </p:nvSpPr>
        <p:spPr bwMode="auto">
          <a:xfrm>
            <a:off x="425450" y="6524625"/>
            <a:ext cx="83534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kumimoji="0" lang="zh-TW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352800" y="6480175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新細明體" charset="-120"/>
              </a:defRPr>
            </a:lvl1pPr>
          </a:lstStyle>
          <a:p>
            <a:pPr>
              <a:defRPr/>
            </a:pPr>
            <a:fld id="{D790EEE3-2C8B-4291-8D8E-E1B7E40B331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943600" y="6480175"/>
            <a:ext cx="2895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新細明體" charset="-120"/>
              </a:defRPr>
            </a:lvl1pPr>
          </a:lstStyle>
          <a:p>
            <a:pPr>
              <a:defRPr/>
            </a:pPr>
            <a:r>
              <a:rPr lang="en-US" altLang="zh-TW"/>
              <a:t>Company Logo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</p:sldLayoutIdLst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儷黑 Pro" pitchFamily="64" charset="-120"/>
          <a:cs typeface="儷黑 Pro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  <a:ea typeface="儷黑 Pro" pitchFamily="64" charset="-120"/>
          <a:cs typeface="儷黑 Pro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  <a:ea typeface="儷黑 Pro" pitchFamily="64" charset="-120"/>
          <a:cs typeface="儷黑 Pro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  <a:ea typeface="儷黑 Pro" pitchFamily="64" charset="-120"/>
          <a:cs typeface="儷黑 Pro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  <a:ea typeface="儷黑 Pro" pitchFamily="64" charset="-120"/>
          <a:cs typeface="儷黑 Pro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 b="1">
          <a:solidFill>
            <a:schemeClr val="accent1"/>
          </a:solidFill>
          <a:latin typeface="+mn-lt"/>
          <a:ea typeface="儷黑 Pro" pitchFamily="64" charset="-120"/>
          <a:cs typeface="儷黑 Pro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Arial" charset="0"/>
          <a:ea typeface="儷黑 Pro" pitchFamily="64" charset="-120"/>
          <a:cs typeface="儷黑 Pro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Arial" charset="0"/>
          <a:ea typeface="儷黑 Pro" pitchFamily="64" charset="-120"/>
          <a:cs typeface="儷黑 Pro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  <a:ea typeface="儷黑 Pro" pitchFamily="64" charset="-120"/>
          <a:cs typeface="儷黑 Pro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儷黑 Pro" pitchFamily="64" charset="-120"/>
          <a:cs typeface="儷黑 Pro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2.jpeg"/><Relationship Id="rId4" Type="http://schemas.openxmlformats.org/officeDocument/2006/relationships/oleObject" Target="../embeddings/oleObject2.bin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5"/>
          <p:cNvSpPr txBox="1">
            <a:spLocks noGrp="1" noChangeArrowheads="1"/>
          </p:cNvSpPr>
          <p:nvPr/>
        </p:nvSpPr>
        <p:spPr bwMode="white">
          <a:xfrm>
            <a:off x="5930900" y="6384925"/>
            <a:ext cx="2895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kumimoji="0" lang="en-US" altLang="zh-TW">
                <a:solidFill>
                  <a:schemeClr val="bg1"/>
                </a:solidFill>
                <a:latin typeface="Arial" charset="0"/>
                <a:ea typeface="新細明體" charset="-120"/>
              </a:rPr>
              <a:t>Edit your company slogan</a:t>
            </a:r>
          </a:p>
        </p:txBody>
      </p:sp>
      <p:sp>
        <p:nvSpPr>
          <p:cNvPr id="16386" name="Rectangle 5"/>
          <p:cNvSpPr>
            <a:spLocks noGrp="1" noChangeArrowheads="1"/>
          </p:cNvSpPr>
          <p:nvPr>
            <p:ph type="subTitle" idx="4294967295"/>
          </p:nvPr>
        </p:nvSpPr>
        <p:spPr bwMode="gray">
          <a:xfrm>
            <a:off x="2052638" y="3082925"/>
            <a:ext cx="6440487" cy="3024188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zh-TW" altLang="en-US" sz="4800" b="0" smtClean="0">
                <a:solidFill>
                  <a:srgbClr val="000000"/>
                </a:solidFill>
                <a:ea typeface="新細明體" charset="-120"/>
              </a:rPr>
              <a:t>淡江大學</a:t>
            </a:r>
            <a:r>
              <a:rPr lang="zh-TW" altLang="en-US" sz="8000" b="0" smtClean="0">
                <a:solidFill>
                  <a:srgbClr val="000000"/>
                </a:solidFill>
                <a:ea typeface="新細明體" charset="-120"/>
              </a:rPr>
              <a:t>商學院</a:t>
            </a:r>
            <a:endParaRPr lang="en-US" altLang="zh-TW" sz="8000" b="0" smtClean="0">
              <a:solidFill>
                <a:srgbClr val="000000"/>
              </a:solidFill>
              <a:ea typeface="新細明體" charset="-120"/>
            </a:endParaRP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zh-TW" sz="2400" b="0" smtClean="0">
                <a:solidFill>
                  <a:srgbClr val="000000"/>
                </a:solidFill>
                <a:ea typeface="新細明體" charset="-120"/>
              </a:rPr>
              <a:t>College of Business, TamKang University</a:t>
            </a: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zh-TW" sz="8000" b="0" smtClean="0">
              <a:solidFill>
                <a:srgbClr val="000000"/>
              </a:solidFill>
              <a:ea typeface="新細明體" charset="-120"/>
            </a:endParaRP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zh-TW" sz="3200" b="0" smtClean="0">
              <a:solidFill>
                <a:srgbClr val="000000"/>
              </a:solidFill>
              <a:ea typeface="新細明體" charset="-120"/>
            </a:endParaRPr>
          </a:p>
        </p:txBody>
      </p:sp>
      <p:pic>
        <p:nvPicPr>
          <p:cNvPr id="16387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5857875"/>
            <a:ext cx="228600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00" y="6072188"/>
            <a:ext cx="2857500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578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786313"/>
            <a:ext cx="9144000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圖片 8" descr="宮燈教室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063" y="5143500"/>
            <a:ext cx="1643062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圖片 9" descr="書卷廣場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09863" y="5143500"/>
            <a:ext cx="1643062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3" name="圖片 10" descr="覺軒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916488" y="5143500"/>
            <a:ext cx="1643062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4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131050" y="5170488"/>
            <a:ext cx="1628775" cy="1281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文字方塊 11"/>
          <p:cNvSpPr txBox="1"/>
          <p:nvPr/>
        </p:nvSpPr>
        <p:spPr>
          <a:xfrm>
            <a:off x="5004048" y="4365104"/>
            <a:ext cx="35952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http://security.im.tku.edu.tw/~taien/tbmis/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684213" y="0"/>
            <a:ext cx="7772400" cy="1143000"/>
          </a:xfrm>
        </p:spPr>
        <p:txBody>
          <a:bodyPr/>
          <a:lstStyle/>
          <a:p>
            <a:pPr eaLnBrk="1" hangingPunct="1"/>
            <a:r>
              <a:rPr lang="zh-TW" altLang="en-US" sz="4000" i="1" smtClean="0">
                <a:ea typeface="標楷體" pitchFamily="65" charset="-120"/>
              </a:rPr>
              <a:t>教學目標與特色</a:t>
            </a:r>
          </a:p>
        </p:txBody>
      </p:sp>
      <p:sp>
        <p:nvSpPr>
          <p:cNvPr id="5" name="AutoShape 2"/>
          <p:cNvSpPr>
            <a:spLocks noChangeArrowheads="1"/>
          </p:cNvSpPr>
          <p:nvPr/>
        </p:nvSpPr>
        <p:spPr bwMode="auto">
          <a:xfrm>
            <a:off x="186975" y="1060948"/>
            <a:ext cx="1579394" cy="517513"/>
          </a:xfrm>
          <a:prstGeom prst="homePlate">
            <a:avLst>
              <a:gd name="adj" fmla="val 85000"/>
            </a:avLst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glow rad="63500">
              <a:schemeClr val="accent2">
                <a:satMod val="175000"/>
                <a:alpha val="40000"/>
              </a:schemeClr>
            </a:glow>
            <a:prstShdw prst="shdw17" dist="17961" dir="2700000">
              <a:srgbClr val="FFCC99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>
              <a:defRPr/>
            </a:pPr>
            <a:endParaRPr kumimoji="0" lang="zh-TW" altLang="en-US" dirty="0">
              <a:solidFill>
                <a:schemeClr val="accent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64" charset="0"/>
              <a:ea typeface="新細明體" pitchFamily="64" charset="-120"/>
            </a:endParaRPr>
          </a:p>
        </p:txBody>
      </p:sp>
      <p:sp>
        <p:nvSpPr>
          <p:cNvPr id="6" name="AutoShape 2"/>
          <p:cNvSpPr>
            <a:spLocks noChangeArrowheads="1"/>
          </p:cNvSpPr>
          <p:nvPr/>
        </p:nvSpPr>
        <p:spPr bwMode="auto">
          <a:xfrm>
            <a:off x="185736" y="5091124"/>
            <a:ext cx="1535093" cy="517513"/>
          </a:xfrm>
          <a:prstGeom prst="homePlate">
            <a:avLst>
              <a:gd name="adj" fmla="val 85000"/>
            </a:avLst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glow rad="63500">
              <a:schemeClr val="accent2">
                <a:satMod val="175000"/>
                <a:alpha val="40000"/>
              </a:schemeClr>
            </a:glow>
            <a:prstShdw prst="shdw17" dist="17961" dir="2700000">
              <a:srgbClr val="FFCC99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>
              <a:defRPr/>
            </a:pPr>
            <a:endParaRPr kumimoji="0" lang="zh-TW" altLang="en-US" dirty="0">
              <a:solidFill>
                <a:schemeClr val="accent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64" charset="0"/>
              <a:ea typeface="新細明體" pitchFamily="64" charset="-120"/>
            </a:endParaRPr>
          </a:p>
        </p:txBody>
      </p:sp>
      <p:sp>
        <p:nvSpPr>
          <p:cNvPr id="25608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179388" y="1052513"/>
            <a:ext cx="8820150" cy="5094287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zh-TW" altLang="en-US" sz="260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en-US" sz="2600" u="sng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特色</a:t>
            </a:r>
          </a:p>
          <a:p>
            <a:pPr eaLnBrk="1" hangingPunct="1">
              <a:buFont typeface="Wingdings" pitchFamily="2" charset="2"/>
              <a:buNone/>
            </a:pPr>
            <a:r>
              <a:rPr lang="zh-TW" altLang="en-US" sz="240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經濟學為所有商學與管理學之基礎，故經濟學系教學目的旨在提</a:t>
            </a:r>
            <a:endParaRPr lang="en-US" altLang="zh-TW" sz="240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zh-TW" altLang="en-US" sz="240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供學生</a:t>
            </a:r>
            <a:r>
              <a:rPr lang="zh-TW" altLang="en-US" sz="2400" smtClean="0">
                <a:solidFill>
                  <a:srgbClr val="FF6600"/>
                </a:solidFill>
                <a:latin typeface="標楷體" pitchFamily="65" charset="-120"/>
                <a:ea typeface="標楷體" pitchFamily="65" charset="-120"/>
              </a:rPr>
              <a:t>有系統的邏輯推理訓練，建立獨立分析經濟問題的能力</a:t>
            </a:r>
            <a:r>
              <a:rPr lang="zh-TW" altLang="en-US" sz="240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40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zh-TW" altLang="en-US" sz="240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教學方式強調經濟理論與經濟現象的相互印證，故畢業生無論在</a:t>
            </a:r>
            <a:endParaRPr lang="en-US" altLang="zh-TW" sz="240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zh-TW" altLang="en-US" sz="240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就業或深造方面，均極具競爭優勢。本所教學策略如下</a:t>
            </a:r>
            <a:r>
              <a:rPr lang="en-US" altLang="zh-TW" sz="240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:</a:t>
            </a:r>
            <a:endParaRPr lang="zh-TW" altLang="en-US" sz="240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zh-TW" altLang="en-US" sz="240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240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sz="2400" smtClean="0">
                <a:solidFill>
                  <a:srgbClr val="FF6600"/>
                </a:solidFill>
                <a:latin typeface="標楷體" pitchFamily="65" charset="-120"/>
                <a:ea typeface="標楷體" pitchFamily="65" charset="-120"/>
              </a:rPr>
              <a:t>研究為主、教學為重</a:t>
            </a:r>
            <a:r>
              <a:rPr lang="zh-TW" altLang="en-US" sz="240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，提升教學與研究量</a:t>
            </a:r>
          </a:p>
          <a:p>
            <a:pPr eaLnBrk="1" hangingPunct="1">
              <a:buFont typeface="Wingdings" pitchFamily="2" charset="2"/>
              <a:buNone/>
            </a:pPr>
            <a:r>
              <a:rPr lang="zh-TW" altLang="en-US" sz="240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 2.理論與實務並重，強調應用經濟研究。 </a:t>
            </a:r>
          </a:p>
          <a:p>
            <a:pPr eaLnBrk="1" hangingPunct="1">
              <a:buFont typeface="Wingdings" pitchFamily="2" charset="2"/>
              <a:buNone/>
            </a:pPr>
            <a:r>
              <a:rPr lang="zh-TW" altLang="en-US" sz="240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 3.從事經濟專題分析，提供專業諮詢。</a:t>
            </a:r>
          </a:p>
          <a:p>
            <a:pPr eaLnBrk="1" hangingPunct="1">
              <a:buFont typeface="Wingdings" pitchFamily="2" charset="2"/>
              <a:buNone/>
            </a:pPr>
            <a:r>
              <a:rPr lang="zh-TW" altLang="en-US" sz="240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 4.經濟應用方法推廣。</a:t>
            </a:r>
            <a:endParaRPr lang="en-US" altLang="zh-TW" sz="100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zh-TW" altLang="en-US" sz="260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en-US" u="sng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就業</a:t>
            </a:r>
            <a:endParaRPr lang="en-US" altLang="zh-TW" sz="1100" u="sng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 typeface="Wingdings" pitchFamily="2" charset="2"/>
              <a:buNone/>
            </a:pPr>
            <a:endParaRPr lang="en-US" altLang="zh-TW" sz="80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zh-TW" altLang="en-US" sz="240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本系系友除就業於銀行、證券與公司財經部門外，有部份任</a:t>
            </a:r>
            <a:endParaRPr lang="en-US" altLang="zh-TW" sz="240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zh-TW" altLang="en-US" sz="240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教於大學與高中。</a:t>
            </a:r>
            <a:endParaRPr lang="en-US" altLang="zh-TW" sz="240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25609" name="Picture 2" descr="C:\Users\Eleonore\Desktop\系所介紹\square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1214438"/>
            <a:ext cx="31115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0" name="Picture 2" descr="C:\Users\Eleonore\Desktop\系所介紹\square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5232400"/>
            <a:ext cx="31115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1" name="Picture 14" descr="monitor_w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50" y="3929063"/>
            <a:ext cx="2743200" cy="142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684213" y="260350"/>
            <a:ext cx="7772400" cy="685800"/>
          </a:xfrm>
        </p:spPr>
        <p:txBody>
          <a:bodyPr/>
          <a:lstStyle/>
          <a:p>
            <a:pPr eaLnBrk="1" hangingPunct="1"/>
            <a:r>
              <a:rPr lang="en-US" altLang="zh-TW" sz="4000" i="1" smtClean="0">
                <a:ea typeface="標楷體" pitchFamily="65" charset="-120"/>
              </a:rPr>
              <a:t>Faculty </a:t>
            </a:r>
            <a:r>
              <a:rPr lang="zh-TW" altLang="en-US" sz="4000" i="1" smtClean="0">
                <a:ea typeface="標楷體" pitchFamily="65" charset="-120"/>
              </a:rPr>
              <a:t>師資</a:t>
            </a:r>
          </a:p>
        </p:txBody>
      </p:sp>
      <p:graphicFrame>
        <p:nvGraphicFramePr>
          <p:cNvPr id="65539" name="Group 3"/>
          <p:cNvGraphicFramePr>
            <a:graphicFrameLocks noGrp="1"/>
          </p:cNvGraphicFramePr>
          <p:nvPr/>
        </p:nvGraphicFramePr>
        <p:xfrm>
          <a:off x="250825" y="1196975"/>
          <a:ext cx="8713788" cy="5004753"/>
        </p:xfrm>
        <a:graphic>
          <a:graphicData uri="http://schemas.openxmlformats.org/drawingml/2006/table">
            <a:tbl>
              <a:tblPr/>
              <a:tblGrid>
                <a:gridCol w="958850"/>
                <a:gridCol w="1189038"/>
                <a:gridCol w="4549775"/>
                <a:gridCol w="2016125"/>
              </a:tblGrid>
              <a:tr h="481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標楷體" pitchFamily="65" charset="-120"/>
                          <a:ea typeface="儷黑 Pro"/>
                          <a:cs typeface="儷黑 Pro"/>
                        </a:rPr>
                        <a:t>姓名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E457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標楷體" pitchFamily="65" charset="-120"/>
                          <a:ea typeface="儷黑 Pro"/>
                          <a:cs typeface="儷黑 Pro"/>
                        </a:rPr>
                        <a:t>職稱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E457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標楷體" pitchFamily="65" charset="-120"/>
                          <a:ea typeface="儷黑 Pro"/>
                          <a:cs typeface="儷黑 Pro"/>
                        </a:rPr>
                        <a:t>學歷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E457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標楷體" pitchFamily="65" charset="-120"/>
                          <a:ea typeface="儷黑 Pro"/>
                          <a:cs typeface="儷黑 Pro"/>
                        </a:rPr>
                        <a:t>專長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E457C"/>
                    </a:solidFill>
                  </a:tcPr>
                </a:tc>
              </a:tr>
              <a:tr h="4794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儷黑 Pro"/>
                          <a:cs typeface="儷黑 Pro"/>
                        </a:rPr>
                        <a:t>莊希豐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儷黑 Pro"/>
                          <a:cs typeface="儷黑 Pro"/>
                        </a:rPr>
                        <a:t>教授兼系主任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儷黑 Pro"/>
                          <a:cs typeface="儷黑 Pro"/>
                        </a:rPr>
                        <a:t>美國東北大學經濟學博士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儷黑 Pro"/>
                          <a:cs typeface="儷黑 Pro"/>
                        </a:rPr>
                        <a:t>貨幣總體</a:t>
                      </a:r>
                      <a:endParaRPr kumimoji="0" lang="en-US" altLang="zh-TW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儷黑 Pro"/>
                        <a:cs typeface="儷黑 Pro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>
                        <a:alpha val="50195"/>
                      </a:srgbClr>
                    </a:solidFill>
                  </a:tcPr>
                </a:tc>
              </a:tr>
              <a:tr h="4984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儷黑 Pro"/>
                          <a:cs typeface="儷黑 Pro"/>
                        </a:rPr>
                        <a:t>廖惠珠</a:t>
                      </a:r>
                      <a:endParaRPr kumimoji="1" lang="zh-TW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儷黑 Pro"/>
                        <a:cs typeface="儷黑 Pro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儷黑 Pro"/>
                          <a:cs typeface="儷黑 Pro"/>
                        </a:rPr>
                        <a:t>教授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儷黑 Pro"/>
                          <a:cs typeface="儷黑 Pro"/>
                        </a:rPr>
                        <a:t>美國俄亥俄州立大學經濟學博士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儷黑 Pro"/>
                          <a:cs typeface="儷黑 Pro"/>
                        </a:rPr>
                        <a:t>能源經濟與管理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>
                        <a:alpha val="50195"/>
                      </a:srgbClr>
                    </a:solidFill>
                  </a:tcPr>
                </a:tc>
              </a:tr>
              <a:tr h="4794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儷黑 Pro"/>
                          <a:cs typeface="儷黑 Pro"/>
                        </a:rPr>
                        <a:t>江莉莉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儷黑 Pro"/>
                          <a:cs typeface="儷黑 Pro"/>
                        </a:rPr>
                        <a:t>教授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儷黑 Pro"/>
                          <a:cs typeface="儷黑 Pro"/>
                        </a:rPr>
                        <a:t>台灣大學經濟學博士</a:t>
                      </a:r>
                      <a:endParaRPr kumimoji="1" lang="zh-TW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儷黑 Pro"/>
                        <a:cs typeface="儷黑 Pro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儷黑 Pro"/>
                          <a:cs typeface="儷黑 Pro"/>
                        </a:rPr>
                        <a:t>公共經濟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>
                        <a:alpha val="50195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儷黑 Pro"/>
                          <a:cs typeface="儷黑 Pro"/>
                        </a:rPr>
                        <a:t>林淑琴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儷黑 Pro"/>
                          <a:cs typeface="儷黑 Pro"/>
                        </a:rPr>
                        <a:t>教授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儷黑 Pro"/>
                          <a:cs typeface="儷黑 Pro"/>
                        </a:rPr>
                        <a:t>美國密蘇里大學哥倫比亞分校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儷黑 Pro"/>
                          <a:cs typeface="儷黑 Pro"/>
                        </a:rPr>
                        <a:t>總體經濟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>
                        <a:alpha val="50195"/>
                      </a:srgbClr>
                    </a:solidFill>
                  </a:tcPr>
                </a:tc>
              </a:tr>
              <a:tr h="482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儷黑 Pro"/>
                          <a:cs typeface="儷黑 Pro"/>
                        </a:rPr>
                        <a:t>陳智華</a:t>
                      </a:r>
                      <a:endParaRPr kumimoji="1" lang="zh-TW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儷黑 Pro"/>
                        <a:cs typeface="儷黑 Pro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儷黑 Pro"/>
                          <a:cs typeface="儷黑 Pro"/>
                        </a:rPr>
                        <a:t>教授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儷黑 Pro"/>
                          <a:cs typeface="儷黑 Pro"/>
                        </a:rPr>
                        <a:t>台北大學經濟學博士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儷黑 Pro"/>
                          <a:cs typeface="儷黑 Pro"/>
                        </a:rPr>
                        <a:t>經濟成長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>
                        <a:alpha val="50195"/>
                      </a:srgbClr>
                    </a:solidFill>
                  </a:tcPr>
                </a:tc>
              </a:tr>
              <a:tr h="4826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儷黑 Pro"/>
                          <a:cs typeface="儷黑 Pro"/>
                        </a:rPr>
                        <a:t>萬哲鈺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儷黑 Pro"/>
                          <a:cs typeface="儷黑 Pro"/>
                        </a:rPr>
                        <a:t>教授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儷黑 Pro"/>
                          <a:cs typeface="儷黑 Pro"/>
                        </a:rPr>
                        <a:t>台灣大學經濟學博士</a:t>
                      </a:r>
                      <a:endParaRPr kumimoji="1" lang="zh-TW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儷黑 Pro"/>
                        <a:cs typeface="儷黑 Pro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儷黑 Pro"/>
                          <a:cs typeface="儷黑 Pro"/>
                        </a:rPr>
                        <a:t>國際金融</a:t>
                      </a:r>
                      <a:endParaRPr kumimoji="1" lang="zh-TW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儷黑 Pro"/>
                        <a:cs typeface="儷黑 Pro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>
                        <a:alpha val="50195"/>
                      </a:srgbClr>
                    </a:solidFill>
                  </a:tcPr>
                </a:tc>
              </a:tr>
              <a:tr h="4826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儷黑 Pro"/>
                          <a:cs typeface="儷黑 Pro"/>
                        </a:rPr>
                        <a:t>柯大衛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儷黑 Pro"/>
                          <a:cs typeface="儷黑 Pro"/>
                        </a:rPr>
                        <a:t>副教授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儷黑 Pro"/>
                          <a:cs typeface="儷黑 Pro"/>
                        </a:rPr>
                        <a:t> 美國德州農工大學經濟學博士</a:t>
                      </a:r>
                      <a:endParaRPr kumimoji="1" lang="zh-TW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儷黑 Pro"/>
                        <a:cs typeface="儷黑 Pro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儷黑 Pro"/>
                          <a:cs typeface="儷黑 Pro"/>
                        </a:rPr>
                        <a:t>計量經濟</a:t>
                      </a:r>
                      <a:endParaRPr kumimoji="1" lang="zh-TW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儷黑 Pro"/>
                        <a:cs typeface="儷黑 Pro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>
                        <a:alpha val="50195"/>
                      </a:srgbClr>
                    </a:solidFill>
                  </a:tcPr>
                </a:tc>
              </a:tr>
              <a:tr h="482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儷黑 Pro"/>
                          <a:cs typeface="儷黑 Pro"/>
                        </a:rPr>
                        <a:t>楊秉訓  </a:t>
                      </a:r>
                      <a:endParaRPr kumimoji="1" lang="zh-TW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儷黑 Pro"/>
                        <a:cs typeface="儷黑 Pro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儷黑 Pro"/>
                          <a:cs typeface="儷黑 Pro"/>
                        </a:rPr>
                        <a:t>副教授</a:t>
                      </a:r>
                      <a:endParaRPr kumimoji="1" lang="zh-TW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儷黑 Pro"/>
                        <a:cs typeface="儷黑 Pro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儷黑 Pro"/>
                          <a:cs typeface="儷黑 Pro"/>
                        </a:rPr>
                        <a:t>台灣大學經濟學博士</a:t>
                      </a:r>
                      <a:endParaRPr kumimoji="1" lang="zh-TW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儷黑 Pro"/>
                        <a:cs typeface="儷黑 Pro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儷黑 Pro"/>
                          <a:cs typeface="儷黑 Pro"/>
                        </a:rPr>
                        <a:t>不確定經濟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>
                        <a:alpha val="50195"/>
                      </a:srgbClr>
                    </a:solidFill>
                  </a:tcPr>
                </a:tc>
              </a:tr>
              <a:tr h="481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儷黑 Pro"/>
                          <a:cs typeface="儷黑 Pro"/>
                        </a:rPr>
                        <a:t>陳亞為</a:t>
                      </a:r>
                      <a:endParaRPr kumimoji="1" lang="zh-TW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儷黑 Pro"/>
                        <a:cs typeface="儷黑 Pro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儷黑 Pro"/>
                          <a:cs typeface="儷黑 Pro"/>
                        </a:rPr>
                        <a:t>副教授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儷黑 Pro"/>
                          <a:cs typeface="儷黑 Pro"/>
                        </a:rPr>
                        <a:t>美國東北大學統計學博士</a:t>
                      </a:r>
                      <a:endParaRPr kumimoji="1" lang="zh-TW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儷黑 Pro"/>
                        <a:cs typeface="儷黑 Pro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儷黑 Pro"/>
                          <a:cs typeface="儷黑 Pro"/>
                        </a:rPr>
                        <a:t>貝氏統計分析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>
                        <a:alpha val="50195"/>
                      </a:srgbClr>
                    </a:solidFill>
                  </a:tcPr>
                </a:tc>
              </a:tr>
            </a:tbl>
          </a:graphicData>
        </a:graphic>
      </p:graphicFrame>
      <p:pic>
        <p:nvPicPr>
          <p:cNvPr id="8245" name="Picture 2" descr="C:\Users\Eleonore\Desktop\系所介紹\square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52513"/>
            <a:ext cx="31115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46" name="Picture 2" descr="C:\Users\Eleonore\Desktop\系所介紹\square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7563" y="1285875"/>
            <a:ext cx="31115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47" name="Picture 2" descr="C:\Users\Eleonore\Desktop\系所介紹\square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1285875"/>
            <a:ext cx="31115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94" name="Picture 2" descr="C:\Users\Eleonore\Desktop\系所介紹\square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13" y="1052513"/>
            <a:ext cx="31115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4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6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304800"/>
            <a:ext cx="8229600" cy="563563"/>
          </a:xfrm>
        </p:spPr>
        <p:txBody>
          <a:bodyPr/>
          <a:lstStyle/>
          <a:p>
            <a:pPr eaLnBrk="1" hangingPunct="1"/>
            <a:r>
              <a:rPr lang="en-US" altLang="zh-TW" sz="4000" i="1" smtClean="0">
                <a:ea typeface="標楷體" pitchFamily="65" charset="-120"/>
              </a:rPr>
              <a:t>Faculty </a:t>
            </a:r>
            <a:r>
              <a:rPr lang="zh-TW" altLang="en-US" sz="4000" i="1" smtClean="0">
                <a:ea typeface="標楷體" pitchFamily="65" charset="-120"/>
              </a:rPr>
              <a:t>師資</a:t>
            </a:r>
          </a:p>
        </p:txBody>
      </p:sp>
      <p:graphicFrame>
        <p:nvGraphicFramePr>
          <p:cNvPr id="66563" name="Group 3"/>
          <p:cNvGraphicFramePr>
            <a:graphicFrameLocks noGrp="1"/>
          </p:cNvGraphicFramePr>
          <p:nvPr/>
        </p:nvGraphicFramePr>
        <p:xfrm>
          <a:off x="250825" y="1196975"/>
          <a:ext cx="8713788" cy="5355277"/>
        </p:xfrm>
        <a:graphic>
          <a:graphicData uri="http://schemas.openxmlformats.org/drawingml/2006/table">
            <a:tbl>
              <a:tblPr/>
              <a:tblGrid>
                <a:gridCol w="977900"/>
                <a:gridCol w="1200150"/>
                <a:gridCol w="4519613"/>
                <a:gridCol w="2016125"/>
              </a:tblGrid>
              <a:tr h="481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標楷體" pitchFamily="65" charset="-120"/>
                          <a:ea typeface="儷黑 Pro"/>
                          <a:cs typeface="儷黑 Pro"/>
                        </a:rPr>
                        <a:t>姓名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E457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標楷體" pitchFamily="65" charset="-120"/>
                          <a:ea typeface="儷黑 Pro"/>
                          <a:cs typeface="儷黑 Pro"/>
                        </a:rPr>
                        <a:t>職稱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E457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標楷體" pitchFamily="65" charset="-120"/>
                          <a:ea typeface="儷黑 Pro"/>
                          <a:cs typeface="儷黑 Pro"/>
                        </a:rPr>
                        <a:t>學歷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E457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標楷體" pitchFamily="65" charset="-120"/>
                          <a:ea typeface="儷黑 Pro"/>
                          <a:cs typeface="儷黑 Pro"/>
                        </a:rPr>
                        <a:t>專長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E457C"/>
                    </a:solidFill>
                  </a:tcPr>
                </a:tc>
              </a:tr>
              <a:tr h="481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儷黑 Pro"/>
                          <a:cs typeface="儷黑 Pro"/>
                        </a:rPr>
                        <a:t>林金源 </a:t>
                      </a:r>
                      <a:endParaRPr kumimoji="1" lang="zh-TW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儷黑 Pro"/>
                        <a:cs typeface="儷黑 Pro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儷黑 Pro"/>
                          <a:cs typeface="儷黑 Pro"/>
                        </a:rPr>
                        <a:t>副教授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儷黑 Pro"/>
                          <a:cs typeface="儷黑 Pro"/>
                        </a:rPr>
                        <a:t>美國南加大經濟學博士 </a:t>
                      </a:r>
                      <a:endParaRPr kumimoji="1" lang="zh-TW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儷黑 Pro"/>
                        <a:cs typeface="儷黑 Pro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儷黑 Pro"/>
                          <a:cs typeface="儷黑 Pro"/>
                        </a:rPr>
                        <a:t>所得分配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>
                        <a:alpha val="50195"/>
                      </a:srgbClr>
                    </a:solidFill>
                  </a:tcPr>
                </a:tc>
              </a:tr>
              <a:tr h="481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儷黑 Pro"/>
                          <a:cs typeface="儷黑 Pro"/>
                        </a:rPr>
                        <a:t>鄭東光</a:t>
                      </a:r>
                      <a:endParaRPr kumimoji="1" lang="zh-TW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儷黑 Pro"/>
                        <a:cs typeface="儷黑 Pro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儷黑 Pro"/>
                          <a:cs typeface="儷黑 Pro"/>
                        </a:rPr>
                        <a:t>副教授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儷黑 Pro"/>
                          <a:cs typeface="儷黑 Pro"/>
                        </a:rPr>
                        <a:t>美國南加大經濟學博士</a:t>
                      </a:r>
                      <a:endParaRPr kumimoji="1" lang="zh-TW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儷黑 Pro"/>
                        <a:cs typeface="儷黑 Pro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儷黑 Pro"/>
                          <a:cs typeface="儷黑 Pro"/>
                        </a:rPr>
                        <a:t>賽局與產業經濟</a:t>
                      </a:r>
                      <a:endParaRPr kumimoji="1" lang="zh-TW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儷黑 Pro"/>
                        <a:cs typeface="儷黑 Pro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>
                        <a:alpha val="50195"/>
                      </a:srgbClr>
                    </a:solidFill>
                  </a:tcPr>
                </a:tc>
              </a:tr>
              <a:tr h="481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儷黑 Pro"/>
                          <a:cs typeface="儷黑 Pro"/>
                        </a:rPr>
                        <a:t>陳炤良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儷黑 Pro"/>
                          <a:cs typeface="儷黑 Pro"/>
                        </a:rPr>
                        <a:t>副教授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儷黑 Pro"/>
                          <a:cs typeface="儷黑 Pro"/>
                        </a:rPr>
                        <a:t>中央大學財務管理博士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儷黑 Pro"/>
                          <a:cs typeface="儷黑 Pro"/>
                        </a:rPr>
                        <a:t>財務經濟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>
                        <a:alpha val="50195"/>
                      </a:srgbClr>
                    </a:solidFill>
                  </a:tcPr>
                </a:tc>
              </a:tr>
              <a:tr h="487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儷黑 Pro"/>
                          <a:cs typeface="儷黑 Pro"/>
                        </a:rPr>
                        <a:t>艾德榮 </a:t>
                      </a:r>
                      <a:endParaRPr kumimoji="1" lang="zh-TW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儷黑 Pro"/>
                        <a:cs typeface="儷黑 Pro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儷黑 Pro"/>
                          <a:cs typeface="儷黑 Pro"/>
                        </a:rPr>
                        <a:t>副教授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儷黑 Pro"/>
                          <a:cs typeface="儷黑 Pro"/>
                        </a:rPr>
                        <a:t>美國明尼蘇達大學經濟學博士 </a:t>
                      </a:r>
                      <a:endParaRPr kumimoji="1" lang="zh-TW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儷黑 Pro"/>
                        <a:cs typeface="儷黑 Pro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儷黑 Pro"/>
                          <a:cs typeface="儷黑 Pro"/>
                        </a:rPr>
                        <a:t>經濟史</a:t>
                      </a: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儷黑 Pro"/>
                          <a:cs typeface="儷黑 Pro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>
                        <a:alpha val="50195"/>
                      </a:srgbClr>
                    </a:solidFill>
                  </a:tcPr>
                </a:tc>
              </a:tr>
              <a:tr h="4651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儷黑 Pro"/>
                          <a:cs typeface="儷黑 Pro"/>
                        </a:rPr>
                        <a:t>林亦珍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儷黑 Pro"/>
                          <a:cs typeface="儷黑 Pro"/>
                        </a:rPr>
                        <a:t>助理教授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儷黑 Pro"/>
                          <a:cs typeface="儷黑 Pro"/>
                        </a:rPr>
                        <a:t>美國加州大學聖地牙哥分校經濟學博士 </a:t>
                      </a:r>
                      <a:endParaRPr kumimoji="1" lang="zh-TW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儷黑 Pro"/>
                        <a:cs typeface="儷黑 Pro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儷黑 Pro"/>
                          <a:cs typeface="儷黑 Pro"/>
                        </a:rPr>
                        <a:t>經濟發展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>
                        <a:alpha val="50195"/>
                      </a:srgbClr>
                    </a:solidFill>
                  </a:tcPr>
                </a:tc>
              </a:tr>
              <a:tr h="4937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儷黑 Pro"/>
                          <a:cs typeface="儷黑 Pro"/>
                        </a:rPr>
                        <a:t>陳怡宜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儷黑 Pro"/>
                          <a:cs typeface="儷黑 Pro"/>
                        </a:rPr>
                        <a:t>助理教授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儷黑 Pro"/>
                          <a:cs typeface="儷黑 Pro"/>
                        </a:rPr>
                        <a:t>美國密西根大學經濟學博士 </a:t>
                      </a:r>
                      <a:endParaRPr kumimoji="1" lang="zh-TW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儷黑 Pro"/>
                        <a:cs typeface="儷黑 Pro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儷黑 Pro"/>
                          <a:cs typeface="儷黑 Pro"/>
                        </a:rPr>
                        <a:t>計量經濟</a:t>
                      </a:r>
                      <a:endParaRPr kumimoji="1" lang="zh-TW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儷黑 Pro"/>
                        <a:cs typeface="儷黑 Pro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>
                        <a:alpha val="50195"/>
                      </a:srgbClr>
                    </a:solidFill>
                  </a:tcPr>
                </a:tc>
              </a:tr>
              <a:tr h="503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儷黑 Pro"/>
                          <a:cs typeface="儷黑 Pro"/>
                        </a:rPr>
                        <a:t>李鈞元</a:t>
                      </a:r>
                      <a:endParaRPr kumimoji="1" lang="zh-TW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儷黑 Pro"/>
                        <a:cs typeface="儷黑 Pro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儷黑 Pro"/>
                          <a:cs typeface="儷黑 Pro"/>
                        </a:rPr>
                        <a:t>助理教授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儷黑 Pro"/>
                          <a:cs typeface="儷黑 Pro"/>
                        </a:rPr>
                        <a:t>政治大學經濟學博士 </a:t>
                      </a:r>
                      <a:endParaRPr kumimoji="1" lang="zh-TW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儷黑 Pro"/>
                        <a:cs typeface="儷黑 Pro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儷黑 Pro"/>
                          <a:cs typeface="儷黑 Pro"/>
                        </a:rPr>
                        <a:t>勞動經濟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>
                        <a:alpha val="50195"/>
                      </a:srgbClr>
                    </a:solidFill>
                  </a:tcPr>
                </a:tc>
              </a:tr>
              <a:tr h="482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儷黑 Pro"/>
                          <a:cs typeface="儷黑 Pro"/>
                        </a:rPr>
                        <a:t>蔡明芳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儷黑 Pro"/>
                          <a:cs typeface="儷黑 Pro"/>
                        </a:rPr>
                        <a:t>助理教授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儷黑 Pro"/>
                          <a:cs typeface="儷黑 Pro"/>
                        </a:rPr>
                        <a:t>中央大學產業經濟學博士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儷黑 Pro"/>
                          <a:cs typeface="儷黑 Pro"/>
                        </a:rPr>
                        <a:t>國際貿易</a:t>
                      </a:r>
                      <a:r>
                        <a:rPr kumimoji="0" lang="zh-TW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標楷體" pitchFamily="65" charset="-120"/>
                          <a:ea typeface="儷黑 Pro"/>
                          <a:cs typeface="儷黑 Pro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>
                        <a:alpha val="50195"/>
                      </a:srgbClr>
                    </a:solidFill>
                  </a:tcPr>
                </a:tc>
              </a:tr>
              <a:tr h="481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儷黑 Pro"/>
                          <a:cs typeface="儷黑 Pro"/>
                        </a:rPr>
                        <a:t>林彥伶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儷黑 Pro"/>
                          <a:cs typeface="儷黑 Pro"/>
                        </a:rPr>
                        <a:t>助理教授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儷黑 Pro"/>
                          <a:cs typeface="儷黑 Pro"/>
                        </a:rPr>
                        <a:t>政治大學經濟學博士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儷黑 Pro"/>
                          <a:cs typeface="儷黑 Pro"/>
                        </a:rPr>
                        <a:t>勞動經濟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>
                        <a:alpha val="50195"/>
                      </a:srgbClr>
                    </a:solidFill>
                  </a:tcPr>
                </a:tc>
              </a:tr>
              <a:tr h="481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儷黑 Pro"/>
                          <a:cs typeface="儷黑 Pro"/>
                        </a:rPr>
                        <a:t>范姜逸敏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儷黑 Pro"/>
                          <a:cs typeface="儷黑 Pro"/>
                        </a:rPr>
                        <a:t>講師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儷黑 Pro"/>
                          <a:cs typeface="儷黑 Pro"/>
                        </a:rPr>
                        <a:t>臺灣師範大學體育碩士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儷黑 Pro"/>
                          <a:cs typeface="儷黑 Pro"/>
                        </a:rPr>
                        <a:t>網球及游泳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>
                        <a:alpha val="50195"/>
                      </a:srgbClr>
                    </a:solidFill>
                  </a:tcPr>
                </a:tc>
              </a:tr>
            </a:tbl>
          </a:graphicData>
        </a:graphic>
      </p:graphicFrame>
      <p:pic>
        <p:nvPicPr>
          <p:cNvPr id="9253" name="Picture 2" descr="C:\Users\Eleonore\Desktop\系所介紹\square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52513"/>
            <a:ext cx="31115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54" name="Picture 2" descr="C:\Users\Eleonore\Desktop\系所介紹\square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7563" y="1285875"/>
            <a:ext cx="31115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55" name="Picture 2" descr="C:\Users\Eleonore\Desktop\系所介紹\square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1285875"/>
            <a:ext cx="31115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523" name="Picture 2" descr="C:\Users\Eleonore\Desktop\系所介紹\square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450" y="1052513"/>
            <a:ext cx="31115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6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6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5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5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4495800" y="25003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Blip>
                <a:blip r:embed="rId3"/>
              </a:buBlip>
              <a:defRPr/>
            </a:pPr>
            <a:endParaRPr kumimoji="0" lang="zh-TW" sz="24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64" charset="0"/>
              <a:ea typeface="新細明體" pitchFamily="64" charset="-120"/>
            </a:endParaRPr>
          </a:p>
        </p:txBody>
      </p:sp>
      <p:sp>
        <p:nvSpPr>
          <p:cNvPr id="67590" name="Rectangle 18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zh-TW" altLang="en-US" sz="4000" i="1" smtClean="0">
                <a:ea typeface="標楷體" pitchFamily="65" charset="-120"/>
              </a:rPr>
              <a:t>課程規劃</a:t>
            </a:r>
          </a:p>
        </p:txBody>
      </p:sp>
      <p:graphicFrame>
        <p:nvGraphicFramePr>
          <p:cNvPr id="67588" name="Object 4"/>
          <p:cNvGraphicFramePr>
            <a:graphicFrameLocks noChangeAspect="1"/>
          </p:cNvGraphicFramePr>
          <p:nvPr/>
        </p:nvGraphicFramePr>
        <p:xfrm>
          <a:off x="1528763" y="1397000"/>
          <a:ext cx="6096000" cy="4067175"/>
        </p:xfrm>
        <a:graphic>
          <a:graphicData uri="http://schemas.openxmlformats.org/presentationml/2006/ole">
            <p:oleObj spid="_x0000_s67588" name="圖表" r:id="rId4" imgW="6096076" imgH="4067137" progId="MSGraph.Chart.8">
              <p:embed followColorScheme="full"/>
            </p:oleObj>
          </a:graphicData>
        </a:graphic>
      </p:graphicFrame>
      <p:pic>
        <p:nvPicPr>
          <p:cNvPr id="67591" name="Picture 5" descr="A6課程地圖-經濟學系99060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2988" y="1052513"/>
            <a:ext cx="7169150" cy="541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2" name="Rectangle 8"/>
          <p:cNvSpPr>
            <a:spLocks noChangeArrowheads="1"/>
          </p:cNvSpPr>
          <p:nvPr/>
        </p:nvSpPr>
        <p:spPr bwMode="auto">
          <a:xfrm>
            <a:off x="1476375" y="5805488"/>
            <a:ext cx="7416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sz="2000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從事金融及行政工作，也可擔任較為專業的經濟與產業分析、財務管理、會計等工作。 </a:t>
            </a:r>
          </a:p>
        </p:txBody>
      </p:sp>
      <p:grpSp>
        <p:nvGrpSpPr>
          <p:cNvPr id="2" name="Group 9"/>
          <p:cNvGrpSpPr>
            <a:grpSpLocks noChangeAspect="1"/>
          </p:cNvGrpSpPr>
          <p:nvPr/>
        </p:nvGrpSpPr>
        <p:grpSpPr bwMode="auto">
          <a:xfrm>
            <a:off x="2028825" y="1339850"/>
            <a:ext cx="4559300" cy="4465638"/>
            <a:chOff x="1701" y="1253"/>
            <a:chExt cx="2177" cy="2132"/>
          </a:xfrm>
        </p:grpSpPr>
        <p:sp>
          <p:nvSpPr>
            <p:cNvPr id="16394" name="AutoShape 10"/>
            <p:cNvSpPr>
              <a:spLocks noChangeAspect="1" noChangeArrowheads="1"/>
            </p:cNvSpPr>
            <p:nvPr/>
          </p:nvSpPr>
          <p:spPr bwMode="gray">
            <a:xfrm>
              <a:off x="1890" y="1442"/>
              <a:ext cx="1838" cy="1815"/>
            </a:xfrm>
            <a:custGeom>
              <a:avLst/>
              <a:gdLst>
                <a:gd name="G0" fmla="+- 5400 0 0"/>
                <a:gd name="G1" fmla="+- 21600 0 5400"/>
                <a:gd name="G2" fmla="+- 21600 0 5400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C0C0C0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kumimoji="0" lang="zh-TW" altLang="en-US">
                <a:effectLst>
                  <a:outerShdw blurRad="38100" dist="38100" dir="2700000" algn="tl">
                    <a:srgbClr val="000000"/>
                  </a:outerShdw>
                </a:effectLst>
                <a:ea typeface="新細明體" pitchFamily="18" charset="-120"/>
              </a:endParaRPr>
            </a:p>
          </p:txBody>
        </p:sp>
        <p:sp>
          <p:nvSpPr>
            <p:cNvPr id="16395" name="Freeform 11"/>
            <p:cNvSpPr>
              <a:spLocks noChangeAspect="1"/>
            </p:cNvSpPr>
            <p:nvPr/>
          </p:nvSpPr>
          <p:spPr bwMode="gray">
            <a:xfrm rot="5400000">
              <a:off x="2796" y="1395"/>
              <a:ext cx="905" cy="920"/>
            </a:xfrm>
            <a:custGeom>
              <a:avLst/>
              <a:gdLst/>
              <a:ahLst/>
              <a:cxnLst>
                <a:cxn ang="0">
                  <a:pos x="0" y="1452"/>
                </a:cxn>
                <a:cxn ang="0">
                  <a:pos x="6" y="1320"/>
                </a:cxn>
                <a:cxn ang="0">
                  <a:pos x="24" y="1190"/>
                </a:cxn>
                <a:cxn ang="0">
                  <a:pos x="52" y="1066"/>
                </a:cxn>
                <a:cxn ang="0">
                  <a:pos x="90" y="946"/>
                </a:cxn>
                <a:cxn ang="0">
                  <a:pos x="140" y="830"/>
                </a:cxn>
                <a:cxn ang="0">
                  <a:pos x="198" y="718"/>
                </a:cxn>
                <a:cxn ang="0">
                  <a:pos x="264" y="614"/>
                </a:cxn>
                <a:cxn ang="0">
                  <a:pos x="340" y="516"/>
                </a:cxn>
                <a:cxn ang="0">
                  <a:pos x="424" y="424"/>
                </a:cxn>
                <a:cxn ang="0">
                  <a:pos x="516" y="342"/>
                </a:cxn>
                <a:cxn ang="0">
                  <a:pos x="612" y="266"/>
                </a:cxn>
                <a:cxn ang="0">
                  <a:pos x="718" y="198"/>
                </a:cxn>
                <a:cxn ang="0">
                  <a:pos x="828" y="140"/>
                </a:cxn>
                <a:cxn ang="0">
                  <a:pos x="942" y="90"/>
                </a:cxn>
                <a:cxn ang="0">
                  <a:pos x="1064" y="52"/>
                </a:cxn>
                <a:cxn ang="0">
                  <a:pos x="1188" y="22"/>
                </a:cxn>
                <a:cxn ang="0">
                  <a:pos x="1316" y="6"/>
                </a:cxn>
                <a:cxn ang="0">
                  <a:pos x="1448" y="0"/>
                </a:cxn>
                <a:cxn ang="0">
                  <a:pos x="1448" y="726"/>
                </a:cxn>
                <a:cxn ang="0">
                  <a:pos x="1358" y="732"/>
                </a:cxn>
                <a:cxn ang="0">
                  <a:pos x="1270" y="748"/>
                </a:cxn>
                <a:cxn ang="0">
                  <a:pos x="1186" y="774"/>
                </a:cxn>
                <a:cxn ang="0">
                  <a:pos x="1108" y="810"/>
                </a:cxn>
                <a:cxn ang="0">
                  <a:pos x="1034" y="856"/>
                </a:cxn>
                <a:cxn ang="0">
                  <a:pos x="968" y="910"/>
                </a:cxn>
                <a:cxn ang="0">
                  <a:pos x="906" y="970"/>
                </a:cxn>
                <a:cxn ang="0">
                  <a:pos x="854" y="1038"/>
                </a:cxn>
                <a:cxn ang="0">
                  <a:pos x="808" y="1110"/>
                </a:cxn>
                <a:cxn ang="0">
                  <a:pos x="772" y="1190"/>
                </a:cxn>
                <a:cxn ang="0">
                  <a:pos x="746" y="1274"/>
                </a:cxn>
                <a:cxn ang="0">
                  <a:pos x="730" y="1360"/>
                </a:cxn>
                <a:cxn ang="0">
                  <a:pos x="724" y="1452"/>
                </a:cxn>
                <a:cxn ang="0">
                  <a:pos x="0" y="1452"/>
                </a:cxn>
                <a:cxn ang="0">
                  <a:pos x="0" y="1452"/>
                </a:cxn>
              </a:cxnLst>
              <a:rect l="0" t="0" r="r" b="b"/>
              <a:pathLst>
                <a:path w="1448" h="1452">
                  <a:moveTo>
                    <a:pt x="0" y="1452"/>
                  </a:moveTo>
                  <a:lnTo>
                    <a:pt x="6" y="1320"/>
                  </a:lnTo>
                  <a:lnTo>
                    <a:pt x="24" y="1190"/>
                  </a:lnTo>
                  <a:lnTo>
                    <a:pt x="52" y="1066"/>
                  </a:lnTo>
                  <a:lnTo>
                    <a:pt x="90" y="946"/>
                  </a:lnTo>
                  <a:lnTo>
                    <a:pt x="140" y="830"/>
                  </a:lnTo>
                  <a:lnTo>
                    <a:pt x="198" y="718"/>
                  </a:lnTo>
                  <a:lnTo>
                    <a:pt x="264" y="614"/>
                  </a:lnTo>
                  <a:lnTo>
                    <a:pt x="340" y="516"/>
                  </a:lnTo>
                  <a:lnTo>
                    <a:pt x="424" y="424"/>
                  </a:lnTo>
                  <a:lnTo>
                    <a:pt x="516" y="342"/>
                  </a:lnTo>
                  <a:lnTo>
                    <a:pt x="612" y="266"/>
                  </a:lnTo>
                  <a:lnTo>
                    <a:pt x="718" y="198"/>
                  </a:lnTo>
                  <a:lnTo>
                    <a:pt x="828" y="140"/>
                  </a:lnTo>
                  <a:lnTo>
                    <a:pt x="942" y="90"/>
                  </a:lnTo>
                  <a:lnTo>
                    <a:pt x="1064" y="52"/>
                  </a:lnTo>
                  <a:lnTo>
                    <a:pt x="1188" y="22"/>
                  </a:lnTo>
                  <a:lnTo>
                    <a:pt x="1316" y="6"/>
                  </a:lnTo>
                  <a:lnTo>
                    <a:pt x="1448" y="0"/>
                  </a:lnTo>
                  <a:lnTo>
                    <a:pt x="1448" y="726"/>
                  </a:lnTo>
                  <a:lnTo>
                    <a:pt x="1358" y="732"/>
                  </a:lnTo>
                  <a:lnTo>
                    <a:pt x="1270" y="748"/>
                  </a:lnTo>
                  <a:lnTo>
                    <a:pt x="1186" y="774"/>
                  </a:lnTo>
                  <a:lnTo>
                    <a:pt x="1108" y="810"/>
                  </a:lnTo>
                  <a:lnTo>
                    <a:pt x="1034" y="856"/>
                  </a:lnTo>
                  <a:lnTo>
                    <a:pt x="968" y="910"/>
                  </a:lnTo>
                  <a:lnTo>
                    <a:pt x="906" y="970"/>
                  </a:lnTo>
                  <a:lnTo>
                    <a:pt x="854" y="1038"/>
                  </a:lnTo>
                  <a:lnTo>
                    <a:pt x="808" y="1110"/>
                  </a:lnTo>
                  <a:lnTo>
                    <a:pt x="772" y="1190"/>
                  </a:lnTo>
                  <a:lnTo>
                    <a:pt x="746" y="1274"/>
                  </a:lnTo>
                  <a:lnTo>
                    <a:pt x="730" y="1360"/>
                  </a:lnTo>
                  <a:lnTo>
                    <a:pt x="724" y="1452"/>
                  </a:lnTo>
                  <a:lnTo>
                    <a:pt x="0" y="1452"/>
                  </a:lnTo>
                  <a:lnTo>
                    <a:pt x="0" y="1452"/>
                  </a:lnTo>
                  <a:close/>
                </a:path>
              </a:pathLst>
            </a:custGeom>
            <a:solidFill>
              <a:srgbClr val="3399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kumimoji="0" lang="zh-TW" altLang="en-US">
                <a:effectLst>
                  <a:outerShdw blurRad="38100" dist="38100" dir="2700000" algn="tl">
                    <a:srgbClr val="000000"/>
                  </a:outerShdw>
                </a:effectLst>
                <a:ea typeface="新細明體" pitchFamily="18" charset="-120"/>
              </a:endParaRPr>
            </a:p>
          </p:txBody>
        </p:sp>
        <p:sp>
          <p:nvSpPr>
            <p:cNvPr id="16396" name="Freeform 12"/>
            <p:cNvSpPr>
              <a:spLocks noChangeAspect="1"/>
            </p:cNvSpPr>
            <p:nvPr/>
          </p:nvSpPr>
          <p:spPr bwMode="gray">
            <a:xfrm rot="7200000">
              <a:off x="2965" y="1686"/>
              <a:ext cx="905" cy="920"/>
            </a:xfrm>
            <a:custGeom>
              <a:avLst/>
              <a:gdLst/>
              <a:ahLst/>
              <a:cxnLst>
                <a:cxn ang="0">
                  <a:pos x="0" y="1452"/>
                </a:cxn>
                <a:cxn ang="0">
                  <a:pos x="6" y="1320"/>
                </a:cxn>
                <a:cxn ang="0">
                  <a:pos x="24" y="1190"/>
                </a:cxn>
                <a:cxn ang="0">
                  <a:pos x="52" y="1066"/>
                </a:cxn>
                <a:cxn ang="0">
                  <a:pos x="90" y="946"/>
                </a:cxn>
                <a:cxn ang="0">
                  <a:pos x="140" y="830"/>
                </a:cxn>
                <a:cxn ang="0">
                  <a:pos x="198" y="718"/>
                </a:cxn>
                <a:cxn ang="0">
                  <a:pos x="264" y="614"/>
                </a:cxn>
                <a:cxn ang="0">
                  <a:pos x="340" y="516"/>
                </a:cxn>
                <a:cxn ang="0">
                  <a:pos x="424" y="424"/>
                </a:cxn>
                <a:cxn ang="0">
                  <a:pos x="516" y="342"/>
                </a:cxn>
                <a:cxn ang="0">
                  <a:pos x="612" y="266"/>
                </a:cxn>
                <a:cxn ang="0">
                  <a:pos x="718" y="198"/>
                </a:cxn>
                <a:cxn ang="0">
                  <a:pos x="828" y="140"/>
                </a:cxn>
                <a:cxn ang="0">
                  <a:pos x="942" y="90"/>
                </a:cxn>
                <a:cxn ang="0">
                  <a:pos x="1064" y="52"/>
                </a:cxn>
                <a:cxn ang="0">
                  <a:pos x="1188" y="22"/>
                </a:cxn>
                <a:cxn ang="0">
                  <a:pos x="1316" y="6"/>
                </a:cxn>
                <a:cxn ang="0">
                  <a:pos x="1448" y="0"/>
                </a:cxn>
                <a:cxn ang="0">
                  <a:pos x="1448" y="726"/>
                </a:cxn>
                <a:cxn ang="0">
                  <a:pos x="1358" y="732"/>
                </a:cxn>
                <a:cxn ang="0">
                  <a:pos x="1270" y="748"/>
                </a:cxn>
                <a:cxn ang="0">
                  <a:pos x="1186" y="774"/>
                </a:cxn>
                <a:cxn ang="0">
                  <a:pos x="1108" y="810"/>
                </a:cxn>
                <a:cxn ang="0">
                  <a:pos x="1034" y="856"/>
                </a:cxn>
                <a:cxn ang="0">
                  <a:pos x="968" y="910"/>
                </a:cxn>
                <a:cxn ang="0">
                  <a:pos x="906" y="970"/>
                </a:cxn>
                <a:cxn ang="0">
                  <a:pos x="854" y="1038"/>
                </a:cxn>
                <a:cxn ang="0">
                  <a:pos x="808" y="1110"/>
                </a:cxn>
                <a:cxn ang="0">
                  <a:pos x="772" y="1190"/>
                </a:cxn>
                <a:cxn ang="0">
                  <a:pos x="746" y="1274"/>
                </a:cxn>
                <a:cxn ang="0">
                  <a:pos x="730" y="1360"/>
                </a:cxn>
                <a:cxn ang="0">
                  <a:pos x="724" y="1452"/>
                </a:cxn>
                <a:cxn ang="0">
                  <a:pos x="0" y="1452"/>
                </a:cxn>
                <a:cxn ang="0">
                  <a:pos x="0" y="1452"/>
                </a:cxn>
              </a:cxnLst>
              <a:rect l="0" t="0" r="r" b="b"/>
              <a:pathLst>
                <a:path w="1448" h="1452">
                  <a:moveTo>
                    <a:pt x="0" y="1452"/>
                  </a:moveTo>
                  <a:lnTo>
                    <a:pt x="6" y="1320"/>
                  </a:lnTo>
                  <a:lnTo>
                    <a:pt x="24" y="1190"/>
                  </a:lnTo>
                  <a:lnTo>
                    <a:pt x="52" y="1066"/>
                  </a:lnTo>
                  <a:lnTo>
                    <a:pt x="90" y="946"/>
                  </a:lnTo>
                  <a:lnTo>
                    <a:pt x="140" y="830"/>
                  </a:lnTo>
                  <a:lnTo>
                    <a:pt x="198" y="718"/>
                  </a:lnTo>
                  <a:lnTo>
                    <a:pt x="264" y="614"/>
                  </a:lnTo>
                  <a:lnTo>
                    <a:pt x="340" y="516"/>
                  </a:lnTo>
                  <a:lnTo>
                    <a:pt x="424" y="424"/>
                  </a:lnTo>
                  <a:lnTo>
                    <a:pt x="516" y="342"/>
                  </a:lnTo>
                  <a:lnTo>
                    <a:pt x="612" y="266"/>
                  </a:lnTo>
                  <a:lnTo>
                    <a:pt x="718" y="198"/>
                  </a:lnTo>
                  <a:lnTo>
                    <a:pt x="828" y="140"/>
                  </a:lnTo>
                  <a:lnTo>
                    <a:pt x="942" y="90"/>
                  </a:lnTo>
                  <a:lnTo>
                    <a:pt x="1064" y="52"/>
                  </a:lnTo>
                  <a:lnTo>
                    <a:pt x="1188" y="22"/>
                  </a:lnTo>
                  <a:lnTo>
                    <a:pt x="1316" y="6"/>
                  </a:lnTo>
                  <a:lnTo>
                    <a:pt x="1448" y="0"/>
                  </a:lnTo>
                  <a:lnTo>
                    <a:pt x="1448" y="726"/>
                  </a:lnTo>
                  <a:lnTo>
                    <a:pt x="1358" y="732"/>
                  </a:lnTo>
                  <a:lnTo>
                    <a:pt x="1270" y="748"/>
                  </a:lnTo>
                  <a:lnTo>
                    <a:pt x="1186" y="774"/>
                  </a:lnTo>
                  <a:lnTo>
                    <a:pt x="1108" y="810"/>
                  </a:lnTo>
                  <a:lnTo>
                    <a:pt x="1034" y="856"/>
                  </a:lnTo>
                  <a:lnTo>
                    <a:pt x="968" y="910"/>
                  </a:lnTo>
                  <a:lnTo>
                    <a:pt x="906" y="970"/>
                  </a:lnTo>
                  <a:lnTo>
                    <a:pt x="854" y="1038"/>
                  </a:lnTo>
                  <a:lnTo>
                    <a:pt x="808" y="1110"/>
                  </a:lnTo>
                  <a:lnTo>
                    <a:pt x="772" y="1190"/>
                  </a:lnTo>
                  <a:lnTo>
                    <a:pt x="746" y="1274"/>
                  </a:lnTo>
                  <a:lnTo>
                    <a:pt x="730" y="1360"/>
                  </a:lnTo>
                  <a:lnTo>
                    <a:pt x="724" y="1452"/>
                  </a:lnTo>
                  <a:lnTo>
                    <a:pt x="0" y="1452"/>
                  </a:lnTo>
                  <a:lnTo>
                    <a:pt x="0" y="1452"/>
                  </a:lnTo>
                  <a:close/>
                </a:path>
              </a:pathLst>
            </a:custGeom>
            <a:gradFill rotWithShape="0">
              <a:gsLst>
                <a:gs pos="0">
                  <a:srgbClr val="3399FF"/>
                </a:gs>
                <a:gs pos="100000">
                  <a:srgbClr val="3399FF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kumimoji="0" lang="zh-TW" altLang="en-US">
                <a:effectLst>
                  <a:outerShdw blurRad="38100" dist="38100" dir="2700000" algn="tl">
                    <a:srgbClr val="000000"/>
                  </a:outerShdw>
                </a:effectLst>
                <a:ea typeface="新細明體" pitchFamily="18" charset="-120"/>
              </a:endParaRPr>
            </a:p>
          </p:txBody>
        </p:sp>
        <p:sp>
          <p:nvSpPr>
            <p:cNvPr id="16397" name="AutoShape 13"/>
            <p:cNvSpPr>
              <a:spLocks noChangeAspect="1" noChangeArrowheads="1"/>
            </p:cNvSpPr>
            <p:nvPr/>
          </p:nvSpPr>
          <p:spPr bwMode="gray">
            <a:xfrm rot="23400000">
              <a:off x="3016" y="2314"/>
              <a:ext cx="776" cy="493"/>
            </a:xfrm>
            <a:prstGeom prst="triangle">
              <a:avLst>
                <a:gd name="adj" fmla="val 50000"/>
              </a:avLst>
            </a:prstGeom>
            <a:solidFill>
              <a:srgbClr val="4EC44E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kumimoji="0" lang="zh-TW" altLang="en-US">
                <a:effectLst>
                  <a:outerShdw blurRad="38100" dist="38100" dir="2700000" algn="tl">
                    <a:srgbClr val="000000"/>
                  </a:outerShdw>
                </a:effectLst>
                <a:ea typeface="新細明體" pitchFamily="18" charset="-120"/>
              </a:endParaRPr>
            </a:p>
          </p:txBody>
        </p:sp>
        <p:grpSp>
          <p:nvGrpSpPr>
            <p:cNvPr id="68621" name="Group 14"/>
            <p:cNvGrpSpPr>
              <a:grpSpLocks noChangeAspect="1"/>
            </p:cNvGrpSpPr>
            <p:nvPr/>
          </p:nvGrpSpPr>
          <p:grpSpPr bwMode="auto">
            <a:xfrm>
              <a:off x="2158" y="2478"/>
              <a:ext cx="1254" cy="907"/>
              <a:chOff x="1895" y="2616"/>
              <a:chExt cx="1810" cy="1278"/>
            </a:xfrm>
          </p:grpSpPr>
          <p:sp>
            <p:nvSpPr>
              <p:cNvPr id="16399" name="Freeform 15"/>
              <p:cNvSpPr>
                <a:spLocks noChangeAspect="1"/>
              </p:cNvSpPr>
              <p:nvPr/>
            </p:nvSpPr>
            <p:spPr bwMode="gray">
              <a:xfrm rot="12600000">
                <a:off x="2381" y="2616"/>
                <a:ext cx="1324" cy="1278"/>
              </a:xfrm>
              <a:custGeom>
                <a:avLst/>
                <a:gdLst/>
                <a:ahLst/>
                <a:cxnLst>
                  <a:cxn ang="0">
                    <a:pos x="0" y="1452"/>
                  </a:cxn>
                  <a:cxn ang="0">
                    <a:pos x="6" y="1320"/>
                  </a:cxn>
                  <a:cxn ang="0">
                    <a:pos x="24" y="1190"/>
                  </a:cxn>
                  <a:cxn ang="0">
                    <a:pos x="52" y="1066"/>
                  </a:cxn>
                  <a:cxn ang="0">
                    <a:pos x="90" y="946"/>
                  </a:cxn>
                  <a:cxn ang="0">
                    <a:pos x="140" y="830"/>
                  </a:cxn>
                  <a:cxn ang="0">
                    <a:pos x="198" y="718"/>
                  </a:cxn>
                  <a:cxn ang="0">
                    <a:pos x="264" y="614"/>
                  </a:cxn>
                  <a:cxn ang="0">
                    <a:pos x="340" y="516"/>
                  </a:cxn>
                  <a:cxn ang="0">
                    <a:pos x="424" y="424"/>
                  </a:cxn>
                  <a:cxn ang="0">
                    <a:pos x="516" y="342"/>
                  </a:cxn>
                  <a:cxn ang="0">
                    <a:pos x="612" y="266"/>
                  </a:cxn>
                  <a:cxn ang="0">
                    <a:pos x="718" y="198"/>
                  </a:cxn>
                  <a:cxn ang="0">
                    <a:pos x="828" y="140"/>
                  </a:cxn>
                  <a:cxn ang="0">
                    <a:pos x="942" y="90"/>
                  </a:cxn>
                  <a:cxn ang="0">
                    <a:pos x="1064" y="52"/>
                  </a:cxn>
                  <a:cxn ang="0">
                    <a:pos x="1188" y="22"/>
                  </a:cxn>
                  <a:cxn ang="0">
                    <a:pos x="1316" y="6"/>
                  </a:cxn>
                  <a:cxn ang="0">
                    <a:pos x="1448" y="0"/>
                  </a:cxn>
                  <a:cxn ang="0">
                    <a:pos x="1448" y="726"/>
                  </a:cxn>
                  <a:cxn ang="0">
                    <a:pos x="1358" y="732"/>
                  </a:cxn>
                  <a:cxn ang="0">
                    <a:pos x="1270" y="748"/>
                  </a:cxn>
                  <a:cxn ang="0">
                    <a:pos x="1186" y="774"/>
                  </a:cxn>
                  <a:cxn ang="0">
                    <a:pos x="1108" y="810"/>
                  </a:cxn>
                  <a:cxn ang="0">
                    <a:pos x="1034" y="856"/>
                  </a:cxn>
                  <a:cxn ang="0">
                    <a:pos x="968" y="910"/>
                  </a:cxn>
                  <a:cxn ang="0">
                    <a:pos x="906" y="970"/>
                  </a:cxn>
                  <a:cxn ang="0">
                    <a:pos x="854" y="1038"/>
                  </a:cxn>
                  <a:cxn ang="0">
                    <a:pos x="808" y="1110"/>
                  </a:cxn>
                  <a:cxn ang="0">
                    <a:pos x="772" y="1190"/>
                  </a:cxn>
                  <a:cxn ang="0">
                    <a:pos x="746" y="1274"/>
                  </a:cxn>
                  <a:cxn ang="0">
                    <a:pos x="730" y="1360"/>
                  </a:cxn>
                  <a:cxn ang="0">
                    <a:pos x="724" y="1452"/>
                  </a:cxn>
                  <a:cxn ang="0">
                    <a:pos x="0" y="1452"/>
                  </a:cxn>
                  <a:cxn ang="0">
                    <a:pos x="0" y="1452"/>
                  </a:cxn>
                </a:cxnLst>
                <a:rect l="0" t="0" r="r" b="b"/>
                <a:pathLst>
                  <a:path w="1448" h="1452">
                    <a:moveTo>
                      <a:pt x="0" y="1452"/>
                    </a:moveTo>
                    <a:lnTo>
                      <a:pt x="6" y="1320"/>
                    </a:lnTo>
                    <a:lnTo>
                      <a:pt x="24" y="1190"/>
                    </a:lnTo>
                    <a:lnTo>
                      <a:pt x="52" y="1066"/>
                    </a:lnTo>
                    <a:lnTo>
                      <a:pt x="90" y="946"/>
                    </a:lnTo>
                    <a:lnTo>
                      <a:pt x="140" y="830"/>
                    </a:lnTo>
                    <a:lnTo>
                      <a:pt x="198" y="718"/>
                    </a:lnTo>
                    <a:lnTo>
                      <a:pt x="264" y="614"/>
                    </a:lnTo>
                    <a:lnTo>
                      <a:pt x="340" y="516"/>
                    </a:lnTo>
                    <a:lnTo>
                      <a:pt x="424" y="424"/>
                    </a:lnTo>
                    <a:lnTo>
                      <a:pt x="516" y="342"/>
                    </a:lnTo>
                    <a:lnTo>
                      <a:pt x="612" y="266"/>
                    </a:lnTo>
                    <a:lnTo>
                      <a:pt x="718" y="198"/>
                    </a:lnTo>
                    <a:lnTo>
                      <a:pt x="828" y="140"/>
                    </a:lnTo>
                    <a:lnTo>
                      <a:pt x="942" y="90"/>
                    </a:lnTo>
                    <a:lnTo>
                      <a:pt x="1064" y="52"/>
                    </a:lnTo>
                    <a:lnTo>
                      <a:pt x="1188" y="22"/>
                    </a:lnTo>
                    <a:lnTo>
                      <a:pt x="1316" y="6"/>
                    </a:lnTo>
                    <a:lnTo>
                      <a:pt x="1448" y="0"/>
                    </a:lnTo>
                    <a:lnTo>
                      <a:pt x="1448" y="726"/>
                    </a:lnTo>
                    <a:lnTo>
                      <a:pt x="1358" y="732"/>
                    </a:lnTo>
                    <a:lnTo>
                      <a:pt x="1270" y="748"/>
                    </a:lnTo>
                    <a:lnTo>
                      <a:pt x="1186" y="774"/>
                    </a:lnTo>
                    <a:lnTo>
                      <a:pt x="1108" y="810"/>
                    </a:lnTo>
                    <a:lnTo>
                      <a:pt x="1034" y="856"/>
                    </a:lnTo>
                    <a:lnTo>
                      <a:pt x="968" y="910"/>
                    </a:lnTo>
                    <a:lnTo>
                      <a:pt x="906" y="970"/>
                    </a:lnTo>
                    <a:lnTo>
                      <a:pt x="854" y="1038"/>
                    </a:lnTo>
                    <a:lnTo>
                      <a:pt x="808" y="1110"/>
                    </a:lnTo>
                    <a:lnTo>
                      <a:pt x="772" y="1190"/>
                    </a:lnTo>
                    <a:lnTo>
                      <a:pt x="746" y="1274"/>
                    </a:lnTo>
                    <a:lnTo>
                      <a:pt x="730" y="1360"/>
                    </a:lnTo>
                    <a:lnTo>
                      <a:pt x="724" y="1452"/>
                    </a:lnTo>
                    <a:lnTo>
                      <a:pt x="0" y="1452"/>
                    </a:lnTo>
                    <a:lnTo>
                      <a:pt x="0" y="1452"/>
                    </a:lnTo>
                    <a:close/>
                  </a:path>
                </a:pathLst>
              </a:custGeom>
              <a:solidFill>
                <a:srgbClr val="4EC44E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kumimoji="0" lang="zh-TW" altLang="en-US">
                  <a:effectLst>
                    <a:outerShdw blurRad="38100" dist="38100" dir="2700000" algn="tl">
                      <a:srgbClr val="000000"/>
                    </a:outerShdw>
                  </a:effectLst>
                  <a:ea typeface="新細明體" pitchFamily="18" charset="-120"/>
                </a:endParaRPr>
              </a:p>
            </p:txBody>
          </p:sp>
          <p:sp>
            <p:nvSpPr>
              <p:cNvPr id="16400" name="Freeform 16"/>
              <p:cNvSpPr>
                <a:spLocks noChangeAspect="1"/>
              </p:cNvSpPr>
              <p:nvPr/>
            </p:nvSpPr>
            <p:spPr bwMode="gray">
              <a:xfrm rot="14400000">
                <a:off x="1921" y="2593"/>
                <a:ext cx="1275" cy="1327"/>
              </a:xfrm>
              <a:custGeom>
                <a:avLst/>
                <a:gdLst/>
                <a:ahLst/>
                <a:cxnLst>
                  <a:cxn ang="0">
                    <a:pos x="0" y="1452"/>
                  </a:cxn>
                  <a:cxn ang="0">
                    <a:pos x="6" y="1320"/>
                  </a:cxn>
                  <a:cxn ang="0">
                    <a:pos x="24" y="1190"/>
                  </a:cxn>
                  <a:cxn ang="0">
                    <a:pos x="52" y="1066"/>
                  </a:cxn>
                  <a:cxn ang="0">
                    <a:pos x="90" y="946"/>
                  </a:cxn>
                  <a:cxn ang="0">
                    <a:pos x="140" y="830"/>
                  </a:cxn>
                  <a:cxn ang="0">
                    <a:pos x="198" y="718"/>
                  </a:cxn>
                  <a:cxn ang="0">
                    <a:pos x="264" y="614"/>
                  </a:cxn>
                  <a:cxn ang="0">
                    <a:pos x="340" y="516"/>
                  </a:cxn>
                  <a:cxn ang="0">
                    <a:pos x="424" y="424"/>
                  </a:cxn>
                  <a:cxn ang="0">
                    <a:pos x="516" y="342"/>
                  </a:cxn>
                  <a:cxn ang="0">
                    <a:pos x="612" y="266"/>
                  </a:cxn>
                  <a:cxn ang="0">
                    <a:pos x="718" y="198"/>
                  </a:cxn>
                  <a:cxn ang="0">
                    <a:pos x="828" y="140"/>
                  </a:cxn>
                  <a:cxn ang="0">
                    <a:pos x="942" y="90"/>
                  </a:cxn>
                  <a:cxn ang="0">
                    <a:pos x="1064" y="52"/>
                  </a:cxn>
                  <a:cxn ang="0">
                    <a:pos x="1188" y="22"/>
                  </a:cxn>
                  <a:cxn ang="0">
                    <a:pos x="1316" y="6"/>
                  </a:cxn>
                  <a:cxn ang="0">
                    <a:pos x="1448" y="0"/>
                  </a:cxn>
                  <a:cxn ang="0">
                    <a:pos x="1448" y="726"/>
                  </a:cxn>
                  <a:cxn ang="0">
                    <a:pos x="1358" y="732"/>
                  </a:cxn>
                  <a:cxn ang="0">
                    <a:pos x="1270" y="748"/>
                  </a:cxn>
                  <a:cxn ang="0">
                    <a:pos x="1186" y="774"/>
                  </a:cxn>
                  <a:cxn ang="0">
                    <a:pos x="1108" y="810"/>
                  </a:cxn>
                  <a:cxn ang="0">
                    <a:pos x="1034" y="856"/>
                  </a:cxn>
                  <a:cxn ang="0">
                    <a:pos x="968" y="910"/>
                  </a:cxn>
                  <a:cxn ang="0">
                    <a:pos x="906" y="970"/>
                  </a:cxn>
                  <a:cxn ang="0">
                    <a:pos x="854" y="1038"/>
                  </a:cxn>
                  <a:cxn ang="0">
                    <a:pos x="808" y="1110"/>
                  </a:cxn>
                  <a:cxn ang="0">
                    <a:pos x="772" y="1190"/>
                  </a:cxn>
                  <a:cxn ang="0">
                    <a:pos x="746" y="1274"/>
                  </a:cxn>
                  <a:cxn ang="0">
                    <a:pos x="730" y="1360"/>
                  </a:cxn>
                  <a:cxn ang="0">
                    <a:pos x="724" y="1452"/>
                  </a:cxn>
                  <a:cxn ang="0">
                    <a:pos x="0" y="1452"/>
                  </a:cxn>
                  <a:cxn ang="0">
                    <a:pos x="0" y="1452"/>
                  </a:cxn>
                </a:cxnLst>
                <a:rect l="0" t="0" r="r" b="b"/>
                <a:pathLst>
                  <a:path w="1448" h="1452">
                    <a:moveTo>
                      <a:pt x="0" y="1452"/>
                    </a:moveTo>
                    <a:lnTo>
                      <a:pt x="6" y="1320"/>
                    </a:lnTo>
                    <a:lnTo>
                      <a:pt x="24" y="1190"/>
                    </a:lnTo>
                    <a:lnTo>
                      <a:pt x="52" y="1066"/>
                    </a:lnTo>
                    <a:lnTo>
                      <a:pt x="90" y="946"/>
                    </a:lnTo>
                    <a:lnTo>
                      <a:pt x="140" y="830"/>
                    </a:lnTo>
                    <a:lnTo>
                      <a:pt x="198" y="718"/>
                    </a:lnTo>
                    <a:lnTo>
                      <a:pt x="264" y="614"/>
                    </a:lnTo>
                    <a:lnTo>
                      <a:pt x="340" y="516"/>
                    </a:lnTo>
                    <a:lnTo>
                      <a:pt x="424" y="424"/>
                    </a:lnTo>
                    <a:lnTo>
                      <a:pt x="516" y="342"/>
                    </a:lnTo>
                    <a:lnTo>
                      <a:pt x="612" y="266"/>
                    </a:lnTo>
                    <a:lnTo>
                      <a:pt x="718" y="198"/>
                    </a:lnTo>
                    <a:lnTo>
                      <a:pt x="828" y="140"/>
                    </a:lnTo>
                    <a:lnTo>
                      <a:pt x="942" y="90"/>
                    </a:lnTo>
                    <a:lnTo>
                      <a:pt x="1064" y="52"/>
                    </a:lnTo>
                    <a:lnTo>
                      <a:pt x="1188" y="22"/>
                    </a:lnTo>
                    <a:lnTo>
                      <a:pt x="1316" y="6"/>
                    </a:lnTo>
                    <a:lnTo>
                      <a:pt x="1448" y="0"/>
                    </a:lnTo>
                    <a:lnTo>
                      <a:pt x="1448" y="726"/>
                    </a:lnTo>
                    <a:lnTo>
                      <a:pt x="1358" y="732"/>
                    </a:lnTo>
                    <a:lnTo>
                      <a:pt x="1270" y="748"/>
                    </a:lnTo>
                    <a:lnTo>
                      <a:pt x="1186" y="774"/>
                    </a:lnTo>
                    <a:lnTo>
                      <a:pt x="1108" y="810"/>
                    </a:lnTo>
                    <a:lnTo>
                      <a:pt x="1034" y="856"/>
                    </a:lnTo>
                    <a:lnTo>
                      <a:pt x="968" y="910"/>
                    </a:lnTo>
                    <a:lnTo>
                      <a:pt x="906" y="970"/>
                    </a:lnTo>
                    <a:lnTo>
                      <a:pt x="854" y="1038"/>
                    </a:lnTo>
                    <a:lnTo>
                      <a:pt x="808" y="1110"/>
                    </a:lnTo>
                    <a:lnTo>
                      <a:pt x="772" y="1190"/>
                    </a:lnTo>
                    <a:lnTo>
                      <a:pt x="746" y="1274"/>
                    </a:lnTo>
                    <a:lnTo>
                      <a:pt x="730" y="1360"/>
                    </a:lnTo>
                    <a:lnTo>
                      <a:pt x="724" y="1452"/>
                    </a:lnTo>
                    <a:lnTo>
                      <a:pt x="0" y="1452"/>
                    </a:lnTo>
                    <a:lnTo>
                      <a:pt x="0" y="145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4EC44E">
                      <a:gamma/>
                      <a:shade val="46275"/>
                      <a:invGamma/>
                    </a:srgbClr>
                  </a:gs>
                  <a:gs pos="100000">
                    <a:srgbClr val="4EC44E"/>
                  </a:gs>
                </a:gsLst>
                <a:lin ang="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kumimoji="0" lang="zh-TW" altLang="en-US">
                  <a:effectLst>
                    <a:outerShdw blurRad="38100" dist="38100" dir="2700000" algn="tl">
                      <a:srgbClr val="000000"/>
                    </a:outerShdw>
                  </a:effectLst>
                  <a:ea typeface="新細明體" pitchFamily="18" charset="-120"/>
                </a:endParaRPr>
              </a:p>
            </p:txBody>
          </p:sp>
        </p:grpSp>
        <p:sp>
          <p:nvSpPr>
            <p:cNvPr id="16401" name="AutoShape 17"/>
            <p:cNvSpPr>
              <a:spLocks noChangeAspect="1" noChangeArrowheads="1"/>
            </p:cNvSpPr>
            <p:nvPr/>
          </p:nvSpPr>
          <p:spPr bwMode="gray">
            <a:xfrm rot="30600000">
              <a:off x="1845" y="2478"/>
              <a:ext cx="776" cy="441"/>
            </a:xfrm>
            <a:prstGeom prst="triangle">
              <a:avLst>
                <a:gd name="adj" fmla="val 50000"/>
              </a:avLst>
            </a:prstGeom>
            <a:solidFill>
              <a:srgbClr val="9999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kumimoji="0" lang="zh-TW" altLang="en-US">
                <a:effectLst>
                  <a:outerShdw blurRad="38100" dist="38100" dir="2700000" algn="tl">
                    <a:srgbClr val="000000"/>
                  </a:outerShdw>
                </a:effectLst>
                <a:ea typeface="新細明體" pitchFamily="18" charset="-120"/>
              </a:endParaRPr>
            </a:p>
          </p:txBody>
        </p:sp>
        <p:grpSp>
          <p:nvGrpSpPr>
            <p:cNvPr id="68623" name="Group 18"/>
            <p:cNvGrpSpPr>
              <a:grpSpLocks noChangeAspect="1"/>
            </p:cNvGrpSpPr>
            <p:nvPr/>
          </p:nvGrpSpPr>
          <p:grpSpPr bwMode="auto">
            <a:xfrm>
              <a:off x="1701" y="1403"/>
              <a:ext cx="1085" cy="1196"/>
              <a:chOff x="1236" y="1101"/>
              <a:chExt cx="1566" cy="1685"/>
            </a:xfrm>
          </p:grpSpPr>
          <p:sp>
            <p:nvSpPr>
              <p:cNvPr id="16403" name="Freeform 19"/>
              <p:cNvSpPr>
                <a:spLocks noChangeAspect="1"/>
              </p:cNvSpPr>
              <p:nvPr/>
            </p:nvSpPr>
            <p:spPr bwMode="gray">
              <a:xfrm rot="19800000">
                <a:off x="1236" y="1507"/>
                <a:ext cx="1324" cy="1279"/>
              </a:xfrm>
              <a:custGeom>
                <a:avLst/>
                <a:gdLst/>
                <a:ahLst/>
                <a:cxnLst>
                  <a:cxn ang="0">
                    <a:pos x="0" y="1452"/>
                  </a:cxn>
                  <a:cxn ang="0">
                    <a:pos x="6" y="1320"/>
                  </a:cxn>
                  <a:cxn ang="0">
                    <a:pos x="24" y="1190"/>
                  </a:cxn>
                  <a:cxn ang="0">
                    <a:pos x="52" y="1066"/>
                  </a:cxn>
                  <a:cxn ang="0">
                    <a:pos x="90" y="946"/>
                  </a:cxn>
                  <a:cxn ang="0">
                    <a:pos x="140" y="830"/>
                  </a:cxn>
                  <a:cxn ang="0">
                    <a:pos x="198" y="718"/>
                  </a:cxn>
                  <a:cxn ang="0">
                    <a:pos x="264" y="614"/>
                  </a:cxn>
                  <a:cxn ang="0">
                    <a:pos x="340" y="516"/>
                  </a:cxn>
                  <a:cxn ang="0">
                    <a:pos x="424" y="424"/>
                  </a:cxn>
                  <a:cxn ang="0">
                    <a:pos x="516" y="342"/>
                  </a:cxn>
                  <a:cxn ang="0">
                    <a:pos x="612" y="266"/>
                  </a:cxn>
                  <a:cxn ang="0">
                    <a:pos x="718" y="198"/>
                  </a:cxn>
                  <a:cxn ang="0">
                    <a:pos x="828" y="140"/>
                  </a:cxn>
                  <a:cxn ang="0">
                    <a:pos x="942" y="90"/>
                  </a:cxn>
                  <a:cxn ang="0">
                    <a:pos x="1064" y="52"/>
                  </a:cxn>
                  <a:cxn ang="0">
                    <a:pos x="1188" y="22"/>
                  </a:cxn>
                  <a:cxn ang="0">
                    <a:pos x="1316" y="6"/>
                  </a:cxn>
                  <a:cxn ang="0">
                    <a:pos x="1448" y="0"/>
                  </a:cxn>
                  <a:cxn ang="0">
                    <a:pos x="1448" y="726"/>
                  </a:cxn>
                  <a:cxn ang="0">
                    <a:pos x="1358" y="732"/>
                  </a:cxn>
                  <a:cxn ang="0">
                    <a:pos x="1270" y="748"/>
                  </a:cxn>
                  <a:cxn ang="0">
                    <a:pos x="1186" y="774"/>
                  </a:cxn>
                  <a:cxn ang="0">
                    <a:pos x="1108" y="810"/>
                  </a:cxn>
                  <a:cxn ang="0">
                    <a:pos x="1034" y="856"/>
                  </a:cxn>
                  <a:cxn ang="0">
                    <a:pos x="968" y="910"/>
                  </a:cxn>
                  <a:cxn ang="0">
                    <a:pos x="906" y="970"/>
                  </a:cxn>
                  <a:cxn ang="0">
                    <a:pos x="854" y="1038"/>
                  </a:cxn>
                  <a:cxn ang="0">
                    <a:pos x="808" y="1110"/>
                  </a:cxn>
                  <a:cxn ang="0">
                    <a:pos x="772" y="1190"/>
                  </a:cxn>
                  <a:cxn ang="0">
                    <a:pos x="746" y="1274"/>
                  </a:cxn>
                  <a:cxn ang="0">
                    <a:pos x="730" y="1360"/>
                  </a:cxn>
                  <a:cxn ang="0">
                    <a:pos x="724" y="1452"/>
                  </a:cxn>
                  <a:cxn ang="0">
                    <a:pos x="0" y="1452"/>
                  </a:cxn>
                  <a:cxn ang="0">
                    <a:pos x="0" y="1452"/>
                  </a:cxn>
                </a:cxnLst>
                <a:rect l="0" t="0" r="r" b="b"/>
                <a:pathLst>
                  <a:path w="1448" h="1452">
                    <a:moveTo>
                      <a:pt x="0" y="1452"/>
                    </a:moveTo>
                    <a:lnTo>
                      <a:pt x="6" y="1320"/>
                    </a:lnTo>
                    <a:lnTo>
                      <a:pt x="24" y="1190"/>
                    </a:lnTo>
                    <a:lnTo>
                      <a:pt x="52" y="1066"/>
                    </a:lnTo>
                    <a:lnTo>
                      <a:pt x="90" y="946"/>
                    </a:lnTo>
                    <a:lnTo>
                      <a:pt x="140" y="830"/>
                    </a:lnTo>
                    <a:lnTo>
                      <a:pt x="198" y="718"/>
                    </a:lnTo>
                    <a:lnTo>
                      <a:pt x="264" y="614"/>
                    </a:lnTo>
                    <a:lnTo>
                      <a:pt x="340" y="516"/>
                    </a:lnTo>
                    <a:lnTo>
                      <a:pt x="424" y="424"/>
                    </a:lnTo>
                    <a:lnTo>
                      <a:pt x="516" y="342"/>
                    </a:lnTo>
                    <a:lnTo>
                      <a:pt x="612" y="266"/>
                    </a:lnTo>
                    <a:lnTo>
                      <a:pt x="718" y="198"/>
                    </a:lnTo>
                    <a:lnTo>
                      <a:pt x="828" y="140"/>
                    </a:lnTo>
                    <a:lnTo>
                      <a:pt x="942" y="90"/>
                    </a:lnTo>
                    <a:lnTo>
                      <a:pt x="1064" y="52"/>
                    </a:lnTo>
                    <a:lnTo>
                      <a:pt x="1188" y="22"/>
                    </a:lnTo>
                    <a:lnTo>
                      <a:pt x="1316" y="6"/>
                    </a:lnTo>
                    <a:lnTo>
                      <a:pt x="1448" y="0"/>
                    </a:lnTo>
                    <a:lnTo>
                      <a:pt x="1448" y="726"/>
                    </a:lnTo>
                    <a:lnTo>
                      <a:pt x="1358" y="732"/>
                    </a:lnTo>
                    <a:lnTo>
                      <a:pt x="1270" y="748"/>
                    </a:lnTo>
                    <a:lnTo>
                      <a:pt x="1186" y="774"/>
                    </a:lnTo>
                    <a:lnTo>
                      <a:pt x="1108" y="810"/>
                    </a:lnTo>
                    <a:lnTo>
                      <a:pt x="1034" y="856"/>
                    </a:lnTo>
                    <a:lnTo>
                      <a:pt x="968" y="910"/>
                    </a:lnTo>
                    <a:lnTo>
                      <a:pt x="906" y="970"/>
                    </a:lnTo>
                    <a:lnTo>
                      <a:pt x="854" y="1038"/>
                    </a:lnTo>
                    <a:lnTo>
                      <a:pt x="808" y="1110"/>
                    </a:lnTo>
                    <a:lnTo>
                      <a:pt x="772" y="1190"/>
                    </a:lnTo>
                    <a:lnTo>
                      <a:pt x="746" y="1274"/>
                    </a:lnTo>
                    <a:lnTo>
                      <a:pt x="730" y="1360"/>
                    </a:lnTo>
                    <a:lnTo>
                      <a:pt x="724" y="1452"/>
                    </a:lnTo>
                    <a:lnTo>
                      <a:pt x="0" y="1452"/>
                    </a:lnTo>
                    <a:lnTo>
                      <a:pt x="0" y="1452"/>
                    </a:lnTo>
                    <a:close/>
                  </a:path>
                </a:pathLst>
              </a:custGeom>
              <a:solidFill>
                <a:srgbClr val="9999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kumimoji="0" lang="zh-TW" altLang="en-US">
                  <a:effectLst>
                    <a:outerShdw blurRad="38100" dist="38100" dir="2700000" algn="tl">
                      <a:srgbClr val="000000"/>
                    </a:outerShdw>
                  </a:effectLst>
                  <a:ea typeface="新細明體" pitchFamily="18" charset="-120"/>
                </a:endParaRPr>
              </a:p>
            </p:txBody>
          </p:sp>
          <p:sp>
            <p:nvSpPr>
              <p:cNvPr id="16404" name="Freeform 20"/>
              <p:cNvSpPr>
                <a:spLocks noChangeAspect="1"/>
              </p:cNvSpPr>
              <p:nvPr/>
            </p:nvSpPr>
            <p:spPr bwMode="gray">
              <a:xfrm>
                <a:off x="1478" y="1101"/>
                <a:ext cx="1324" cy="1279"/>
              </a:xfrm>
              <a:custGeom>
                <a:avLst/>
                <a:gdLst/>
                <a:ahLst/>
                <a:cxnLst>
                  <a:cxn ang="0">
                    <a:pos x="0" y="1452"/>
                  </a:cxn>
                  <a:cxn ang="0">
                    <a:pos x="6" y="1320"/>
                  </a:cxn>
                  <a:cxn ang="0">
                    <a:pos x="24" y="1190"/>
                  </a:cxn>
                  <a:cxn ang="0">
                    <a:pos x="52" y="1066"/>
                  </a:cxn>
                  <a:cxn ang="0">
                    <a:pos x="90" y="946"/>
                  </a:cxn>
                  <a:cxn ang="0">
                    <a:pos x="140" y="830"/>
                  </a:cxn>
                  <a:cxn ang="0">
                    <a:pos x="198" y="718"/>
                  </a:cxn>
                  <a:cxn ang="0">
                    <a:pos x="264" y="614"/>
                  </a:cxn>
                  <a:cxn ang="0">
                    <a:pos x="340" y="516"/>
                  </a:cxn>
                  <a:cxn ang="0">
                    <a:pos x="424" y="424"/>
                  </a:cxn>
                  <a:cxn ang="0">
                    <a:pos x="516" y="342"/>
                  </a:cxn>
                  <a:cxn ang="0">
                    <a:pos x="612" y="266"/>
                  </a:cxn>
                  <a:cxn ang="0">
                    <a:pos x="718" y="198"/>
                  </a:cxn>
                  <a:cxn ang="0">
                    <a:pos x="828" y="140"/>
                  </a:cxn>
                  <a:cxn ang="0">
                    <a:pos x="942" y="90"/>
                  </a:cxn>
                  <a:cxn ang="0">
                    <a:pos x="1064" y="52"/>
                  </a:cxn>
                  <a:cxn ang="0">
                    <a:pos x="1188" y="22"/>
                  </a:cxn>
                  <a:cxn ang="0">
                    <a:pos x="1316" y="6"/>
                  </a:cxn>
                  <a:cxn ang="0">
                    <a:pos x="1448" y="0"/>
                  </a:cxn>
                  <a:cxn ang="0">
                    <a:pos x="1448" y="726"/>
                  </a:cxn>
                  <a:cxn ang="0">
                    <a:pos x="1358" y="732"/>
                  </a:cxn>
                  <a:cxn ang="0">
                    <a:pos x="1270" y="748"/>
                  </a:cxn>
                  <a:cxn ang="0">
                    <a:pos x="1186" y="774"/>
                  </a:cxn>
                  <a:cxn ang="0">
                    <a:pos x="1108" y="810"/>
                  </a:cxn>
                  <a:cxn ang="0">
                    <a:pos x="1034" y="856"/>
                  </a:cxn>
                  <a:cxn ang="0">
                    <a:pos x="968" y="910"/>
                  </a:cxn>
                  <a:cxn ang="0">
                    <a:pos x="906" y="970"/>
                  </a:cxn>
                  <a:cxn ang="0">
                    <a:pos x="854" y="1038"/>
                  </a:cxn>
                  <a:cxn ang="0">
                    <a:pos x="808" y="1110"/>
                  </a:cxn>
                  <a:cxn ang="0">
                    <a:pos x="772" y="1190"/>
                  </a:cxn>
                  <a:cxn ang="0">
                    <a:pos x="746" y="1274"/>
                  </a:cxn>
                  <a:cxn ang="0">
                    <a:pos x="730" y="1360"/>
                  </a:cxn>
                  <a:cxn ang="0">
                    <a:pos x="724" y="1452"/>
                  </a:cxn>
                  <a:cxn ang="0">
                    <a:pos x="0" y="1452"/>
                  </a:cxn>
                  <a:cxn ang="0">
                    <a:pos x="0" y="1452"/>
                  </a:cxn>
                </a:cxnLst>
                <a:rect l="0" t="0" r="r" b="b"/>
                <a:pathLst>
                  <a:path w="1448" h="1452">
                    <a:moveTo>
                      <a:pt x="0" y="1452"/>
                    </a:moveTo>
                    <a:lnTo>
                      <a:pt x="6" y="1320"/>
                    </a:lnTo>
                    <a:lnTo>
                      <a:pt x="24" y="1190"/>
                    </a:lnTo>
                    <a:lnTo>
                      <a:pt x="52" y="1066"/>
                    </a:lnTo>
                    <a:lnTo>
                      <a:pt x="90" y="946"/>
                    </a:lnTo>
                    <a:lnTo>
                      <a:pt x="140" y="830"/>
                    </a:lnTo>
                    <a:lnTo>
                      <a:pt x="198" y="718"/>
                    </a:lnTo>
                    <a:lnTo>
                      <a:pt x="264" y="614"/>
                    </a:lnTo>
                    <a:lnTo>
                      <a:pt x="340" y="516"/>
                    </a:lnTo>
                    <a:lnTo>
                      <a:pt x="424" y="424"/>
                    </a:lnTo>
                    <a:lnTo>
                      <a:pt x="516" y="342"/>
                    </a:lnTo>
                    <a:lnTo>
                      <a:pt x="612" y="266"/>
                    </a:lnTo>
                    <a:lnTo>
                      <a:pt x="718" y="198"/>
                    </a:lnTo>
                    <a:lnTo>
                      <a:pt x="828" y="140"/>
                    </a:lnTo>
                    <a:lnTo>
                      <a:pt x="942" y="90"/>
                    </a:lnTo>
                    <a:lnTo>
                      <a:pt x="1064" y="52"/>
                    </a:lnTo>
                    <a:lnTo>
                      <a:pt x="1188" y="22"/>
                    </a:lnTo>
                    <a:lnTo>
                      <a:pt x="1316" y="6"/>
                    </a:lnTo>
                    <a:lnTo>
                      <a:pt x="1448" y="0"/>
                    </a:lnTo>
                    <a:lnTo>
                      <a:pt x="1448" y="726"/>
                    </a:lnTo>
                    <a:lnTo>
                      <a:pt x="1358" y="732"/>
                    </a:lnTo>
                    <a:lnTo>
                      <a:pt x="1270" y="748"/>
                    </a:lnTo>
                    <a:lnTo>
                      <a:pt x="1186" y="774"/>
                    </a:lnTo>
                    <a:lnTo>
                      <a:pt x="1108" y="810"/>
                    </a:lnTo>
                    <a:lnTo>
                      <a:pt x="1034" y="856"/>
                    </a:lnTo>
                    <a:lnTo>
                      <a:pt x="968" y="910"/>
                    </a:lnTo>
                    <a:lnTo>
                      <a:pt x="906" y="970"/>
                    </a:lnTo>
                    <a:lnTo>
                      <a:pt x="854" y="1038"/>
                    </a:lnTo>
                    <a:lnTo>
                      <a:pt x="808" y="1110"/>
                    </a:lnTo>
                    <a:lnTo>
                      <a:pt x="772" y="1190"/>
                    </a:lnTo>
                    <a:lnTo>
                      <a:pt x="746" y="1274"/>
                    </a:lnTo>
                    <a:lnTo>
                      <a:pt x="730" y="1360"/>
                    </a:lnTo>
                    <a:lnTo>
                      <a:pt x="724" y="1452"/>
                    </a:lnTo>
                    <a:lnTo>
                      <a:pt x="0" y="1452"/>
                    </a:lnTo>
                    <a:lnTo>
                      <a:pt x="0" y="145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9999FF"/>
                  </a:gs>
                  <a:gs pos="100000">
                    <a:srgbClr val="9999FF">
                      <a:gamma/>
                      <a:shade val="46275"/>
                      <a:invGamma/>
                    </a:srgbClr>
                  </a:gs>
                </a:gsLst>
                <a:lin ang="189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kumimoji="0" lang="zh-TW" altLang="en-US">
                  <a:effectLst>
                    <a:outerShdw blurRad="38100" dist="38100" dir="2700000" algn="tl">
                      <a:srgbClr val="000000"/>
                    </a:outerShdw>
                  </a:effectLst>
                  <a:ea typeface="新細明體" pitchFamily="18" charset="-120"/>
                </a:endParaRPr>
              </a:p>
            </p:txBody>
          </p:sp>
        </p:grpSp>
        <p:sp>
          <p:nvSpPr>
            <p:cNvPr id="16405" name="AutoShape 21"/>
            <p:cNvSpPr>
              <a:spLocks noChangeAspect="1" noChangeArrowheads="1"/>
            </p:cNvSpPr>
            <p:nvPr/>
          </p:nvSpPr>
          <p:spPr bwMode="gray">
            <a:xfrm rot="16200000">
              <a:off x="2294" y="1386"/>
              <a:ext cx="766" cy="500"/>
            </a:xfrm>
            <a:prstGeom prst="triangle">
              <a:avLst>
                <a:gd name="adj" fmla="val 50000"/>
              </a:avLst>
            </a:prstGeom>
            <a:solidFill>
              <a:srgbClr val="3399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kumimoji="0" lang="zh-TW" altLang="en-US">
                <a:effectLst>
                  <a:outerShdw blurRad="38100" dist="38100" dir="2700000" algn="tl">
                    <a:srgbClr val="000000"/>
                  </a:outerShdw>
                </a:effectLst>
                <a:ea typeface="新細明體" pitchFamily="18" charset="-120"/>
              </a:endParaRPr>
            </a:p>
          </p:txBody>
        </p:sp>
      </p:grpSp>
      <p:sp>
        <p:nvSpPr>
          <p:cNvPr id="68611" name="AutoShape 22"/>
          <p:cNvSpPr>
            <a:spLocks noChangeArrowheads="1"/>
          </p:cNvSpPr>
          <p:nvPr/>
        </p:nvSpPr>
        <p:spPr bwMode="auto">
          <a:xfrm>
            <a:off x="179388" y="1125538"/>
            <a:ext cx="2057400" cy="498475"/>
          </a:xfrm>
          <a:prstGeom prst="roundRect">
            <a:avLst>
              <a:gd name="adj" fmla="val 50000"/>
            </a:avLst>
          </a:prstGeom>
          <a:noFill/>
          <a:ln w="38100" algn="ctr">
            <a:solidFill>
              <a:srgbClr val="7030A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kumimoji="0" lang="zh-TW" altLang="en-US" sz="1800" b="1">
                <a:solidFill>
                  <a:srgbClr val="5B34DA"/>
                </a:solidFill>
                <a:ea typeface="新細明體" charset="-120"/>
              </a:rPr>
              <a:t>公職機構就業</a:t>
            </a:r>
          </a:p>
        </p:txBody>
      </p:sp>
      <p:sp>
        <p:nvSpPr>
          <p:cNvPr id="16407" name="AutoShape 23"/>
          <p:cNvSpPr>
            <a:spLocks noChangeArrowheads="1"/>
          </p:cNvSpPr>
          <p:nvPr/>
        </p:nvSpPr>
        <p:spPr bwMode="auto">
          <a:xfrm>
            <a:off x="5076825" y="1196975"/>
            <a:ext cx="2057400" cy="498475"/>
          </a:xfrm>
          <a:prstGeom prst="roundRect">
            <a:avLst>
              <a:gd name="adj" fmla="val 50000"/>
            </a:avLst>
          </a:prstGeom>
          <a:noFill/>
          <a:ln w="38100" algn="ctr">
            <a:solidFill>
              <a:schemeClr val="accent6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kumimoji="0" lang="zh-TW" altLang="en-US" sz="1800" b="1" dirty="0">
                <a:solidFill>
                  <a:schemeClr val="accent6">
                    <a:lumMod val="50000"/>
                  </a:schemeClr>
                </a:solidFill>
                <a:latin typeface="Verdana" pitchFamily="64" charset="0"/>
                <a:ea typeface="新細明體" pitchFamily="64" charset="-120"/>
              </a:rPr>
              <a:t>進修</a:t>
            </a:r>
            <a:endParaRPr kumimoji="0" lang="en-US" altLang="zh-TW" sz="1800" b="1" dirty="0">
              <a:solidFill>
                <a:schemeClr val="accent6">
                  <a:lumMod val="50000"/>
                </a:schemeClr>
              </a:solidFill>
              <a:latin typeface="Verdana" pitchFamily="64" charset="0"/>
              <a:ea typeface="新細明體" pitchFamily="64" charset="-120"/>
            </a:endParaRPr>
          </a:p>
        </p:txBody>
      </p:sp>
      <p:sp>
        <p:nvSpPr>
          <p:cNvPr id="16408" name="AutoShape 24"/>
          <p:cNvSpPr>
            <a:spLocks noChangeArrowheads="1"/>
          </p:cNvSpPr>
          <p:nvPr/>
        </p:nvSpPr>
        <p:spPr bwMode="auto">
          <a:xfrm>
            <a:off x="1476375" y="5229225"/>
            <a:ext cx="2057400" cy="498475"/>
          </a:xfrm>
          <a:prstGeom prst="roundRect">
            <a:avLst>
              <a:gd name="adj" fmla="val 50000"/>
            </a:avLst>
          </a:prstGeom>
          <a:noFill/>
          <a:ln w="38100" algn="ctr">
            <a:solidFill>
              <a:schemeClr val="accent5">
                <a:lumMod val="2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kumimoji="0" lang="zh-TW" altLang="en-US" sz="1800" b="1">
                <a:solidFill>
                  <a:srgbClr val="23713D"/>
                </a:solidFill>
                <a:ea typeface="新細明體" pitchFamily="18" charset="-120"/>
              </a:rPr>
              <a:t>民營機構就業</a:t>
            </a:r>
            <a:endParaRPr kumimoji="0" lang="en-US" altLang="zh-TW" sz="1800" b="1">
              <a:solidFill>
                <a:srgbClr val="23713D"/>
              </a:solidFill>
              <a:ea typeface="新細明體" pitchFamily="18" charset="-120"/>
            </a:endParaRPr>
          </a:p>
        </p:txBody>
      </p:sp>
      <p:sp>
        <p:nvSpPr>
          <p:cNvPr id="16410" name="Rectangle 26"/>
          <p:cNvSpPr>
            <a:spLocks noChangeArrowheads="1"/>
          </p:cNvSpPr>
          <p:nvPr/>
        </p:nvSpPr>
        <p:spPr bwMode="auto">
          <a:xfrm>
            <a:off x="0" y="1628775"/>
            <a:ext cx="3240088" cy="366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kumimoji="0" lang="zh-TW" altLang="en-US" sz="1800" b="1">
                <a:effectLst>
                  <a:outerShdw blurRad="38100" dist="38100" dir="2700000" algn="tl">
                    <a:srgbClr val="C0C0C0"/>
                  </a:outerShdw>
                </a:effectLst>
              </a:rPr>
              <a:t>一</a:t>
            </a:r>
            <a:r>
              <a:rPr lang="zh-TW" altLang="en-US" sz="1800" b="1">
                <a:ea typeface="新細明體" pitchFamily="18" charset="-120"/>
              </a:rPr>
              <a:t>、</a:t>
            </a:r>
            <a:r>
              <a:rPr kumimoji="0" lang="zh-TW" altLang="en-US" sz="1800" b="1">
                <a:effectLst>
                  <a:outerShdw blurRad="38100" dist="38100" dir="2700000" algn="tl">
                    <a:srgbClr val="C0C0C0"/>
                  </a:outerShdw>
                </a:effectLst>
              </a:rPr>
              <a:t>公務人員科別，包含一般</a:t>
            </a:r>
          </a:p>
          <a:p>
            <a:pPr>
              <a:defRPr/>
            </a:pPr>
            <a:r>
              <a:rPr kumimoji="0" lang="zh-TW" altLang="en-US" sz="1800" b="1">
                <a:effectLst>
                  <a:outerShdw blurRad="38100" dist="38100" dir="2700000" algn="tl">
                    <a:srgbClr val="C0C0C0"/>
                  </a:outerShdw>
                </a:effectLst>
              </a:rPr>
              <a:t>      行政、財稅行政、會計審</a:t>
            </a:r>
          </a:p>
          <a:p>
            <a:pPr>
              <a:defRPr/>
            </a:pPr>
            <a:r>
              <a:rPr kumimoji="0" lang="zh-TW" altLang="en-US" sz="1800" b="1">
                <a:effectLst>
                  <a:outerShdw blurRad="38100" dist="38100" dir="2700000" algn="tl">
                    <a:srgbClr val="C0C0C0"/>
                  </a:outerShdw>
                </a:effectLst>
              </a:rPr>
              <a:t>      計、經濟行政、國際貿易</a:t>
            </a:r>
          </a:p>
          <a:p>
            <a:pPr>
              <a:defRPr/>
            </a:pPr>
            <a:r>
              <a:rPr kumimoji="0" lang="zh-TW" altLang="en-US" sz="1800" b="1">
                <a:effectLst>
                  <a:outerShdw blurRad="38100" dist="38100" dir="2700000" algn="tl">
                    <a:srgbClr val="C0C0C0"/>
                  </a:outerShdw>
                </a:effectLst>
              </a:rPr>
              <a:t>     、統計、公平交易管理及</a:t>
            </a:r>
          </a:p>
          <a:p>
            <a:pPr>
              <a:defRPr/>
            </a:pPr>
            <a:r>
              <a:rPr kumimoji="0" lang="zh-TW" altLang="en-US" sz="1800" b="1">
                <a:effectLst>
                  <a:outerShdw blurRad="38100" dist="38100" dir="2700000" algn="tl">
                    <a:srgbClr val="C0C0C0"/>
                  </a:outerShdw>
                </a:effectLst>
              </a:rPr>
              <a:t>      金融保險等科。</a:t>
            </a:r>
          </a:p>
          <a:p>
            <a:pPr>
              <a:defRPr/>
            </a:pPr>
            <a:r>
              <a:rPr kumimoji="0" lang="zh-TW" altLang="en-US" sz="1800" b="1">
                <a:effectLst>
                  <a:outerShdw blurRad="38100" dist="38100" dir="2700000" algn="tl">
                    <a:srgbClr val="C0C0C0"/>
                  </a:outerShdw>
                </a:effectLst>
              </a:rPr>
              <a:t>二</a:t>
            </a:r>
            <a:r>
              <a:rPr lang="zh-TW" altLang="en-US" sz="1800" b="1">
                <a:ea typeface="新細明體" pitchFamily="18" charset="-120"/>
              </a:rPr>
              <a:t>、</a:t>
            </a:r>
            <a:r>
              <a:rPr kumimoji="0" lang="zh-TW" altLang="en-US" sz="1800" b="1">
                <a:effectLst>
                  <a:outerShdw blurRad="38100" dist="38100" dir="2700000" algn="tl">
                    <a:srgbClr val="C0C0C0"/>
                  </a:outerShdw>
                </a:effectLst>
              </a:rPr>
              <a:t>在專門職業及技術人員考</a:t>
            </a:r>
          </a:p>
          <a:p>
            <a:pPr>
              <a:defRPr/>
            </a:pPr>
            <a:r>
              <a:rPr kumimoji="0" lang="zh-TW" altLang="en-US" sz="1800" b="1">
                <a:effectLst>
                  <a:outerShdw blurRad="38100" dist="38100" dir="2700000" algn="tl">
                    <a:srgbClr val="C0C0C0"/>
                  </a:outerShdw>
                </a:effectLst>
              </a:rPr>
              <a:t>      試方面，可以考慮不動產</a:t>
            </a:r>
          </a:p>
          <a:p>
            <a:pPr>
              <a:defRPr/>
            </a:pPr>
            <a:r>
              <a:rPr kumimoji="0" lang="zh-TW" altLang="en-US" sz="1800" b="1">
                <a:effectLst>
                  <a:outerShdw blurRad="38100" dist="38100" dir="2700000" algn="tl">
                    <a:srgbClr val="C0C0C0"/>
                  </a:outerShdw>
                </a:effectLst>
              </a:rPr>
              <a:t>      估價師、不動產經紀人、</a:t>
            </a:r>
          </a:p>
          <a:p>
            <a:pPr>
              <a:defRPr/>
            </a:pPr>
            <a:r>
              <a:rPr kumimoji="0" lang="zh-TW" altLang="en-US" sz="1800" b="1">
                <a:effectLst>
                  <a:outerShdw blurRad="38100" dist="38100" dir="2700000" algn="tl">
                    <a:srgbClr val="C0C0C0"/>
                  </a:outerShdw>
                </a:effectLst>
              </a:rPr>
              <a:t>      律師、會計師、保險從業</a:t>
            </a:r>
          </a:p>
          <a:p>
            <a:pPr>
              <a:defRPr/>
            </a:pPr>
            <a:r>
              <a:rPr kumimoji="0" lang="zh-TW" altLang="en-US" sz="1800" b="1">
                <a:effectLst>
                  <a:outerShdw blurRad="38100" dist="38100" dir="2700000" algn="tl">
                    <a:srgbClr val="C0C0C0"/>
                  </a:outerShdw>
                </a:effectLst>
              </a:rPr>
              <a:t>      人員及土地登記專業代理</a:t>
            </a:r>
          </a:p>
          <a:p>
            <a:pPr>
              <a:defRPr/>
            </a:pPr>
            <a:r>
              <a:rPr kumimoji="0" lang="zh-TW" altLang="en-US" sz="1800" b="1">
                <a:effectLst>
                  <a:outerShdw blurRad="38100" dist="38100" dir="2700000" algn="tl">
                    <a:srgbClr val="C0C0C0"/>
                  </a:outerShdw>
                </a:effectLst>
              </a:rPr>
              <a:t>      人等，考試及格取得證書</a:t>
            </a:r>
          </a:p>
          <a:p>
            <a:pPr>
              <a:defRPr/>
            </a:pPr>
            <a:r>
              <a:rPr kumimoji="0" lang="zh-TW" altLang="en-US" sz="1800" b="1">
                <a:effectLst>
                  <a:outerShdw blurRad="38100" dist="38100" dir="2700000" algn="tl">
                    <a:srgbClr val="C0C0C0"/>
                  </a:outerShdw>
                </a:effectLst>
              </a:rPr>
              <a:t>      以後，可以從事相關的專</a:t>
            </a:r>
          </a:p>
          <a:p>
            <a:pPr>
              <a:defRPr/>
            </a:pPr>
            <a:r>
              <a:rPr kumimoji="0" lang="zh-TW" altLang="en-US" sz="1800" b="1">
                <a:effectLst>
                  <a:outerShdw blurRad="38100" dist="38100" dir="2700000" algn="tl">
                    <a:srgbClr val="C0C0C0"/>
                  </a:outerShdw>
                </a:effectLst>
              </a:rPr>
              <a:t>      門性工作。</a:t>
            </a:r>
          </a:p>
        </p:txBody>
      </p:sp>
      <p:sp>
        <p:nvSpPr>
          <p:cNvPr id="16411" name="Rectangle 27"/>
          <p:cNvSpPr>
            <a:spLocks noChangeArrowheads="1"/>
          </p:cNvSpPr>
          <p:nvPr/>
        </p:nvSpPr>
        <p:spPr bwMode="auto">
          <a:xfrm>
            <a:off x="5651500" y="1635125"/>
            <a:ext cx="3384550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sz="2000" b="1"/>
              <a:t>　一、國內進修：</a:t>
            </a:r>
          </a:p>
          <a:p>
            <a:pPr>
              <a:defRPr/>
            </a:pPr>
            <a:r>
              <a:rPr lang="en-US" altLang="zh-TW" sz="2000" b="1"/>
              <a:t>        (</a:t>
            </a:r>
            <a:r>
              <a:rPr lang="zh-TW" altLang="en-US" sz="2000" b="1"/>
              <a:t>一</a:t>
            </a:r>
            <a:r>
              <a:rPr lang="en-US" altLang="zh-TW" sz="2000" b="1"/>
              <a:t>)</a:t>
            </a:r>
            <a:r>
              <a:rPr lang="zh-TW" altLang="en-US" sz="2000" b="1"/>
              <a:t>國內各大學經濟</a:t>
            </a:r>
          </a:p>
          <a:p>
            <a:pPr>
              <a:defRPr/>
            </a:pPr>
            <a:r>
              <a:rPr lang="zh-TW" altLang="en-US" sz="2000" b="1"/>
              <a:t>              研究所</a:t>
            </a:r>
            <a:r>
              <a:rPr lang="zh-TW" altLang="en-US" sz="2000" b="1"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</a:rPr>
              <a:t>。</a:t>
            </a:r>
            <a:endParaRPr lang="zh-TW" altLang="en-US" sz="2000" b="1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r>
              <a:rPr lang="en-US" altLang="zh-TW" sz="2000" b="1"/>
              <a:t>        (</a:t>
            </a:r>
            <a:r>
              <a:rPr lang="zh-TW" altLang="en-US" sz="2000" b="1"/>
              <a:t>二</a:t>
            </a:r>
            <a:r>
              <a:rPr lang="en-US" altLang="zh-TW" sz="2000" b="1"/>
              <a:t>)</a:t>
            </a:r>
            <a:r>
              <a:rPr lang="zh-TW" altLang="en-US" sz="2000" b="1"/>
              <a:t>各類商學相關研</a:t>
            </a:r>
          </a:p>
          <a:p>
            <a:pPr>
              <a:defRPr/>
            </a:pPr>
            <a:r>
              <a:rPr lang="zh-TW" altLang="en-US" sz="2000" b="1"/>
              <a:t>              究所</a:t>
            </a:r>
            <a:r>
              <a:rPr lang="zh-TW" altLang="en-US" sz="2000" b="1"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</a:rPr>
              <a:t>。</a:t>
            </a:r>
            <a:endParaRPr lang="zh-TW" altLang="en-US" sz="2000" b="1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r>
              <a:rPr lang="zh-TW" altLang="en-US" sz="2000" b="1"/>
              <a:t>　二、國外進修：</a:t>
            </a:r>
          </a:p>
          <a:p>
            <a:pPr>
              <a:defRPr/>
            </a:pPr>
            <a:r>
              <a:rPr lang="zh-TW" altLang="en-US" sz="2000" b="1"/>
              <a:t>         國外經濟類或商學相</a:t>
            </a:r>
          </a:p>
          <a:p>
            <a:pPr>
              <a:defRPr/>
            </a:pPr>
            <a:r>
              <a:rPr lang="zh-TW" altLang="en-US" sz="2000" b="1"/>
              <a:t>         關研究所。</a:t>
            </a:r>
          </a:p>
        </p:txBody>
      </p:sp>
      <p:sp>
        <p:nvSpPr>
          <p:cNvPr id="68616" name="Rectangle 28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zh-TW" altLang="en-US" sz="4000" i="1" smtClean="0">
                <a:ea typeface="標楷體" pitchFamily="65" charset="-120"/>
              </a:rPr>
              <a:t>未來發展</a:t>
            </a: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zh-TW" altLang="en-US" sz="4000" i="1" smtClean="0">
                <a:ea typeface="儷黑 Pro"/>
              </a:rPr>
              <a:t>傑出系友</a:t>
            </a:r>
          </a:p>
        </p:txBody>
      </p:sp>
      <p:sp>
        <p:nvSpPr>
          <p:cNvPr id="6963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447800"/>
            <a:ext cx="8229600" cy="4933950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en-US" altLang="zh-TW" sz="1800" smtClean="0">
              <a:solidFill>
                <a:schemeClr val="tx1"/>
              </a:solidFill>
              <a:ea typeface="儷黑 Pro"/>
            </a:endParaRPr>
          </a:p>
          <a:p>
            <a:pPr>
              <a:lnSpc>
                <a:spcPct val="80000"/>
              </a:lnSpc>
            </a:pPr>
            <a:r>
              <a:rPr lang="zh-TW" altLang="en-US" sz="2400" smtClean="0">
                <a:solidFill>
                  <a:srgbClr val="23713D"/>
                </a:solidFill>
                <a:ea typeface="儷黑 Pro"/>
              </a:rPr>
              <a:t>學術界</a:t>
            </a:r>
            <a:endParaRPr lang="en-US" altLang="zh-TW" sz="2400" smtClean="0">
              <a:solidFill>
                <a:srgbClr val="23713D"/>
              </a:solidFill>
              <a:ea typeface="儷黑 Pro"/>
            </a:endParaRPr>
          </a:p>
          <a:p>
            <a:pPr>
              <a:lnSpc>
                <a:spcPct val="80000"/>
              </a:lnSpc>
            </a:pPr>
            <a:endParaRPr lang="en-US" altLang="zh-TW" sz="1800" smtClean="0">
              <a:solidFill>
                <a:schemeClr val="tx1"/>
              </a:solidFill>
              <a:ea typeface="儷黑 Pro"/>
            </a:endParaRPr>
          </a:p>
          <a:p>
            <a:pPr>
              <a:lnSpc>
                <a:spcPct val="80000"/>
              </a:lnSpc>
            </a:pPr>
            <a:r>
              <a:rPr lang="zh-TW" altLang="en-US" sz="180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林振輝 </a:t>
            </a:r>
            <a:r>
              <a:rPr lang="en-US" altLang="zh-TW" sz="180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180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臺北大學財政學系專任副教授兼進修組組長</a:t>
            </a:r>
            <a:r>
              <a:rPr lang="en-US" altLang="zh-TW" sz="180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)</a:t>
            </a:r>
          </a:p>
          <a:p>
            <a:pPr>
              <a:lnSpc>
                <a:spcPct val="80000"/>
              </a:lnSpc>
            </a:pPr>
            <a:r>
              <a:rPr lang="zh-TW" altLang="en-US" sz="180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黃子玲 </a:t>
            </a:r>
            <a:r>
              <a:rPr lang="en-US" altLang="zh-TW" sz="180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180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中原大學國貿系專任副教授</a:t>
            </a:r>
            <a:r>
              <a:rPr lang="en-US" altLang="zh-TW" sz="180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)</a:t>
            </a:r>
          </a:p>
          <a:p>
            <a:pPr>
              <a:lnSpc>
                <a:spcPct val="80000"/>
              </a:lnSpc>
            </a:pPr>
            <a:r>
              <a:rPr lang="zh-TW" altLang="en-US" sz="180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李命志 </a:t>
            </a:r>
            <a:r>
              <a:rPr lang="en-US" altLang="zh-TW" sz="180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180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淡江大學財務金融學系專任教授</a:t>
            </a:r>
            <a:r>
              <a:rPr lang="en-US" altLang="zh-TW" sz="180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)</a:t>
            </a:r>
          </a:p>
          <a:p>
            <a:pPr>
              <a:lnSpc>
                <a:spcPct val="80000"/>
              </a:lnSpc>
            </a:pPr>
            <a:r>
              <a:rPr lang="zh-TW" altLang="en-US" sz="180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楊勝帆 </a:t>
            </a:r>
            <a:r>
              <a:rPr lang="en-US" altLang="zh-TW" sz="180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180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拓墣產業研究所副所長</a:t>
            </a:r>
            <a:r>
              <a:rPr lang="en-US" altLang="zh-TW" sz="180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)</a:t>
            </a:r>
          </a:p>
          <a:p>
            <a:pPr>
              <a:lnSpc>
                <a:spcPct val="80000"/>
              </a:lnSpc>
            </a:pPr>
            <a:r>
              <a:rPr lang="zh-TW" altLang="en-US" sz="180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徐歷常 </a:t>
            </a:r>
            <a:r>
              <a:rPr lang="en-US" altLang="zh-TW" sz="180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180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嶺東科技大學財務金融學系專任副教授</a:t>
            </a:r>
            <a:r>
              <a:rPr lang="en-US" altLang="zh-TW" sz="180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)</a:t>
            </a:r>
          </a:p>
          <a:p>
            <a:pPr>
              <a:lnSpc>
                <a:spcPct val="80000"/>
              </a:lnSpc>
            </a:pPr>
            <a:r>
              <a:rPr lang="zh-TW" altLang="en-US" sz="180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呂進瑞 </a:t>
            </a:r>
            <a:r>
              <a:rPr lang="en-US" altLang="zh-TW" sz="180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180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國立東華大學財務金融學系專任副教授</a:t>
            </a:r>
            <a:r>
              <a:rPr lang="en-US" altLang="zh-TW" sz="180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)</a:t>
            </a:r>
          </a:p>
          <a:p>
            <a:pPr>
              <a:lnSpc>
                <a:spcPct val="80000"/>
              </a:lnSpc>
            </a:pPr>
            <a:r>
              <a:rPr lang="zh-TW" altLang="en-US" sz="180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陳建福 </a:t>
            </a:r>
            <a:r>
              <a:rPr lang="en-US" altLang="zh-TW" sz="180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180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國立東華大學經濟學系專任副教授</a:t>
            </a:r>
            <a:r>
              <a:rPr lang="en-US" altLang="zh-TW" sz="180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)</a:t>
            </a:r>
          </a:p>
          <a:p>
            <a:pPr>
              <a:lnSpc>
                <a:spcPct val="80000"/>
              </a:lnSpc>
            </a:pPr>
            <a:r>
              <a:rPr lang="zh-TW" altLang="en-US" sz="180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楊曉文 </a:t>
            </a:r>
            <a:r>
              <a:rPr lang="en-US" altLang="zh-TW" sz="180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180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中央大學財務金融學系專任副教授</a:t>
            </a:r>
            <a:r>
              <a:rPr lang="en-US" altLang="zh-TW" sz="180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)</a:t>
            </a:r>
          </a:p>
          <a:p>
            <a:pPr>
              <a:lnSpc>
                <a:spcPct val="80000"/>
              </a:lnSpc>
            </a:pPr>
            <a:r>
              <a:rPr lang="zh-TW" altLang="en-US" sz="180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Arial" charset="0"/>
              </a:rPr>
              <a:t>孫育伯 </a:t>
            </a:r>
            <a:r>
              <a:rPr lang="en-US" altLang="zh-TW" sz="180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Arial" charset="0"/>
              </a:rPr>
              <a:t>(</a:t>
            </a:r>
            <a:r>
              <a:rPr lang="zh-TW" altLang="en-US" sz="180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Arial" charset="0"/>
              </a:rPr>
              <a:t>真理大學財務金融學系</a:t>
            </a:r>
            <a:r>
              <a:rPr lang="zh-TW" altLang="en-US" sz="180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專任助理教授</a:t>
            </a:r>
            <a:r>
              <a:rPr lang="en-US" altLang="zh-TW" sz="180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)</a:t>
            </a:r>
          </a:p>
          <a:p>
            <a:pPr>
              <a:lnSpc>
                <a:spcPct val="80000"/>
              </a:lnSpc>
            </a:pPr>
            <a:r>
              <a:rPr lang="zh-TW" altLang="en-US" sz="180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陳盈秀 </a:t>
            </a:r>
            <a:r>
              <a:rPr lang="en-US" altLang="zh-TW" sz="180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180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元培科技大學財務金融學系專任助理教授</a:t>
            </a:r>
            <a:r>
              <a:rPr lang="en-US" altLang="zh-TW" sz="180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)</a:t>
            </a:r>
          </a:p>
          <a:p>
            <a:pPr>
              <a:lnSpc>
                <a:spcPct val="80000"/>
              </a:lnSpc>
            </a:pPr>
            <a:r>
              <a:rPr lang="zh-TW" altLang="en-US" sz="180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林晏如 </a:t>
            </a:r>
            <a:r>
              <a:rPr lang="en-US" altLang="zh-TW" sz="180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180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佛光大學未來學系專任助理教授</a:t>
            </a:r>
            <a:r>
              <a:rPr lang="en-US" altLang="zh-TW" sz="180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)</a:t>
            </a:r>
          </a:p>
          <a:p>
            <a:pPr>
              <a:lnSpc>
                <a:spcPct val="80000"/>
              </a:lnSpc>
            </a:pPr>
            <a:r>
              <a:rPr lang="zh-TW" altLang="en-US" sz="180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李怡慧 </a:t>
            </a:r>
            <a:r>
              <a:rPr lang="en-US" altLang="zh-TW" sz="180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180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南華大學財務金融學系專任助理教授</a:t>
            </a:r>
            <a:r>
              <a:rPr lang="en-US" altLang="zh-TW" sz="180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)</a:t>
            </a:r>
          </a:p>
          <a:p>
            <a:pPr>
              <a:lnSpc>
                <a:spcPct val="80000"/>
              </a:lnSpc>
            </a:pPr>
            <a:r>
              <a:rPr lang="zh-TW" altLang="en-US" sz="180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洪嘉聲 </a:t>
            </a:r>
            <a:r>
              <a:rPr lang="en-US" altLang="zh-TW" sz="180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180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南華大學會計資訊學系專任助理教授</a:t>
            </a:r>
            <a:r>
              <a:rPr lang="en-US" altLang="zh-TW" sz="180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)</a:t>
            </a:r>
          </a:p>
          <a:p>
            <a:pPr>
              <a:lnSpc>
                <a:spcPct val="80000"/>
              </a:lnSpc>
            </a:pPr>
            <a:r>
              <a:rPr lang="zh-TW" altLang="en-US" sz="180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呂俊毅 </a:t>
            </a:r>
            <a:r>
              <a:rPr lang="en-US" altLang="zh-TW" sz="180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180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國立澎湖科技大學資訊管理學系專任講師</a:t>
            </a:r>
            <a:r>
              <a:rPr lang="en-US" altLang="zh-TW" sz="180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)</a:t>
            </a:r>
            <a:endParaRPr lang="zh-TW" altLang="en-US" sz="180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標題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zh-TW" altLang="en-US" i="1" smtClean="0">
                <a:ea typeface="儷黑 Pro"/>
              </a:rPr>
              <a:t>傑出系友</a:t>
            </a:r>
            <a:endParaRPr lang="zh-TW" altLang="en-US" smtClean="0">
              <a:ea typeface="儷黑 Pro"/>
            </a:endParaRPr>
          </a:p>
        </p:txBody>
      </p:sp>
      <p:sp>
        <p:nvSpPr>
          <p:cNvPr id="70658" name="內容版面配置區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zh-TW" altLang="en-US" smtClean="0">
                <a:solidFill>
                  <a:srgbClr val="23713D"/>
                </a:solidFill>
                <a:ea typeface="儷黑 Pro"/>
              </a:rPr>
              <a:t>企業界</a:t>
            </a:r>
            <a:endParaRPr lang="en-US" altLang="zh-TW" smtClean="0">
              <a:solidFill>
                <a:srgbClr val="23713D"/>
              </a:solidFill>
              <a:ea typeface="儷黑 Pro"/>
            </a:endParaRPr>
          </a:p>
          <a:p>
            <a:pPr>
              <a:buFont typeface="Wingdings" pitchFamily="2" charset="2"/>
              <a:buNone/>
            </a:pPr>
            <a:endParaRPr lang="zh-TW" altLang="en-US" sz="180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  <a:cs typeface="Arial" charset="0"/>
            </a:endParaRPr>
          </a:p>
          <a:p>
            <a:r>
              <a:rPr lang="zh-TW" altLang="zh-TW" sz="180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洪嘉聲</a:t>
            </a:r>
            <a:r>
              <a:rPr lang="zh-TW" altLang="en-US" sz="180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180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zh-TW" sz="180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益昇貿易(股)公司董事長</a:t>
            </a:r>
            <a:r>
              <a:rPr lang="en-US" altLang="zh-TW" sz="180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)</a:t>
            </a:r>
          </a:p>
          <a:p>
            <a:r>
              <a:rPr lang="zh-TW" altLang="zh-TW" sz="180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邱義晃</a:t>
            </a:r>
            <a:r>
              <a:rPr lang="zh-TW" altLang="en-US" sz="180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180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zh-TW" sz="180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永豐商業銀行中壢分行</a:t>
            </a:r>
            <a:r>
              <a:rPr lang="zh-TW" altLang="en-US" sz="180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資深業務經理</a:t>
            </a:r>
            <a:r>
              <a:rPr lang="en-US" altLang="zh-TW" sz="180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)</a:t>
            </a:r>
          </a:p>
          <a:p>
            <a:r>
              <a:rPr lang="zh-TW" altLang="zh-TW" sz="180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王斐秋</a:t>
            </a:r>
            <a:r>
              <a:rPr lang="zh-TW" altLang="en-US" sz="180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180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180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惠普科技股份有限公司營運處資深協理</a:t>
            </a:r>
            <a:r>
              <a:rPr lang="en-US" altLang="zh-TW" sz="180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)</a:t>
            </a:r>
          </a:p>
          <a:p>
            <a:r>
              <a:rPr lang="zh-TW" altLang="en-US" sz="180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高淑惠 </a:t>
            </a:r>
            <a:r>
              <a:rPr lang="en-US" altLang="zh-TW" sz="180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180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第一金人壽</a:t>
            </a:r>
            <a:r>
              <a:rPr lang="en-US" altLang="en-US" sz="180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精算暨財務管理處投資部資深協理/投資長</a:t>
            </a:r>
            <a:r>
              <a:rPr lang="en-US" altLang="zh-TW" sz="180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)</a:t>
            </a:r>
            <a:endParaRPr lang="zh-TW" altLang="en-US" sz="180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180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趙宗胤 </a:t>
            </a:r>
            <a:r>
              <a:rPr lang="en-US" altLang="zh-TW" sz="180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zh-TW" sz="180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實美聯合會計師事務所</a:t>
            </a:r>
            <a:r>
              <a:rPr lang="zh-TW" altLang="en-US" sz="180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會計師</a:t>
            </a:r>
            <a:r>
              <a:rPr lang="en-US" altLang="zh-TW" sz="180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)</a:t>
            </a:r>
          </a:p>
          <a:p>
            <a:r>
              <a:rPr lang="zh-TW" altLang="zh-TW" sz="180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謝智偉</a:t>
            </a:r>
            <a:r>
              <a:rPr lang="zh-TW" altLang="en-US" sz="180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 (翰林出版事業股份有限公司台北研發處編管部經理</a:t>
            </a:r>
            <a:r>
              <a:rPr lang="en-US" altLang="zh-TW" sz="180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)</a:t>
            </a:r>
          </a:p>
          <a:p>
            <a:r>
              <a:rPr lang="zh-TW" altLang="en-US" sz="180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簡錫欣 </a:t>
            </a:r>
            <a:r>
              <a:rPr lang="en-US" altLang="zh-TW" sz="180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180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宏國建設總經理</a:t>
            </a:r>
            <a:r>
              <a:rPr lang="en-US" altLang="zh-TW" sz="180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)</a:t>
            </a:r>
          </a:p>
          <a:p>
            <a:r>
              <a:rPr lang="zh-TW" altLang="en-US" sz="180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莊凡瑩 </a:t>
            </a:r>
            <a:r>
              <a:rPr lang="en-US" altLang="zh-TW" sz="180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(Hearts On Fire Company Product Planning Manager)</a:t>
            </a:r>
          </a:p>
          <a:p>
            <a:r>
              <a:rPr lang="zh-TW" altLang="zh-TW" sz="180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魏銘賢</a:t>
            </a:r>
            <a:r>
              <a:rPr lang="zh-TW" altLang="en-US" sz="180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180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zh-TW" sz="180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京城銀行安南分行</a:t>
            </a:r>
            <a:r>
              <a:rPr lang="zh-TW" altLang="en-US" sz="180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經理</a:t>
            </a:r>
            <a:r>
              <a:rPr lang="en-US" altLang="zh-TW" sz="180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180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 </a:t>
            </a:r>
          </a:p>
          <a:p>
            <a:r>
              <a:rPr lang="zh-TW" altLang="en-US" sz="180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王紹平（利濤企業有限公司總經理</a:t>
            </a:r>
            <a:r>
              <a:rPr lang="en-US" altLang="zh-TW" sz="180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en-US" sz="180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中華經濟文化發展促進會副秘書長</a:t>
            </a:r>
            <a:r>
              <a:rPr lang="en-US" altLang="zh-TW" sz="180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en-US" sz="180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中華              </a:t>
            </a:r>
            <a:endParaRPr lang="en-US" altLang="zh-TW" sz="180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zh-TW" sz="180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           </a:t>
            </a:r>
            <a:r>
              <a:rPr lang="zh-TW" altLang="en-US" sz="180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國際觀光協會大旅遊事務委員會）</a:t>
            </a:r>
            <a:endParaRPr lang="en-US" altLang="zh-TW" sz="180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80000"/>
              </a:lnSpc>
            </a:pPr>
            <a:r>
              <a:rPr lang="zh-TW" altLang="en-US" sz="180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胡曼玲（寶來證券投資信託股票投資研究處副總經理</a:t>
            </a:r>
            <a:r>
              <a:rPr lang="en-US" altLang="zh-TW" sz="180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en-US" sz="180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證券分析師）</a:t>
            </a:r>
          </a:p>
          <a:p>
            <a:pPr>
              <a:lnSpc>
                <a:spcPct val="80000"/>
              </a:lnSpc>
            </a:pPr>
            <a:r>
              <a:rPr lang="zh-TW" altLang="en-US" sz="180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許智勝（康鈺化妝品有限公司總經理</a:t>
            </a:r>
            <a:r>
              <a:rPr lang="en-US" altLang="zh-TW" sz="180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en-US" sz="180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上海市台灣同胞投資企協會常務理事）</a:t>
            </a:r>
          </a:p>
          <a:p>
            <a:r>
              <a:rPr lang="zh-TW" altLang="en-US" sz="180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黃文弘 </a:t>
            </a:r>
            <a:r>
              <a:rPr lang="en-US" altLang="zh-TW" sz="180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180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新果國際農產物流有限公司</a:t>
            </a:r>
            <a:r>
              <a:rPr lang="en-US" altLang="zh-TW" sz="180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)</a:t>
            </a:r>
          </a:p>
          <a:p>
            <a:pPr>
              <a:lnSpc>
                <a:spcPct val="80000"/>
              </a:lnSpc>
            </a:pPr>
            <a:endParaRPr lang="zh-TW" altLang="en-US" sz="180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2"/>
          <p:cNvSpPr txBox="1">
            <a:spLocks noChangeArrowheads="1"/>
          </p:cNvSpPr>
          <p:nvPr/>
        </p:nvSpPr>
        <p:spPr bwMode="white">
          <a:xfrm>
            <a:off x="531813" y="2451100"/>
            <a:ext cx="8001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kumimoji="0" lang="en-US" altLang="zh-TW" sz="6600" b="1" i="1">
                <a:solidFill>
                  <a:srgbClr val="0070C0"/>
                </a:solidFill>
                <a:ea typeface="Arial Unicode MS" pitchFamily="34" charset="-120"/>
                <a:cs typeface="Arial Unicode MS" pitchFamily="34" charset="-120"/>
              </a:rPr>
              <a:t/>
            </a:r>
            <a:br>
              <a:rPr kumimoji="0" lang="en-US" altLang="zh-TW" sz="6600" b="1" i="1">
                <a:solidFill>
                  <a:srgbClr val="0070C0"/>
                </a:solidFill>
                <a:ea typeface="Arial Unicode MS" pitchFamily="34" charset="-120"/>
                <a:cs typeface="Arial Unicode MS" pitchFamily="34" charset="-120"/>
              </a:rPr>
            </a:br>
            <a:r>
              <a:rPr kumimoji="0" lang="zh-TW" altLang="en-US" sz="6600" b="1">
                <a:solidFill>
                  <a:srgbClr val="0070C0"/>
                </a:solidFill>
              </a:rPr>
              <a:t>淡江大學保險學系</a:t>
            </a:r>
            <a:br>
              <a:rPr kumimoji="0" lang="zh-TW" altLang="en-US" sz="6600" b="1">
                <a:solidFill>
                  <a:srgbClr val="0070C0"/>
                </a:solidFill>
              </a:rPr>
            </a:br>
            <a:endParaRPr kumimoji="0" lang="en-US" altLang="zh-TW" sz="6600" b="1">
              <a:solidFill>
                <a:srgbClr val="0070C0"/>
              </a:solidFill>
            </a:endParaRPr>
          </a:p>
        </p:txBody>
      </p:sp>
      <p:sp>
        <p:nvSpPr>
          <p:cNvPr id="5" name="矩形 4"/>
          <p:cNvSpPr/>
          <p:nvPr/>
        </p:nvSpPr>
        <p:spPr bwMode="auto">
          <a:xfrm>
            <a:off x="0" y="0"/>
            <a:ext cx="9144000" cy="185737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kumimoji="0" lang="zh-TW" altLang="en-US">
              <a:effectLst>
                <a:outerShdw blurRad="38100" dist="38100" dir="2700000" algn="tl">
                  <a:srgbClr val="C0C0C0"/>
                </a:outerShdw>
              </a:effectLst>
              <a:ea typeface="新細明體" charset="-120"/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527050" y="2514600"/>
            <a:ext cx="8001000" cy="914400"/>
          </a:xfrm>
        </p:spPr>
        <p:txBody>
          <a:bodyPr/>
          <a:lstStyle/>
          <a:p>
            <a:pPr eaLnBrk="1" hangingPunct="1"/>
            <a:r>
              <a:rPr lang="en-US" altLang="zh-TW" sz="6600" i="1" smtClean="0">
                <a:solidFill>
                  <a:srgbClr val="0E457C"/>
                </a:solidFill>
                <a:ea typeface="Arial Unicode MS" pitchFamily="34" charset="-120"/>
                <a:cs typeface="Arial Unicode MS" pitchFamily="34" charset="-120"/>
              </a:rPr>
              <a:t/>
            </a:r>
            <a:br>
              <a:rPr lang="en-US" altLang="zh-TW" sz="6600" i="1" smtClean="0">
                <a:solidFill>
                  <a:srgbClr val="0E457C"/>
                </a:solidFill>
                <a:ea typeface="Arial Unicode MS" pitchFamily="34" charset="-120"/>
                <a:cs typeface="Arial Unicode MS" pitchFamily="34" charset="-120"/>
              </a:rPr>
            </a:br>
            <a:r>
              <a:rPr lang="zh-TW" altLang="en-US" sz="6600" smtClean="0">
                <a:ea typeface="標楷體" pitchFamily="65" charset="-120"/>
              </a:rPr>
              <a:t>淡江大學保險學系</a:t>
            </a:r>
            <a:br>
              <a:rPr lang="zh-TW" altLang="en-US" sz="6600" smtClean="0">
                <a:ea typeface="標楷體" pitchFamily="65" charset="-120"/>
              </a:rPr>
            </a:br>
            <a:endParaRPr lang="en-US" altLang="zh-TW" sz="6600" smtClean="0">
              <a:ea typeface="標楷體" pitchFamily="65" charset="-120"/>
            </a:endParaRPr>
          </a:p>
        </p:txBody>
      </p:sp>
      <p:pic>
        <p:nvPicPr>
          <p:cNvPr id="7168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643438" cy="184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矩形 7"/>
          <p:cNvSpPr/>
          <p:nvPr/>
        </p:nvSpPr>
        <p:spPr bwMode="auto">
          <a:xfrm>
            <a:off x="4554538" y="0"/>
            <a:ext cx="571500" cy="185737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kumimoji="0" lang="zh-TW" altLang="en-US">
              <a:effectLst>
                <a:outerShdw blurRad="38100" dist="38100" dir="2700000" algn="tl">
                  <a:srgbClr val="C0C0C0"/>
                </a:outerShdw>
              </a:effectLst>
              <a:ea typeface="新細明體" charset="-120"/>
            </a:endParaRPr>
          </a:p>
        </p:txBody>
      </p:sp>
      <p:pic>
        <p:nvPicPr>
          <p:cNvPr id="71686" name="Picture 7"/>
          <p:cNvPicPr>
            <a:picLocks noChangeAspect="1" noChangeArrowheads="1"/>
          </p:cNvPicPr>
          <p:nvPr/>
        </p:nvPicPr>
        <p:blipFill>
          <a:blip r:embed="rId4" cstate="print">
            <a:lum bright="30000"/>
          </a:blip>
          <a:srcRect/>
          <a:stretch>
            <a:fillRect/>
          </a:stretch>
        </p:blipFill>
        <p:spPr bwMode="auto">
          <a:xfrm>
            <a:off x="7345363" y="52388"/>
            <a:ext cx="170815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7" name="Freeform 4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gray">
          <a:xfrm>
            <a:off x="1054100" y="1311275"/>
            <a:ext cx="6669088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457" name="Text Box 9"/>
          <p:cNvSpPr txBox="1">
            <a:spLocks noChangeArrowheads="1"/>
          </p:cNvSpPr>
          <p:nvPr/>
        </p:nvSpPr>
        <p:spPr bwMode="auto">
          <a:xfrm>
            <a:off x="1071563" y="1298575"/>
            <a:ext cx="6643687" cy="80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kumimoji="0" lang="zh-TW" altLang="en-US">
              <a:effectLst>
                <a:outerShdw blurRad="38100" dist="38100" dir="2700000" algn="tl">
                  <a:srgbClr val="C0C0C0"/>
                </a:outerShdw>
              </a:effectLst>
              <a:ea typeface="新細明體" charset="-120"/>
            </a:endParaRPr>
          </a:p>
        </p:txBody>
      </p:sp>
      <p:pic>
        <p:nvPicPr>
          <p:cNvPr id="71689" name="Freeform 4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gray">
          <a:xfrm>
            <a:off x="1079500" y="1358900"/>
            <a:ext cx="6669088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459" name="Text Box 11"/>
          <p:cNvSpPr txBox="1">
            <a:spLocks noChangeArrowheads="1"/>
          </p:cNvSpPr>
          <p:nvPr/>
        </p:nvSpPr>
        <p:spPr bwMode="auto">
          <a:xfrm>
            <a:off x="1093788" y="1346200"/>
            <a:ext cx="6643687" cy="80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kumimoji="0" lang="zh-TW" altLang="en-US">
              <a:effectLst>
                <a:outerShdw blurRad="38100" dist="38100" dir="2700000" algn="tl">
                  <a:srgbClr val="C0C0C0"/>
                </a:outerShdw>
              </a:effectLst>
              <a:ea typeface="新細明體" charset="-120"/>
            </a:endParaRPr>
          </a:p>
        </p:txBody>
      </p:sp>
      <p:pic>
        <p:nvPicPr>
          <p:cNvPr id="71691" name="Freeform 4"/>
          <p:cNvPicPr>
            <a:picLocks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gray">
          <a:xfrm>
            <a:off x="1036638" y="1341438"/>
            <a:ext cx="6669087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461" name="Text Box 13"/>
          <p:cNvSpPr txBox="1">
            <a:spLocks noChangeArrowheads="1"/>
          </p:cNvSpPr>
          <p:nvPr/>
        </p:nvSpPr>
        <p:spPr bwMode="auto">
          <a:xfrm>
            <a:off x="1152525" y="1325563"/>
            <a:ext cx="6643688" cy="80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kumimoji="0" lang="zh-TW" altLang="en-US">
              <a:effectLst>
                <a:outerShdw blurRad="38100" dist="38100" dir="2700000" algn="tl">
                  <a:srgbClr val="C0C0C0"/>
                </a:outerShdw>
              </a:effectLst>
              <a:ea typeface="新細明體" charset="-120"/>
            </a:endParaRPr>
          </a:p>
        </p:txBody>
      </p:sp>
      <p:sp>
        <p:nvSpPr>
          <p:cNvPr id="71693" name="Rectangle 14"/>
          <p:cNvSpPr>
            <a:spLocks noChangeArrowheads="1"/>
          </p:cNvSpPr>
          <p:nvPr/>
        </p:nvSpPr>
        <p:spPr bwMode="auto">
          <a:xfrm>
            <a:off x="1187450" y="3644900"/>
            <a:ext cx="6624638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kumimoji="0" lang="zh-TW" altLang="en-US" sz="4000" b="1">
                <a:solidFill>
                  <a:schemeClr val="bg1"/>
                </a:solidFill>
                <a:ea typeface="儷黑 Pro"/>
                <a:cs typeface="儷黑 Pro"/>
              </a:rPr>
              <a:t>簡　介</a:t>
            </a:r>
            <a:endParaRPr kumimoji="0" lang="en-US" altLang="zh-TW" sz="4000" b="1">
              <a:solidFill>
                <a:schemeClr val="bg1"/>
              </a:solidFill>
              <a:latin typeface="Times New Roman" pitchFamily="18" charset="0"/>
              <a:ea typeface="儷黑 Pro"/>
              <a:cs typeface="儷黑 Pr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1500188" y="0"/>
            <a:ext cx="5562600" cy="1143000"/>
          </a:xfrm>
        </p:spPr>
        <p:txBody>
          <a:bodyPr/>
          <a:lstStyle/>
          <a:p>
            <a:pPr eaLnBrk="1" hangingPunct="1"/>
            <a:r>
              <a:rPr lang="zh-TW" altLang="en-US" sz="4000" i="1" smtClean="0">
                <a:ea typeface="標楷體" pitchFamily="65" charset="-120"/>
              </a:rPr>
              <a:t>系所簡介</a:t>
            </a:r>
          </a:p>
        </p:txBody>
      </p:sp>
      <p:graphicFrame>
        <p:nvGraphicFramePr>
          <p:cNvPr id="71683" name="Group 3"/>
          <p:cNvGraphicFramePr>
            <a:graphicFrameLocks noGrp="1"/>
          </p:cNvGraphicFramePr>
          <p:nvPr/>
        </p:nvGraphicFramePr>
        <p:xfrm>
          <a:off x="422275" y="1397000"/>
          <a:ext cx="8358188" cy="3841750"/>
        </p:xfrm>
        <a:graphic>
          <a:graphicData uri="http://schemas.openxmlformats.org/drawingml/2006/table">
            <a:tbl>
              <a:tblPr/>
              <a:tblGrid>
                <a:gridCol w="2420938"/>
                <a:gridCol w="5937250"/>
              </a:tblGrid>
              <a:tr h="768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標楷體" pitchFamily="65" charset="-120"/>
                          <a:ea typeface="儷黑 Pro"/>
                          <a:cs typeface="儷黑 Pro"/>
                        </a:rPr>
                        <a:t>時間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標楷體" pitchFamily="65" charset="-120"/>
                          <a:ea typeface="儷黑 Pro"/>
                          <a:cs typeface="儷黑 Pro"/>
                        </a:rPr>
                        <a:t>沿革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768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儷黑 Pro"/>
                          <a:cs typeface="儷黑 Pro"/>
                        </a:rPr>
                        <a:t>1965</a:t>
                      </a:r>
                      <a:r>
                        <a:rPr kumimoji="1" lang="zh-TW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儷黑 Pro"/>
                          <a:cs typeface="儷黑 Pro"/>
                        </a:rPr>
                        <a:t>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儷黑 Pro"/>
                          <a:cs typeface="儷黑 Pro"/>
                        </a:rPr>
                        <a:t>成立銀行保險學系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EFF"/>
                    </a:solidFill>
                  </a:tcPr>
                </a:tc>
              </a:tr>
              <a:tr h="768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儷黑 Pro"/>
                          <a:cs typeface="儷黑 Pro"/>
                        </a:rPr>
                        <a:t>1973</a:t>
                      </a:r>
                      <a:r>
                        <a:rPr kumimoji="1" lang="zh-TW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儷黑 Pro"/>
                          <a:cs typeface="儷黑 Pro"/>
                        </a:rPr>
                        <a:t>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儷黑 Pro"/>
                          <a:cs typeface="儷黑 Pro"/>
                        </a:rPr>
                        <a:t>保險銀行各自獨立成系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FFF"/>
                    </a:solidFill>
                  </a:tcPr>
                </a:tc>
              </a:tr>
              <a:tr h="768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儷黑 Pro"/>
                          <a:cs typeface="儷黑 Pro"/>
                        </a:rPr>
                        <a:t>2000</a:t>
                      </a:r>
                      <a:r>
                        <a:rPr kumimoji="1" lang="zh-TW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儷黑 Pro"/>
                          <a:cs typeface="儷黑 Pro"/>
                        </a:rPr>
                        <a:t>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儷黑 Pro"/>
                          <a:cs typeface="儷黑 Pro"/>
                        </a:rPr>
                        <a:t>成立保險經營碩士班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EFF"/>
                    </a:solidFill>
                  </a:tcPr>
                </a:tc>
              </a:tr>
              <a:tr h="768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儷黑 Pro"/>
                          <a:cs typeface="儷黑 Pro"/>
                        </a:rPr>
                        <a:t>2002</a:t>
                      </a:r>
                      <a:r>
                        <a:rPr kumimoji="1" lang="zh-TW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儷黑 Pro"/>
                          <a:cs typeface="儷黑 Pro"/>
                        </a:rPr>
                        <a:t>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儷黑 Pro"/>
                          <a:cs typeface="儷黑 Pro"/>
                        </a:rPr>
                        <a:t>增設碩士在職專班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FFF"/>
                    </a:solidFill>
                  </a:tcPr>
                </a:tc>
              </a:tr>
            </a:tbl>
          </a:graphicData>
        </a:graphic>
      </p:graphicFrame>
      <p:pic>
        <p:nvPicPr>
          <p:cNvPr id="737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03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51" name="Picture 2" descr="C:\Users\Eleonore\Desktop\系所介紹\square2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1563" y="1500188"/>
            <a:ext cx="31115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52" name="Picture 2" descr="C:\Users\Eleonore\Desktop\系所介紹\square2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38" y="1500188"/>
            <a:ext cx="31115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zh-TW" altLang="en-US" sz="4000" i="1" smtClean="0">
                <a:ea typeface="標楷體" pitchFamily="65" charset="-120"/>
              </a:rPr>
              <a:t>教學目標</a:t>
            </a:r>
          </a:p>
        </p:txBody>
      </p:sp>
      <p:pic>
        <p:nvPicPr>
          <p:cNvPr id="75778" name="Picture 3" descr="monitor_w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125" y="5229225"/>
            <a:ext cx="1879600" cy="97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5779" name="Group 4"/>
          <p:cNvGrpSpPr>
            <a:grpSpLocks/>
          </p:cNvGrpSpPr>
          <p:nvPr/>
        </p:nvGrpSpPr>
        <p:grpSpPr bwMode="auto">
          <a:xfrm>
            <a:off x="323850" y="1239838"/>
            <a:ext cx="1738313" cy="676275"/>
            <a:chOff x="15" y="781"/>
            <a:chExt cx="1095" cy="426"/>
          </a:xfrm>
        </p:grpSpPr>
        <p:sp>
          <p:nvSpPr>
            <p:cNvPr id="5" name="AutoShape 2"/>
            <p:cNvSpPr>
              <a:spLocks noChangeArrowheads="1"/>
            </p:cNvSpPr>
            <p:nvPr/>
          </p:nvSpPr>
          <p:spPr bwMode="auto">
            <a:xfrm>
              <a:off x="65" y="831"/>
              <a:ext cx="995" cy="326"/>
            </a:xfrm>
            <a:prstGeom prst="homePlate">
              <a:avLst>
                <a:gd name="adj" fmla="val 85000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  <a:effectLst>
              <a:glow rad="63500">
                <a:schemeClr val="accent2">
                  <a:satMod val="175000"/>
                  <a:alpha val="40000"/>
                </a:schemeClr>
              </a:glow>
              <a:prstShdw prst="shdw17" dist="17961" dir="2700000">
                <a:srgbClr val="FFCC99">
                  <a:gamma/>
                  <a:shade val="60000"/>
                  <a:invGamma/>
                </a:srgbClr>
              </a:prstShdw>
            </a:effectLst>
          </p:spPr>
          <p:txBody>
            <a:bodyPr wrap="none" anchor="ctr"/>
            <a:lstStyle/>
            <a:p>
              <a:pPr>
                <a:defRPr/>
              </a:pPr>
              <a:endParaRPr kumimoji="0" lang="zh-TW" altLang="en-US" dirty="0">
                <a:solidFill>
                  <a:schemeClr val="accent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64" charset="0"/>
                <a:ea typeface="新細明體" pitchFamily="64" charset="-120"/>
              </a:endParaRPr>
            </a:p>
          </p:txBody>
        </p:sp>
        <p:pic>
          <p:nvPicPr>
            <p:cNvPr id="75784" name="Picture 2" descr="C:\Users\Eleonore\Desktop\系所介紹\square2.gi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35" y="912"/>
              <a:ext cx="196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5780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395288" y="1268413"/>
            <a:ext cx="8280400" cy="4176712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zh-TW" altLang="en-US" sz="300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  目標</a:t>
            </a:r>
          </a:p>
          <a:p>
            <a:pPr marL="0" indent="0" eaLnBrk="1" hangingPunct="1">
              <a:lnSpc>
                <a:spcPct val="120000"/>
              </a:lnSpc>
              <a:buFont typeface="Wingdings" pitchFamily="2" charset="2"/>
              <a:buNone/>
            </a:pPr>
            <a:endParaRPr lang="zh-TW" altLang="en-US" sz="200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zh-TW" altLang="en-US" sz="300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本系旨在培育保險理論與實務兩者兼備之保險專業人才。為國內成立最早且最富優良傳統歷史之保險學系，提供多種高額獎學金與清寒獎學金給同學申請。課程培養兼具保險理論，以及實務技能之全方位保險人才。</a:t>
            </a: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 txBox="1">
            <a:spLocks noChangeArrowheads="1"/>
          </p:cNvSpPr>
          <p:nvPr/>
        </p:nvSpPr>
        <p:spPr bwMode="white">
          <a:xfrm>
            <a:off x="433388" y="2212975"/>
            <a:ext cx="8001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kumimoji="0" lang="en-US" altLang="zh-TW" sz="4000" b="1" i="1" kern="0" dirty="0">
                <a:solidFill>
                  <a:srgbClr val="0070C0"/>
                </a:solidFill>
                <a:latin typeface="+mj-lt"/>
                <a:ea typeface="Arial Unicode MS" pitchFamily="34" charset="-120"/>
                <a:cs typeface="Arial Unicode MS" pitchFamily="34" charset="-120"/>
              </a:rPr>
              <a:t/>
            </a:r>
            <a:br>
              <a:rPr kumimoji="0" lang="en-US" altLang="zh-TW" sz="4000" b="1" i="1" kern="0" dirty="0">
                <a:solidFill>
                  <a:srgbClr val="0070C0"/>
                </a:solidFill>
                <a:latin typeface="+mj-lt"/>
                <a:ea typeface="Arial Unicode MS" pitchFamily="34" charset="-120"/>
                <a:cs typeface="Arial Unicode MS" pitchFamily="34" charset="-120"/>
              </a:rPr>
            </a:br>
            <a:r>
              <a:rPr kumimoji="0" lang="zh-TW" altLang="en-US" sz="4000" b="1" kern="0" dirty="0">
                <a:solidFill>
                  <a:srgbClr val="0070C0"/>
                </a:solidFill>
                <a:latin typeface="+mj-lt"/>
                <a:cs typeface="+mj-cs"/>
              </a:rPr>
              <a:t>淡江大學</a:t>
            </a:r>
            <a:r>
              <a:rPr kumimoji="0" lang="zh-TW" altLang="en-US" sz="6600" b="1" kern="0" dirty="0">
                <a:solidFill>
                  <a:srgbClr val="0070C0"/>
                </a:solidFill>
                <a:latin typeface="+mj-lt"/>
                <a:cs typeface="+mj-cs"/>
              </a:rPr>
              <a:t>財務金融學系</a:t>
            </a:r>
            <a:r>
              <a:rPr kumimoji="0" lang="zh-TW" altLang="en-US" sz="4000" b="1" kern="0" dirty="0">
                <a:solidFill>
                  <a:srgbClr val="0070C0"/>
                </a:solidFill>
                <a:latin typeface="+mj-lt"/>
                <a:cs typeface="+mj-cs"/>
              </a:rPr>
              <a:t/>
            </a:r>
            <a:br>
              <a:rPr kumimoji="0" lang="zh-TW" altLang="en-US" sz="4000" b="1" kern="0" dirty="0">
                <a:solidFill>
                  <a:srgbClr val="0070C0"/>
                </a:solidFill>
                <a:latin typeface="+mj-lt"/>
                <a:cs typeface="+mj-cs"/>
              </a:rPr>
            </a:br>
            <a:endParaRPr kumimoji="0" lang="en-US" altLang="zh-TW" sz="4000" b="1" kern="0" dirty="0">
              <a:solidFill>
                <a:srgbClr val="0070C0"/>
              </a:solidFill>
              <a:latin typeface="+mj-lt"/>
              <a:cs typeface="+mj-cs"/>
            </a:endParaRPr>
          </a:p>
        </p:txBody>
      </p:sp>
      <p:sp>
        <p:nvSpPr>
          <p:cNvPr id="5" name="矩形 4"/>
          <p:cNvSpPr/>
          <p:nvPr/>
        </p:nvSpPr>
        <p:spPr bwMode="auto">
          <a:xfrm>
            <a:off x="0" y="0"/>
            <a:ext cx="9144000" cy="185737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kumimoji="0" lang="zh-TW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28625" y="2227263"/>
            <a:ext cx="80010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i="1" dirty="0" smtClean="0">
                <a:solidFill>
                  <a:schemeClr val="accent6">
                    <a:lumMod val="50000"/>
                  </a:schemeClr>
                </a:solidFill>
                <a:ea typeface="Arial Unicode MS" pitchFamily="34" charset="-120"/>
                <a:cs typeface="Arial Unicode MS" pitchFamily="34" charset="-120"/>
              </a:rPr>
              <a:t/>
            </a:r>
            <a:br>
              <a:rPr lang="en-US" altLang="zh-TW" i="1" dirty="0" smtClean="0">
                <a:solidFill>
                  <a:schemeClr val="accent6">
                    <a:lumMod val="50000"/>
                  </a:schemeClr>
                </a:solidFill>
                <a:ea typeface="Arial Unicode MS" pitchFamily="34" charset="-120"/>
                <a:cs typeface="Arial Unicode MS" pitchFamily="34" charset="-120"/>
              </a:rPr>
            </a:br>
            <a:r>
              <a:rPr lang="zh-TW" altLang="en-US" dirty="0" smtClean="0">
                <a:ea typeface="標楷體" pitchFamily="65" charset="-120"/>
                <a:cs typeface="+mj-cs"/>
              </a:rPr>
              <a:t>淡江大學</a:t>
            </a:r>
            <a:r>
              <a:rPr lang="zh-TW" altLang="en-US" sz="6600" dirty="0" smtClean="0">
                <a:ea typeface="標楷體" pitchFamily="65" charset="-120"/>
                <a:cs typeface="+mj-cs"/>
              </a:rPr>
              <a:t>財務金融學系</a:t>
            </a:r>
            <a:r>
              <a:rPr lang="zh-TW" altLang="en-US" dirty="0" smtClean="0">
                <a:ea typeface="標楷體" pitchFamily="65" charset="-120"/>
                <a:cs typeface="+mj-cs"/>
              </a:rPr>
              <a:t/>
            </a:r>
            <a:br>
              <a:rPr lang="zh-TW" altLang="en-US" dirty="0" smtClean="0">
                <a:ea typeface="標楷體" pitchFamily="65" charset="-120"/>
                <a:cs typeface="+mj-cs"/>
              </a:rPr>
            </a:br>
            <a:endParaRPr lang="en-US" altLang="zh-TW" dirty="0" smtClean="0">
              <a:ea typeface="標楷體" pitchFamily="65" charset="-120"/>
              <a:cs typeface="+mj-cs"/>
            </a:endParaRP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072063" cy="18573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sp>
        <p:nvSpPr>
          <p:cNvPr id="8" name="矩形 7"/>
          <p:cNvSpPr/>
          <p:nvPr/>
        </p:nvSpPr>
        <p:spPr bwMode="auto">
          <a:xfrm>
            <a:off x="4554538" y="0"/>
            <a:ext cx="571500" cy="185737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kumimoji="0" lang="zh-TW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</a:endParaRPr>
          </a:p>
        </p:txBody>
      </p:sp>
      <p:pic>
        <p:nvPicPr>
          <p:cNvPr id="17414" name="Picture 7"/>
          <p:cNvPicPr>
            <a:picLocks noChangeAspect="1" noChangeArrowheads="1"/>
          </p:cNvPicPr>
          <p:nvPr/>
        </p:nvPicPr>
        <p:blipFill>
          <a:blip r:embed="rId3" cstate="print">
            <a:lum bright="30000"/>
          </a:blip>
          <a:srcRect/>
          <a:stretch>
            <a:fillRect/>
          </a:stretch>
        </p:blipFill>
        <p:spPr bwMode="auto">
          <a:xfrm>
            <a:off x="7345363" y="52388"/>
            <a:ext cx="170815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Freeform 4"/>
          <p:cNvSpPr>
            <a:spLocks/>
          </p:cNvSpPr>
          <p:nvPr/>
        </p:nvSpPr>
        <p:spPr bwMode="gray">
          <a:xfrm>
            <a:off x="1071538" y="1298106"/>
            <a:ext cx="6643734" cy="806450"/>
          </a:xfrm>
          <a:custGeom>
            <a:avLst/>
            <a:gdLst/>
            <a:ahLst/>
            <a:cxnLst>
              <a:cxn ang="0">
                <a:pos x="1" y="492"/>
              </a:cxn>
              <a:cxn ang="0">
                <a:pos x="1707" y="20"/>
              </a:cxn>
              <a:cxn ang="0">
                <a:pos x="3340" y="482"/>
              </a:cxn>
              <a:cxn ang="0">
                <a:pos x="1734" y="74"/>
              </a:cxn>
              <a:cxn ang="0">
                <a:pos x="1" y="492"/>
              </a:cxn>
            </a:cxnLst>
            <a:rect l="0" t="0" r="r" b="b"/>
            <a:pathLst>
              <a:path w="3341" h="508">
                <a:moveTo>
                  <a:pt x="1" y="492"/>
                </a:moveTo>
                <a:cubicBezTo>
                  <a:pt x="0" y="477"/>
                  <a:pt x="710" y="0"/>
                  <a:pt x="1707" y="20"/>
                </a:cubicBezTo>
                <a:cubicBezTo>
                  <a:pt x="2704" y="40"/>
                  <a:pt x="3339" y="467"/>
                  <a:pt x="3340" y="482"/>
                </a:cubicBezTo>
                <a:cubicBezTo>
                  <a:pt x="3341" y="496"/>
                  <a:pt x="2608" y="93"/>
                  <a:pt x="1734" y="74"/>
                </a:cubicBezTo>
                <a:cubicBezTo>
                  <a:pt x="860" y="54"/>
                  <a:pt x="2" y="508"/>
                  <a:pt x="1" y="492"/>
                </a:cubicBezTo>
                <a:close/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/>
          <a:lstStyle/>
          <a:p>
            <a:pPr>
              <a:defRPr/>
            </a:pPr>
            <a:endParaRPr kumimoji="0" lang="zh-TW" altLang="en-US">
              <a:effectLst>
                <a:outerShdw blurRad="38100" dist="38100" dir="2700000" algn="tl">
                  <a:srgbClr val="000000"/>
                </a:outerShdw>
              </a:effectLst>
              <a:latin typeface="Verdana" pitchFamily="64" charset="0"/>
              <a:ea typeface="新細明體" pitchFamily="64" charset="-120"/>
            </a:endParaRPr>
          </a:p>
        </p:txBody>
      </p:sp>
      <p:sp>
        <p:nvSpPr>
          <p:cNvPr id="10" name="Freeform 4"/>
          <p:cNvSpPr>
            <a:spLocks/>
          </p:cNvSpPr>
          <p:nvPr/>
        </p:nvSpPr>
        <p:spPr bwMode="gray">
          <a:xfrm>
            <a:off x="1093308" y="1346002"/>
            <a:ext cx="6643734" cy="806450"/>
          </a:xfrm>
          <a:custGeom>
            <a:avLst/>
            <a:gdLst/>
            <a:ahLst/>
            <a:cxnLst>
              <a:cxn ang="0">
                <a:pos x="1" y="492"/>
              </a:cxn>
              <a:cxn ang="0">
                <a:pos x="1707" y="20"/>
              </a:cxn>
              <a:cxn ang="0">
                <a:pos x="3340" y="482"/>
              </a:cxn>
              <a:cxn ang="0">
                <a:pos x="1734" y="74"/>
              </a:cxn>
              <a:cxn ang="0">
                <a:pos x="1" y="492"/>
              </a:cxn>
            </a:cxnLst>
            <a:rect l="0" t="0" r="r" b="b"/>
            <a:pathLst>
              <a:path w="3341" h="508">
                <a:moveTo>
                  <a:pt x="1" y="492"/>
                </a:moveTo>
                <a:cubicBezTo>
                  <a:pt x="0" y="477"/>
                  <a:pt x="710" y="0"/>
                  <a:pt x="1707" y="20"/>
                </a:cubicBezTo>
                <a:cubicBezTo>
                  <a:pt x="2704" y="40"/>
                  <a:pt x="3339" y="467"/>
                  <a:pt x="3340" y="482"/>
                </a:cubicBezTo>
                <a:cubicBezTo>
                  <a:pt x="3341" y="496"/>
                  <a:pt x="2608" y="93"/>
                  <a:pt x="1734" y="74"/>
                </a:cubicBezTo>
                <a:cubicBezTo>
                  <a:pt x="860" y="54"/>
                  <a:pt x="2" y="508"/>
                  <a:pt x="1" y="492"/>
                </a:cubicBezTo>
                <a:close/>
              </a:path>
            </a:pathLst>
          </a:cu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/>
          <a:lstStyle/>
          <a:p>
            <a:pPr>
              <a:defRPr/>
            </a:pPr>
            <a:endParaRPr kumimoji="0" lang="zh-TW" altLang="en-US">
              <a:effectLst>
                <a:outerShdw blurRad="38100" dist="38100" dir="2700000" algn="tl">
                  <a:srgbClr val="000000"/>
                </a:outerShdw>
              </a:effectLst>
              <a:latin typeface="Verdana" pitchFamily="64" charset="0"/>
              <a:ea typeface="新細明體" pitchFamily="64" charset="-120"/>
            </a:endParaRPr>
          </a:p>
        </p:txBody>
      </p:sp>
      <p:sp>
        <p:nvSpPr>
          <p:cNvPr id="11" name="Freeform 4"/>
          <p:cNvSpPr>
            <a:spLocks/>
          </p:cNvSpPr>
          <p:nvPr/>
        </p:nvSpPr>
        <p:spPr bwMode="gray">
          <a:xfrm>
            <a:off x="1054119" y="1411317"/>
            <a:ext cx="6643734" cy="806450"/>
          </a:xfrm>
          <a:custGeom>
            <a:avLst/>
            <a:gdLst/>
            <a:ahLst/>
            <a:cxnLst>
              <a:cxn ang="0">
                <a:pos x="1" y="492"/>
              </a:cxn>
              <a:cxn ang="0">
                <a:pos x="1707" y="20"/>
              </a:cxn>
              <a:cxn ang="0">
                <a:pos x="3340" y="482"/>
              </a:cxn>
              <a:cxn ang="0">
                <a:pos x="1734" y="74"/>
              </a:cxn>
              <a:cxn ang="0">
                <a:pos x="1" y="492"/>
              </a:cxn>
            </a:cxnLst>
            <a:rect l="0" t="0" r="r" b="b"/>
            <a:pathLst>
              <a:path w="3341" h="508">
                <a:moveTo>
                  <a:pt x="1" y="492"/>
                </a:moveTo>
                <a:cubicBezTo>
                  <a:pt x="0" y="477"/>
                  <a:pt x="710" y="0"/>
                  <a:pt x="1707" y="20"/>
                </a:cubicBezTo>
                <a:cubicBezTo>
                  <a:pt x="2704" y="40"/>
                  <a:pt x="3339" y="467"/>
                  <a:pt x="3340" y="482"/>
                </a:cubicBezTo>
                <a:cubicBezTo>
                  <a:pt x="3341" y="496"/>
                  <a:pt x="2608" y="93"/>
                  <a:pt x="1734" y="74"/>
                </a:cubicBezTo>
                <a:cubicBezTo>
                  <a:pt x="860" y="54"/>
                  <a:pt x="2" y="508"/>
                  <a:pt x="1" y="492"/>
                </a:cubicBezTo>
                <a:close/>
              </a:path>
            </a:pathLst>
          </a:cu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/>
          <a:lstStyle/>
          <a:p>
            <a:pPr>
              <a:defRPr/>
            </a:pPr>
            <a:endParaRPr kumimoji="0" lang="zh-TW" altLang="en-US">
              <a:effectLst>
                <a:outerShdw blurRad="38100" dist="38100" dir="2700000" algn="tl">
                  <a:srgbClr val="000000"/>
                </a:outerShdw>
              </a:effectLst>
              <a:latin typeface="Verdana" pitchFamily="64" charset="0"/>
              <a:ea typeface="新細明體" pitchFamily="6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684213" y="0"/>
            <a:ext cx="7772400" cy="1143000"/>
          </a:xfrm>
        </p:spPr>
        <p:txBody>
          <a:bodyPr/>
          <a:lstStyle/>
          <a:p>
            <a:pPr eaLnBrk="1" hangingPunct="1"/>
            <a:r>
              <a:rPr lang="zh-TW" altLang="en-US" sz="4000" i="1" smtClean="0">
                <a:ea typeface="標楷體" pitchFamily="65" charset="-120"/>
              </a:rPr>
              <a:t>教學特色</a:t>
            </a:r>
          </a:p>
        </p:txBody>
      </p:sp>
      <p:pic>
        <p:nvPicPr>
          <p:cNvPr id="77826" name="Picture 3" descr="monitor_w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7050" y="5764213"/>
            <a:ext cx="1879600" cy="97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7827" name="Group 4"/>
          <p:cNvGrpSpPr>
            <a:grpSpLocks/>
          </p:cNvGrpSpPr>
          <p:nvPr/>
        </p:nvGrpSpPr>
        <p:grpSpPr bwMode="auto">
          <a:xfrm>
            <a:off x="312738" y="1239838"/>
            <a:ext cx="1738312" cy="676275"/>
            <a:chOff x="15" y="634"/>
            <a:chExt cx="1095" cy="426"/>
          </a:xfrm>
        </p:grpSpPr>
        <p:sp>
          <p:nvSpPr>
            <p:cNvPr id="5" name="AutoShape 2"/>
            <p:cNvSpPr>
              <a:spLocks noChangeArrowheads="1"/>
            </p:cNvSpPr>
            <p:nvPr/>
          </p:nvSpPr>
          <p:spPr bwMode="auto">
            <a:xfrm>
              <a:off x="65" y="684"/>
              <a:ext cx="995" cy="326"/>
            </a:xfrm>
            <a:prstGeom prst="homePlate">
              <a:avLst>
                <a:gd name="adj" fmla="val 85000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  <a:effectLst>
              <a:glow rad="63500">
                <a:schemeClr val="accent2">
                  <a:satMod val="175000"/>
                  <a:alpha val="40000"/>
                </a:schemeClr>
              </a:glow>
              <a:prstShdw prst="shdw17" dist="17961" dir="2700000">
                <a:srgbClr val="FFCC99">
                  <a:gamma/>
                  <a:shade val="60000"/>
                  <a:invGamma/>
                </a:srgbClr>
              </a:prstShdw>
            </a:effectLst>
          </p:spPr>
          <p:txBody>
            <a:bodyPr wrap="none" anchor="ctr"/>
            <a:lstStyle/>
            <a:p>
              <a:pPr>
                <a:defRPr/>
              </a:pPr>
              <a:endParaRPr kumimoji="0" lang="zh-TW" altLang="en-US" dirty="0">
                <a:solidFill>
                  <a:schemeClr val="accent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64" charset="0"/>
                <a:ea typeface="新細明體" pitchFamily="64" charset="-120"/>
              </a:endParaRPr>
            </a:p>
          </p:txBody>
        </p:sp>
        <p:pic>
          <p:nvPicPr>
            <p:cNvPr id="77832" name="Picture 2" descr="C:\Users\Eleonore\Desktop\系所介紹\square2.gi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35" y="765"/>
              <a:ext cx="196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7828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395288" y="1268413"/>
            <a:ext cx="8353425" cy="5113337"/>
          </a:xfrm>
        </p:spPr>
        <p:txBody>
          <a:bodyPr/>
          <a:lstStyle/>
          <a:p>
            <a:pPr marL="612775" indent="-612775" eaLnBrk="1" hangingPunct="1">
              <a:buFont typeface="Wingdings" pitchFamily="2" charset="2"/>
              <a:buNone/>
            </a:pPr>
            <a:r>
              <a:rPr lang="zh-TW" altLang="en-US" sz="90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　　   </a:t>
            </a:r>
            <a:r>
              <a:rPr lang="zh-TW" altLang="en-US" sz="300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特色</a:t>
            </a:r>
          </a:p>
          <a:p>
            <a:pPr marL="612775" indent="-612775" eaLnBrk="1" hangingPunct="1">
              <a:buFont typeface="Wingdings" pitchFamily="2" charset="2"/>
              <a:buNone/>
            </a:pPr>
            <a:endParaRPr lang="zh-TW" altLang="en-US" sz="80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marL="612775" indent="-612775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zh-TW" altLang="en-US" sz="240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一、重視教學、研究與服務，師資專長與研究領域兼顧財產保險、人身保險、政策保險、保險精算及保險財務等保險相關專題。 </a:t>
            </a:r>
          </a:p>
          <a:p>
            <a:pPr marL="612775" indent="-612775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zh-TW" altLang="en-US" sz="240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二、本系所延聘師資多兼具保險理論與豐富實務經驗之教師，以提高學生學習效果。</a:t>
            </a:r>
          </a:p>
          <a:p>
            <a:pPr marL="612775" indent="-612775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zh-TW" altLang="en-US" sz="240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三、課程規劃強調理論與實務兩者並重，教學活動包括企業參訪、專題演講等多元化教學方式，藉以活潑教學內容。 </a:t>
            </a:r>
          </a:p>
          <a:p>
            <a:pPr marL="612775" indent="-612775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zh-TW" altLang="en-US" sz="240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四、鼓勵並獎勵保險相關證照資格之取得。</a:t>
            </a:r>
          </a:p>
          <a:p>
            <a:pPr marL="612775" indent="-612775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zh-TW" altLang="en-US" sz="240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五、本系多校內及校外獎助學金，獎勵表現優良的同學。 </a:t>
            </a:r>
          </a:p>
          <a:p>
            <a:pPr marL="612775" indent="-612775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zh-TW" altLang="en-US" sz="240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六、畢業系友多任職保險及金融機構，對本系學生提供諸多實習與就業機會，並回校傳授寶貴經驗。</a:t>
            </a: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684213" y="260350"/>
            <a:ext cx="7772400" cy="685800"/>
          </a:xfrm>
        </p:spPr>
        <p:txBody>
          <a:bodyPr/>
          <a:lstStyle/>
          <a:p>
            <a:pPr eaLnBrk="1" hangingPunct="1"/>
            <a:r>
              <a:rPr lang="en-US" altLang="zh-TW" sz="4000" i="1" smtClean="0">
                <a:ea typeface="標楷體" pitchFamily="65" charset="-120"/>
              </a:rPr>
              <a:t>Faculty </a:t>
            </a:r>
            <a:r>
              <a:rPr lang="zh-TW" altLang="en-US" sz="4000" i="1" smtClean="0">
                <a:ea typeface="標楷體" pitchFamily="65" charset="-120"/>
              </a:rPr>
              <a:t>師資</a:t>
            </a:r>
          </a:p>
        </p:txBody>
      </p:sp>
      <p:graphicFrame>
        <p:nvGraphicFramePr>
          <p:cNvPr id="77827" name="Group 3"/>
          <p:cNvGraphicFramePr>
            <a:graphicFrameLocks noGrp="1"/>
          </p:cNvGraphicFramePr>
          <p:nvPr/>
        </p:nvGraphicFramePr>
        <p:xfrm>
          <a:off x="250825" y="1268413"/>
          <a:ext cx="8569325" cy="5073650"/>
        </p:xfrm>
        <a:graphic>
          <a:graphicData uri="http://schemas.openxmlformats.org/drawingml/2006/table">
            <a:tbl>
              <a:tblPr/>
              <a:tblGrid>
                <a:gridCol w="1441450"/>
                <a:gridCol w="2879725"/>
                <a:gridCol w="4248150"/>
              </a:tblGrid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標楷體" pitchFamily="65" charset="-120"/>
                          <a:ea typeface="儷黑 Pro"/>
                          <a:cs typeface="儷黑 Pro"/>
                        </a:rPr>
                        <a:t> 姓名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E457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標楷體" pitchFamily="65" charset="-120"/>
                          <a:ea typeface="儷黑 Pro"/>
                          <a:cs typeface="儷黑 Pro"/>
                        </a:rPr>
                        <a:t>學歷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E457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標楷體" pitchFamily="65" charset="-120"/>
                          <a:ea typeface="儷黑 Pro"/>
                          <a:cs typeface="儷黑 Pro"/>
                        </a:rPr>
                        <a:t>專長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E457C"/>
                    </a:solidFill>
                  </a:tcPr>
                </a:tc>
              </a:tr>
              <a:tr h="5175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儷黑 Pro"/>
                          <a:cs typeface="儷黑 Pro"/>
                        </a:rPr>
                        <a:t>胡宜仁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儷黑 Pro"/>
                          <a:cs typeface="儷黑 Pro"/>
                        </a:rPr>
                        <a:t>逢甲大學保險學研究所碩士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儷黑 Pro"/>
                          <a:cs typeface="儷黑 Pro"/>
                        </a:rPr>
                        <a:t>運輸保險、輸出保險、國際性危險與保險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>
                        <a:alpha val="50195"/>
                      </a:srgbClr>
                    </a:solidFill>
                  </a:tcPr>
                </a:tc>
              </a:tr>
              <a:tr h="652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儷黑 Pro"/>
                          <a:cs typeface="儷黑 Pro"/>
                        </a:rPr>
                        <a:t>廖述源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儷黑 Pro"/>
                          <a:cs typeface="儷黑 Pro"/>
                        </a:rPr>
                        <a:t>逢甲大學保險學研究所碩士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儷黑 Pro"/>
                          <a:cs typeface="儷黑 Pro"/>
                        </a:rPr>
                        <a:t>產險精算、意外保險研究、財產保險經營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>
                        <a:alpha val="50195"/>
                      </a:srgbClr>
                    </a:solidFill>
                  </a:tcPr>
                </a:tc>
              </a:tr>
              <a:tr h="528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儷黑 Pro"/>
                          <a:cs typeface="儷黑 Pro"/>
                        </a:rPr>
                        <a:t>高棟梁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儷黑 Pro"/>
                          <a:cs typeface="儷黑 Pro"/>
                        </a:rPr>
                        <a:t>銘傳大學管理學博士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儷黑 Pro"/>
                          <a:cs typeface="儷黑 Pro"/>
                        </a:rPr>
                        <a:t>火災保險、責任保險、財產保險研究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>
                        <a:alpha val="50195"/>
                      </a:srgbClr>
                    </a:solidFill>
                  </a:tcPr>
                </a:tc>
              </a:tr>
              <a:tr h="520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儷黑 Pro"/>
                          <a:cs typeface="儷黑 Pro"/>
                        </a:rPr>
                        <a:t>郝充仁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儷黑 Pro"/>
                          <a:cs typeface="儷黑 Pro"/>
                        </a:rPr>
                        <a:t>伊利諾大學經濟學博士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儷黑 Pro"/>
                          <a:cs typeface="儷黑 Pro"/>
                        </a:rPr>
                        <a:t>財務數學、年金保險、人身保險經營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>
                        <a:alpha val="50195"/>
                      </a:srgbClr>
                    </a:solidFill>
                  </a:tcPr>
                </a:tc>
              </a:tr>
              <a:tr h="523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儷黑 Pro"/>
                          <a:cs typeface="儷黑 Pro"/>
                        </a:rPr>
                        <a:t>林麗銖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儷黑 Pro"/>
                          <a:cs typeface="儷黑 Pro"/>
                        </a:rPr>
                        <a:t>逢甲大學保險學研究所碩士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儷黑 Pro"/>
                          <a:cs typeface="儷黑 Pro"/>
                        </a:rPr>
                        <a:t>人壽保險、社會保險、人身保險研究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>
                        <a:alpha val="50195"/>
                      </a:srgbClr>
                    </a:solidFill>
                  </a:tcPr>
                </a:tc>
              </a:tr>
              <a:tr h="504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儷黑 Pro"/>
                          <a:cs typeface="儷黑 Pro"/>
                        </a:rPr>
                        <a:t>賴曜賢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儷黑 Pro"/>
                          <a:cs typeface="儷黑 Pro"/>
                        </a:rPr>
                        <a:t>天普大學風險管理保險研究所碩士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儷黑 Pro"/>
                          <a:cs typeface="儷黑 Pro"/>
                        </a:rPr>
                        <a:t>產險精算、壽險數理、產險精算專題研究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>
                        <a:alpha val="50195"/>
                      </a:srgbClr>
                    </a:solidFill>
                  </a:tcPr>
                </a:tc>
              </a:tr>
              <a:tr h="5175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儷黑 Pro"/>
                          <a:cs typeface="儷黑 Pro"/>
                        </a:rPr>
                        <a:t>繆震宇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儷黑 Pro"/>
                          <a:cs typeface="儷黑 Pro"/>
                        </a:rPr>
                        <a:t>台灣大學財務金融學研究所博士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儷黑 Pro"/>
                          <a:cs typeface="儷黑 Pro"/>
                        </a:rPr>
                        <a:t>人身保險經營、投資學、保險財務、退休金管理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>
                        <a:alpha val="50195"/>
                      </a:srgbClr>
                    </a:solidFill>
                  </a:tcPr>
                </a:tc>
              </a:tr>
            </a:tbl>
          </a:graphicData>
        </a:graphic>
      </p:graphicFrame>
      <p:pic>
        <p:nvPicPr>
          <p:cNvPr id="77873" name="Picture 2" descr="C:\Users\Eleonore\Desktop\系所介紹\square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1285875"/>
            <a:ext cx="31115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74" name="Picture 2" descr="C:\Users\Eleonore\Desktop\系所介紹\square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13" y="1285875"/>
            <a:ext cx="31115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75" name="Picture 2" descr="C:\Users\Eleonore\Desktop\系所介紹\square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69138" y="1285875"/>
            <a:ext cx="31115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78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78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78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78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78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78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78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78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684213" y="260350"/>
            <a:ext cx="7772400" cy="685800"/>
          </a:xfrm>
        </p:spPr>
        <p:txBody>
          <a:bodyPr/>
          <a:lstStyle/>
          <a:p>
            <a:pPr eaLnBrk="1" hangingPunct="1"/>
            <a:r>
              <a:rPr lang="en-US" altLang="zh-TW" sz="4000" i="1" smtClean="0">
                <a:ea typeface="標楷體" pitchFamily="65" charset="-120"/>
              </a:rPr>
              <a:t>Faculty </a:t>
            </a:r>
            <a:r>
              <a:rPr lang="zh-TW" altLang="en-US" sz="4000" i="1" smtClean="0">
                <a:ea typeface="標楷體" pitchFamily="65" charset="-120"/>
              </a:rPr>
              <a:t>師資（續）</a:t>
            </a:r>
          </a:p>
        </p:txBody>
      </p:sp>
      <p:graphicFrame>
        <p:nvGraphicFramePr>
          <p:cNvPr id="79875" name="Group 3"/>
          <p:cNvGraphicFramePr>
            <a:graphicFrameLocks noGrp="1"/>
          </p:cNvGraphicFramePr>
          <p:nvPr/>
        </p:nvGraphicFramePr>
        <p:xfrm>
          <a:off x="250825" y="1281113"/>
          <a:ext cx="8569325" cy="5065712"/>
        </p:xfrm>
        <a:graphic>
          <a:graphicData uri="http://schemas.openxmlformats.org/drawingml/2006/table">
            <a:tbl>
              <a:tblPr/>
              <a:tblGrid>
                <a:gridCol w="1441450"/>
                <a:gridCol w="2879725"/>
                <a:gridCol w="4248150"/>
              </a:tblGrid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標楷體" pitchFamily="65" charset="-120"/>
                          <a:ea typeface="儷黑 Pro"/>
                          <a:cs typeface="儷黑 Pro"/>
                        </a:rPr>
                        <a:t> 姓名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E457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標楷體" pitchFamily="65" charset="-120"/>
                          <a:ea typeface="儷黑 Pro"/>
                          <a:cs typeface="儷黑 Pro"/>
                        </a:rPr>
                        <a:t>學歷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E457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標楷體" pitchFamily="65" charset="-120"/>
                          <a:ea typeface="儷黑 Pro"/>
                          <a:cs typeface="儷黑 Pro"/>
                        </a:rPr>
                        <a:t>專長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E457C"/>
                    </a:solidFill>
                  </a:tcPr>
                </a:tc>
              </a:tr>
              <a:tr h="5175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儷黑 Pro"/>
                          <a:cs typeface="儷黑 Pro"/>
                        </a:rPr>
                        <a:t>汪琪玲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儷黑 Pro"/>
                          <a:cs typeface="儷黑 Pro"/>
                        </a:rPr>
                        <a:t>臺灣大學財務金融研究所博士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儷黑 Pro"/>
                          <a:cs typeface="儷黑 Pro"/>
                        </a:rPr>
                        <a:t>經濟學、保險經濟、汽車保險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>
                        <a:alpha val="50195"/>
                      </a:srgbClr>
                    </a:solidFill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儷黑 Pro"/>
                          <a:cs typeface="儷黑 Pro"/>
                        </a:rPr>
                        <a:t>曾妙慧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儷黑 Pro"/>
                          <a:cs typeface="儷黑 Pro"/>
                        </a:rPr>
                        <a:t>日本東北大學經濟學研究所博士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儷黑 Pro"/>
                          <a:cs typeface="儷黑 Pro"/>
                        </a:rPr>
                        <a:t>社會保險、健康與傷害保險研究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>
                        <a:alpha val="50195"/>
                      </a:srgbClr>
                    </a:solidFill>
                  </a:tcPr>
                </a:tc>
              </a:tr>
              <a:tr h="542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儷黑 Pro"/>
                          <a:cs typeface="儷黑 Pro"/>
                        </a:rPr>
                        <a:t>田峻吉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儷黑 Pro"/>
                          <a:cs typeface="儷黑 Pro"/>
                        </a:rPr>
                        <a:t>台灣大學財務金融研究所博士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儷黑 Pro"/>
                          <a:cs typeface="儷黑 Pro"/>
                        </a:rPr>
                        <a:t>財務數學、保險公司資產負債管理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>
                        <a:alpha val="50195"/>
                      </a:srgbClr>
                    </a:solidFill>
                  </a:tcPr>
                </a:tc>
              </a:tr>
              <a:tr h="520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儷黑 Pro"/>
                          <a:cs typeface="儷黑 Pro"/>
                        </a:rPr>
                        <a:t>湯惠雯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儷黑 Pro"/>
                          <a:cs typeface="儷黑 Pro"/>
                        </a:rPr>
                        <a:t>中山大學企業管理學博士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儷黑 Pro"/>
                          <a:cs typeface="儷黑 Pro"/>
                        </a:rPr>
                        <a:t>公司理財、公司治理、金融投資、保險學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>
                        <a:alpha val="50195"/>
                      </a:srgbClr>
                    </a:solidFill>
                  </a:tcPr>
                </a:tc>
              </a:tr>
              <a:tr h="520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儷黑 Pro"/>
                          <a:cs typeface="儷黑 Pro"/>
                        </a:rPr>
                        <a:t>吳月瓏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儷黑 Pro"/>
                          <a:cs typeface="儷黑 Pro"/>
                        </a:rPr>
                        <a:t>政治大學保險研究所碩士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儷黑 Pro"/>
                          <a:cs typeface="儷黑 Pro"/>
                        </a:rPr>
                        <a:t>保險法、商事法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>
                        <a:alpha val="50195"/>
                      </a:srgbClr>
                    </a:solidFill>
                  </a:tcPr>
                </a:tc>
              </a:tr>
              <a:tr h="520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儷黑 Pro"/>
                          <a:cs typeface="儷黑 Pro"/>
                        </a:rPr>
                        <a:t>陳麗娟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儷黑 Pro"/>
                          <a:cs typeface="儷黑 Pro"/>
                        </a:rPr>
                        <a:t>慕尼黑大學法學博士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儷黑 Pro"/>
                          <a:cs typeface="儷黑 Pro"/>
                        </a:rPr>
                        <a:t>歐美金融保險法規、歐洲金融市場法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>
                        <a:alpha val="50195"/>
                      </a:srgbClr>
                    </a:solidFill>
                  </a:tcPr>
                </a:tc>
              </a:tr>
              <a:tr h="520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儷黑 Pro"/>
                          <a:cs typeface="儷黑 Pro"/>
                        </a:rPr>
                        <a:t>伍志祥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儷黑 Pro"/>
                          <a:cs typeface="儷黑 Pro"/>
                        </a:rPr>
                        <a:t>清華大學博士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儷黑 Pro"/>
                          <a:cs typeface="儷黑 Pro"/>
                        </a:rPr>
                        <a:t>無母數迴歸、 線性模式、實驗設計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>
                        <a:alpha val="50195"/>
                      </a:srgbClr>
                    </a:solidFill>
                  </a:tcPr>
                </a:tc>
              </a:tr>
            </a:tbl>
          </a:graphicData>
        </a:graphic>
      </p:graphicFrame>
      <p:pic>
        <p:nvPicPr>
          <p:cNvPr id="79913" name="Picture 2" descr="C:\Users\Eleonore\Desktop\系所介紹\square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8" y="1285875"/>
            <a:ext cx="31115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914" name="Picture 2" descr="C:\Users\Eleonore\Desktop\系所介紹\square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13" y="1285875"/>
            <a:ext cx="31115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915" name="Picture 2" descr="C:\Users\Eleonore\Desktop\系所介紹\square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69138" y="1285875"/>
            <a:ext cx="31115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98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98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99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99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9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9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99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99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AutoShape 2" descr="紙草"/>
          <p:cNvSpPr>
            <a:spLocks noChangeArrowheads="1"/>
          </p:cNvSpPr>
          <p:nvPr/>
        </p:nvSpPr>
        <p:spPr bwMode="auto">
          <a:xfrm>
            <a:off x="250825" y="1196975"/>
            <a:ext cx="2520950" cy="504825"/>
          </a:xfrm>
          <a:prstGeom prst="homePlate">
            <a:avLst>
              <a:gd name="adj" fmla="val 85000"/>
            </a:avLst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FFCC99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>
              <a:defRPr/>
            </a:pPr>
            <a:endParaRPr kumimoji="0" lang="zh-TW" altLang="en-US" dirty="0">
              <a:solidFill>
                <a:schemeClr val="accent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64" charset="0"/>
              <a:ea typeface="新細明體" pitchFamily="64" charset="-120"/>
            </a:endParaRPr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250825" y="1196975"/>
            <a:ext cx="355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kumimoji="0" lang="zh-TW" alt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新細明體" charset="-120"/>
              </a:rPr>
              <a:t>商學課程群</a:t>
            </a: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250825" y="1773238"/>
            <a:ext cx="8642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Blip>
                <a:blip r:embed="rId3"/>
              </a:buBlip>
              <a:defRPr/>
            </a:pPr>
            <a:r>
              <a:rPr kumimoji="0" lang="zh-TW" alt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包括經濟學、會計學、微積分、貨幣銀行學、管理學</a:t>
            </a:r>
            <a:r>
              <a:rPr kumimoji="0" lang="en-US" altLang="zh-TW" sz="2400" b="1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…</a:t>
            </a:r>
            <a:r>
              <a:rPr kumimoji="0" lang="zh-TW" alt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等。</a:t>
            </a:r>
          </a:p>
        </p:txBody>
      </p:sp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4495800" y="2209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Blip>
                <a:blip r:embed="rId3"/>
              </a:buBlip>
              <a:defRPr/>
            </a:pPr>
            <a:endParaRPr kumimoji="0" lang="zh-TW" sz="24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64" charset="0"/>
              <a:ea typeface="新細明體" pitchFamily="64" charset="-120"/>
            </a:endParaRPr>
          </a:p>
        </p:txBody>
      </p:sp>
      <p:sp>
        <p:nvSpPr>
          <p:cNvPr id="2" name="AutoShape 2" descr="紙草"/>
          <p:cNvSpPr>
            <a:spLocks noChangeArrowheads="1"/>
          </p:cNvSpPr>
          <p:nvPr/>
        </p:nvSpPr>
        <p:spPr bwMode="auto">
          <a:xfrm>
            <a:off x="179388" y="5373688"/>
            <a:ext cx="2592387" cy="504825"/>
          </a:xfrm>
          <a:prstGeom prst="homePlate">
            <a:avLst>
              <a:gd name="adj" fmla="val 85000"/>
            </a:avLst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FFCC99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>
              <a:defRPr/>
            </a:pPr>
            <a:endParaRPr kumimoji="0" lang="zh-TW" altLang="en-US">
              <a:effectLst>
                <a:outerShdw blurRad="38100" dist="38100" dir="2700000" algn="tl">
                  <a:srgbClr val="C0C0C0"/>
                </a:outerShdw>
              </a:effectLst>
              <a:latin typeface="Verdana" pitchFamily="64" charset="0"/>
              <a:ea typeface="新細明體" pitchFamily="64" charset="-120"/>
            </a:endParaRPr>
          </a:p>
        </p:txBody>
      </p:sp>
      <p:sp>
        <p:nvSpPr>
          <p:cNvPr id="3" name="AutoShape 2" descr="紙草"/>
          <p:cNvSpPr>
            <a:spLocks noChangeArrowheads="1"/>
          </p:cNvSpPr>
          <p:nvPr/>
        </p:nvSpPr>
        <p:spPr bwMode="auto">
          <a:xfrm>
            <a:off x="250825" y="2276475"/>
            <a:ext cx="2520950" cy="504825"/>
          </a:xfrm>
          <a:prstGeom prst="homePlate">
            <a:avLst>
              <a:gd name="adj" fmla="val 85000"/>
            </a:avLst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FFCC99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>
              <a:defRPr/>
            </a:pPr>
            <a:endParaRPr kumimoji="0" lang="zh-TW" altLang="en-US">
              <a:effectLst>
                <a:outerShdw blurRad="38100" dist="38100" dir="2700000" algn="tl">
                  <a:srgbClr val="C0C0C0"/>
                </a:outerShdw>
              </a:effectLst>
              <a:latin typeface="Verdana" pitchFamily="64" charset="0"/>
              <a:ea typeface="新細明體" pitchFamily="64" charset="-12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39713" y="2286000"/>
            <a:ext cx="226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kumimoji="0" lang="zh-TW" alt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新細明體" charset="-120"/>
              </a:rPr>
              <a:t>保險課程群</a:t>
            </a:r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179388" y="5876925"/>
            <a:ext cx="8642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Blip>
                <a:blip r:embed="rId4"/>
              </a:buBlip>
              <a:defRPr/>
            </a:pPr>
            <a:r>
              <a:rPr kumimoji="0" lang="zh-TW" alt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分為基礎課程、特色核心課程、學院核心課程等三類</a:t>
            </a:r>
            <a:r>
              <a:rPr kumimoji="0" lang="zh-TW" altLang="en-US" sz="2400" b="1">
                <a:effectLst>
                  <a:outerShdw blurRad="38100" dist="38100" dir="2700000" algn="tl">
                    <a:srgbClr val="C0C0C0"/>
                  </a:outerShdw>
                </a:effectLst>
                <a:ea typeface="新細明體" charset="-120"/>
              </a:rPr>
              <a:t>  </a:t>
            </a:r>
          </a:p>
        </p:txBody>
      </p:sp>
      <p:sp>
        <p:nvSpPr>
          <p:cNvPr id="31748" name="Text Box 2052"/>
          <p:cNvSpPr txBox="1">
            <a:spLocks noChangeArrowheads="1"/>
          </p:cNvSpPr>
          <p:nvPr/>
        </p:nvSpPr>
        <p:spPr bwMode="auto">
          <a:xfrm>
            <a:off x="250825" y="2781300"/>
            <a:ext cx="8640763" cy="246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Blip>
                <a:blip r:embed="rId5"/>
              </a:buBlip>
              <a:defRPr/>
            </a:pPr>
            <a:r>
              <a:rPr kumimoji="0" lang="zh-TW" alt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  </a:t>
            </a:r>
            <a:r>
              <a:rPr kumimoji="0" lang="zh-TW" altLang="en-US" sz="2400" b="1" i="1" u="sng">
                <a:solidFill>
                  <a:srgbClr val="99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保險理論類</a:t>
            </a:r>
            <a:r>
              <a:rPr kumimoji="0" lang="zh-TW" altLang="en-US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：</a:t>
            </a:r>
            <a:r>
              <a:rPr kumimoji="0" lang="zh-TW" alt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包括危險管理學、保險學等。</a:t>
            </a:r>
          </a:p>
          <a:p>
            <a:pPr lvl="1">
              <a:lnSpc>
                <a:spcPct val="110000"/>
              </a:lnSpc>
              <a:buClr>
                <a:schemeClr val="tx1"/>
              </a:buClr>
              <a:defRPr/>
            </a:pPr>
            <a:r>
              <a:rPr kumimoji="0" lang="zh-TW" altLang="en-US" sz="2400" b="1" i="1" u="sng">
                <a:solidFill>
                  <a:srgbClr val="99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財產保險類</a:t>
            </a:r>
            <a:r>
              <a:rPr kumimoji="0" lang="zh-TW" alt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：包括火災保險、運輸保險等。</a:t>
            </a:r>
          </a:p>
          <a:p>
            <a:pPr lvl="1">
              <a:lnSpc>
                <a:spcPct val="110000"/>
              </a:lnSpc>
              <a:buClr>
                <a:schemeClr val="tx1"/>
              </a:buClr>
              <a:defRPr/>
            </a:pPr>
            <a:r>
              <a:rPr kumimoji="0" lang="zh-TW" altLang="en-US" sz="2400" b="1" i="1" u="sng">
                <a:solidFill>
                  <a:srgbClr val="99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人身保險類</a:t>
            </a:r>
            <a:r>
              <a:rPr kumimoji="0" lang="zh-TW" altLang="en-US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：</a:t>
            </a:r>
            <a:r>
              <a:rPr kumimoji="0" lang="zh-TW" alt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包括人壽保險、健康與傷害保險等。 </a:t>
            </a:r>
          </a:p>
          <a:p>
            <a:pPr lvl="1">
              <a:lnSpc>
                <a:spcPct val="110000"/>
              </a:lnSpc>
              <a:buClr>
                <a:schemeClr val="tx1"/>
              </a:buClr>
              <a:defRPr/>
            </a:pPr>
            <a:r>
              <a:rPr kumimoji="0" lang="zh-TW" altLang="en-US" sz="2400" b="1" i="1" u="sng">
                <a:solidFill>
                  <a:srgbClr val="99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政策性保險類</a:t>
            </a:r>
            <a:r>
              <a:rPr kumimoji="0" lang="zh-TW" altLang="en-US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：</a:t>
            </a:r>
            <a:r>
              <a:rPr kumimoji="0" lang="zh-TW" alt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包括社會保險、輸出保險等。 </a:t>
            </a:r>
          </a:p>
          <a:p>
            <a:pPr lvl="1">
              <a:lnSpc>
                <a:spcPct val="110000"/>
              </a:lnSpc>
              <a:buClr>
                <a:schemeClr val="tx1"/>
              </a:buClr>
              <a:defRPr/>
            </a:pPr>
            <a:r>
              <a:rPr kumimoji="0" lang="zh-TW" altLang="en-US" sz="2400" b="1" i="1" u="sng">
                <a:solidFill>
                  <a:srgbClr val="99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保險精算類</a:t>
            </a:r>
            <a:r>
              <a:rPr kumimoji="0" lang="zh-TW" altLang="en-US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：</a:t>
            </a:r>
            <a:r>
              <a:rPr kumimoji="0" lang="zh-TW" alt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包括壽險數理、產險數理等。 </a:t>
            </a:r>
          </a:p>
          <a:p>
            <a:pPr lvl="1">
              <a:lnSpc>
                <a:spcPct val="110000"/>
              </a:lnSpc>
              <a:buClr>
                <a:schemeClr val="tx1"/>
              </a:buClr>
              <a:defRPr/>
            </a:pPr>
            <a:r>
              <a:rPr kumimoji="0" lang="zh-TW" altLang="en-US" sz="2400" b="1" i="1" u="sng">
                <a:solidFill>
                  <a:srgbClr val="99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經營管理類</a:t>
            </a:r>
            <a:r>
              <a:rPr kumimoji="0" lang="zh-TW" altLang="en-US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：</a:t>
            </a:r>
            <a:r>
              <a:rPr kumimoji="0" lang="zh-TW" alt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包括財產保險經營、人身保險經營等。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79388" y="5373688"/>
            <a:ext cx="2447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kumimoji="0" lang="zh-TW" alt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新細明體" charset="-120"/>
              </a:rPr>
              <a:t>通識教育課程群</a:t>
            </a:r>
          </a:p>
        </p:txBody>
      </p:sp>
      <p:sp>
        <p:nvSpPr>
          <p:cNvPr id="83979" name="Rectangle 18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zh-TW" altLang="en-US" sz="4000" i="1" smtClean="0">
                <a:ea typeface="標楷體" pitchFamily="65" charset="-120"/>
              </a:rPr>
              <a:t>課程規劃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10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 animBg="1"/>
      <p:bldP spid="29699" grpId="0"/>
      <p:bldP spid="29700" grpId="0"/>
      <p:bldP spid="2" grpId="0" animBg="1"/>
      <p:bldP spid="3" grpId="0" animBg="1"/>
      <p:bldP spid="4" grpId="0"/>
      <p:bldP spid="30724" grpId="0"/>
      <p:bldP spid="31748" grpId="0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2" name="Rectangle 8"/>
          <p:cNvSpPr>
            <a:spLocks noChangeArrowheads="1"/>
          </p:cNvSpPr>
          <p:nvPr/>
        </p:nvSpPr>
        <p:spPr bwMode="auto">
          <a:xfrm>
            <a:off x="1476375" y="5661025"/>
            <a:ext cx="7416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sz="2000" b="1" dirty="0">
                <a:solidFill>
                  <a:schemeClr val="accent5">
                    <a:lumMod val="25000"/>
                  </a:schemeClr>
                </a:solidFill>
                <a:latin typeface="Verdana" pitchFamily="64" charset="0"/>
              </a:rPr>
              <a:t>當通過保險相關證照考試取得證書，即可自行申請成立保險專業輔助人公司自行獨立創業。</a:t>
            </a:r>
          </a:p>
        </p:txBody>
      </p:sp>
      <p:grpSp>
        <p:nvGrpSpPr>
          <p:cNvPr id="2" name="Group 9"/>
          <p:cNvGrpSpPr>
            <a:grpSpLocks noChangeAspect="1"/>
          </p:cNvGrpSpPr>
          <p:nvPr/>
        </p:nvGrpSpPr>
        <p:grpSpPr bwMode="auto">
          <a:xfrm>
            <a:off x="2028825" y="1339850"/>
            <a:ext cx="4559300" cy="4465638"/>
            <a:chOff x="1701" y="1253"/>
            <a:chExt cx="2177" cy="2132"/>
          </a:xfrm>
        </p:grpSpPr>
        <p:sp>
          <p:nvSpPr>
            <p:cNvPr id="16394" name="AutoShape 10"/>
            <p:cNvSpPr>
              <a:spLocks noChangeAspect="1" noChangeArrowheads="1"/>
            </p:cNvSpPr>
            <p:nvPr/>
          </p:nvSpPr>
          <p:spPr bwMode="gray">
            <a:xfrm>
              <a:off x="1890" y="1442"/>
              <a:ext cx="1838" cy="1815"/>
            </a:xfrm>
            <a:custGeom>
              <a:avLst/>
              <a:gdLst>
                <a:gd name="G0" fmla="+- 5400 0 0"/>
                <a:gd name="G1" fmla="+- 21600 0 5400"/>
                <a:gd name="G2" fmla="+- 21600 0 5400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C0C0C0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kumimoji="0" lang="zh-TW" altLang="en-US"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</a:endParaRPr>
            </a:p>
          </p:txBody>
        </p:sp>
        <p:sp>
          <p:nvSpPr>
            <p:cNvPr id="16395" name="Freeform 11"/>
            <p:cNvSpPr>
              <a:spLocks noChangeAspect="1"/>
            </p:cNvSpPr>
            <p:nvPr/>
          </p:nvSpPr>
          <p:spPr bwMode="gray">
            <a:xfrm rot="5400000">
              <a:off x="2796" y="1395"/>
              <a:ext cx="905" cy="920"/>
            </a:xfrm>
            <a:custGeom>
              <a:avLst/>
              <a:gdLst/>
              <a:ahLst/>
              <a:cxnLst>
                <a:cxn ang="0">
                  <a:pos x="0" y="1452"/>
                </a:cxn>
                <a:cxn ang="0">
                  <a:pos x="6" y="1320"/>
                </a:cxn>
                <a:cxn ang="0">
                  <a:pos x="24" y="1190"/>
                </a:cxn>
                <a:cxn ang="0">
                  <a:pos x="52" y="1066"/>
                </a:cxn>
                <a:cxn ang="0">
                  <a:pos x="90" y="946"/>
                </a:cxn>
                <a:cxn ang="0">
                  <a:pos x="140" y="830"/>
                </a:cxn>
                <a:cxn ang="0">
                  <a:pos x="198" y="718"/>
                </a:cxn>
                <a:cxn ang="0">
                  <a:pos x="264" y="614"/>
                </a:cxn>
                <a:cxn ang="0">
                  <a:pos x="340" y="516"/>
                </a:cxn>
                <a:cxn ang="0">
                  <a:pos x="424" y="424"/>
                </a:cxn>
                <a:cxn ang="0">
                  <a:pos x="516" y="342"/>
                </a:cxn>
                <a:cxn ang="0">
                  <a:pos x="612" y="266"/>
                </a:cxn>
                <a:cxn ang="0">
                  <a:pos x="718" y="198"/>
                </a:cxn>
                <a:cxn ang="0">
                  <a:pos x="828" y="140"/>
                </a:cxn>
                <a:cxn ang="0">
                  <a:pos x="942" y="90"/>
                </a:cxn>
                <a:cxn ang="0">
                  <a:pos x="1064" y="52"/>
                </a:cxn>
                <a:cxn ang="0">
                  <a:pos x="1188" y="22"/>
                </a:cxn>
                <a:cxn ang="0">
                  <a:pos x="1316" y="6"/>
                </a:cxn>
                <a:cxn ang="0">
                  <a:pos x="1448" y="0"/>
                </a:cxn>
                <a:cxn ang="0">
                  <a:pos x="1448" y="726"/>
                </a:cxn>
                <a:cxn ang="0">
                  <a:pos x="1358" y="732"/>
                </a:cxn>
                <a:cxn ang="0">
                  <a:pos x="1270" y="748"/>
                </a:cxn>
                <a:cxn ang="0">
                  <a:pos x="1186" y="774"/>
                </a:cxn>
                <a:cxn ang="0">
                  <a:pos x="1108" y="810"/>
                </a:cxn>
                <a:cxn ang="0">
                  <a:pos x="1034" y="856"/>
                </a:cxn>
                <a:cxn ang="0">
                  <a:pos x="968" y="910"/>
                </a:cxn>
                <a:cxn ang="0">
                  <a:pos x="906" y="970"/>
                </a:cxn>
                <a:cxn ang="0">
                  <a:pos x="854" y="1038"/>
                </a:cxn>
                <a:cxn ang="0">
                  <a:pos x="808" y="1110"/>
                </a:cxn>
                <a:cxn ang="0">
                  <a:pos x="772" y="1190"/>
                </a:cxn>
                <a:cxn ang="0">
                  <a:pos x="746" y="1274"/>
                </a:cxn>
                <a:cxn ang="0">
                  <a:pos x="730" y="1360"/>
                </a:cxn>
                <a:cxn ang="0">
                  <a:pos x="724" y="1452"/>
                </a:cxn>
                <a:cxn ang="0">
                  <a:pos x="0" y="1452"/>
                </a:cxn>
                <a:cxn ang="0">
                  <a:pos x="0" y="1452"/>
                </a:cxn>
              </a:cxnLst>
              <a:rect l="0" t="0" r="r" b="b"/>
              <a:pathLst>
                <a:path w="1448" h="1452">
                  <a:moveTo>
                    <a:pt x="0" y="1452"/>
                  </a:moveTo>
                  <a:lnTo>
                    <a:pt x="6" y="1320"/>
                  </a:lnTo>
                  <a:lnTo>
                    <a:pt x="24" y="1190"/>
                  </a:lnTo>
                  <a:lnTo>
                    <a:pt x="52" y="1066"/>
                  </a:lnTo>
                  <a:lnTo>
                    <a:pt x="90" y="946"/>
                  </a:lnTo>
                  <a:lnTo>
                    <a:pt x="140" y="830"/>
                  </a:lnTo>
                  <a:lnTo>
                    <a:pt x="198" y="718"/>
                  </a:lnTo>
                  <a:lnTo>
                    <a:pt x="264" y="614"/>
                  </a:lnTo>
                  <a:lnTo>
                    <a:pt x="340" y="516"/>
                  </a:lnTo>
                  <a:lnTo>
                    <a:pt x="424" y="424"/>
                  </a:lnTo>
                  <a:lnTo>
                    <a:pt x="516" y="342"/>
                  </a:lnTo>
                  <a:lnTo>
                    <a:pt x="612" y="266"/>
                  </a:lnTo>
                  <a:lnTo>
                    <a:pt x="718" y="198"/>
                  </a:lnTo>
                  <a:lnTo>
                    <a:pt x="828" y="140"/>
                  </a:lnTo>
                  <a:lnTo>
                    <a:pt x="942" y="90"/>
                  </a:lnTo>
                  <a:lnTo>
                    <a:pt x="1064" y="52"/>
                  </a:lnTo>
                  <a:lnTo>
                    <a:pt x="1188" y="22"/>
                  </a:lnTo>
                  <a:lnTo>
                    <a:pt x="1316" y="6"/>
                  </a:lnTo>
                  <a:lnTo>
                    <a:pt x="1448" y="0"/>
                  </a:lnTo>
                  <a:lnTo>
                    <a:pt x="1448" y="726"/>
                  </a:lnTo>
                  <a:lnTo>
                    <a:pt x="1358" y="732"/>
                  </a:lnTo>
                  <a:lnTo>
                    <a:pt x="1270" y="748"/>
                  </a:lnTo>
                  <a:lnTo>
                    <a:pt x="1186" y="774"/>
                  </a:lnTo>
                  <a:lnTo>
                    <a:pt x="1108" y="810"/>
                  </a:lnTo>
                  <a:lnTo>
                    <a:pt x="1034" y="856"/>
                  </a:lnTo>
                  <a:lnTo>
                    <a:pt x="968" y="910"/>
                  </a:lnTo>
                  <a:lnTo>
                    <a:pt x="906" y="970"/>
                  </a:lnTo>
                  <a:lnTo>
                    <a:pt x="854" y="1038"/>
                  </a:lnTo>
                  <a:lnTo>
                    <a:pt x="808" y="1110"/>
                  </a:lnTo>
                  <a:lnTo>
                    <a:pt x="772" y="1190"/>
                  </a:lnTo>
                  <a:lnTo>
                    <a:pt x="746" y="1274"/>
                  </a:lnTo>
                  <a:lnTo>
                    <a:pt x="730" y="1360"/>
                  </a:lnTo>
                  <a:lnTo>
                    <a:pt x="724" y="1452"/>
                  </a:lnTo>
                  <a:lnTo>
                    <a:pt x="0" y="1452"/>
                  </a:lnTo>
                  <a:lnTo>
                    <a:pt x="0" y="1452"/>
                  </a:lnTo>
                  <a:close/>
                </a:path>
              </a:pathLst>
            </a:custGeom>
            <a:solidFill>
              <a:srgbClr val="3399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kumimoji="0" lang="zh-TW" altLang="en-US"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</a:endParaRPr>
            </a:p>
          </p:txBody>
        </p:sp>
        <p:sp>
          <p:nvSpPr>
            <p:cNvPr id="16396" name="Freeform 12"/>
            <p:cNvSpPr>
              <a:spLocks noChangeAspect="1"/>
            </p:cNvSpPr>
            <p:nvPr/>
          </p:nvSpPr>
          <p:spPr bwMode="gray">
            <a:xfrm rot="7200000">
              <a:off x="2965" y="1686"/>
              <a:ext cx="905" cy="920"/>
            </a:xfrm>
            <a:custGeom>
              <a:avLst/>
              <a:gdLst/>
              <a:ahLst/>
              <a:cxnLst>
                <a:cxn ang="0">
                  <a:pos x="0" y="1452"/>
                </a:cxn>
                <a:cxn ang="0">
                  <a:pos x="6" y="1320"/>
                </a:cxn>
                <a:cxn ang="0">
                  <a:pos x="24" y="1190"/>
                </a:cxn>
                <a:cxn ang="0">
                  <a:pos x="52" y="1066"/>
                </a:cxn>
                <a:cxn ang="0">
                  <a:pos x="90" y="946"/>
                </a:cxn>
                <a:cxn ang="0">
                  <a:pos x="140" y="830"/>
                </a:cxn>
                <a:cxn ang="0">
                  <a:pos x="198" y="718"/>
                </a:cxn>
                <a:cxn ang="0">
                  <a:pos x="264" y="614"/>
                </a:cxn>
                <a:cxn ang="0">
                  <a:pos x="340" y="516"/>
                </a:cxn>
                <a:cxn ang="0">
                  <a:pos x="424" y="424"/>
                </a:cxn>
                <a:cxn ang="0">
                  <a:pos x="516" y="342"/>
                </a:cxn>
                <a:cxn ang="0">
                  <a:pos x="612" y="266"/>
                </a:cxn>
                <a:cxn ang="0">
                  <a:pos x="718" y="198"/>
                </a:cxn>
                <a:cxn ang="0">
                  <a:pos x="828" y="140"/>
                </a:cxn>
                <a:cxn ang="0">
                  <a:pos x="942" y="90"/>
                </a:cxn>
                <a:cxn ang="0">
                  <a:pos x="1064" y="52"/>
                </a:cxn>
                <a:cxn ang="0">
                  <a:pos x="1188" y="22"/>
                </a:cxn>
                <a:cxn ang="0">
                  <a:pos x="1316" y="6"/>
                </a:cxn>
                <a:cxn ang="0">
                  <a:pos x="1448" y="0"/>
                </a:cxn>
                <a:cxn ang="0">
                  <a:pos x="1448" y="726"/>
                </a:cxn>
                <a:cxn ang="0">
                  <a:pos x="1358" y="732"/>
                </a:cxn>
                <a:cxn ang="0">
                  <a:pos x="1270" y="748"/>
                </a:cxn>
                <a:cxn ang="0">
                  <a:pos x="1186" y="774"/>
                </a:cxn>
                <a:cxn ang="0">
                  <a:pos x="1108" y="810"/>
                </a:cxn>
                <a:cxn ang="0">
                  <a:pos x="1034" y="856"/>
                </a:cxn>
                <a:cxn ang="0">
                  <a:pos x="968" y="910"/>
                </a:cxn>
                <a:cxn ang="0">
                  <a:pos x="906" y="970"/>
                </a:cxn>
                <a:cxn ang="0">
                  <a:pos x="854" y="1038"/>
                </a:cxn>
                <a:cxn ang="0">
                  <a:pos x="808" y="1110"/>
                </a:cxn>
                <a:cxn ang="0">
                  <a:pos x="772" y="1190"/>
                </a:cxn>
                <a:cxn ang="0">
                  <a:pos x="746" y="1274"/>
                </a:cxn>
                <a:cxn ang="0">
                  <a:pos x="730" y="1360"/>
                </a:cxn>
                <a:cxn ang="0">
                  <a:pos x="724" y="1452"/>
                </a:cxn>
                <a:cxn ang="0">
                  <a:pos x="0" y="1452"/>
                </a:cxn>
                <a:cxn ang="0">
                  <a:pos x="0" y="1452"/>
                </a:cxn>
              </a:cxnLst>
              <a:rect l="0" t="0" r="r" b="b"/>
              <a:pathLst>
                <a:path w="1448" h="1452">
                  <a:moveTo>
                    <a:pt x="0" y="1452"/>
                  </a:moveTo>
                  <a:lnTo>
                    <a:pt x="6" y="1320"/>
                  </a:lnTo>
                  <a:lnTo>
                    <a:pt x="24" y="1190"/>
                  </a:lnTo>
                  <a:lnTo>
                    <a:pt x="52" y="1066"/>
                  </a:lnTo>
                  <a:lnTo>
                    <a:pt x="90" y="946"/>
                  </a:lnTo>
                  <a:lnTo>
                    <a:pt x="140" y="830"/>
                  </a:lnTo>
                  <a:lnTo>
                    <a:pt x="198" y="718"/>
                  </a:lnTo>
                  <a:lnTo>
                    <a:pt x="264" y="614"/>
                  </a:lnTo>
                  <a:lnTo>
                    <a:pt x="340" y="516"/>
                  </a:lnTo>
                  <a:lnTo>
                    <a:pt x="424" y="424"/>
                  </a:lnTo>
                  <a:lnTo>
                    <a:pt x="516" y="342"/>
                  </a:lnTo>
                  <a:lnTo>
                    <a:pt x="612" y="266"/>
                  </a:lnTo>
                  <a:lnTo>
                    <a:pt x="718" y="198"/>
                  </a:lnTo>
                  <a:lnTo>
                    <a:pt x="828" y="140"/>
                  </a:lnTo>
                  <a:lnTo>
                    <a:pt x="942" y="90"/>
                  </a:lnTo>
                  <a:lnTo>
                    <a:pt x="1064" y="52"/>
                  </a:lnTo>
                  <a:lnTo>
                    <a:pt x="1188" y="22"/>
                  </a:lnTo>
                  <a:lnTo>
                    <a:pt x="1316" y="6"/>
                  </a:lnTo>
                  <a:lnTo>
                    <a:pt x="1448" y="0"/>
                  </a:lnTo>
                  <a:lnTo>
                    <a:pt x="1448" y="726"/>
                  </a:lnTo>
                  <a:lnTo>
                    <a:pt x="1358" y="732"/>
                  </a:lnTo>
                  <a:lnTo>
                    <a:pt x="1270" y="748"/>
                  </a:lnTo>
                  <a:lnTo>
                    <a:pt x="1186" y="774"/>
                  </a:lnTo>
                  <a:lnTo>
                    <a:pt x="1108" y="810"/>
                  </a:lnTo>
                  <a:lnTo>
                    <a:pt x="1034" y="856"/>
                  </a:lnTo>
                  <a:lnTo>
                    <a:pt x="968" y="910"/>
                  </a:lnTo>
                  <a:lnTo>
                    <a:pt x="906" y="970"/>
                  </a:lnTo>
                  <a:lnTo>
                    <a:pt x="854" y="1038"/>
                  </a:lnTo>
                  <a:lnTo>
                    <a:pt x="808" y="1110"/>
                  </a:lnTo>
                  <a:lnTo>
                    <a:pt x="772" y="1190"/>
                  </a:lnTo>
                  <a:lnTo>
                    <a:pt x="746" y="1274"/>
                  </a:lnTo>
                  <a:lnTo>
                    <a:pt x="730" y="1360"/>
                  </a:lnTo>
                  <a:lnTo>
                    <a:pt x="724" y="1452"/>
                  </a:lnTo>
                  <a:lnTo>
                    <a:pt x="0" y="1452"/>
                  </a:lnTo>
                  <a:lnTo>
                    <a:pt x="0" y="1452"/>
                  </a:lnTo>
                  <a:close/>
                </a:path>
              </a:pathLst>
            </a:custGeom>
            <a:gradFill rotWithShape="0">
              <a:gsLst>
                <a:gs pos="0">
                  <a:srgbClr val="3399FF"/>
                </a:gs>
                <a:gs pos="100000">
                  <a:srgbClr val="3399FF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kumimoji="0" lang="zh-TW" altLang="en-US"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</a:endParaRPr>
            </a:p>
          </p:txBody>
        </p:sp>
        <p:sp>
          <p:nvSpPr>
            <p:cNvPr id="16397" name="AutoShape 13"/>
            <p:cNvSpPr>
              <a:spLocks noChangeAspect="1" noChangeArrowheads="1"/>
            </p:cNvSpPr>
            <p:nvPr/>
          </p:nvSpPr>
          <p:spPr bwMode="gray">
            <a:xfrm rot="23400000">
              <a:off x="3016" y="2314"/>
              <a:ext cx="776" cy="493"/>
            </a:xfrm>
            <a:prstGeom prst="triangle">
              <a:avLst>
                <a:gd name="adj" fmla="val 50000"/>
              </a:avLst>
            </a:prstGeom>
            <a:solidFill>
              <a:srgbClr val="4EC44E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kumimoji="0" lang="zh-TW" altLang="en-US"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</a:endParaRPr>
            </a:p>
          </p:txBody>
        </p:sp>
        <p:grpSp>
          <p:nvGrpSpPr>
            <p:cNvPr id="86029" name="Group 14"/>
            <p:cNvGrpSpPr>
              <a:grpSpLocks noChangeAspect="1"/>
            </p:cNvGrpSpPr>
            <p:nvPr/>
          </p:nvGrpSpPr>
          <p:grpSpPr bwMode="auto">
            <a:xfrm>
              <a:off x="2158" y="2478"/>
              <a:ext cx="1254" cy="907"/>
              <a:chOff x="1895" y="2616"/>
              <a:chExt cx="1810" cy="1278"/>
            </a:xfrm>
          </p:grpSpPr>
          <p:sp>
            <p:nvSpPr>
              <p:cNvPr id="16399" name="Freeform 15"/>
              <p:cNvSpPr>
                <a:spLocks noChangeAspect="1"/>
              </p:cNvSpPr>
              <p:nvPr/>
            </p:nvSpPr>
            <p:spPr bwMode="gray">
              <a:xfrm rot="12600000">
                <a:off x="2381" y="2616"/>
                <a:ext cx="1324" cy="1278"/>
              </a:xfrm>
              <a:custGeom>
                <a:avLst/>
                <a:gdLst/>
                <a:ahLst/>
                <a:cxnLst>
                  <a:cxn ang="0">
                    <a:pos x="0" y="1452"/>
                  </a:cxn>
                  <a:cxn ang="0">
                    <a:pos x="6" y="1320"/>
                  </a:cxn>
                  <a:cxn ang="0">
                    <a:pos x="24" y="1190"/>
                  </a:cxn>
                  <a:cxn ang="0">
                    <a:pos x="52" y="1066"/>
                  </a:cxn>
                  <a:cxn ang="0">
                    <a:pos x="90" y="946"/>
                  </a:cxn>
                  <a:cxn ang="0">
                    <a:pos x="140" y="830"/>
                  </a:cxn>
                  <a:cxn ang="0">
                    <a:pos x="198" y="718"/>
                  </a:cxn>
                  <a:cxn ang="0">
                    <a:pos x="264" y="614"/>
                  </a:cxn>
                  <a:cxn ang="0">
                    <a:pos x="340" y="516"/>
                  </a:cxn>
                  <a:cxn ang="0">
                    <a:pos x="424" y="424"/>
                  </a:cxn>
                  <a:cxn ang="0">
                    <a:pos x="516" y="342"/>
                  </a:cxn>
                  <a:cxn ang="0">
                    <a:pos x="612" y="266"/>
                  </a:cxn>
                  <a:cxn ang="0">
                    <a:pos x="718" y="198"/>
                  </a:cxn>
                  <a:cxn ang="0">
                    <a:pos x="828" y="140"/>
                  </a:cxn>
                  <a:cxn ang="0">
                    <a:pos x="942" y="90"/>
                  </a:cxn>
                  <a:cxn ang="0">
                    <a:pos x="1064" y="52"/>
                  </a:cxn>
                  <a:cxn ang="0">
                    <a:pos x="1188" y="22"/>
                  </a:cxn>
                  <a:cxn ang="0">
                    <a:pos x="1316" y="6"/>
                  </a:cxn>
                  <a:cxn ang="0">
                    <a:pos x="1448" y="0"/>
                  </a:cxn>
                  <a:cxn ang="0">
                    <a:pos x="1448" y="726"/>
                  </a:cxn>
                  <a:cxn ang="0">
                    <a:pos x="1358" y="732"/>
                  </a:cxn>
                  <a:cxn ang="0">
                    <a:pos x="1270" y="748"/>
                  </a:cxn>
                  <a:cxn ang="0">
                    <a:pos x="1186" y="774"/>
                  </a:cxn>
                  <a:cxn ang="0">
                    <a:pos x="1108" y="810"/>
                  </a:cxn>
                  <a:cxn ang="0">
                    <a:pos x="1034" y="856"/>
                  </a:cxn>
                  <a:cxn ang="0">
                    <a:pos x="968" y="910"/>
                  </a:cxn>
                  <a:cxn ang="0">
                    <a:pos x="906" y="970"/>
                  </a:cxn>
                  <a:cxn ang="0">
                    <a:pos x="854" y="1038"/>
                  </a:cxn>
                  <a:cxn ang="0">
                    <a:pos x="808" y="1110"/>
                  </a:cxn>
                  <a:cxn ang="0">
                    <a:pos x="772" y="1190"/>
                  </a:cxn>
                  <a:cxn ang="0">
                    <a:pos x="746" y="1274"/>
                  </a:cxn>
                  <a:cxn ang="0">
                    <a:pos x="730" y="1360"/>
                  </a:cxn>
                  <a:cxn ang="0">
                    <a:pos x="724" y="1452"/>
                  </a:cxn>
                  <a:cxn ang="0">
                    <a:pos x="0" y="1452"/>
                  </a:cxn>
                  <a:cxn ang="0">
                    <a:pos x="0" y="1452"/>
                  </a:cxn>
                </a:cxnLst>
                <a:rect l="0" t="0" r="r" b="b"/>
                <a:pathLst>
                  <a:path w="1448" h="1452">
                    <a:moveTo>
                      <a:pt x="0" y="1452"/>
                    </a:moveTo>
                    <a:lnTo>
                      <a:pt x="6" y="1320"/>
                    </a:lnTo>
                    <a:lnTo>
                      <a:pt x="24" y="1190"/>
                    </a:lnTo>
                    <a:lnTo>
                      <a:pt x="52" y="1066"/>
                    </a:lnTo>
                    <a:lnTo>
                      <a:pt x="90" y="946"/>
                    </a:lnTo>
                    <a:lnTo>
                      <a:pt x="140" y="830"/>
                    </a:lnTo>
                    <a:lnTo>
                      <a:pt x="198" y="718"/>
                    </a:lnTo>
                    <a:lnTo>
                      <a:pt x="264" y="614"/>
                    </a:lnTo>
                    <a:lnTo>
                      <a:pt x="340" y="516"/>
                    </a:lnTo>
                    <a:lnTo>
                      <a:pt x="424" y="424"/>
                    </a:lnTo>
                    <a:lnTo>
                      <a:pt x="516" y="342"/>
                    </a:lnTo>
                    <a:lnTo>
                      <a:pt x="612" y="266"/>
                    </a:lnTo>
                    <a:lnTo>
                      <a:pt x="718" y="198"/>
                    </a:lnTo>
                    <a:lnTo>
                      <a:pt x="828" y="140"/>
                    </a:lnTo>
                    <a:lnTo>
                      <a:pt x="942" y="90"/>
                    </a:lnTo>
                    <a:lnTo>
                      <a:pt x="1064" y="52"/>
                    </a:lnTo>
                    <a:lnTo>
                      <a:pt x="1188" y="22"/>
                    </a:lnTo>
                    <a:lnTo>
                      <a:pt x="1316" y="6"/>
                    </a:lnTo>
                    <a:lnTo>
                      <a:pt x="1448" y="0"/>
                    </a:lnTo>
                    <a:lnTo>
                      <a:pt x="1448" y="726"/>
                    </a:lnTo>
                    <a:lnTo>
                      <a:pt x="1358" y="732"/>
                    </a:lnTo>
                    <a:lnTo>
                      <a:pt x="1270" y="748"/>
                    </a:lnTo>
                    <a:lnTo>
                      <a:pt x="1186" y="774"/>
                    </a:lnTo>
                    <a:lnTo>
                      <a:pt x="1108" y="810"/>
                    </a:lnTo>
                    <a:lnTo>
                      <a:pt x="1034" y="856"/>
                    </a:lnTo>
                    <a:lnTo>
                      <a:pt x="968" y="910"/>
                    </a:lnTo>
                    <a:lnTo>
                      <a:pt x="906" y="970"/>
                    </a:lnTo>
                    <a:lnTo>
                      <a:pt x="854" y="1038"/>
                    </a:lnTo>
                    <a:lnTo>
                      <a:pt x="808" y="1110"/>
                    </a:lnTo>
                    <a:lnTo>
                      <a:pt x="772" y="1190"/>
                    </a:lnTo>
                    <a:lnTo>
                      <a:pt x="746" y="1274"/>
                    </a:lnTo>
                    <a:lnTo>
                      <a:pt x="730" y="1360"/>
                    </a:lnTo>
                    <a:lnTo>
                      <a:pt x="724" y="1452"/>
                    </a:lnTo>
                    <a:lnTo>
                      <a:pt x="0" y="1452"/>
                    </a:lnTo>
                    <a:lnTo>
                      <a:pt x="0" y="1452"/>
                    </a:lnTo>
                    <a:close/>
                  </a:path>
                </a:pathLst>
              </a:custGeom>
              <a:solidFill>
                <a:srgbClr val="4EC44E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kumimoji="0" lang="zh-TW" altLang="en-US">
                  <a:effectLst>
                    <a:outerShdw blurRad="38100" dist="38100" dir="2700000" algn="tl">
                      <a:srgbClr val="000000"/>
                    </a:outerShdw>
                  </a:effectLst>
                  <a:ea typeface="新細明體" charset="-120"/>
                </a:endParaRPr>
              </a:p>
            </p:txBody>
          </p:sp>
          <p:sp>
            <p:nvSpPr>
              <p:cNvPr id="16400" name="Freeform 16"/>
              <p:cNvSpPr>
                <a:spLocks noChangeAspect="1"/>
              </p:cNvSpPr>
              <p:nvPr/>
            </p:nvSpPr>
            <p:spPr bwMode="gray">
              <a:xfrm rot="14400000">
                <a:off x="1921" y="2593"/>
                <a:ext cx="1275" cy="1327"/>
              </a:xfrm>
              <a:custGeom>
                <a:avLst/>
                <a:gdLst/>
                <a:ahLst/>
                <a:cxnLst>
                  <a:cxn ang="0">
                    <a:pos x="0" y="1452"/>
                  </a:cxn>
                  <a:cxn ang="0">
                    <a:pos x="6" y="1320"/>
                  </a:cxn>
                  <a:cxn ang="0">
                    <a:pos x="24" y="1190"/>
                  </a:cxn>
                  <a:cxn ang="0">
                    <a:pos x="52" y="1066"/>
                  </a:cxn>
                  <a:cxn ang="0">
                    <a:pos x="90" y="946"/>
                  </a:cxn>
                  <a:cxn ang="0">
                    <a:pos x="140" y="830"/>
                  </a:cxn>
                  <a:cxn ang="0">
                    <a:pos x="198" y="718"/>
                  </a:cxn>
                  <a:cxn ang="0">
                    <a:pos x="264" y="614"/>
                  </a:cxn>
                  <a:cxn ang="0">
                    <a:pos x="340" y="516"/>
                  </a:cxn>
                  <a:cxn ang="0">
                    <a:pos x="424" y="424"/>
                  </a:cxn>
                  <a:cxn ang="0">
                    <a:pos x="516" y="342"/>
                  </a:cxn>
                  <a:cxn ang="0">
                    <a:pos x="612" y="266"/>
                  </a:cxn>
                  <a:cxn ang="0">
                    <a:pos x="718" y="198"/>
                  </a:cxn>
                  <a:cxn ang="0">
                    <a:pos x="828" y="140"/>
                  </a:cxn>
                  <a:cxn ang="0">
                    <a:pos x="942" y="90"/>
                  </a:cxn>
                  <a:cxn ang="0">
                    <a:pos x="1064" y="52"/>
                  </a:cxn>
                  <a:cxn ang="0">
                    <a:pos x="1188" y="22"/>
                  </a:cxn>
                  <a:cxn ang="0">
                    <a:pos x="1316" y="6"/>
                  </a:cxn>
                  <a:cxn ang="0">
                    <a:pos x="1448" y="0"/>
                  </a:cxn>
                  <a:cxn ang="0">
                    <a:pos x="1448" y="726"/>
                  </a:cxn>
                  <a:cxn ang="0">
                    <a:pos x="1358" y="732"/>
                  </a:cxn>
                  <a:cxn ang="0">
                    <a:pos x="1270" y="748"/>
                  </a:cxn>
                  <a:cxn ang="0">
                    <a:pos x="1186" y="774"/>
                  </a:cxn>
                  <a:cxn ang="0">
                    <a:pos x="1108" y="810"/>
                  </a:cxn>
                  <a:cxn ang="0">
                    <a:pos x="1034" y="856"/>
                  </a:cxn>
                  <a:cxn ang="0">
                    <a:pos x="968" y="910"/>
                  </a:cxn>
                  <a:cxn ang="0">
                    <a:pos x="906" y="970"/>
                  </a:cxn>
                  <a:cxn ang="0">
                    <a:pos x="854" y="1038"/>
                  </a:cxn>
                  <a:cxn ang="0">
                    <a:pos x="808" y="1110"/>
                  </a:cxn>
                  <a:cxn ang="0">
                    <a:pos x="772" y="1190"/>
                  </a:cxn>
                  <a:cxn ang="0">
                    <a:pos x="746" y="1274"/>
                  </a:cxn>
                  <a:cxn ang="0">
                    <a:pos x="730" y="1360"/>
                  </a:cxn>
                  <a:cxn ang="0">
                    <a:pos x="724" y="1452"/>
                  </a:cxn>
                  <a:cxn ang="0">
                    <a:pos x="0" y="1452"/>
                  </a:cxn>
                  <a:cxn ang="0">
                    <a:pos x="0" y="1452"/>
                  </a:cxn>
                </a:cxnLst>
                <a:rect l="0" t="0" r="r" b="b"/>
                <a:pathLst>
                  <a:path w="1448" h="1452">
                    <a:moveTo>
                      <a:pt x="0" y="1452"/>
                    </a:moveTo>
                    <a:lnTo>
                      <a:pt x="6" y="1320"/>
                    </a:lnTo>
                    <a:lnTo>
                      <a:pt x="24" y="1190"/>
                    </a:lnTo>
                    <a:lnTo>
                      <a:pt x="52" y="1066"/>
                    </a:lnTo>
                    <a:lnTo>
                      <a:pt x="90" y="946"/>
                    </a:lnTo>
                    <a:lnTo>
                      <a:pt x="140" y="830"/>
                    </a:lnTo>
                    <a:lnTo>
                      <a:pt x="198" y="718"/>
                    </a:lnTo>
                    <a:lnTo>
                      <a:pt x="264" y="614"/>
                    </a:lnTo>
                    <a:lnTo>
                      <a:pt x="340" y="516"/>
                    </a:lnTo>
                    <a:lnTo>
                      <a:pt x="424" y="424"/>
                    </a:lnTo>
                    <a:lnTo>
                      <a:pt x="516" y="342"/>
                    </a:lnTo>
                    <a:lnTo>
                      <a:pt x="612" y="266"/>
                    </a:lnTo>
                    <a:lnTo>
                      <a:pt x="718" y="198"/>
                    </a:lnTo>
                    <a:lnTo>
                      <a:pt x="828" y="140"/>
                    </a:lnTo>
                    <a:lnTo>
                      <a:pt x="942" y="90"/>
                    </a:lnTo>
                    <a:lnTo>
                      <a:pt x="1064" y="52"/>
                    </a:lnTo>
                    <a:lnTo>
                      <a:pt x="1188" y="22"/>
                    </a:lnTo>
                    <a:lnTo>
                      <a:pt x="1316" y="6"/>
                    </a:lnTo>
                    <a:lnTo>
                      <a:pt x="1448" y="0"/>
                    </a:lnTo>
                    <a:lnTo>
                      <a:pt x="1448" y="726"/>
                    </a:lnTo>
                    <a:lnTo>
                      <a:pt x="1358" y="732"/>
                    </a:lnTo>
                    <a:lnTo>
                      <a:pt x="1270" y="748"/>
                    </a:lnTo>
                    <a:lnTo>
                      <a:pt x="1186" y="774"/>
                    </a:lnTo>
                    <a:lnTo>
                      <a:pt x="1108" y="810"/>
                    </a:lnTo>
                    <a:lnTo>
                      <a:pt x="1034" y="856"/>
                    </a:lnTo>
                    <a:lnTo>
                      <a:pt x="968" y="910"/>
                    </a:lnTo>
                    <a:lnTo>
                      <a:pt x="906" y="970"/>
                    </a:lnTo>
                    <a:lnTo>
                      <a:pt x="854" y="1038"/>
                    </a:lnTo>
                    <a:lnTo>
                      <a:pt x="808" y="1110"/>
                    </a:lnTo>
                    <a:lnTo>
                      <a:pt x="772" y="1190"/>
                    </a:lnTo>
                    <a:lnTo>
                      <a:pt x="746" y="1274"/>
                    </a:lnTo>
                    <a:lnTo>
                      <a:pt x="730" y="1360"/>
                    </a:lnTo>
                    <a:lnTo>
                      <a:pt x="724" y="1452"/>
                    </a:lnTo>
                    <a:lnTo>
                      <a:pt x="0" y="1452"/>
                    </a:lnTo>
                    <a:lnTo>
                      <a:pt x="0" y="145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4EC44E">
                      <a:gamma/>
                      <a:shade val="46275"/>
                      <a:invGamma/>
                    </a:srgbClr>
                  </a:gs>
                  <a:gs pos="100000">
                    <a:srgbClr val="4EC44E"/>
                  </a:gs>
                </a:gsLst>
                <a:lin ang="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kumimoji="0" lang="zh-TW" altLang="en-US">
                  <a:effectLst>
                    <a:outerShdw blurRad="38100" dist="38100" dir="2700000" algn="tl">
                      <a:srgbClr val="000000"/>
                    </a:outerShdw>
                  </a:effectLst>
                  <a:ea typeface="新細明體" charset="-120"/>
                </a:endParaRPr>
              </a:p>
            </p:txBody>
          </p:sp>
        </p:grpSp>
        <p:sp>
          <p:nvSpPr>
            <p:cNvPr id="16401" name="AutoShape 17"/>
            <p:cNvSpPr>
              <a:spLocks noChangeAspect="1" noChangeArrowheads="1"/>
            </p:cNvSpPr>
            <p:nvPr/>
          </p:nvSpPr>
          <p:spPr bwMode="gray">
            <a:xfrm rot="30600000">
              <a:off x="1845" y="2478"/>
              <a:ext cx="776" cy="441"/>
            </a:xfrm>
            <a:prstGeom prst="triangle">
              <a:avLst>
                <a:gd name="adj" fmla="val 50000"/>
              </a:avLst>
            </a:prstGeom>
            <a:solidFill>
              <a:srgbClr val="9999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kumimoji="0" lang="zh-TW" altLang="en-US"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</a:endParaRPr>
            </a:p>
          </p:txBody>
        </p:sp>
        <p:grpSp>
          <p:nvGrpSpPr>
            <p:cNvPr id="86031" name="Group 18"/>
            <p:cNvGrpSpPr>
              <a:grpSpLocks noChangeAspect="1"/>
            </p:cNvGrpSpPr>
            <p:nvPr/>
          </p:nvGrpSpPr>
          <p:grpSpPr bwMode="auto">
            <a:xfrm>
              <a:off x="1701" y="1403"/>
              <a:ext cx="1085" cy="1196"/>
              <a:chOff x="1236" y="1101"/>
              <a:chExt cx="1566" cy="1685"/>
            </a:xfrm>
          </p:grpSpPr>
          <p:sp>
            <p:nvSpPr>
              <p:cNvPr id="16403" name="Freeform 19"/>
              <p:cNvSpPr>
                <a:spLocks noChangeAspect="1"/>
              </p:cNvSpPr>
              <p:nvPr/>
            </p:nvSpPr>
            <p:spPr bwMode="gray">
              <a:xfrm rot="19800000">
                <a:off x="1236" y="1507"/>
                <a:ext cx="1324" cy="1279"/>
              </a:xfrm>
              <a:custGeom>
                <a:avLst/>
                <a:gdLst/>
                <a:ahLst/>
                <a:cxnLst>
                  <a:cxn ang="0">
                    <a:pos x="0" y="1452"/>
                  </a:cxn>
                  <a:cxn ang="0">
                    <a:pos x="6" y="1320"/>
                  </a:cxn>
                  <a:cxn ang="0">
                    <a:pos x="24" y="1190"/>
                  </a:cxn>
                  <a:cxn ang="0">
                    <a:pos x="52" y="1066"/>
                  </a:cxn>
                  <a:cxn ang="0">
                    <a:pos x="90" y="946"/>
                  </a:cxn>
                  <a:cxn ang="0">
                    <a:pos x="140" y="830"/>
                  </a:cxn>
                  <a:cxn ang="0">
                    <a:pos x="198" y="718"/>
                  </a:cxn>
                  <a:cxn ang="0">
                    <a:pos x="264" y="614"/>
                  </a:cxn>
                  <a:cxn ang="0">
                    <a:pos x="340" y="516"/>
                  </a:cxn>
                  <a:cxn ang="0">
                    <a:pos x="424" y="424"/>
                  </a:cxn>
                  <a:cxn ang="0">
                    <a:pos x="516" y="342"/>
                  </a:cxn>
                  <a:cxn ang="0">
                    <a:pos x="612" y="266"/>
                  </a:cxn>
                  <a:cxn ang="0">
                    <a:pos x="718" y="198"/>
                  </a:cxn>
                  <a:cxn ang="0">
                    <a:pos x="828" y="140"/>
                  </a:cxn>
                  <a:cxn ang="0">
                    <a:pos x="942" y="90"/>
                  </a:cxn>
                  <a:cxn ang="0">
                    <a:pos x="1064" y="52"/>
                  </a:cxn>
                  <a:cxn ang="0">
                    <a:pos x="1188" y="22"/>
                  </a:cxn>
                  <a:cxn ang="0">
                    <a:pos x="1316" y="6"/>
                  </a:cxn>
                  <a:cxn ang="0">
                    <a:pos x="1448" y="0"/>
                  </a:cxn>
                  <a:cxn ang="0">
                    <a:pos x="1448" y="726"/>
                  </a:cxn>
                  <a:cxn ang="0">
                    <a:pos x="1358" y="732"/>
                  </a:cxn>
                  <a:cxn ang="0">
                    <a:pos x="1270" y="748"/>
                  </a:cxn>
                  <a:cxn ang="0">
                    <a:pos x="1186" y="774"/>
                  </a:cxn>
                  <a:cxn ang="0">
                    <a:pos x="1108" y="810"/>
                  </a:cxn>
                  <a:cxn ang="0">
                    <a:pos x="1034" y="856"/>
                  </a:cxn>
                  <a:cxn ang="0">
                    <a:pos x="968" y="910"/>
                  </a:cxn>
                  <a:cxn ang="0">
                    <a:pos x="906" y="970"/>
                  </a:cxn>
                  <a:cxn ang="0">
                    <a:pos x="854" y="1038"/>
                  </a:cxn>
                  <a:cxn ang="0">
                    <a:pos x="808" y="1110"/>
                  </a:cxn>
                  <a:cxn ang="0">
                    <a:pos x="772" y="1190"/>
                  </a:cxn>
                  <a:cxn ang="0">
                    <a:pos x="746" y="1274"/>
                  </a:cxn>
                  <a:cxn ang="0">
                    <a:pos x="730" y="1360"/>
                  </a:cxn>
                  <a:cxn ang="0">
                    <a:pos x="724" y="1452"/>
                  </a:cxn>
                  <a:cxn ang="0">
                    <a:pos x="0" y="1452"/>
                  </a:cxn>
                  <a:cxn ang="0">
                    <a:pos x="0" y="1452"/>
                  </a:cxn>
                </a:cxnLst>
                <a:rect l="0" t="0" r="r" b="b"/>
                <a:pathLst>
                  <a:path w="1448" h="1452">
                    <a:moveTo>
                      <a:pt x="0" y="1452"/>
                    </a:moveTo>
                    <a:lnTo>
                      <a:pt x="6" y="1320"/>
                    </a:lnTo>
                    <a:lnTo>
                      <a:pt x="24" y="1190"/>
                    </a:lnTo>
                    <a:lnTo>
                      <a:pt x="52" y="1066"/>
                    </a:lnTo>
                    <a:lnTo>
                      <a:pt x="90" y="946"/>
                    </a:lnTo>
                    <a:lnTo>
                      <a:pt x="140" y="830"/>
                    </a:lnTo>
                    <a:lnTo>
                      <a:pt x="198" y="718"/>
                    </a:lnTo>
                    <a:lnTo>
                      <a:pt x="264" y="614"/>
                    </a:lnTo>
                    <a:lnTo>
                      <a:pt x="340" y="516"/>
                    </a:lnTo>
                    <a:lnTo>
                      <a:pt x="424" y="424"/>
                    </a:lnTo>
                    <a:lnTo>
                      <a:pt x="516" y="342"/>
                    </a:lnTo>
                    <a:lnTo>
                      <a:pt x="612" y="266"/>
                    </a:lnTo>
                    <a:lnTo>
                      <a:pt x="718" y="198"/>
                    </a:lnTo>
                    <a:lnTo>
                      <a:pt x="828" y="140"/>
                    </a:lnTo>
                    <a:lnTo>
                      <a:pt x="942" y="90"/>
                    </a:lnTo>
                    <a:lnTo>
                      <a:pt x="1064" y="52"/>
                    </a:lnTo>
                    <a:lnTo>
                      <a:pt x="1188" y="22"/>
                    </a:lnTo>
                    <a:lnTo>
                      <a:pt x="1316" y="6"/>
                    </a:lnTo>
                    <a:lnTo>
                      <a:pt x="1448" y="0"/>
                    </a:lnTo>
                    <a:lnTo>
                      <a:pt x="1448" y="726"/>
                    </a:lnTo>
                    <a:lnTo>
                      <a:pt x="1358" y="732"/>
                    </a:lnTo>
                    <a:lnTo>
                      <a:pt x="1270" y="748"/>
                    </a:lnTo>
                    <a:lnTo>
                      <a:pt x="1186" y="774"/>
                    </a:lnTo>
                    <a:lnTo>
                      <a:pt x="1108" y="810"/>
                    </a:lnTo>
                    <a:lnTo>
                      <a:pt x="1034" y="856"/>
                    </a:lnTo>
                    <a:lnTo>
                      <a:pt x="968" y="910"/>
                    </a:lnTo>
                    <a:lnTo>
                      <a:pt x="906" y="970"/>
                    </a:lnTo>
                    <a:lnTo>
                      <a:pt x="854" y="1038"/>
                    </a:lnTo>
                    <a:lnTo>
                      <a:pt x="808" y="1110"/>
                    </a:lnTo>
                    <a:lnTo>
                      <a:pt x="772" y="1190"/>
                    </a:lnTo>
                    <a:lnTo>
                      <a:pt x="746" y="1274"/>
                    </a:lnTo>
                    <a:lnTo>
                      <a:pt x="730" y="1360"/>
                    </a:lnTo>
                    <a:lnTo>
                      <a:pt x="724" y="1452"/>
                    </a:lnTo>
                    <a:lnTo>
                      <a:pt x="0" y="1452"/>
                    </a:lnTo>
                    <a:lnTo>
                      <a:pt x="0" y="1452"/>
                    </a:lnTo>
                    <a:close/>
                  </a:path>
                </a:pathLst>
              </a:custGeom>
              <a:solidFill>
                <a:srgbClr val="9999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kumimoji="0" lang="zh-TW" altLang="en-US">
                  <a:effectLst>
                    <a:outerShdw blurRad="38100" dist="38100" dir="2700000" algn="tl">
                      <a:srgbClr val="000000"/>
                    </a:outerShdw>
                  </a:effectLst>
                  <a:ea typeface="新細明體" charset="-120"/>
                </a:endParaRPr>
              </a:p>
            </p:txBody>
          </p:sp>
          <p:sp>
            <p:nvSpPr>
              <p:cNvPr id="16404" name="Freeform 20"/>
              <p:cNvSpPr>
                <a:spLocks noChangeAspect="1"/>
              </p:cNvSpPr>
              <p:nvPr/>
            </p:nvSpPr>
            <p:spPr bwMode="gray">
              <a:xfrm>
                <a:off x="1478" y="1101"/>
                <a:ext cx="1324" cy="1279"/>
              </a:xfrm>
              <a:custGeom>
                <a:avLst/>
                <a:gdLst/>
                <a:ahLst/>
                <a:cxnLst>
                  <a:cxn ang="0">
                    <a:pos x="0" y="1452"/>
                  </a:cxn>
                  <a:cxn ang="0">
                    <a:pos x="6" y="1320"/>
                  </a:cxn>
                  <a:cxn ang="0">
                    <a:pos x="24" y="1190"/>
                  </a:cxn>
                  <a:cxn ang="0">
                    <a:pos x="52" y="1066"/>
                  </a:cxn>
                  <a:cxn ang="0">
                    <a:pos x="90" y="946"/>
                  </a:cxn>
                  <a:cxn ang="0">
                    <a:pos x="140" y="830"/>
                  </a:cxn>
                  <a:cxn ang="0">
                    <a:pos x="198" y="718"/>
                  </a:cxn>
                  <a:cxn ang="0">
                    <a:pos x="264" y="614"/>
                  </a:cxn>
                  <a:cxn ang="0">
                    <a:pos x="340" y="516"/>
                  </a:cxn>
                  <a:cxn ang="0">
                    <a:pos x="424" y="424"/>
                  </a:cxn>
                  <a:cxn ang="0">
                    <a:pos x="516" y="342"/>
                  </a:cxn>
                  <a:cxn ang="0">
                    <a:pos x="612" y="266"/>
                  </a:cxn>
                  <a:cxn ang="0">
                    <a:pos x="718" y="198"/>
                  </a:cxn>
                  <a:cxn ang="0">
                    <a:pos x="828" y="140"/>
                  </a:cxn>
                  <a:cxn ang="0">
                    <a:pos x="942" y="90"/>
                  </a:cxn>
                  <a:cxn ang="0">
                    <a:pos x="1064" y="52"/>
                  </a:cxn>
                  <a:cxn ang="0">
                    <a:pos x="1188" y="22"/>
                  </a:cxn>
                  <a:cxn ang="0">
                    <a:pos x="1316" y="6"/>
                  </a:cxn>
                  <a:cxn ang="0">
                    <a:pos x="1448" y="0"/>
                  </a:cxn>
                  <a:cxn ang="0">
                    <a:pos x="1448" y="726"/>
                  </a:cxn>
                  <a:cxn ang="0">
                    <a:pos x="1358" y="732"/>
                  </a:cxn>
                  <a:cxn ang="0">
                    <a:pos x="1270" y="748"/>
                  </a:cxn>
                  <a:cxn ang="0">
                    <a:pos x="1186" y="774"/>
                  </a:cxn>
                  <a:cxn ang="0">
                    <a:pos x="1108" y="810"/>
                  </a:cxn>
                  <a:cxn ang="0">
                    <a:pos x="1034" y="856"/>
                  </a:cxn>
                  <a:cxn ang="0">
                    <a:pos x="968" y="910"/>
                  </a:cxn>
                  <a:cxn ang="0">
                    <a:pos x="906" y="970"/>
                  </a:cxn>
                  <a:cxn ang="0">
                    <a:pos x="854" y="1038"/>
                  </a:cxn>
                  <a:cxn ang="0">
                    <a:pos x="808" y="1110"/>
                  </a:cxn>
                  <a:cxn ang="0">
                    <a:pos x="772" y="1190"/>
                  </a:cxn>
                  <a:cxn ang="0">
                    <a:pos x="746" y="1274"/>
                  </a:cxn>
                  <a:cxn ang="0">
                    <a:pos x="730" y="1360"/>
                  </a:cxn>
                  <a:cxn ang="0">
                    <a:pos x="724" y="1452"/>
                  </a:cxn>
                  <a:cxn ang="0">
                    <a:pos x="0" y="1452"/>
                  </a:cxn>
                  <a:cxn ang="0">
                    <a:pos x="0" y="1452"/>
                  </a:cxn>
                </a:cxnLst>
                <a:rect l="0" t="0" r="r" b="b"/>
                <a:pathLst>
                  <a:path w="1448" h="1452">
                    <a:moveTo>
                      <a:pt x="0" y="1452"/>
                    </a:moveTo>
                    <a:lnTo>
                      <a:pt x="6" y="1320"/>
                    </a:lnTo>
                    <a:lnTo>
                      <a:pt x="24" y="1190"/>
                    </a:lnTo>
                    <a:lnTo>
                      <a:pt x="52" y="1066"/>
                    </a:lnTo>
                    <a:lnTo>
                      <a:pt x="90" y="946"/>
                    </a:lnTo>
                    <a:lnTo>
                      <a:pt x="140" y="830"/>
                    </a:lnTo>
                    <a:lnTo>
                      <a:pt x="198" y="718"/>
                    </a:lnTo>
                    <a:lnTo>
                      <a:pt x="264" y="614"/>
                    </a:lnTo>
                    <a:lnTo>
                      <a:pt x="340" y="516"/>
                    </a:lnTo>
                    <a:lnTo>
                      <a:pt x="424" y="424"/>
                    </a:lnTo>
                    <a:lnTo>
                      <a:pt x="516" y="342"/>
                    </a:lnTo>
                    <a:lnTo>
                      <a:pt x="612" y="266"/>
                    </a:lnTo>
                    <a:lnTo>
                      <a:pt x="718" y="198"/>
                    </a:lnTo>
                    <a:lnTo>
                      <a:pt x="828" y="140"/>
                    </a:lnTo>
                    <a:lnTo>
                      <a:pt x="942" y="90"/>
                    </a:lnTo>
                    <a:lnTo>
                      <a:pt x="1064" y="52"/>
                    </a:lnTo>
                    <a:lnTo>
                      <a:pt x="1188" y="22"/>
                    </a:lnTo>
                    <a:lnTo>
                      <a:pt x="1316" y="6"/>
                    </a:lnTo>
                    <a:lnTo>
                      <a:pt x="1448" y="0"/>
                    </a:lnTo>
                    <a:lnTo>
                      <a:pt x="1448" y="726"/>
                    </a:lnTo>
                    <a:lnTo>
                      <a:pt x="1358" y="732"/>
                    </a:lnTo>
                    <a:lnTo>
                      <a:pt x="1270" y="748"/>
                    </a:lnTo>
                    <a:lnTo>
                      <a:pt x="1186" y="774"/>
                    </a:lnTo>
                    <a:lnTo>
                      <a:pt x="1108" y="810"/>
                    </a:lnTo>
                    <a:lnTo>
                      <a:pt x="1034" y="856"/>
                    </a:lnTo>
                    <a:lnTo>
                      <a:pt x="968" y="910"/>
                    </a:lnTo>
                    <a:lnTo>
                      <a:pt x="906" y="970"/>
                    </a:lnTo>
                    <a:lnTo>
                      <a:pt x="854" y="1038"/>
                    </a:lnTo>
                    <a:lnTo>
                      <a:pt x="808" y="1110"/>
                    </a:lnTo>
                    <a:lnTo>
                      <a:pt x="772" y="1190"/>
                    </a:lnTo>
                    <a:lnTo>
                      <a:pt x="746" y="1274"/>
                    </a:lnTo>
                    <a:lnTo>
                      <a:pt x="730" y="1360"/>
                    </a:lnTo>
                    <a:lnTo>
                      <a:pt x="724" y="1452"/>
                    </a:lnTo>
                    <a:lnTo>
                      <a:pt x="0" y="1452"/>
                    </a:lnTo>
                    <a:lnTo>
                      <a:pt x="0" y="145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9999FF"/>
                  </a:gs>
                  <a:gs pos="100000">
                    <a:srgbClr val="9999FF">
                      <a:gamma/>
                      <a:shade val="46275"/>
                      <a:invGamma/>
                    </a:srgbClr>
                  </a:gs>
                </a:gsLst>
                <a:lin ang="189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kumimoji="0" lang="zh-TW" altLang="en-US">
                  <a:effectLst>
                    <a:outerShdw blurRad="38100" dist="38100" dir="2700000" algn="tl">
                      <a:srgbClr val="000000"/>
                    </a:outerShdw>
                  </a:effectLst>
                  <a:ea typeface="新細明體" charset="-120"/>
                </a:endParaRPr>
              </a:p>
            </p:txBody>
          </p:sp>
        </p:grpSp>
        <p:sp>
          <p:nvSpPr>
            <p:cNvPr id="16405" name="AutoShape 21"/>
            <p:cNvSpPr>
              <a:spLocks noChangeAspect="1" noChangeArrowheads="1"/>
            </p:cNvSpPr>
            <p:nvPr/>
          </p:nvSpPr>
          <p:spPr bwMode="gray">
            <a:xfrm rot="16200000">
              <a:off x="2294" y="1386"/>
              <a:ext cx="766" cy="500"/>
            </a:xfrm>
            <a:prstGeom prst="triangle">
              <a:avLst>
                <a:gd name="adj" fmla="val 50000"/>
              </a:avLst>
            </a:prstGeom>
            <a:solidFill>
              <a:srgbClr val="3399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kumimoji="0" lang="zh-TW" altLang="en-US"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</a:endParaRPr>
            </a:p>
          </p:txBody>
        </p:sp>
      </p:grpSp>
      <p:sp>
        <p:nvSpPr>
          <p:cNvPr id="86019" name="AutoShape 22"/>
          <p:cNvSpPr>
            <a:spLocks noChangeArrowheads="1"/>
          </p:cNvSpPr>
          <p:nvPr/>
        </p:nvSpPr>
        <p:spPr bwMode="auto">
          <a:xfrm>
            <a:off x="250825" y="1484313"/>
            <a:ext cx="2057400" cy="498475"/>
          </a:xfrm>
          <a:prstGeom prst="roundRect">
            <a:avLst>
              <a:gd name="adj" fmla="val 50000"/>
            </a:avLst>
          </a:prstGeom>
          <a:noFill/>
          <a:ln w="38100" algn="ctr">
            <a:solidFill>
              <a:srgbClr val="7030A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kumimoji="0" lang="zh-TW" altLang="en-US" sz="2000" b="1">
                <a:solidFill>
                  <a:srgbClr val="5B34DA"/>
                </a:solidFill>
              </a:rPr>
              <a:t>就業</a:t>
            </a:r>
          </a:p>
        </p:txBody>
      </p:sp>
      <p:sp>
        <p:nvSpPr>
          <p:cNvPr id="16407" name="AutoShape 23"/>
          <p:cNvSpPr>
            <a:spLocks noChangeArrowheads="1"/>
          </p:cNvSpPr>
          <p:nvPr/>
        </p:nvSpPr>
        <p:spPr bwMode="auto">
          <a:xfrm>
            <a:off x="5076825" y="1196975"/>
            <a:ext cx="2057400" cy="498475"/>
          </a:xfrm>
          <a:prstGeom prst="roundRect">
            <a:avLst>
              <a:gd name="adj" fmla="val 50000"/>
            </a:avLst>
          </a:prstGeom>
          <a:noFill/>
          <a:ln w="38100" algn="ctr">
            <a:solidFill>
              <a:schemeClr val="accent6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kumimoji="0" lang="zh-TW" altLang="en-US" sz="2000" b="1">
                <a:solidFill>
                  <a:srgbClr val="0E457C"/>
                </a:solidFill>
              </a:rPr>
              <a:t>進修</a:t>
            </a:r>
            <a:endParaRPr kumimoji="0" lang="en-US" altLang="zh-TW" sz="2000" b="1">
              <a:solidFill>
                <a:srgbClr val="0E457C"/>
              </a:solidFill>
            </a:endParaRPr>
          </a:p>
        </p:txBody>
      </p:sp>
      <p:sp>
        <p:nvSpPr>
          <p:cNvPr id="16408" name="AutoShape 24"/>
          <p:cNvSpPr>
            <a:spLocks noChangeArrowheads="1"/>
          </p:cNvSpPr>
          <p:nvPr/>
        </p:nvSpPr>
        <p:spPr bwMode="auto">
          <a:xfrm>
            <a:off x="1476375" y="5084763"/>
            <a:ext cx="2057400" cy="498475"/>
          </a:xfrm>
          <a:prstGeom prst="roundRect">
            <a:avLst>
              <a:gd name="adj" fmla="val 50000"/>
            </a:avLst>
          </a:prstGeom>
          <a:noFill/>
          <a:ln w="38100" algn="ctr">
            <a:solidFill>
              <a:schemeClr val="accent5">
                <a:lumMod val="2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kumimoji="0" lang="zh-TW" altLang="en-US" sz="2000" b="1">
                <a:solidFill>
                  <a:srgbClr val="23713D"/>
                </a:solidFill>
              </a:rPr>
              <a:t>獨立創業</a:t>
            </a:r>
            <a:endParaRPr kumimoji="0" lang="en-US" altLang="zh-TW" sz="2000" b="1">
              <a:solidFill>
                <a:srgbClr val="23713D"/>
              </a:solidFill>
            </a:endParaRPr>
          </a:p>
        </p:txBody>
      </p:sp>
      <p:sp>
        <p:nvSpPr>
          <p:cNvPr id="16410" name="Rectangle 26"/>
          <p:cNvSpPr>
            <a:spLocks noChangeArrowheads="1"/>
          </p:cNvSpPr>
          <p:nvPr/>
        </p:nvSpPr>
        <p:spPr bwMode="auto">
          <a:xfrm>
            <a:off x="179388" y="2060575"/>
            <a:ext cx="3240087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kumimoji="0" lang="zh-TW" altLang="en-US" sz="2000" b="1">
                <a:solidFill>
                  <a:srgbClr val="6600CC"/>
                </a:solidFill>
                <a:latin typeface="標楷體" pitchFamily="65" charset="-120"/>
              </a:rPr>
              <a:t>政府機構保險監理官、保險精算師、保險經營管理師、保險核保人員、保險理賠人　　　員、風險管理師、保險公證人、保險經紀人、保險代理人等。</a:t>
            </a:r>
            <a:endParaRPr lang="zh-TW" altLang="en-US" sz="2000" b="1">
              <a:solidFill>
                <a:srgbClr val="6600CC"/>
              </a:solidFill>
            </a:endParaRPr>
          </a:p>
        </p:txBody>
      </p:sp>
      <p:sp>
        <p:nvSpPr>
          <p:cNvPr id="16411" name="Rectangle 27"/>
          <p:cNvSpPr>
            <a:spLocks noChangeArrowheads="1"/>
          </p:cNvSpPr>
          <p:nvPr/>
        </p:nvSpPr>
        <p:spPr bwMode="auto">
          <a:xfrm>
            <a:off x="4787900" y="1779588"/>
            <a:ext cx="4572000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sz="2000" b="1">
                <a:solidFill>
                  <a:srgbClr val="333399"/>
                </a:solidFill>
                <a:latin typeface="Times New Roman" pitchFamily="18" charset="0"/>
              </a:rPr>
              <a:t>　</a:t>
            </a:r>
            <a:r>
              <a:rPr lang="zh-TW" altLang="en-US" sz="2000" b="1">
                <a:solidFill>
                  <a:srgbClr val="000000"/>
                </a:solidFill>
                <a:latin typeface="Times New Roman" pitchFamily="18" charset="0"/>
              </a:rPr>
              <a:t>一、國內進修：</a:t>
            </a:r>
          </a:p>
          <a:p>
            <a:pPr>
              <a:defRPr/>
            </a:pPr>
            <a:r>
              <a:rPr lang="en-US" altLang="zh-TW" sz="2000" b="1">
                <a:solidFill>
                  <a:srgbClr val="000000"/>
                </a:solidFill>
                <a:latin typeface="Times New Roman" pitchFamily="18" charset="0"/>
              </a:rPr>
              <a:t>      (</a:t>
            </a:r>
            <a:r>
              <a:rPr lang="zh-TW" altLang="en-US" sz="2000" b="1">
                <a:solidFill>
                  <a:srgbClr val="000000"/>
                </a:solidFill>
                <a:latin typeface="Times New Roman" pitchFamily="18" charset="0"/>
              </a:rPr>
              <a:t>一</a:t>
            </a:r>
            <a:r>
              <a:rPr lang="en-US" altLang="zh-TW" sz="2000" b="1">
                <a:solidFill>
                  <a:srgbClr val="000000"/>
                </a:solidFill>
                <a:latin typeface="Times New Roman" pitchFamily="18" charset="0"/>
              </a:rPr>
              <a:t>)</a:t>
            </a:r>
            <a:r>
              <a:rPr lang="zh-TW" altLang="en-US" sz="2000" b="1">
                <a:solidFill>
                  <a:srgbClr val="000000"/>
                </a:solidFill>
                <a:latin typeface="Times New Roman" pitchFamily="18" charset="0"/>
              </a:rPr>
              <a:t>國內各大學保險研究所 </a:t>
            </a:r>
          </a:p>
          <a:p>
            <a:pPr>
              <a:defRPr/>
            </a:pPr>
            <a:r>
              <a:rPr lang="en-US" altLang="zh-TW" sz="2000" b="1">
                <a:solidFill>
                  <a:srgbClr val="000000"/>
                </a:solidFill>
                <a:latin typeface="Times New Roman" pitchFamily="18" charset="0"/>
              </a:rPr>
              <a:t>      (</a:t>
            </a:r>
            <a:r>
              <a:rPr lang="zh-TW" altLang="en-US" sz="2000" b="1">
                <a:solidFill>
                  <a:srgbClr val="000000"/>
                </a:solidFill>
                <a:latin typeface="Times New Roman" pitchFamily="18" charset="0"/>
              </a:rPr>
              <a:t>二</a:t>
            </a:r>
            <a:r>
              <a:rPr lang="en-US" altLang="zh-TW" sz="2000" b="1">
                <a:solidFill>
                  <a:srgbClr val="000000"/>
                </a:solidFill>
                <a:latin typeface="Times New Roman" pitchFamily="18" charset="0"/>
              </a:rPr>
              <a:t>)</a:t>
            </a:r>
            <a:r>
              <a:rPr lang="zh-TW" altLang="en-US" sz="2000" b="1">
                <a:solidFill>
                  <a:srgbClr val="000000"/>
                </a:solidFill>
                <a:latin typeface="Times New Roman" pitchFamily="18" charset="0"/>
              </a:rPr>
              <a:t>各類商學相關研究所</a:t>
            </a:r>
          </a:p>
          <a:p>
            <a:pPr>
              <a:defRPr/>
            </a:pPr>
            <a:r>
              <a:rPr lang="zh-TW" altLang="en-US" sz="2000" b="1">
                <a:solidFill>
                  <a:srgbClr val="000000"/>
                </a:solidFill>
                <a:latin typeface="Times New Roman" pitchFamily="18" charset="0"/>
              </a:rPr>
              <a:t>　</a:t>
            </a:r>
          </a:p>
          <a:p>
            <a:pPr>
              <a:defRPr/>
            </a:pPr>
            <a:r>
              <a:rPr lang="zh-TW" altLang="en-US" sz="2000" b="1">
                <a:solidFill>
                  <a:srgbClr val="000000"/>
                </a:solidFill>
                <a:latin typeface="Times New Roman" pitchFamily="18" charset="0"/>
              </a:rPr>
              <a:t>   二、國外進修：</a:t>
            </a:r>
          </a:p>
          <a:p>
            <a:pPr>
              <a:defRPr/>
            </a:pPr>
            <a:r>
              <a:rPr lang="zh-TW" altLang="en-US" sz="2000" b="1">
                <a:solidFill>
                  <a:srgbClr val="000000"/>
                </a:solidFill>
                <a:latin typeface="Times New Roman" pitchFamily="18" charset="0"/>
              </a:rPr>
              <a:t>       美、日、英、德等國保險類</a:t>
            </a:r>
          </a:p>
          <a:p>
            <a:pPr>
              <a:defRPr/>
            </a:pPr>
            <a:r>
              <a:rPr lang="zh-TW" altLang="en-US" sz="2000" b="1">
                <a:solidFill>
                  <a:srgbClr val="000000"/>
                </a:solidFill>
                <a:latin typeface="Times New Roman" pitchFamily="18" charset="0"/>
              </a:rPr>
              <a:t>       研究所及相關研究所深造。</a:t>
            </a:r>
          </a:p>
        </p:txBody>
      </p:sp>
      <p:sp>
        <p:nvSpPr>
          <p:cNvPr id="86024" name="Rectangle 28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zh-TW" altLang="en-US" sz="4000" i="1" smtClean="0">
                <a:ea typeface="標楷體" pitchFamily="65" charset="-120"/>
              </a:rPr>
              <a:t>未來發展</a:t>
            </a: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 bwMode="auto">
          <a:xfrm>
            <a:off x="0" y="0"/>
            <a:ext cx="9144000" cy="185737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kumimoji="0" lang="zh-TW" altLang="en-US">
              <a:effectLst>
                <a:outerShdw blurRad="38100" dist="38100" dir="2700000" algn="tl">
                  <a:srgbClr val="C0C0C0"/>
                </a:outerShdw>
              </a:effectLst>
              <a:ea typeface="新細明體" charset="-120"/>
            </a:endParaRPr>
          </a:p>
        </p:txBody>
      </p:sp>
      <p:sp>
        <p:nvSpPr>
          <p:cNvPr id="88066" name="Rectangle 2"/>
          <p:cNvSpPr txBox="1">
            <a:spLocks noChangeArrowheads="1"/>
          </p:cNvSpPr>
          <p:nvPr/>
        </p:nvSpPr>
        <p:spPr bwMode="white">
          <a:xfrm>
            <a:off x="433388" y="2212975"/>
            <a:ext cx="8001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kumimoji="0" lang="zh-TW" altLang="en-US" sz="4000" b="1">
                <a:solidFill>
                  <a:srgbClr val="0070C0"/>
                </a:solidFill>
              </a:rPr>
              <a:t/>
            </a:r>
            <a:br>
              <a:rPr kumimoji="0" lang="zh-TW" altLang="en-US" sz="4000" b="1">
                <a:solidFill>
                  <a:srgbClr val="0070C0"/>
                </a:solidFill>
              </a:rPr>
            </a:br>
            <a:endParaRPr kumimoji="0" lang="en-US" altLang="zh-TW" sz="4000" b="1">
              <a:solidFill>
                <a:srgbClr val="0070C0"/>
              </a:solidFill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395288" y="3068638"/>
            <a:ext cx="7991475" cy="914400"/>
          </a:xfrm>
        </p:spPr>
        <p:txBody>
          <a:bodyPr/>
          <a:lstStyle/>
          <a:p>
            <a:pPr eaLnBrk="1" hangingPunct="1"/>
            <a:r>
              <a:rPr lang="en-US" altLang="zh-TW" sz="4000" i="1" smtClean="0">
                <a:solidFill>
                  <a:srgbClr val="0E457C"/>
                </a:solidFill>
                <a:ea typeface="Arial Unicode MS" pitchFamily="34" charset="-120"/>
                <a:cs typeface="Arial Unicode MS" pitchFamily="34" charset="-120"/>
              </a:rPr>
              <a:t/>
            </a:r>
            <a:br>
              <a:rPr lang="en-US" altLang="zh-TW" sz="4000" i="1" smtClean="0">
                <a:solidFill>
                  <a:srgbClr val="0E457C"/>
                </a:solidFill>
                <a:ea typeface="Arial Unicode MS" pitchFamily="34" charset="-120"/>
                <a:cs typeface="Arial Unicode MS" pitchFamily="34" charset="-120"/>
              </a:rPr>
            </a:br>
            <a:r>
              <a:rPr lang="zh-TW" altLang="en-US" sz="6200" smtClean="0">
                <a:ea typeface="標楷體" pitchFamily="65" charset="-120"/>
              </a:rPr>
              <a:t>淡江大學</a:t>
            </a:r>
            <a:br>
              <a:rPr lang="zh-TW" altLang="en-US" sz="6200" smtClean="0">
                <a:ea typeface="標楷體" pitchFamily="65" charset="-120"/>
              </a:rPr>
            </a:br>
            <a:r>
              <a:rPr lang="zh-TW" altLang="en-US" sz="6200" smtClean="0">
                <a:ea typeface="標楷體" pitchFamily="65" charset="-120"/>
              </a:rPr>
              <a:t>國際企業學系</a:t>
            </a:r>
            <a:r>
              <a:rPr lang="zh-TW" altLang="en-US" sz="4000" smtClean="0">
                <a:ea typeface="標楷體" pitchFamily="65" charset="-120"/>
              </a:rPr>
              <a:t/>
            </a:r>
            <a:br>
              <a:rPr lang="zh-TW" altLang="en-US" sz="4000" smtClean="0">
                <a:ea typeface="標楷體" pitchFamily="65" charset="-120"/>
              </a:rPr>
            </a:br>
            <a:endParaRPr lang="en-US" altLang="zh-TW" sz="4000" smtClean="0">
              <a:ea typeface="標楷體" pitchFamily="65" charset="-120"/>
            </a:endParaRPr>
          </a:p>
        </p:txBody>
      </p:sp>
      <p:pic>
        <p:nvPicPr>
          <p:cNvPr id="88068" name="Picture 7"/>
          <p:cNvPicPr>
            <a:picLocks noChangeAspect="1" noChangeArrowheads="1"/>
          </p:cNvPicPr>
          <p:nvPr/>
        </p:nvPicPr>
        <p:blipFill>
          <a:blip r:embed="rId2" cstate="print">
            <a:lum bright="30000"/>
          </a:blip>
          <a:srcRect/>
          <a:stretch>
            <a:fillRect/>
          </a:stretch>
        </p:blipFill>
        <p:spPr bwMode="auto">
          <a:xfrm>
            <a:off x="7235825" y="0"/>
            <a:ext cx="170815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069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643438" cy="184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Freeform 4"/>
          <p:cNvSpPr>
            <a:spLocks/>
          </p:cNvSpPr>
          <p:nvPr/>
        </p:nvSpPr>
        <p:spPr bwMode="gray">
          <a:xfrm>
            <a:off x="1071538" y="1298106"/>
            <a:ext cx="6643734" cy="806450"/>
          </a:xfrm>
          <a:custGeom>
            <a:avLst/>
            <a:gdLst/>
            <a:ahLst/>
            <a:cxnLst>
              <a:cxn ang="0">
                <a:pos x="1" y="492"/>
              </a:cxn>
              <a:cxn ang="0">
                <a:pos x="1707" y="20"/>
              </a:cxn>
              <a:cxn ang="0">
                <a:pos x="3340" y="482"/>
              </a:cxn>
              <a:cxn ang="0">
                <a:pos x="1734" y="74"/>
              </a:cxn>
              <a:cxn ang="0">
                <a:pos x="1" y="492"/>
              </a:cxn>
            </a:cxnLst>
            <a:rect l="0" t="0" r="r" b="b"/>
            <a:pathLst>
              <a:path w="3341" h="508">
                <a:moveTo>
                  <a:pt x="1" y="492"/>
                </a:moveTo>
                <a:cubicBezTo>
                  <a:pt x="0" y="477"/>
                  <a:pt x="710" y="0"/>
                  <a:pt x="1707" y="20"/>
                </a:cubicBezTo>
                <a:cubicBezTo>
                  <a:pt x="2704" y="40"/>
                  <a:pt x="3339" y="467"/>
                  <a:pt x="3340" y="482"/>
                </a:cubicBezTo>
                <a:cubicBezTo>
                  <a:pt x="3341" y="496"/>
                  <a:pt x="2608" y="93"/>
                  <a:pt x="1734" y="74"/>
                </a:cubicBezTo>
                <a:cubicBezTo>
                  <a:pt x="860" y="54"/>
                  <a:pt x="2" y="508"/>
                  <a:pt x="1" y="492"/>
                </a:cubicBezTo>
                <a:close/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/>
          <a:lstStyle/>
          <a:p>
            <a:pPr>
              <a:defRPr/>
            </a:pPr>
            <a:endParaRPr kumimoji="0" lang="zh-TW" altLang="en-US">
              <a:effectLst>
                <a:outerShdw blurRad="38100" dist="38100" dir="2700000" algn="tl">
                  <a:srgbClr val="000000"/>
                </a:outerShdw>
              </a:effectLst>
              <a:latin typeface="Verdana" pitchFamily="64" charset="0"/>
              <a:ea typeface="新細明體" pitchFamily="64" charset="-120"/>
            </a:endParaRPr>
          </a:p>
        </p:txBody>
      </p:sp>
      <p:sp>
        <p:nvSpPr>
          <p:cNvPr id="10" name="Freeform 4"/>
          <p:cNvSpPr>
            <a:spLocks/>
          </p:cNvSpPr>
          <p:nvPr/>
        </p:nvSpPr>
        <p:spPr bwMode="gray">
          <a:xfrm>
            <a:off x="1056796" y="1328540"/>
            <a:ext cx="6643733" cy="806450"/>
          </a:xfrm>
          <a:custGeom>
            <a:avLst/>
            <a:gdLst/>
            <a:ahLst/>
            <a:cxnLst>
              <a:cxn ang="0">
                <a:pos x="1" y="492"/>
              </a:cxn>
              <a:cxn ang="0">
                <a:pos x="1707" y="20"/>
              </a:cxn>
              <a:cxn ang="0">
                <a:pos x="3340" y="482"/>
              </a:cxn>
              <a:cxn ang="0">
                <a:pos x="1734" y="74"/>
              </a:cxn>
              <a:cxn ang="0">
                <a:pos x="1" y="492"/>
              </a:cxn>
            </a:cxnLst>
            <a:rect l="0" t="0" r="r" b="b"/>
            <a:pathLst>
              <a:path w="3341" h="508">
                <a:moveTo>
                  <a:pt x="1" y="492"/>
                </a:moveTo>
                <a:cubicBezTo>
                  <a:pt x="0" y="477"/>
                  <a:pt x="710" y="0"/>
                  <a:pt x="1707" y="20"/>
                </a:cubicBezTo>
                <a:cubicBezTo>
                  <a:pt x="2704" y="40"/>
                  <a:pt x="3339" y="467"/>
                  <a:pt x="3340" y="482"/>
                </a:cubicBezTo>
                <a:cubicBezTo>
                  <a:pt x="3341" y="496"/>
                  <a:pt x="2608" y="93"/>
                  <a:pt x="1734" y="74"/>
                </a:cubicBezTo>
                <a:cubicBezTo>
                  <a:pt x="860" y="54"/>
                  <a:pt x="2" y="508"/>
                  <a:pt x="1" y="492"/>
                </a:cubicBezTo>
                <a:close/>
              </a:path>
            </a:pathLst>
          </a:cu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/>
          <a:lstStyle/>
          <a:p>
            <a:pPr>
              <a:defRPr/>
            </a:pPr>
            <a:endParaRPr kumimoji="0" lang="zh-TW" altLang="en-US">
              <a:effectLst>
                <a:outerShdw blurRad="38100" dist="38100" dir="2700000" algn="tl">
                  <a:srgbClr val="000000"/>
                </a:outerShdw>
              </a:effectLst>
              <a:latin typeface="Verdana" pitchFamily="64" charset="0"/>
              <a:ea typeface="新細明體" pitchFamily="64" charset="-120"/>
            </a:endParaRPr>
          </a:p>
        </p:txBody>
      </p:sp>
      <p:sp>
        <p:nvSpPr>
          <p:cNvPr id="11" name="Freeform 4"/>
          <p:cNvSpPr>
            <a:spLocks/>
          </p:cNvSpPr>
          <p:nvPr/>
        </p:nvSpPr>
        <p:spPr bwMode="gray">
          <a:xfrm>
            <a:off x="1054119" y="1411317"/>
            <a:ext cx="6643734" cy="806450"/>
          </a:xfrm>
          <a:custGeom>
            <a:avLst/>
            <a:gdLst/>
            <a:ahLst/>
            <a:cxnLst>
              <a:cxn ang="0">
                <a:pos x="1" y="492"/>
              </a:cxn>
              <a:cxn ang="0">
                <a:pos x="1707" y="20"/>
              </a:cxn>
              <a:cxn ang="0">
                <a:pos x="3340" y="482"/>
              </a:cxn>
              <a:cxn ang="0">
                <a:pos x="1734" y="74"/>
              </a:cxn>
              <a:cxn ang="0">
                <a:pos x="1" y="492"/>
              </a:cxn>
            </a:cxnLst>
            <a:rect l="0" t="0" r="r" b="b"/>
            <a:pathLst>
              <a:path w="3341" h="508">
                <a:moveTo>
                  <a:pt x="1" y="492"/>
                </a:moveTo>
                <a:cubicBezTo>
                  <a:pt x="0" y="477"/>
                  <a:pt x="710" y="0"/>
                  <a:pt x="1707" y="20"/>
                </a:cubicBezTo>
                <a:cubicBezTo>
                  <a:pt x="2704" y="40"/>
                  <a:pt x="3339" y="467"/>
                  <a:pt x="3340" y="482"/>
                </a:cubicBezTo>
                <a:cubicBezTo>
                  <a:pt x="3341" y="496"/>
                  <a:pt x="2608" y="93"/>
                  <a:pt x="1734" y="74"/>
                </a:cubicBezTo>
                <a:cubicBezTo>
                  <a:pt x="860" y="54"/>
                  <a:pt x="2" y="508"/>
                  <a:pt x="1" y="492"/>
                </a:cubicBezTo>
                <a:close/>
              </a:path>
            </a:pathLst>
          </a:cu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/>
          <a:lstStyle/>
          <a:p>
            <a:pPr>
              <a:defRPr/>
            </a:pPr>
            <a:endParaRPr kumimoji="0" lang="zh-TW" altLang="en-US">
              <a:effectLst>
                <a:outerShdw blurRad="38100" dist="38100" dir="2700000" algn="tl">
                  <a:srgbClr val="000000"/>
                </a:outerShdw>
              </a:effectLst>
              <a:latin typeface="Verdana" pitchFamily="64" charset="0"/>
              <a:ea typeface="新細明體" pitchFamily="6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89" name="Picture 2"/>
          <p:cNvPicPr>
            <a:picLocks noGrp="1" noChangeAspect="1" noChangeArrowheads="1"/>
          </p:cNvPicPr>
          <p:nvPr>
            <p:ph type="title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033463"/>
          </a:xfrm>
        </p:spPr>
      </p:pic>
      <p:graphicFrame>
        <p:nvGraphicFramePr>
          <p:cNvPr id="86019" name="Group 3"/>
          <p:cNvGraphicFramePr>
            <a:graphicFrameLocks noGrp="1"/>
          </p:cNvGraphicFramePr>
          <p:nvPr>
            <p:ph idx="1"/>
          </p:nvPr>
        </p:nvGraphicFramePr>
        <p:xfrm>
          <a:off x="468313" y="1152525"/>
          <a:ext cx="8229600" cy="5705475"/>
        </p:xfrm>
        <a:graphic>
          <a:graphicData uri="http://schemas.openxmlformats.org/drawingml/2006/table">
            <a:tbl>
              <a:tblPr/>
              <a:tblGrid>
                <a:gridCol w="2679700"/>
                <a:gridCol w="5549900"/>
              </a:tblGrid>
              <a:tr h="663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標楷體" pitchFamily="65" charset="-120"/>
                          <a:ea typeface="儷黑 Pro"/>
                          <a:cs typeface="儷黑 Pro"/>
                        </a:rPr>
                        <a:t>時間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標楷體" pitchFamily="65" charset="-120"/>
                          <a:ea typeface="儷黑 Pro"/>
                          <a:cs typeface="儷黑 Pro"/>
                        </a:rPr>
                        <a:t>沿革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844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儷黑 Pro"/>
                          <a:cs typeface="儷黑 Pro"/>
                        </a:rPr>
                        <a:t>1963</a:t>
                      </a:r>
                      <a:r>
                        <a:rPr kumimoji="1" lang="zh-TW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儷黑 Pro"/>
                          <a:cs typeface="儷黑 Pro"/>
                        </a:rPr>
                        <a:t>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儷黑 Pro"/>
                          <a:cs typeface="儷黑 Pro"/>
                        </a:rPr>
                        <a:t>奉教育部核准設立夜間部</a:t>
                      </a:r>
                      <a:endParaRPr kumimoji="1" lang="zh-TW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儷黑 Pro"/>
                        <a:cs typeface="儷黑 Pro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EFF"/>
                    </a:solidFill>
                  </a:tcPr>
                </a:tc>
              </a:tr>
              <a:tr h="844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儷黑 Pro"/>
                          <a:cs typeface="儷黑 Pro"/>
                        </a:rPr>
                        <a:t>1975</a:t>
                      </a:r>
                      <a:r>
                        <a:rPr kumimoji="1" lang="zh-TW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儷黑 Pro"/>
                          <a:cs typeface="儷黑 Pro"/>
                        </a:rPr>
                        <a:t>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儷黑 Pro"/>
                          <a:cs typeface="儷黑 Pro"/>
                        </a:rPr>
                        <a:t>將商學系改制設立日間部</a:t>
                      </a:r>
                      <a:endParaRPr kumimoji="1" lang="zh-TW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儷黑 Pro"/>
                        <a:cs typeface="儷黑 Pro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FFF"/>
                    </a:solidFill>
                  </a:tcPr>
                </a:tc>
              </a:tr>
              <a:tr h="839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儷黑 Pro"/>
                          <a:cs typeface="儷黑 Pro"/>
                        </a:rPr>
                        <a:t>1992</a:t>
                      </a:r>
                      <a:r>
                        <a:rPr kumimoji="1" lang="zh-TW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儷黑 Pro"/>
                          <a:cs typeface="儷黑 Pro"/>
                        </a:rPr>
                        <a:t>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儷黑 Pro"/>
                          <a:cs typeface="儷黑 Pro"/>
                        </a:rPr>
                        <a:t>成立國際企業碩士班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EFF"/>
                    </a:solidFill>
                  </a:tcPr>
                </a:tc>
              </a:tr>
              <a:tr h="839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儷黑 Pro"/>
                          <a:cs typeface="儷黑 Pro"/>
                        </a:rPr>
                        <a:t>2000</a:t>
                      </a:r>
                      <a:r>
                        <a:rPr kumimoji="1" lang="zh-TW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儷黑 Pro"/>
                          <a:cs typeface="儷黑 Pro"/>
                        </a:rPr>
                        <a:t>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儷黑 Pro"/>
                          <a:cs typeface="儷黑 Pro"/>
                        </a:rPr>
                        <a:t>增設進修學士班</a:t>
                      </a:r>
                      <a:endParaRPr kumimoji="1" lang="zh-TW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儷黑 Pro"/>
                        <a:cs typeface="儷黑 Pro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EFF"/>
                    </a:solidFill>
                  </a:tcPr>
                </a:tc>
              </a:tr>
              <a:tr h="828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儷黑 Pro"/>
                          <a:cs typeface="儷黑 Pro"/>
                        </a:rPr>
                        <a:t>2003</a:t>
                      </a:r>
                      <a:r>
                        <a:rPr kumimoji="1" lang="zh-TW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儷黑 Pro"/>
                          <a:cs typeface="儷黑 Pro"/>
                        </a:rPr>
                        <a:t>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儷黑 Pro"/>
                          <a:cs typeface="儷黑 Pro"/>
                        </a:rPr>
                        <a:t>籌組全面英語教學班級</a:t>
                      </a:r>
                      <a:endParaRPr kumimoji="1" lang="zh-TW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儷黑 Pro"/>
                        <a:cs typeface="儷黑 Pro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FFF"/>
                    </a:solidFill>
                  </a:tcPr>
                </a:tc>
              </a:tr>
              <a:tr h="844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儷黑 Pro"/>
                          <a:cs typeface="儷黑 Pro"/>
                        </a:rPr>
                        <a:t>2010</a:t>
                      </a:r>
                      <a:r>
                        <a:rPr kumimoji="1" lang="zh-TW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儷黑 Pro"/>
                          <a:cs typeface="儷黑 Pro"/>
                        </a:rPr>
                        <a:t>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儷黑 Pro"/>
                          <a:cs typeface="儷黑 Pro"/>
                        </a:rPr>
                        <a:t>99</a:t>
                      </a:r>
                      <a:r>
                        <a:rPr kumimoji="1" lang="zh-TW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儷黑 Pro"/>
                          <a:cs typeface="儷黑 Pro"/>
                        </a:rPr>
                        <a:t>學年度更名國際企業學系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FFF"/>
                    </a:solidFill>
                  </a:tcPr>
                </a:tc>
              </a:tr>
            </a:tbl>
          </a:graphicData>
        </a:graphic>
      </p:graphicFrame>
      <p:pic>
        <p:nvPicPr>
          <p:cNvPr id="89116" name="Picture 2" descr="C:\Users\Eleonore\Desktop\系所介紹\square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63" y="1500188"/>
            <a:ext cx="31115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117" name="Picture 2" descr="C:\Users\Eleonore\Desktop\系所介紹\square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38" y="1500188"/>
            <a:ext cx="31115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60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60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9144000" cy="981075"/>
          </a:xfrm>
        </p:spPr>
        <p:txBody>
          <a:bodyPr/>
          <a:lstStyle/>
          <a:p>
            <a:pPr eaLnBrk="1" hangingPunct="1"/>
            <a:r>
              <a:rPr lang="zh-TW" altLang="en-US" i="1" smtClean="0">
                <a:ea typeface="儷黑 Pro"/>
              </a:rPr>
              <a:t>教學目標與特色</a:t>
            </a:r>
          </a:p>
        </p:txBody>
      </p:sp>
      <p:sp>
        <p:nvSpPr>
          <p:cNvPr id="5" name="AutoShape 2"/>
          <p:cNvSpPr>
            <a:spLocks noChangeArrowheads="1"/>
          </p:cNvSpPr>
          <p:nvPr/>
        </p:nvSpPr>
        <p:spPr bwMode="auto">
          <a:xfrm>
            <a:off x="474313" y="1348286"/>
            <a:ext cx="1579393" cy="517513"/>
          </a:xfrm>
          <a:prstGeom prst="homePlate">
            <a:avLst>
              <a:gd name="adj" fmla="val 85000"/>
            </a:avLst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glow rad="63500">
              <a:schemeClr val="accent2">
                <a:satMod val="175000"/>
                <a:alpha val="40000"/>
              </a:schemeClr>
            </a:glow>
            <a:prstShdw prst="shdw17" dist="17961" dir="2700000">
              <a:srgbClr val="FFCC99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>
              <a:defRPr/>
            </a:pPr>
            <a:endParaRPr kumimoji="0" lang="zh-TW" altLang="en-US" dirty="0">
              <a:solidFill>
                <a:schemeClr val="accent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64" charset="0"/>
              <a:ea typeface="新細明體" pitchFamily="64" charset="-120"/>
            </a:endParaRPr>
          </a:p>
        </p:txBody>
      </p:sp>
      <p:sp>
        <p:nvSpPr>
          <p:cNvPr id="6" name="AutoShape 2"/>
          <p:cNvSpPr>
            <a:spLocks noChangeArrowheads="1"/>
          </p:cNvSpPr>
          <p:nvPr/>
        </p:nvSpPr>
        <p:spPr bwMode="auto">
          <a:xfrm>
            <a:off x="457199" y="3809547"/>
            <a:ext cx="1535093" cy="517513"/>
          </a:xfrm>
          <a:prstGeom prst="homePlate">
            <a:avLst>
              <a:gd name="adj" fmla="val 85000"/>
            </a:avLst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glow rad="63500">
              <a:schemeClr val="accent2">
                <a:satMod val="175000"/>
                <a:alpha val="40000"/>
              </a:schemeClr>
            </a:glow>
            <a:prstShdw prst="shdw17" dist="17961" dir="2700000">
              <a:srgbClr val="FFCC99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>
              <a:defRPr/>
            </a:pPr>
            <a:endParaRPr kumimoji="0" lang="zh-TW" altLang="en-US" dirty="0">
              <a:solidFill>
                <a:schemeClr val="accent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64" charset="0"/>
              <a:ea typeface="新細明體" pitchFamily="64" charset="-120"/>
            </a:endParaRPr>
          </a:p>
        </p:txBody>
      </p:sp>
      <p:sp>
        <p:nvSpPr>
          <p:cNvPr id="5123" name="Rectangle 3"/>
          <p:cNvSpPr>
            <a:spLocks noRot="1" noChangeArrowheads="1"/>
          </p:cNvSpPr>
          <p:nvPr/>
        </p:nvSpPr>
        <p:spPr bwMode="auto">
          <a:xfrm>
            <a:off x="366713" y="1325563"/>
            <a:ext cx="8777287" cy="509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kumimoji="0" lang="zh-TW" altLang="en-US" sz="2600" b="1">
                <a:latin typeface="標楷體" pitchFamily="65" charset="-120"/>
                <a:ea typeface="儷黑 Pro"/>
                <a:cs typeface="儷黑 Pro"/>
              </a:rPr>
              <a:t>  特色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kumimoji="0" lang="zh-TW" altLang="en-US" sz="2600" b="1">
                <a:latin typeface="標楷體" pitchFamily="65" charset="-120"/>
                <a:ea typeface="儷黑 Pro"/>
                <a:cs typeface="儷黑 Pro"/>
              </a:rPr>
              <a:t>本系以培養國家經濟發展所需之中、高級商科人才為設立宗</a:t>
            </a:r>
            <a:endParaRPr kumimoji="0" lang="en-US" altLang="zh-TW" sz="2600" b="1">
              <a:latin typeface="標楷體" pitchFamily="65" charset="-120"/>
              <a:ea typeface="儷黑 Pro"/>
              <a:cs typeface="儷黑 Pro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kumimoji="0" lang="zh-TW" altLang="en-US" sz="2600" b="1">
                <a:latin typeface="標楷體" pitchFamily="65" charset="-120"/>
                <a:ea typeface="儷黑 Pro"/>
                <a:cs typeface="儷黑 Pro"/>
              </a:rPr>
              <a:t>旨。培育具備國際經濟理論、貿易實務、多國籍企業管理、</a:t>
            </a:r>
            <a:endParaRPr kumimoji="0" lang="en-US" altLang="zh-TW" sz="2600" b="1">
              <a:latin typeface="標楷體" pitchFamily="65" charset="-120"/>
              <a:ea typeface="儷黑 Pro"/>
              <a:cs typeface="儷黑 Pro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kumimoji="0" lang="zh-TW" altLang="en-US" sz="2600" b="1">
                <a:latin typeface="標楷體" pitchFamily="65" charset="-120"/>
                <a:ea typeface="儷黑 Pro"/>
                <a:cs typeface="儷黑 Pro"/>
              </a:rPr>
              <a:t>行銷及財務策略規劃能力之人才為目標。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endParaRPr kumimoji="0" lang="en-US" altLang="zh-TW" sz="800" b="1">
              <a:latin typeface="標楷體" pitchFamily="65" charset="-120"/>
              <a:ea typeface="儷黑 Pro"/>
              <a:cs typeface="儷黑 Pro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endParaRPr kumimoji="0" lang="en-US" altLang="zh-TW" sz="800" b="1">
              <a:latin typeface="標楷體" pitchFamily="65" charset="-120"/>
              <a:ea typeface="儷黑 Pro"/>
              <a:cs typeface="儷黑 Pro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endParaRPr kumimoji="0" lang="en-US" altLang="zh-TW" sz="800" b="1">
              <a:latin typeface="標楷體" pitchFamily="65" charset="-120"/>
              <a:ea typeface="儷黑 Pro"/>
              <a:cs typeface="儷黑 Pro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endParaRPr kumimoji="0" lang="zh-TW" altLang="en-US" sz="800" b="1">
              <a:latin typeface="標楷體" pitchFamily="65" charset="-120"/>
              <a:ea typeface="儷黑 Pro"/>
              <a:cs typeface="儷黑 Pro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kumimoji="0" lang="zh-TW" altLang="en-US" sz="2600" b="1">
                <a:latin typeface="標楷體" pitchFamily="65" charset="-120"/>
                <a:ea typeface="儷黑 Pro"/>
                <a:cs typeface="儷黑 Pro"/>
              </a:rPr>
              <a:t>  就業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kumimoji="0" lang="zh-TW" altLang="en-US" sz="2600" b="1">
                <a:latin typeface="標楷體" pitchFamily="65" charset="-120"/>
                <a:ea typeface="儷黑 Pro"/>
                <a:cs typeface="儷黑 Pro"/>
              </a:rPr>
              <a:t>可從事貿易、金融業，亦可投入一般公司行號、考取公職；</a:t>
            </a:r>
            <a:endParaRPr kumimoji="0" lang="en-US" altLang="zh-TW" sz="2600" b="1">
              <a:latin typeface="標楷體" pitchFamily="65" charset="-120"/>
              <a:ea typeface="儷黑 Pro"/>
              <a:cs typeface="儷黑 Pro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kumimoji="0" lang="zh-TW" altLang="en-US" sz="2600" b="1">
                <a:latin typeface="標楷體" pitchFamily="65" charset="-120"/>
                <a:ea typeface="儷黑 Pro"/>
                <a:cs typeface="儷黑 Pro"/>
              </a:rPr>
              <a:t>或再進修商、管兩院研究所或國際研究學院研究所等。</a:t>
            </a:r>
            <a:endParaRPr kumimoji="0" lang="en-US" altLang="zh-TW" sz="2600" b="1">
              <a:latin typeface="標楷體" pitchFamily="65" charset="-120"/>
              <a:ea typeface="儷黑 Pro"/>
              <a:cs typeface="儷黑 Pro"/>
            </a:endParaRPr>
          </a:p>
        </p:txBody>
      </p:sp>
      <p:pic>
        <p:nvPicPr>
          <p:cNvPr id="90121" name="Picture 40" descr="monitor_w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288" y="3500438"/>
            <a:ext cx="1584325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122" name="Picture 2" descr="C:\Users\Eleonore\Desktop\系所介紹\square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0213" y="1430338"/>
            <a:ext cx="31115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123" name="Picture 2" descr="C:\Users\Eleonore\Desktop\系所介紹\square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0213" y="3930650"/>
            <a:ext cx="31115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28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52513"/>
          </a:xfrm>
        </p:spPr>
        <p:txBody>
          <a:bodyPr/>
          <a:lstStyle/>
          <a:p>
            <a:pPr eaLnBrk="1" hangingPunct="1"/>
            <a:r>
              <a:rPr lang="zh-TW" altLang="en-US" i="1" smtClean="0">
                <a:ea typeface="儷黑 Pro"/>
              </a:rPr>
              <a:t>教育目標</a:t>
            </a:r>
          </a:p>
        </p:txBody>
      </p:sp>
      <p:sp>
        <p:nvSpPr>
          <p:cNvPr id="88067" name="內容版面配置區 2"/>
          <p:cNvSpPr>
            <a:spLocks/>
          </p:cNvSpPr>
          <p:nvPr/>
        </p:nvSpPr>
        <p:spPr bwMode="auto">
          <a:xfrm>
            <a:off x="428625" y="1357313"/>
            <a:ext cx="8358188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2" indent="-342900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FontTx/>
              <a:buBlip>
                <a:blip r:embed="rId2"/>
              </a:buBlip>
            </a:pPr>
            <a:r>
              <a:rPr kumimoji="0" lang="zh-TW" altLang="en-US" sz="2600" b="1">
                <a:latin typeface="標楷體" pitchFamily="65" charset="-120"/>
                <a:ea typeface="儷黑 Pro"/>
                <a:cs typeface="儷黑 Pro"/>
              </a:rPr>
              <a:t>透過「樸實剛毅」的教育理念，培養學生成為「生活儉樸」「做事務實」「為人剛正」「意志堅決」的青年。</a:t>
            </a:r>
            <a:endParaRPr kumimoji="0" lang="en-US" altLang="zh-TW" sz="2600" b="1">
              <a:latin typeface="標楷體" pitchFamily="65" charset="-120"/>
              <a:ea typeface="儷黑 Pro"/>
              <a:cs typeface="儷黑 Pro"/>
            </a:endParaRPr>
          </a:p>
          <a:p>
            <a:pPr marL="742950" lvl="2" indent="-342900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FontTx/>
              <a:buBlip>
                <a:blip r:embed="rId2"/>
              </a:buBlip>
            </a:pPr>
            <a:r>
              <a:rPr kumimoji="0" lang="zh-TW" altLang="en-US" sz="2600" b="1">
                <a:latin typeface="標楷體" pitchFamily="65" charset="-120"/>
                <a:ea typeface="儷黑 Pro"/>
                <a:cs typeface="儷黑 Pro"/>
              </a:rPr>
              <a:t>注重專業與生活教育的相互配合，促進德、智、體、群、美五育均衡發展，以達成「心靈卓越」的核心價值。</a:t>
            </a:r>
            <a:endParaRPr kumimoji="0" lang="en-US" altLang="zh-TW" sz="2600" b="1">
              <a:latin typeface="標楷體" pitchFamily="65" charset="-120"/>
              <a:ea typeface="儷黑 Pro"/>
              <a:cs typeface="儷黑 Pro"/>
            </a:endParaRPr>
          </a:p>
          <a:p>
            <a:pPr marL="742950" lvl="2" indent="-342900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FontTx/>
              <a:buBlip>
                <a:blip r:embed="rId2"/>
              </a:buBlip>
            </a:pPr>
            <a:r>
              <a:rPr kumimoji="0" lang="zh-TW" altLang="en-US" sz="2600" b="1">
                <a:latin typeface="標楷體" pitchFamily="65" charset="-120"/>
                <a:ea typeface="儷黑 Pro"/>
                <a:cs typeface="儷黑 Pro"/>
              </a:rPr>
              <a:t>配合「國際化」、「未來化」、及「資訊化」政策，審視國內外經濟情勢的演變，養成「國際經貿」與「國際企業」的專業知識。</a:t>
            </a:r>
            <a:endParaRPr kumimoji="0" lang="en-US" altLang="zh-TW" sz="2600" b="1">
              <a:latin typeface="標楷體" pitchFamily="65" charset="-120"/>
              <a:ea typeface="儷黑 Pro"/>
              <a:cs typeface="儷黑 Pr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8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28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71563"/>
          </a:xfrm>
        </p:spPr>
        <p:txBody>
          <a:bodyPr/>
          <a:lstStyle/>
          <a:p>
            <a:pPr eaLnBrk="1" hangingPunct="1"/>
            <a:r>
              <a:rPr lang="zh-TW" altLang="en-US" i="1" smtClean="0">
                <a:ea typeface="儷黑 Pro"/>
              </a:rPr>
              <a:t>核心能力</a:t>
            </a:r>
          </a:p>
        </p:txBody>
      </p:sp>
      <p:sp>
        <p:nvSpPr>
          <p:cNvPr id="89091" name="內容版面配置區 2"/>
          <p:cNvSpPr>
            <a:spLocks/>
          </p:cNvSpPr>
          <p:nvPr/>
        </p:nvSpPr>
        <p:spPr bwMode="auto">
          <a:xfrm>
            <a:off x="428625" y="1357313"/>
            <a:ext cx="8358188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2" indent="-342900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FontTx/>
              <a:buBlip>
                <a:blip r:embed="rId2"/>
              </a:buBlip>
            </a:pPr>
            <a:r>
              <a:rPr kumimoji="0" lang="zh-TW" altLang="en-US" sz="2800" b="1">
                <a:latin typeface="標楷體" pitchFamily="65" charset="-120"/>
                <a:ea typeface="儷黑 Pro"/>
                <a:cs typeface="儷黑 Pro"/>
              </a:rPr>
              <a:t>培訓具有國際經貿、國際企業之通長能力。</a:t>
            </a:r>
            <a:endParaRPr kumimoji="0" lang="en-US" altLang="zh-TW" sz="2800" b="1">
              <a:latin typeface="標楷體" pitchFamily="65" charset="-120"/>
              <a:ea typeface="儷黑 Pro"/>
              <a:cs typeface="儷黑 Pro"/>
            </a:endParaRPr>
          </a:p>
          <a:p>
            <a:pPr marL="742950" lvl="2" indent="-342900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FontTx/>
              <a:buBlip>
                <a:blip r:embed="rId2"/>
              </a:buBlip>
            </a:pPr>
            <a:r>
              <a:rPr kumimoji="0" lang="zh-TW" altLang="en-US" sz="2800" b="1">
                <a:latin typeface="標楷體" pitchFamily="65" charset="-120"/>
                <a:ea typeface="儷黑 Pro"/>
                <a:cs typeface="儷黑 Pro"/>
              </a:rPr>
              <a:t>培訓具有國際化、未來化、資訊化之願景規劃能力。</a:t>
            </a:r>
            <a:endParaRPr kumimoji="0" lang="en-US" altLang="zh-TW" sz="2800" b="1">
              <a:latin typeface="標楷體" pitchFamily="65" charset="-120"/>
              <a:ea typeface="儷黑 Pro"/>
              <a:cs typeface="儷黑 Pro"/>
            </a:endParaRPr>
          </a:p>
          <a:p>
            <a:pPr marL="742950" lvl="2" indent="-342900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FontTx/>
              <a:buBlip>
                <a:blip r:embed="rId2"/>
              </a:buBlip>
            </a:pPr>
            <a:r>
              <a:rPr kumimoji="0" lang="zh-TW" altLang="en-US" sz="2800" b="1">
                <a:latin typeface="標楷體" pitchFamily="65" charset="-120"/>
                <a:ea typeface="儷黑 Pro"/>
                <a:cs typeface="儷黑 Pro"/>
              </a:rPr>
              <a:t>培訓具有審視國內外經濟情勢演變之能力。</a:t>
            </a:r>
            <a:endParaRPr kumimoji="0" lang="en-US" altLang="zh-TW" sz="2800" b="1">
              <a:latin typeface="標楷體" pitchFamily="65" charset="-120"/>
              <a:ea typeface="儷黑 Pro"/>
              <a:cs typeface="儷黑 Pro"/>
            </a:endParaRPr>
          </a:p>
          <a:p>
            <a:pPr marL="742950" lvl="2" indent="-342900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FontTx/>
              <a:buBlip>
                <a:blip r:embed="rId2"/>
              </a:buBlip>
            </a:pPr>
            <a:r>
              <a:rPr kumimoji="0" lang="zh-TW" altLang="en-US" sz="2800" b="1">
                <a:latin typeface="標楷體" pitchFamily="65" charset="-120"/>
                <a:ea typeface="儷黑 Pro"/>
                <a:cs typeface="儷黑 Pro"/>
              </a:rPr>
              <a:t>培訓具有獨立分析、判斷、解決企業經營問題之能力。</a:t>
            </a:r>
            <a:endParaRPr kumimoji="0" lang="en-US" altLang="zh-TW" sz="2800" b="1">
              <a:latin typeface="標楷體" pitchFamily="65" charset="-120"/>
              <a:ea typeface="儷黑 Pro"/>
              <a:cs typeface="儷黑 Pro"/>
            </a:endParaRPr>
          </a:p>
          <a:p>
            <a:pPr marL="742950" lvl="2" indent="-342900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FontTx/>
              <a:buBlip>
                <a:blip r:embed="rId2"/>
              </a:buBlip>
            </a:pPr>
            <a:r>
              <a:rPr kumimoji="0" lang="zh-TW" altLang="en-US" sz="2800" b="1">
                <a:latin typeface="標楷體" pitchFamily="65" charset="-120"/>
                <a:ea typeface="儷黑 Pro"/>
                <a:cs typeface="儷黑 Pro"/>
              </a:rPr>
              <a:t>培訓具有外語運用能力。</a:t>
            </a:r>
            <a:endParaRPr kumimoji="0" lang="en-US" altLang="zh-TW" sz="2800" b="1">
              <a:latin typeface="標楷體" pitchFamily="65" charset="-120"/>
              <a:ea typeface="儷黑 Pro"/>
              <a:cs typeface="儷黑 Pr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9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84213" y="0"/>
            <a:ext cx="7772400" cy="1143000"/>
          </a:xfrm>
        </p:spPr>
        <p:txBody>
          <a:bodyPr/>
          <a:lstStyle/>
          <a:p>
            <a:pPr eaLnBrk="1" hangingPunct="1"/>
            <a:r>
              <a:rPr lang="zh-TW" altLang="en-US" sz="4000" i="1" smtClean="0">
                <a:ea typeface="標楷體" pitchFamily="65" charset="-120"/>
              </a:rPr>
              <a:t>教學目標與特色</a:t>
            </a:r>
          </a:p>
        </p:txBody>
      </p:sp>
      <p:sp>
        <p:nvSpPr>
          <p:cNvPr id="5" name="AutoShape 2"/>
          <p:cNvSpPr>
            <a:spLocks noChangeArrowheads="1"/>
          </p:cNvSpPr>
          <p:nvPr/>
        </p:nvSpPr>
        <p:spPr bwMode="auto">
          <a:xfrm>
            <a:off x="102838" y="1086348"/>
            <a:ext cx="1579393" cy="517513"/>
          </a:xfrm>
          <a:prstGeom prst="homePlate">
            <a:avLst>
              <a:gd name="adj" fmla="val 85000"/>
            </a:avLst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glow rad="63500">
              <a:schemeClr val="accent2">
                <a:satMod val="175000"/>
                <a:alpha val="40000"/>
              </a:schemeClr>
            </a:glow>
            <a:prstShdw prst="shdw17" dist="17961" dir="2700000">
              <a:srgbClr val="FFCC99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>
              <a:defRPr/>
            </a:pPr>
            <a:endParaRPr kumimoji="0" lang="zh-TW" altLang="en-US" dirty="0">
              <a:solidFill>
                <a:schemeClr val="accent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64" charset="0"/>
              <a:ea typeface="新細明體" pitchFamily="64" charset="-120"/>
            </a:endParaRPr>
          </a:p>
        </p:txBody>
      </p:sp>
      <p:sp>
        <p:nvSpPr>
          <p:cNvPr id="6" name="AutoShape 2"/>
          <p:cNvSpPr>
            <a:spLocks noChangeArrowheads="1"/>
          </p:cNvSpPr>
          <p:nvPr/>
        </p:nvSpPr>
        <p:spPr bwMode="auto">
          <a:xfrm>
            <a:off x="107949" y="3584122"/>
            <a:ext cx="1535093" cy="517513"/>
          </a:xfrm>
          <a:prstGeom prst="homePlate">
            <a:avLst>
              <a:gd name="adj" fmla="val 85000"/>
            </a:avLst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glow rad="63500">
              <a:schemeClr val="accent2">
                <a:satMod val="175000"/>
                <a:alpha val="40000"/>
              </a:schemeClr>
            </a:glow>
            <a:prstShdw prst="shdw17" dist="17961" dir="2700000">
              <a:srgbClr val="FFCC99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>
              <a:defRPr/>
            </a:pPr>
            <a:endParaRPr kumimoji="0" lang="zh-TW" altLang="en-US" dirty="0">
              <a:solidFill>
                <a:schemeClr val="accent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64" charset="0"/>
              <a:ea typeface="新細明體" pitchFamily="64" charset="-120"/>
            </a:endParaRPr>
          </a:p>
        </p:txBody>
      </p:sp>
      <p:sp>
        <p:nvSpPr>
          <p:cNvPr id="512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107950" y="1052513"/>
            <a:ext cx="8820150" cy="5094287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zh-TW" altLang="en-US" sz="260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  特色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zh-TW" altLang="en-US" sz="260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本系所課程完善，理論與實務並重，配合本校國際化、未來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zh-TW" altLang="en-US" sz="260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化、資訊化之三化政策，涵蓋公司理財、投資、金融創新及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zh-TW" altLang="en-US" sz="260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國際金融等領域，符合知識經濟發展之新趨勢，為了推動國</a:t>
            </a:r>
            <a:endParaRPr lang="en-US" altLang="zh-TW" sz="260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zh-TW" altLang="en-US" sz="260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家專業競爭力，致力培育具國際觀的</a:t>
            </a:r>
            <a:r>
              <a:rPr lang="en-US" altLang="zh-TW" sz="260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e</a:t>
            </a:r>
            <a:r>
              <a:rPr lang="zh-TW" altLang="en-US" sz="260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世代財金專業經理人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zh-TW" altLang="en-US" sz="260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才，促進臺灣金融市場之蓬勃發展。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zh-TW" altLang="en-US" sz="260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  就業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zh-TW" altLang="en-US" sz="260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可從事政府財經相關部門、或金融控股公司、證券投資業、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zh-TW" altLang="en-US" sz="260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銀行業等擔任財務專業經理人或金融從業人員。亦可在各行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zh-TW" altLang="en-US" sz="260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各業之財務部門工作，或進入財經相關週邊產業擔任主筆或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zh-TW" altLang="en-US" sz="260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相關從業人員等；畢業生再進修深造者不少。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zh-TW" sz="260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8441" name="Picture 40" descr="monitor_w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388" y="3284538"/>
            <a:ext cx="1584325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2" name="Picture 2" descr="C:\Users\Eleonore\Desktop\系所介紹\square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3" y="1214438"/>
            <a:ext cx="31115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3" name="Picture 2" descr="C:\Users\Eleonore\Desktop\系所介紹\square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3716338"/>
            <a:ext cx="31115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6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125"/>
                            </p:stCondLst>
                            <p:childTnLst>
                              <p:par>
                                <p:cTn id="1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250"/>
                            </p:stCondLst>
                            <p:childTnLst>
                              <p:par>
                                <p:cTn id="2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375"/>
                            </p:stCondLst>
                            <p:childTnLst>
                              <p:par>
                                <p:cTn id="3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625"/>
                            </p:stCondLst>
                            <p:childTnLst>
                              <p:par>
                                <p:cTn id="4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500"/>
                            </p:stCondLst>
                            <p:childTnLst>
                              <p:par>
                                <p:cTn id="5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8025"/>
                            </p:stCondLst>
                            <p:childTnLst>
                              <p:par>
                                <p:cTn id="6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9150"/>
                            </p:stCondLst>
                            <p:childTnLst>
                              <p:par>
                                <p:cTn id="6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275"/>
                            </p:stCondLst>
                            <p:childTnLst>
                              <p:par>
                                <p:cTn id="7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1400"/>
                            </p:stCondLst>
                            <p:childTnLst>
                              <p:par>
                                <p:cTn id="8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1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1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1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1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2375"/>
                            </p:stCondLst>
                            <p:childTnLst>
                              <p:par>
                                <p:cTn id="88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2875"/>
                            </p:stCondLst>
                            <p:childTnLst>
                              <p:par>
                                <p:cTn id="92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9144000" cy="1052513"/>
          </a:xfrm>
        </p:spPr>
        <p:txBody>
          <a:bodyPr/>
          <a:lstStyle/>
          <a:p>
            <a:pPr eaLnBrk="1" hangingPunct="1"/>
            <a:r>
              <a:rPr lang="en-US" altLang="zh-TW" i="1" smtClean="0">
                <a:ea typeface="儷黑 Pro"/>
              </a:rPr>
              <a:t>Faculty </a:t>
            </a:r>
            <a:r>
              <a:rPr lang="zh-TW" altLang="en-US" i="1" smtClean="0">
                <a:ea typeface="儷黑 Pro"/>
              </a:rPr>
              <a:t>師資</a:t>
            </a:r>
          </a:p>
        </p:txBody>
      </p:sp>
      <p:graphicFrame>
        <p:nvGraphicFramePr>
          <p:cNvPr id="90115" name="Group 3"/>
          <p:cNvGraphicFramePr>
            <a:graphicFrameLocks noGrp="1"/>
          </p:cNvGraphicFramePr>
          <p:nvPr/>
        </p:nvGraphicFramePr>
        <p:xfrm>
          <a:off x="263525" y="1201738"/>
          <a:ext cx="8555038" cy="5399087"/>
        </p:xfrm>
        <a:graphic>
          <a:graphicData uri="http://schemas.openxmlformats.org/drawingml/2006/table">
            <a:tbl>
              <a:tblPr/>
              <a:tblGrid>
                <a:gridCol w="2120900"/>
                <a:gridCol w="3959225"/>
                <a:gridCol w="2474913"/>
              </a:tblGrid>
              <a:tr h="630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標楷體" pitchFamily="65" charset="-120"/>
                          <a:ea typeface="儷黑 Pro"/>
                          <a:cs typeface="儷黑 Pro"/>
                        </a:rPr>
                        <a:t>姓名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E457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標楷體" pitchFamily="65" charset="-120"/>
                          <a:ea typeface="儷黑 Pro"/>
                          <a:cs typeface="儷黑 Pro"/>
                        </a:rPr>
                        <a:t>職稱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E457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標楷體" pitchFamily="65" charset="-120"/>
                          <a:ea typeface="儷黑 Pro"/>
                          <a:cs typeface="儷黑 Pro"/>
                        </a:rPr>
                        <a:t>專長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E457C"/>
                    </a:solidFill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儷黑 Pro"/>
                          <a:cs typeface="儷黑 Pro"/>
                        </a:rPr>
                        <a:t>賈昭南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儷黑 Pro"/>
                          <a:cs typeface="儷黑 Pro"/>
                        </a:rPr>
                        <a:t>專任副教授兼系主任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儷黑 Pro"/>
                          <a:cs typeface="儷黑 Pro"/>
                        </a:rPr>
                        <a:t>國際金融、國際貿易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>
                        <a:alpha val="50195"/>
                      </a:srgbClr>
                    </a:solidFill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儷黑 Pro"/>
                          <a:cs typeface="儷黑 Pro"/>
                        </a:rPr>
                        <a:t>林志鴻</a:t>
                      </a:r>
                      <a:endParaRPr kumimoji="1" lang="zh-TW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儷黑 Pro"/>
                        <a:cs typeface="儷黑 Pro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儷黑 Pro"/>
                          <a:cs typeface="儷黑 Pro"/>
                        </a:rPr>
                        <a:t>專任教授 </a:t>
                      </a:r>
                      <a:endParaRPr kumimoji="1" lang="zh-TW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儷黑 Pro"/>
                        <a:cs typeface="儷黑 Pro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儷黑 Pro"/>
                          <a:cs typeface="儷黑 Pro"/>
                        </a:rPr>
                        <a:t>國際企業投資決策</a:t>
                      </a:r>
                      <a:endParaRPr kumimoji="1" lang="zh-TW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儷黑 Pro"/>
                        <a:cs typeface="儷黑 Pro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>
                        <a:alpha val="50195"/>
                      </a:srgbClr>
                    </a:solidFill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儷黑 Pro"/>
                          <a:cs typeface="儷黑 Pro"/>
                        </a:rPr>
                        <a:t>林宜男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儷黑 Pro"/>
                          <a:cs typeface="儷黑 Pro"/>
                        </a:rPr>
                        <a:t>專任教授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儷黑 Pro"/>
                          <a:cs typeface="儷黑 Pro"/>
                        </a:rPr>
                        <a:t>國際經貿法 、競爭法</a:t>
                      </a:r>
                      <a:r>
                        <a:rPr kumimoji="0" lang="zh-TW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Verdana" pitchFamily="34" charset="0"/>
                          <a:ea typeface="儷黑 Pro"/>
                          <a:cs typeface="儷黑 Pro"/>
                        </a:rPr>
                        <a:t>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>
                        <a:alpha val="50195"/>
                      </a:srgbClr>
                    </a:solidFill>
                  </a:tcPr>
                </a:tc>
              </a:tr>
              <a:tr h="401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儷黑 Pro"/>
                          <a:cs typeface="儷黑 Pro"/>
                        </a:rPr>
                        <a:t>黃志文</a:t>
                      </a:r>
                      <a:endParaRPr kumimoji="1" lang="zh-TW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儷黑 Pro"/>
                        <a:cs typeface="儷黑 Pro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儷黑 Pro"/>
                          <a:cs typeface="儷黑 Pro"/>
                        </a:rPr>
                        <a:t>專任教授</a:t>
                      </a:r>
                      <a:endParaRPr kumimoji="1" lang="zh-TW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儷黑 Pro"/>
                        <a:cs typeface="儷黑 Pro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儷黑 Pro"/>
                          <a:cs typeface="儷黑 Pro"/>
                        </a:rPr>
                        <a:t>國際行銷管理</a:t>
                      </a:r>
                      <a:endParaRPr kumimoji="1" lang="zh-TW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儷黑 Pro"/>
                        <a:cs typeface="儷黑 Pro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>
                        <a:alpha val="50195"/>
                      </a:srgbClr>
                    </a:solidFill>
                  </a:tcPr>
                </a:tc>
              </a:tr>
              <a:tr h="401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儷黑 Pro"/>
                          <a:cs typeface="儷黑 Pro"/>
                        </a:rPr>
                        <a:t>李又剛</a:t>
                      </a:r>
                      <a:endParaRPr kumimoji="1" lang="zh-TW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儷黑 Pro"/>
                        <a:cs typeface="儷黑 Pro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儷黑 Pro"/>
                          <a:cs typeface="儷黑 Pro"/>
                        </a:rPr>
                        <a:t>專任副教授</a:t>
                      </a:r>
                      <a:endParaRPr kumimoji="1" lang="zh-TW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儷黑 Pro"/>
                        <a:cs typeface="儷黑 Pro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儷黑 Pro"/>
                          <a:cs typeface="儷黑 Pro"/>
                        </a:rPr>
                        <a:t>國貿理論與政策</a:t>
                      </a:r>
                      <a:endParaRPr kumimoji="1" lang="zh-TW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儷黑 Pro"/>
                        <a:cs typeface="儷黑 Pro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>
                        <a:alpha val="50195"/>
                      </a:srgbClr>
                    </a:solidFill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儷黑 Pro"/>
                          <a:cs typeface="儷黑 Pro"/>
                        </a:rPr>
                        <a:t>潘玉葉</a:t>
                      </a:r>
                      <a:endParaRPr kumimoji="1" lang="zh-TW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儷黑 Pro"/>
                        <a:cs typeface="儷黑 Pro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儷黑 Pro"/>
                          <a:cs typeface="儷黑 Pro"/>
                        </a:rPr>
                        <a:t>專任副教授</a:t>
                      </a:r>
                      <a:endParaRPr kumimoji="1" lang="zh-TW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儷黑 Pro"/>
                        <a:cs typeface="儷黑 Pro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儷黑 Pro"/>
                          <a:cs typeface="儷黑 Pro"/>
                        </a:rPr>
                        <a:t>國際財務管理</a:t>
                      </a:r>
                      <a:endParaRPr kumimoji="1" lang="zh-TW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儷黑 Pro"/>
                        <a:cs typeface="儷黑 Pro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>
                        <a:alpha val="50195"/>
                      </a:srgbClr>
                    </a:solidFill>
                  </a:tcPr>
                </a:tc>
              </a:tr>
              <a:tr h="401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儷黑 Pro"/>
                          <a:cs typeface="儷黑 Pro"/>
                        </a:rPr>
                        <a:t>賴錦璋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儷黑 Pro"/>
                          <a:cs typeface="儷黑 Pro"/>
                        </a:rPr>
                        <a:t>專任副教授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儷黑 Pro"/>
                          <a:cs typeface="儷黑 Pro"/>
                        </a:rPr>
                        <a:t>國際金融、總體經濟</a:t>
                      </a:r>
                      <a:endParaRPr kumimoji="1" lang="zh-TW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儷黑 Pro"/>
                        <a:cs typeface="儷黑 Pro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>
                        <a:alpha val="50195"/>
                      </a:srgbClr>
                    </a:solidFill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儷黑 Pro"/>
                          <a:cs typeface="儷黑 Pro"/>
                        </a:rPr>
                        <a:t>曾義明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儷黑 Pro"/>
                          <a:cs typeface="儷黑 Pro"/>
                        </a:rPr>
                        <a:t>專任副教授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儷黑 Pro"/>
                          <a:cs typeface="儷黑 Pro"/>
                        </a:rPr>
                        <a:t>國際企業管理領域</a:t>
                      </a:r>
                      <a:endParaRPr kumimoji="1" lang="zh-TW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儷黑 Pro"/>
                        <a:cs typeface="儷黑 Pro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>
                        <a:alpha val="50195"/>
                      </a:srgbClr>
                    </a:solidFill>
                  </a:tcPr>
                </a:tc>
              </a:tr>
              <a:tr h="401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儷黑 Pro"/>
                          <a:cs typeface="儷黑 Pro"/>
                        </a:rPr>
                        <a:t>張俊惠</a:t>
                      </a:r>
                      <a:endParaRPr kumimoji="1" lang="zh-TW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儷黑 Pro"/>
                        <a:cs typeface="儷黑 Pro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儷黑 Pro"/>
                          <a:cs typeface="儷黑 Pro"/>
                        </a:rPr>
                        <a:t>專任副教授</a:t>
                      </a:r>
                      <a:endParaRPr kumimoji="1" lang="zh-TW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儷黑 Pro"/>
                        <a:cs typeface="儷黑 Pro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儷黑 Pro"/>
                          <a:cs typeface="儷黑 Pro"/>
                        </a:rPr>
                        <a:t>行銷學、消費者行為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>
                        <a:alpha val="50195"/>
                      </a:srgbClr>
                    </a:solidFill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儷黑 Pro"/>
                          <a:cs typeface="儷黑 Pro"/>
                        </a:rPr>
                        <a:t>林江峰</a:t>
                      </a:r>
                      <a:endParaRPr kumimoji="1" lang="zh-TW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儷黑 Pro"/>
                        <a:cs typeface="儷黑 Pro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儷黑 Pro"/>
                          <a:cs typeface="儷黑 Pro"/>
                        </a:rPr>
                        <a:t>專任副教授</a:t>
                      </a:r>
                      <a:endParaRPr kumimoji="1" lang="zh-TW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儷黑 Pro"/>
                        <a:cs typeface="儷黑 Pro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儷黑 Pro"/>
                          <a:cs typeface="儷黑 Pro"/>
                        </a:rPr>
                        <a:t>國際經濟法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>
                        <a:alpha val="50195"/>
                      </a:srgbClr>
                    </a:solidFill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儷黑 Pro"/>
                          <a:cs typeface="儷黑 Pro"/>
                        </a:rPr>
                        <a:t>林健次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儷黑 Pro"/>
                          <a:cs typeface="儷黑 Pro"/>
                        </a:rPr>
                        <a:t>專任副教授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儷黑 Pro"/>
                          <a:cs typeface="儷黑 Pro"/>
                        </a:rPr>
                        <a:t>國際貿易理論與政策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>
                        <a:alpha val="50195"/>
                      </a:srgbClr>
                    </a:solidFill>
                  </a:tcPr>
                </a:tc>
              </a:tr>
              <a:tr h="401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儷黑 Pro"/>
                          <a:cs typeface="儷黑 Pro"/>
                        </a:rPr>
                        <a:t>鮑世亨</a:t>
                      </a:r>
                      <a:endParaRPr kumimoji="1" lang="zh-TW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儷黑 Pro"/>
                        <a:cs typeface="儷黑 Pro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儷黑 Pro"/>
                          <a:cs typeface="儷黑 Pro"/>
                        </a:rPr>
                        <a:t>專任副教授</a:t>
                      </a:r>
                      <a:endParaRPr kumimoji="1" lang="zh-TW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儷黑 Pro"/>
                        <a:cs typeface="儷黑 Pro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儷黑 Pro"/>
                          <a:cs typeface="儷黑 Pro"/>
                        </a:rPr>
                        <a:t>國際金融</a:t>
                      </a:r>
                      <a:endParaRPr kumimoji="1" lang="zh-TW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儷黑 Pro"/>
                        <a:cs typeface="儷黑 Pro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>
                        <a:alpha val="50195"/>
                      </a:srgbClr>
                    </a:solidFill>
                  </a:tcPr>
                </a:tc>
              </a:tr>
            </a:tbl>
          </a:graphicData>
        </a:graphic>
      </p:graphicFrame>
      <p:pic>
        <p:nvPicPr>
          <p:cNvPr id="93244" name="Picture 2" descr="C:\Users\Eleonore\Desktop\系所介紹\square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9913" y="1371600"/>
            <a:ext cx="31115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245" name="Picture 2" descr="C:\Users\Eleonore\Desktop\系所介紹\square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1725" y="1371600"/>
            <a:ext cx="31115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246" name="Picture 2" descr="C:\Users\Eleonore\Desktop\系所介紹\square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6413" y="1371600"/>
            <a:ext cx="31115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0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0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i="1" smtClean="0">
                <a:ea typeface="儷黑 Pro"/>
              </a:rPr>
              <a:t>Faculty </a:t>
            </a:r>
            <a:r>
              <a:rPr lang="zh-TW" altLang="en-US" i="1" smtClean="0">
                <a:ea typeface="儷黑 Pro"/>
              </a:rPr>
              <a:t>師資</a:t>
            </a:r>
          </a:p>
        </p:txBody>
      </p:sp>
      <p:graphicFrame>
        <p:nvGraphicFramePr>
          <p:cNvPr id="91139" name="Group 3"/>
          <p:cNvGraphicFramePr>
            <a:graphicFrameLocks noGrp="1"/>
          </p:cNvGraphicFramePr>
          <p:nvPr>
            <p:ph idx="1"/>
          </p:nvPr>
        </p:nvGraphicFramePr>
        <p:xfrm>
          <a:off x="385763" y="1341438"/>
          <a:ext cx="8450262" cy="4646612"/>
        </p:xfrm>
        <a:graphic>
          <a:graphicData uri="http://schemas.openxmlformats.org/drawingml/2006/table">
            <a:tbl>
              <a:tblPr/>
              <a:tblGrid>
                <a:gridCol w="2093912"/>
                <a:gridCol w="3913188"/>
                <a:gridCol w="2443162"/>
              </a:tblGrid>
              <a:tr h="433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標楷體" pitchFamily="65" charset="-120"/>
                          <a:ea typeface="儷黑 Pro"/>
                          <a:cs typeface="儷黑 Pro"/>
                        </a:rPr>
                        <a:t>姓名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E457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標楷體" pitchFamily="65" charset="-120"/>
                          <a:ea typeface="儷黑 Pro"/>
                          <a:cs typeface="儷黑 Pro"/>
                        </a:rPr>
                        <a:t>職稱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E457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標楷體" pitchFamily="65" charset="-120"/>
                          <a:ea typeface="儷黑 Pro"/>
                          <a:cs typeface="儷黑 Pro"/>
                        </a:rPr>
                        <a:t>專長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E457C"/>
                    </a:solidFill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儷黑 Pro"/>
                          <a:cs typeface="儷黑 Pro"/>
                        </a:rPr>
                        <a:t>劉菊梅</a:t>
                      </a:r>
                      <a:endParaRPr kumimoji="1" lang="zh-TW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儷黑 Pro"/>
                        <a:cs typeface="儷黑 Pro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儷黑 Pro"/>
                          <a:cs typeface="儷黑 Pro"/>
                        </a:rPr>
                        <a:t>專任副教授</a:t>
                      </a:r>
                      <a:endParaRPr kumimoji="1" lang="zh-TW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儷黑 Pro"/>
                        <a:cs typeface="儷黑 Pro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儷黑 Pro"/>
                          <a:cs typeface="儷黑 Pro"/>
                        </a:rPr>
                        <a:t>國際貿易實務</a:t>
                      </a:r>
                      <a:endParaRPr kumimoji="1" lang="zh-TW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儷黑 Pro"/>
                        <a:cs typeface="儷黑 Pro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>
                        <a:alpha val="50195"/>
                      </a:srgbClr>
                    </a:solidFill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儷黑 Pro"/>
                          <a:cs typeface="儷黑 Pro"/>
                        </a:rPr>
                        <a:t>蔡政言</a:t>
                      </a:r>
                      <a:endParaRPr kumimoji="1" lang="zh-TW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儷黑 Pro"/>
                        <a:cs typeface="儷黑 Pro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儷黑 Pro"/>
                          <a:cs typeface="儷黑 Pro"/>
                        </a:rPr>
                        <a:t>專任助理教授</a:t>
                      </a:r>
                      <a:endParaRPr kumimoji="1" lang="zh-TW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儷黑 Pro"/>
                        <a:cs typeface="儷黑 Pro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儷黑 Pro"/>
                          <a:cs typeface="儷黑 Pro"/>
                        </a:rPr>
                        <a:t>產業經濟、計量經濟</a:t>
                      </a:r>
                      <a:endParaRPr kumimoji="1" lang="en-US" altLang="zh-TW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儷黑 Pro"/>
                        <a:cs typeface="儷黑 Pro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>
                        <a:alpha val="50195"/>
                      </a:srgbClr>
                    </a:solidFill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儷黑 Pro"/>
                          <a:cs typeface="儷黑 Pro"/>
                        </a:rPr>
                        <a:t>謝志柔</a:t>
                      </a:r>
                      <a:endParaRPr kumimoji="1" lang="zh-TW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儷黑 Pro"/>
                        <a:cs typeface="儷黑 Pro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儷黑 Pro"/>
                          <a:cs typeface="儷黑 Pro"/>
                        </a:rPr>
                        <a:t>專任助理教授</a:t>
                      </a:r>
                      <a:endParaRPr kumimoji="1" lang="zh-TW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儷黑 Pro"/>
                        <a:cs typeface="儷黑 Pro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儷黑 Pro"/>
                          <a:cs typeface="儷黑 Pro"/>
                        </a:rPr>
                        <a:t>財務管理、投資學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>
                        <a:alpha val="50195"/>
                      </a:srgbClr>
                    </a:solidFill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儷黑 Pro"/>
                          <a:cs typeface="儷黑 Pro"/>
                        </a:rPr>
                        <a:t>黃哲盛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儷黑 Pro"/>
                          <a:cs typeface="儷黑 Pro"/>
                        </a:rPr>
                        <a:t>專任助理教授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儷黑 Pro"/>
                          <a:cs typeface="儷黑 Pro"/>
                        </a:rPr>
                        <a:t>國際行銷、品牌管理</a:t>
                      </a:r>
                      <a:endParaRPr kumimoji="1" lang="en-US" altLang="zh-TW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儷黑 Pro"/>
                        <a:cs typeface="儷黑 Pro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>
                        <a:alpha val="50195"/>
                      </a:srgbClr>
                    </a:solidFill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儷黑 Pro"/>
                          <a:cs typeface="儷黑 Pro"/>
                        </a:rPr>
                        <a:t>劉一成 </a:t>
                      </a:r>
                      <a:endParaRPr kumimoji="1" lang="zh-TW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儷黑 Pro"/>
                        <a:cs typeface="儷黑 Pro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儷黑 Pro"/>
                          <a:cs typeface="儷黑 Pro"/>
                        </a:rPr>
                        <a:t>專任助理教授 </a:t>
                      </a:r>
                      <a:endParaRPr kumimoji="1" lang="zh-TW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儷黑 Pro"/>
                        <a:cs typeface="儷黑 Pro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儷黑 Pro"/>
                          <a:cs typeface="儷黑 Pro"/>
                        </a:rPr>
                        <a:t>國際財務管理</a:t>
                      </a:r>
                      <a:endParaRPr kumimoji="1" lang="zh-TW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儷黑 Pro"/>
                        <a:cs typeface="儷黑 Pro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>
                        <a:alpha val="50195"/>
                      </a:srgbClr>
                    </a:solidFill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儷黑 Pro"/>
                          <a:cs typeface="儷黑 Pro"/>
                        </a:rPr>
                        <a:t>何怡芳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儷黑 Pro"/>
                          <a:cs typeface="儷黑 Pro"/>
                        </a:rPr>
                        <a:t>專任助理教授</a:t>
                      </a:r>
                      <a:endParaRPr kumimoji="1" lang="zh-TW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儷黑 Pro"/>
                        <a:cs typeface="儷黑 Pro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儷黑 Pro"/>
                          <a:cs typeface="儷黑 Pro"/>
                        </a:rPr>
                        <a:t>國際組織理論、商用英文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>
                        <a:alpha val="50195"/>
                      </a:srgbClr>
                    </a:solidFill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儷黑 Pro"/>
                          <a:cs typeface="儷黑 Pro"/>
                        </a:rPr>
                        <a:t>林美榕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儷黑 Pro"/>
                          <a:cs typeface="儷黑 Pro"/>
                        </a:rPr>
                        <a:t>專任助理教授 </a:t>
                      </a:r>
                      <a:endParaRPr kumimoji="1" lang="zh-TW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儷黑 Pro"/>
                        <a:cs typeface="儷黑 Pro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儷黑 Pro"/>
                          <a:cs typeface="儷黑 Pro"/>
                        </a:rPr>
                        <a:t>國際金融、金融機構併購</a:t>
                      </a:r>
                      <a:endParaRPr kumimoji="1" lang="zh-TW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儷黑 Pro"/>
                        <a:cs typeface="儷黑 Pro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>
                        <a:alpha val="50195"/>
                      </a:srgbClr>
                    </a:solidFill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儷黑 Pro"/>
                          <a:cs typeface="儷黑 Pro"/>
                        </a:rPr>
                        <a:t>曾忠蕙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儷黑 Pro"/>
                          <a:cs typeface="儷黑 Pro"/>
                        </a:rPr>
                        <a:t>專任助理教授</a:t>
                      </a:r>
                      <a:endParaRPr kumimoji="1" lang="zh-TW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儷黑 Pro"/>
                        <a:cs typeface="儷黑 Pro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儷黑 Pro"/>
                          <a:cs typeface="儷黑 Pro"/>
                        </a:rPr>
                        <a:t>國際企業管理、行銷管理</a:t>
                      </a:r>
                      <a:r>
                        <a:rPr kumimoji="0" lang="zh-TW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儷黑 Pro"/>
                          <a:cs typeface="儷黑 Pro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>
                        <a:alpha val="50195"/>
                      </a:srgbClr>
                    </a:solidFill>
                  </a:tcPr>
                </a:tc>
              </a:tr>
              <a:tr h="379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儷黑 Pro"/>
                          <a:cs typeface="儷黑 Pro"/>
                        </a:rPr>
                        <a:t>蘇志偉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儷黑 Pro"/>
                          <a:cs typeface="儷黑 Pro"/>
                        </a:rPr>
                        <a:t>專任助理教授 </a:t>
                      </a:r>
                      <a:endParaRPr kumimoji="1" lang="zh-TW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儷黑 Pro"/>
                        <a:cs typeface="儷黑 Pro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儷黑 Pro"/>
                          <a:cs typeface="儷黑 Pro"/>
                        </a:rPr>
                        <a:t>資料分析 、計量經濟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>
                        <a:alpha val="50195"/>
                      </a:srgbClr>
                    </a:solidFill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儷黑 Pro"/>
                          <a:cs typeface="儷黑 Pro"/>
                        </a:rPr>
                        <a:t>曾秀美</a:t>
                      </a:r>
                      <a:endParaRPr kumimoji="1" lang="zh-TW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儷黑 Pro"/>
                        <a:cs typeface="儷黑 Pro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儷黑 Pro"/>
                          <a:cs typeface="儷黑 Pro"/>
                        </a:rPr>
                        <a:t>專任講師</a:t>
                      </a:r>
                      <a:endParaRPr kumimoji="1" lang="zh-TW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儷黑 Pro"/>
                        <a:cs typeface="儷黑 Pro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儷黑 Pro"/>
                          <a:cs typeface="儷黑 Pro"/>
                        </a:rPr>
                        <a:t>商用英文、英文作文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>
                        <a:alpha val="50195"/>
                      </a:srgbClr>
                    </a:solidFill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儷黑 Pro"/>
                          <a:cs typeface="儷黑 Pro"/>
                        </a:rPr>
                        <a:t>詹秀蓉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儷黑 Pro"/>
                          <a:cs typeface="儷黑 Pro"/>
                        </a:rPr>
                        <a:t>專任講師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儷黑 Pro"/>
                          <a:cs typeface="儷黑 Pro"/>
                        </a:rPr>
                        <a:t>國際貿易理論與政策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>
                        <a:alpha val="50195"/>
                      </a:srgbClr>
                    </a:solidFill>
                  </a:tcPr>
                </a:tc>
              </a:tr>
            </a:tbl>
          </a:graphicData>
        </a:graphic>
      </p:graphicFrame>
      <p:pic>
        <p:nvPicPr>
          <p:cNvPr id="94264" name="Picture 2" descr="C:\Users\Eleonore\Desktop\系所介紹\square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1412875"/>
            <a:ext cx="31115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265" name="Picture 2" descr="C:\Users\Eleonore\Desktop\系所介紹\square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83000" y="1412875"/>
            <a:ext cx="31115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266" name="Picture 2" descr="C:\Users\Eleonore\Desktop\系所介紹\square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97688" y="1412875"/>
            <a:ext cx="31115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91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1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2800" i="1" smtClean="0">
                <a:ea typeface="儷黑 Pro"/>
              </a:rPr>
              <a:t>合聘 師資</a:t>
            </a:r>
          </a:p>
        </p:txBody>
      </p:sp>
      <p:graphicFrame>
        <p:nvGraphicFramePr>
          <p:cNvPr id="92163" name="Group 3"/>
          <p:cNvGraphicFramePr>
            <a:graphicFrameLocks noGrp="1"/>
          </p:cNvGraphicFramePr>
          <p:nvPr>
            <p:ph idx="1"/>
          </p:nvPr>
        </p:nvGraphicFramePr>
        <p:xfrm>
          <a:off x="468313" y="1125538"/>
          <a:ext cx="8229600" cy="5562600"/>
        </p:xfrm>
        <a:graphic>
          <a:graphicData uri="http://schemas.openxmlformats.org/drawingml/2006/table">
            <a:tbl>
              <a:tblPr/>
              <a:tblGrid>
                <a:gridCol w="2039937"/>
                <a:gridCol w="3810000"/>
                <a:gridCol w="2379663"/>
              </a:tblGrid>
              <a:tr h="4730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標楷體" pitchFamily="65" charset="-120"/>
                          <a:ea typeface="儷黑 Pro"/>
                          <a:cs typeface="儷黑 Pro"/>
                        </a:rPr>
                        <a:t>姓名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E457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標楷體" pitchFamily="65" charset="-120"/>
                          <a:ea typeface="儷黑 Pro"/>
                          <a:cs typeface="儷黑 Pro"/>
                        </a:rPr>
                        <a:t>職稱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E457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標楷體" pitchFamily="65" charset="-120"/>
                          <a:ea typeface="儷黑 Pro"/>
                          <a:cs typeface="儷黑 Pro"/>
                        </a:rPr>
                        <a:t>專長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E457C"/>
                    </a:solidFill>
                  </a:tcPr>
                </a:tc>
              </a:tr>
              <a:tr h="4175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儷黑 Pro"/>
                          <a:cs typeface="儷黑 Pro"/>
                        </a:rPr>
                        <a:t>陳幹男</a:t>
                      </a:r>
                      <a:endParaRPr kumimoji="1" lang="zh-TW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儷黑 Pro"/>
                        <a:cs typeface="儷黑 Pro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儷黑 Pro"/>
                          <a:cs typeface="儷黑 Pro"/>
                        </a:rPr>
                        <a:t>專任教授</a:t>
                      </a:r>
                      <a:endParaRPr kumimoji="1" lang="zh-TW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儷黑 Pro"/>
                        <a:cs typeface="儷黑 Pro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儷黑 Pro"/>
                          <a:cs typeface="儷黑 Pro"/>
                        </a:rPr>
                        <a:t>高分子化學、有機金屬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儷黑 Pro"/>
                          <a:cs typeface="儷黑 Pro"/>
                        </a:rPr>
                        <a:t>(</a:t>
                      </a:r>
                      <a:r>
                        <a:rPr kumimoji="0" lang="zh-TW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儷黑 Pro"/>
                          <a:cs typeface="儷黑 Pro"/>
                        </a:rPr>
                        <a:t>與化學學系合聘</a:t>
                      </a:r>
                      <a:r>
                        <a:rPr kumimoji="0" lang="en-US" altLang="zh-TW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儷黑 Pro"/>
                          <a:cs typeface="儷黑 Pro"/>
                        </a:rPr>
                        <a:t>) </a:t>
                      </a:r>
                      <a:r>
                        <a:rPr kumimoji="0" lang="en-US" altLang="zh-TW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Verdana" pitchFamily="34" charset="0"/>
                          <a:ea typeface="儷黑 Pro"/>
                          <a:cs typeface="儷黑 Pro"/>
                        </a:rPr>
                        <a:t> </a:t>
                      </a:r>
                      <a:endParaRPr kumimoji="0" lang="zh-TW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itchFamily="34" charset="0"/>
                        <a:ea typeface="儷黑 Pro"/>
                        <a:cs typeface="儷黑 Pro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>
                        <a:alpha val="50195"/>
                      </a:srgbClr>
                    </a:solidFill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儷黑 Pro"/>
                          <a:cs typeface="儷黑 Pro"/>
                        </a:rPr>
                        <a:t>高金美</a:t>
                      </a:r>
                      <a:endParaRPr kumimoji="1" lang="zh-TW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儷黑 Pro"/>
                        <a:cs typeface="儷黑 Pro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儷黑 Pro"/>
                          <a:cs typeface="儷黑 Pro"/>
                        </a:rPr>
                        <a:t>專任教授</a:t>
                      </a:r>
                      <a:endParaRPr kumimoji="1" lang="zh-TW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儷黑 Pro"/>
                        <a:cs typeface="儷黑 Pro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儷黑 Pro"/>
                          <a:cs typeface="儷黑 Pro"/>
                        </a:rPr>
                        <a:t>組合設計</a:t>
                      </a:r>
                      <a:r>
                        <a:rPr kumimoji="0" lang="en-US" altLang="zh-TW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儷黑 Pro"/>
                          <a:cs typeface="儷黑 Pro"/>
                        </a:rPr>
                        <a:t>(</a:t>
                      </a:r>
                      <a:r>
                        <a:rPr kumimoji="0" lang="zh-TW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儷黑 Pro"/>
                          <a:cs typeface="儷黑 Pro"/>
                        </a:rPr>
                        <a:t>與數學系合聘</a:t>
                      </a:r>
                      <a:r>
                        <a:rPr kumimoji="0" lang="en-US" altLang="zh-TW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儷黑 Pro"/>
                          <a:cs typeface="儷黑 Pro"/>
                        </a:rPr>
                        <a:t>) </a:t>
                      </a:r>
                      <a:r>
                        <a:rPr kumimoji="0" lang="en-US" altLang="zh-TW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Verdana" pitchFamily="34" charset="0"/>
                          <a:ea typeface="儷黑 Pro"/>
                          <a:cs typeface="儷黑 Pro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>
                        <a:alpha val="50195"/>
                      </a:srgbClr>
                    </a:solidFill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儷黑 Pro"/>
                          <a:cs typeface="儷黑 Pro"/>
                        </a:rPr>
                        <a:t>張德文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儷黑 Pro"/>
                          <a:cs typeface="儷黑 Pro"/>
                        </a:rPr>
                        <a:t>專任教授</a:t>
                      </a:r>
                      <a:endParaRPr kumimoji="1" lang="zh-TW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儷黑 Pro"/>
                        <a:cs typeface="儷黑 Pro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儷黑 Pro"/>
                          <a:cs typeface="儷黑 Pro"/>
                        </a:rPr>
                        <a:t>土壤動力學、大地數值分析、土壤結構互制、鋪面力學</a:t>
                      </a:r>
                      <a:r>
                        <a:rPr kumimoji="0" lang="en-US" altLang="zh-TW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儷黑 Pro"/>
                          <a:cs typeface="儷黑 Pro"/>
                        </a:rPr>
                        <a:t>(</a:t>
                      </a:r>
                      <a:r>
                        <a:rPr kumimoji="0" lang="zh-TW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儷黑 Pro"/>
                          <a:cs typeface="儷黑 Pro"/>
                        </a:rPr>
                        <a:t>與土木工程學系合聘</a:t>
                      </a:r>
                      <a:r>
                        <a:rPr kumimoji="0" lang="en-US" altLang="zh-TW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儷黑 Pro"/>
                          <a:cs typeface="儷黑 Pro"/>
                        </a:rPr>
                        <a:t>) </a:t>
                      </a:r>
                      <a:r>
                        <a:rPr kumimoji="0" lang="en-US" altLang="zh-TW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Verdana" pitchFamily="34" charset="0"/>
                          <a:ea typeface="儷黑 Pro"/>
                          <a:cs typeface="儷黑 Pro"/>
                        </a:rPr>
                        <a:t> </a:t>
                      </a:r>
                      <a:endParaRPr kumimoji="0" lang="zh-TW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itchFamily="34" charset="0"/>
                        <a:ea typeface="儷黑 Pro"/>
                        <a:cs typeface="儷黑 Pro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>
                        <a:alpha val="50195"/>
                      </a:srgbClr>
                    </a:solidFill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儷黑 Pro"/>
                          <a:cs typeface="儷黑 Pro"/>
                        </a:rPr>
                        <a:t>干詠穎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儷黑 Pro"/>
                          <a:cs typeface="儷黑 Pro"/>
                        </a:rPr>
                        <a:t>專任副教授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儷黑 Pro"/>
                          <a:cs typeface="儷黑 Pro"/>
                        </a:rPr>
                        <a:t>雙簧管演奏，室內樂，音樂藝術相關課程</a:t>
                      </a:r>
                      <a:r>
                        <a:rPr kumimoji="0" lang="en-US" altLang="zh-TW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儷黑 Pro"/>
                          <a:cs typeface="儷黑 Pro"/>
                        </a:rPr>
                        <a:t>(</a:t>
                      </a:r>
                      <a:r>
                        <a:rPr kumimoji="0" lang="zh-TW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儷黑 Pro"/>
                          <a:cs typeface="儷黑 Pro"/>
                        </a:rPr>
                        <a:t>與通識與核心課程中心合聘</a:t>
                      </a:r>
                      <a:r>
                        <a:rPr kumimoji="0" lang="en-US" altLang="zh-TW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儷黑 Pro"/>
                          <a:cs typeface="儷黑 Pro"/>
                        </a:rPr>
                        <a:t>) 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>
                        <a:alpha val="50195"/>
                      </a:srgbClr>
                    </a:solidFill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儷黑 Pro"/>
                          <a:cs typeface="儷黑 Pro"/>
                        </a:rPr>
                        <a:t>黃永裕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儷黑 Pro"/>
                          <a:cs typeface="儷黑 Pro"/>
                        </a:rPr>
                        <a:t>專任副教授 </a:t>
                      </a:r>
                      <a:endParaRPr kumimoji="1" lang="zh-TW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儷黑 Pro"/>
                        <a:cs typeface="儷黑 Pro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儷黑 Pro"/>
                          <a:cs typeface="儷黑 Pro"/>
                        </a:rPr>
                        <a:t>英語教學、中英文翻譯、英美文學、美國當代小說</a:t>
                      </a:r>
                      <a:r>
                        <a:rPr kumimoji="0" lang="en-US" altLang="zh-TW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儷黑 Pro"/>
                          <a:cs typeface="儷黑 Pro"/>
                        </a:rPr>
                        <a:t>(</a:t>
                      </a:r>
                      <a:r>
                        <a:rPr kumimoji="0" lang="zh-TW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儷黑 Pro"/>
                          <a:cs typeface="儷黑 Pro"/>
                        </a:rPr>
                        <a:t>與英文學系合聘</a:t>
                      </a:r>
                      <a:r>
                        <a:rPr kumimoji="0" lang="en-US" altLang="zh-TW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儷黑 Pro"/>
                          <a:cs typeface="儷黑 Pro"/>
                        </a:rPr>
                        <a:t>) </a:t>
                      </a:r>
                      <a:r>
                        <a:rPr kumimoji="1" lang="en-US" altLang="zh-TW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Verdana" pitchFamily="34" charset="0"/>
                          <a:ea typeface="儷黑 Pro"/>
                          <a:cs typeface="儷黑 Pro"/>
                        </a:rPr>
                        <a:t> </a:t>
                      </a:r>
                      <a:endParaRPr kumimoji="1" lang="zh-TW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itchFamily="34" charset="0"/>
                        <a:ea typeface="儷黑 Pro"/>
                        <a:cs typeface="儷黑 Pro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>
                        <a:alpha val="50195"/>
                      </a:srgbClr>
                    </a:solidFill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儷黑 Pro"/>
                          <a:cs typeface="儷黑 Pro"/>
                        </a:rPr>
                        <a:t>王靈康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儷黑 Pro"/>
                          <a:cs typeface="儷黑 Pro"/>
                        </a:rPr>
                        <a:t>專任助理教授</a:t>
                      </a:r>
                      <a:endParaRPr kumimoji="1" lang="zh-TW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儷黑 Pro"/>
                        <a:cs typeface="儷黑 Pro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儷黑 Pro"/>
                          <a:cs typeface="儷黑 Pro"/>
                        </a:rPr>
                        <a:t>職業倫理</a:t>
                      </a:r>
                      <a:r>
                        <a:rPr kumimoji="0" lang="en-US" altLang="zh-TW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儷黑 Pro"/>
                          <a:cs typeface="儷黑 Pro"/>
                        </a:rPr>
                        <a:t>(</a:t>
                      </a:r>
                      <a:r>
                        <a:rPr kumimoji="0" lang="zh-TW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儷黑 Pro"/>
                          <a:cs typeface="儷黑 Pro"/>
                        </a:rPr>
                        <a:t>與通識與核心課程中心合聘</a:t>
                      </a:r>
                      <a:r>
                        <a:rPr kumimoji="0" lang="en-US" altLang="zh-TW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儷黑 Pro"/>
                          <a:cs typeface="儷黑 Pro"/>
                        </a:rPr>
                        <a:t>) </a:t>
                      </a:r>
                      <a:endParaRPr kumimoji="0" lang="zh-TW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儷黑 Pro"/>
                        <a:cs typeface="儷黑 Pro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>
                        <a:alpha val="50195"/>
                      </a:srgbClr>
                    </a:solidFill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儷黑 Pro"/>
                          <a:cs typeface="儷黑 Pro"/>
                        </a:rPr>
                        <a:t>鄧玉英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儷黑 Pro"/>
                          <a:cs typeface="儷黑 Pro"/>
                        </a:rPr>
                        <a:t>專任講師</a:t>
                      </a:r>
                      <a:endParaRPr kumimoji="1" lang="zh-TW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儷黑 Pro"/>
                        <a:cs typeface="儷黑 Pro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儷黑 Pro"/>
                          <a:cs typeface="儷黑 Pro"/>
                        </a:rPr>
                        <a:t>區域經濟整合、大陸經貿研究、未來學</a:t>
                      </a:r>
                      <a:r>
                        <a:rPr kumimoji="0" lang="en-US" altLang="zh-TW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儷黑 Pro"/>
                          <a:cs typeface="儷黑 Pro"/>
                        </a:rPr>
                        <a:t>(</a:t>
                      </a:r>
                      <a:r>
                        <a:rPr kumimoji="0" lang="zh-TW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儷黑 Pro"/>
                          <a:cs typeface="儷黑 Pro"/>
                        </a:rPr>
                        <a:t>與通識與核心課程中心合聘</a:t>
                      </a:r>
                      <a:r>
                        <a:rPr kumimoji="0" lang="en-US" altLang="zh-TW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儷黑 Pro"/>
                          <a:cs typeface="儷黑 Pro"/>
                        </a:rPr>
                        <a:t>) </a:t>
                      </a:r>
                      <a:endParaRPr kumimoji="0" lang="zh-TW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儷黑 Pro"/>
                        <a:cs typeface="儷黑 Pro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>
                        <a:alpha val="50195"/>
                      </a:srgbClr>
                    </a:solidFill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儷黑 Pro"/>
                          <a:cs typeface="儷黑 Pro"/>
                        </a:rPr>
                        <a:t>黃奕琳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儷黑 Pro"/>
                          <a:cs typeface="儷黑 Pro"/>
                        </a:rPr>
                        <a:t>專任講師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儷黑 Pro"/>
                          <a:cs typeface="儷黑 Pro"/>
                        </a:rPr>
                        <a:t>(</a:t>
                      </a:r>
                      <a:r>
                        <a:rPr kumimoji="0" lang="zh-TW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儷黑 Pro"/>
                          <a:cs typeface="儷黑 Pro"/>
                        </a:rPr>
                        <a:t>與通識與核心課程中心合聘</a:t>
                      </a:r>
                      <a:r>
                        <a:rPr kumimoji="0" lang="en-US" altLang="zh-TW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儷黑 Pro"/>
                          <a:cs typeface="儷黑 Pro"/>
                        </a:rPr>
                        <a:t>)</a:t>
                      </a:r>
                      <a:r>
                        <a:rPr kumimoji="0" lang="en-US" altLang="zh-TW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Verdana" pitchFamily="34" charset="0"/>
                          <a:ea typeface="儷黑 Pro"/>
                          <a:cs typeface="儷黑 Pro"/>
                        </a:rPr>
                        <a:t> </a:t>
                      </a:r>
                      <a:endParaRPr kumimoji="0" lang="zh-TW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itchFamily="34" charset="0"/>
                        <a:ea typeface="儷黑 Pro"/>
                        <a:cs typeface="儷黑 Pro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>
                        <a:alpha val="50195"/>
                      </a:srgbClr>
                    </a:solidFill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儷黑 Pro"/>
                          <a:cs typeface="儷黑 Pro"/>
                        </a:rPr>
                        <a:t>陳文和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儷黑 Pro"/>
                          <a:cs typeface="儷黑 Pro"/>
                        </a:rPr>
                        <a:t>專任講師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儷黑 Pro"/>
                          <a:cs typeface="儷黑 Pro"/>
                        </a:rPr>
                        <a:t>西式划船、水上運動、運動生物力學</a:t>
                      </a:r>
                      <a:r>
                        <a:rPr kumimoji="0" lang="en-US" altLang="zh-TW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儷黑 Pro"/>
                          <a:cs typeface="儷黑 Pro"/>
                        </a:rPr>
                        <a:t>(</a:t>
                      </a:r>
                      <a:r>
                        <a:rPr kumimoji="0" lang="zh-TW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儷黑 Pro"/>
                          <a:cs typeface="儷黑 Pro"/>
                        </a:rPr>
                        <a:t>與體育室合聘</a:t>
                      </a:r>
                      <a:r>
                        <a:rPr kumimoji="0" lang="en-US" altLang="zh-TW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儷黑 Pro"/>
                          <a:cs typeface="儷黑 Pro"/>
                        </a:rPr>
                        <a:t>) </a:t>
                      </a:r>
                      <a:endParaRPr kumimoji="0" lang="zh-TW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儷黑 Pro"/>
                        <a:cs typeface="儷黑 Pro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>
                        <a:alpha val="50195"/>
                      </a:srgbClr>
                    </a:solidFill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儷黑 Pro"/>
                          <a:cs typeface="儷黑 Pro"/>
                        </a:rPr>
                        <a:t>施淑芬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儷黑 Pro"/>
                          <a:cs typeface="儷黑 Pro"/>
                        </a:rPr>
                        <a:t>護理教師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儷黑 Pro"/>
                          <a:cs typeface="儷黑 Pro"/>
                        </a:rPr>
                        <a:t>商用英文、英文作文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>
                        <a:alpha val="50195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18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52513"/>
          </a:xfrm>
        </p:spPr>
        <p:txBody>
          <a:bodyPr/>
          <a:lstStyle/>
          <a:p>
            <a:pPr eaLnBrk="1" hangingPunct="1"/>
            <a:r>
              <a:rPr lang="zh-TW" altLang="en-US" i="1" smtClean="0">
                <a:ea typeface="儷黑 Pro"/>
              </a:rPr>
              <a:t>課程規劃</a:t>
            </a:r>
          </a:p>
        </p:txBody>
      </p:sp>
      <p:sp>
        <p:nvSpPr>
          <p:cNvPr id="29698" name="AutoShape 2" descr="紙草"/>
          <p:cNvSpPr>
            <a:spLocks noChangeArrowheads="1"/>
          </p:cNvSpPr>
          <p:nvPr/>
        </p:nvSpPr>
        <p:spPr bwMode="auto">
          <a:xfrm>
            <a:off x="250825" y="1196975"/>
            <a:ext cx="2520950" cy="504825"/>
          </a:xfrm>
          <a:prstGeom prst="homePlate">
            <a:avLst>
              <a:gd name="adj" fmla="val 85000"/>
            </a:avLst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FFCC99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>
              <a:defRPr/>
            </a:pPr>
            <a:endParaRPr kumimoji="0" lang="zh-TW" altLang="en-US" dirty="0">
              <a:solidFill>
                <a:schemeClr val="accent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64" charset="0"/>
              <a:ea typeface="新細明體" pitchFamily="64" charset="-120"/>
            </a:endParaRPr>
          </a:p>
        </p:txBody>
      </p:sp>
      <p:sp>
        <p:nvSpPr>
          <p:cNvPr id="2" name="AutoShape 2" descr="紙草"/>
          <p:cNvSpPr>
            <a:spLocks noChangeArrowheads="1"/>
          </p:cNvSpPr>
          <p:nvPr/>
        </p:nvSpPr>
        <p:spPr bwMode="auto">
          <a:xfrm>
            <a:off x="250825" y="3643313"/>
            <a:ext cx="2592388" cy="504825"/>
          </a:xfrm>
          <a:prstGeom prst="homePlate">
            <a:avLst>
              <a:gd name="adj" fmla="val 85000"/>
            </a:avLst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FFCC99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>
              <a:defRPr/>
            </a:pPr>
            <a:endParaRPr kumimoji="0" lang="zh-TW" altLang="en-US">
              <a:effectLst>
                <a:outerShdw blurRad="38100" dist="38100" dir="2700000" algn="tl">
                  <a:srgbClr val="C0C0C0"/>
                </a:outerShdw>
              </a:effectLst>
              <a:latin typeface="Verdana" pitchFamily="64" charset="0"/>
              <a:ea typeface="新細明體" pitchFamily="64" charset="-120"/>
            </a:endParaRPr>
          </a:p>
        </p:txBody>
      </p:sp>
      <p:sp>
        <p:nvSpPr>
          <p:cNvPr id="3" name="AutoShape 2" descr="紙草"/>
          <p:cNvSpPr>
            <a:spLocks noChangeArrowheads="1"/>
          </p:cNvSpPr>
          <p:nvPr/>
        </p:nvSpPr>
        <p:spPr bwMode="auto">
          <a:xfrm>
            <a:off x="250825" y="2209800"/>
            <a:ext cx="2520950" cy="504825"/>
          </a:xfrm>
          <a:prstGeom prst="homePlate">
            <a:avLst>
              <a:gd name="adj" fmla="val 85000"/>
            </a:avLst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FFCC99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>
              <a:defRPr/>
            </a:pPr>
            <a:endParaRPr kumimoji="0" lang="zh-TW" altLang="en-US">
              <a:effectLst>
                <a:outerShdw blurRad="38100" dist="38100" dir="2700000" algn="tl">
                  <a:srgbClr val="C0C0C0"/>
                </a:outerShdw>
              </a:effectLst>
              <a:latin typeface="Verdana" pitchFamily="64" charset="0"/>
              <a:ea typeface="新細明體" pitchFamily="64" charset="-120"/>
            </a:endParaRPr>
          </a:p>
        </p:txBody>
      </p:sp>
      <p:grpSp>
        <p:nvGrpSpPr>
          <p:cNvPr id="93190" name="Group 6"/>
          <p:cNvGrpSpPr>
            <a:grpSpLocks/>
          </p:cNvGrpSpPr>
          <p:nvPr/>
        </p:nvGrpSpPr>
        <p:grpSpPr bwMode="auto">
          <a:xfrm>
            <a:off x="214313" y="1196975"/>
            <a:ext cx="9144000" cy="5281613"/>
            <a:chOff x="135" y="754"/>
            <a:chExt cx="5760" cy="3327"/>
          </a:xfrm>
        </p:grpSpPr>
        <p:sp>
          <p:nvSpPr>
            <p:cNvPr id="29699" name="Rectangle 3"/>
            <p:cNvSpPr>
              <a:spLocks noChangeArrowheads="1"/>
            </p:cNvSpPr>
            <p:nvPr/>
          </p:nvSpPr>
          <p:spPr bwMode="auto">
            <a:xfrm>
              <a:off x="158" y="754"/>
              <a:ext cx="224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kumimoji="0" lang="zh-TW" altLang="en-US" sz="24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64" charset="0"/>
                  <a:ea typeface="新細明體" pitchFamily="64" charset="-120"/>
                </a:rPr>
                <a:t>商學基礎學群</a:t>
              </a:r>
            </a:p>
          </p:txBody>
        </p:sp>
        <p:sp>
          <p:nvSpPr>
            <p:cNvPr id="29700" name="Text Box 4"/>
            <p:cNvSpPr txBox="1">
              <a:spLocks noChangeArrowheads="1"/>
            </p:cNvSpPr>
            <p:nvPr/>
          </p:nvSpPr>
          <p:spPr bwMode="auto">
            <a:xfrm>
              <a:off x="135" y="1080"/>
              <a:ext cx="5760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FontTx/>
                <a:buBlip>
                  <a:blip r:embed="rId2"/>
                </a:buBlip>
                <a:defRPr/>
              </a:pPr>
              <a:r>
                <a:rPr lang="zh-TW" altLang="en-US" sz="2400" b="1" dirty="0">
                  <a:latin typeface="標楷體" pitchFamily="65" charset="-120"/>
                </a:rPr>
                <a:t>個體經濟學、總體經濟學、國貿理論與政策、國際金融</a:t>
              </a:r>
              <a:r>
                <a:rPr lang="en-US" altLang="zh-TW" sz="24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標楷體" pitchFamily="65" charset="-120"/>
                </a:rPr>
                <a:t>…</a:t>
              </a:r>
              <a:r>
                <a:rPr lang="zh-TW" altLang="en-US" sz="24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標楷體" pitchFamily="65" charset="-120"/>
                </a:rPr>
                <a:t>等。</a:t>
              </a:r>
            </a:p>
          </p:txBody>
        </p:sp>
        <p:sp>
          <p:nvSpPr>
            <p:cNvPr id="4" name="Rectangle 3"/>
            <p:cNvSpPr>
              <a:spLocks noChangeArrowheads="1"/>
            </p:cNvSpPr>
            <p:nvPr/>
          </p:nvSpPr>
          <p:spPr bwMode="auto">
            <a:xfrm>
              <a:off x="141" y="1395"/>
              <a:ext cx="142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kumimoji="0" lang="zh-TW" altLang="en-US" sz="24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64" charset="0"/>
                  <a:ea typeface="新細明體" pitchFamily="64" charset="-120"/>
                </a:rPr>
                <a:t>國際管理學群</a:t>
              </a:r>
            </a:p>
          </p:txBody>
        </p:sp>
        <p:sp>
          <p:nvSpPr>
            <p:cNvPr id="30724" name="Text Box 4"/>
            <p:cNvSpPr txBox="1">
              <a:spLocks noChangeArrowheads="1"/>
            </p:cNvSpPr>
            <p:nvPr/>
          </p:nvSpPr>
          <p:spPr bwMode="auto">
            <a:xfrm>
              <a:off x="135" y="1755"/>
              <a:ext cx="5444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FontTx/>
                <a:buBlip>
                  <a:blip r:embed="rId3"/>
                </a:buBlip>
                <a:defRPr/>
              </a:pPr>
              <a:r>
                <a:rPr lang="zh-TW" altLang="en-US" sz="2400" b="1" dirty="0">
                  <a:latin typeface="標楷體" pitchFamily="65" charset="-120"/>
                </a:rPr>
                <a:t>國際企業管理、行銷學、國際行銷學、國際財務管理、國際企業政策</a:t>
              </a:r>
              <a:r>
                <a:rPr lang="en-US" altLang="zh-TW" sz="24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標楷體" pitchFamily="65" charset="-120"/>
                </a:rPr>
                <a:t>…</a:t>
              </a:r>
              <a:r>
                <a:rPr lang="zh-TW" altLang="en-US" sz="24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標楷體" pitchFamily="65" charset="-120"/>
                </a:rPr>
                <a:t>等。</a:t>
              </a:r>
              <a:endParaRPr kumimoji="0" lang="en-US" altLang="zh-TW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endParaRPr>
            </a:p>
          </p:txBody>
        </p:sp>
        <p:sp>
          <p:nvSpPr>
            <p:cNvPr id="31748" name="Text Box 2052"/>
            <p:cNvSpPr txBox="1">
              <a:spLocks noChangeArrowheads="1"/>
            </p:cNvSpPr>
            <p:nvPr/>
          </p:nvSpPr>
          <p:spPr bwMode="auto">
            <a:xfrm>
              <a:off x="159" y="2627"/>
              <a:ext cx="5443" cy="14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FontTx/>
                <a:buBlip>
                  <a:blip r:embed="rId4"/>
                </a:buBlip>
                <a:defRPr/>
              </a:pPr>
              <a:r>
                <a:rPr lang="zh-TW" altLang="en-US" sz="2400" b="1" dirty="0">
                  <a:latin typeface="標楷體" pitchFamily="65" charset="-120"/>
                </a:rPr>
                <a:t>英語會話、日語會話、企業日文、經濟未來學、貨幣銀行學、產業經濟學、現代管理經濟學、國際金融商品、保險學、消費者行為、台商大陸投資與管理、市場調查與行銷個案分析、租稅規劃、國際商務管理、國際企業通路管理、企業概論、企業英文導讀、兩岸未來研究、期貨市場 、財務風險管理、台商在大陸的員工管理問題、國際證券市場</a:t>
              </a:r>
              <a:r>
                <a:rPr lang="en-US" altLang="zh-TW" sz="24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標楷體" pitchFamily="65" charset="-120"/>
                </a:rPr>
                <a:t>…</a:t>
              </a:r>
              <a:r>
                <a:rPr lang="zh-TW" altLang="en-US" sz="24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標楷體" pitchFamily="65" charset="-120"/>
                </a:rPr>
                <a:t>等。</a:t>
              </a:r>
              <a:endParaRPr kumimoji="0" lang="zh-TW" alt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endParaRPr>
            </a:p>
          </p:txBody>
        </p:sp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141" y="2295"/>
              <a:ext cx="142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kumimoji="0" lang="zh-TW" altLang="en-US" sz="24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64" charset="0"/>
                  <a:ea typeface="新細明體" pitchFamily="64" charset="-120"/>
                </a:rPr>
                <a:t>專業選修學群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3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28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81075"/>
          </a:xfrm>
        </p:spPr>
        <p:txBody>
          <a:bodyPr/>
          <a:lstStyle/>
          <a:p>
            <a:pPr eaLnBrk="1" hangingPunct="1"/>
            <a:r>
              <a:rPr lang="zh-TW" altLang="en-US" i="1" smtClean="0">
                <a:ea typeface="儷黑 Pro"/>
              </a:rPr>
              <a:t>未來發展</a:t>
            </a:r>
          </a:p>
        </p:txBody>
      </p:sp>
      <p:grpSp>
        <p:nvGrpSpPr>
          <p:cNvPr id="2" name="Group 9"/>
          <p:cNvGrpSpPr>
            <a:grpSpLocks noChangeAspect="1"/>
          </p:cNvGrpSpPr>
          <p:nvPr/>
        </p:nvGrpSpPr>
        <p:grpSpPr bwMode="auto">
          <a:xfrm>
            <a:off x="2244725" y="1555750"/>
            <a:ext cx="4559300" cy="4465638"/>
            <a:chOff x="1701" y="1253"/>
            <a:chExt cx="2177" cy="2132"/>
          </a:xfrm>
        </p:grpSpPr>
        <p:sp>
          <p:nvSpPr>
            <p:cNvPr id="16394" name="AutoShape 10"/>
            <p:cNvSpPr>
              <a:spLocks noChangeAspect="1" noChangeArrowheads="1"/>
            </p:cNvSpPr>
            <p:nvPr/>
          </p:nvSpPr>
          <p:spPr bwMode="gray">
            <a:xfrm>
              <a:off x="1890" y="1442"/>
              <a:ext cx="1838" cy="1815"/>
            </a:xfrm>
            <a:custGeom>
              <a:avLst/>
              <a:gdLst>
                <a:gd name="G0" fmla="+- 5400 0 0"/>
                <a:gd name="G1" fmla="+- 21600 0 5400"/>
                <a:gd name="G2" fmla="+- 21600 0 5400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C0C0C0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kumimoji="0" lang="zh-TW" altLang="en-US">
                <a:effectLst>
                  <a:outerShdw blurRad="38100" dist="38100" dir="2700000" algn="tl">
                    <a:srgbClr val="000000"/>
                  </a:outerShdw>
                </a:effectLst>
                <a:ea typeface="新細明體" pitchFamily="18" charset="-120"/>
              </a:endParaRPr>
            </a:p>
          </p:txBody>
        </p:sp>
        <p:sp>
          <p:nvSpPr>
            <p:cNvPr id="16395" name="Freeform 11"/>
            <p:cNvSpPr>
              <a:spLocks noChangeAspect="1"/>
            </p:cNvSpPr>
            <p:nvPr/>
          </p:nvSpPr>
          <p:spPr bwMode="gray">
            <a:xfrm rot="5400000">
              <a:off x="2796" y="1395"/>
              <a:ext cx="905" cy="920"/>
            </a:xfrm>
            <a:custGeom>
              <a:avLst/>
              <a:gdLst>
                <a:gd name="T0" fmla="*/ 0 w 1448"/>
                <a:gd name="T1" fmla="*/ 1452 h 1452"/>
                <a:gd name="T2" fmla="*/ 6 w 1448"/>
                <a:gd name="T3" fmla="*/ 1320 h 1452"/>
                <a:gd name="T4" fmla="*/ 24 w 1448"/>
                <a:gd name="T5" fmla="*/ 1190 h 1452"/>
                <a:gd name="T6" fmla="*/ 52 w 1448"/>
                <a:gd name="T7" fmla="*/ 1066 h 1452"/>
                <a:gd name="T8" fmla="*/ 90 w 1448"/>
                <a:gd name="T9" fmla="*/ 946 h 1452"/>
                <a:gd name="T10" fmla="*/ 140 w 1448"/>
                <a:gd name="T11" fmla="*/ 830 h 1452"/>
                <a:gd name="T12" fmla="*/ 198 w 1448"/>
                <a:gd name="T13" fmla="*/ 718 h 1452"/>
                <a:gd name="T14" fmla="*/ 264 w 1448"/>
                <a:gd name="T15" fmla="*/ 614 h 1452"/>
                <a:gd name="T16" fmla="*/ 340 w 1448"/>
                <a:gd name="T17" fmla="*/ 516 h 1452"/>
                <a:gd name="T18" fmla="*/ 424 w 1448"/>
                <a:gd name="T19" fmla="*/ 424 h 1452"/>
                <a:gd name="T20" fmla="*/ 516 w 1448"/>
                <a:gd name="T21" fmla="*/ 342 h 1452"/>
                <a:gd name="T22" fmla="*/ 612 w 1448"/>
                <a:gd name="T23" fmla="*/ 266 h 1452"/>
                <a:gd name="T24" fmla="*/ 718 w 1448"/>
                <a:gd name="T25" fmla="*/ 198 h 1452"/>
                <a:gd name="T26" fmla="*/ 828 w 1448"/>
                <a:gd name="T27" fmla="*/ 140 h 1452"/>
                <a:gd name="T28" fmla="*/ 942 w 1448"/>
                <a:gd name="T29" fmla="*/ 90 h 1452"/>
                <a:gd name="T30" fmla="*/ 1064 w 1448"/>
                <a:gd name="T31" fmla="*/ 52 h 1452"/>
                <a:gd name="T32" fmla="*/ 1188 w 1448"/>
                <a:gd name="T33" fmla="*/ 22 h 1452"/>
                <a:gd name="T34" fmla="*/ 1316 w 1448"/>
                <a:gd name="T35" fmla="*/ 6 h 1452"/>
                <a:gd name="T36" fmla="*/ 1448 w 1448"/>
                <a:gd name="T37" fmla="*/ 0 h 1452"/>
                <a:gd name="T38" fmla="*/ 1448 w 1448"/>
                <a:gd name="T39" fmla="*/ 726 h 1452"/>
                <a:gd name="T40" fmla="*/ 1358 w 1448"/>
                <a:gd name="T41" fmla="*/ 732 h 1452"/>
                <a:gd name="T42" fmla="*/ 1270 w 1448"/>
                <a:gd name="T43" fmla="*/ 748 h 1452"/>
                <a:gd name="T44" fmla="*/ 1186 w 1448"/>
                <a:gd name="T45" fmla="*/ 774 h 1452"/>
                <a:gd name="T46" fmla="*/ 1108 w 1448"/>
                <a:gd name="T47" fmla="*/ 810 h 1452"/>
                <a:gd name="T48" fmla="*/ 1034 w 1448"/>
                <a:gd name="T49" fmla="*/ 856 h 1452"/>
                <a:gd name="T50" fmla="*/ 968 w 1448"/>
                <a:gd name="T51" fmla="*/ 910 h 1452"/>
                <a:gd name="T52" fmla="*/ 906 w 1448"/>
                <a:gd name="T53" fmla="*/ 970 h 1452"/>
                <a:gd name="T54" fmla="*/ 854 w 1448"/>
                <a:gd name="T55" fmla="*/ 1038 h 1452"/>
                <a:gd name="T56" fmla="*/ 808 w 1448"/>
                <a:gd name="T57" fmla="*/ 1110 h 1452"/>
                <a:gd name="T58" fmla="*/ 772 w 1448"/>
                <a:gd name="T59" fmla="*/ 1190 h 1452"/>
                <a:gd name="T60" fmla="*/ 746 w 1448"/>
                <a:gd name="T61" fmla="*/ 1274 h 1452"/>
                <a:gd name="T62" fmla="*/ 730 w 1448"/>
                <a:gd name="T63" fmla="*/ 1360 h 1452"/>
                <a:gd name="T64" fmla="*/ 724 w 1448"/>
                <a:gd name="T65" fmla="*/ 1452 h 1452"/>
                <a:gd name="T66" fmla="*/ 0 w 1448"/>
                <a:gd name="T67" fmla="*/ 1452 h 1452"/>
                <a:gd name="T68" fmla="*/ 0 w 1448"/>
                <a:gd name="T69" fmla="*/ 1452 h 145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448"/>
                <a:gd name="T106" fmla="*/ 0 h 1452"/>
                <a:gd name="T107" fmla="*/ 1448 w 1448"/>
                <a:gd name="T108" fmla="*/ 1452 h 145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448" h="1452">
                  <a:moveTo>
                    <a:pt x="0" y="1452"/>
                  </a:moveTo>
                  <a:lnTo>
                    <a:pt x="6" y="1320"/>
                  </a:lnTo>
                  <a:lnTo>
                    <a:pt x="24" y="1190"/>
                  </a:lnTo>
                  <a:lnTo>
                    <a:pt x="52" y="1066"/>
                  </a:lnTo>
                  <a:lnTo>
                    <a:pt x="90" y="946"/>
                  </a:lnTo>
                  <a:lnTo>
                    <a:pt x="140" y="830"/>
                  </a:lnTo>
                  <a:lnTo>
                    <a:pt x="198" y="718"/>
                  </a:lnTo>
                  <a:lnTo>
                    <a:pt x="264" y="614"/>
                  </a:lnTo>
                  <a:lnTo>
                    <a:pt x="340" y="516"/>
                  </a:lnTo>
                  <a:lnTo>
                    <a:pt x="424" y="424"/>
                  </a:lnTo>
                  <a:lnTo>
                    <a:pt x="516" y="342"/>
                  </a:lnTo>
                  <a:lnTo>
                    <a:pt x="612" y="266"/>
                  </a:lnTo>
                  <a:lnTo>
                    <a:pt x="718" y="198"/>
                  </a:lnTo>
                  <a:lnTo>
                    <a:pt x="828" y="140"/>
                  </a:lnTo>
                  <a:lnTo>
                    <a:pt x="942" y="90"/>
                  </a:lnTo>
                  <a:lnTo>
                    <a:pt x="1064" y="52"/>
                  </a:lnTo>
                  <a:lnTo>
                    <a:pt x="1188" y="22"/>
                  </a:lnTo>
                  <a:lnTo>
                    <a:pt x="1316" y="6"/>
                  </a:lnTo>
                  <a:lnTo>
                    <a:pt x="1448" y="0"/>
                  </a:lnTo>
                  <a:lnTo>
                    <a:pt x="1448" y="726"/>
                  </a:lnTo>
                  <a:lnTo>
                    <a:pt x="1358" y="732"/>
                  </a:lnTo>
                  <a:lnTo>
                    <a:pt x="1270" y="748"/>
                  </a:lnTo>
                  <a:lnTo>
                    <a:pt x="1186" y="774"/>
                  </a:lnTo>
                  <a:lnTo>
                    <a:pt x="1108" y="810"/>
                  </a:lnTo>
                  <a:lnTo>
                    <a:pt x="1034" y="856"/>
                  </a:lnTo>
                  <a:lnTo>
                    <a:pt x="968" y="910"/>
                  </a:lnTo>
                  <a:lnTo>
                    <a:pt x="906" y="970"/>
                  </a:lnTo>
                  <a:lnTo>
                    <a:pt x="854" y="1038"/>
                  </a:lnTo>
                  <a:lnTo>
                    <a:pt x="808" y="1110"/>
                  </a:lnTo>
                  <a:lnTo>
                    <a:pt x="772" y="1190"/>
                  </a:lnTo>
                  <a:lnTo>
                    <a:pt x="746" y="1274"/>
                  </a:lnTo>
                  <a:lnTo>
                    <a:pt x="730" y="1360"/>
                  </a:lnTo>
                  <a:lnTo>
                    <a:pt x="724" y="1452"/>
                  </a:lnTo>
                  <a:lnTo>
                    <a:pt x="0" y="1452"/>
                  </a:lnTo>
                  <a:close/>
                </a:path>
              </a:pathLst>
            </a:custGeom>
            <a:solidFill>
              <a:srgbClr val="3399FF"/>
            </a:solidFill>
            <a:ln w="0">
              <a:noFill/>
              <a:round/>
              <a:headEnd/>
              <a:tailEnd/>
            </a:ln>
          </p:spPr>
          <p:txBody>
            <a:bodyPr rot="10800000" vert="eaVert"/>
            <a:lstStyle/>
            <a:p>
              <a:pPr>
                <a:defRPr/>
              </a:pPr>
              <a:endParaRPr kumimoji="0" lang="zh-TW" altLang="en-US">
                <a:effectLst>
                  <a:outerShdw blurRad="38100" dist="38100" dir="2700000" algn="tl">
                    <a:srgbClr val="000000"/>
                  </a:outerShdw>
                </a:effectLst>
                <a:ea typeface="新細明體" pitchFamily="18" charset="-120"/>
              </a:endParaRPr>
            </a:p>
          </p:txBody>
        </p:sp>
        <p:sp>
          <p:nvSpPr>
            <p:cNvPr id="16396" name="Freeform 12"/>
            <p:cNvSpPr>
              <a:spLocks noChangeAspect="1"/>
            </p:cNvSpPr>
            <p:nvPr/>
          </p:nvSpPr>
          <p:spPr bwMode="gray">
            <a:xfrm rot="7200000">
              <a:off x="2965" y="1686"/>
              <a:ext cx="905" cy="920"/>
            </a:xfrm>
            <a:custGeom>
              <a:avLst/>
              <a:gdLst>
                <a:gd name="T0" fmla="*/ 0 w 1448"/>
                <a:gd name="T1" fmla="*/ 1452 h 1452"/>
                <a:gd name="T2" fmla="*/ 6 w 1448"/>
                <a:gd name="T3" fmla="*/ 1320 h 1452"/>
                <a:gd name="T4" fmla="*/ 24 w 1448"/>
                <a:gd name="T5" fmla="*/ 1190 h 1452"/>
                <a:gd name="T6" fmla="*/ 52 w 1448"/>
                <a:gd name="T7" fmla="*/ 1066 h 1452"/>
                <a:gd name="T8" fmla="*/ 90 w 1448"/>
                <a:gd name="T9" fmla="*/ 946 h 1452"/>
                <a:gd name="T10" fmla="*/ 140 w 1448"/>
                <a:gd name="T11" fmla="*/ 830 h 1452"/>
                <a:gd name="T12" fmla="*/ 198 w 1448"/>
                <a:gd name="T13" fmla="*/ 718 h 1452"/>
                <a:gd name="T14" fmla="*/ 264 w 1448"/>
                <a:gd name="T15" fmla="*/ 614 h 1452"/>
                <a:gd name="T16" fmla="*/ 340 w 1448"/>
                <a:gd name="T17" fmla="*/ 516 h 1452"/>
                <a:gd name="T18" fmla="*/ 424 w 1448"/>
                <a:gd name="T19" fmla="*/ 424 h 1452"/>
                <a:gd name="T20" fmla="*/ 516 w 1448"/>
                <a:gd name="T21" fmla="*/ 342 h 1452"/>
                <a:gd name="T22" fmla="*/ 612 w 1448"/>
                <a:gd name="T23" fmla="*/ 266 h 1452"/>
                <a:gd name="T24" fmla="*/ 718 w 1448"/>
                <a:gd name="T25" fmla="*/ 198 h 1452"/>
                <a:gd name="T26" fmla="*/ 828 w 1448"/>
                <a:gd name="T27" fmla="*/ 140 h 1452"/>
                <a:gd name="T28" fmla="*/ 942 w 1448"/>
                <a:gd name="T29" fmla="*/ 90 h 1452"/>
                <a:gd name="T30" fmla="*/ 1064 w 1448"/>
                <a:gd name="T31" fmla="*/ 52 h 1452"/>
                <a:gd name="T32" fmla="*/ 1188 w 1448"/>
                <a:gd name="T33" fmla="*/ 22 h 1452"/>
                <a:gd name="T34" fmla="*/ 1316 w 1448"/>
                <a:gd name="T35" fmla="*/ 6 h 1452"/>
                <a:gd name="T36" fmla="*/ 1448 w 1448"/>
                <a:gd name="T37" fmla="*/ 0 h 1452"/>
                <a:gd name="T38" fmla="*/ 1448 w 1448"/>
                <a:gd name="T39" fmla="*/ 726 h 1452"/>
                <a:gd name="T40" fmla="*/ 1358 w 1448"/>
                <a:gd name="T41" fmla="*/ 732 h 1452"/>
                <a:gd name="T42" fmla="*/ 1270 w 1448"/>
                <a:gd name="T43" fmla="*/ 748 h 1452"/>
                <a:gd name="T44" fmla="*/ 1186 w 1448"/>
                <a:gd name="T45" fmla="*/ 774 h 1452"/>
                <a:gd name="T46" fmla="*/ 1108 w 1448"/>
                <a:gd name="T47" fmla="*/ 810 h 1452"/>
                <a:gd name="T48" fmla="*/ 1034 w 1448"/>
                <a:gd name="T49" fmla="*/ 856 h 1452"/>
                <a:gd name="T50" fmla="*/ 968 w 1448"/>
                <a:gd name="T51" fmla="*/ 910 h 1452"/>
                <a:gd name="T52" fmla="*/ 906 w 1448"/>
                <a:gd name="T53" fmla="*/ 970 h 1452"/>
                <a:gd name="T54" fmla="*/ 854 w 1448"/>
                <a:gd name="T55" fmla="*/ 1038 h 1452"/>
                <a:gd name="T56" fmla="*/ 808 w 1448"/>
                <a:gd name="T57" fmla="*/ 1110 h 1452"/>
                <a:gd name="T58" fmla="*/ 772 w 1448"/>
                <a:gd name="T59" fmla="*/ 1190 h 1452"/>
                <a:gd name="T60" fmla="*/ 746 w 1448"/>
                <a:gd name="T61" fmla="*/ 1274 h 1452"/>
                <a:gd name="T62" fmla="*/ 730 w 1448"/>
                <a:gd name="T63" fmla="*/ 1360 h 1452"/>
                <a:gd name="T64" fmla="*/ 724 w 1448"/>
                <a:gd name="T65" fmla="*/ 1452 h 1452"/>
                <a:gd name="T66" fmla="*/ 0 w 1448"/>
                <a:gd name="T67" fmla="*/ 1452 h 1452"/>
                <a:gd name="T68" fmla="*/ 0 w 1448"/>
                <a:gd name="T69" fmla="*/ 1452 h 145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448"/>
                <a:gd name="T106" fmla="*/ 0 h 1452"/>
                <a:gd name="T107" fmla="*/ 1448 w 1448"/>
                <a:gd name="T108" fmla="*/ 1452 h 145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448" h="1452">
                  <a:moveTo>
                    <a:pt x="0" y="1452"/>
                  </a:moveTo>
                  <a:lnTo>
                    <a:pt x="6" y="1320"/>
                  </a:lnTo>
                  <a:lnTo>
                    <a:pt x="24" y="1190"/>
                  </a:lnTo>
                  <a:lnTo>
                    <a:pt x="52" y="1066"/>
                  </a:lnTo>
                  <a:lnTo>
                    <a:pt x="90" y="946"/>
                  </a:lnTo>
                  <a:lnTo>
                    <a:pt x="140" y="830"/>
                  </a:lnTo>
                  <a:lnTo>
                    <a:pt x="198" y="718"/>
                  </a:lnTo>
                  <a:lnTo>
                    <a:pt x="264" y="614"/>
                  </a:lnTo>
                  <a:lnTo>
                    <a:pt x="340" y="516"/>
                  </a:lnTo>
                  <a:lnTo>
                    <a:pt x="424" y="424"/>
                  </a:lnTo>
                  <a:lnTo>
                    <a:pt x="516" y="342"/>
                  </a:lnTo>
                  <a:lnTo>
                    <a:pt x="612" y="266"/>
                  </a:lnTo>
                  <a:lnTo>
                    <a:pt x="718" y="198"/>
                  </a:lnTo>
                  <a:lnTo>
                    <a:pt x="828" y="140"/>
                  </a:lnTo>
                  <a:lnTo>
                    <a:pt x="942" y="90"/>
                  </a:lnTo>
                  <a:lnTo>
                    <a:pt x="1064" y="52"/>
                  </a:lnTo>
                  <a:lnTo>
                    <a:pt x="1188" y="22"/>
                  </a:lnTo>
                  <a:lnTo>
                    <a:pt x="1316" y="6"/>
                  </a:lnTo>
                  <a:lnTo>
                    <a:pt x="1448" y="0"/>
                  </a:lnTo>
                  <a:lnTo>
                    <a:pt x="1448" y="726"/>
                  </a:lnTo>
                  <a:lnTo>
                    <a:pt x="1358" y="732"/>
                  </a:lnTo>
                  <a:lnTo>
                    <a:pt x="1270" y="748"/>
                  </a:lnTo>
                  <a:lnTo>
                    <a:pt x="1186" y="774"/>
                  </a:lnTo>
                  <a:lnTo>
                    <a:pt x="1108" y="810"/>
                  </a:lnTo>
                  <a:lnTo>
                    <a:pt x="1034" y="856"/>
                  </a:lnTo>
                  <a:lnTo>
                    <a:pt x="968" y="910"/>
                  </a:lnTo>
                  <a:lnTo>
                    <a:pt x="906" y="970"/>
                  </a:lnTo>
                  <a:lnTo>
                    <a:pt x="854" y="1038"/>
                  </a:lnTo>
                  <a:lnTo>
                    <a:pt x="808" y="1110"/>
                  </a:lnTo>
                  <a:lnTo>
                    <a:pt x="772" y="1190"/>
                  </a:lnTo>
                  <a:lnTo>
                    <a:pt x="746" y="1274"/>
                  </a:lnTo>
                  <a:lnTo>
                    <a:pt x="730" y="1360"/>
                  </a:lnTo>
                  <a:lnTo>
                    <a:pt x="724" y="1452"/>
                  </a:lnTo>
                  <a:lnTo>
                    <a:pt x="0" y="1452"/>
                  </a:lnTo>
                  <a:close/>
                </a:path>
              </a:pathLst>
            </a:custGeom>
            <a:gradFill rotWithShape="0">
              <a:gsLst>
                <a:gs pos="0">
                  <a:srgbClr val="3399FF"/>
                </a:gs>
                <a:gs pos="100000">
                  <a:srgbClr val="184776"/>
                </a:gs>
              </a:gsLst>
              <a:lin ang="2700000" scaled="1"/>
            </a:gradFill>
            <a:ln w="0">
              <a:noFill/>
              <a:round/>
              <a:headEnd/>
              <a:tailEnd/>
            </a:ln>
          </p:spPr>
          <p:txBody>
            <a:bodyPr rot="10800000" vert="eaVert"/>
            <a:lstStyle/>
            <a:p>
              <a:pPr>
                <a:defRPr/>
              </a:pPr>
              <a:endParaRPr kumimoji="0" lang="zh-TW" altLang="en-US">
                <a:effectLst>
                  <a:outerShdw blurRad="38100" dist="38100" dir="2700000" algn="tl">
                    <a:srgbClr val="000000"/>
                  </a:outerShdw>
                </a:effectLst>
                <a:ea typeface="新細明體" pitchFamily="18" charset="-120"/>
              </a:endParaRPr>
            </a:p>
          </p:txBody>
        </p:sp>
        <p:sp>
          <p:nvSpPr>
            <p:cNvPr id="16397" name="AutoShape 13"/>
            <p:cNvSpPr>
              <a:spLocks noChangeAspect="1" noChangeArrowheads="1"/>
            </p:cNvSpPr>
            <p:nvPr/>
          </p:nvSpPr>
          <p:spPr bwMode="gray">
            <a:xfrm rot="23400000">
              <a:off x="3016" y="2314"/>
              <a:ext cx="776" cy="493"/>
            </a:xfrm>
            <a:prstGeom prst="triangle">
              <a:avLst>
                <a:gd name="adj" fmla="val 50000"/>
              </a:avLst>
            </a:prstGeom>
            <a:solidFill>
              <a:srgbClr val="4EC44E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kumimoji="0" lang="zh-TW" altLang="en-US">
                <a:effectLst>
                  <a:outerShdw blurRad="38100" dist="38100" dir="2700000" algn="tl">
                    <a:srgbClr val="000000"/>
                  </a:outerShdw>
                </a:effectLst>
                <a:ea typeface="新細明體" pitchFamily="18" charset="-120"/>
              </a:endParaRPr>
            </a:p>
          </p:txBody>
        </p:sp>
        <p:grpSp>
          <p:nvGrpSpPr>
            <p:cNvPr id="97292" name="Group 14"/>
            <p:cNvGrpSpPr>
              <a:grpSpLocks noChangeAspect="1"/>
            </p:cNvGrpSpPr>
            <p:nvPr/>
          </p:nvGrpSpPr>
          <p:grpSpPr bwMode="auto">
            <a:xfrm>
              <a:off x="2158" y="2478"/>
              <a:ext cx="1254" cy="907"/>
              <a:chOff x="1895" y="2616"/>
              <a:chExt cx="1810" cy="1278"/>
            </a:xfrm>
          </p:grpSpPr>
          <p:sp>
            <p:nvSpPr>
              <p:cNvPr id="16399" name="Freeform 15"/>
              <p:cNvSpPr>
                <a:spLocks noChangeAspect="1"/>
              </p:cNvSpPr>
              <p:nvPr/>
            </p:nvSpPr>
            <p:spPr bwMode="gray">
              <a:xfrm rot="-9000000">
                <a:off x="2381" y="2616"/>
                <a:ext cx="1324" cy="1278"/>
              </a:xfrm>
              <a:custGeom>
                <a:avLst/>
                <a:gdLst>
                  <a:gd name="T0" fmla="*/ 0 w 1448"/>
                  <a:gd name="T1" fmla="*/ 1452 h 1452"/>
                  <a:gd name="T2" fmla="*/ 6 w 1448"/>
                  <a:gd name="T3" fmla="*/ 1320 h 1452"/>
                  <a:gd name="T4" fmla="*/ 24 w 1448"/>
                  <a:gd name="T5" fmla="*/ 1190 h 1452"/>
                  <a:gd name="T6" fmla="*/ 52 w 1448"/>
                  <a:gd name="T7" fmla="*/ 1066 h 1452"/>
                  <a:gd name="T8" fmla="*/ 90 w 1448"/>
                  <a:gd name="T9" fmla="*/ 946 h 1452"/>
                  <a:gd name="T10" fmla="*/ 140 w 1448"/>
                  <a:gd name="T11" fmla="*/ 830 h 1452"/>
                  <a:gd name="T12" fmla="*/ 198 w 1448"/>
                  <a:gd name="T13" fmla="*/ 718 h 1452"/>
                  <a:gd name="T14" fmla="*/ 264 w 1448"/>
                  <a:gd name="T15" fmla="*/ 614 h 1452"/>
                  <a:gd name="T16" fmla="*/ 340 w 1448"/>
                  <a:gd name="T17" fmla="*/ 516 h 1452"/>
                  <a:gd name="T18" fmla="*/ 424 w 1448"/>
                  <a:gd name="T19" fmla="*/ 424 h 1452"/>
                  <a:gd name="T20" fmla="*/ 516 w 1448"/>
                  <a:gd name="T21" fmla="*/ 342 h 1452"/>
                  <a:gd name="T22" fmla="*/ 612 w 1448"/>
                  <a:gd name="T23" fmla="*/ 266 h 1452"/>
                  <a:gd name="T24" fmla="*/ 718 w 1448"/>
                  <a:gd name="T25" fmla="*/ 198 h 1452"/>
                  <a:gd name="T26" fmla="*/ 828 w 1448"/>
                  <a:gd name="T27" fmla="*/ 140 h 1452"/>
                  <a:gd name="T28" fmla="*/ 942 w 1448"/>
                  <a:gd name="T29" fmla="*/ 90 h 1452"/>
                  <a:gd name="T30" fmla="*/ 1064 w 1448"/>
                  <a:gd name="T31" fmla="*/ 52 h 1452"/>
                  <a:gd name="T32" fmla="*/ 1188 w 1448"/>
                  <a:gd name="T33" fmla="*/ 22 h 1452"/>
                  <a:gd name="T34" fmla="*/ 1316 w 1448"/>
                  <a:gd name="T35" fmla="*/ 6 h 1452"/>
                  <a:gd name="T36" fmla="*/ 1448 w 1448"/>
                  <a:gd name="T37" fmla="*/ 0 h 1452"/>
                  <a:gd name="T38" fmla="*/ 1448 w 1448"/>
                  <a:gd name="T39" fmla="*/ 726 h 1452"/>
                  <a:gd name="T40" fmla="*/ 1358 w 1448"/>
                  <a:gd name="T41" fmla="*/ 732 h 1452"/>
                  <a:gd name="T42" fmla="*/ 1270 w 1448"/>
                  <a:gd name="T43" fmla="*/ 748 h 1452"/>
                  <a:gd name="T44" fmla="*/ 1186 w 1448"/>
                  <a:gd name="T45" fmla="*/ 774 h 1452"/>
                  <a:gd name="T46" fmla="*/ 1108 w 1448"/>
                  <a:gd name="T47" fmla="*/ 810 h 1452"/>
                  <a:gd name="T48" fmla="*/ 1034 w 1448"/>
                  <a:gd name="T49" fmla="*/ 856 h 1452"/>
                  <a:gd name="T50" fmla="*/ 968 w 1448"/>
                  <a:gd name="T51" fmla="*/ 910 h 1452"/>
                  <a:gd name="T52" fmla="*/ 906 w 1448"/>
                  <a:gd name="T53" fmla="*/ 970 h 1452"/>
                  <a:gd name="T54" fmla="*/ 854 w 1448"/>
                  <a:gd name="T55" fmla="*/ 1038 h 1452"/>
                  <a:gd name="T56" fmla="*/ 808 w 1448"/>
                  <a:gd name="T57" fmla="*/ 1110 h 1452"/>
                  <a:gd name="T58" fmla="*/ 772 w 1448"/>
                  <a:gd name="T59" fmla="*/ 1190 h 1452"/>
                  <a:gd name="T60" fmla="*/ 746 w 1448"/>
                  <a:gd name="T61" fmla="*/ 1274 h 1452"/>
                  <a:gd name="T62" fmla="*/ 730 w 1448"/>
                  <a:gd name="T63" fmla="*/ 1360 h 1452"/>
                  <a:gd name="T64" fmla="*/ 724 w 1448"/>
                  <a:gd name="T65" fmla="*/ 1452 h 1452"/>
                  <a:gd name="T66" fmla="*/ 0 w 1448"/>
                  <a:gd name="T67" fmla="*/ 1452 h 1452"/>
                  <a:gd name="T68" fmla="*/ 0 w 1448"/>
                  <a:gd name="T69" fmla="*/ 1452 h 145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448"/>
                  <a:gd name="T106" fmla="*/ 0 h 1452"/>
                  <a:gd name="T107" fmla="*/ 1448 w 1448"/>
                  <a:gd name="T108" fmla="*/ 1452 h 145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448" h="1452">
                    <a:moveTo>
                      <a:pt x="0" y="1452"/>
                    </a:moveTo>
                    <a:lnTo>
                      <a:pt x="6" y="1320"/>
                    </a:lnTo>
                    <a:lnTo>
                      <a:pt x="24" y="1190"/>
                    </a:lnTo>
                    <a:lnTo>
                      <a:pt x="52" y="1066"/>
                    </a:lnTo>
                    <a:lnTo>
                      <a:pt x="90" y="946"/>
                    </a:lnTo>
                    <a:lnTo>
                      <a:pt x="140" y="830"/>
                    </a:lnTo>
                    <a:lnTo>
                      <a:pt x="198" y="718"/>
                    </a:lnTo>
                    <a:lnTo>
                      <a:pt x="264" y="614"/>
                    </a:lnTo>
                    <a:lnTo>
                      <a:pt x="340" y="516"/>
                    </a:lnTo>
                    <a:lnTo>
                      <a:pt x="424" y="424"/>
                    </a:lnTo>
                    <a:lnTo>
                      <a:pt x="516" y="342"/>
                    </a:lnTo>
                    <a:lnTo>
                      <a:pt x="612" y="266"/>
                    </a:lnTo>
                    <a:lnTo>
                      <a:pt x="718" y="198"/>
                    </a:lnTo>
                    <a:lnTo>
                      <a:pt x="828" y="140"/>
                    </a:lnTo>
                    <a:lnTo>
                      <a:pt x="942" y="90"/>
                    </a:lnTo>
                    <a:lnTo>
                      <a:pt x="1064" y="52"/>
                    </a:lnTo>
                    <a:lnTo>
                      <a:pt x="1188" y="22"/>
                    </a:lnTo>
                    <a:lnTo>
                      <a:pt x="1316" y="6"/>
                    </a:lnTo>
                    <a:lnTo>
                      <a:pt x="1448" y="0"/>
                    </a:lnTo>
                    <a:lnTo>
                      <a:pt x="1448" y="726"/>
                    </a:lnTo>
                    <a:lnTo>
                      <a:pt x="1358" y="732"/>
                    </a:lnTo>
                    <a:lnTo>
                      <a:pt x="1270" y="748"/>
                    </a:lnTo>
                    <a:lnTo>
                      <a:pt x="1186" y="774"/>
                    </a:lnTo>
                    <a:lnTo>
                      <a:pt x="1108" y="810"/>
                    </a:lnTo>
                    <a:lnTo>
                      <a:pt x="1034" y="856"/>
                    </a:lnTo>
                    <a:lnTo>
                      <a:pt x="968" y="910"/>
                    </a:lnTo>
                    <a:lnTo>
                      <a:pt x="906" y="970"/>
                    </a:lnTo>
                    <a:lnTo>
                      <a:pt x="854" y="1038"/>
                    </a:lnTo>
                    <a:lnTo>
                      <a:pt x="808" y="1110"/>
                    </a:lnTo>
                    <a:lnTo>
                      <a:pt x="772" y="1190"/>
                    </a:lnTo>
                    <a:lnTo>
                      <a:pt x="746" y="1274"/>
                    </a:lnTo>
                    <a:lnTo>
                      <a:pt x="730" y="1360"/>
                    </a:lnTo>
                    <a:lnTo>
                      <a:pt x="724" y="1452"/>
                    </a:lnTo>
                    <a:lnTo>
                      <a:pt x="0" y="1452"/>
                    </a:lnTo>
                    <a:close/>
                  </a:path>
                </a:pathLst>
              </a:custGeom>
              <a:solidFill>
                <a:srgbClr val="4EC44E"/>
              </a:solidFill>
              <a:ln w="0">
                <a:noFill/>
                <a:round/>
                <a:headEnd/>
                <a:tailEnd/>
              </a:ln>
            </p:spPr>
            <p:txBody>
              <a:bodyPr rot="10800000"/>
              <a:lstStyle/>
              <a:p>
                <a:pPr>
                  <a:defRPr/>
                </a:pPr>
                <a:endParaRPr kumimoji="0" lang="zh-TW" altLang="en-US">
                  <a:effectLst>
                    <a:outerShdw blurRad="38100" dist="38100" dir="2700000" algn="tl">
                      <a:srgbClr val="000000"/>
                    </a:outerShdw>
                  </a:effectLst>
                  <a:ea typeface="新細明體" pitchFamily="18" charset="-120"/>
                </a:endParaRPr>
              </a:p>
            </p:txBody>
          </p:sp>
          <p:sp>
            <p:nvSpPr>
              <p:cNvPr id="16400" name="Freeform 16"/>
              <p:cNvSpPr>
                <a:spLocks noChangeAspect="1"/>
              </p:cNvSpPr>
              <p:nvPr/>
            </p:nvSpPr>
            <p:spPr bwMode="gray">
              <a:xfrm rot="-7200000">
                <a:off x="1921" y="2593"/>
                <a:ext cx="1275" cy="1327"/>
              </a:xfrm>
              <a:custGeom>
                <a:avLst/>
                <a:gdLst>
                  <a:gd name="T0" fmla="*/ 0 w 1448"/>
                  <a:gd name="T1" fmla="*/ 1452 h 1452"/>
                  <a:gd name="T2" fmla="*/ 6 w 1448"/>
                  <a:gd name="T3" fmla="*/ 1320 h 1452"/>
                  <a:gd name="T4" fmla="*/ 24 w 1448"/>
                  <a:gd name="T5" fmla="*/ 1190 h 1452"/>
                  <a:gd name="T6" fmla="*/ 52 w 1448"/>
                  <a:gd name="T7" fmla="*/ 1066 h 1452"/>
                  <a:gd name="T8" fmla="*/ 90 w 1448"/>
                  <a:gd name="T9" fmla="*/ 946 h 1452"/>
                  <a:gd name="T10" fmla="*/ 140 w 1448"/>
                  <a:gd name="T11" fmla="*/ 830 h 1452"/>
                  <a:gd name="T12" fmla="*/ 198 w 1448"/>
                  <a:gd name="T13" fmla="*/ 718 h 1452"/>
                  <a:gd name="T14" fmla="*/ 264 w 1448"/>
                  <a:gd name="T15" fmla="*/ 614 h 1452"/>
                  <a:gd name="T16" fmla="*/ 340 w 1448"/>
                  <a:gd name="T17" fmla="*/ 516 h 1452"/>
                  <a:gd name="T18" fmla="*/ 424 w 1448"/>
                  <a:gd name="T19" fmla="*/ 424 h 1452"/>
                  <a:gd name="T20" fmla="*/ 516 w 1448"/>
                  <a:gd name="T21" fmla="*/ 342 h 1452"/>
                  <a:gd name="T22" fmla="*/ 612 w 1448"/>
                  <a:gd name="T23" fmla="*/ 266 h 1452"/>
                  <a:gd name="T24" fmla="*/ 718 w 1448"/>
                  <a:gd name="T25" fmla="*/ 198 h 1452"/>
                  <a:gd name="T26" fmla="*/ 828 w 1448"/>
                  <a:gd name="T27" fmla="*/ 140 h 1452"/>
                  <a:gd name="T28" fmla="*/ 942 w 1448"/>
                  <a:gd name="T29" fmla="*/ 90 h 1452"/>
                  <a:gd name="T30" fmla="*/ 1064 w 1448"/>
                  <a:gd name="T31" fmla="*/ 52 h 1452"/>
                  <a:gd name="T32" fmla="*/ 1188 w 1448"/>
                  <a:gd name="T33" fmla="*/ 22 h 1452"/>
                  <a:gd name="T34" fmla="*/ 1316 w 1448"/>
                  <a:gd name="T35" fmla="*/ 6 h 1452"/>
                  <a:gd name="T36" fmla="*/ 1448 w 1448"/>
                  <a:gd name="T37" fmla="*/ 0 h 1452"/>
                  <a:gd name="T38" fmla="*/ 1448 w 1448"/>
                  <a:gd name="T39" fmla="*/ 726 h 1452"/>
                  <a:gd name="T40" fmla="*/ 1358 w 1448"/>
                  <a:gd name="T41" fmla="*/ 732 h 1452"/>
                  <a:gd name="T42" fmla="*/ 1270 w 1448"/>
                  <a:gd name="T43" fmla="*/ 748 h 1452"/>
                  <a:gd name="T44" fmla="*/ 1186 w 1448"/>
                  <a:gd name="T45" fmla="*/ 774 h 1452"/>
                  <a:gd name="T46" fmla="*/ 1108 w 1448"/>
                  <a:gd name="T47" fmla="*/ 810 h 1452"/>
                  <a:gd name="T48" fmla="*/ 1034 w 1448"/>
                  <a:gd name="T49" fmla="*/ 856 h 1452"/>
                  <a:gd name="T50" fmla="*/ 968 w 1448"/>
                  <a:gd name="T51" fmla="*/ 910 h 1452"/>
                  <a:gd name="T52" fmla="*/ 906 w 1448"/>
                  <a:gd name="T53" fmla="*/ 970 h 1452"/>
                  <a:gd name="T54" fmla="*/ 854 w 1448"/>
                  <a:gd name="T55" fmla="*/ 1038 h 1452"/>
                  <a:gd name="T56" fmla="*/ 808 w 1448"/>
                  <a:gd name="T57" fmla="*/ 1110 h 1452"/>
                  <a:gd name="T58" fmla="*/ 772 w 1448"/>
                  <a:gd name="T59" fmla="*/ 1190 h 1452"/>
                  <a:gd name="T60" fmla="*/ 746 w 1448"/>
                  <a:gd name="T61" fmla="*/ 1274 h 1452"/>
                  <a:gd name="T62" fmla="*/ 730 w 1448"/>
                  <a:gd name="T63" fmla="*/ 1360 h 1452"/>
                  <a:gd name="T64" fmla="*/ 724 w 1448"/>
                  <a:gd name="T65" fmla="*/ 1452 h 1452"/>
                  <a:gd name="T66" fmla="*/ 0 w 1448"/>
                  <a:gd name="T67" fmla="*/ 1452 h 1452"/>
                  <a:gd name="T68" fmla="*/ 0 w 1448"/>
                  <a:gd name="T69" fmla="*/ 1452 h 145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448"/>
                  <a:gd name="T106" fmla="*/ 0 h 1452"/>
                  <a:gd name="T107" fmla="*/ 1448 w 1448"/>
                  <a:gd name="T108" fmla="*/ 1452 h 145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448" h="1452">
                    <a:moveTo>
                      <a:pt x="0" y="1452"/>
                    </a:moveTo>
                    <a:lnTo>
                      <a:pt x="6" y="1320"/>
                    </a:lnTo>
                    <a:lnTo>
                      <a:pt x="24" y="1190"/>
                    </a:lnTo>
                    <a:lnTo>
                      <a:pt x="52" y="1066"/>
                    </a:lnTo>
                    <a:lnTo>
                      <a:pt x="90" y="946"/>
                    </a:lnTo>
                    <a:lnTo>
                      <a:pt x="140" y="830"/>
                    </a:lnTo>
                    <a:lnTo>
                      <a:pt x="198" y="718"/>
                    </a:lnTo>
                    <a:lnTo>
                      <a:pt x="264" y="614"/>
                    </a:lnTo>
                    <a:lnTo>
                      <a:pt x="340" y="516"/>
                    </a:lnTo>
                    <a:lnTo>
                      <a:pt x="424" y="424"/>
                    </a:lnTo>
                    <a:lnTo>
                      <a:pt x="516" y="342"/>
                    </a:lnTo>
                    <a:lnTo>
                      <a:pt x="612" y="266"/>
                    </a:lnTo>
                    <a:lnTo>
                      <a:pt x="718" y="198"/>
                    </a:lnTo>
                    <a:lnTo>
                      <a:pt x="828" y="140"/>
                    </a:lnTo>
                    <a:lnTo>
                      <a:pt x="942" y="90"/>
                    </a:lnTo>
                    <a:lnTo>
                      <a:pt x="1064" y="52"/>
                    </a:lnTo>
                    <a:lnTo>
                      <a:pt x="1188" y="22"/>
                    </a:lnTo>
                    <a:lnTo>
                      <a:pt x="1316" y="6"/>
                    </a:lnTo>
                    <a:lnTo>
                      <a:pt x="1448" y="0"/>
                    </a:lnTo>
                    <a:lnTo>
                      <a:pt x="1448" y="726"/>
                    </a:lnTo>
                    <a:lnTo>
                      <a:pt x="1358" y="732"/>
                    </a:lnTo>
                    <a:lnTo>
                      <a:pt x="1270" y="748"/>
                    </a:lnTo>
                    <a:lnTo>
                      <a:pt x="1186" y="774"/>
                    </a:lnTo>
                    <a:lnTo>
                      <a:pt x="1108" y="810"/>
                    </a:lnTo>
                    <a:lnTo>
                      <a:pt x="1034" y="856"/>
                    </a:lnTo>
                    <a:lnTo>
                      <a:pt x="968" y="910"/>
                    </a:lnTo>
                    <a:lnTo>
                      <a:pt x="906" y="970"/>
                    </a:lnTo>
                    <a:lnTo>
                      <a:pt x="854" y="1038"/>
                    </a:lnTo>
                    <a:lnTo>
                      <a:pt x="808" y="1110"/>
                    </a:lnTo>
                    <a:lnTo>
                      <a:pt x="772" y="1190"/>
                    </a:lnTo>
                    <a:lnTo>
                      <a:pt x="746" y="1274"/>
                    </a:lnTo>
                    <a:lnTo>
                      <a:pt x="730" y="1360"/>
                    </a:lnTo>
                    <a:lnTo>
                      <a:pt x="724" y="1452"/>
                    </a:lnTo>
                    <a:lnTo>
                      <a:pt x="0" y="145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245B24"/>
                  </a:gs>
                  <a:gs pos="100000">
                    <a:srgbClr val="4EC44E"/>
                  </a:gs>
                </a:gsLst>
                <a:lin ang="0" scaled="1"/>
              </a:gradFill>
              <a:ln w="0">
                <a:noFill/>
                <a:round/>
                <a:headEnd/>
                <a:tailEnd/>
              </a:ln>
            </p:spPr>
            <p:txBody>
              <a:bodyPr vert="eaVert"/>
              <a:lstStyle/>
              <a:p>
                <a:pPr>
                  <a:defRPr/>
                </a:pPr>
                <a:endParaRPr kumimoji="0" lang="zh-TW" altLang="en-US">
                  <a:effectLst>
                    <a:outerShdw blurRad="38100" dist="38100" dir="2700000" algn="tl">
                      <a:srgbClr val="000000"/>
                    </a:outerShdw>
                  </a:effectLst>
                  <a:ea typeface="新細明體" pitchFamily="18" charset="-120"/>
                </a:endParaRPr>
              </a:p>
            </p:txBody>
          </p:sp>
        </p:grpSp>
        <p:sp>
          <p:nvSpPr>
            <p:cNvPr id="16401" name="AutoShape 17"/>
            <p:cNvSpPr>
              <a:spLocks noChangeAspect="1" noChangeArrowheads="1"/>
            </p:cNvSpPr>
            <p:nvPr/>
          </p:nvSpPr>
          <p:spPr bwMode="gray">
            <a:xfrm rot="9000000">
              <a:off x="1845" y="2478"/>
              <a:ext cx="776" cy="441"/>
            </a:xfrm>
            <a:prstGeom prst="triangle">
              <a:avLst>
                <a:gd name="adj" fmla="val 50000"/>
              </a:avLst>
            </a:prstGeom>
            <a:solidFill>
              <a:srgbClr val="9999FF"/>
            </a:solidFill>
            <a:ln w="9525" algn="ctr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>
                <a:defRPr/>
              </a:pPr>
              <a:endParaRPr kumimoji="0" lang="zh-TW" altLang="en-US">
                <a:effectLst>
                  <a:outerShdw blurRad="38100" dist="38100" dir="2700000" algn="tl">
                    <a:srgbClr val="000000"/>
                  </a:outerShdw>
                </a:effectLst>
                <a:ea typeface="新細明體" pitchFamily="18" charset="-120"/>
              </a:endParaRPr>
            </a:p>
          </p:txBody>
        </p:sp>
        <p:grpSp>
          <p:nvGrpSpPr>
            <p:cNvPr id="97294" name="Group 18"/>
            <p:cNvGrpSpPr>
              <a:grpSpLocks noChangeAspect="1"/>
            </p:cNvGrpSpPr>
            <p:nvPr/>
          </p:nvGrpSpPr>
          <p:grpSpPr bwMode="auto">
            <a:xfrm>
              <a:off x="1701" y="1403"/>
              <a:ext cx="1085" cy="1196"/>
              <a:chOff x="1236" y="1101"/>
              <a:chExt cx="1566" cy="1685"/>
            </a:xfrm>
          </p:grpSpPr>
          <p:sp>
            <p:nvSpPr>
              <p:cNvPr id="16403" name="Freeform 19"/>
              <p:cNvSpPr>
                <a:spLocks noChangeAspect="1"/>
              </p:cNvSpPr>
              <p:nvPr/>
            </p:nvSpPr>
            <p:spPr bwMode="gray">
              <a:xfrm rot="19800000">
                <a:off x="1236" y="1507"/>
                <a:ext cx="1324" cy="1279"/>
              </a:xfrm>
              <a:custGeom>
                <a:avLst/>
                <a:gdLst/>
                <a:ahLst/>
                <a:cxnLst>
                  <a:cxn ang="0">
                    <a:pos x="0" y="1452"/>
                  </a:cxn>
                  <a:cxn ang="0">
                    <a:pos x="6" y="1320"/>
                  </a:cxn>
                  <a:cxn ang="0">
                    <a:pos x="24" y="1190"/>
                  </a:cxn>
                  <a:cxn ang="0">
                    <a:pos x="52" y="1066"/>
                  </a:cxn>
                  <a:cxn ang="0">
                    <a:pos x="90" y="946"/>
                  </a:cxn>
                  <a:cxn ang="0">
                    <a:pos x="140" y="830"/>
                  </a:cxn>
                  <a:cxn ang="0">
                    <a:pos x="198" y="718"/>
                  </a:cxn>
                  <a:cxn ang="0">
                    <a:pos x="264" y="614"/>
                  </a:cxn>
                  <a:cxn ang="0">
                    <a:pos x="340" y="516"/>
                  </a:cxn>
                  <a:cxn ang="0">
                    <a:pos x="424" y="424"/>
                  </a:cxn>
                  <a:cxn ang="0">
                    <a:pos x="516" y="342"/>
                  </a:cxn>
                  <a:cxn ang="0">
                    <a:pos x="612" y="266"/>
                  </a:cxn>
                  <a:cxn ang="0">
                    <a:pos x="718" y="198"/>
                  </a:cxn>
                  <a:cxn ang="0">
                    <a:pos x="828" y="140"/>
                  </a:cxn>
                  <a:cxn ang="0">
                    <a:pos x="942" y="90"/>
                  </a:cxn>
                  <a:cxn ang="0">
                    <a:pos x="1064" y="52"/>
                  </a:cxn>
                  <a:cxn ang="0">
                    <a:pos x="1188" y="22"/>
                  </a:cxn>
                  <a:cxn ang="0">
                    <a:pos x="1316" y="6"/>
                  </a:cxn>
                  <a:cxn ang="0">
                    <a:pos x="1448" y="0"/>
                  </a:cxn>
                  <a:cxn ang="0">
                    <a:pos x="1448" y="726"/>
                  </a:cxn>
                  <a:cxn ang="0">
                    <a:pos x="1358" y="732"/>
                  </a:cxn>
                  <a:cxn ang="0">
                    <a:pos x="1270" y="748"/>
                  </a:cxn>
                  <a:cxn ang="0">
                    <a:pos x="1186" y="774"/>
                  </a:cxn>
                  <a:cxn ang="0">
                    <a:pos x="1108" y="810"/>
                  </a:cxn>
                  <a:cxn ang="0">
                    <a:pos x="1034" y="856"/>
                  </a:cxn>
                  <a:cxn ang="0">
                    <a:pos x="968" y="910"/>
                  </a:cxn>
                  <a:cxn ang="0">
                    <a:pos x="906" y="970"/>
                  </a:cxn>
                  <a:cxn ang="0">
                    <a:pos x="854" y="1038"/>
                  </a:cxn>
                  <a:cxn ang="0">
                    <a:pos x="808" y="1110"/>
                  </a:cxn>
                  <a:cxn ang="0">
                    <a:pos x="772" y="1190"/>
                  </a:cxn>
                  <a:cxn ang="0">
                    <a:pos x="746" y="1274"/>
                  </a:cxn>
                  <a:cxn ang="0">
                    <a:pos x="730" y="1360"/>
                  </a:cxn>
                  <a:cxn ang="0">
                    <a:pos x="724" y="1452"/>
                  </a:cxn>
                  <a:cxn ang="0">
                    <a:pos x="0" y="1452"/>
                  </a:cxn>
                  <a:cxn ang="0">
                    <a:pos x="0" y="1452"/>
                  </a:cxn>
                </a:cxnLst>
                <a:rect l="0" t="0" r="r" b="b"/>
                <a:pathLst>
                  <a:path w="1448" h="1452">
                    <a:moveTo>
                      <a:pt x="0" y="1452"/>
                    </a:moveTo>
                    <a:lnTo>
                      <a:pt x="6" y="1320"/>
                    </a:lnTo>
                    <a:lnTo>
                      <a:pt x="24" y="1190"/>
                    </a:lnTo>
                    <a:lnTo>
                      <a:pt x="52" y="1066"/>
                    </a:lnTo>
                    <a:lnTo>
                      <a:pt x="90" y="946"/>
                    </a:lnTo>
                    <a:lnTo>
                      <a:pt x="140" y="830"/>
                    </a:lnTo>
                    <a:lnTo>
                      <a:pt x="198" y="718"/>
                    </a:lnTo>
                    <a:lnTo>
                      <a:pt x="264" y="614"/>
                    </a:lnTo>
                    <a:lnTo>
                      <a:pt x="340" y="516"/>
                    </a:lnTo>
                    <a:lnTo>
                      <a:pt x="424" y="424"/>
                    </a:lnTo>
                    <a:lnTo>
                      <a:pt x="516" y="342"/>
                    </a:lnTo>
                    <a:lnTo>
                      <a:pt x="612" y="266"/>
                    </a:lnTo>
                    <a:lnTo>
                      <a:pt x="718" y="198"/>
                    </a:lnTo>
                    <a:lnTo>
                      <a:pt x="828" y="140"/>
                    </a:lnTo>
                    <a:lnTo>
                      <a:pt x="942" y="90"/>
                    </a:lnTo>
                    <a:lnTo>
                      <a:pt x="1064" y="52"/>
                    </a:lnTo>
                    <a:lnTo>
                      <a:pt x="1188" y="22"/>
                    </a:lnTo>
                    <a:lnTo>
                      <a:pt x="1316" y="6"/>
                    </a:lnTo>
                    <a:lnTo>
                      <a:pt x="1448" y="0"/>
                    </a:lnTo>
                    <a:lnTo>
                      <a:pt x="1448" y="726"/>
                    </a:lnTo>
                    <a:lnTo>
                      <a:pt x="1358" y="732"/>
                    </a:lnTo>
                    <a:lnTo>
                      <a:pt x="1270" y="748"/>
                    </a:lnTo>
                    <a:lnTo>
                      <a:pt x="1186" y="774"/>
                    </a:lnTo>
                    <a:lnTo>
                      <a:pt x="1108" y="810"/>
                    </a:lnTo>
                    <a:lnTo>
                      <a:pt x="1034" y="856"/>
                    </a:lnTo>
                    <a:lnTo>
                      <a:pt x="968" y="910"/>
                    </a:lnTo>
                    <a:lnTo>
                      <a:pt x="906" y="970"/>
                    </a:lnTo>
                    <a:lnTo>
                      <a:pt x="854" y="1038"/>
                    </a:lnTo>
                    <a:lnTo>
                      <a:pt x="808" y="1110"/>
                    </a:lnTo>
                    <a:lnTo>
                      <a:pt x="772" y="1190"/>
                    </a:lnTo>
                    <a:lnTo>
                      <a:pt x="746" y="1274"/>
                    </a:lnTo>
                    <a:lnTo>
                      <a:pt x="730" y="1360"/>
                    </a:lnTo>
                    <a:lnTo>
                      <a:pt x="724" y="1452"/>
                    </a:lnTo>
                    <a:lnTo>
                      <a:pt x="0" y="1452"/>
                    </a:lnTo>
                    <a:lnTo>
                      <a:pt x="0" y="1452"/>
                    </a:lnTo>
                    <a:close/>
                  </a:path>
                </a:pathLst>
              </a:custGeom>
              <a:solidFill>
                <a:srgbClr val="9999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kumimoji="0" lang="zh-TW" altLang="en-US">
                  <a:effectLst>
                    <a:outerShdw blurRad="38100" dist="38100" dir="2700000" algn="tl">
                      <a:srgbClr val="000000"/>
                    </a:outerShdw>
                  </a:effectLst>
                  <a:ea typeface="新細明體" pitchFamily="18" charset="-120"/>
                </a:endParaRPr>
              </a:p>
            </p:txBody>
          </p:sp>
          <p:sp>
            <p:nvSpPr>
              <p:cNvPr id="16404" name="Freeform 20"/>
              <p:cNvSpPr>
                <a:spLocks noChangeAspect="1"/>
              </p:cNvSpPr>
              <p:nvPr/>
            </p:nvSpPr>
            <p:spPr bwMode="gray">
              <a:xfrm>
                <a:off x="1478" y="1101"/>
                <a:ext cx="1324" cy="1279"/>
              </a:xfrm>
              <a:custGeom>
                <a:avLst/>
                <a:gdLst/>
                <a:ahLst/>
                <a:cxnLst>
                  <a:cxn ang="0">
                    <a:pos x="0" y="1452"/>
                  </a:cxn>
                  <a:cxn ang="0">
                    <a:pos x="6" y="1320"/>
                  </a:cxn>
                  <a:cxn ang="0">
                    <a:pos x="24" y="1190"/>
                  </a:cxn>
                  <a:cxn ang="0">
                    <a:pos x="52" y="1066"/>
                  </a:cxn>
                  <a:cxn ang="0">
                    <a:pos x="90" y="946"/>
                  </a:cxn>
                  <a:cxn ang="0">
                    <a:pos x="140" y="830"/>
                  </a:cxn>
                  <a:cxn ang="0">
                    <a:pos x="198" y="718"/>
                  </a:cxn>
                  <a:cxn ang="0">
                    <a:pos x="264" y="614"/>
                  </a:cxn>
                  <a:cxn ang="0">
                    <a:pos x="340" y="516"/>
                  </a:cxn>
                  <a:cxn ang="0">
                    <a:pos x="424" y="424"/>
                  </a:cxn>
                  <a:cxn ang="0">
                    <a:pos x="516" y="342"/>
                  </a:cxn>
                  <a:cxn ang="0">
                    <a:pos x="612" y="266"/>
                  </a:cxn>
                  <a:cxn ang="0">
                    <a:pos x="718" y="198"/>
                  </a:cxn>
                  <a:cxn ang="0">
                    <a:pos x="828" y="140"/>
                  </a:cxn>
                  <a:cxn ang="0">
                    <a:pos x="942" y="90"/>
                  </a:cxn>
                  <a:cxn ang="0">
                    <a:pos x="1064" y="52"/>
                  </a:cxn>
                  <a:cxn ang="0">
                    <a:pos x="1188" y="22"/>
                  </a:cxn>
                  <a:cxn ang="0">
                    <a:pos x="1316" y="6"/>
                  </a:cxn>
                  <a:cxn ang="0">
                    <a:pos x="1448" y="0"/>
                  </a:cxn>
                  <a:cxn ang="0">
                    <a:pos x="1448" y="726"/>
                  </a:cxn>
                  <a:cxn ang="0">
                    <a:pos x="1358" y="732"/>
                  </a:cxn>
                  <a:cxn ang="0">
                    <a:pos x="1270" y="748"/>
                  </a:cxn>
                  <a:cxn ang="0">
                    <a:pos x="1186" y="774"/>
                  </a:cxn>
                  <a:cxn ang="0">
                    <a:pos x="1108" y="810"/>
                  </a:cxn>
                  <a:cxn ang="0">
                    <a:pos x="1034" y="856"/>
                  </a:cxn>
                  <a:cxn ang="0">
                    <a:pos x="968" y="910"/>
                  </a:cxn>
                  <a:cxn ang="0">
                    <a:pos x="906" y="970"/>
                  </a:cxn>
                  <a:cxn ang="0">
                    <a:pos x="854" y="1038"/>
                  </a:cxn>
                  <a:cxn ang="0">
                    <a:pos x="808" y="1110"/>
                  </a:cxn>
                  <a:cxn ang="0">
                    <a:pos x="772" y="1190"/>
                  </a:cxn>
                  <a:cxn ang="0">
                    <a:pos x="746" y="1274"/>
                  </a:cxn>
                  <a:cxn ang="0">
                    <a:pos x="730" y="1360"/>
                  </a:cxn>
                  <a:cxn ang="0">
                    <a:pos x="724" y="1452"/>
                  </a:cxn>
                  <a:cxn ang="0">
                    <a:pos x="0" y="1452"/>
                  </a:cxn>
                  <a:cxn ang="0">
                    <a:pos x="0" y="1452"/>
                  </a:cxn>
                </a:cxnLst>
                <a:rect l="0" t="0" r="r" b="b"/>
                <a:pathLst>
                  <a:path w="1448" h="1452">
                    <a:moveTo>
                      <a:pt x="0" y="1452"/>
                    </a:moveTo>
                    <a:lnTo>
                      <a:pt x="6" y="1320"/>
                    </a:lnTo>
                    <a:lnTo>
                      <a:pt x="24" y="1190"/>
                    </a:lnTo>
                    <a:lnTo>
                      <a:pt x="52" y="1066"/>
                    </a:lnTo>
                    <a:lnTo>
                      <a:pt x="90" y="946"/>
                    </a:lnTo>
                    <a:lnTo>
                      <a:pt x="140" y="830"/>
                    </a:lnTo>
                    <a:lnTo>
                      <a:pt x="198" y="718"/>
                    </a:lnTo>
                    <a:lnTo>
                      <a:pt x="264" y="614"/>
                    </a:lnTo>
                    <a:lnTo>
                      <a:pt x="340" y="516"/>
                    </a:lnTo>
                    <a:lnTo>
                      <a:pt x="424" y="424"/>
                    </a:lnTo>
                    <a:lnTo>
                      <a:pt x="516" y="342"/>
                    </a:lnTo>
                    <a:lnTo>
                      <a:pt x="612" y="266"/>
                    </a:lnTo>
                    <a:lnTo>
                      <a:pt x="718" y="198"/>
                    </a:lnTo>
                    <a:lnTo>
                      <a:pt x="828" y="140"/>
                    </a:lnTo>
                    <a:lnTo>
                      <a:pt x="942" y="90"/>
                    </a:lnTo>
                    <a:lnTo>
                      <a:pt x="1064" y="52"/>
                    </a:lnTo>
                    <a:lnTo>
                      <a:pt x="1188" y="22"/>
                    </a:lnTo>
                    <a:lnTo>
                      <a:pt x="1316" y="6"/>
                    </a:lnTo>
                    <a:lnTo>
                      <a:pt x="1448" y="0"/>
                    </a:lnTo>
                    <a:lnTo>
                      <a:pt x="1448" y="726"/>
                    </a:lnTo>
                    <a:lnTo>
                      <a:pt x="1358" y="732"/>
                    </a:lnTo>
                    <a:lnTo>
                      <a:pt x="1270" y="748"/>
                    </a:lnTo>
                    <a:lnTo>
                      <a:pt x="1186" y="774"/>
                    </a:lnTo>
                    <a:lnTo>
                      <a:pt x="1108" y="810"/>
                    </a:lnTo>
                    <a:lnTo>
                      <a:pt x="1034" y="856"/>
                    </a:lnTo>
                    <a:lnTo>
                      <a:pt x="968" y="910"/>
                    </a:lnTo>
                    <a:lnTo>
                      <a:pt x="906" y="970"/>
                    </a:lnTo>
                    <a:lnTo>
                      <a:pt x="854" y="1038"/>
                    </a:lnTo>
                    <a:lnTo>
                      <a:pt x="808" y="1110"/>
                    </a:lnTo>
                    <a:lnTo>
                      <a:pt x="772" y="1190"/>
                    </a:lnTo>
                    <a:lnTo>
                      <a:pt x="746" y="1274"/>
                    </a:lnTo>
                    <a:lnTo>
                      <a:pt x="730" y="1360"/>
                    </a:lnTo>
                    <a:lnTo>
                      <a:pt x="724" y="1452"/>
                    </a:lnTo>
                    <a:lnTo>
                      <a:pt x="0" y="1452"/>
                    </a:lnTo>
                    <a:lnTo>
                      <a:pt x="0" y="145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9999FF"/>
                  </a:gs>
                  <a:gs pos="100000">
                    <a:srgbClr val="9999FF">
                      <a:gamma/>
                      <a:shade val="46275"/>
                      <a:invGamma/>
                    </a:srgbClr>
                  </a:gs>
                </a:gsLst>
                <a:lin ang="189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kumimoji="0" lang="zh-TW" altLang="en-US">
                  <a:effectLst>
                    <a:outerShdw blurRad="38100" dist="38100" dir="2700000" algn="tl">
                      <a:srgbClr val="000000"/>
                    </a:outerShdw>
                  </a:effectLst>
                  <a:ea typeface="新細明體" pitchFamily="18" charset="-120"/>
                </a:endParaRPr>
              </a:p>
            </p:txBody>
          </p:sp>
        </p:grpSp>
        <p:sp>
          <p:nvSpPr>
            <p:cNvPr id="16405" name="AutoShape 21"/>
            <p:cNvSpPr>
              <a:spLocks noChangeAspect="1" noChangeArrowheads="1"/>
            </p:cNvSpPr>
            <p:nvPr/>
          </p:nvSpPr>
          <p:spPr bwMode="gray">
            <a:xfrm rot="-5400000">
              <a:off x="2294" y="1386"/>
              <a:ext cx="766" cy="500"/>
            </a:xfrm>
            <a:prstGeom prst="triangle">
              <a:avLst>
                <a:gd name="adj" fmla="val 50000"/>
              </a:avLst>
            </a:prstGeom>
            <a:solidFill>
              <a:srgbClr val="3399FF"/>
            </a:solidFill>
            <a:ln w="9525" algn="ctr">
              <a:noFill/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>
                <a:defRPr/>
              </a:pPr>
              <a:endParaRPr kumimoji="0" lang="zh-TW" altLang="en-US">
                <a:effectLst>
                  <a:outerShdw blurRad="38100" dist="38100" dir="2700000" algn="tl">
                    <a:srgbClr val="000000"/>
                  </a:outerShdw>
                </a:effectLst>
                <a:ea typeface="新細明體" pitchFamily="18" charset="-120"/>
              </a:endParaRPr>
            </a:p>
          </p:txBody>
        </p:sp>
      </p:grpSp>
      <p:sp>
        <p:nvSpPr>
          <p:cNvPr id="16406" name="AutoShape 22"/>
          <p:cNvSpPr>
            <a:spLocks noChangeArrowheads="1"/>
          </p:cNvSpPr>
          <p:nvPr/>
        </p:nvSpPr>
        <p:spPr bwMode="auto">
          <a:xfrm>
            <a:off x="466725" y="1700213"/>
            <a:ext cx="2057400" cy="498475"/>
          </a:xfrm>
          <a:prstGeom prst="roundRect">
            <a:avLst>
              <a:gd name="adj" fmla="val 50000"/>
            </a:avLst>
          </a:prstGeom>
          <a:noFill/>
          <a:ln w="38100" algn="ctr">
            <a:solidFill>
              <a:srgbClr val="7030A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kumimoji="0" lang="zh-TW" altLang="en-US" sz="18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Verdana" pitchFamily="64" charset="0"/>
                <a:ea typeface="新細明體" pitchFamily="64" charset="-120"/>
              </a:rPr>
              <a:t>就業</a:t>
            </a:r>
          </a:p>
        </p:txBody>
      </p:sp>
      <p:sp>
        <p:nvSpPr>
          <p:cNvPr id="16407" name="AutoShape 23"/>
          <p:cNvSpPr>
            <a:spLocks noChangeArrowheads="1"/>
          </p:cNvSpPr>
          <p:nvPr/>
        </p:nvSpPr>
        <p:spPr bwMode="auto">
          <a:xfrm>
            <a:off x="5292725" y="1412875"/>
            <a:ext cx="2057400" cy="498475"/>
          </a:xfrm>
          <a:prstGeom prst="roundRect">
            <a:avLst>
              <a:gd name="adj" fmla="val 50000"/>
            </a:avLst>
          </a:prstGeom>
          <a:noFill/>
          <a:ln w="38100" algn="ctr">
            <a:solidFill>
              <a:schemeClr val="accent6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kumimoji="0" lang="zh-TW" altLang="en-US" sz="1800" b="1" dirty="0">
                <a:solidFill>
                  <a:schemeClr val="accent6">
                    <a:lumMod val="50000"/>
                  </a:schemeClr>
                </a:solidFill>
                <a:latin typeface="Verdana" pitchFamily="64" charset="0"/>
                <a:ea typeface="新細明體" pitchFamily="64" charset="-120"/>
              </a:rPr>
              <a:t>進修</a:t>
            </a:r>
            <a:endParaRPr kumimoji="0" lang="en-US" altLang="zh-TW" sz="1800" b="1" dirty="0">
              <a:solidFill>
                <a:schemeClr val="accent6">
                  <a:lumMod val="50000"/>
                </a:schemeClr>
              </a:solidFill>
              <a:latin typeface="Verdana" pitchFamily="64" charset="0"/>
              <a:ea typeface="新細明體" pitchFamily="64" charset="-120"/>
            </a:endParaRPr>
          </a:p>
        </p:txBody>
      </p:sp>
      <p:sp>
        <p:nvSpPr>
          <p:cNvPr id="16408" name="AutoShape 24"/>
          <p:cNvSpPr>
            <a:spLocks noChangeArrowheads="1"/>
          </p:cNvSpPr>
          <p:nvPr/>
        </p:nvSpPr>
        <p:spPr bwMode="auto">
          <a:xfrm>
            <a:off x="1692275" y="5300663"/>
            <a:ext cx="2057400" cy="498475"/>
          </a:xfrm>
          <a:prstGeom prst="roundRect">
            <a:avLst>
              <a:gd name="adj" fmla="val 50000"/>
            </a:avLst>
          </a:prstGeom>
          <a:noFill/>
          <a:ln w="38100" algn="ctr">
            <a:solidFill>
              <a:schemeClr val="accent5">
                <a:lumMod val="2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kumimoji="0" lang="zh-TW" altLang="en-US" sz="1800" b="1" dirty="0">
                <a:solidFill>
                  <a:schemeClr val="accent1">
                    <a:lumMod val="50000"/>
                  </a:schemeClr>
                </a:solidFill>
                <a:latin typeface="Verdana" pitchFamily="64" charset="0"/>
                <a:ea typeface="新細明體" pitchFamily="64" charset="-120"/>
              </a:rPr>
              <a:t>獨立創業</a:t>
            </a:r>
            <a:endParaRPr kumimoji="0" lang="en-US" altLang="zh-TW" sz="1800" b="1" dirty="0">
              <a:solidFill>
                <a:schemeClr val="accent1">
                  <a:lumMod val="50000"/>
                </a:schemeClr>
              </a:solidFill>
              <a:latin typeface="Verdana" pitchFamily="64" charset="0"/>
              <a:ea typeface="新細明體" pitchFamily="64" charset="-120"/>
            </a:endParaRPr>
          </a:p>
        </p:txBody>
      </p:sp>
      <p:sp>
        <p:nvSpPr>
          <p:cNvPr id="16410" name="Rectangle 26"/>
          <p:cNvSpPr>
            <a:spLocks noChangeArrowheads="1"/>
          </p:cNvSpPr>
          <p:nvPr/>
        </p:nvSpPr>
        <p:spPr bwMode="auto">
          <a:xfrm>
            <a:off x="573088" y="2287588"/>
            <a:ext cx="3240087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sz="2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Verdana" pitchFamily="64" charset="0"/>
              </a:rPr>
              <a:t>您可從事貿易、金融業，亦可投入一般公司行號或考取公職。</a:t>
            </a:r>
          </a:p>
        </p:txBody>
      </p:sp>
      <p:sp>
        <p:nvSpPr>
          <p:cNvPr id="16411" name="Rectangle 27"/>
          <p:cNvSpPr>
            <a:spLocks noChangeArrowheads="1"/>
          </p:cNvSpPr>
          <p:nvPr/>
        </p:nvSpPr>
        <p:spPr bwMode="auto">
          <a:xfrm>
            <a:off x="4572000" y="1844675"/>
            <a:ext cx="4572000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sz="2000" b="1" dirty="0">
                <a:latin typeface="Verdana" pitchFamily="64" charset="0"/>
              </a:rPr>
              <a:t>　一、國內進修：</a:t>
            </a:r>
          </a:p>
          <a:p>
            <a:pPr>
              <a:defRPr/>
            </a:pPr>
            <a:r>
              <a:rPr lang="en-US" altLang="zh-TW" sz="2000" b="1" dirty="0">
                <a:latin typeface="Verdana" pitchFamily="64" charset="0"/>
              </a:rPr>
              <a:t>      (</a:t>
            </a:r>
            <a:r>
              <a:rPr lang="zh-TW" altLang="en-US" sz="2000" b="1" dirty="0">
                <a:latin typeface="Verdana" pitchFamily="64" charset="0"/>
              </a:rPr>
              <a:t>一</a:t>
            </a:r>
            <a:r>
              <a:rPr lang="en-US" altLang="zh-TW" sz="2000" b="1" dirty="0">
                <a:latin typeface="Verdana" pitchFamily="64" charset="0"/>
              </a:rPr>
              <a:t>)</a:t>
            </a:r>
            <a:r>
              <a:rPr lang="zh-TW" altLang="en-US" sz="2000" b="1" dirty="0">
                <a:latin typeface="Verdana" pitchFamily="64" charset="0"/>
              </a:rPr>
              <a:t>國內各大學國際貿易研究所 </a:t>
            </a:r>
          </a:p>
          <a:p>
            <a:pPr>
              <a:defRPr/>
            </a:pPr>
            <a:r>
              <a:rPr lang="en-US" altLang="zh-TW" sz="2000" b="1" dirty="0">
                <a:latin typeface="Verdana" pitchFamily="64" charset="0"/>
              </a:rPr>
              <a:t>      (</a:t>
            </a:r>
            <a:r>
              <a:rPr lang="zh-TW" altLang="en-US" sz="2000" b="1" dirty="0">
                <a:latin typeface="Verdana" pitchFamily="64" charset="0"/>
              </a:rPr>
              <a:t>二</a:t>
            </a:r>
            <a:r>
              <a:rPr lang="en-US" altLang="zh-TW" sz="2000" b="1" dirty="0">
                <a:latin typeface="Verdana" pitchFamily="64" charset="0"/>
              </a:rPr>
              <a:t>)</a:t>
            </a:r>
            <a:r>
              <a:rPr lang="zh-TW" altLang="en-US" sz="2000" b="1" dirty="0">
                <a:latin typeface="Verdana" pitchFamily="64" charset="0"/>
              </a:rPr>
              <a:t>各類商學相關研究所</a:t>
            </a:r>
          </a:p>
          <a:p>
            <a:pPr>
              <a:defRPr/>
            </a:pPr>
            <a:r>
              <a:rPr lang="zh-TW" altLang="en-US" sz="2000" b="1" dirty="0">
                <a:latin typeface="Verdana" pitchFamily="64" charset="0"/>
              </a:rPr>
              <a:t>　</a:t>
            </a:r>
          </a:p>
          <a:p>
            <a:pPr>
              <a:defRPr/>
            </a:pPr>
            <a:r>
              <a:rPr lang="zh-TW" altLang="en-US" sz="2000" b="1" dirty="0">
                <a:latin typeface="Verdana" pitchFamily="64" charset="0"/>
              </a:rPr>
              <a:t>   二、國外進修：</a:t>
            </a:r>
          </a:p>
          <a:p>
            <a:pPr>
              <a:defRPr/>
            </a:pPr>
            <a:r>
              <a:rPr lang="zh-TW" altLang="en-US" sz="2000" b="1" dirty="0">
                <a:latin typeface="Verdana" pitchFamily="64" charset="0"/>
              </a:rPr>
              <a:t>       美、日、英、德等國國際企業類</a:t>
            </a:r>
          </a:p>
          <a:p>
            <a:pPr>
              <a:defRPr/>
            </a:pPr>
            <a:r>
              <a:rPr lang="zh-TW" altLang="en-US" sz="2000" b="1" dirty="0">
                <a:latin typeface="Verdana" pitchFamily="64" charset="0"/>
              </a:rPr>
              <a:t>       研究所及相關研究所深造。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AutoShape 2"/>
          <p:cNvSpPr>
            <a:spLocks noChangeArrowheads="1"/>
          </p:cNvSpPr>
          <p:nvPr/>
        </p:nvSpPr>
        <p:spPr bwMode="ltGray">
          <a:xfrm rot="5400000">
            <a:off x="-1677194" y="1902619"/>
            <a:ext cx="4151313" cy="378142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835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056" y="10807"/>
                </a:moveTo>
                <a:cubicBezTo>
                  <a:pt x="10056" y="10805"/>
                  <a:pt x="10056" y="10802"/>
                  <a:pt x="10056" y="10800"/>
                </a:cubicBezTo>
                <a:cubicBezTo>
                  <a:pt x="10056" y="10389"/>
                  <a:pt x="10389" y="10056"/>
                  <a:pt x="10800" y="10056"/>
                </a:cubicBezTo>
                <a:cubicBezTo>
                  <a:pt x="11210" y="10056"/>
                  <a:pt x="11544" y="10389"/>
                  <a:pt x="11544" y="10800"/>
                </a:cubicBezTo>
                <a:cubicBezTo>
                  <a:pt x="11544" y="10802"/>
                  <a:pt x="11543" y="10805"/>
                  <a:pt x="11543" y="10807"/>
                </a:cubicBezTo>
                <a:lnTo>
                  <a:pt x="21599" y="10916"/>
                </a:lnTo>
                <a:cubicBezTo>
                  <a:pt x="21599" y="10877"/>
                  <a:pt x="21600" y="10838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-1" y="10838"/>
                  <a:pt x="0" y="10877"/>
                  <a:pt x="0" y="10916"/>
                </a:cubicBez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rgbClr val="0099FF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</p:spPr>
        <p:txBody>
          <a:bodyPr wrap="none" lIns="65306" tIns="32653" rIns="65306" bIns="32653" anchor="ctr"/>
          <a:lstStyle/>
          <a:p>
            <a:endParaRPr lang="zh-TW" altLang="en-US"/>
          </a:p>
        </p:txBody>
      </p:sp>
      <p:sp>
        <p:nvSpPr>
          <p:cNvPr id="98306" name="Rectangle 28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52513"/>
          </a:xfrm>
        </p:spPr>
        <p:txBody>
          <a:bodyPr/>
          <a:lstStyle/>
          <a:p>
            <a:pPr eaLnBrk="1" hangingPunct="1"/>
            <a:r>
              <a:rPr lang="zh-TW" altLang="en-US" i="1" smtClean="0">
                <a:ea typeface="儷黑 Pro"/>
              </a:rPr>
              <a:t>發展績效</a:t>
            </a:r>
          </a:p>
        </p:txBody>
      </p:sp>
      <p:grpSp>
        <p:nvGrpSpPr>
          <p:cNvPr id="95236" name="群組 35"/>
          <p:cNvGrpSpPr>
            <a:grpSpLocks/>
          </p:cNvGrpSpPr>
          <p:nvPr/>
        </p:nvGrpSpPr>
        <p:grpSpPr bwMode="auto">
          <a:xfrm>
            <a:off x="285750" y="1285875"/>
            <a:ext cx="8858250" cy="5357813"/>
            <a:chOff x="898525" y="1714500"/>
            <a:chExt cx="8245475" cy="4683125"/>
          </a:xfrm>
        </p:grpSpPr>
        <p:grpSp>
          <p:nvGrpSpPr>
            <p:cNvPr id="98308" name="Group 4"/>
            <p:cNvGrpSpPr>
              <a:grpSpLocks/>
            </p:cNvGrpSpPr>
            <p:nvPr/>
          </p:nvGrpSpPr>
          <p:grpSpPr bwMode="auto">
            <a:xfrm>
              <a:off x="1962150" y="1714500"/>
              <a:ext cx="6744046" cy="1008063"/>
              <a:chOff x="1488" y="845"/>
              <a:chExt cx="3689" cy="317"/>
            </a:xfrm>
          </p:grpSpPr>
          <p:sp>
            <p:nvSpPr>
              <p:cNvPr id="6" name="AutoShape 5"/>
              <p:cNvSpPr>
                <a:spLocks noChangeArrowheads="1"/>
              </p:cNvSpPr>
              <p:nvPr/>
            </p:nvSpPr>
            <p:spPr bwMode="gray">
              <a:xfrm>
                <a:off x="1791" y="845"/>
                <a:ext cx="3386" cy="289"/>
              </a:xfrm>
              <a:prstGeom prst="roundRect">
                <a:avLst>
                  <a:gd name="adj" fmla="val 50000"/>
                </a:avLst>
              </a:prstGeom>
              <a:gradFill rotWithShape="0">
                <a:gsLst>
                  <a:gs pos="0">
                    <a:srgbClr val="33CCFF"/>
                  </a:gs>
                  <a:gs pos="100000">
                    <a:schemeClr val="bg1">
                      <a:alpha val="50000"/>
                    </a:schemeClr>
                  </a:gs>
                </a:gsLst>
                <a:lin ang="0" scaled="1"/>
              </a:gradFill>
              <a:ln w="9525" algn="ctr">
                <a:solidFill>
                  <a:srgbClr val="0070C0"/>
                </a:solidFill>
                <a:round/>
                <a:headEnd/>
                <a:tailEnd/>
              </a:ln>
            </p:spPr>
            <p:txBody>
              <a:bodyPr wrap="none" lIns="128016" tIns="64008" rIns="128016" bIns="64008" anchor="ctr"/>
              <a:lstStyle/>
              <a:p>
                <a:pPr algn="dist" defTabSz="912813" fontAlgn="auto">
                  <a:lnSpc>
                    <a:spcPct val="8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FF0000"/>
                  </a:buClr>
                  <a:buSzPct val="60000"/>
                  <a:defRPr/>
                </a:pPr>
                <a:r>
                  <a:rPr kumimoji="0" lang="zh-TW" altLang="en-US" sz="2000" b="1" dirty="0">
                    <a:solidFill>
                      <a:srgbClr val="FF0000"/>
                    </a:solidFill>
                    <a:latin typeface="標楷體" pitchFamily="65" charset="-120"/>
                  </a:rPr>
                  <a:t>國際化教學環境：</a:t>
                </a:r>
                <a:r>
                  <a:rPr kumimoji="0" lang="zh-TW" altLang="en-US" sz="2000" b="1" dirty="0">
                    <a:solidFill>
                      <a:schemeClr val="accent6">
                        <a:lumMod val="75000"/>
                      </a:schemeClr>
                    </a:solidFill>
                    <a:latin typeface="標楷體" pitchFamily="65" charset="-120"/>
                  </a:rPr>
                  <a:t>規劃大學部英文專班大三出國之完整</a:t>
                </a:r>
                <a:endParaRPr kumimoji="0" lang="en-US" altLang="zh-TW" sz="2000" b="1" dirty="0">
                  <a:solidFill>
                    <a:schemeClr val="accent6">
                      <a:lumMod val="75000"/>
                    </a:schemeClr>
                  </a:solidFill>
                  <a:latin typeface="標楷體" pitchFamily="65" charset="-120"/>
                </a:endParaRPr>
              </a:p>
              <a:p>
                <a:pPr algn="dist" defTabSz="912813" fontAlgn="auto">
                  <a:lnSpc>
                    <a:spcPct val="8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FF0000"/>
                  </a:buClr>
                  <a:buSzPct val="60000"/>
                  <a:defRPr/>
                </a:pPr>
                <a:r>
                  <a:rPr kumimoji="0" lang="zh-TW" altLang="en-US" sz="2000" b="1" dirty="0">
                    <a:solidFill>
                      <a:schemeClr val="accent6">
                        <a:lumMod val="75000"/>
                      </a:schemeClr>
                    </a:solidFill>
                    <a:latin typeface="標楷體" pitchFamily="65" charset="-120"/>
                  </a:rPr>
                  <a:t>        配套措施，及增加外籍生在本系就讀人數。</a:t>
                </a:r>
              </a:p>
            </p:txBody>
          </p:sp>
          <p:sp>
            <p:nvSpPr>
              <p:cNvPr id="98335" name="Oval 6"/>
              <p:cNvSpPr>
                <a:spLocks noChangeArrowheads="1"/>
              </p:cNvSpPr>
              <p:nvPr/>
            </p:nvSpPr>
            <p:spPr bwMode="gray">
              <a:xfrm>
                <a:off x="1519" y="846"/>
                <a:ext cx="316" cy="316"/>
              </a:xfrm>
              <a:prstGeom prst="ellipse">
                <a:avLst/>
              </a:prstGeom>
              <a:solidFill>
                <a:srgbClr val="33CCFF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dist"/>
                <a:endParaRPr kumimoji="0" lang="zh-TW" altLang="en-US">
                  <a:latin typeface="Calibri" pitchFamily="34" charset="0"/>
                  <a:ea typeface="新細明體" charset="-120"/>
                </a:endParaRPr>
              </a:p>
            </p:txBody>
          </p:sp>
          <p:sp>
            <p:nvSpPr>
              <p:cNvPr id="98336" name="Oval 7"/>
              <p:cNvSpPr>
                <a:spLocks noChangeArrowheads="1"/>
              </p:cNvSpPr>
              <p:nvPr/>
            </p:nvSpPr>
            <p:spPr bwMode="gray">
              <a:xfrm>
                <a:off x="1519" y="886"/>
                <a:ext cx="255" cy="255"/>
              </a:xfrm>
              <a:prstGeom prst="ellipse">
                <a:avLst/>
              </a:prstGeom>
              <a:gradFill rotWithShape="1">
                <a:gsLst>
                  <a:gs pos="0">
                    <a:srgbClr val="10E470"/>
                  </a:gs>
                  <a:gs pos="100000">
                    <a:srgbClr val="098340"/>
                  </a:gs>
                </a:gsLst>
                <a:path path="rect">
                  <a:fillToRect l="100000" t="100000"/>
                </a:path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dist"/>
                <a:endParaRPr kumimoji="0" lang="zh-TW" altLang="en-US">
                  <a:latin typeface="Calibri" pitchFamily="34" charset="0"/>
                  <a:ea typeface="新細明體" charset="-120"/>
                </a:endParaRPr>
              </a:p>
            </p:txBody>
          </p:sp>
          <p:sp>
            <p:nvSpPr>
              <p:cNvPr id="98337" name="Oval 8"/>
              <p:cNvSpPr>
                <a:spLocks noChangeArrowheads="1"/>
              </p:cNvSpPr>
              <p:nvPr/>
            </p:nvSpPr>
            <p:spPr bwMode="gray">
              <a:xfrm>
                <a:off x="1519" y="890"/>
                <a:ext cx="244" cy="244"/>
              </a:xfrm>
              <a:prstGeom prst="ellipse">
                <a:avLst/>
              </a:prstGeom>
              <a:gradFill rotWithShape="1">
                <a:gsLst>
                  <a:gs pos="0">
                    <a:srgbClr val="FFFF00">
                      <a:alpha val="85001"/>
                    </a:srgbClr>
                  </a:gs>
                  <a:gs pos="100000">
                    <a:srgbClr val="A2A200"/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dist"/>
                <a:endParaRPr kumimoji="0" lang="zh-TW" altLang="en-US">
                  <a:latin typeface="Calibri" pitchFamily="34" charset="0"/>
                  <a:ea typeface="新細明體" charset="-120"/>
                </a:endParaRPr>
              </a:p>
            </p:txBody>
          </p:sp>
          <p:sp>
            <p:nvSpPr>
              <p:cNvPr id="98338" name="Text Box 9"/>
              <p:cNvSpPr txBox="1">
                <a:spLocks noChangeArrowheads="1"/>
              </p:cNvSpPr>
              <p:nvPr/>
            </p:nvSpPr>
            <p:spPr bwMode="auto">
              <a:xfrm>
                <a:off x="1488" y="900"/>
                <a:ext cx="317" cy="12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lIns="128016" tIns="64008" rIns="128016" bIns="64008">
                <a:spAutoFit/>
              </a:bodyPr>
              <a:lstStyle/>
              <a:p>
                <a:pPr algn="dist" defTabSz="912813" eaLnBrk="0" hangingPunct="0"/>
                <a:r>
                  <a:rPr kumimoji="0" lang="zh-TW" altLang="en-US" sz="2000" b="1">
                    <a:solidFill>
                      <a:srgbClr val="800000"/>
                    </a:solidFill>
                    <a:latin typeface="Times New Roman" pitchFamily="18" charset="0"/>
                    <a:ea typeface="微軟正黑體"/>
                    <a:cs typeface="微軟正黑體"/>
                  </a:rPr>
                  <a:t> </a:t>
                </a:r>
                <a:r>
                  <a:rPr kumimoji="0" lang="zh-TW" altLang="en-US" sz="2000" b="1">
                    <a:solidFill>
                      <a:srgbClr val="800000"/>
                    </a:solidFill>
                    <a:latin typeface="標楷體" pitchFamily="65" charset="-120"/>
                  </a:rPr>
                  <a:t>一</a:t>
                </a:r>
              </a:p>
            </p:txBody>
          </p:sp>
        </p:grpSp>
        <p:pic>
          <p:nvPicPr>
            <p:cNvPr id="98309" name="Picture 10" descr="03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98525" y="3586163"/>
              <a:ext cx="1296988" cy="1281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98310" name="Group 11"/>
            <p:cNvGrpSpPr>
              <a:grpSpLocks/>
            </p:cNvGrpSpPr>
            <p:nvPr/>
          </p:nvGrpSpPr>
          <p:grpSpPr bwMode="auto">
            <a:xfrm>
              <a:off x="2357438" y="2714625"/>
              <a:ext cx="6653162" cy="908050"/>
              <a:chOff x="1519" y="845"/>
              <a:chExt cx="3629" cy="317"/>
            </a:xfrm>
          </p:grpSpPr>
          <p:sp>
            <p:nvSpPr>
              <p:cNvPr id="13" name="AutoShape 12"/>
              <p:cNvSpPr>
                <a:spLocks noChangeArrowheads="1"/>
              </p:cNvSpPr>
              <p:nvPr/>
            </p:nvSpPr>
            <p:spPr bwMode="gray">
              <a:xfrm>
                <a:off x="1791" y="845"/>
                <a:ext cx="3357" cy="317"/>
              </a:xfrm>
              <a:prstGeom prst="roundRect">
                <a:avLst>
                  <a:gd name="adj" fmla="val 50000"/>
                </a:avLst>
              </a:prstGeom>
              <a:gradFill rotWithShape="0">
                <a:gsLst>
                  <a:gs pos="0">
                    <a:srgbClr val="33CCFF"/>
                  </a:gs>
                  <a:gs pos="100000">
                    <a:schemeClr val="bg1">
                      <a:alpha val="50000"/>
                    </a:schemeClr>
                  </a:gs>
                </a:gsLst>
                <a:lin ang="0" scaled="1"/>
              </a:gradFill>
              <a:ln w="9525" algn="ctr">
                <a:solidFill>
                  <a:srgbClr val="0070C0"/>
                </a:solidFill>
                <a:round/>
                <a:headEnd/>
                <a:tailEnd/>
              </a:ln>
            </p:spPr>
            <p:txBody>
              <a:bodyPr wrap="none" lIns="128016" tIns="64008" rIns="128016" bIns="64008" anchor="ctr"/>
              <a:lstStyle/>
              <a:p>
                <a:pPr>
                  <a:defRPr/>
                </a:pPr>
                <a:r>
                  <a:rPr kumimoji="0" lang="zh-TW" altLang="en-US" sz="2000" b="1" dirty="0">
                    <a:solidFill>
                      <a:srgbClr val="FF0000"/>
                    </a:solidFill>
                    <a:latin typeface="Calibri" pitchFamily="34" charset="0"/>
                  </a:rPr>
                  <a:t>深耕兩岸學術交流：</a:t>
                </a:r>
                <a:r>
                  <a:rPr kumimoji="0" lang="zh-TW" altLang="en-US" sz="2000" b="1" dirty="0">
                    <a:solidFill>
                      <a:schemeClr val="accent6">
                        <a:lumMod val="75000"/>
                      </a:schemeClr>
                    </a:solidFill>
                    <a:latin typeface="Calibri" pitchFamily="34" charset="0"/>
                  </a:rPr>
                  <a:t>與廈門大學國貿系簽訂學生交流專</a:t>
                </a:r>
                <a:endParaRPr kumimoji="0" lang="en-US" altLang="zh-TW" sz="2000" b="1" dirty="0">
                  <a:solidFill>
                    <a:schemeClr val="accent6">
                      <a:lumMod val="75000"/>
                    </a:schemeClr>
                  </a:solidFill>
                  <a:latin typeface="Calibri" pitchFamily="34" charset="0"/>
                </a:endParaRPr>
              </a:p>
              <a:p>
                <a:pPr>
                  <a:defRPr/>
                </a:pPr>
                <a:r>
                  <a:rPr kumimoji="0" lang="en-US" altLang="zh-TW" sz="2000" b="1" dirty="0">
                    <a:solidFill>
                      <a:schemeClr val="accent6">
                        <a:lumMod val="75000"/>
                      </a:schemeClr>
                    </a:solidFill>
                    <a:latin typeface="Calibri" pitchFamily="34" charset="0"/>
                  </a:rPr>
                  <a:t>                    </a:t>
                </a:r>
                <a:r>
                  <a:rPr kumimoji="0" lang="zh-TW" altLang="en-US" sz="2000" b="1" dirty="0">
                    <a:solidFill>
                      <a:schemeClr val="accent6">
                        <a:lumMod val="75000"/>
                      </a:schemeClr>
                    </a:solidFill>
                    <a:latin typeface="Calibri" pitchFamily="34" charset="0"/>
                  </a:rPr>
                  <a:t>案協議書，並正式於</a:t>
                </a:r>
                <a:r>
                  <a:rPr kumimoji="0" lang="en-US" altLang="zh-TW" sz="2000" b="1" dirty="0">
                    <a:solidFill>
                      <a:schemeClr val="accent6">
                        <a:lumMod val="75000"/>
                      </a:schemeClr>
                    </a:solidFill>
                    <a:latin typeface="Calibri" pitchFamily="34" charset="0"/>
                  </a:rPr>
                  <a:t>2009</a:t>
                </a:r>
                <a:r>
                  <a:rPr kumimoji="0" lang="zh-TW" altLang="en-US" sz="2000" b="1" dirty="0">
                    <a:solidFill>
                      <a:schemeClr val="accent6">
                        <a:lumMod val="75000"/>
                      </a:schemeClr>
                    </a:solidFill>
                    <a:latin typeface="Calibri" pitchFamily="34" charset="0"/>
                  </a:rPr>
                  <a:t>年</a:t>
                </a:r>
                <a:r>
                  <a:rPr kumimoji="0" lang="en-US" altLang="zh-TW" sz="2000" b="1" dirty="0">
                    <a:solidFill>
                      <a:schemeClr val="accent6">
                        <a:lumMod val="75000"/>
                      </a:schemeClr>
                    </a:solidFill>
                    <a:latin typeface="Calibri" pitchFamily="34" charset="0"/>
                  </a:rPr>
                  <a:t>1</a:t>
                </a:r>
                <a:r>
                  <a:rPr kumimoji="0" lang="zh-TW" altLang="en-US" sz="2000" b="1" dirty="0">
                    <a:solidFill>
                      <a:schemeClr val="accent6">
                        <a:lumMod val="75000"/>
                      </a:schemeClr>
                    </a:solidFill>
                    <a:latin typeface="Calibri" pitchFamily="34" charset="0"/>
                  </a:rPr>
                  <a:t>月起正式交流。</a:t>
                </a:r>
                <a:endParaRPr kumimoji="0" lang="zh-TW" altLang="en-US" sz="2000" b="1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98330" name="Oval 13"/>
              <p:cNvSpPr>
                <a:spLocks noChangeArrowheads="1"/>
              </p:cNvSpPr>
              <p:nvPr/>
            </p:nvSpPr>
            <p:spPr bwMode="gray">
              <a:xfrm>
                <a:off x="1519" y="846"/>
                <a:ext cx="316" cy="316"/>
              </a:xfrm>
              <a:prstGeom prst="ellipse">
                <a:avLst/>
              </a:prstGeom>
              <a:solidFill>
                <a:srgbClr val="33CCFF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dist"/>
                <a:endParaRPr kumimoji="0" lang="zh-TW" altLang="en-US">
                  <a:latin typeface="Calibri" pitchFamily="34" charset="0"/>
                  <a:ea typeface="新細明體" charset="-120"/>
                </a:endParaRPr>
              </a:p>
            </p:txBody>
          </p:sp>
          <p:sp>
            <p:nvSpPr>
              <p:cNvPr id="98331" name="Oval 14"/>
              <p:cNvSpPr>
                <a:spLocks noChangeArrowheads="1"/>
              </p:cNvSpPr>
              <p:nvPr/>
            </p:nvSpPr>
            <p:spPr bwMode="gray">
              <a:xfrm>
                <a:off x="1519" y="886"/>
                <a:ext cx="255" cy="255"/>
              </a:xfrm>
              <a:prstGeom prst="ellipse">
                <a:avLst/>
              </a:prstGeom>
              <a:gradFill rotWithShape="1">
                <a:gsLst>
                  <a:gs pos="0">
                    <a:srgbClr val="10E470"/>
                  </a:gs>
                  <a:gs pos="100000">
                    <a:srgbClr val="098340"/>
                  </a:gs>
                </a:gsLst>
                <a:path path="rect">
                  <a:fillToRect l="100000" t="100000"/>
                </a:path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dist"/>
                <a:endParaRPr kumimoji="0" lang="zh-TW" altLang="en-US">
                  <a:latin typeface="Calibri" pitchFamily="34" charset="0"/>
                  <a:ea typeface="新細明體" charset="-120"/>
                </a:endParaRPr>
              </a:p>
            </p:txBody>
          </p:sp>
          <p:sp>
            <p:nvSpPr>
              <p:cNvPr id="98332" name="Oval 15"/>
              <p:cNvSpPr>
                <a:spLocks noChangeArrowheads="1"/>
              </p:cNvSpPr>
              <p:nvPr/>
            </p:nvSpPr>
            <p:spPr bwMode="gray">
              <a:xfrm>
                <a:off x="1519" y="890"/>
                <a:ext cx="244" cy="244"/>
              </a:xfrm>
              <a:prstGeom prst="ellipse">
                <a:avLst/>
              </a:prstGeom>
              <a:gradFill rotWithShape="1">
                <a:gsLst>
                  <a:gs pos="0">
                    <a:srgbClr val="FFFF00">
                      <a:alpha val="85001"/>
                    </a:srgbClr>
                  </a:gs>
                  <a:gs pos="100000">
                    <a:srgbClr val="A2A200"/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dist"/>
                <a:endParaRPr kumimoji="0" lang="zh-TW" altLang="en-US">
                  <a:latin typeface="Calibri" pitchFamily="34" charset="0"/>
                  <a:ea typeface="新細明體" charset="-120"/>
                </a:endParaRPr>
              </a:p>
            </p:txBody>
          </p:sp>
          <p:sp>
            <p:nvSpPr>
              <p:cNvPr id="98333" name="Text Box 16"/>
              <p:cNvSpPr txBox="1">
                <a:spLocks noChangeArrowheads="1"/>
              </p:cNvSpPr>
              <p:nvPr/>
            </p:nvSpPr>
            <p:spPr bwMode="auto">
              <a:xfrm>
                <a:off x="1519" y="892"/>
                <a:ext cx="261" cy="133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 lIns="128016" tIns="64008" rIns="128016" bIns="64008" anchor="ctr">
                <a:spAutoFit/>
              </a:bodyPr>
              <a:lstStyle/>
              <a:p>
                <a:pPr algn="ctr" defTabSz="912813" eaLnBrk="0" hangingPunct="0"/>
                <a:r>
                  <a:rPr kumimoji="0" lang="zh-TW" altLang="en-US" sz="2000" b="1">
                    <a:solidFill>
                      <a:srgbClr val="800000"/>
                    </a:solidFill>
                    <a:latin typeface="標楷體" pitchFamily="65" charset="-120"/>
                  </a:rPr>
                  <a:t>二</a:t>
                </a:r>
              </a:p>
            </p:txBody>
          </p:sp>
        </p:grpSp>
        <p:grpSp>
          <p:nvGrpSpPr>
            <p:cNvPr id="98311" name="Group 17"/>
            <p:cNvGrpSpPr>
              <a:grpSpLocks/>
            </p:cNvGrpSpPr>
            <p:nvPr/>
          </p:nvGrpSpPr>
          <p:grpSpPr bwMode="auto">
            <a:xfrm>
              <a:off x="2365375" y="3714750"/>
              <a:ext cx="6778625" cy="895350"/>
              <a:chOff x="1519" y="845"/>
              <a:chExt cx="3584" cy="317"/>
            </a:xfrm>
          </p:grpSpPr>
          <p:sp>
            <p:nvSpPr>
              <p:cNvPr id="98324" name="AutoShape 18"/>
              <p:cNvSpPr>
                <a:spLocks noChangeArrowheads="1"/>
              </p:cNvSpPr>
              <p:nvPr/>
            </p:nvSpPr>
            <p:spPr bwMode="gray">
              <a:xfrm>
                <a:off x="1791" y="845"/>
                <a:ext cx="3312" cy="296"/>
              </a:xfrm>
              <a:prstGeom prst="roundRect">
                <a:avLst>
                  <a:gd name="adj" fmla="val 50000"/>
                </a:avLst>
              </a:prstGeom>
              <a:gradFill rotWithShape="0">
                <a:gsLst>
                  <a:gs pos="0">
                    <a:srgbClr val="33CCFF"/>
                  </a:gs>
                  <a:gs pos="100000">
                    <a:schemeClr val="bg1">
                      <a:alpha val="50000"/>
                    </a:schemeClr>
                  </a:gs>
                </a:gsLst>
                <a:lin ang="0" scaled="1"/>
              </a:gradFill>
              <a:ln w="9525" algn="ctr">
                <a:solidFill>
                  <a:srgbClr val="0070C0"/>
                </a:solidFill>
                <a:round/>
                <a:headEnd/>
                <a:tailEnd/>
              </a:ln>
            </p:spPr>
            <p:txBody>
              <a:bodyPr wrap="none" lIns="128016" tIns="64008" rIns="128016" bIns="64008" anchor="ctr"/>
              <a:lstStyle/>
              <a:p>
                <a:pPr defTabSz="912813"/>
                <a:r>
                  <a:rPr kumimoji="0" lang="zh-TW" altLang="en-US" sz="2000" b="1">
                    <a:solidFill>
                      <a:srgbClr val="FF0000"/>
                    </a:solidFill>
                    <a:latin typeface="標楷體" pitchFamily="65" charset="-120"/>
                  </a:rPr>
                  <a:t>推動雙聯學位：</a:t>
                </a:r>
                <a:r>
                  <a:rPr kumimoji="0" lang="zh-TW" altLang="en-US" sz="2000" b="1">
                    <a:solidFill>
                      <a:srgbClr val="1568BA"/>
                    </a:solidFill>
                    <a:latin typeface="標楷體" pitchFamily="65" charset="-120"/>
                  </a:rPr>
                  <a:t>與澳洲昆士蘭大學簽訂「</a:t>
                </a:r>
                <a:r>
                  <a:rPr kumimoji="0" lang="en-US" altLang="en-US" sz="2000" b="1">
                    <a:solidFill>
                      <a:srgbClr val="1568BA"/>
                    </a:solidFill>
                    <a:latin typeface="標楷體" pitchFamily="65" charset="-120"/>
                  </a:rPr>
                  <a:t>1</a:t>
                </a:r>
                <a:r>
                  <a:rPr kumimoji="0" lang="zh-TW" altLang="en-US" sz="2000" b="1">
                    <a:solidFill>
                      <a:srgbClr val="1568BA"/>
                    </a:solidFill>
                    <a:latin typeface="標楷體" pitchFamily="65" charset="-120"/>
                  </a:rPr>
                  <a:t>＋</a:t>
                </a:r>
                <a:r>
                  <a:rPr kumimoji="0" lang="en-US" altLang="en-US" sz="2000" b="1">
                    <a:solidFill>
                      <a:srgbClr val="1568BA"/>
                    </a:solidFill>
                    <a:latin typeface="標楷體" pitchFamily="65" charset="-120"/>
                  </a:rPr>
                  <a:t>1</a:t>
                </a:r>
                <a:r>
                  <a:rPr kumimoji="0" lang="zh-TW" altLang="en-US" sz="2000" b="1">
                    <a:solidFill>
                      <a:srgbClr val="1568BA"/>
                    </a:solidFill>
                    <a:latin typeface="標楷體" pitchFamily="65" charset="-120"/>
                  </a:rPr>
                  <a:t>」雙碩士學</a:t>
                </a:r>
                <a:endParaRPr kumimoji="0" lang="en-US" altLang="zh-TW" sz="2000" b="1">
                  <a:solidFill>
                    <a:srgbClr val="1568BA"/>
                  </a:solidFill>
                  <a:latin typeface="標楷體" pitchFamily="65" charset="-120"/>
                </a:endParaRPr>
              </a:p>
              <a:p>
                <a:pPr defTabSz="912813"/>
                <a:r>
                  <a:rPr kumimoji="0" lang="zh-TW" altLang="en-US" sz="2000" b="1">
                    <a:solidFill>
                      <a:srgbClr val="1568BA"/>
                    </a:solidFill>
                    <a:latin typeface="標楷體" pitchFamily="65" charset="-120"/>
                  </a:rPr>
                  <a:t>      位課程，已於</a:t>
                </a:r>
                <a:r>
                  <a:rPr kumimoji="0" lang="en-US" altLang="zh-TW" sz="2000" b="1">
                    <a:solidFill>
                      <a:srgbClr val="1568BA"/>
                    </a:solidFill>
                    <a:latin typeface="標楷體" pitchFamily="65" charset="-120"/>
                  </a:rPr>
                  <a:t>2008</a:t>
                </a:r>
                <a:r>
                  <a:rPr kumimoji="0" lang="zh-TW" altLang="en-US" sz="2000" b="1">
                    <a:solidFill>
                      <a:srgbClr val="1568BA"/>
                    </a:solidFill>
                    <a:latin typeface="標楷體" pitchFamily="65" charset="-120"/>
                  </a:rPr>
                  <a:t>年</a:t>
                </a:r>
                <a:r>
                  <a:rPr kumimoji="0" lang="en-US" altLang="zh-TW" sz="2000" b="1">
                    <a:solidFill>
                      <a:srgbClr val="1568BA"/>
                    </a:solidFill>
                    <a:latin typeface="標楷體" pitchFamily="65" charset="-120"/>
                  </a:rPr>
                  <a:t>7</a:t>
                </a:r>
                <a:r>
                  <a:rPr kumimoji="0" lang="zh-TW" altLang="en-US" sz="2000" b="1">
                    <a:solidFill>
                      <a:srgbClr val="1568BA"/>
                    </a:solidFill>
                    <a:latin typeface="標楷體" pitchFamily="65" charset="-120"/>
                  </a:rPr>
                  <a:t>月起正式實施。 「</a:t>
                </a:r>
                <a:r>
                  <a:rPr kumimoji="0" lang="en-US" altLang="zh-TW" sz="2000" b="1">
                    <a:solidFill>
                      <a:srgbClr val="1568BA"/>
                    </a:solidFill>
                    <a:latin typeface="標楷體" pitchFamily="65" charset="-120"/>
                  </a:rPr>
                  <a:t>3</a:t>
                </a:r>
                <a:r>
                  <a:rPr kumimoji="0" lang="zh-TW" altLang="en-US" sz="2000" b="1">
                    <a:solidFill>
                      <a:srgbClr val="1568BA"/>
                    </a:solidFill>
                    <a:latin typeface="標楷體" pitchFamily="65" charset="-120"/>
                  </a:rPr>
                  <a:t>＋</a:t>
                </a:r>
                <a:r>
                  <a:rPr kumimoji="0" lang="en-US" altLang="zh-TW" sz="2000" b="1">
                    <a:solidFill>
                      <a:srgbClr val="1568BA"/>
                    </a:solidFill>
                    <a:latin typeface="標楷體" pitchFamily="65" charset="-120"/>
                  </a:rPr>
                  <a:t>2</a:t>
                </a:r>
                <a:r>
                  <a:rPr kumimoji="0" lang="zh-TW" altLang="en-US" sz="2000" b="1">
                    <a:solidFill>
                      <a:srgbClr val="1568BA"/>
                    </a:solidFill>
                    <a:latin typeface="標楷體" pitchFamily="65" charset="-120"/>
                  </a:rPr>
                  <a:t>」</a:t>
                </a:r>
              </a:p>
              <a:p>
                <a:pPr defTabSz="912813"/>
                <a:r>
                  <a:rPr kumimoji="0" lang="zh-TW" altLang="en-US" sz="2000" b="1">
                    <a:solidFill>
                      <a:srgbClr val="1568BA"/>
                    </a:solidFill>
                    <a:latin typeface="標楷體" pitchFamily="65" charset="-120"/>
                  </a:rPr>
                  <a:t>大學及碩士學位課程，已於</a:t>
                </a:r>
                <a:r>
                  <a:rPr kumimoji="0" lang="en-US" altLang="zh-TW" sz="2000" b="1">
                    <a:solidFill>
                      <a:srgbClr val="1568BA"/>
                    </a:solidFill>
                    <a:latin typeface="標楷體" pitchFamily="65" charset="-120"/>
                  </a:rPr>
                  <a:t>2010</a:t>
                </a:r>
                <a:r>
                  <a:rPr kumimoji="0" lang="zh-TW" altLang="en-US" sz="2000" b="1">
                    <a:solidFill>
                      <a:srgbClr val="1568BA"/>
                    </a:solidFill>
                    <a:latin typeface="標楷體" pitchFamily="65" charset="-120"/>
                  </a:rPr>
                  <a:t>年</a:t>
                </a:r>
                <a:r>
                  <a:rPr kumimoji="0" lang="en-US" altLang="zh-TW" sz="2000" b="1">
                    <a:solidFill>
                      <a:srgbClr val="1568BA"/>
                    </a:solidFill>
                    <a:latin typeface="標楷體" pitchFamily="65" charset="-120"/>
                  </a:rPr>
                  <a:t>2</a:t>
                </a:r>
                <a:r>
                  <a:rPr kumimoji="0" lang="zh-TW" altLang="en-US" sz="2000" b="1">
                    <a:solidFill>
                      <a:srgbClr val="1568BA"/>
                    </a:solidFill>
                    <a:latin typeface="標楷體" pitchFamily="65" charset="-120"/>
                  </a:rPr>
                  <a:t>月起正式實施。</a:t>
                </a:r>
                <a:endParaRPr kumimoji="0" lang="en-US" altLang="zh-TW" sz="2000" b="1">
                  <a:solidFill>
                    <a:srgbClr val="1568BA"/>
                  </a:solidFill>
                  <a:latin typeface="標楷體" pitchFamily="65" charset="-120"/>
                </a:endParaRPr>
              </a:p>
            </p:txBody>
          </p:sp>
          <p:sp>
            <p:nvSpPr>
              <p:cNvPr id="98325" name="Oval 19"/>
              <p:cNvSpPr>
                <a:spLocks noChangeArrowheads="1"/>
              </p:cNvSpPr>
              <p:nvPr/>
            </p:nvSpPr>
            <p:spPr bwMode="gray">
              <a:xfrm>
                <a:off x="1519" y="846"/>
                <a:ext cx="316" cy="316"/>
              </a:xfrm>
              <a:prstGeom prst="ellipse">
                <a:avLst/>
              </a:prstGeom>
              <a:solidFill>
                <a:srgbClr val="33CCFF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kumimoji="0" lang="zh-TW" altLang="en-US">
                  <a:latin typeface="Calibri" pitchFamily="34" charset="0"/>
                  <a:ea typeface="新細明體" charset="-120"/>
                </a:endParaRPr>
              </a:p>
            </p:txBody>
          </p:sp>
          <p:sp>
            <p:nvSpPr>
              <p:cNvPr id="98326" name="Oval 20"/>
              <p:cNvSpPr>
                <a:spLocks noChangeArrowheads="1"/>
              </p:cNvSpPr>
              <p:nvPr/>
            </p:nvSpPr>
            <p:spPr bwMode="gray">
              <a:xfrm>
                <a:off x="1519" y="886"/>
                <a:ext cx="255" cy="255"/>
              </a:xfrm>
              <a:prstGeom prst="ellipse">
                <a:avLst/>
              </a:prstGeom>
              <a:gradFill rotWithShape="1">
                <a:gsLst>
                  <a:gs pos="0">
                    <a:srgbClr val="10E470"/>
                  </a:gs>
                  <a:gs pos="100000">
                    <a:srgbClr val="098340"/>
                  </a:gs>
                </a:gsLst>
                <a:path path="rect">
                  <a:fillToRect l="100000" t="100000"/>
                </a:path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kumimoji="0" lang="zh-TW" altLang="en-US">
                  <a:latin typeface="Calibri" pitchFamily="34" charset="0"/>
                  <a:ea typeface="新細明體" charset="-120"/>
                </a:endParaRPr>
              </a:p>
            </p:txBody>
          </p:sp>
          <p:sp>
            <p:nvSpPr>
              <p:cNvPr id="98327" name="Oval 21"/>
              <p:cNvSpPr>
                <a:spLocks noChangeArrowheads="1"/>
              </p:cNvSpPr>
              <p:nvPr/>
            </p:nvSpPr>
            <p:spPr bwMode="gray">
              <a:xfrm>
                <a:off x="1519" y="890"/>
                <a:ext cx="244" cy="244"/>
              </a:xfrm>
              <a:prstGeom prst="ellipse">
                <a:avLst/>
              </a:prstGeom>
              <a:gradFill rotWithShape="1">
                <a:gsLst>
                  <a:gs pos="0">
                    <a:srgbClr val="FFFF00">
                      <a:alpha val="85001"/>
                    </a:srgbClr>
                  </a:gs>
                  <a:gs pos="100000">
                    <a:srgbClr val="A2A200"/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kumimoji="0" lang="zh-TW" altLang="en-US">
                  <a:latin typeface="Calibri" pitchFamily="34" charset="0"/>
                  <a:ea typeface="新細明體" charset="-120"/>
                </a:endParaRPr>
              </a:p>
            </p:txBody>
          </p:sp>
          <p:sp>
            <p:nvSpPr>
              <p:cNvPr id="98328" name="Text Box 22"/>
              <p:cNvSpPr txBox="1">
                <a:spLocks noChangeArrowheads="1"/>
              </p:cNvSpPr>
              <p:nvPr/>
            </p:nvSpPr>
            <p:spPr bwMode="auto">
              <a:xfrm>
                <a:off x="1519" y="892"/>
                <a:ext cx="316" cy="15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lIns="128016" tIns="64008" rIns="128016" bIns="64008">
                <a:spAutoFit/>
              </a:bodyPr>
              <a:lstStyle/>
              <a:p>
                <a:pPr algn="ctr" defTabSz="912813" eaLnBrk="0" hangingPunct="0"/>
                <a:r>
                  <a:rPr kumimoji="0" lang="zh-TW" altLang="en-US" sz="2000" b="1">
                    <a:solidFill>
                      <a:srgbClr val="800000"/>
                    </a:solidFill>
                    <a:latin typeface="標楷體" pitchFamily="65" charset="-120"/>
                  </a:rPr>
                  <a:t>三</a:t>
                </a:r>
              </a:p>
            </p:txBody>
          </p:sp>
        </p:grpSp>
        <p:grpSp>
          <p:nvGrpSpPr>
            <p:cNvPr id="98312" name="Group 23"/>
            <p:cNvGrpSpPr>
              <a:grpSpLocks/>
            </p:cNvGrpSpPr>
            <p:nvPr/>
          </p:nvGrpSpPr>
          <p:grpSpPr bwMode="auto">
            <a:xfrm>
              <a:off x="2289175" y="4643438"/>
              <a:ext cx="6721205" cy="893762"/>
              <a:chOff x="1519" y="845"/>
              <a:chExt cx="3667" cy="317"/>
            </a:xfrm>
          </p:grpSpPr>
          <p:sp>
            <p:nvSpPr>
              <p:cNvPr id="25" name="AutoShape 24"/>
              <p:cNvSpPr>
                <a:spLocks noChangeArrowheads="1"/>
              </p:cNvSpPr>
              <p:nvPr/>
            </p:nvSpPr>
            <p:spPr bwMode="gray">
              <a:xfrm>
                <a:off x="1791" y="845"/>
                <a:ext cx="3397" cy="303"/>
              </a:xfrm>
              <a:prstGeom prst="roundRect">
                <a:avLst>
                  <a:gd name="adj" fmla="val 50000"/>
                </a:avLst>
              </a:prstGeom>
              <a:gradFill rotWithShape="0">
                <a:gsLst>
                  <a:gs pos="0">
                    <a:srgbClr val="33CCFF"/>
                  </a:gs>
                  <a:gs pos="100000">
                    <a:schemeClr val="bg1">
                      <a:alpha val="50000"/>
                    </a:schemeClr>
                  </a:gs>
                </a:gsLst>
                <a:lin ang="0" scaled="1"/>
              </a:gradFill>
              <a:ln w="9525" algn="ctr">
                <a:solidFill>
                  <a:srgbClr val="0070C0"/>
                </a:solidFill>
                <a:round/>
                <a:headEnd/>
                <a:tailEnd/>
              </a:ln>
            </p:spPr>
            <p:txBody>
              <a:bodyPr wrap="none" lIns="128016" tIns="64008" rIns="128016" bIns="64008" anchor="ctr"/>
              <a:lstStyle/>
              <a:p>
                <a:pPr defTabSz="9128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zh-TW" altLang="en-US" sz="2000" b="1" dirty="0">
                    <a:solidFill>
                      <a:srgbClr val="FF0000"/>
                    </a:solidFill>
                    <a:latin typeface="標楷體" pitchFamily="65" charset="-120"/>
                  </a:rPr>
                  <a:t>增進彈性選課：</a:t>
                </a:r>
                <a:r>
                  <a:rPr kumimoji="0" lang="zh-TW" altLang="en-US" sz="2000" b="1" dirty="0">
                    <a:solidFill>
                      <a:schemeClr val="accent6">
                        <a:lumMod val="75000"/>
                      </a:schemeClr>
                    </a:solidFill>
                    <a:latin typeface="標楷體" pitchFamily="65" charset="-120"/>
                  </a:rPr>
                  <a:t>降低必修學分數比率（</a:t>
                </a:r>
                <a:r>
                  <a:rPr kumimoji="0" lang="en-US" altLang="zh-TW" sz="2000" b="1" dirty="0">
                    <a:solidFill>
                      <a:schemeClr val="accent6">
                        <a:lumMod val="75000"/>
                      </a:schemeClr>
                    </a:solidFill>
                    <a:latin typeface="標楷體" pitchFamily="65" charset="-120"/>
                  </a:rPr>
                  <a:t>70%</a:t>
                </a:r>
                <a:r>
                  <a:rPr kumimoji="0" lang="zh-TW" altLang="en-US" sz="2000" b="1" dirty="0">
                    <a:solidFill>
                      <a:schemeClr val="accent6">
                        <a:lumMod val="75000"/>
                      </a:schemeClr>
                    </a:solidFill>
                    <a:latin typeface="標楷體" pitchFamily="65" charset="-120"/>
                  </a:rPr>
                  <a:t>）與增設學程</a:t>
                </a:r>
                <a:endParaRPr kumimoji="0" lang="en-US" altLang="zh-TW" sz="2000" b="1" dirty="0">
                  <a:solidFill>
                    <a:schemeClr val="accent6">
                      <a:lumMod val="75000"/>
                    </a:schemeClr>
                  </a:solidFill>
                  <a:latin typeface="標楷體" pitchFamily="65" charset="-120"/>
                </a:endParaRPr>
              </a:p>
              <a:p>
                <a:pPr defTabSz="9128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zh-TW" altLang="en-US" sz="2000" b="1" dirty="0">
                    <a:solidFill>
                      <a:schemeClr val="accent6">
                        <a:lumMod val="75000"/>
                      </a:schemeClr>
                    </a:solidFill>
                    <a:latin typeface="標楷體" pitchFamily="65" charset="-120"/>
                  </a:rPr>
                  <a:t>     （經濟法律學程、商業財經學程）。</a:t>
                </a:r>
              </a:p>
            </p:txBody>
          </p:sp>
          <p:sp>
            <p:nvSpPr>
              <p:cNvPr id="98320" name="Oval 25"/>
              <p:cNvSpPr>
                <a:spLocks noChangeArrowheads="1"/>
              </p:cNvSpPr>
              <p:nvPr/>
            </p:nvSpPr>
            <p:spPr bwMode="gray">
              <a:xfrm>
                <a:off x="1519" y="846"/>
                <a:ext cx="316" cy="316"/>
              </a:xfrm>
              <a:prstGeom prst="ellipse">
                <a:avLst/>
              </a:prstGeom>
              <a:solidFill>
                <a:srgbClr val="33CCFF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kumimoji="0" lang="zh-TW" altLang="en-US">
                  <a:latin typeface="Calibri" pitchFamily="34" charset="0"/>
                  <a:ea typeface="新細明體" charset="-120"/>
                </a:endParaRPr>
              </a:p>
            </p:txBody>
          </p:sp>
          <p:sp>
            <p:nvSpPr>
              <p:cNvPr id="98321" name="Oval 26"/>
              <p:cNvSpPr>
                <a:spLocks noChangeArrowheads="1"/>
              </p:cNvSpPr>
              <p:nvPr/>
            </p:nvSpPr>
            <p:spPr bwMode="gray">
              <a:xfrm>
                <a:off x="1519" y="886"/>
                <a:ext cx="255" cy="255"/>
              </a:xfrm>
              <a:prstGeom prst="ellipse">
                <a:avLst/>
              </a:prstGeom>
              <a:gradFill rotWithShape="1">
                <a:gsLst>
                  <a:gs pos="0">
                    <a:srgbClr val="10E470"/>
                  </a:gs>
                  <a:gs pos="100000">
                    <a:srgbClr val="098340"/>
                  </a:gs>
                </a:gsLst>
                <a:path path="rect">
                  <a:fillToRect l="100000" t="100000"/>
                </a:path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kumimoji="0" lang="zh-TW" altLang="en-US">
                  <a:latin typeface="Calibri" pitchFamily="34" charset="0"/>
                  <a:ea typeface="新細明體" charset="-120"/>
                </a:endParaRPr>
              </a:p>
            </p:txBody>
          </p:sp>
          <p:sp>
            <p:nvSpPr>
              <p:cNvPr id="98322" name="Oval 27"/>
              <p:cNvSpPr>
                <a:spLocks noChangeArrowheads="1"/>
              </p:cNvSpPr>
              <p:nvPr/>
            </p:nvSpPr>
            <p:spPr bwMode="gray">
              <a:xfrm>
                <a:off x="1519" y="890"/>
                <a:ext cx="244" cy="244"/>
              </a:xfrm>
              <a:prstGeom prst="ellipse">
                <a:avLst/>
              </a:prstGeom>
              <a:gradFill rotWithShape="1">
                <a:gsLst>
                  <a:gs pos="0">
                    <a:srgbClr val="FFFF00">
                      <a:alpha val="85001"/>
                    </a:srgbClr>
                  </a:gs>
                  <a:gs pos="100000">
                    <a:srgbClr val="A2A200"/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kumimoji="0" lang="zh-TW" altLang="en-US">
                  <a:latin typeface="Calibri" pitchFamily="34" charset="0"/>
                  <a:ea typeface="新細明體" charset="-120"/>
                </a:endParaRPr>
              </a:p>
            </p:txBody>
          </p:sp>
          <p:sp>
            <p:nvSpPr>
              <p:cNvPr id="98323" name="Text Box 28"/>
              <p:cNvSpPr txBox="1">
                <a:spLocks noChangeArrowheads="1"/>
              </p:cNvSpPr>
              <p:nvPr/>
            </p:nvSpPr>
            <p:spPr bwMode="auto">
              <a:xfrm>
                <a:off x="1519" y="892"/>
                <a:ext cx="281" cy="15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 lIns="128016" tIns="64008" rIns="128016" bIns="64008">
                <a:spAutoFit/>
              </a:bodyPr>
              <a:lstStyle/>
              <a:p>
                <a:pPr algn="ctr" defTabSz="912813" eaLnBrk="0" hangingPunct="0"/>
                <a:r>
                  <a:rPr kumimoji="0" lang="zh-TW" altLang="en-US" sz="2000" b="1">
                    <a:solidFill>
                      <a:srgbClr val="800000"/>
                    </a:solidFill>
                    <a:latin typeface="標楷體" pitchFamily="65" charset="-120"/>
                  </a:rPr>
                  <a:t>四</a:t>
                </a:r>
              </a:p>
            </p:txBody>
          </p:sp>
        </p:grpSp>
        <p:grpSp>
          <p:nvGrpSpPr>
            <p:cNvPr id="98313" name="Group 29"/>
            <p:cNvGrpSpPr>
              <a:grpSpLocks/>
            </p:cNvGrpSpPr>
            <p:nvPr/>
          </p:nvGrpSpPr>
          <p:grpSpPr bwMode="auto">
            <a:xfrm>
              <a:off x="1785938" y="5572125"/>
              <a:ext cx="6546850" cy="825500"/>
              <a:chOff x="1519" y="845"/>
              <a:chExt cx="3584" cy="317"/>
            </a:xfrm>
          </p:grpSpPr>
          <p:sp>
            <p:nvSpPr>
              <p:cNvPr id="31" name="AutoShape 30"/>
              <p:cNvSpPr>
                <a:spLocks noChangeArrowheads="1"/>
              </p:cNvSpPr>
              <p:nvPr/>
            </p:nvSpPr>
            <p:spPr bwMode="gray">
              <a:xfrm>
                <a:off x="1791" y="845"/>
                <a:ext cx="3312" cy="289"/>
              </a:xfrm>
              <a:prstGeom prst="roundRect">
                <a:avLst>
                  <a:gd name="adj" fmla="val 50000"/>
                </a:avLst>
              </a:prstGeom>
              <a:gradFill rotWithShape="0">
                <a:gsLst>
                  <a:gs pos="0">
                    <a:srgbClr val="33CCFF"/>
                  </a:gs>
                  <a:gs pos="100000">
                    <a:schemeClr val="bg1">
                      <a:alpha val="50000"/>
                    </a:schemeClr>
                  </a:gs>
                </a:gsLst>
                <a:lin ang="0" scaled="1"/>
              </a:gradFill>
              <a:ln w="9525" algn="ctr">
                <a:solidFill>
                  <a:srgbClr val="0070C0"/>
                </a:solidFill>
                <a:round/>
                <a:headEnd/>
                <a:tailEnd/>
              </a:ln>
            </p:spPr>
            <p:txBody>
              <a:bodyPr wrap="none" lIns="128016" tIns="64008" rIns="128016" bIns="64008" anchor="ctr"/>
              <a:lstStyle/>
              <a:p>
                <a:pPr defTabSz="9128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zh-TW" altLang="en-US" sz="2000" b="1" dirty="0">
                    <a:solidFill>
                      <a:srgbClr val="FF0000"/>
                    </a:solidFill>
                    <a:latin typeface="Calibri" pitchFamily="34" charset="0"/>
                  </a:rPr>
                  <a:t>提升職場競爭力：</a:t>
                </a:r>
                <a:r>
                  <a:rPr kumimoji="0" lang="zh-TW" altLang="en-US" sz="2000" b="1" dirty="0">
                    <a:solidFill>
                      <a:schemeClr val="accent6">
                        <a:lumMod val="75000"/>
                      </a:schemeClr>
                    </a:solidFill>
                    <a:latin typeface="標楷體" pitchFamily="65" charset="-120"/>
                  </a:rPr>
                  <a:t>訂定英檢畢業門檻與輔導學生考取</a:t>
                </a:r>
                <a:endParaRPr kumimoji="0" lang="en-US" altLang="zh-TW" sz="2000" b="1" dirty="0">
                  <a:solidFill>
                    <a:schemeClr val="accent6">
                      <a:lumMod val="75000"/>
                    </a:schemeClr>
                  </a:solidFill>
                  <a:latin typeface="標楷體" pitchFamily="65" charset="-120"/>
                </a:endParaRPr>
              </a:p>
              <a:p>
                <a:pPr defTabSz="91281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zh-TW" altLang="en-US" sz="2000" b="1" dirty="0">
                    <a:solidFill>
                      <a:schemeClr val="accent6">
                        <a:lumMod val="75000"/>
                      </a:schemeClr>
                    </a:solidFill>
                    <a:latin typeface="標楷體" pitchFamily="65" charset="-120"/>
                  </a:rPr>
                  <a:t>        國內外專業證照。</a:t>
                </a:r>
                <a:endParaRPr kumimoji="0" lang="zh-TW" altLang="en-US" sz="2000" dirty="0">
                  <a:solidFill>
                    <a:schemeClr val="accent6">
                      <a:lumMod val="75000"/>
                    </a:schemeClr>
                  </a:solidFill>
                  <a:latin typeface="Calibri" pitchFamily="34" charset="0"/>
                  <a:ea typeface="+mn-ea"/>
                </a:endParaRPr>
              </a:p>
            </p:txBody>
          </p:sp>
          <p:sp>
            <p:nvSpPr>
              <p:cNvPr id="98315" name="Oval 31"/>
              <p:cNvSpPr>
                <a:spLocks noChangeArrowheads="1"/>
              </p:cNvSpPr>
              <p:nvPr/>
            </p:nvSpPr>
            <p:spPr bwMode="gray">
              <a:xfrm>
                <a:off x="1519" y="846"/>
                <a:ext cx="316" cy="316"/>
              </a:xfrm>
              <a:prstGeom prst="ellipse">
                <a:avLst/>
              </a:prstGeom>
              <a:solidFill>
                <a:srgbClr val="33CCFF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kumimoji="0" lang="zh-TW" altLang="en-US">
                  <a:latin typeface="Calibri" pitchFamily="34" charset="0"/>
                  <a:ea typeface="新細明體" charset="-120"/>
                </a:endParaRPr>
              </a:p>
            </p:txBody>
          </p:sp>
          <p:sp>
            <p:nvSpPr>
              <p:cNvPr id="98316" name="Oval 32"/>
              <p:cNvSpPr>
                <a:spLocks noChangeArrowheads="1"/>
              </p:cNvSpPr>
              <p:nvPr/>
            </p:nvSpPr>
            <p:spPr bwMode="gray">
              <a:xfrm>
                <a:off x="1519" y="886"/>
                <a:ext cx="255" cy="255"/>
              </a:xfrm>
              <a:prstGeom prst="ellipse">
                <a:avLst/>
              </a:prstGeom>
              <a:gradFill rotWithShape="1">
                <a:gsLst>
                  <a:gs pos="0">
                    <a:srgbClr val="10E470"/>
                  </a:gs>
                  <a:gs pos="100000">
                    <a:srgbClr val="098340"/>
                  </a:gs>
                </a:gsLst>
                <a:path path="rect">
                  <a:fillToRect l="100000" t="100000"/>
                </a:path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kumimoji="0" lang="zh-TW" altLang="en-US">
                  <a:latin typeface="Calibri" pitchFamily="34" charset="0"/>
                  <a:ea typeface="新細明體" charset="-120"/>
                </a:endParaRPr>
              </a:p>
            </p:txBody>
          </p:sp>
          <p:sp>
            <p:nvSpPr>
              <p:cNvPr id="98317" name="Oval 33"/>
              <p:cNvSpPr>
                <a:spLocks noChangeArrowheads="1"/>
              </p:cNvSpPr>
              <p:nvPr/>
            </p:nvSpPr>
            <p:spPr bwMode="gray">
              <a:xfrm>
                <a:off x="1519" y="890"/>
                <a:ext cx="244" cy="244"/>
              </a:xfrm>
              <a:prstGeom prst="ellipse">
                <a:avLst/>
              </a:prstGeom>
              <a:gradFill rotWithShape="1">
                <a:gsLst>
                  <a:gs pos="0">
                    <a:srgbClr val="FFFF00">
                      <a:alpha val="85001"/>
                    </a:srgbClr>
                  </a:gs>
                  <a:gs pos="100000">
                    <a:srgbClr val="A2A200"/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kumimoji="0" lang="zh-TW" altLang="en-US">
                  <a:latin typeface="Calibri" pitchFamily="34" charset="0"/>
                  <a:ea typeface="新細明體" charset="-120"/>
                </a:endParaRPr>
              </a:p>
            </p:txBody>
          </p:sp>
          <p:sp>
            <p:nvSpPr>
              <p:cNvPr id="98318" name="Text Box 34"/>
              <p:cNvSpPr txBox="1">
                <a:spLocks noChangeArrowheads="1"/>
              </p:cNvSpPr>
              <p:nvPr/>
            </p:nvSpPr>
            <p:spPr bwMode="auto">
              <a:xfrm>
                <a:off x="1519" y="892"/>
                <a:ext cx="262" cy="14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 lIns="128016" tIns="64008" rIns="128016" bIns="64008">
                <a:spAutoFit/>
              </a:bodyPr>
              <a:lstStyle/>
              <a:p>
                <a:pPr algn="ctr" defTabSz="912813" eaLnBrk="0" hangingPunct="0"/>
                <a:r>
                  <a:rPr kumimoji="0" lang="zh-TW" altLang="en-US" sz="2000" b="1">
                    <a:solidFill>
                      <a:srgbClr val="800000"/>
                    </a:solidFill>
                    <a:latin typeface="標楷體" pitchFamily="65" charset="-120"/>
                  </a:rPr>
                  <a:t>五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9523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 txBox="1">
            <a:spLocks noChangeArrowheads="1"/>
          </p:cNvSpPr>
          <p:nvPr/>
        </p:nvSpPr>
        <p:spPr bwMode="white">
          <a:xfrm>
            <a:off x="433388" y="2212975"/>
            <a:ext cx="8001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kumimoji="0" lang="en-US" altLang="zh-TW" sz="4000" b="1" i="1" kern="0" dirty="0">
                <a:solidFill>
                  <a:srgbClr val="0070C0"/>
                </a:solidFill>
                <a:latin typeface="+mj-lt"/>
                <a:ea typeface="Arial Unicode MS" pitchFamily="34" charset="-120"/>
                <a:cs typeface="Arial Unicode MS" pitchFamily="34" charset="-120"/>
              </a:rPr>
              <a:t/>
            </a:r>
            <a:br>
              <a:rPr kumimoji="0" lang="en-US" altLang="zh-TW" sz="4000" b="1" i="1" kern="0" dirty="0">
                <a:solidFill>
                  <a:srgbClr val="0070C0"/>
                </a:solidFill>
                <a:latin typeface="+mj-lt"/>
                <a:ea typeface="Arial Unicode MS" pitchFamily="34" charset="-120"/>
                <a:cs typeface="Arial Unicode MS" pitchFamily="34" charset="-120"/>
              </a:rPr>
            </a:br>
            <a:r>
              <a:rPr kumimoji="0" lang="zh-TW" altLang="en-US" sz="4000" b="1" kern="0" dirty="0">
                <a:solidFill>
                  <a:srgbClr val="0070C0"/>
                </a:solidFill>
                <a:latin typeface="+mj-lt"/>
                <a:cs typeface="+mj-cs"/>
              </a:rPr>
              <a:t>淡江大學</a:t>
            </a:r>
            <a:r>
              <a:rPr kumimoji="0" lang="zh-TW" altLang="en-US" sz="6600" b="1" kern="0" dirty="0">
                <a:solidFill>
                  <a:srgbClr val="0070C0"/>
                </a:solidFill>
                <a:latin typeface="+mj-lt"/>
                <a:cs typeface="+mj-cs"/>
              </a:rPr>
              <a:t>產業經濟學系</a:t>
            </a:r>
            <a:r>
              <a:rPr kumimoji="0" lang="zh-TW" altLang="en-US" sz="4000" b="1" kern="0" dirty="0">
                <a:solidFill>
                  <a:srgbClr val="0070C0"/>
                </a:solidFill>
                <a:latin typeface="+mj-lt"/>
                <a:cs typeface="+mj-cs"/>
              </a:rPr>
              <a:t/>
            </a:r>
            <a:br>
              <a:rPr kumimoji="0" lang="zh-TW" altLang="en-US" sz="4000" b="1" kern="0" dirty="0">
                <a:solidFill>
                  <a:srgbClr val="0070C0"/>
                </a:solidFill>
                <a:latin typeface="+mj-lt"/>
                <a:cs typeface="+mj-cs"/>
              </a:rPr>
            </a:br>
            <a:endParaRPr kumimoji="0" lang="en-US" altLang="zh-TW" sz="4000" b="1" kern="0" dirty="0">
              <a:solidFill>
                <a:srgbClr val="0070C0"/>
              </a:solidFill>
              <a:latin typeface="+mj-lt"/>
              <a:cs typeface="+mj-cs"/>
            </a:endParaRPr>
          </a:p>
        </p:txBody>
      </p:sp>
      <p:sp>
        <p:nvSpPr>
          <p:cNvPr id="5" name="矩形 4"/>
          <p:cNvSpPr/>
          <p:nvPr/>
        </p:nvSpPr>
        <p:spPr bwMode="auto">
          <a:xfrm>
            <a:off x="0" y="0"/>
            <a:ext cx="9144000" cy="185737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kumimoji="0" lang="zh-TW" altLang="en-US">
              <a:effectLst>
                <a:outerShdw blurRad="38100" dist="38100" dir="2700000" algn="tl">
                  <a:srgbClr val="C0C0C0"/>
                </a:outerShdw>
              </a:effectLst>
              <a:ea typeface="新細明體" charset="-120"/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428625" y="2214563"/>
            <a:ext cx="80010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sz="4000" i="1" dirty="0" smtClean="0">
                <a:solidFill>
                  <a:schemeClr val="accent6">
                    <a:lumMod val="50000"/>
                  </a:schemeClr>
                </a:solidFill>
                <a:ea typeface="Arial Unicode MS" pitchFamily="34" charset="-120"/>
                <a:cs typeface="Arial Unicode MS" pitchFamily="34" charset="-120"/>
              </a:rPr>
              <a:t/>
            </a:r>
            <a:br>
              <a:rPr lang="en-US" altLang="zh-TW" sz="4000" i="1" dirty="0" smtClean="0">
                <a:solidFill>
                  <a:schemeClr val="accent6">
                    <a:lumMod val="50000"/>
                  </a:schemeClr>
                </a:solidFill>
                <a:ea typeface="Arial Unicode MS" pitchFamily="34" charset="-120"/>
                <a:cs typeface="Arial Unicode MS" pitchFamily="34" charset="-120"/>
              </a:rPr>
            </a:br>
            <a:r>
              <a:rPr lang="zh-TW" altLang="en-US" sz="4000" dirty="0" smtClean="0">
                <a:ea typeface="標楷體" pitchFamily="65" charset="-120"/>
                <a:cs typeface="+mj-cs"/>
              </a:rPr>
              <a:t>淡江大學</a:t>
            </a:r>
            <a:r>
              <a:rPr lang="zh-TW" altLang="en-US" sz="6600" dirty="0" smtClean="0">
                <a:ea typeface="標楷體" pitchFamily="65" charset="-120"/>
                <a:cs typeface="+mj-cs"/>
              </a:rPr>
              <a:t>產業經濟學系</a:t>
            </a:r>
            <a:r>
              <a:rPr lang="zh-TW" altLang="en-US" sz="4000" dirty="0" smtClean="0">
                <a:ea typeface="標楷體" pitchFamily="65" charset="-120"/>
                <a:cs typeface="+mj-cs"/>
              </a:rPr>
              <a:t/>
            </a:r>
            <a:br>
              <a:rPr lang="zh-TW" altLang="en-US" sz="4000" dirty="0" smtClean="0">
                <a:ea typeface="標楷體" pitchFamily="65" charset="-120"/>
                <a:cs typeface="+mj-cs"/>
              </a:rPr>
            </a:br>
            <a:endParaRPr lang="en-US" altLang="zh-TW" sz="4000" dirty="0" smtClean="0">
              <a:ea typeface="標楷體" pitchFamily="65" charset="-120"/>
              <a:cs typeface="+mj-cs"/>
            </a:endParaRPr>
          </a:p>
        </p:txBody>
      </p:sp>
      <p:pic>
        <p:nvPicPr>
          <p:cNvPr id="99332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643438" cy="184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矩形 7"/>
          <p:cNvSpPr/>
          <p:nvPr/>
        </p:nvSpPr>
        <p:spPr bwMode="auto">
          <a:xfrm>
            <a:off x="4554538" y="0"/>
            <a:ext cx="571500" cy="185737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kumimoji="0" lang="zh-TW" altLang="en-US">
              <a:effectLst>
                <a:outerShdw blurRad="38100" dist="38100" dir="2700000" algn="tl">
                  <a:srgbClr val="C0C0C0"/>
                </a:outerShdw>
              </a:effectLst>
              <a:ea typeface="新細明體" charset="-120"/>
            </a:endParaRPr>
          </a:p>
        </p:txBody>
      </p:sp>
      <p:pic>
        <p:nvPicPr>
          <p:cNvPr id="99334" name="Picture 7"/>
          <p:cNvPicPr>
            <a:picLocks noChangeAspect="1" noChangeArrowheads="1"/>
          </p:cNvPicPr>
          <p:nvPr/>
        </p:nvPicPr>
        <p:blipFill>
          <a:blip r:embed="rId4" cstate="print">
            <a:lum bright="30000"/>
          </a:blip>
          <a:srcRect/>
          <a:stretch>
            <a:fillRect/>
          </a:stretch>
        </p:blipFill>
        <p:spPr bwMode="auto">
          <a:xfrm>
            <a:off x="7345363" y="52388"/>
            <a:ext cx="170815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Freeform 4"/>
          <p:cNvSpPr>
            <a:spLocks/>
          </p:cNvSpPr>
          <p:nvPr/>
        </p:nvSpPr>
        <p:spPr bwMode="gray">
          <a:xfrm>
            <a:off x="1071538" y="1298106"/>
            <a:ext cx="6643734" cy="806450"/>
          </a:xfrm>
          <a:custGeom>
            <a:avLst/>
            <a:gdLst/>
            <a:ahLst/>
            <a:cxnLst>
              <a:cxn ang="0">
                <a:pos x="1" y="492"/>
              </a:cxn>
              <a:cxn ang="0">
                <a:pos x="1707" y="20"/>
              </a:cxn>
              <a:cxn ang="0">
                <a:pos x="3340" y="482"/>
              </a:cxn>
              <a:cxn ang="0">
                <a:pos x="1734" y="74"/>
              </a:cxn>
              <a:cxn ang="0">
                <a:pos x="1" y="492"/>
              </a:cxn>
            </a:cxnLst>
            <a:rect l="0" t="0" r="r" b="b"/>
            <a:pathLst>
              <a:path w="3341" h="508">
                <a:moveTo>
                  <a:pt x="1" y="492"/>
                </a:moveTo>
                <a:cubicBezTo>
                  <a:pt x="0" y="477"/>
                  <a:pt x="710" y="0"/>
                  <a:pt x="1707" y="20"/>
                </a:cubicBezTo>
                <a:cubicBezTo>
                  <a:pt x="2704" y="40"/>
                  <a:pt x="3339" y="467"/>
                  <a:pt x="3340" y="482"/>
                </a:cubicBezTo>
                <a:cubicBezTo>
                  <a:pt x="3341" y="496"/>
                  <a:pt x="2608" y="93"/>
                  <a:pt x="1734" y="74"/>
                </a:cubicBezTo>
                <a:cubicBezTo>
                  <a:pt x="860" y="54"/>
                  <a:pt x="2" y="508"/>
                  <a:pt x="1" y="492"/>
                </a:cubicBezTo>
                <a:close/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/>
          <a:lstStyle/>
          <a:p>
            <a:pPr>
              <a:defRPr/>
            </a:pPr>
            <a:endParaRPr kumimoji="0" lang="zh-TW" altLang="en-US">
              <a:effectLst>
                <a:outerShdw blurRad="38100" dist="38100" dir="2700000" algn="tl">
                  <a:srgbClr val="000000"/>
                </a:outerShdw>
              </a:effectLst>
              <a:latin typeface="Verdana" pitchFamily="64" charset="0"/>
              <a:ea typeface="新細明體" pitchFamily="64" charset="-120"/>
            </a:endParaRPr>
          </a:p>
        </p:txBody>
      </p:sp>
      <p:sp>
        <p:nvSpPr>
          <p:cNvPr id="10" name="Freeform 4"/>
          <p:cNvSpPr>
            <a:spLocks/>
          </p:cNvSpPr>
          <p:nvPr/>
        </p:nvSpPr>
        <p:spPr bwMode="gray">
          <a:xfrm>
            <a:off x="1093308" y="1346002"/>
            <a:ext cx="6643734" cy="806450"/>
          </a:xfrm>
          <a:custGeom>
            <a:avLst/>
            <a:gdLst/>
            <a:ahLst/>
            <a:cxnLst>
              <a:cxn ang="0">
                <a:pos x="1" y="492"/>
              </a:cxn>
              <a:cxn ang="0">
                <a:pos x="1707" y="20"/>
              </a:cxn>
              <a:cxn ang="0">
                <a:pos x="3340" y="482"/>
              </a:cxn>
              <a:cxn ang="0">
                <a:pos x="1734" y="74"/>
              </a:cxn>
              <a:cxn ang="0">
                <a:pos x="1" y="492"/>
              </a:cxn>
            </a:cxnLst>
            <a:rect l="0" t="0" r="r" b="b"/>
            <a:pathLst>
              <a:path w="3341" h="508">
                <a:moveTo>
                  <a:pt x="1" y="492"/>
                </a:moveTo>
                <a:cubicBezTo>
                  <a:pt x="0" y="477"/>
                  <a:pt x="710" y="0"/>
                  <a:pt x="1707" y="20"/>
                </a:cubicBezTo>
                <a:cubicBezTo>
                  <a:pt x="2704" y="40"/>
                  <a:pt x="3339" y="467"/>
                  <a:pt x="3340" y="482"/>
                </a:cubicBezTo>
                <a:cubicBezTo>
                  <a:pt x="3341" y="496"/>
                  <a:pt x="2608" y="93"/>
                  <a:pt x="1734" y="74"/>
                </a:cubicBezTo>
                <a:cubicBezTo>
                  <a:pt x="860" y="54"/>
                  <a:pt x="2" y="508"/>
                  <a:pt x="1" y="492"/>
                </a:cubicBezTo>
                <a:close/>
              </a:path>
            </a:pathLst>
          </a:cu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/>
          <a:lstStyle/>
          <a:p>
            <a:pPr>
              <a:defRPr/>
            </a:pPr>
            <a:endParaRPr kumimoji="0" lang="zh-TW" altLang="en-US">
              <a:effectLst>
                <a:outerShdw blurRad="38100" dist="38100" dir="2700000" algn="tl">
                  <a:srgbClr val="000000"/>
                </a:outerShdw>
              </a:effectLst>
              <a:latin typeface="Verdana" pitchFamily="64" charset="0"/>
              <a:ea typeface="新細明體" pitchFamily="64" charset="-120"/>
            </a:endParaRPr>
          </a:p>
        </p:txBody>
      </p:sp>
      <p:sp>
        <p:nvSpPr>
          <p:cNvPr id="11" name="Freeform 4"/>
          <p:cNvSpPr>
            <a:spLocks/>
          </p:cNvSpPr>
          <p:nvPr/>
        </p:nvSpPr>
        <p:spPr bwMode="gray">
          <a:xfrm>
            <a:off x="1054119" y="1411317"/>
            <a:ext cx="6643734" cy="806450"/>
          </a:xfrm>
          <a:custGeom>
            <a:avLst/>
            <a:gdLst/>
            <a:ahLst/>
            <a:cxnLst>
              <a:cxn ang="0">
                <a:pos x="1" y="492"/>
              </a:cxn>
              <a:cxn ang="0">
                <a:pos x="1707" y="20"/>
              </a:cxn>
              <a:cxn ang="0">
                <a:pos x="3340" y="482"/>
              </a:cxn>
              <a:cxn ang="0">
                <a:pos x="1734" y="74"/>
              </a:cxn>
              <a:cxn ang="0">
                <a:pos x="1" y="492"/>
              </a:cxn>
            </a:cxnLst>
            <a:rect l="0" t="0" r="r" b="b"/>
            <a:pathLst>
              <a:path w="3341" h="508">
                <a:moveTo>
                  <a:pt x="1" y="492"/>
                </a:moveTo>
                <a:cubicBezTo>
                  <a:pt x="0" y="477"/>
                  <a:pt x="710" y="0"/>
                  <a:pt x="1707" y="20"/>
                </a:cubicBezTo>
                <a:cubicBezTo>
                  <a:pt x="2704" y="40"/>
                  <a:pt x="3339" y="467"/>
                  <a:pt x="3340" y="482"/>
                </a:cubicBezTo>
                <a:cubicBezTo>
                  <a:pt x="3341" y="496"/>
                  <a:pt x="2608" y="93"/>
                  <a:pt x="1734" y="74"/>
                </a:cubicBezTo>
                <a:cubicBezTo>
                  <a:pt x="860" y="54"/>
                  <a:pt x="2" y="508"/>
                  <a:pt x="1" y="492"/>
                </a:cubicBezTo>
                <a:close/>
              </a:path>
            </a:pathLst>
          </a:cu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/>
          <a:lstStyle/>
          <a:p>
            <a:pPr>
              <a:defRPr/>
            </a:pPr>
            <a:endParaRPr kumimoji="0" lang="zh-TW" altLang="en-US">
              <a:effectLst>
                <a:outerShdw blurRad="38100" dist="38100" dir="2700000" algn="tl">
                  <a:srgbClr val="000000"/>
                </a:outerShdw>
              </a:effectLst>
              <a:latin typeface="Verdana" pitchFamily="64" charset="0"/>
              <a:ea typeface="新細明體" pitchFamily="6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/>
          <p:cNvSpPr>
            <a:spLocks noChangeArrowheads="1"/>
          </p:cNvSpPr>
          <p:nvPr/>
        </p:nvSpPr>
        <p:spPr bwMode="auto">
          <a:xfrm>
            <a:off x="79025" y="916486"/>
            <a:ext cx="1579394" cy="517513"/>
          </a:xfrm>
          <a:prstGeom prst="homePlate">
            <a:avLst>
              <a:gd name="adj" fmla="val 85000"/>
            </a:avLst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glow rad="63500">
              <a:schemeClr val="accent2">
                <a:satMod val="175000"/>
                <a:alpha val="40000"/>
              </a:schemeClr>
            </a:glow>
            <a:prstShdw prst="shdw17" dist="17961" dir="2700000">
              <a:srgbClr val="FFCC99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>
              <a:defRPr/>
            </a:pPr>
            <a:endParaRPr kumimoji="0" lang="zh-TW" altLang="en-US" dirty="0">
              <a:solidFill>
                <a:schemeClr val="accent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64" charset="0"/>
              <a:ea typeface="新細明體" pitchFamily="64" charset="-120"/>
            </a:endParaRPr>
          </a:p>
        </p:txBody>
      </p:sp>
      <p:sp>
        <p:nvSpPr>
          <p:cNvPr id="10138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i="1" smtClean="0">
                <a:ea typeface="儷黑 Pro"/>
              </a:rPr>
              <a:t>教學目標與特色</a:t>
            </a:r>
          </a:p>
        </p:txBody>
      </p:sp>
      <p:pic>
        <p:nvPicPr>
          <p:cNvPr id="101381" name="Picture 2" descr="C:\Users\Eleonore\Desktop\系所介紹\square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125538"/>
            <a:ext cx="31115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3"/>
          <p:cNvSpPr>
            <a:spLocks noRot="1" noChangeArrowheads="1"/>
          </p:cNvSpPr>
          <p:nvPr/>
        </p:nvSpPr>
        <p:spPr bwMode="auto">
          <a:xfrm>
            <a:off x="0" y="981075"/>
            <a:ext cx="9144000" cy="547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kumimoji="0" lang="zh-TW" altLang="en-US" sz="2600" b="1">
                <a:latin typeface="標楷體" pitchFamily="65" charset="-120"/>
                <a:ea typeface="儷黑 Pro"/>
                <a:cs typeface="儷黑 Pro"/>
              </a:rPr>
              <a:t>  特色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</a:pPr>
            <a:r>
              <a:rPr kumimoji="0" lang="zh-TW" altLang="en-US" sz="2600" b="1">
                <a:latin typeface="標楷體" pitchFamily="65" charset="-120"/>
                <a:ea typeface="儷黑 Pro"/>
                <a:cs typeface="儷黑 Pro"/>
              </a:rPr>
              <a:t>本系成立於民國</a:t>
            </a:r>
            <a:r>
              <a:rPr kumimoji="0" lang="en-US" altLang="zh-TW" sz="2600" b="1">
                <a:latin typeface="標楷體" pitchFamily="65" charset="-120"/>
                <a:ea typeface="儷黑 Pro"/>
                <a:cs typeface="儷黑 Pro"/>
              </a:rPr>
              <a:t>59</a:t>
            </a:r>
            <a:r>
              <a:rPr kumimoji="0" lang="zh-TW" altLang="en-US" sz="2600" b="1">
                <a:latin typeface="標楷體" pitchFamily="65" charset="-120"/>
                <a:ea typeface="儷黑 Pro"/>
                <a:cs typeface="儷黑 Pro"/>
              </a:rPr>
              <a:t>年</a:t>
            </a:r>
            <a:r>
              <a:rPr kumimoji="0" lang="en-US" altLang="zh-TW" sz="2600" b="1">
                <a:latin typeface="標楷體" pitchFamily="65" charset="-120"/>
                <a:ea typeface="儷黑 Pro"/>
                <a:cs typeface="儷黑 Pro"/>
              </a:rPr>
              <a:t>8</a:t>
            </a:r>
            <a:r>
              <a:rPr kumimoji="0" lang="zh-TW" altLang="en-US" sz="2600" b="1">
                <a:latin typeface="標楷體" pitchFamily="65" charset="-120"/>
                <a:ea typeface="儷黑 Pro"/>
                <a:cs typeface="儷黑 Pro"/>
              </a:rPr>
              <a:t>月，原名合作業經濟系，民國</a:t>
            </a:r>
            <a:r>
              <a:rPr kumimoji="0" lang="en-US" altLang="zh-TW" sz="2600" b="1">
                <a:latin typeface="標楷體" pitchFamily="65" charset="-120"/>
                <a:ea typeface="儷黑 Pro"/>
                <a:cs typeface="儷黑 Pro"/>
              </a:rPr>
              <a:t>81</a:t>
            </a:r>
            <a:r>
              <a:rPr kumimoji="0" lang="zh-TW" altLang="en-US" sz="2600" b="1">
                <a:latin typeface="標楷體" pitchFamily="65" charset="-120"/>
                <a:ea typeface="儷黑 Pro"/>
                <a:cs typeface="儷黑 Pro"/>
              </a:rPr>
              <a:t>年更名為產業經濟學系，且於民國</a:t>
            </a:r>
            <a:r>
              <a:rPr kumimoji="0" lang="en-US" altLang="zh-TW" sz="2600" b="1">
                <a:latin typeface="標楷體" pitchFamily="65" charset="-120"/>
                <a:ea typeface="儷黑 Pro"/>
                <a:cs typeface="儷黑 Pro"/>
              </a:rPr>
              <a:t>82</a:t>
            </a:r>
            <a:r>
              <a:rPr kumimoji="0" lang="zh-TW" altLang="en-US" sz="2600" b="1">
                <a:latin typeface="標楷體" pitchFamily="65" charset="-120"/>
                <a:ea typeface="儷黑 Pro"/>
                <a:cs typeface="儷黑 Pro"/>
              </a:rPr>
              <a:t>年及</a:t>
            </a:r>
            <a:r>
              <a:rPr kumimoji="0" lang="en-US" altLang="zh-TW" sz="2600" b="1">
                <a:latin typeface="標楷體" pitchFamily="65" charset="-120"/>
                <a:ea typeface="儷黑 Pro"/>
                <a:cs typeface="儷黑 Pro"/>
              </a:rPr>
              <a:t>92</a:t>
            </a:r>
            <a:r>
              <a:rPr kumimoji="0" lang="zh-TW" altLang="en-US" sz="2600" b="1">
                <a:latin typeface="標楷體" pitchFamily="65" charset="-120"/>
                <a:ea typeface="儷黑 Pro"/>
                <a:cs typeface="儷黑 Pro"/>
              </a:rPr>
              <a:t>年成立碩、博士班。</a:t>
            </a:r>
            <a:endParaRPr kumimoji="0" lang="en-US" altLang="zh-TW" sz="2600" b="1">
              <a:latin typeface="標楷體" pitchFamily="65" charset="-120"/>
              <a:ea typeface="儷黑 Pro"/>
              <a:cs typeface="儷黑 Pro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</a:pPr>
            <a:r>
              <a:rPr kumimoji="0" lang="zh-TW" altLang="en-US" sz="2600" b="1">
                <a:latin typeface="標楷體" pitchFamily="65" charset="-120"/>
                <a:ea typeface="儷黑 Pro"/>
                <a:cs typeface="儷黑 Pro"/>
              </a:rPr>
              <a:t>為全國唯一產業經濟相關科系，具備大學部、碩士班及博士班三個完整學制之學系。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</a:pPr>
            <a:r>
              <a:rPr kumimoji="0" lang="zh-TW" altLang="en-US" sz="2600" b="1">
                <a:latin typeface="標楷體" pitchFamily="65" charset="-120"/>
                <a:ea typeface="儷黑 Pro"/>
                <a:cs typeface="儷黑 Pro"/>
              </a:rPr>
              <a:t>在天下雜誌於</a:t>
            </a:r>
            <a:r>
              <a:rPr kumimoji="0" lang="en-US" altLang="zh-TW" sz="2600" b="1">
                <a:latin typeface="標楷體" pitchFamily="65" charset="-120"/>
                <a:ea typeface="儷黑 Pro"/>
                <a:cs typeface="儷黑 Pro"/>
              </a:rPr>
              <a:t>2007</a:t>
            </a:r>
            <a:r>
              <a:rPr kumimoji="0" lang="zh-TW" altLang="en-US" sz="2600" b="1">
                <a:latin typeface="標楷體" pitchFamily="65" charset="-120"/>
                <a:ea typeface="儷黑 Pro"/>
                <a:cs typeface="儷黑 Pro"/>
              </a:rPr>
              <a:t>年針對全國</a:t>
            </a:r>
            <a:r>
              <a:rPr kumimoji="0" lang="en-US" altLang="zh-TW" sz="2600" b="1">
                <a:latin typeface="標楷體" pitchFamily="65" charset="-120"/>
                <a:ea typeface="儷黑 Pro"/>
                <a:cs typeface="儷黑 Pro"/>
              </a:rPr>
              <a:t>25</a:t>
            </a:r>
            <a:r>
              <a:rPr kumimoji="0" lang="zh-TW" altLang="en-US" sz="2600" b="1">
                <a:latin typeface="標楷體" pitchFamily="65" charset="-120"/>
                <a:ea typeface="儷黑 Pro"/>
                <a:cs typeface="儷黑 Pro"/>
              </a:rPr>
              <a:t>所大學之經濟相關系所的評比，本系在整體排名第</a:t>
            </a:r>
            <a:r>
              <a:rPr kumimoji="0" lang="en-US" altLang="zh-TW" sz="2600" b="1">
                <a:latin typeface="標楷體" pitchFamily="65" charset="-120"/>
                <a:ea typeface="儷黑 Pro"/>
                <a:cs typeface="儷黑 Pro"/>
              </a:rPr>
              <a:t>9</a:t>
            </a:r>
            <a:r>
              <a:rPr kumimoji="0" lang="zh-TW" altLang="en-US" sz="2600" b="1">
                <a:latin typeface="標楷體" pitchFamily="65" charset="-120"/>
                <a:ea typeface="儷黑 Pro"/>
                <a:cs typeface="儷黑 Pro"/>
              </a:rPr>
              <a:t>名，而在學術研究上更名列第</a:t>
            </a:r>
            <a:r>
              <a:rPr kumimoji="0" lang="en-US" altLang="zh-TW" sz="2600" b="1">
                <a:latin typeface="標楷體" pitchFamily="65" charset="-120"/>
                <a:ea typeface="儷黑 Pro"/>
                <a:cs typeface="儷黑 Pro"/>
              </a:rPr>
              <a:t>8</a:t>
            </a:r>
            <a:r>
              <a:rPr kumimoji="0" lang="zh-TW" altLang="en-US" sz="2600" b="1">
                <a:latin typeface="標楷體" pitchFamily="65" charset="-120"/>
                <a:ea typeface="儷黑 Pro"/>
                <a:cs typeface="儷黑 Pro"/>
              </a:rPr>
              <a:t>名，為私立大學之首。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</a:pPr>
            <a:r>
              <a:rPr kumimoji="0" lang="zh-TW" altLang="en-US" sz="2600" b="1">
                <a:latin typeface="標楷體" pitchFamily="65" charset="-120"/>
                <a:ea typeface="儷黑 Pro"/>
                <a:cs typeface="儷黑 Pro"/>
              </a:rPr>
              <a:t>本系為全國大學各經濟相關系所中，唯一擁有中央研究院院士（麥朝成）為專任教師之系所。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</a:pPr>
            <a:r>
              <a:rPr kumimoji="0" lang="zh-TW" altLang="en-US" sz="2600" b="1">
                <a:latin typeface="標楷體" pitchFamily="65" charset="-120"/>
                <a:ea typeface="儷黑 Pro"/>
                <a:cs typeface="儷黑 Pro"/>
              </a:rPr>
              <a:t>本系講座教授麥朝成院士於</a:t>
            </a:r>
            <a:r>
              <a:rPr kumimoji="0" lang="en-US" altLang="zh-TW" sz="2600" b="1">
                <a:latin typeface="標楷體" pitchFamily="65" charset="-120"/>
                <a:ea typeface="儷黑 Pro"/>
                <a:cs typeface="儷黑 Pro"/>
              </a:rPr>
              <a:t>2005</a:t>
            </a:r>
            <a:r>
              <a:rPr kumimoji="0" lang="zh-TW" altLang="en-US" sz="2600" b="1">
                <a:latin typeface="標楷體" pitchFamily="65" charset="-120"/>
                <a:ea typeface="儷黑 Pro"/>
                <a:cs typeface="儷黑 Pro"/>
              </a:rPr>
              <a:t>及</a:t>
            </a:r>
            <a:r>
              <a:rPr kumimoji="0" lang="en-US" altLang="zh-TW" sz="2600" b="1">
                <a:latin typeface="標楷體" pitchFamily="65" charset="-120"/>
                <a:ea typeface="儷黑 Pro"/>
                <a:cs typeface="儷黑 Pro"/>
              </a:rPr>
              <a:t>2009</a:t>
            </a:r>
            <a:r>
              <a:rPr kumimoji="0" lang="zh-TW" altLang="en-US" sz="2600" b="1">
                <a:latin typeface="標楷體" pitchFamily="65" charset="-120"/>
                <a:ea typeface="儷黑 Pro"/>
                <a:cs typeface="儷黑 Pro"/>
              </a:rPr>
              <a:t>年二度獲教育部國家講座主持人，成為終身榮譽國家講座主持人。 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</a:pPr>
            <a:endParaRPr kumimoji="0" lang="en-US" altLang="zh-TW" sz="2600" b="1">
              <a:latin typeface="標楷體" pitchFamily="65" charset="-120"/>
              <a:ea typeface="儷黑 Pro"/>
              <a:cs typeface="儷黑 Pr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紙草"/>
          <p:cNvSpPr>
            <a:spLocks noChangeArrowheads="1"/>
          </p:cNvSpPr>
          <p:nvPr/>
        </p:nvSpPr>
        <p:spPr bwMode="auto">
          <a:xfrm>
            <a:off x="250825" y="4567238"/>
            <a:ext cx="2592388" cy="504825"/>
          </a:xfrm>
          <a:prstGeom prst="homePlate">
            <a:avLst>
              <a:gd name="adj" fmla="val 85000"/>
            </a:avLst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FFCC99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>
              <a:defRPr/>
            </a:pPr>
            <a:endParaRPr kumimoji="0" lang="zh-TW" altLang="en-US">
              <a:effectLst>
                <a:outerShdw blurRad="38100" dist="38100" dir="2700000" algn="tl">
                  <a:srgbClr val="C0C0C0"/>
                </a:outerShdw>
              </a:effectLst>
              <a:latin typeface="Verdana" pitchFamily="64" charset="0"/>
              <a:ea typeface="新細明體" pitchFamily="64" charset="-120"/>
            </a:endParaRPr>
          </a:p>
        </p:txBody>
      </p:sp>
      <p:sp>
        <p:nvSpPr>
          <p:cNvPr id="102402" name="Rectangle 18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52513"/>
          </a:xfrm>
        </p:spPr>
        <p:txBody>
          <a:bodyPr/>
          <a:lstStyle/>
          <a:p>
            <a:pPr eaLnBrk="1" hangingPunct="1"/>
            <a:r>
              <a:rPr lang="zh-TW" altLang="en-US" i="1" smtClean="0">
                <a:ea typeface="儷黑 Pro"/>
              </a:rPr>
              <a:t>課程規劃</a:t>
            </a:r>
          </a:p>
        </p:txBody>
      </p:sp>
      <p:sp>
        <p:nvSpPr>
          <p:cNvPr id="29698" name="AutoShape 2" descr="紙草"/>
          <p:cNvSpPr>
            <a:spLocks noChangeArrowheads="1"/>
          </p:cNvSpPr>
          <p:nvPr/>
        </p:nvSpPr>
        <p:spPr bwMode="auto">
          <a:xfrm>
            <a:off x="250825" y="1196975"/>
            <a:ext cx="2520950" cy="504825"/>
          </a:xfrm>
          <a:prstGeom prst="homePlate">
            <a:avLst>
              <a:gd name="adj" fmla="val 85000"/>
            </a:avLst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FFCC99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>
              <a:defRPr/>
            </a:pPr>
            <a:endParaRPr kumimoji="0" lang="zh-TW" altLang="en-US" dirty="0">
              <a:solidFill>
                <a:schemeClr val="accent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64" charset="0"/>
              <a:ea typeface="新細明體" pitchFamily="64" charset="-120"/>
            </a:endParaRPr>
          </a:p>
        </p:txBody>
      </p:sp>
      <p:sp>
        <p:nvSpPr>
          <p:cNvPr id="3" name="AutoShape 2" descr="紙草"/>
          <p:cNvSpPr>
            <a:spLocks noChangeArrowheads="1"/>
          </p:cNvSpPr>
          <p:nvPr/>
        </p:nvSpPr>
        <p:spPr bwMode="auto">
          <a:xfrm>
            <a:off x="250825" y="2781300"/>
            <a:ext cx="2520950" cy="504825"/>
          </a:xfrm>
          <a:prstGeom prst="homePlate">
            <a:avLst>
              <a:gd name="adj" fmla="val 85000"/>
            </a:avLst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FFCC99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>
              <a:defRPr/>
            </a:pPr>
            <a:endParaRPr kumimoji="0" lang="zh-TW" altLang="en-US">
              <a:effectLst>
                <a:outerShdw blurRad="38100" dist="38100" dir="2700000" algn="tl">
                  <a:srgbClr val="C0C0C0"/>
                </a:outerShdw>
              </a:effectLst>
              <a:latin typeface="Verdana" pitchFamily="64" charset="0"/>
              <a:ea typeface="新細明體" pitchFamily="64" charset="-120"/>
            </a:endParaRPr>
          </a:p>
        </p:txBody>
      </p:sp>
      <p:grpSp>
        <p:nvGrpSpPr>
          <p:cNvPr id="97286" name="Group 6"/>
          <p:cNvGrpSpPr>
            <a:grpSpLocks/>
          </p:cNvGrpSpPr>
          <p:nvPr/>
        </p:nvGrpSpPr>
        <p:grpSpPr bwMode="auto">
          <a:xfrm>
            <a:off x="214313" y="1196975"/>
            <a:ext cx="8678862" cy="4754563"/>
            <a:chOff x="135" y="754"/>
            <a:chExt cx="5467" cy="2995"/>
          </a:xfrm>
        </p:grpSpPr>
        <p:sp>
          <p:nvSpPr>
            <p:cNvPr id="29699" name="Rectangle 3"/>
            <p:cNvSpPr>
              <a:spLocks noChangeArrowheads="1"/>
            </p:cNvSpPr>
            <p:nvPr/>
          </p:nvSpPr>
          <p:spPr bwMode="auto">
            <a:xfrm>
              <a:off x="158" y="754"/>
              <a:ext cx="224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kumimoji="0" lang="zh-TW" altLang="en-US" sz="24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64" charset="0"/>
                  <a:ea typeface="新細明體" pitchFamily="64" charset="-120"/>
                </a:rPr>
                <a:t>產業經濟學群</a:t>
              </a:r>
            </a:p>
          </p:txBody>
        </p:sp>
        <p:sp>
          <p:nvSpPr>
            <p:cNvPr id="29700" name="Text Box 4"/>
            <p:cNvSpPr txBox="1">
              <a:spLocks noChangeArrowheads="1"/>
            </p:cNvSpPr>
            <p:nvPr/>
          </p:nvSpPr>
          <p:spPr bwMode="auto">
            <a:xfrm>
              <a:off x="158" y="1117"/>
              <a:ext cx="5444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FontTx/>
                <a:buBlip>
                  <a:blip r:embed="rId2"/>
                </a:buBlip>
                <a:defRPr/>
              </a:pPr>
              <a:r>
                <a:rPr kumimoji="0" lang="zh-TW" altLang="en-US" sz="24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標楷體" pitchFamily="65" charset="-120"/>
                </a:rPr>
                <a:t>產業經濟學、管制經濟學、產業政策、公平交易法、不動產經營與管理、不動產投資等及台灣的工業。</a:t>
              </a:r>
            </a:p>
          </p:txBody>
        </p:sp>
        <p:sp>
          <p:nvSpPr>
            <p:cNvPr id="4" name="Rectangle 3"/>
            <p:cNvSpPr>
              <a:spLocks noChangeArrowheads="1"/>
            </p:cNvSpPr>
            <p:nvPr/>
          </p:nvSpPr>
          <p:spPr bwMode="auto">
            <a:xfrm>
              <a:off x="141" y="1781"/>
              <a:ext cx="142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kumimoji="0" lang="zh-TW" altLang="en-US" sz="24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64" charset="0"/>
                  <a:ea typeface="新細明體" pitchFamily="64" charset="-120"/>
                </a:rPr>
                <a:t>經濟相關學群</a:t>
              </a:r>
            </a:p>
          </p:txBody>
        </p:sp>
        <p:sp>
          <p:nvSpPr>
            <p:cNvPr id="30724" name="Text Box 4"/>
            <p:cNvSpPr txBox="1">
              <a:spLocks noChangeArrowheads="1"/>
            </p:cNvSpPr>
            <p:nvPr/>
          </p:nvSpPr>
          <p:spPr bwMode="auto">
            <a:xfrm>
              <a:off x="158" y="2069"/>
              <a:ext cx="5444" cy="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FontTx/>
                <a:buBlip>
                  <a:blip r:embed="rId3"/>
                </a:buBlip>
                <a:defRPr/>
              </a:pPr>
              <a:r>
                <a:rPr kumimoji="0" lang="zh-TW" altLang="en-US" sz="24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標楷體" pitchFamily="65" charset="-120"/>
                </a:rPr>
                <a:t>經濟學、個體經濟學、總體經濟學、經濟數學、貨幣銀行學、財政學、國貿理論、國際金融、計量經濟學、經濟發展、財務管理、個體經濟分析、總體經濟分析</a:t>
              </a:r>
              <a:r>
                <a:rPr kumimoji="0" lang="en-US" altLang="zh-TW" sz="24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標楷體" pitchFamily="65" charset="-120"/>
                </a:rPr>
                <a:t>…</a:t>
              </a:r>
              <a:r>
                <a:rPr kumimoji="0" lang="zh-TW" altLang="en-US" sz="24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標楷體" pitchFamily="65" charset="-120"/>
                </a:rPr>
                <a:t>等。</a:t>
              </a:r>
              <a:endParaRPr kumimoji="0" lang="en-US" altLang="zh-TW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endParaRPr>
            </a:p>
          </p:txBody>
        </p:sp>
        <p:sp>
          <p:nvSpPr>
            <p:cNvPr id="31748" name="Text Box 2052"/>
            <p:cNvSpPr txBox="1">
              <a:spLocks noChangeArrowheads="1"/>
            </p:cNvSpPr>
            <p:nvPr/>
          </p:nvSpPr>
          <p:spPr bwMode="auto">
            <a:xfrm>
              <a:off x="158" y="2886"/>
              <a:ext cx="5443" cy="8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endParaRPr kumimoji="0" lang="en-US" altLang="zh-TW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endParaRPr>
            </a:p>
            <a:p>
              <a:pPr>
                <a:spcBef>
                  <a:spcPct val="50000"/>
                </a:spcBef>
                <a:buFontTx/>
                <a:buBlip>
                  <a:blip r:embed="rId4"/>
                </a:buBlip>
                <a:defRPr/>
              </a:pPr>
              <a:r>
                <a:rPr kumimoji="0" lang="zh-TW" altLang="en-US" sz="24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標楷體" pitchFamily="65" charset="-120"/>
                </a:rPr>
                <a:t>企業經營學、行銷學、全球商業趨勢與策略、產業管理與股票投資、品質管制</a:t>
              </a:r>
              <a:r>
                <a:rPr kumimoji="0" lang="en-US" altLang="zh-TW" sz="24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標楷體" pitchFamily="65" charset="-120"/>
                </a:rPr>
                <a:t>…</a:t>
              </a:r>
              <a:r>
                <a:rPr kumimoji="0" lang="zh-TW" altLang="en-US" sz="24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標楷體" pitchFamily="65" charset="-120"/>
                </a:rPr>
                <a:t>等。</a:t>
              </a:r>
            </a:p>
          </p:txBody>
        </p:sp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135" y="2790"/>
              <a:ext cx="1424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endParaRPr kumimoji="0" lang="en-US" altLang="zh-TW" sz="105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64" charset="0"/>
                <a:ea typeface="新細明體" pitchFamily="64" charset="-120"/>
              </a:endParaRPr>
            </a:p>
            <a:p>
              <a:pPr>
                <a:defRPr/>
              </a:pPr>
              <a:r>
                <a:rPr kumimoji="0" lang="zh-TW" altLang="en-US" sz="24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64" charset="0"/>
                  <a:ea typeface="新細明體" pitchFamily="64" charset="-120"/>
                </a:rPr>
                <a:t>企業管理學群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72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72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7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i="1" smtClean="0">
                <a:ea typeface="儷黑 Pro"/>
              </a:rPr>
              <a:t>Faculty </a:t>
            </a:r>
            <a:r>
              <a:rPr lang="zh-TW" altLang="en-US" i="1" smtClean="0">
                <a:ea typeface="儷黑 Pro"/>
              </a:rPr>
              <a:t>師資</a:t>
            </a:r>
          </a:p>
        </p:txBody>
      </p:sp>
      <p:graphicFrame>
        <p:nvGraphicFramePr>
          <p:cNvPr id="98307" name="Group 3"/>
          <p:cNvGraphicFramePr>
            <a:graphicFrameLocks noGrp="1"/>
          </p:cNvGraphicFramePr>
          <p:nvPr>
            <p:ph idx="1"/>
          </p:nvPr>
        </p:nvGraphicFramePr>
        <p:xfrm>
          <a:off x="457200" y="1447800"/>
          <a:ext cx="8229600" cy="4848225"/>
        </p:xfrm>
        <a:graphic>
          <a:graphicData uri="http://schemas.openxmlformats.org/drawingml/2006/table">
            <a:tbl>
              <a:tblPr/>
              <a:tblGrid>
                <a:gridCol w="1403350"/>
                <a:gridCol w="4227513"/>
                <a:gridCol w="2598737"/>
              </a:tblGrid>
              <a:tr h="546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標楷體" pitchFamily="65" charset="-120"/>
                          <a:ea typeface="儷黑 Pro"/>
                          <a:cs typeface="儷黑 Pro"/>
                        </a:rPr>
                        <a:t>姓名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E457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標楷體" pitchFamily="65" charset="-120"/>
                          <a:ea typeface="儷黑 Pro"/>
                          <a:cs typeface="儷黑 Pro"/>
                        </a:rPr>
                        <a:t>學歷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E457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標楷體" pitchFamily="65" charset="-120"/>
                          <a:ea typeface="儷黑 Pro"/>
                          <a:cs typeface="儷黑 Pro"/>
                        </a:rPr>
                        <a:t>專長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E457C"/>
                    </a:solidFill>
                  </a:tcPr>
                </a:tc>
              </a:tr>
              <a:tr h="5286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Arial" charset="0"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儷黑 Pro"/>
                          <a:cs typeface="儷黑 Pro"/>
                        </a:rPr>
                        <a:t>麥朝成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Arial" charset="0"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儷黑 Pro"/>
                          <a:cs typeface="儷黑 Pro"/>
                        </a:rPr>
                        <a:t>美國德州農工大學經濟學博士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Arial" charset="0"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儷黑 Pro"/>
                          <a:cs typeface="儷黑 Pro"/>
                        </a:rPr>
                        <a:t>區域與國際貿易理論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>
                        <a:alpha val="50195"/>
                      </a:srgbClr>
                    </a:solidFill>
                  </a:tcPr>
                </a:tc>
              </a:tr>
              <a:tr h="5207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Arial" charset="0"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儷黑 Pro"/>
                          <a:cs typeface="儷黑 Pro"/>
                        </a:rPr>
                        <a:t>許松根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Arial" charset="0"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儷黑 Pro"/>
                          <a:cs typeface="儷黑 Pro"/>
                        </a:rPr>
                        <a:t>美國賓西凡尼亞大學哲學博士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Arial" charset="0"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儷黑 Pro"/>
                          <a:cs typeface="儷黑 Pro"/>
                        </a:rPr>
                        <a:t>區域與產業經濟學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>
                        <a:alpha val="50195"/>
                      </a:srgbClr>
                    </a:solidFill>
                  </a:tcPr>
                </a:tc>
              </a:tr>
              <a:tr h="4603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Arial" charset="0"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儷黑 Pro"/>
                          <a:cs typeface="儷黑 Pro"/>
                        </a:rPr>
                        <a:t>梁文榮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Arial" charset="0"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儷黑 Pro"/>
                          <a:cs typeface="儷黑 Pro"/>
                        </a:rPr>
                        <a:t>台灣大學經濟學博士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Arial" charset="0"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儷黑 Pro"/>
                          <a:cs typeface="儷黑 Pro"/>
                        </a:rPr>
                        <a:t>區域與國際貿易理論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>
                        <a:alpha val="50195"/>
                      </a:srgbClr>
                    </a:solidFill>
                  </a:tcPr>
                </a:tc>
              </a:tr>
              <a:tr h="4603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Arial" charset="0"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儷黑 Pro"/>
                          <a:cs typeface="儷黑 Pro"/>
                        </a:rPr>
                        <a:t>胡名雯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Arial" charset="0"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儷黑 Pro"/>
                          <a:cs typeface="儷黑 Pro"/>
                        </a:rPr>
                        <a:t>台灣大學經濟學博士	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Arial" charset="0"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儷黑 Pro"/>
                          <a:cs typeface="儷黑 Pro"/>
                        </a:rPr>
                        <a:t>中小企業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>
                        <a:alpha val="50195"/>
                      </a:srgbClr>
                    </a:solidFill>
                  </a:tcPr>
                </a:tc>
              </a:tr>
              <a:tr h="70008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Arial" charset="0"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儷黑 Pro"/>
                          <a:cs typeface="儷黑 Pro"/>
                        </a:rPr>
                        <a:t>林俊宏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Arial" charset="0"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儷黑 Pro"/>
                          <a:cs typeface="儷黑 Pro"/>
                        </a:rPr>
                        <a:t>美國愛荷華州立大學經濟學博士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Arial" charset="0"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儷黑 Pro"/>
                          <a:cs typeface="儷黑 Pro"/>
                        </a:rPr>
                        <a:t>應用計量與勞動經濟學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>
                        <a:alpha val="50195"/>
                      </a:srgbClr>
                    </a:solidFill>
                  </a:tcPr>
                </a:tc>
              </a:tr>
              <a:tr h="4651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Arial" charset="0"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儷黑 Pro"/>
                          <a:cs typeface="儷黑 Pro"/>
                        </a:rPr>
                        <a:t>莊孟翰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Arial" charset="0"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儷黑 Pro"/>
                          <a:cs typeface="儷黑 Pro"/>
                        </a:rPr>
                        <a:t>文化大學經研所碩士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Arial" charset="0"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儷黑 Pro"/>
                          <a:cs typeface="儷黑 Pro"/>
                        </a:rPr>
                        <a:t>不動產投資與經營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>
                        <a:alpha val="50195"/>
                      </a:srgbClr>
                    </a:solidFill>
                  </a:tcPr>
                </a:tc>
              </a:tr>
              <a:tr h="4603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Arial" charset="0"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儷黑 Pro"/>
                          <a:cs typeface="儷黑 Pro"/>
                        </a:rPr>
                        <a:t>蔡進丁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Arial" charset="0"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儷黑 Pro"/>
                          <a:cs typeface="儷黑 Pro"/>
                        </a:rPr>
                        <a:t>淡江大學歐研所碩士</a:t>
                      </a:r>
                      <a:endParaRPr kumimoji="1" lang="en-US" altLang="zh-TW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儷黑 Pro"/>
                        <a:cs typeface="儷黑 Pro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Arial" charset="0"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儷黑 Pro"/>
                          <a:cs typeface="儷黑 Pro"/>
                        </a:rPr>
                        <a:t>企業經營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>
                        <a:alpha val="50195"/>
                      </a:srgbClr>
                    </a:solidFill>
                  </a:tcPr>
                </a:tc>
              </a:tr>
              <a:tr h="70485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Arial" charset="0"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儷黑 Pro"/>
                          <a:cs typeface="儷黑 Pro"/>
                        </a:rPr>
                        <a:t>陳宜亨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Arial" charset="0"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儷黑 Pro"/>
                          <a:cs typeface="儷黑 Pro"/>
                        </a:rPr>
                        <a:t>美國北卡羅來納州立大學洛麗分校博士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Arial" charset="0"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儷黑 Pro"/>
                          <a:cs typeface="儷黑 Pro"/>
                        </a:rPr>
                        <a:t>產業經濟學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>
                        <a:alpha val="50195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8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000" i="1" smtClean="0">
                <a:ea typeface="標楷體" pitchFamily="65" charset="-120"/>
              </a:rPr>
              <a:t>課程規劃</a:t>
            </a:r>
          </a:p>
        </p:txBody>
      </p:sp>
      <p:pic>
        <p:nvPicPr>
          <p:cNvPr id="19458" name="Picture 6" descr="圖片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1412875"/>
            <a:ext cx="1728787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5239" name="Text Box 7"/>
          <p:cNvSpPr txBox="1">
            <a:spLocks noChangeArrowheads="1"/>
          </p:cNvSpPr>
          <p:nvPr/>
        </p:nvSpPr>
        <p:spPr bwMode="auto">
          <a:xfrm>
            <a:off x="755650" y="1412875"/>
            <a:ext cx="20367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sz="2400" b="1"/>
              <a:t>基礎類</a:t>
            </a:r>
          </a:p>
        </p:txBody>
      </p:sp>
      <p:sp>
        <p:nvSpPr>
          <p:cNvPr id="95240" name="Rectangle 8"/>
          <p:cNvSpPr>
            <a:spLocks noChangeArrowheads="1"/>
          </p:cNvSpPr>
          <p:nvPr/>
        </p:nvSpPr>
        <p:spPr bwMode="auto">
          <a:xfrm>
            <a:off x="2843213" y="1196975"/>
            <a:ext cx="52578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 sz="2800" b="1">
                <a:latin typeface="Times New Roman" pitchFamily="18" charset="0"/>
              </a:rPr>
              <a:t>傳授基礎商學理論為主，以作為未來各財金專業課程之奠基</a:t>
            </a:r>
          </a:p>
        </p:txBody>
      </p:sp>
      <p:sp>
        <p:nvSpPr>
          <p:cNvPr id="95241" name="Text Box 9"/>
          <p:cNvSpPr txBox="1">
            <a:spLocks noChangeArrowheads="1"/>
          </p:cNvSpPr>
          <p:nvPr/>
        </p:nvSpPr>
        <p:spPr bwMode="auto">
          <a:xfrm>
            <a:off x="609600" y="2209800"/>
            <a:ext cx="5334000" cy="350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Blip>
                <a:blip r:embed="rId3"/>
              </a:buBlip>
            </a:pPr>
            <a:r>
              <a:rPr lang="zh-TW" altLang="en-US" sz="3200" b="1">
                <a:solidFill>
                  <a:srgbClr val="000066"/>
                </a:solidFill>
              </a:rPr>
              <a:t>經濟學</a:t>
            </a:r>
          </a:p>
          <a:p>
            <a:pPr>
              <a:spcBef>
                <a:spcPct val="50000"/>
              </a:spcBef>
              <a:buFontTx/>
              <a:buBlip>
                <a:blip r:embed="rId3"/>
              </a:buBlip>
            </a:pPr>
            <a:r>
              <a:rPr lang="zh-TW" altLang="en-US" sz="3200" b="1">
                <a:solidFill>
                  <a:srgbClr val="000066"/>
                </a:solidFill>
              </a:rPr>
              <a:t>會計學</a:t>
            </a:r>
          </a:p>
          <a:p>
            <a:pPr>
              <a:spcBef>
                <a:spcPct val="50000"/>
              </a:spcBef>
              <a:buFontTx/>
              <a:buBlip>
                <a:blip r:embed="rId3"/>
              </a:buBlip>
            </a:pPr>
            <a:r>
              <a:rPr lang="zh-TW" altLang="en-US" sz="3200" b="1">
                <a:solidFill>
                  <a:srgbClr val="000066"/>
                </a:solidFill>
              </a:rPr>
              <a:t>微積分</a:t>
            </a:r>
          </a:p>
          <a:p>
            <a:pPr>
              <a:spcBef>
                <a:spcPct val="50000"/>
              </a:spcBef>
              <a:buFontTx/>
              <a:buBlip>
                <a:blip r:embed="rId3"/>
              </a:buBlip>
            </a:pPr>
            <a:r>
              <a:rPr lang="zh-TW" altLang="en-US" sz="3200" b="1">
                <a:solidFill>
                  <a:srgbClr val="000066"/>
                </a:solidFill>
              </a:rPr>
              <a:t>個體經濟學</a:t>
            </a:r>
          </a:p>
          <a:p>
            <a:pPr>
              <a:spcBef>
                <a:spcPct val="50000"/>
              </a:spcBef>
              <a:buFontTx/>
              <a:buBlip>
                <a:blip r:embed="rId3"/>
              </a:buBlip>
            </a:pPr>
            <a:r>
              <a:rPr lang="zh-TW" altLang="en-US" sz="3200" b="1">
                <a:solidFill>
                  <a:srgbClr val="000066"/>
                </a:solidFill>
              </a:rPr>
              <a:t>總體經濟學</a:t>
            </a:r>
          </a:p>
        </p:txBody>
      </p:sp>
      <p:sp>
        <p:nvSpPr>
          <p:cNvPr id="95242" name="Text Box 10"/>
          <p:cNvSpPr txBox="1">
            <a:spLocks noChangeArrowheads="1"/>
          </p:cNvSpPr>
          <p:nvPr/>
        </p:nvSpPr>
        <p:spPr bwMode="auto">
          <a:xfrm>
            <a:off x="3851275" y="2205038"/>
            <a:ext cx="3886200" cy="277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Blip>
                <a:blip r:embed="rId3"/>
              </a:buBlip>
            </a:pPr>
            <a:r>
              <a:rPr lang="zh-TW" altLang="en-US" sz="3200" b="1">
                <a:solidFill>
                  <a:srgbClr val="000066"/>
                </a:solidFill>
              </a:rPr>
              <a:t>統計學</a:t>
            </a:r>
          </a:p>
          <a:p>
            <a:pPr>
              <a:spcBef>
                <a:spcPct val="50000"/>
              </a:spcBef>
              <a:buFontTx/>
              <a:buBlip>
                <a:blip r:embed="rId3"/>
              </a:buBlip>
            </a:pPr>
            <a:r>
              <a:rPr lang="zh-TW" altLang="en-US" sz="3200" b="1">
                <a:solidFill>
                  <a:srgbClr val="000066"/>
                </a:solidFill>
              </a:rPr>
              <a:t>財務管理</a:t>
            </a:r>
          </a:p>
          <a:p>
            <a:pPr>
              <a:spcBef>
                <a:spcPct val="50000"/>
              </a:spcBef>
              <a:buFontTx/>
              <a:buBlip>
                <a:blip r:embed="rId3"/>
              </a:buBlip>
            </a:pPr>
            <a:r>
              <a:rPr lang="zh-TW" altLang="en-US" sz="3200" b="1">
                <a:solidFill>
                  <a:srgbClr val="000066"/>
                </a:solidFill>
              </a:rPr>
              <a:t>貨幣銀行學</a:t>
            </a:r>
          </a:p>
          <a:p>
            <a:pPr>
              <a:spcBef>
                <a:spcPct val="50000"/>
              </a:spcBef>
              <a:buFontTx/>
              <a:buBlip>
                <a:blip r:embed="rId3"/>
              </a:buBlip>
            </a:pPr>
            <a:r>
              <a:rPr lang="zh-TW" altLang="en-US" sz="3200" b="1">
                <a:solidFill>
                  <a:srgbClr val="000066"/>
                </a:solidFill>
              </a:rPr>
              <a:t>財務數量方法</a:t>
            </a:r>
            <a:endParaRPr lang="zh-TW" altLang="en-US" sz="2400">
              <a:solidFill>
                <a:srgbClr val="00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95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95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95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40" grpId="0"/>
      <p:bldP spid="95241" grpId="0"/>
      <p:bldP spid="9524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i="1" smtClean="0">
                <a:ea typeface="儷黑 Pro"/>
              </a:rPr>
              <a:t>Faculty </a:t>
            </a:r>
            <a:r>
              <a:rPr lang="zh-TW" altLang="en-US" i="1" smtClean="0">
                <a:ea typeface="儷黑 Pro"/>
              </a:rPr>
              <a:t>師資</a:t>
            </a:r>
          </a:p>
        </p:txBody>
      </p:sp>
      <p:graphicFrame>
        <p:nvGraphicFramePr>
          <p:cNvPr id="99331" name="Group 3"/>
          <p:cNvGraphicFramePr>
            <a:graphicFrameLocks noGrp="1"/>
          </p:cNvGraphicFramePr>
          <p:nvPr>
            <p:ph idx="1"/>
          </p:nvPr>
        </p:nvGraphicFramePr>
        <p:xfrm>
          <a:off x="457200" y="1052513"/>
          <a:ext cx="8229600" cy="5376862"/>
        </p:xfrm>
        <a:graphic>
          <a:graphicData uri="http://schemas.openxmlformats.org/drawingml/2006/table">
            <a:tbl>
              <a:tblPr/>
              <a:tblGrid>
                <a:gridCol w="1404938"/>
                <a:gridCol w="4024312"/>
                <a:gridCol w="2800350"/>
              </a:tblGrid>
              <a:tr h="504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標楷體" pitchFamily="65" charset="-120"/>
                          <a:ea typeface="儷黑 Pro"/>
                          <a:cs typeface="儷黑 Pro"/>
                        </a:rPr>
                        <a:t>姓名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E457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標楷體" pitchFamily="65" charset="-120"/>
                          <a:ea typeface="儷黑 Pro"/>
                          <a:cs typeface="儷黑 Pro"/>
                        </a:rPr>
                        <a:t>學歷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E457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標楷體" pitchFamily="65" charset="-120"/>
                          <a:ea typeface="儷黑 Pro"/>
                          <a:cs typeface="儷黑 Pro"/>
                        </a:rPr>
                        <a:t>專長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E457C"/>
                    </a:solidFill>
                  </a:tcPr>
                </a:tc>
              </a:tr>
              <a:tr h="48418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Arial" charset="0"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儷黑 Pro"/>
                          <a:cs typeface="儷黑 Pro"/>
                        </a:rPr>
                        <a:t>胡登淵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Arial" charset="0"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儷黑 Pro"/>
                          <a:cs typeface="儷黑 Pro"/>
                        </a:rPr>
                        <a:t>美國羅徹斯特大學經濟學博士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Arial" charset="0"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儷黑 Pro"/>
                          <a:cs typeface="儷黑 Pro"/>
                        </a:rPr>
                        <a:t>計量與醫療經濟學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>
                        <a:alpha val="50195"/>
                      </a:srgbClr>
                    </a:solidFill>
                  </a:tcPr>
                </a:tc>
              </a:tr>
              <a:tr h="4857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Arial" charset="0"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儷黑 Pro"/>
                          <a:cs typeface="儷黑 Pro"/>
                        </a:rPr>
                        <a:t>洪鳴丰</a:t>
                      </a:r>
                      <a:endParaRPr kumimoji="1" lang="zh-TW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  <a:cs typeface="儷黑 Pro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Arial" charset="0"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儷黑 Pro"/>
                          <a:cs typeface="儷黑 Pro"/>
                        </a:rPr>
                        <a:t>政治大學經濟學博士</a:t>
                      </a:r>
                      <a:endParaRPr kumimoji="1" lang="zh-TW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  <a:cs typeface="儷黑 Pro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Arial" charset="0"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儷黑 Pro"/>
                          <a:cs typeface="儷黑 Pro"/>
                        </a:rPr>
                        <a:t>環境與資源經濟學</a:t>
                      </a:r>
                      <a:endParaRPr kumimoji="1" lang="zh-TW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  <a:cs typeface="儷黑 Pro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>
                        <a:alpha val="50195"/>
                      </a:srgbClr>
                    </a:solidFill>
                  </a:tcPr>
                </a:tc>
              </a:tr>
              <a:tr h="4857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Arial" charset="0"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儷黑 Pro"/>
                          <a:cs typeface="儷黑 Pro"/>
                        </a:rPr>
                        <a:t>林佩蒨</a:t>
                      </a:r>
                      <a:endParaRPr kumimoji="1" lang="zh-TW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  <a:cs typeface="儷黑 Pro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Arial" charset="0"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儷黑 Pro"/>
                          <a:cs typeface="儷黑 Pro"/>
                        </a:rPr>
                        <a:t>美國明尼蘇達大學應用經濟博士</a:t>
                      </a:r>
                      <a:endParaRPr kumimoji="1" lang="zh-TW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  <a:cs typeface="儷黑 Pro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Arial" charset="0"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儷黑 Pro"/>
                          <a:cs typeface="儷黑 Pro"/>
                        </a:rPr>
                        <a:t>國際貿易與經濟發展</a:t>
                      </a:r>
                      <a:endParaRPr kumimoji="1" lang="zh-TW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  <a:cs typeface="儷黑 Pro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>
                        <a:alpha val="50195"/>
                      </a:srgbClr>
                    </a:solidFill>
                  </a:tcPr>
                </a:tc>
              </a:tr>
              <a:tr h="4857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Arial" charset="0"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儷黑 Pro"/>
                          <a:cs typeface="儷黑 Pro"/>
                        </a:rPr>
                        <a:t>洪小文</a:t>
                      </a:r>
                      <a:endParaRPr kumimoji="1" lang="zh-TW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  <a:cs typeface="儷黑 Pro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Arial" charset="0"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儷黑 Pro"/>
                          <a:cs typeface="儷黑 Pro"/>
                        </a:rPr>
                        <a:t>政治大學經濟學博士</a:t>
                      </a:r>
                      <a:endParaRPr kumimoji="1" lang="zh-TW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  <a:cs typeface="儷黑 Pro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Arial" charset="0"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儷黑 Pro"/>
                          <a:cs typeface="儷黑 Pro"/>
                        </a:rPr>
                        <a:t>國際金融與經濟成長</a:t>
                      </a:r>
                      <a:endParaRPr kumimoji="1" lang="zh-TW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  <a:cs typeface="儷黑 Pro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>
                        <a:alpha val="50195"/>
                      </a:srgbClr>
                    </a:solidFill>
                  </a:tcPr>
                </a:tc>
              </a:tr>
              <a:tr h="48895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Arial" charset="0"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儷黑 Pro"/>
                          <a:cs typeface="儷黑 Pro"/>
                        </a:rPr>
                        <a:t>李順發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Arial" charset="0"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儷黑 Pro"/>
                          <a:cs typeface="儷黑 Pro"/>
                        </a:rPr>
                        <a:t>台灣大學經濟學博士</a:t>
                      </a:r>
                      <a:endParaRPr kumimoji="1" lang="zh-TW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  <a:cs typeface="儷黑 Pro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Arial" charset="0"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儷黑 Pro"/>
                          <a:cs typeface="儷黑 Pro"/>
                        </a:rPr>
                        <a:t>經濟成長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>
                        <a:alpha val="50195"/>
                      </a:srgbClr>
                    </a:solidFill>
                  </a:tcPr>
                </a:tc>
              </a:tr>
              <a:tr h="4857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Arial" charset="0"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儷黑 Pro"/>
                          <a:cs typeface="儷黑 Pro"/>
                        </a:rPr>
                        <a:t>池秉聰</a:t>
                      </a:r>
                      <a:endParaRPr kumimoji="1" lang="zh-TW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  <a:cs typeface="儷黑 Pro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Arial" charset="0"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儷黑 Pro"/>
                          <a:cs typeface="儷黑 Pro"/>
                        </a:rPr>
                        <a:t>政治大學經濟學博士</a:t>
                      </a:r>
                      <a:endParaRPr kumimoji="1" lang="zh-TW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  <a:cs typeface="儷黑 Pro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Arial" charset="0"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儷黑 Pro"/>
                          <a:cs typeface="儷黑 Pro"/>
                        </a:rPr>
                        <a:t>個體經濟學</a:t>
                      </a:r>
                      <a:endParaRPr kumimoji="1" lang="zh-TW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  <a:cs typeface="儷黑 Pro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>
                        <a:alpha val="50195"/>
                      </a:srgbClr>
                    </a:solidFill>
                  </a:tcPr>
                </a:tc>
              </a:tr>
              <a:tr h="4857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Arial" charset="0"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儷黑 Pro"/>
                          <a:cs typeface="儷黑 Pro"/>
                        </a:rPr>
                        <a:t>劉德芝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Arial" charset="0"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儷黑 Pro"/>
                          <a:cs typeface="儷黑 Pro"/>
                        </a:rPr>
                        <a:t>澳洲新堡大學經濟學博士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Arial" charset="0"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儷黑 Pro"/>
                          <a:cs typeface="儷黑 Pro"/>
                        </a:rPr>
                        <a:t>總體與勞動經濟學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>
                        <a:alpha val="50195"/>
                      </a:srgbClr>
                    </a:solidFill>
                  </a:tcPr>
                </a:tc>
              </a:tr>
              <a:tr h="4857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Arial" charset="0"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儷黑 Pro"/>
                          <a:cs typeface="儷黑 Pro"/>
                        </a:rPr>
                        <a:t>蕭峯雄*</a:t>
                      </a:r>
                      <a:endParaRPr kumimoji="1" lang="zh-TW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  <a:cs typeface="儷黑 Pro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Arial" charset="0"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儷黑 Pro"/>
                          <a:cs typeface="儷黑 Pro"/>
                        </a:rPr>
                        <a:t>文化大學經濟學博士</a:t>
                      </a:r>
                      <a:endParaRPr kumimoji="1" lang="zh-TW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  <a:cs typeface="儷黑 Pro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Arial" charset="0"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儷黑 Pro"/>
                          <a:cs typeface="儷黑 Pro"/>
                        </a:rPr>
                        <a:t>產業經濟學與產業政策</a:t>
                      </a:r>
                      <a:endParaRPr kumimoji="1" lang="zh-TW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  <a:cs typeface="儷黑 Pro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>
                        <a:alpha val="50195"/>
                      </a:srgbClr>
                    </a:solidFill>
                  </a:tcPr>
                </a:tc>
              </a:tr>
              <a:tr h="4857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Arial" charset="0"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儷黑 Pro"/>
                          <a:cs typeface="儷黑 Pro"/>
                        </a:rPr>
                        <a:t>廖惠珠*</a:t>
                      </a:r>
                      <a:endParaRPr kumimoji="1" lang="zh-TW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  <a:cs typeface="儷黑 Pro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Arial" charset="0"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儷黑 Pro"/>
                          <a:cs typeface="儷黑 Pro"/>
                        </a:rPr>
                        <a:t>美國俄亥俄州立大學經濟學博士</a:t>
                      </a:r>
                      <a:endParaRPr kumimoji="1" lang="zh-TW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  <a:cs typeface="儷黑 Pro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Arial" charset="0"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儷黑 Pro"/>
                          <a:cs typeface="儷黑 Pro"/>
                        </a:rPr>
                        <a:t>能源經濟學</a:t>
                      </a:r>
                      <a:endParaRPr kumimoji="1" lang="zh-TW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  <a:cs typeface="儷黑 Pro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>
                        <a:alpha val="50195"/>
                      </a:srgbClr>
                    </a:solidFill>
                  </a:tcPr>
                </a:tc>
              </a:tr>
              <a:tr h="4857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Arial" charset="0"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儷黑 Pro"/>
                          <a:cs typeface="儷黑 Pro"/>
                        </a:rPr>
                        <a:t>楊秉訓*</a:t>
                      </a:r>
                      <a:endParaRPr kumimoji="1" lang="zh-TW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  <a:cs typeface="儷黑 Pro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Arial" charset="0"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儷黑 Pro"/>
                          <a:cs typeface="儷黑 Pro"/>
                        </a:rPr>
                        <a:t>台灣大學經濟學博士</a:t>
                      </a:r>
                      <a:endParaRPr kumimoji="1" lang="zh-TW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  <a:cs typeface="儷黑 Pro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Arial" charset="0"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儷黑 Pro"/>
                          <a:cs typeface="儷黑 Pro"/>
                        </a:rPr>
                        <a:t>區域經濟學</a:t>
                      </a:r>
                      <a:endParaRPr kumimoji="1" lang="zh-TW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  <a:cs typeface="儷黑 Pro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>
                        <a:alpha val="50195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93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9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28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52513"/>
          </a:xfrm>
        </p:spPr>
        <p:txBody>
          <a:bodyPr/>
          <a:lstStyle/>
          <a:p>
            <a:pPr eaLnBrk="1" hangingPunct="1"/>
            <a:r>
              <a:rPr lang="zh-TW" altLang="en-US" i="1" smtClean="0">
                <a:ea typeface="儷黑 Pro"/>
              </a:rPr>
              <a:t>未來發展</a:t>
            </a:r>
          </a:p>
        </p:txBody>
      </p:sp>
      <p:sp>
        <p:nvSpPr>
          <p:cNvPr id="16392" name="Rectangle 8"/>
          <p:cNvSpPr>
            <a:spLocks noChangeArrowheads="1"/>
          </p:cNvSpPr>
          <p:nvPr/>
        </p:nvSpPr>
        <p:spPr bwMode="auto">
          <a:xfrm>
            <a:off x="1692275" y="6021388"/>
            <a:ext cx="7416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sz="2000" b="1">
                <a:solidFill>
                  <a:srgbClr val="1C4A28"/>
                </a:solidFill>
              </a:rPr>
              <a:t>民營企業如金融業、銀行、證券公司等。</a:t>
            </a:r>
          </a:p>
        </p:txBody>
      </p:sp>
      <p:grpSp>
        <p:nvGrpSpPr>
          <p:cNvPr id="2" name="Group 9"/>
          <p:cNvGrpSpPr>
            <a:grpSpLocks noChangeAspect="1"/>
          </p:cNvGrpSpPr>
          <p:nvPr/>
        </p:nvGrpSpPr>
        <p:grpSpPr bwMode="auto">
          <a:xfrm>
            <a:off x="2244725" y="1555750"/>
            <a:ext cx="4559300" cy="4465638"/>
            <a:chOff x="1701" y="1253"/>
            <a:chExt cx="2177" cy="2132"/>
          </a:xfrm>
        </p:grpSpPr>
        <p:sp>
          <p:nvSpPr>
            <p:cNvPr id="16394" name="AutoShape 10"/>
            <p:cNvSpPr>
              <a:spLocks noChangeAspect="1" noChangeArrowheads="1"/>
            </p:cNvSpPr>
            <p:nvPr/>
          </p:nvSpPr>
          <p:spPr bwMode="gray">
            <a:xfrm>
              <a:off x="1890" y="1442"/>
              <a:ext cx="1838" cy="1815"/>
            </a:xfrm>
            <a:custGeom>
              <a:avLst/>
              <a:gdLst>
                <a:gd name="G0" fmla="+- 5400 0 0"/>
                <a:gd name="G1" fmla="+- 21600 0 5400"/>
                <a:gd name="G2" fmla="+- 21600 0 5400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C0C0C0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kumimoji="0" lang="zh-TW" altLang="en-US"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</a:endParaRPr>
            </a:p>
          </p:txBody>
        </p:sp>
        <p:sp>
          <p:nvSpPr>
            <p:cNvPr id="16395" name="Freeform 11"/>
            <p:cNvSpPr>
              <a:spLocks noChangeAspect="1"/>
            </p:cNvSpPr>
            <p:nvPr/>
          </p:nvSpPr>
          <p:spPr bwMode="gray">
            <a:xfrm rot="5400000">
              <a:off x="2796" y="1396"/>
              <a:ext cx="905" cy="920"/>
            </a:xfrm>
            <a:custGeom>
              <a:avLst/>
              <a:gdLst>
                <a:gd name="T0" fmla="*/ 0 w 1448"/>
                <a:gd name="T1" fmla="*/ 1452 h 1452"/>
                <a:gd name="T2" fmla="*/ 6 w 1448"/>
                <a:gd name="T3" fmla="*/ 1320 h 1452"/>
                <a:gd name="T4" fmla="*/ 24 w 1448"/>
                <a:gd name="T5" fmla="*/ 1190 h 1452"/>
                <a:gd name="T6" fmla="*/ 52 w 1448"/>
                <a:gd name="T7" fmla="*/ 1066 h 1452"/>
                <a:gd name="T8" fmla="*/ 90 w 1448"/>
                <a:gd name="T9" fmla="*/ 946 h 1452"/>
                <a:gd name="T10" fmla="*/ 140 w 1448"/>
                <a:gd name="T11" fmla="*/ 830 h 1452"/>
                <a:gd name="T12" fmla="*/ 198 w 1448"/>
                <a:gd name="T13" fmla="*/ 718 h 1452"/>
                <a:gd name="T14" fmla="*/ 264 w 1448"/>
                <a:gd name="T15" fmla="*/ 614 h 1452"/>
                <a:gd name="T16" fmla="*/ 340 w 1448"/>
                <a:gd name="T17" fmla="*/ 516 h 1452"/>
                <a:gd name="T18" fmla="*/ 424 w 1448"/>
                <a:gd name="T19" fmla="*/ 424 h 1452"/>
                <a:gd name="T20" fmla="*/ 516 w 1448"/>
                <a:gd name="T21" fmla="*/ 342 h 1452"/>
                <a:gd name="T22" fmla="*/ 612 w 1448"/>
                <a:gd name="T23" fmla="*/ 266 h 1452"/>
                <a:gd name="T24" fmla="*/ 718 w 1448"/>
                <a:gd name="T25" fmla="*/ 198 h 1452"/>
                <a:gd name="T26" fmla="*/ 828 w 1448"/>
                <a:gd name="T27" fmla="*/ 140 h 1452"/>
                <a:gd name="T28" fmla="*/ 942 w 1448"/>
                <a:gd name="T29" fmla="*/ 90 h 1452"/>
                <a:gd name="T30" fmla="*/ 1064 w 1448"/>
                <a:gd name="T31" fmla="*/ 52 h 1452"/>
                <a:gd name="T32" fmla="*/ 1188 w 1448"/>
                <a:gd name="T33" fmla="*/ 22 h 1452"/>
                <a:gd name="T34" fmla="*/ 1316 w 1448"/>
                <a:gd name="T35" fmla="*/ 6 h 1452"/>
                <a:gd name="T36" fmla="*/ 1448 w 1448"/>
                <a:gd name="T37" fmla="*/ 0 h 1452"/>
                <a:gd name="T38" fmla="*/ 1448 w 1448"/>
                <a:gd name="T39" fmla="*/ 726 h 1452"/>
                <a:gd name="T40" fmla="*/ 1358 w 1448"/>
                <a:gd name="T41" fmla="*/ 732 h 1452"/>
                <a:gd name="T42" fmla="*/ 1270 w 1448"/>
                <a:gd name="T43" fmla="*/ 748 h 1452"/>
                <a:gd name="T44" fmla="*/ 1186 w 1448"/>
                <a:gd name="T45" fmla="*/ 774 h 1452"/>
                <a:gd name="T46" fmla="*/ 1108 w 1448"/>
                <a:gd name="T47" fmla="*/ 810 h 1452"/>
                <a:gd name="T48" fmla="*/ 1034 w 1448"/>
                <a:gd name="T49" fmla="*/ 856 h 1452"/>
                <a:gd name="T50" fmla="*/ 968 w 1448"/>
                <a:gd name="T51" fmla="*/ 910 h 1452"/>
                <a:gd name="T52" fmla="*/ 906 w 1448"/>
                <a:gd name="T53" fmla="*/ 970 h 1452"/>
                <a:gd name="T54" fmla="*/ 854 w 1448"/>
                <a:gd name="T55" fmla="*/ 1038 h 1452"/>
                <a:gd name="T56" fmla="*/ 808 w 1448"/>
                <a:gd name="T57" fmla="*/ 1110 h 1452"/>
                <a:gd name="T58" fmla="*/ 772 w 1448"/>
                <a:gd name="T59" fmla="*/ 1190 h 1452"/>
                <a:gd name="T60" fmla="*/ 746 w 1448"/>
                <a:gd name="T61" fmla="*/ 1274 h 1452"/>
                <a:gd name="T62" fmla="*/ 730 w 1448"/>
                <a:gd name="T63" fmla="*/ 1360 h 1452"/>
                <a:gd name="T64" fmla="*/ 724 w 1448"/>
                <a:gd name="T65" fmla="*/ 1452 h 1452"/>
                <a:gd name="T66" fmla="*/ 0 w 1448"/>
                <a:gd name="T67" fmla="*/ 1452 h 1452"/>
                <a:gd name="T68" fmla="*/ 0 w 1448"/>
                <a:gd name="T69" fmla="*/ 1452 h 145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448"/>
                <a:gd name="T106" fmla="*/ 0 h 1452"/>
                <a:gd name="T107" fmla="*/ 1448 w 1448"/>
                <a:gd name="T108" fmla="*/ 1452 h 145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448" h="1452">
                  <a:moveTo>
                    <a:pt x="0" y="1452"/>
                  </a:moveTo>
                  <a:lnTo>
                    <a:pt x="6" y="1320"/>
                  </a:lnTo>
                  <a:lnTo>
                    <a:pt x="24" y="1190"/>
                  </a:lnTo>
                  <a:lnTo>
                    <a:pt x="52" y="1066"/>
                  </a:lnTo>
                  <a:lnTo>
                    <a:pt x="90" y="946"/>
                  </a:lnTo>
                  <a:lnTo>
                    <a:pt x="140" y="830"/>
                  </a:lnTo>
                  <a:lnTo>
                    <a:pt x="198" y="718"/>
                  </a:lnTo>
                  <a:lnTo>
                    <a:pt x="264" y="614"/>
                  </a:lnTo>
                  <a:lnTo>
                    <a:pt x="340" y="516"/>
                  </a:lnTo>
                  <a:lnTo>
                    <a:pt x="424" y="424"/>
                  </a:lnTo>
                  <a:lnTo>
                    <a:pt x="516" y="342"/>
                  </a:lnTo>
                  <a:lnTo>
                    <a:pt x="612" y="266"/>
                  </a:lnTo>
                  <a:lnTo>
                    <a:pt x="718" y="198"/>
                  </a:lnTo>
                  <a:lnTo>
                    <a:pt x="828" y="140"/>
                  </a:lnTo>
                  <a:lnTo>
                    <a:pt x="942" y="90"/>
                  </a:lnTo>
                  <a:lnTo>
                    <a:pt x="1064" y="52"/>
                  </a:lnTo>
                  <a:lnTo>
                    <a:pt x="1188" y="22"/>
                  </a:lnTo>
                  <a:lnTo>
                    <a:pt x="1316" y="6"/>
                  </a:lnTo>
                  <a:lnTo>
                    <a:pt x="1448" y="0"/>
                  </a:lnTo>
                  <a:lnTo>
                    <a:pt x="1448" y="726"/>
                  </a:lnTo>
                  <a:lnTo>
                    <a:pt x="1358" y="732"/>
                  </a:lnTo>
                  <a:lnTo>
                    <a:pt x="1270" y="748"/>
                  </a:lnTo>
                  <a:lnTo>
                    <a:pt x="1186" y="774"/>
                  </a:lnTo>
                  <a:lnTo>
                    <a:pt x="1108" y="810"/>
                  </a:lnTo>
                  <a:lnTo>
                    <a:pt x="1034" y="856"/>
                  </a:lnTo>
                  <a:lnTo>
                    <a:pt x="968" y="910"/>
                  </a:lnTo>
                  <a:lnTo>
                    <a:pt x="906" y="970"/>
                  </a:lnTo>
                  <a:lnTo>
                    <a:pt x="854" y="1038"/>
                  </a:lnTo>
                  <a:lnTo>
                    <a:pt x="808" y="1110"/>
                  </a:lnTo>
                  <a:lnTo>
                    <a:pt x="772" y="1190"/>
                  </a:lnTo>
                  <a:lnTo>
                    <a:pt x="746" y="1274"/>
                  </a:lnTo>
                  <a:lnTo>
                    <a:pt x="730" y="1360"/>
                  </a:lnTo>
                  <a:lnTo>
                    <a:pt x="724" y="1452"/>
                  </a:lnTo>
                  <a:lnTo>
                    <a:pt x="0" y="1452"/>
                  </a:lnTo>
                  <a:close/>
                </a:path>
              </a:pathLst>
            </a:custGeom>
            <a:solidFill>
              <a:srgbClr val="3399FF"/>
            </a:solidFill>
            <a:ln w="0">
              <a:noFill/>
              <a:round/>
              <a:headEnd/>
              <a:tailEnd/>
            </a:ln>
          </p:spPr>
          <p:txBody>
            <a:bodyPr rot="10800000" vert="eaVert"/>
            <a:lstStyle/>
            <a:p>
              <a:pPr>
                <a:defRPr/>
              </a:pPr>
              <a:endParaRPr kumimoji="0" lang="zh-TW" altLang="en-US"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</a:endParaRPr>
            </a:p>
          </p:txBody>
        </p:sp>
        <p:sp>
          <p:nvSpPr>
            <p:cNvPr id="16396" name="Freeform 12"/>
            <p:cNvSpPr>
              <a:spLocks noChangeAspect="1"/>
            </p:cNvSpPr>
            <p:nvPr/>
          </p:nvSpPr>
          <p:spPr bwMode="gray">
            <a:xfrm rot="7200000">
              <a:off x="2965" y="1686"/>
              <a:ext cx="905" cy="920"/>
            </a:xfrm>
            <a:custGeom>
              <a:avLst/>
              <a:gdLst>
                <a:gd name="T0" fmla="*/ 0 w 1448"/>
                <a:gd name="T1" fmla="*/ 1452 h 1452"/>
                <a:gd name="T2" fmla="*/ 6 w 1448"/>
                <a:gd name="T3" fmla="*/ 1320 h 1452"/>
                <a:gd name="T4" fmla="*/ 24 w 1448"/>
                <a:gd name="T5" fmla="*/ 1190 h 1452"/>
                <a:gd name="T6" fmla="*/ 52 w 1448"/>
                <a:gd name="T7" fmla="*/ 1066 h 1452"/>
                <a:gd name="T8" fmla="*/ 90 w 1448"/>
                <a:gd name="T9" fmla="*/ 946 h 1452"/>
                <a:gd name="T10" fmla="*/ 140 w 1448"/>
                <a:gd name="T11" fmla="*/ 830 h 1452"/>
                <a:gd name="T12" fmla="*/ 198 w 1448"/>
                <a:gd name="T13" fmla="*/ 718 h 1452"/>
                <a:gd name="T14" fmla="*/ 264 w 1448"/>
                <a:gd name="T15" fmla="*/ 614 h 1452"/>
                <a:gd name="T16" fmla="*/ 340 w 1448"/>
                <a:gd name="T17" fmla="*/ 516 h 1452"/>
                <a:gd name="T18" fmla="*/ 424 w 1448"/>
                <a:gd name="T19" fmla="*/ 424 h 1452"/>
                <a:gd name="T20" fmla="*/ 516 w 1448"/>
                <a:gd name="T21" fmla="*/ 342 h 1452"/>
                <a:gd name="T22" fmla="*/ 612 w 1448"/>
                <a:gd name="T23" fmla="*/ 266 h 1452"/>
                <a:gd name="T24" fmla="*/ 718 w 1448"/>
                <a:gd name="T25" fmla="*/ 198 h 1452"/>
                <a:gd name="T26" fmla="*/ 828 w 1448"/>
                <a:gd name="T27" fmla="*/ 140 h 1452"/>
                <a:gd name="T28" fmla="*/ 942 w 1448"/>
                <a:gd name="T29" fmla="*/ 90 h 1452"/>
                <a:gd name="T30" fmla="*/ 1064 w 1448"/>
                <a:gd name="T31" fmla="*/ 52 h 1452"/>
                <a:gd name="T32" fmla="*/ 1188 w 1448"/>
                <a:gd name="T33" fmla="*/ 22 h 1452"/>
                <a:gd name="T34" fmla="*/ 1316 w 1448"/>
                <a:gd name="T35" fmla="*/ 6 h 1452"/>
                <a:gd name="T36" fmla="*/ 1448 w 1448"/>
                <a:gd name="T37" fmla="*/ 0 h 1452"/>
                <a:gd name="T38" fmla="*/ 1448 w 1448"/>
                <a:gd name="T39" fmla="*/ 726 h 1452"/>
                <a:gd name="T40" fmla="*/ 1358 w 1448"/>
                <a:gd name="T41" fmla="*/ 732 h 1452"/>
                <a:gd name="T42" fmla="*/ 1270 w 1448"/>
                <a:gd name="T43" fmla="*/ 748 h 1452"/>
                <a:gd name="T44" fmla="*/ 1186 w 1448"/>
                <a:gd name="T45" fmla="*/ 774 h 1452"/>
                <a:gd name="T46" fmla="*/ 1108 w 1448"/>
                <a:gd name="T47" fmla="*/ 810 h 1452"/>
                <a:gd name="T48" fmla="*/ 1034 w 1448"/>
                <a:gd name="T49" fmla="*/ 856 h 1452"/>
                <a:gd name="T50" fmla="*/ 968 w 1448"/>
                <a:gd name="T51" fmla="*/ 910 h 1452"/>
                <a:gd name="T52" fmla="*/ 906 w 1448"/>
                <a:gd name="T53" fmla="*/ 970 h 1452"/>
                <a:gd name="T54" fmla="*/ 854 w 1448"/>
                <a:gd name="T55" fmla="*/ 1038 h 1452"/>
                <a:gd name="T56" fmla="*/ 808 w 1448"/>
                <a:gd name="T57" fmla="*/ 1110 h 1452"/>
                <a:gd name="T58" fmla="*/ 772 w 1448"/>
                <a:gd name="T59" fmla="*/ 1190 h 1452"/>
                <a:gd name="T60" fmla="*/ 746 w 1448"/>
                <a:gd name="T61" fmla="*/ 1274 h 1452"/>
                <a:gd name="T62" fmla="*/ 730 w 1448"/>
                <a:gd name="T63" fmla="*/ 1360 h 1452"/>
                <a:gd name="T64" fmla="*/ 724 w 1448"/>
                <a:gd name="T65" fmla="*/ 1452 h 1452"/>
                <a:gd name="T66" fmla="*/ 0 w 1448"/>
                <a:gd name="T67" fmla="*/ 1452 h 1452"/>
                <a:gd name="T68" fmla="*/ 0 w 1448"/>
                <a:gd name="T69" fmla="*/ 1452 h 145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448"/>
                <a:gd name="T106" fmla="*/ 0 h 1452"/>
                <a:gd name="T107" fmla="*/ 1448 w 1448"/>
                <a:gd name="T108" fmla="*/ 1452 h 145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448" h="1452">
                  <a:moveTo>
                    <a:pt x="0" y="1452"/>
                  </a:moveTo>
                  <a:lnTo>
                    <a:pt x="6" y="1320"/>
                  </a:lnTo>
                  <a:lnTo>
                    <a:pt x="24" y="1190"/>
                  </a:lnTo>
                  <a:lnTo>
                    <a:pt x="52" y="1066"/>
                  </a:lnTo>
                  <a:lnTo>
                    <a:pt x="90" y="946"/>
                  </a:lnTo>
                  <a:lnTo>
                    <a:pt x="140" y="830"/>
                  </a:lnTo>
                  <a:lnTo>
                    <a:pt x="198" y="718"/>
                  </a:lnTo>
                  <a:lnTo>
                    <a:pt x="264" y="614"/>
                  </a:lnTo>
                  <a:lnTo>
                    <a:pt x="340" y="516"/>
                  </a:lnTo>
                  <a:lnTo>
                    <a:pt x="424" y="424"/>
                  </a:lnTo>
                  <a:lnTo>
                    <a:pt x="516" y="342"/>
                  </a:lnTo>
                  <a:lnTo>
                    <a:pt x="612" y="266"/>
                  </a:lnTo>
                  <a:lnTo>
                    <a:pt x="718" y="198"/>
                  </a:lnTo>
                  <a:lnTo>
                    <a:pt x="828" y="140"/>
                  </a:lnTo>
                  <a:lnTo>
                    <a:pt x="942" y="90"/>
                  </a:lnTo>
                  <a:lnTo>
                    <a:pt x="1064" y="52"/>
                  </a:lnTo>
                  <a:lnTo>
                    <a:pt x="1188" y="22"/>
                  </a:lnTo>
                  <a:lnTo>
                    <a:pt x="1316" y="6"/>
                  </a:lnTo>
                  <a:lnTo>
                    <a:pt x="1448" y="0"/>
                  </a:lnTo>
                  <a:lnTo>
                    <a:pt x="1448" y="726"/>
                  </a:lnTo>
                  <a:lnTo>
                    <a:pt x="1358" y="732"/>
                  </a:lnTo>
                  <a:lnTo>
                    <a:pt x="1270" y="748"/>
                  </a:lnTo>
                  <a:lnTo>
                    <a:pt x="1186" y="774"/>
                  </a:lnTo>
                  <a:lnTo>
                    <a:pt x="1108" y="810"/>
                  </a:lnTo>
                  <a:lnTo>
                    <a:pt x="1034" y="856"/>
                  </a:lnTo>
                  <a:lnTo>
                    <a:pt x="968" y="910"/>
                  </a:lnTo>
                  <a:lnTo>
                    <a:pt x="906" y="970"/>
                  </a:lnTo>
                  <a:lnTo>
                    <a:pt x="854" y="1038"/>
                  </a:lnTo>
                  <a:lnTo>
                    <a:pt x="808" y="1110"/>
                  </a:lnTo>
                  <a:lnTo>
                    <a:pt x="772" y="1190"/>
                  </a:lnTo>
                  <a:lnTo>
                    <a:pt x="746" y="1274"/>
                  </a:lnTo>
                  <a:lnTo>
                    <a:pt x="730" y="1360"/>
                  </a:lnTo>
                  <a:lnTo>
                    <a:pt x="724" y="1452"/>
                  </a:lnTo>
                  <a:lnTo>
                    <a:pt x="0" y="1452"/>
                  </a:lnTo>
                  <a:close/>
                </a:path>
              </a:pathLst>
            </a:custGeom>
            <a:gradFill rotWithShape="0">
              <a:gsLst>
                <a:gs pos="0">
                  <a:srgbClr val="3399FF"/>
                </a:gs>
                <a:gs pos="100000">
                  <a:srgbClr val="184776"/>
                </a:gs>
              </a:gsLst>
              <a:lin ang="2700000" scaled="1"/>
            </a:gradFill>
            <a:ln w="0">
              <a:noFill/>
              <a:round/>
              <a:headEnd/>
              <a:tailEnd/>
            </a:ln>
          </p:spPr>
          <p:txBody>
            <a:bodyPr rot="10800000" vert="eaVert"/>
            <a:lstStyle/>
            <a:p>
              <a:pPr>
                <a:defRPr/>
              </a:pPr>
              <a:endParaRPr kumimoji="0" lang="zh-TW" altLang="en-US"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</a:endParaRPr>
            </a:p>
          </p:txBody>
        </p:sp>
        <p:sp>
          <p:nvSpPr>
            <p:cNvPr id="16397" name="AutoShape 13"/>
            <p:cNvSpPr>
              <a:spLocks noChangeAspect="1" noChangeArrowheads="1"/>
            </p:cNvSpPr>
            <p:nvPr/>
          </p:nvSpPr>
          <p:spPr bwMode="gray">
            <a:xfrm rot="23400000">
              <a:off x="3016" y="2314"/>
              <a:ext cx="776" cy="493"/>
            </a:xfrm>
            <a:prstGeom prst="triangle">
              <a:avLst>
                <a:gd name="adj" fmla="val 50000"/>
              </a:avLst>
            </a:prstGeom>
            <a:solidFill>
              <a:srgbClr val="4EC44E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kumimoji="0" lang="zh-TW" altLang="en-US"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</a:endParaRPr>
            </a:p>
          </p:txBody>
        </p:sp>
        <p:grpSp>
          <p:nvGrpSpPr>
            <p:cNvPr id="105485" name="Group 14"/>
            <p:cNvGrpSpPr>
              <a:grpSpLocks noChangeAspect="1"/>
            </p:cNvGrpSpPr>
            <p:nvPr/>
          </p:nvGrpSpPr>
          <p:grpSpPr bwMode="auto">
            <a:xfrm>
              <a:off x="2158" y="2478"/>
              <a:ext cx="1254" cy="907"/>
              <a:chOff x="1895" y="2616"/>
              <a:chExt cx="1810" cy="1278"/>
            </a:xfrm>
          </p:grpSpPr>
          <p:sp>
            <p:nvSpPr>
              <p:cNvPr id="16399" name="Freeform 15"/>
              <p:cNvSpPr>
                <a:spLocks noChangeAspect="1"/>
              </p:cNvSpPr>
              <p:nvPr/>
            </p:nvSpPr>
            <p:spPr bwMode="gray">
              <a:xfrm rot="-9000000">
                <a:off x="2381" y="2616"/>
                <a:ext cx="1324" cy="1278"/>
              </a:xfrm>
              <a:custGeom>
                <a:avLst/>
                <a:gdLst>
                  <a:gd name="T0" fmla="*/ 0 w 1448"/>
                  <a:gd name="T1" fmla="*/ 1452 h 1452"/>
                  <a:gd name="T2" fmla="*/ 6 w 1448"/>
                  <a:gd name="T3" fmla="*/ 1320 h 1452"/>
                  <a:gd name="T4" fmla="*/ 24 w 1448"/>
                  <a:gd name="T5" fmla="*/ 1190 h 1452"/>
                  <a:gd name="T6" fmla="*/ 52 w 1448"/>
                  <a:gd name="T7" fmla="*/ 1066 h 1452"/>
                  <a:gd name="T8" fmla="*/ 90 w 1448"/>
                  <a:gd name="T9" fmla="*/ 946 h 1452"/>
                  <a:gd name="T10" fmla="*/ 140 w 1448"/>
                  <a:gd name="T11" fmla="*/ 830 h 1452"/>
                  <a:gd name="T12" fmla="*/ 198 w 1448"/>
                  <a:gd name="T13" fmla="*/ 718 h 1452"/>
                  <a:gd name="T14" fmla="*/ 264 w 1448"/>
                  <a:gd name="T15" fmla="*/ 614 h 1452"/>
                  <a:gd name="T16" fmla="*/ 340 w 1448"/>
                  <a:gd name="T17" fmla="*/ 516 h 1452"/>
                  <a:gd name="T18" fmla="*/ 424 w 1448"/>
                  <a:gd name="T19" fmla="*/ 424 h 1452"/>
                  <a:gd name="T20" fmla="*/ 516 w 1448"/>
                  <a:gd name="T21" fmla="*/ 342 h 1452"/>
                  <a:gd name="T22" fmla="*/ 612 w 1448"/>
                  <a:gd name="T23" fmla="*/ 266 h 1452"/>
                  <a:gd name="T24" fmla="*/ 718 w 1448"/>
                  <a:gd name="T25" fmla="*/ 198 h 1452"/>
                  <a:gd name="T26" fmla="*/ 828 w 1448"/>
                  <a:gd name="T27" fmla="*/ 140 h 1452"/>
                  <a:gd name="T28" fmla="*/ 942 w 1448"/>
                  <a:gd name="T29" fmla="*/ 90 h 1452"/>
                  <a:gd name="T30" fmla="*/ 1064 w 1448"/>
                  <a:gd name="T31" fmla="*/ 52 h 1452"/>
                  <a:gd name="T32" fmla="*/ 1188 w 1448"/>
                  <a:gd name="T33" fmla="*/ 22 h 1452"/>
                  <a:gd name="T34" fmla="*/ 1316 w 1448"/>
                  <a:gd name="T35" fmla="*/ 6 h 1452"/>
                  <a:gd name="T36" fmla="*/ 1448 w 1448"/>
                  <a:gd name="T37" fmla="*/ 0 h 1452"/>
                  <a:gd name="T38" fmla="*/ 1448 w 1448"/>
                  <a:gd name="T39" fmla="*/ 726 h 1452"/>
                  <a:gd name="T40" fmla="*/ 1358 w 1448"/>
                  <a:gd name="T41" fmla="*/ 732 h 1452"/>
                  <a:gd name="T42" fmla="*/ 1270 w 1448"/>
                  <a:gd name="T43" fmla="*/ 748 h 1452"/>
                  <a:gd name="T44" fmla="*/ 1186 w 1448"/>
                  <a:gd name="T45" fmla="*/ 774 h 1452"/>
                  <a:gd name="T46" fmla="*/ 1108 w 1448"/>
                  <a:gd name="T47" fmla="*/ 810 h 1452"/>
                  <a:gd name="T48" fmla="*/ 1034 w 1448"/>
                  <a:gd name="T49" fmla="*/ 856 h 1452"/>
                  <a:gd name="T50" fmla="*/ 968 w 1448"/>
                  <a:gd name="T51" fmla="*/ 910 h 1452"/>
                  <a:gd name="T52" fmla="*/ 906 w 1448"/>
                  <a:gd name="T53" fmla="*/ 970 h 1452"/>
                  <a:gd name="T54" fmla="*/ 854 w 1448"/>
                  <a:gd name="T55" fmla="*/ 1038 h 1452"/>
                  <a:gd name="T56" fmla="*/ 808 w 1448"/>
                  <a:gd name="T57" fmla="*/ 1110 h 1452"/>
                  <a:gd name="T58" fmla="*/ 772 w 1448"/>
                  <a:gd name="T59" fmla="*/ 1190 h 1452"/>
                  <a:gd name="T60" fmla="*/ 746 w 1448"/>
                  <a:gd name="T61" fmla="*/ 1274 h 1452"/>
                  <a:gd name="T62" fmla="*/ 730 w 1448"/>
                  <a:gd name="T63" fmla="*/ 1360 h 1452"/>
                  <a:gd name="T64" fmla="*/ 724 w 1448"/>
                  <a:gd name="T65" fmla="*/ 1452 h 1452"/>
                  <a:gd name="T66" fmla="*/ 0 w 1448"/>
                  <a:gd name="T67" fmla="*/ 1452 h 1452"/>
                  <a:gd name="T68" fmla="*/ 0 w 1448"/>
                  <a:gd name="T69" fmla="*/ 1452 h 145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448"/>
                  <a:gd name="T106" fmla="*/ 0 h 1452"/>
                  <a:gd name="T107" fmla="*/ 1448 w 1448"/>
                  <a:gd name="T108" fmla="*/ 1452 h 145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448" h="1452">
                    <a:moveTo>
                      <a:pt x="0" y="1452"/>
                    </a:moveTo>
                    <a:lnTo>
                      <a:pt x="6" y="1320"/>
                    </a:lnTo>
                    <a:lnTo>
                      <a:pt x="24" y="1190"/>
                    </a:lnTo>
                    <a:lnTo>
                      <a:pt x="52" y="1066"/>
                    </a:lnTo>
                    <a:lnTo>
                      <a:pt x="90" y="946"/>
                    </a:lnTo>
                    <a:lnTo>
                      <a:pt x="140" y="830"/>
                    </a:lnTo>
                    <a:lnTo>
                      <a:pt x="198" y="718"/>
                    </a:lnTo>
                    <a:lnTo>
                      <a:pt x="264" y="614"/>
                    </a:lnTo>
                    <a:lnTo>
                      <a:pt x="340" y="516"/>
                    </a:lnTo>
                    <a:lnTo>
                      <a:pt x="424" y="424"/>
                    </a:lnTo>
                    <a:lnTo>
                      <a:pt x="516" y="342"/>
                    </a:lnTo>
                    <a:lnTo>
                      <a:pt x="612" y="266"/>
                    </a:lnTo>
                    <a:lnTo>
                      <a:pt x="718" y="198"/>
                    </a:lnTo>
                    <a:lnTo>
                      <a:pt x="828" y="140"/>
                    </a:lnTo>
                    <a:lnTo>
                      <a:pt x="942" y="90"/>
                    </a:lnTo>
                    <a:lnTo>
                      <a:pt x="1064" y="52"/>
                    </a:lnTo>
                    <a:lnTo>
                      <a:pt x="1188" y="22"/>
                    </a:lnTo>
                    <a:lnTo>
                      <a:pt x="1316" y="6"/>
                    </a:lnTo>
                    <a:lnTo>
                      <a:pt x="1448" y="0"/>
                    </a:lnTo>
                    <a:lnTo>
                      <a:pt x="1448" y="726"/>
                    </a:lnTo>
                    <a:lnTo>
                      <a:pt x="1358" y="732"/>
                    </a:lnTo>
                    <a:lnTo>
                      <a:pt x="1270" y="748"/>
                    </a:lnTo>
                    <a:lnTo>
                      <a:pt x="1186" y="774"/>
                    </a:lnTo>
                    <a:lnTo>
                      <a:pt x="1108" y="810"/>
                    </a:lnTo>
                    <a:lnTo>
                      <a:pt x="1034" y="856"/>
                    </a:lnTo>
                    <a:lnTo>
                      <a:pt x="968" y="910"/>
                    </a:lnTo>
                    <a:lnTo>
                      <a:pt x="906" y="970"/>
                    </a:lnTo>
                    <a:lnTo>
                      <a:pt x="854" y="1038"/>
                    </a:lnTo>
                    <a:lnTo>
                      <a:pt x="808" y="1110"/>
                    </a:lnTo>
                    <a:lnTo>
                      <a:pt x="772" y="1190"/>
                    </a:lnTo>
                    <a:lnTo>
                      <a:pt x="746" y="1274"/>
                    </a:lnTo>
                    <a:lnTo>
                      <a:pt x="730" y="1360"/>
                    </a:lnTo>
                    <a:lnTo>
                      <a:pt x="724" y="1452"/>
                    </a:lnTo>
                    <a:lnTo>
                      <a:pt x="0" y="1452"/>
                    </a:lnTo>
                    <a:close/>
                  </a:path>
                </a:pathLst>
              </a:custGeom>
              <a:solidFill>
                <a:srgbClr val="4EC44E"/>
              </a:solidFill>
              <a:ln w="0">
                <a:noFill/>
                <a:round/>
                <a:headEnd/>
                <a:tailEnd/>
              </a:ln>
            </p:spPr>
            <p:txBody>
              <a:bodyPr rot="10800000"/>
              <a:lstStyle/>
              <a:p>
                <a:pPr>
                  <a:defRPr/>
                </a:pPr>
                <a:endParaRPr kumimoji="0" lang="zh-TW" altLang="en-US">
                  <a:effectLst>
                    <a:outerShdw blurRad="38100" dist="38100" dir="2700000" algn="tl">
                      <a:srgbClr val="000000"/>
                    </a:outerShdw>
                  </a:effectLst>
                  <a:ea typeface="新細明體" charset="-120"/>
                </a:endParaRPr>
              </a:p>
            </p:txBody>
          </p:sp>
          <p:sp>
            <p:nvSpPr>
              <p:cNvPr id="16400" name="Freeform 16"/>
              <p:cNvSpPr>
                <a:spLocks noChangeAspect="1"/>
              </p:cNvSpPr>
              <p:nvPr/>
            </p:nvSpPr>
            <p:spPr bwMode="gray">
              <a:xfrm rot="-7200000">
                <a:off x="1921" y="2593"/>
                <a:ext cx="1275" cy="1327"/>
              </a:xfrm>
              <a:custGeom>
                <a:avLst/>
                <a:gdLst>
                  <a:gd name="T0" fmla="*/ 0 w 1448"/>
                  <a:gd name="T1" fmla="*/ 1452 h 1452"/>
                  <a:gd name="T2" fmla="*/ 6 w 1448"/>
                  <a:gd name="T3" fmla="*/ 1320 h 1452"/>
                  <a:gd name="T4" fmla="*/ 24 w 1448"/>
                  <a:gd name="T5" fmla="*/ 1190 h 1452"/>
                  <a:gd name="T6" fmla="*/ 52 w 1448"/>
                  <a:gd name="T7" fmla="*/ 1066 h 1452"/>
                  <a:gd name="T8" fmla="*/ 90 w 1448"/>
                  <a:gd name="T9" fmla="*/ 946 h 1452"/>
                  <a:gd name="T10" fmla="*/ 140 w 1448"/>
                  <a:gd name="T11" fmla="*/ 830 h 1452"/>
                  <a:gd name="T12" fmla="*/ 198 w 1448"/>
                  <a:gd name="T13" fmla="*/ 718 h 1452"/>
                  <a:gd name="T14" fmla="*/ 264 w 1448"/>
                  <a:gd name="T15" fmla="*/ 614 h 1452"/>
                  <a:gd name="T16" fmla="*/ 340 w 1448"/>
                  <a:gd name="T17" fmla="*/ 516 h 1452"/>
                  <a:gd name="T18" fmla="*/ 424 w 1448"/>
                  <a:gd name="T19" fmla="*/ 424 h 1452"/>
                  <a:gd name="T20" fmla="*/ 516 w 1448"/>
                  <a:gd name="T21" fmla="*/ 342 h 1452"/>
                  <a:gd name="T22" fmla="*/ 612 w 1448"/>
                  <a:gd name="T23" fmla="*/ 266 h 1452"/>
                  <a:gd name="T24" fmla="*/ 718 w 1448"/>
                  <a:gd name="T25" fmla="*/ 198 h 1452"/>
                  <a:gd name="T26" fmla="*/ 828 w 1448"/>
                  <a:gd name="T27" fmla="*/ 140 h 1452"/>
                  <a:gd name="T28" fmla="*/ 942 w 1448"/>
                  <a:gd name="T29" fmla="*/ 90 h 1452"/>
                  <a:gd name="T30" fmla="*/ 1064 w 1448"/>
                  <a:gd name="T31" fmla="*/ 52 h 1452"/>
                  <a:gd name="T32" fmla="*/ 1188 w 1448"/>
                  <a:gd name="T33" fmla="*/ 22 h 1452"/>
                  <a:gd name="T34" fmla="*/ 1316 w 1448"/>
                  <a:gd name="T35" fmla="*/ 6 h 1452"/>
                  <a:gd name="T36" fmla="*/ 1448 w 1448"/>
                  <a:gd name="T37" fmla="*/ 0 h 1452"/>
                  <a:gd name="T38" fmla="*/ 1448 w 1448"/>
                  <a:gd name="T39" fmla="*/ 726 h 1452"/>
                  <a:gd name="T40" fmla="*/ 1358 w 1448"/>
                  <a:gd name="T41" fmla="*/ 732 h 1452"/>
                  <a:gd name="T42" fmla="*/ 1270 w 1448"/>
                  <a:gd name="T43" fmla="*/ 748 h 1452"/>
                  <a:gd name="T44" fmla="*/ 1186 w 1448"/>
                  <a:gd name="T45" fmla="*/ 774 h 1452"/>
                  <a:gd name="T46" fmla="*/ 1108 w 1448"/>
                  <a:gd name="T47" fmla="*/ 810 h 1452"/>
                  <a:gd name="T48" fmla="*/ 1034 w 1448"/>
                  <a:gd name="T49" fmla="*/ 856 h 1452"/>
                  <a:gd name="T50" fmla="*/ 968 w 1448"/>
                  <a:gd name="T51" fmla="*/ 910 h 1452"/>
                  <a:gd name="T52" fmla="*/ 906 w 1448"/>
                  <a:gd name="T53" fmla="*/ 970 h 1452"/>
                  <a:gd name="T54" fmla="*/ 854 w 1448"/>
                  <a:gd name="T55" fmla="*/ 1038 h 1452"/>
                  <a:gd name="T56" fmla="*/ 808 w 1448"/>
                  <a:gd name="T57" fmla="*/ 1110 h 1452"/>
                  <a:gd name="T58" fmla="*/ 772 w 1448"/>
                  <a:gd name="T59" fmla="*/ 1190 h 1452"/>
                  <a:gd name="T60" fmla="*/ 746 w 1448"/>
                  <a:gd name="T61" fmla="*/ 1274 h 1452"/>
                  <a:gd name="T62" fmla="*/ 730 w 1448"/>
                  <a:gd name="T63" fmla="*/ 1360 h 1452"/>
                  <a:gd name="T64" fmla="*/ 724 w 1448"/>
                  <a:gd name="T65" fmla="*/ 1452 h 1452"/>
                  <a:gd name="T66" fmla="*/ 0 w 1448"/>
                  <a:gd name="T67" fmla="*/ 1452 h 1452"/>
                  <a:gd name="T68" fmla="*/ 0 w 1448"/>
                  <a:gd name="T69" fmla="*/ 1452 h 145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448"/>
                  <a:gd name="T106" fmla="*/ 0 h 1452"/>
                  <a:gd name="T107" fmla="*/ 1448 w 1448"/>
                  <a:gd name="T108" fmla="*/ 1452 h 145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448" h="1452">
                    <a:moveTo>
                      <a:pt x="0" y="1452"/>
                    </a:moveTo>
                    <a:lnTo>
                      <a:pt x="6" y="1320"/>
                    </a:lnTo>
                    <a:lnTo>
                      <a:pt x="24" y="1190"/>
                    </a:lnTo>
                    <a:lnTo>
                      <a:pt x="52" y="1066"/>
                    </a:lnTo>
                    <a:lnTo>
                      <a:pt x="90" y="946"/>
                    </a:lnTo>
                    <a:lnTo>
                      <a:pt x="140" y="830"/>
                    </a:lnTo>
                    <a:lnTo>
                      <a:pt x="198" y="718"/>
                    </a:lnTo>
                    <a:lnTo>
                      <a:pt x="264" y="614"/>
                    </a:lnTo>
                    <a:lnTo>
                      <a:pt x="340" y="516"/>
                    </a:lnTo>
                    <a:lnTo>
                      <a:pt x="424" y="424"/>
                    </a:lnTo>
                    <a:lnTo>
                      <a:pt x="516" y="342"/>
                    </a:lnTo>
                    <a:lnTo>
                      <a:pt x="612" y="266"/>
                    </a:lnTo>
                    <a:lnTo>
                      <a:pt x="718" y="198"/>
                    </a:lnTo>
                    <a:lnTo>
                      <a:pt x="828" y="140"/>
                    </a:lnTo>
                    <a:lnTo>
                      <a:pt x="942" y="90"/>
                    </a:lnTo>
                    <a:lnTo>
                      <a:pt x="1064" y="52"/>
                    </a:lnTo>
                    <a:lnTo>
                      <a:pt x="1188" y="22"/>
                    </a:lnTo>
                    <a:lnTo>
                      <a:pt x="1316" y="6"/>
                    </a:lnTo>
                    <a:lnTo>
                      <a:pt x="1448" y="0"/>
                    </a:lnTo>
                    <a:lnTo>
                      <a:pt x="1448" y="726"/>
                    </a:lnTo>
                    <a:lnTo>
                      <a:pt x="1358" y="732"/>
                    </a:lnTo>
                    <a:lnTo>
                      <a:pt x="1270" y="748"/>
                    </a:lnTo>
                    <a:lnTo>
                      <a:pt x="1186" y="774"/>
                    </a:lnTo>
                    <a:lnTo>
                      <a:pt x="1108" y="810"/>
                    </a:lnTo>
                    <a:lnTo>
                      <a:pt x="1034" y="856"/>
                    </a:lnTo>
                    <a:lnTo>
                      <a:pt x="968" y="910"/>
                    </a:lnTo>
                    <a:lnTo>
                      <a:pt x="906" y="970"/>
                    </a:lnTo>
                    <a:lnTo>
                      <a:pt x="854" y="1038"/>
                    </a:lnTo>
                    <a:lnTo>
                      <a:pt x="808" y="1110"/>
                    </a:lnTo>
                    <a:lnTo>
                      <a:pt x="772" y="1190"/>
                    </a:lnTo>
                    <a:lnTo>
                      <a:pt x="746" y="1274"/>
                    </a:lnTo>
                    <a:lnTo>
                      <a:pt x="730" y="1360"/>
                    </a:lnTo>
                    <a:lnTo>
                      <a:pt x="724" y="1452"/>
                    </a:lnTo>
                    <a:lnTo>
                      <a:pt x="0" y="145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245B24"/>
                  </a:gs>
                  <a:gs pos="100000">
                    <a:srgbClr val="4EC44E"/>
                  </a:gs>
                </a:gsLst>
                <a:lin ang="0" scaled="1"/>
              </a:gradFill>
              <a:ln w="0">
                <a:noFill/>
                <a:round/>
                <a:headEnd/>
                <a:tailEnd/>
              </a:ln>
            </p:spPr>
            <p:txBody>
              <a:bodyPr vert="eaVert"/>
              <a:lstStyle/>
              <a:p>
                <a:pPr>
                  <a:defRPr/>
                </a:pPr>
                <a:endParaRPr kumimoji="0" lang="zh-TW" altLang="en-US">
                  <a:effectLst>
                    <a:outerShdw blurRad="38100" dist="38100" dir="2700000" algn="tl">
                      <a:srgbClr val="000000"/>
                    </a:outerShdw>
                  </a:effectLst>
                  <a:ea typeface="新細明體" charset="-120"/>
                </a:endParaRPr>
              </a:p>
            </p:txBody>
          </p:sp>
        </p:grpSp>
        <p:sp>
          <p:nvSpPr>
            <p:cNvPr id="16401" name="AutoShape 17"/>
            <p:cNvSpPr>
              <a:spLocks noChangeAspect="1" noChangeArrowheads="1"/>
            </p:cNvSpPr>
            <p:nvPr/>
          </p:nvSpPr>
          <p:spPr bwMode="gray">
            <a:xfrm rot="9000000">
              <a:off x="1845" y="2478"/>
              <a:ext cx="776" cy="441"/>
            </a:xfrm>
            <a:prstGeom prst="triangle">
              <a:avLst>
                <a:gd name="adj" fmla="val 50000"/>
              </a:avLst>
            </a:prstGeom>
            <a:solidFill>
              <a:srgbClr val="9999FF"/>
            </a:solidFill>
            <a:ln w="9525" algn="ctr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>
                <a:defRPr/>
              </a:pPr>
              <a:endParaRPr kumimoji="0" lang="zh-TW" altLang="en-US"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</a:endParaRPr>
            </a:p>
          </p:txBody>
        </p:sp>
        <p:grpSp>
          <p:nvGrpSpPr>
            <p:cNvPr id="105487" name="Group 18"/>
            <p:cNvGrpSpPr>
              <a:grpSpLocks noChangeAspect="1"/>
            </p:cNvGrpSpPr>
            <p:nvPr/>
          </p:nvGrpSpPr>
          <p:grpSpPr bwMode="auto">
            <a:xfrm>
              <a:off x="1701" y="1403"/>
              <a:ext cx="1085" cy="1196"/>
              <a:chOff x="1236" y="1101"/>
              <a:chExt cx="1566" cy="1685"/>
            </a:xfrm>
          </p:grpSpPr>
          <p:sp>
            <p:nvSpPr>
              <p:cNvPr id="16403" name="Freeform 19"/>
              <p:cNvSpPr>
                <a:spLocks noChangeAspect="1"/>
              </p:cNvSpPr>
              <p:nvPr/>
            </p:nvSpPr>
            <p:spPr bwMode="gray">
              <a:xfrm rot="19800000">
                <a:off x="1236" y="1507"/>
                <a:ext cx="1324" cy="1279"/>
              </a:xfrm>
              <a:custGeom>
                <a:avLst/>
                <a:gdLst/>
                <a:ahLst/>
                <a:cxnLst>
                  <a:cxn ang="0">
                    <a:pos x="0" y="1452"/>
                  </a:cxn>
                  <a:cxn ang="0">
                    <a:pos x="6" y="1320"/>
                  </a:cxn>
                  <a:cxn ang="0">
                    <a:pos x="24" y="1190"/>
                  </a:cxn>
                  <a:cxn ang="0">
                    <a:pos x="52" y="1066"/>
                  </a:cxn>
                  <a:cxn ang="0">
                    <a:pos x="90" y="946"/>
                  </a:cxn>
                  <a:cxn ang="0">
                    <a:pos x="140" y="830"/>
                  </a:cxn>
                  <a:cxn ang="0">
                    <a:pos x="198" y="718"/>
                  </a:cxn>
                  <a:cxn ang="0">
                    <a:pos x="264" y="614"/>
                  </a:cxn>
                  <a:cxn ang="0">
                    <a:pos x="340" y="516"/>
                  </a:cxn>
                  <a:cxn ang="0">
                    <a:pos x="424" y="424"/>
                  </a:cxn>
                  <a:cxn ang="0">
                    <a:pos x="516" y="342"/>
                  </a:cxn>
                  <a:cxn ang="0">
                    <a:pos x="612" y="266"/>
                  </a:cxn>
                  <a:cxn ang="0">
                    <a:pos x="718" y="198"/>
                  </a:cxn>
                  <a:cxn ang="0">
                    <a:pos x="828" y="140"/>
                  </a:cxn>
                  <a:cxn ang="0">
                    <a:pos x="942" y="90"/>
                  </a:cxn>
                  <a:cxn ang="0">
                    <a:pos x="1064" y="52"/>
                  </a:cxn>
                  <a:cxn ang="0">
                    <a:pos x="1188" y="22"/>
                  </a:cxn>
                  <a:cxn ang="0">
                    <a:pos x="1316" y="6"/>
                  </a:cxn>
                  <a:cxn ang="0">
                    <a:pos x="1448" y="0"/>
                  </a:cxn>
                  <a:cxn ang="0">
                    <a:pos x="1448" y="726"/>
                  </a:cxn>
                  <a:cxn ang="0">
                    <a:pos x="1358" y="732"/>
                  </a:cxn>
                  <a:cxn ang="0">
                    <a:pos x="1270" y="748"/>
                  </a:cxn>
                  <a:cxn ang="0">
                    <a:pos x="1186" y="774"/>
                  </a:cxn>
                  <a:cxn ang="0">
                    <a:pos x="1108" y="810"/>
                  </a:cxn>
                  <a:cxn ang="0">
                    <a:pos x="1034" y="856"/>
                  </a:cxn>
                  <a:cxn ang="0">
                    <a:pos x="968" y="910"/>
                  </a:cxn>
                  <a:cxn ang="0">
                    <a:pos x="906" y="970"/>
                  </a:cxn>
                  <a:cxn ang="0">
                    <a:pos x="854" y="1038"/>
                  </a:cxn>
                  <a:cxn ang="0">
                    <a:pos x="808" y="1110"/>
                  </a:cxn>
                  <a:cxn ang="0">
                    <a:pos x="772" y="1190"/>
                  </a:cxn>
                  <a:cxn ang="0">
                    <a:pos x="746" y="1274"/>
                  </a:cxn>
                  <a:cxn ang="0">
                    <a:pos x="730" y="1360"/>
                  </a:cxn>
                  <a:cxn ang="0">
                    <a:pos x="724" y="1452"/>
                  </a:cxn>
                  <a:cxn ang="0">
                    <a:pos x="0" y="1452"/>
                  </a:cxn>
                  <a:cxn ang="0">
                    <a:pos x="0" y="1452"/>
                  </a:cxn>
                </a:cxnLst>
                <a:rect l="0" t="0" r="r" b="b"/>
                <a:pathLst>
                  <a:path w="1448" h="1452">
                    <a:moveTo>
                      <a:pt x="0" y="1452"/>
                    </a:moveTo>
                    <a:lnTo>
                      <a:pt x="6" y="1320"/>
                    </a:lnTo>
                    <a:lnTo>
                      <a:pt x="24" y="1190"/>
                    </a:lnTo>
                    <a:lnTo>
                      <a:pt x="52" y="1066"/>
                    </a:lnTo>
                    <a:lnTo>
                      <a:pt x="90" y="946"/>
                    </a:lnTo>
                    <a:lnTo>
                      <a:pt x="140" y="830"/>
                    </a:lnTo>
                    <a:lnTo>
                      <a:pt x="198" y="718"/>
                    </a:lnTo>
                    <a:lnTo>
                      <a:pt x="264" y="614"/>
                    </a:lnTo>
                    <a:lnTo>
                      <a:pt x="340" y="516"/>
                    </a:lnTo>
                    <a:lnTo>
                      <a:pt x="424" y="424"/>
                    </a:lnTo>
                    <a:lnTo>
                      <a:pt x="516" y="342"/>
                    </a:lnTo>
                    <a:lnTo>
                      <a:pt x="612" y="266"/>
                    </a:lnTo>
                    <a:lnTo>
                      <a:pt x="718" y="198"/>
                    </a:lnTo>
                    <a:lnTo>
                      <a:pt x="828" y="140"/>
                    </a:lnTo>
                    <a:lnTo>
                      <a:pt x="942" y="90"/>
                    </a:lnTo>
                    <a:lnTo>
                      <a:pt x="1064" y="52"/>
                    </a:lnTo>
                    <a:lnTo>
                      <a:pt x="1188" y="22"/>
                    </a:lnTo>
                    <a:lnTo>
                      <a:pt x="1316" y="6"/>
                    </a:lnTo>
                    <a:lnTo>
                      <a:pt x="1448" y="0"/>
                    </a:lnTo>
                    <a:lnTo>
                      <a:pt x="1448" y="726"/>
                    </a:lnTo>
                    <a:lnTo>
                      <a:pt x="1358" y="732"/>
                    </a:lnTo>
                    <a:lnTo>
                      <a:pt x="1270" y="748"/>
                    </a:lnTo>
                    <a:lnTo>
                      <a:pt x="1186" y="774"/>
                    </a:lnTo>
                    <a:lnTo>
                      <a:pt x="1108" y="810"/>
                    </a:lnTo>
                    <a:lnTo>
                      <a:pt x="1034" y="856"/>
                    </a:lnTo>
                    <a:lnTo>
                      <a:pt x="968" y="910"/>
                    </a:lnTo>
                    <a:lnTo>
                      <a:pt x="906" y="970"/>
                    </a:lnTo>
                    <a:lnTo>
                      <a:pt x="854" y="1038"/>
                    </a:lnTo>
                    <a:lnTo>
                      <a:pt x="808" y="1110"/>
                    </a:lnTo>
                    <a:lnTo>
                      <a:pt x="772" y="1190"/>
                    </a:lnTo>
                    <a:lnTo>
                      <a:pt x="746" y="1274"/>
                    </a:lnTo>
                    <a:lnTo>
                      <a:pt x="730" y="1360"/>
                    </a:lnTo>
                    <a:lnTo>
                      <a:pt x="724" y="1452"/>
                    </a:lnTo>
                    <a:lnTo>
                      <a:pt x="0" y="1452"/>
                    </a:lnTo>
                    <a:lnTo>
                      <a:pt x="0" y="1452"/>
                    </a:lnTo>
                    <a:close/>
                  </a:path>
                </a:pathLst>
              </a:custGeom>
              <a:solidFill>
                <a:srgbClr val="9999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kumimoji="0" lang="zh-TW" altLang="en-US">
                  <a:effectLst>
                    <a:outerShdw blurRad="38100" dist="38100" dir="2700000" algn="tl">
                      <a:srgbClr val="000000"/>
                    </a:outerShdw>
                  </a:effectLst>
                  <a:ea typeface="新細明體" charset="-120"/>
                </a:endParaRPr>
              </a:p>
            </p:txBody>
          </p:sp>
          <p:sp>
            <p:nvSpPr>
              <p:cNvPr id="16404" name="Freeform 20"/>
              <p:cNvSpPr>
                <a:spLocks noChangeAspect="1"/>
              </p:cNvSpPr>
              <p:nvPr/>
            </p:nvSpPr>
            <p:spPr bwMode="gray">
              <a:xfrm>
                <a:off x="1478" y="1101"/>
                <a:ext cx="1324" cy="1279"/>
              </a:xfrm>
              <a:custGeom>
                <a:avLst/>
                <a:gdLst/>
                <a:ahLst/>
                <a:cxnLst>
                  <a:cxn ang="0">
                    <a:pos x="0" y="1452"/>
                  </a:cxn>
                  <a:cxn ang="0">
                    <a:pos x="6" y="1320"/>
                  </a:cxn>
                  <a:cxn ang="0">
                    <a:pos x="24" y="1190"/>
                  </a:cxn>
                  <a:cxn ang="0">
                    <a:pos x="52" y="1066"/>
                  </a:cxn>
                  <a:cxn ang="0">
                    <a:pos x="90" y="946"/>
                  </a:cxn>
                  <a:cxn ang="0">
                    <a:pos x="140" y="830"/>
                  </a:cxn>
                  <a:cxn ang="0">
                    <a:pos x="198" y="718"/>
                  </a:cxn>
                  <a:cxn ang="0">
                    <a:pos x="264" y="614"/>
                  </a:cxn>
                  <a:cxn ang="0">
                    <a:pos x="340" y="516"/>
                  </a:cxn>
                  <a:cxn ang="0">
                    <a:pos x="424" y="424"/>
                  </a:cxn>
                  <a:cxn ang="0">
                    <a:pos x="516" y="342"/>
                  </a:cxn>
                  <a:cxn ang="0">
                    <a:pos x="612" y="266"/>
                  </a:cxn>
                  <a:cxn ang="0">
                    <a:pos x="718" y="198"/>
                  </a:cxn>
                  <a:cxn ang="0">
                    <a:pos x="828" y="140"/>
                  </a:cxn>
                  <a:cxn ang="0">
                    <a:pos x="942" y="90"/>
                  </a:cxn>
                  <a:cxn ang="0">
                    <a:pos x="1064" y="52"/>
                  </a:cxn>
                  <a:cxn ang="0">
                    <a:pos x="1188" y="22"/>
                  </a:cxn>
                  <a:cxn ang="0">
                    <a:pos x="1316" y="6"/>
                  </a:cxn>
                  <a:cxn ang="0">
                    <a:pos x="1448" y="0"/>
                  </a:cxn>
                  <a:cxn ang="0">
                    <a:pos x="1448" y="726"/>
                  </a:cxn>
                  <a:cxn ang="0">
                    <a:pos x="1358" y="732"/>
                  </a:cxn>
                  <a:cxn ang="0">
                    <a:pos x="1270" y="748"/>
                  </a:cxn>
                  <a:cxn ang="0">
                    <a:pos x="1186" y="774"/>
                  </a:cxn>
                  <a:cxn ang="0">
                    <a:pos x="1108" y="810"/>
                  </a:cxn>
                  <a:cxn ang="0">
                    <a:pos x="1034" y="856"/>
                  </a:cxn>
                  <a:cxn ang="0">
                    <a:pos x="968" y="910"/>
                  </a:cxn>
                  <a:cxn ang="0">
                    <a:pos x="906" y="970"/>
                  </a:cxn>
                  <a:cxn ang="0">
                    <a:pos x="854" y="1038"/>
                  </a:cxn>
                  <a:cxn ang="0">
                    <a:pos x="808" y="1110"/>
                  </a:cxn>
                  <a:cxn ang="0">
                    <a:pos x="772" y="1190"/>
                  </a:cxn>
                  <a:cxn ang="0">
                    <a:pos x="746" y="1274"/>
                  </a:cxn>
                  <a:cxn ang="0">
                    <a:pos x="730" y="1360"/>
                  </a:cxn>
                  <a:cxn ang="0">
                    <a:pos x="724" y="1452"/>
                  </a:cxn>
                  <a:cxn ang="0">
                    <a:pos x="0" y="1452"/>
                  </a:cxn>
                  <a:cxn ang="0">
                    <a:pos x="0" y="1452"/>
                  </a:cxn>
                </a:cxnLst>
                <a:rect l="0" t="0" r="r" b="b"/>
                <a:pathLst>
                  <a:path w="1448" h="1452">
                    <a:moveTo>
                      <a:pt x="0" y="1452"/>
                    </a:moveTo>
                    <a:lnTo>
                      <a:pt x="6" y="1320"/>
                    </a:lnTo>
                    <a:lnTo>
                      <a:pt x="24" y="1190"/>
                    </a:lnTo>
                    <a:lnTo>
                      <a:pt x="52" y="1066"/>
                    </a:lnTo>
                    <a:lnTo>
                      <a:pt x="90" y="946"/>
                    </a:lnTo>
                    <a:lnTo>
                      <a:pt x="140" y="830"/>
                    </a:lnTo>
                    <a:lnTo>
                      <a:pt x="198" y="718"/>
                    </a:lnTo>
                    <a:lnTo>
                      <a:pt x="264" y="614"/>
                    </a:lnTo>
                    <a:lnTo>
                      <a:pt x="340" y="516"/>
                    </a:lnTo>
                    <a:lnTo>
                      <a:pt x="424" y="424"/>
                    </a:lnTo>
                    <a:lnTo>
                      <a:pt x="516" y="342"/>
                    </a:lnTo>
                    <a:lnTo>
                      <a:pt x="612" y="266"/>
                    </a:lnTo>
                    <a:lnTo>
                      <a:pt x="718" y="198"/>
                    </a:lnTo>
                    <a:lnTo>
                      <a:pt x="828" y="140"/>
                    </a:lnTo>
                    <a:lnTo>
                      <a:pt x="942" y="90"/>
                    </a:lnTo>
                    <a:lnTo>
                      <a:pt x="1064" y="52"/>
                    </a:lnTo>
                    <a:lnTo>
                      <a:pt x="1188" y="22"/>
                    </a:lnTo>
                    <a:lnTo>
                      <a:pt x="1316" y="6"/>
                    </a:lnTo>
                    <a:lnTo>
                      <a:pt x="1448" y="0"/>
                    </a:lnTo>
                    <a:lnTo>
                      <a:pt x="1448" y="726"/>
                    </a:lnTo>
                    <a:lnTo>
                      <a:pt x="1358" y="732"/>
                    </a:lnTo>
                    <a:lnTo>
                      <a:pt x="1270" y="748"/>
                    </a:lnTo>
                    <a:lnTo>
                      <a:pt x="1186" y="774"/>
                    </a:lnTo>
                    <a:lnTo>
                      <a:pt x="1108" y="810"/>
                    </a:lnTo>
                    <a:lnTo>
                      <a:pt x="1034" y="856"/>
                    </a:lnTo>
                    <a:lnTo>
                      <a:pt x="968" y="910"/>
                    </a:lnTo>
                    <a:lnTo>
                      <a:pt x="906" y="970"/>
                    </a:lnTo>
                    <a:lnTo>
                      <a:pt x="854" y="1038"/>
                    </a:lnTo>
                    <a:lnTo>
                      <a:pt x="808" y="1110"/>
                    </a:lnTo>
                    <a:lnTo>
                      <a:pt x="772" y="1190"/>
                    </a:lnTo>
                    <a:lnTo>
                      <a:pt x="746" y="1274"/>
                    </a:lnTo>
                    <a:lnTo>
                      <a:pt x="730" y="1360"/>
                    </a:lnTo>
                    <a:lnTo>
                      <a:pt x="724" y="1452"/>
                    </a:lnTo>
                    <a:lnTo>
                      <a:pt x="0" y="1452"/>
                    </a:lnTo>
                    <a:lnTo>
                      <a:pt x="0" y="145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9999FF"/>
                  </a:gs>
                  <a:gs pos="100000">
                    <a:srgbClr val="9999FF">
                      <a:gamma/>
                      <a:shade val="46275"/>
                      <a:invGamma/>
                    </a:srgbClr>
                  </a:gs>
                </a:gsLst>
                <a:lin ang="189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kumimoji="0" lang="zh-TW" altLang="en-US">
                  <a:effectLst>
                    <a:outerShdw blurRad="38100" dist="38100" dir="2700000" algn="tl">
                      <a:srgbClr val="000000"/>
                    </a:outerShdw>
                  </a:effectLst>
                  <a:ea typeface="新細明體" charset="-120"/>
                </a:endParaRPr>
              </a:p>
            </p:txBody>
          </p:sp>
        </p:grpSp>
        <p:sp>
          <p:nvSpPr>
            <p:cNvPr id="16405" name="AutoShape 21"/>
            <p:cNvSpPr>
              <a:spLocks noChangeAspect="1" noChangeArrowheads="1"/>
            </p:cNvSpPr>
            <p:nvPr/>
          </p:nvSpPr>
          <p:spPr bwMode="gray">
            <a:xfrm rot="-5400000">
              <a:off x="2294" y="1386"/>
              <a:ext cx="766" cy="500"/>
            </a:xfrm>
            <a:prstGeom prst="triangle">
              <a:avLst>
                <a:gd name="adj" fmla="val 50000"/>
              </a:avLst>
            </a:prstGeom>
            <a:solidFill>
              <a:srgbClr val="3399FF"/>
            </a:solidFill>
            <a:ln w="9525" algn="ctr">
              <a:noFill/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>
                <a:defRPr/>
              </a:pPr>
              <a:endParaRPr kumimoji="0" lang="zh-TW" altLang="en-US"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</a:endParaRPr>
            </a:p>
          </p:txBody>
        </p:sp>
      </p:grpSp>
      <p:sp>
        <p:nvSpPr>
          <p:cNvPr id="105476" name="AutoShape 22"/>
          <p:cNvSpPr>
            <a:spLocks noChangeArrowheads="1"/>
          </p:cNvSpPr>
          <p:nvPr/>
        </p:nvSpPr>
        <p:spPr bwMode="auto">
          <a:xfrm>
            <a:off x="466725" y="1700213"/>
            <a:ext cx="2057400" cy="498475"/>
          </a:xfrm>
          <a:prstGeom prst="roundRect">
            <a:avLst>
              <a:gd name="adj" fmla="val 50000"/>
            </a:avLst>
          </a:prstGeom>
          <a:noFill/>
          <a:ln w="38100" algn="ctr">
            <a:solidFill>
              <a:srgbClr val="7030A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kumimoji="0" lang="zh-TW" altLang="en-US" sz="1800" b="1">
                <a:solidFill>
                  <a:srgbClr val="0000FF"/>
                </a:solidFill>
                <a:ea typeface="新細明體" charset="-120"/>
              </a:rPr>
              <a:t>公營企業</a:t>
            </a:r>
          </a:p>
        </p:txBody>
      </p:sp>
      <p:sp>
        <p:nvSpPr>
          <p:cNvPr id="16407" name="AutoShape 23"/>
          <p:cNvSpPr>
            <a:spLocks noChangeArrowheads="1"/>
          </p:cNvSpPr>
          <p:nvPr/>
        </p:nvSpPr>
        <p:spPr bwMode="auto">
          <a:xfrm>
            <a:off x="5292725" y="1412875"/>
            <a:ext cx="2057400" cy="498475"/>
          </a:xfrm>
          <a:prstGeom prst="roundRect">
            <a:avLst>
              <a:gd name="adj" fmla="val 50000"/>
            </a:avLst>
          </a:prstGeom>
          <a:noFill/>
          <a:ln w="38100" algn="ctr">
            <a:solidFill>
              <a:schemeClr val="accent6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kumimoji="0" lang="zh-TW" altLang="en-US" sz="1800" b="1" dirty="0">
                <a:solidFill>
                  <a:schemeClr val="accent6">
                    <a:lumMod val="50000"/>
                  </a:schemeClr>
                </a:solidFill>
                <a:latin typeface="Verdana" pitchFamily="64" charset="0"/>
                <a:ea typeface="新細明體" pitchFamily="64" charset="-120"/>
              </a:rPr>
              <a:t>進修</a:t>
            </a:r>
            <a:endParaRPr kumimoji="0" lang="en-US" altLang="zh-TW" sz="1800" b="1" dirty="0">
              <a:solidFill>
                <a:schemeClr val="accent6">
                  <a:lumMod val="50000"/>
                </a:schemeClr>
              </a:solidFill>
              <a:latin typeface="Verdana" pitchFamily="64" charset="0"/>
              <a:ea typeface="新細明體" pitchFamily="64" charset="-120"/>
            </a:endParaRPr>
          </a:p>
        </p:txBody>
      </p:sp>
      <p:sp>
        <p:nvSpPr>
          <p:cNvPr id="16408" name="AutoShape 24"/>
          <p:cNvSpPr>
            <a:spLocks noChangeArrowheads="1"/>
          </p:cNvSpPr>
          <p:nvPr/>
        </p:nvSpPr>
        <p:spPr bwMode="auto">
          <a:xfrm>
            <a:off x="1692275" y="5300663"/>
            <a:ext cx="2057400" cy="498475"/>
          </a:xfrm>
          <a:prstGeom prst="roundRect">
            <a:avLst>
              <a:gd name="adj" fmla="val 50000"/>
            </a:avLst>
          </a:prstGeom>
          <a:noFill/>
          <a:ln w="38100" algn="ctr">
            <a:solidFill>
              <a:schemeClr val="accent5">
                <a:lumMod val="2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kumimoji="0" lang="zh-TW" altLang="en-US" sz="1800" b="1">
                <a:solidFill>
                  <a:srgbClr val="23713D"/>
                </a:solidFill>
                <a:ea typeface="新細明體" charset="-120"/>
              </a:rPr>
              <a:t>民營企業</a:t>
            </a:r>
          </a:p>
        </p:txBody>
      </p:sp>
      <p:sp>
        <p:nvSpPr>
          <p:cNvPr id="16410" name="Rectangle 26"/>
          <p:cNvSpPr>
            <a:spLocks noChangeArrowheads="1"/>
          </p:cNvSpPr>
          <p:nvPr/>
        </p:nvSpPr>
        <p:spPr bwMode="auto">
          <a:xfrm>
            <a:off x="395288" y="2420938"/>
            <a:ext cx="32400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kumimoji="0" lang="zh-TW" altLang="en-US" sz="20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總統府等政府機構或公營企業、公務員、教師等。</a:t>
            </a:r>
            <a:endParaRPr lang="zh-TW" altLang="en-US" sz="200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標楷體" pitchFamily="65" charset="-120"/>
            </a:endParaRPr>
          </a:p>
        </p:txBody>
      </p:sp>
      <p:sp>
        <p:nvSpPr>
          <p:cNvPr id="16411" name="Rectangle 27"/>
          <p:cNvSpPr>
            <a:spLocks noChangeArrowheads="1"/>
          </p:cNvSpPr>
          <p:nvPr/>
        </p:nvSpPr>
        <p:spPr bwMode="auto">
          <a:xfrm>
            <a:off x="4716463" y="1844675"/>
            <a:ext cx="4140200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sz="2000" b="1"/>
              <a:t>　一、國內進修：</a:t>
            </a:r>
          </a:p>
          <a:p>
            <a:pPr>
              <a:defRPr/>
            </a:pPr>
            <a:r>
              <a:rPr lang="en-US" altLang="zh-TW" sz="2000" b="1"/>
              <a:t>      (</a:t>
            </a:r>
            <a:r>
              <a:rPr lang="zh-TW" altLang="en-US" sz="2000" b="1"/>
              <a:t>一</a:t>
            </a:r>
            <a:r>
              <a:rPr lang="en-US" altLang="zh-TW" sz="2000" b="1"/>
              <a:t>)</a:t>
            </a:r>
            <a:r>
              <a:rPr lang="zh-TW" altLang="en-US" sz="2000" b="1"/>
              <a:t>國內各大學產經、經濟與   </a:t>
            </a:r>
          </a:p>
          <a:p>
            <a:pPr>
              <a:defRPr/>
            </a:pPr>
            <a:r>
              <a:rPr lang="zh-TW" altLang="en-US" sz="2000" b="1"/>
              <a:t>            國經研究所 </a:t>
            </a:r>
          </a:p>
          <a:p>
            <a:pPr>
              <a:defRPr/>
            </a:pPr>
            <a:r>
              <a:rPr lang="en-US" altLang="zh-TW" sz="2000" b="1"/>
              <a:t>      (</a:t>
            </a:r>
            <a:r>
              <a:rPr lang="zh-TW" altLang="en-US" sz="2000" b="1"/>
              <a:t>二</a:t>
            </a:r>
            <a:r>
              <a:rPr lang="en-US" altLang="zh-TW" sz="2000" b="1"/>
              <a:t>)</a:t>
            </a:r>
            <a:r>
              <a:rPr lang="zh-TW" altLang="en-US" sz="2000" b="1"/>
              <a:t>各類商學相關研究所</a:t>
            </a:r>
          </a:p>
          <a:p>
            <a:pPr>
              <a:defRPr/>
            </a:pPr>
            <a:r>
              <a:rPr lang="zh-TW" altLang="en-US" sz="2000" b="1"/>
              <a:t>　</a:t>
            </a:r>
          </a:p>
          <a:p>
            <a:pPr>
              <a:defRPr/>
            </a:pPr>
            <a:r>
              <a:rPr lang="zh-TW" altLang="en-US" sz="2000" b="1"/>
              <a:t>   二、國外進修：</a:t>
            </a:r>
          </a:p>
          <a:p>
            <a:pPr>
              <a:defRPr/>
            </a:pPr>
            <a:r>
              <a:rPr lang="zh-TW" altLang="en-US" sz="2000" b="1"/>
              <a:t>         美、日、英等國經濟類研究</a:t>
            </a:r>
          </a:p>
          <a:p>
            <a:pPr>
              <a:defRPr/>
            </a:pPr>
            <a:r>
              <a:rPr lang="zh-TW" altLang="en-US" sz="2000" b="1"/>
              <a:t>         所及相關研究所深造。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9144000" cy="1052513"/>
          </a:xfrm>
        </p:spPr>
        <p:txBody>
          <a:bodyPr/>
          <a:lstStyle/>
          <a:p>
            <a:pPr eaLnBrk="1" hangingPunct="1"/>
            <a:r>
              <a:rPr lang="zh-TW" altLang="en-US" i="1" smtClean="0">
                <a:ea typeface="儷黑 Pro"/>
              </a:rPr>
              <a:t>傑出系友</a:t>
            </a:r>
          </a:p>
        </p:txBody>
      </p:sp>
      <p:sp>
        <p:nvSpPr>
          <p:cNvPr id="101379" name="Rectangle 3"/>
          <p:cNvSpPr>
            <a:spLocks noChangeArrowheads="1"/>
          </p:cNvSpPr>
          <p:nvPr/>
        </p:nvSpPr>
        <p:spPr bwMode="auto">
          <a:xfrm>
            <a:off x="622300" y="808038"/>
            <a:ext cx="8507413" cy="597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812800" indent="-812800" eaLnBrk="0" hangingPunct="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kumimoji="0" lang="zh-TW" altLang="en-US" sz="2400" b="1">
                <a:latin typeface="Times New Roman" pitchFamily="18" charset="0"/>
                <a:ea typeface="儷黑 Pro"/>
                <a:cs typeface="儷黑 Pro"/>
              </a:rPr>
              <a:t>學術界</a:t>
            </a:r>
            <a:r>
              <a:rPr kumimoji="0" lang="zh-TW" altLang="en-US" sz="2400">
                <a:latin typeface="Times New Roman" pitchFamily="18" charset="0"/>
                <a:ea typeface="儷黑 Pro"/>
                <a:cs typeface="儷黑 Pro"/>
              </a:rPr>
              <a:t>：</a:t>
            </a:r>
            <a:r>
              <a:rPr kumimoji="0" lang="zh-TW" altLang="en-US" sz="2400" b="1">
                <a:latin typeface="Times New Roman" pitchFamily="18" charset="0"/>
                <a:ea typeface="儷黑 Pro"/>
                <a:cs typeface="儷黑 Pro"/>
              </a:rPr>
              <a:t> </a:t>
            </a:r>
          </a:p>
          <a:p>
            <a:pPr marL="812800" indent="-812800" eaLnBrk="0" hangingPunct="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Ø"/>
            </a:pPr>
            <a:r>
              <a:rPr kumimoji="0" lang="zh-TW" altLang="en-US" sz="2400" b="1">
                <a:latin typeface="Times New Roman" pitchFamily="18" charset="0"/>
                <a:ea typeface="儷黑 Pro"/>
                <a:cs typeface="儷黑 Pro"/>
              </a:rPr>
              <a:t>吳錦波系友</a:t>
            </a:r>
            <a:r>
              <a:rPr kumimoji="0" lang="en-US" altLang="zh-TW" sz="2400" b="1">
                <a:latin typeface="Times New Roman" pitchFamily="18" charset="0"/>
                <a:ea typeface="儷黑 Pro"/>
                <a:cs typeface="儷黑 Pro"/>
              </a:rPr>
              <a:t>-</a:t>
            </a:r>
            <a:r>
              <a:rPr kumimoji="0" lang="zh-TW" altLang="en-US" sz="2400" b="1">
                <a:latin typeface="Times New Roman" pitchFamily="18" charset="0"/>
                <a:ea typeface="儷黑 Pro"/>
                <a:cs typeface="儷黑 Pro"/>
              </a:rPr>
              <a:t>淡江大學資管系副教授</a:t>
            </a:r>
          </a:p>
          <a:p>
            <a:pPr marL="812800" indent="-812800" eaLnBrk="0" hangingPunct="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Ø"/>
            </a:pPr>
            <a:r>
              <a:rPr kumimoji="0" lang="zh-TW" altLang="en-US" sz="2400" b="1">
                <a:latin typeface="Times New Roman" pitchFamily="18" charset="0"/>
                <a:ea typeface="儷黑 Pro"/>
                <a:cs typeface="儷黑 Pro"/>
              </a:rPr>
              <a:t>許碧峰系友</a:t>
            </a:r>
            <a:r>
              <a:rPr kumimoji="0" lang="en-US" altLang="zh-TW" sz="2400" b="1">
                <a:latin typeface="Times New Roman" pitchFamily="18" charset="0"/>
                <a:ea typeface="儷黑 Pro"/>
                <a:cs typeface="儷黑 Pro"/>
              </a:rPr>
              <a:t>-</a:t>
            </a:r>
            <a:r>
              <a:rPr kumimoji="0" lang="zh-TW" altLang="en-US" sz="2400" b="1">
                <a:latin typeface="Times New Roman" pitchFamily="18" charset="0"/>
                <a:ea typeface="儷黑 Pro"/>
                <a:cs typeface="儷黑 Pro"/>
              </a:rPr>
              <a:t>義守大學財金系副教授</a:t>
            </a:r>
            <a:endParaRPr kumimoji="0" lang="en-US" altLang="zh-TW" sz="2400" b="1">
              <a:latin typeface="Times New Roman" pitchFamily="18" charset="0"/>
              <a:ea typeface="儷黑 Pro"/>
              <a:cs typeface="儷黑 Pro"/>
            </a:endParaRPr>
          </a:p>
          <a:p>
            <a:pPr marL="812800" indent="-812800" eaLnBrk="0" hangingPunct="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Ø"/>
            </a:pPr>
            <a:r>
              <a:rPr kumimoji="0" lang="zh-TW" altLang="en-US" sz="2400" b="1">
                <a:latin typeface="Times New Roman" pitchFamily="18" charset="0"/>
                <a:ea typeface="儷黑 Pro"/>
                <a:cs typeface="儷黑 Pro"/>
              </a:rPr>
              <a:t>陳奕奇系友</a:t>
            </a:r>
            <a:r>
              <a:rPr kumimoji="0" lang="en-US" altLang="zh-TW" sz="2400" b="1">
                <a:latin typeface="Times New Roman" pitchFamily="18" charset="0"/>
                <a:ea typeface="儷黑 Pro"/>
                <a:cs typeface="儷黑 Pro"/>
              </a:rPr>
              <a:t>-</a:t>
            </a:r>
            <a:r>
              <a:rPr kumimoji="0" lang="zh-TW" altLang="en-US" sz="2400" b="1">
                <a:latin typeface="Times New Roman" pitchFamily="18" charset="0"/>
                <a:ea typeface="儷黑 Pro"/>
                <a:cs typeface="儷黑 Pro"/>
              </a:rPr>
              <a:t>成功大學經濟系助理教授</a:t>
            </a:r>
          </a:p>
          <a:p>
            <a:pPr marL="812800" indent="-812800" eaLnBrk="0" hangingPunct="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Ø"/>
            </a:pPr>
            <a:r>
              <a:rPr kumimoji="0" lang="zh-TW" altLang="en-US" sz="2400" b="1">
                <a:latin typeface="Times New Roman" pitchFamily="18" charset="0"/>
                <a:ea typeface="儷黑 Pro"/>
                <a:cs typeface="儷黑 Pro"/>
              </a:rPr>
              <a:t>陳瑞璽系友</a:t>
            </a:r>
            <a:r>
              <a:rPr kumimoji="0" lang="en-US" altLang="zh-TW" sz="2400" b="1">
                <a:latin typeface="Times New Roman" pitchFamily="18" charset="0"/>
                <a:ea typeface="儷黑 Pro"/>
                <a:cs typeface="儷黑 Pro"/>
              </a:rPr>
              <a:t>-</a:t>
            </a:r>
            <a:r>
              <a:rPr kumimoji="0" lang="zh-TW" altLang="en-US" sz="2400" b="1">
                <a:latin typeface="Times New Roman" pitchFamily="18" charset="0"/>
                <a:ea typeface="儷黑 Pro"/>
                <a:cs typeface="儷黑 Pro"/>
              </a:rPr>
              <a:t>大同大學事業經營系助理教授</a:t>
            </a:r>
          </a:p>
          <a:p>
            <a:pPr marL="812800" indent="-812800" eaLnBrk="0" hangingPunct="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Ø"/>
            </a:pPr>
            <a:r>
              <a:rPr kumimoji="0" lang="zh-TW" altLang="en-US" sz="2400" b="1">
                <a:latin typeface="Times New Roman" pitchFamily="18" charset="0"/>
                <a:ea typeface="儷黑 Pro"/>
                <a:cs typeface="儷黑 Pro"/>
              </a:rPr>
              <a:t>呂文正系友</a:t>
            </a:r>
            <a:r>
              <a:rPr kumimoji="0" lang="en-US" altLang="zh-TW" sz="2400" b="1">
                <a:latin typeface="Times New Roman" pitchFamily="18" charset="0"/>
                <a:ea typeface="儷黑 Pro"/>
                <a:cs typeface="儷黑 Pro"/>
              </a:rPr>
              <a:t>-</a:t>
            </a:r>
            <a:r>
              <a:rPr kumimoji="0" lang="zh-TW" altLang="en-US" sz="2400" b="1">
                <a:latin typeface="Times New Roman" pitchFamily="18" charset="0"/>
                <a:ea typeface="儷黑 Pro"/>
                <a:cs typeface="儷黑 Pro"/>
              </a:rPr>
              <a:t>真理大學經濟系助理教授</a:t>
            </a:r>
          </a:p>
          <a:p>
            <a:pPr marL="812800" indent="-812800" eaLnBrk="0" hangingPunct="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Ø"/>
            </a:pPr>
            <a:r>
              <a:rPr kumimoji="0" lang="zh-TW" altLang="en-US" sz="2400" b="1">
                <a:latin typeface="Times New Roman" pitchFamily="18" charset="0"/>
                <a:ea typeface="儷黑 Pro"/>
                <a:cs typeface="儷黑 Pro"/>
              </a:rPr>
              <a:t>陳谷劦系友</a:t>
            </a:r>
            <a:r>
              <a:rPr kumimoji="0" lang="en-US" altLang="zh-TW" sz="2400" b="1">
                <a:latin typeface="Times New Roman" pitchFamily="18" charset="0"/>
                <a:ea typeface="儷黑 Pro"/>
                <a:cs typeface="儷黑 Pro"/>
              </a:rPr>
              <a:t>-</a:t>
            </a:r>
            <a:r>
              <a:rPr kumimoji="0" lang="zh-TW" altLang="en-US" sz="2400" b="1">
                <a:latin typeface="Times New Roman" pitchFamily="18" charset="0"/>
                <a:ea typeface="儷黑 Pro"/>
                <a:cs typeface="儷黑 Pro"/>
              </a:rPr>
              <a:t>佛光大學財金系助理教授</a:t>
            </a:r>
          </a:p>
          <a:p>
            <a:pPr marL="812800" indent="-812800" eaLnBrk="0" hangingPunct="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Ø"/>
            </a:pPr>
            <a:r>
              <a:rPr kumimoji="0" lang="zh-TW" altLang="en-US" sz="2400" b="1">
                <a:latin typeface="Times New Roman" pitchFamily="18" charset="0"/>
                <a:ea typeface="儷黑 Pro"/>
                <a:cs typeface="儷黑 Pro"/>
              </a:rPr>
              <a:t>陳盈秀系友</a:t>
            </a:r>
            <a:r>
              <a:rPr kumimoji="0" lang="en-US" altLang="zh-TW" sz="2400" b="1">
                <a:latin typeface="Times New Roman" pitchFamily="18" charset="0"/>
                <a:ea typeface="儷黑 Pro"/>
                <a:cs typeface="儷黑 Pro"/>
              </a:rPr>
              <a:t>-</a:t>
            </a:r>
            <a:r>
              <a:rPr kumimoji="0" lang="zh-TW" altLang="en-US" sz="2400" b="1">
                <a:latin typeface="Times New Roman" pitchFamily="18" charset="0"/>
                <a:ea typeface="儷黑 Pro"/>
                <a:cs typeface="儷黑 Pro"/>
              </a:rPr>
              <a:t>元培科技大學財金系助理教授</a:t>
            </a:r>
          </a:p>
          <a:p>
            <a:pPr marL="812800" indent="-812800" eaLnBrk="0" hangingPunct="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kumimoji="0" lang="zh-TW" altLang="en-US" sz="2400" b="1">
                <a:latin typeface="Times New Roman" pitchFamily="18" charset="0"/>
                <a:ea typeface="儷黑 Pro"/>
                <a:cs typeface="儷黑 Pro"/>
              </a:rPr>
              <a:t>企業界：</a:t>
            </a:r>
          </a:p>
          <a:p>
            <a:pPr marL="812800" indent="-812800" eaLnBrk="0" hangingPunct="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Ø"/>
            </a:pPr>
            <a:r>
              <a:rPr kumimoji="0" lang="zh-TW" altLang="en-US" sz="2400" b="1">
                <a:latin typeface="Times New Roman" pitchFamily="18" charset="0"/>
                <a:ea typeface="儷黑 Pro"/>
                <a:cs typeface="儷黑 Pro"/>
              </a:rPr>
              <a:t>郭山輝系友</a:t>
            </a:r>
            <a:r>
              <a:rPr kumimoji="0" lang="en-US" altLang="zh-TW" sz="2400" b="1">
                <a:latin typeface="Times New Roman" pitchFamily="18" charset="0"/>
                <a:ea typeface="儷黑 Pro"/>
                <a:cs typeface="儷黑 Pro"/>
              </a:rPr>
              <a:t>-</a:t>
            </a:r>
            <a:r>
              <a:rPr kumimoji="0" lang="zh-TW" altLang="en-US" sz="2400" b="1">
                <a:latin typeface="Times New Roman" pitchFamily="18" charset="0"/>
                <a:ea typeface="儷黑 Pro"/>
                <a:cs typeface="儷黑 Pro"/>
              </a:rPr>
              <a:t>台昇國際集團董事長</a:t>
            </a:r>
          </a:p>
          <a:p>
            <a:pPr marL="812800" indent="-812800" eaLnBrk="0" hangingPunct="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Ø"/>
            </a:pPr>
            <a:r>
              <a:rPr kumimoji="0" lang="zh-TW" altLang="en-US" sz="2400" b="1">
                <a:latin typeface="Times New Roman" pitchFamily="18" charset="0"/>
                <a:ea typeface="儷黑 Pro"/>
                <a:cs typeface="儷黑 Pro"/>
              </a:rPr>
              <a:t>陳昆池系友</a:t>
            </a:r>
            <a:r>
              <a:rPr kumimoji="0" lang="en-US" altLang="zh-TW" sz="2400" b="1">
                <a:latin typeface="Times New Roman" pitchFamily="18" charset="0"/>
                <a:ea typeface="儷黑 Pro"/>
                <a:cs typeface="儷黑 Pro"/>
              </a:rPr>
              <a:t>-COMEBUY</a:t>
            </a:r>
            <a:r>
              <a:rPr kumimoji="0" lang="zh-TW" altLang="en-US" sz="2400" b="1">
                <a:latin typeface="Times New Roman" pitchFamily="18" charset="0"/>
                <a:ea typeface="儷黑 Pro"/>
                <a:cs typeface="儷黑 Pro"/>
              </a:rPr>
              <a:t>連鎖飲料店董事長</a:t>
            </a:r>
            <a:endParaRPr kumimoji="0" lang="en-US" altLang="zh-TW" sz="2400" b="1">
              <a:latin typeface="Times New Roman" pitchFamily="18" charset="0"/>
              <a:ea typeface="儷黑 Pro"/>
              <a:cs typeface="儷黑 Pro"/>
            </a:endParaRPr>
          </a:p>
          <a:p>
            <a:pPr marL="812800" indent="-812800" eaLnBrk="0" hangingPunct="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Ø"/>
            </a:pPr>
            <a:r>
              <a:rPr kumimoji="0" lang="zh-TW" altLang="en-US" sz="2400" b="1">
                <a:latin typeface="Times New Roman" pitchFamily="18" charset="0"/>
                <a:ea typeface="儷黑 Pro"/>
                <a:cs typeface="儷黑 Pro"/>
              </a:rPr>
              <a:t>吳坤裕系友</a:t>
            </a:r>
            <a:r>
              <a:rPr kumimoji="0" lang="en-US" altLang="zh-TW" sz="2400" b="1">
                <a:latin typeface="Times New Roman" pitchFamily="18" charset="0"/>
                <a:ea typeface="儷黑 Pro"/>
                <a:cs typeface="儷黑 Pro"/>
              </a:rPr>
              <a:t>-</a:t>
            </a:r>
            <a:r>
              <a:rPr kumimoji="0" lang="zh-TW" altLang="en-US" sz="2400" b="1">
                <a:latin typeface="Times New Roman" pitchFamily="18" charset="0"/>
                <a:ea typeface="儷黑 Pro"/>
                <a:cs typeface="儷黑 Pro"/>
              </a:rPr>
              <a:t>花旗投資銀行業務董事</a:t>
            </a:r>
            <a:endParaRPr kumimoji="0" lang="en-US" altLang="zh-TW" sz="2400" b="1">
              <a:latin typeface="Times New Roman" pitchFamily="18" charset="0"/>
              <a:ea typeface="儷黑 Pro"/>
              <a:cs typeface="儷黑 Pro"/>
            </a:endParaRPr>
          </a:p>
          <a:p>
            <a:pPr marL="812800" indent="-812800" eaLnBrk="0" hangingPunct="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Ø"/>
            </a:pPr>
            <a:r>
              <a:rPr kumimoji="0" lang="zh-TW" altLang="en-US" sz="2400" b="1">
                <a:latin typeface="Times New Roman" pitchFamily="18" charset="0"/>
                <a:ea typeface="儷黑 Pro"/>
                <a:cs typeface="儷黑 Pro"/>
              </a:rPr>
              <a:t>黃國書系友</a:t>
            </a:r>
            <a:r>
              <a:rPr kumimoji="0" lang="en-US" altLang="zh-TW" sz="2400" b="1">
                <a:latin typeface="Times New Roman" pitchFamily="18" charset="0"/>
                <a:ea typeface="儷黑 Pro"/>
                <a:cs typeface="儷黑 Pro"/>
              </a:rPr>
              <a:t>-</a:t>
            </a:r>
            <a:r>
              <a:rPr kumimoji="0" lang="zh-TW" altLang="en-US" sz="2400" b="1">
                <a:latin typeface="Times New Roman" pitchFamily="18" charset="0"/>
                <a:ea typeface="儷黑 Pro"/>
                <a:cs typeface="儷黑 Pro"/>
              </a:rPr>
              <a:t>新光銀行大敦分行協理</a:t>
            </a:r>
          </a:p>
          <a:p>
            <a:pPr marL="812800" indent="-812800" eaLnBrk="0" hangingPunct="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Ø"/>
            </a:pPr>
            <a:r>
              <a:rPr kumimoji="0" lang="zh-TW" altLang="en-US" sz="2400" b="1">
                <a:latin typeface="Times New Roman" pitchFamily="18" charset="0"/>
                <a:ea typeface="儷黑 Pro"/>
                <a:cs typeface="儷黑 Pro"/>
              </a:rPr>
              <a:t>葉憲文系友</a:t>
            </a:r>
            <a:r>
              <a:rPr kumimoji="0" lang="en-US" altLang="zh-TW" sz="2400" b="1">
                <a:latin typeface="Times New Roman" pitchFamily="18" charset="0"/>
                <a:ea typeface="儷黑 Pro"/>
                <a:cs typeface="儷黑 Pro"/>
              </a:rPr>
              <a:t>-</a:t>
            </a:r>
            <a:r>
              <a:rPr kumimoji="0" lang="zh-TW" altLang="en-US" sz="2400" b="1">
                <a:latin typeface="Times New Roman" pitchFamily="18" charset="0"/>
                <a:ea typeface="儷黑 Pro"/>
                <a:cs typeface="儷黑 Pro"/>
              </a:rPr>
              <a:t>保德信投信投資管理部國內投資組協理</a:t>
            </a:r>
          </a:p>
          <a:p>
            <a:pPr marL="812800" indent="-812800" eaLnBrk="0" hangingPunct="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Ø"/>
            </a:pPr>
            <a:r>
              <a:rPr kumimoji="0" lang="zh-TW" altLang="en-US" sz="2400" b="1">
                <a:latin typeface="Times New Roman" pitchFamily="18" charset="0"/>
                <a:ea typeface="儷黑 Pro"/>
                <a:cs typeface="儷黑 Pro"/>
              </a:rPr>
              <a:t>蕭凱駿系友</a:t>
            </a:r>
            <a:r>
              <a:rPr kumimoji="0" lang="en-US" altLang="zh-TW" sz="2400" b="1">
                <a:latin typeface="Times New Roman" pitchFamily="18" charset="0"/>
                <a:ea typeface="儷黑 Pro"/>
                <a:cs typeface="儷黑 Pro"/>
              </a:rPr>
              <a:t>-</a:t>
            </a:r>
            <a:r>
              <a:rPr kumimoji="0" lang="zh-TW" altLang="en-US" sz="2400" b="1">
                <a:latin typeface="Times New Roman" pitchFamily="18" charset="0"/>
                <a:ea typeface="儷黑 Pro"/>
                <a:cs typeface="儷黑 Pro"/>
              </a:rPr>
              <a:t>宏利人壽奔騰處凱駿處經理</a:t>
            </a:r>
            <a:r>
              <a:rPr kumimoji="0" lang="en-US" altLang="zh-TW" sz="2400" b="1">
                <a:latin typeface="Times New Roman" pitchFamily="18" charset="0"/>
                <a:ea typeface="儷黑 Pro"/>
                <a:cs typeface="儷黑 Pro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1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79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71" name="WordArt 7"/>
          <p:cNvSpPr>
            <a:spLocks noChangeArrowheads="1" noChangeShapeType="1" noTextEdit="1"/>
          </p:cNvSpPr>
          <p:nvPr/>
        </p:nvSpPr>
        <p:spPr bwMode="gray">
          <a:xfrm>
            <a:off x="1928813" y="3071813"/>
            <a:ext cx="5759450" cy="8636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altLang="zh-TW" sz="3600" b="1" kern="1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0" scaled="1"/>
                </a:gradFill>
                <a:effectLst>
                  <a:outerShdw dist="63500" dir="2212194" algn="ctr" rotWithShape="0">
                    <a:srgbClr val="868686">
                      <a:alpha val="50000"/>
                    </a:srgbClr>
                  </a:outerShdw>
                </a:effectLst>
                <a:latin typeface="Arial"/>
                <a:cs typeface="Arial"/>
              </a:rPr>
              <a:t>Thank You !</a:t>
            </a:r>
            <a:endParaRPr lang="zh-TW" altLang="en-US" sz="3600" b="1" kern="10">
              <a:ln w="19050">
                <a:solidFill>
                  <a:schemeClr val="bg1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0" scaled="1"/>
              </a:gradFill>
              <a:effectLst>
                <a:outerShdw dist="63500" dir="2212194" algn="ctr" rotWithShape="0">
                  <a:srgbClr val="868686">
                    <a:alpha val="5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07522" name="Rectangle 6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zh-TW" altLang="zh-TW" smtClean="0">
              <a:ea typeface="儷黑 Pro"/>
            </a:endParaRPr>
          </a:p>
        </p:txBody>
      </p:sp>
      <p:sp>
        <p:nvSpPr>
          <p:cNvPr id="5" name="矩形 4"/>
          <p:cNvSpPr/>
          <p:nvPr/>
        </p:nvSpPr>
        <p:spPr bwMode="auto">
          <a:xfrm>
            <a:off x="0" y="0"/>
            <a:ext cx="9144000" cy="185737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kumimoji="0" lang="zh-TW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</a:endParaRP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072063" cy="18573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pic>
        <p:nvPicPr>
          <p:cNvPr id="107525" name="Picture 7"/>
          <p:cNvPicPr>
            <a:picLocks noChangeAspect="1" noChangeArrowheads="1"/>
          </p:cNvPicPr>
          <p:nvPr/>
        </p:nvPicPr>
        <p:blipFill>
          <a:blip r:embed="rId3" cstate="print">
            <a:lum bright="30000"/>
          </a:blip>
          <a:srcRect/>
          <a:stretch>
            <a:fillRect/>
          </a:stretch>
        </p:blipFill>
        <p:spPr bwMode="auto">
          <a:xfrm>
            <a:off x="7345363" y="52388"/>
            <a:ext cx="170815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矩形 7"/>
          <p:cNvSpPr/>
          <p:nvPr/>
        </p:nvSpPr>
        <p:spPr bwMode="auto">
          <a:xfrm>
            <a:off x="4554538" y="0"/>
            <a:ext cx="571500" cy="185737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kumimoji="0" lang="zh-TW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80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80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8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7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000" i="1" smtClean="0">
                <a:ea typeface="標楷體" pitchFamily="65" charset="-120"/>
              </a:rPr>
              <a:t>課程規劃</a:t>
            </a:r>
          </a:p>
        </p:txBody>
      </p:sp>
      <p:pic>
        <p:nvPicPr>
          <p:cNvPr id="20482" name="Picture 4" descr="圖片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1412875"/>
            <a:ext cx="1728787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6261" name="Rectangle 5"/>
          <p:cNvSpPr>
            <a:spLocks noChangeArrowheads="1"/>
          </p:cNvSpPr>
          <p:nvPr/>
        </p:nvSpPr>
        <p:spPr bwMode="auto">
          <a:xfrm>
            <a:off x="2916238" y="1196975"/>
            <a:ext cx="501967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rgbClr val="A50021"/>
              </a:buClr>
              <a:buSzPct val="75000"/>
              <a:buFont typeface="Wingdings" pitchFamily="2" charset="2"/>
              <a:buNone/>
            </a:pPr>
            <a:r>
              <a:rPr lang="zh-TW" altLang="en-US" sz="2800" b="1">
                <a:solidFill>
                  <a:srgbClr val="000066"/>
                </a:solidFill>
                <a:latin typeface="標楷體" pitchFamily="65" charset="-120"/>
              </a:rPr>
              <a:t>厚實財金專業素養，創造</a:t>
            </a:r>
            <a:r>
              <a:rPr lang="en-US" altLang="zh-TW" sz="2800" b="1">
                <a:solidFill>
                  <a:srgbClr val="000066"/>
                </a:solidFill>
                <a:latin typeface="標楷體" pitchFamily="65" charset="-120"/>
              </a:rPr>
              <a:t>e</a:t>
            </a:r>
            <a:r>
              <a:rPr lang="zh-TW" altLang="en-US" sz="2800" b="1">
                <a:solidFill>
                  <a:srgbClr val="000066"/>
                </a:solidFill>
                <a:latin typeface="標楷體" pitchFamily="65" charset="-120"/>
              </a:rPr>
              <a:t>世代之全方位專業人才</a:t>
            </a:r>
            <a:r>
              <a:rPr lang="zh-TW" altLang="en-US" sz="2800" b="1">
                <a:latin typeface="標楷體" pitchFamily="65" charset="-120"/>
              </a:rPr>
              <a:t>，</a:t>
            </a:r>
          </a:p>
        </p:txBody>
      </p:sp>
      <p:sp>
        <p:nvSpPr>
          <p:cNvPr id="96262" name="Text Box 6"/>
          <p:cNvSpPr txBox="1">
            <a:spLocks noChangeArrowheads="1"/>
          </p:cNvSpPr>
          <p:nvPr/>
        </p:nvSpPr>
        <p:spPr bwMode="auto">
          <a:xfrm>
            <a:off x="539750" y="1508125"/>
            <a:ext cx="11525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defRPr/>
            </a:pPr>
            <a:endParaRPr lang="zh-TW" altLang="en-US">
              <a:ea typeface="新細明體" charset="-120"/>
            </a:endParaRPr>
          </a:p>
        </p:txBody>
      </p:sp>
      <p:sp>
        <p:nvSpPr>
          <p:cNvPr id="96263" name="Text Box 7"/>
          <p:cNvSpPr txBox="1">
            <a:spLocks noChangeArrowheads="1"/>
          </p:cNvSpPr>
          <p:nvPr/>
        </p:nvSpPr>
        <p:spPr bwMode="auto">
          <a:xfrm>
            <a:off x="539750" y="1581150"/>
            <a:ext cx="122396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defRPr/>
            </a:pPr>
            <a:endParaRPr lang="zh-TW" altLang="en-US">
              <a:ea typeface="新細明體" charset="-120"/>
            </a:endParaRPr>
          </a:p>
        </p:txBody>
      </p:sp>
      <p:sp>
        <p:nvSpPr>
          <p:cNvPr id="96264" name="Text Box 8"/>
          <p:cNvSpPr txBox="1">
            <a:spLocks noChangeArrowheads="1"/>
          </p:cNvSpPr>
          <p:nvPr/>
        </p:nvSpPr>
        <p:spPr bwMode="auto">
          <a:xfrm>
            <a:off x="827088" y="1412875"/>
            <a:ext cx="12239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sz="2400" b="1">
                <a:solidFill>
                  <a:srgbClr val="000066"/>
                </a:solidFill>
              </a:rPr>
              <a:t>專業類</a:t>
            </a:r>
          </a:p>
        </p:txBody>
      </p:sp>
      <p:sp>
        <p:nvSpPr>
          <p:cNvPr id="96265" name="Text Box 9"/>
          <p:cNvSpPr txBox="1">
            <a:spLocks noChangeArrowheads="1"/>
          </p:cNvSpPr>
          <p:nvPr/>
        </p:nvSpPr>
        <p:spPr bwMode="auto">
          <a:xfrm>
            <a:off x="611188" y="2133600"/>
            <a:ext cx="4953000" cy="350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Blip>
                <a:blip r:embed="rId3"/>
              </a:buBlip>
            </a:pPr>
            <a:r>
              <a:rPr lang="zh-TW" altLang="en-US" sz="3200" b="1">
                <a:solidFill>
                  <a:srgbClr val="000066"/>
                </a:solidFill>
              </a:rPr>
              <a:t>投資學</a:t>
            </a:r>
          </a:p>
          <a:p>
            <a:pPr>
              <a:spcBef>
                <a:spcPct val="50000"/>
              </a:spcBef>
              <a:buFontTx/>
              <a:buBlip>
                <a:blip r:embed="rId3"/>
              </a:buBlip>
            </a:pPr>
            <a:r>
              <a:rPr lang="zh-TW" altLang="en-US" sz="3200" b="1">
                <a:solidFill>
                  <a:srgbClr val="000066"/>
                </a:solidFill>
              </a:rPr>
              <a:t>財務風險管理</a:t>
            </a:r>
          </a:p>
          <a:p>
            <a:pPr>
              <a:spcBef>
                <a:spcPct val="50000"/>
              </a:spcBef>
              <a:buFontTx/>
              <a:buBlip>
                <a:blip r:embed="rId3"/>
              </a:buBlip>
            </a:pPr>
            <a:r>
              <a:rPr lang="zh-TW" altLang="en-US" sz="3200" b="1">
                <a:solidFill>
                  <a:srgbClr val="000066"/>
                </a:solidFill>
              </a:rPr>
              <a:t>財務工程</a:t>
            </a:r>
          </a:p>
          <a:p>
            <a:pPr>
              <a:spcBef>
                <a:spcPct val="50000"/>
              </a:spcBef>
              <a:buFontTx/>
              <a:buBlip>
                <a:blip r:embed="rId3"/>
              </a:buBlip>
            </a:pPr>
            <a:r>
              <a:rPr lang="zh-TW" altLang="en-US" sz="3200" b="1">
                <a:solidFill>
                  <a:srgbClr val="000066"/>
                </a:solidFill>
              </a:rPr>
              <a:t>金融創新</a:t>
            </a:r>
          </a:p>
          <a:p>
            <a:pPr>
              <a:spcBef>
                <a:spcPct val="50000"/>
              </a:spcBef>
              <a:buFontTx/>
              <a:buBlip>
                <a:blip r:embed="rId3"/>
              </a:buBlip>
            </a:pPr>
            <a:r>
              <a:rPr lang="zh-TW" altLang="en-US" sz="3200" b="1">
                <a:solidFill>
                  <a:srgbClr val="000066"/>
                </a:solidFill>
              </a:rPr>
              <a:t>計量經濟學</a:t>
            </a:r>
            <a:endParaRPr lang="zh-TW" altLang="en-US" sz="2400" b="1">
              <a:solidFill>
                <a:srgbClr val="000066"/>
              </a:solidFill>
            </a:endParaRPr>
          </a:p>
        </p:txBody>
      </p:sp>
      <p:sp>
        <p:nvSpPr>
          <p:cNvPr id="96266" name="Rectangle 10"/>
          <p:cNvSpPr>
            <a:spLocks noChangeArrowheads="1"/>
          </p:cNvSpPr>
          <p:nvPr/>
        </p:nvSpPr>
        <p:spPr bwMode="auto">
          <a:xfrm>
            <a:off x="3708400" y="2133600"/>
            <a:ext cx="4572000" cy="204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Blip>
                <a:blip r:embed="rId3"/>
              </a:buBlip>
            </a:pPr>
            <a:r>
              <a:rPr lang="zh-TW" altLang="en-US" sz="3200" b="1">
                <a:solidFill>
                  <a:srgbClr val="000066"/>
                </a:solidFill>
              </a:rPr>
              <a:t>期貨與選擇權</a:t>
            </a:r>
          </a:p>
          <a:p>
            <a:pPr>
              <a:spcBef>
                <a:spcPct val="50000"/>
              </a:spcBef>
              <a:buFontTx/>
              <a:buBlip>
                <a:blip r:embed="rId3"/>
              </a:buBlip>
            </a:pPr>
            <a:r>
              <a:rPr lang="zh-TW" altLang="en-US" sz="3200" b="1">
                <a:solidFill>
                  <a:srgbClr val="000066"/>
                </a:solidFill>
              </a:rPr>
              <a:t>金融機構管理</a:t>
            </a:r>
          </a:p>
          <a:p>
            <a:pPr>
              <a:spcBef>
                <a:spcPct val="50000"/>
              </a:spcBef>
              <a:buFontTx/>
              <a:buBlip>
                <a:blip r:embed="rId3"/>
              </a:buBlip>
            </a:pPr>
            <a:r>
              <a:rPr lang="zh-TW" altLang="en-US" sz="3200" b="1">
                <a:solidFill>
                  <a:srgbClr val="000066"/>
                </a:solidFill>
              </a:rPr>
              <a:t>債券市場與投資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1000"/>
                                        <p:tgtEl>
                                          <p:spTgt spid="96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96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96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61" grpId="0"/>
      <p:bldP spid="96265" grpId="0"/>
      <p:bldP spid="9626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400" i="1" smtClean="0">
                <a:ea typeface="標楷體" pitchFamily="65" charset="-120"/>
              </a:rPr>
              <a:t>相關專業證照</a:t>
            </a:r>
          </a:p>
        </p:txBody>
      </p:sp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3200" b="0" smtClean="0">
                <a:solidFill>
                  <a:srgbClr val="000066"/>
                </a:solidFill>
                <a:latin typeface="標楷體" pitchFamily="65" charset="-120"/>
                <a:ea typeface="標楷體" pitchFamily="65" charset="-120"/>
              </a:rPr>
              <a:t>金融證照</a:t>
            </a:r>
          </a:p>
          <a:p>
            <a:pPr>
              <a:buFont typeface="Wingdings" pitchFamily="2" charset="2"/>
              <a:buNone/>
            </a:pPr>
            <a:r>
              <a:rPr lang="zh-TW" altLang="en-US" sz="2400" smtClean="0">
                <a:solidFill>
                  <a:srgbClr val="000066"/>
                </a:solidFill>
                <a:latin typeface="標楷體" pitchFamily="65" charset="-120"/>
                <a:ea typeface="標楷體" pitchFamily="65" charset="-120"/>
              </a:rPr>
              <a:t>   銀行內部控制、信託業業務、理財規劃人員、外匯人員、授信人員、期貨商業務、投信投顧業務人員</a:t>
            </a:r>
            <a:endParaRPr lang="en-US" altLang="zh-TW" sz="2400" smtClean="0">
              <a:solidFill>
                <a:srgbClr val="000066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200" b="0" smtClean="0">
                <a:solidFill>
                  <a:srgbClr val="000066"/>
                </a:solidFill>
                <a:latin typeface="標楷體" pitchFamily="65" charset="-120"/>
                <a:ea typeface="標楷體" pitchFamily="65" charset="-120"/>
              </a:rPr>
              <a:t>保險證照</a:t>
            </a:r>
          </a:p>
          <a:p>
            <a:pPr>
              <a:buFont typeface="Wingdings" pitchFamily="2" charset="2"/>
              <a:buNone/>
            </a:pPr>
            <a:r>
              <a:rPr lang="zh-TW" altLang="en-US" sz="2400" smtClean="0">
                <a:solidFill>
                  <a:srgbClr val="000066"/>
                </a:solidFill>
                <a:latin typeface="標楷體" pitchFamily="65" charset="-120"/>
                <a:ea typeface="標楷體" pitchFamily="65" charset="-120"/>
              </a:rPr>
              <a:t>   初中級保險業務員、投資型保險業務、人壽保險管理、</a:t>
            </a:r>
          </a:p>
          <a:p>
            <a:pPr>
              <a:buFont typeface="Wingdings" pitchFamily="2" charset="2"/>
              <a:buNone/>
            </a:pPr>
            <a:r>
              <a:rPr lang="zh-TW" altLang="en-US" sz="2400" smtClean="0">
                <a:solidFill>
                  <a:srgbClr val="000066"/>
                </a:solidFill>
                <a:latin typeface="標楷體" pitchFamily="65" charset="-120"/>
                <a:ea typeface="標楷體" pitchFamily="65" charset="-120"/>
              </a:rPr>
              <a:t>   壽險保險精算師、產物保險核保暨理賠人員、財產精算  </a:t>
            </a:r>
          </a:p>
          <a:p>
            <a:pPr>
              <a:buFont typeface="Wingdings" pitchFamily="2" charset="2"/>
              <a:buNone/>
            </a:pPr>
            <a:r>
              <a:rPr lang="zh-TW" altLang="en-US" sz="2400" smtClean="0">
                <a:solidFill>
                  <a:srgbClr val="000066"/>
                </a:solidFill>
                <a:latin typeface="標楷體" pitchFamily="65" charset="-120"/>
                <a:ea typeface="標楷體" pitchFamily="65" charset="-120"/>
              </a:rPr>
              <a:t>   師</a:t>
            </a:r>
            <a:endParaRPr lang="en-US" altLang="zh-TW" sz="2400" smtClean="0">
              <a:solidFill>
                <a:srgbClr val="000066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200" b="0" smtClean="0">
                <a:solidFill>
                  <a:srgbClr val="000066"/>
                </a:solidFill>
                <a:latin typeface="標楷體" pitchFamily="65" charset="-120"/>
                <a:ea typeface="標楷體" pitchFamily="65" charset="-120"/>
              </a:rPr>
              <a:t>國際證照</a:t>
            </a:r>
          </a:p>
          <a:p>
            <a:pPr>
              <a:buFont typeface="Wingdings" pitchFamily="2" charset="2"/>
              <a:buNone/>
            </a:pPr>
            <a:r>
              <a:rPr lang="zh-TW" altLang="en-US" sz="2400" smtClean="0">
                <a:latin typeface="標楷體" pitchFamily="65" charset="-120"/>
                <a:ea typeface="標楷體" pitchFamily="65" charset="-120"/>
              </a:rPr>
              <a:t>   </a:t>
            </a:r>
            <a:r>
              <a:rPr lang="zh-TW" altLang="en-US" sz="2400" smtClean="0">
                <a:solidFill>
                  <a:srgbClr val="000066"/>
                </a:solidFill>
                <a:latin typeface="標楷體" pitchFamily="65" charset="-120"/>
                <a:ea typeface="標楷體" pitchFamily="65" charset="-120"/>
              </a:rPr>
              <a:t>美國特許財務分析師、美國風險管理師、理財規劃師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2" name="Rectangle 8"/>
          <p:cNvSpPr>
            <a:spLocks noChangeArrowheads="1"/>
          </p:cNvSpPr>
          <p:nvPr/>
        </p:nvSpPr>
        <p:spPr bwMode="auto">
          <a:xfrm>
            <a:off x="1476375" y="5805488"/>
            <a:ext cx="7416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sz="2000" b="1" dirty="0">
                <a:solidFill>
                  <a:schemeClr val="accent5">
                    <a:lumMod val="25000"/>
                  </a:schemeClr>
                </a:solidFill>
                <a:latin typeface="Verdana" pitchFamily="64" charset="0"/>
              </a:rPr>
              <a:t>當通過保險相關證照考試取得證書，即可自行申請成立保險專業輔助人公司自行獨立創業。</a:t>
            </a:r>
          </a:p>
        </p:txBody>
      </p:sp>
      <p:grpSp>
        <p:nvGrpSpPr>
          <p:cNvPr id="16393" name="Group 9"/>
          <p:cNvGrpSpPr>
            <a:grpSpLocks noChangeAspect="1"/>
          </p:cNvGrpSpPr>
          <p:nvPr/>
        </p:nvGrpSpPr>
        <p:grpSpPr bwMode="auto">
          <a:xfrm>
            <a:off x="2028825" y="1339850"/>
            <a:ext cx="4559300" cy="4465638"/>
            <a:chOff x="1701" y="1253"/>
            <a:chExt cx="2177" cy="2132"/>
          </a:xfrm>
        </p:grpSpPr>
        <p:sp>
          <p:nvSpPr>
            <p:cNvPr id="16394" name="AutoShape 10"/>
            <p:cNvSpPr>
              <a:spLocks noChangeAspect="1" noChangeArrowheads="1"/>
            </p:cNvSpPr>
            <p:nvPr/>
          </p:nvSpPr>
          <p:spPr bwMode="gray">
            <a:xfrm>
              <a:off x="1890" y="1442"/>
              <a:ext cx="1838" cy="1815"/>
            </a:xfrm>
            <a:custGeom>
              <a:avLst/>
              <a:gdLst>
                <a:gd name="G0" fmla="+- 5400 0 0"/>
                <a:gd name="G1" fmla="+- 21600 0 5400"/>
                <a:gd name="G2" fmla="+- 21600 0 5400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C0C0C0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kumimoji="0" lang="zh-TW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64" charset="0"/>
                <a:ea typeface="+mn-ea"/>
              </a:endParaRPr>
            </a:p>
          </p:txBody>
        </p:sp>
        <p:sp>
          <p:nvSpPr>
            <p:cNvPr id="16395" name="Freeform 11"/>
            <p:cNvSpPr>
              <a:spLocks noChangeAspect="1"/>
            </p:cNvSpPr>
            <p:nvPr/>
          </p:nvSpPr>
          <p:spPr bwMode="gray">
            <a:xfrm rot="5400000">
              <a:off x="2796" y="1395"/>
              <a:ext cx="905" cy="920"/>
            </a:xfrm>
            <a:custGeom>
              <a:avLst/>
              <a:gdLst/>
              <a:ahLst/>
              <a:cxnLst>
                <a:cxn ang="0">
                  <a:pos x="0" y="1452"/>
                </a:cxn>
                <a:cxn ang="0">
                  <a:pos x="6" y="1320"/>
                </a:cxn>
                <a:cxn ang="0">
                  <a:pos x="24" y="1190"/>
                </a:cxn>
                <a:cxn ang="0">
                  <a:pos x="52" y="1066"/>
                </a:cxn>
                <a:cxn ang="0">
                  <a:pos x="90" y="946"/>
                </a:cxn>
                <a:cxn ang="0">
                  <a:pos x="140" y="830"/>
                </a:cxn>
                <a:cxn ang="0">
                  <a:pos x="198" y="718"/>
                </a:cxn>
                <a:cxn ang="0">
                  <a:pos x="264" y="614"/>
                </a:cxn>
                <a:cxn ang="0">
                  <a:pos x="340" y="516"/>
                </a:cxn>
                <a:cxn ang="0">
                  <a:pos x="424" y="424"/>
                </a:cxn>
                <a:cxn ang="0">
                  <a:pos x="516" y="342"/>
                </a:cxn>
                <a:cxn ang="0">
                  <a:pos x="612" y="266"/>
                </a:cxn>
                <a:cxn ang="0">
                  <a:pos x="718" y="198"/>
                </a:cxn>
                <a:cxn ang="0">
                  <a:pos x="828" y="140"/>
                </a:cxn>
                <a:cxn ang="0">
                  <a:pos x="942" y="90"/>
                </a:cxn>
                <a:cxn ang="0">
                  <a:pos x="1064" y="52"/>
                </a:cxn>
                <a:cxn ang="0">
                  <a:pos x="1188" y="22"/>
                </a:cxn>
                <a:cxn ang="0">
                  <a:pos x="1316" y="6"/>
                </a:cxn>
                <a:cxn ang="0">
                  <a:pos x="1448" y="0"/>
                </a:cxn>
                <a:cxn ang="0">
                  <a:pos x="1448" y="726"/>
                </a:cxn>
                <a:cxn ang="0">
                  <a:pos x="1358" y="732"/>
                </a:cxn>
                <a:cxn ang="0">
                  <a:pos x="1270" y="748"/>
                </a:cxn>
                <a:cxn ang="0">
                  <a:pos x="1186" y="774"/>
                </a:cxn>
                <a:cxn ang="0">
                  <a:pos x="1108" y="810"/>
                </a:cxn>
                <a:cxn ang="0">
                  <a:pos x="1034" y="856"/>
                </a:cxn>
                <a:cxn ang="0">
                  <a:pos x="968" y="910"/>
                </a:cxn>
                <a:cxn ang="0">
                  <a:pos x="906" y="970"/>
                </a:cxn>
                <a:cxn ang="0">
                  <a:pos x="854" y="1038"/>
                </a:cxn>
                <a:cxn ang="0">
                  <a:pos x="808" y="1110"/>
                </a:cxn>
                <a:cxn ang="0">
                  <a:pos x="772" y="1190"/>
                </a:cxn>
                <a:cxn ang="0">
                  <a:pos x="746" y="1274"/>
                </a:cxn>
                <a:cxn ang="0">
                  <a:pos x="730" y="1360"/>
                </a:cxn>
                <a:cxn ang="0">
                  <a:pos x="724" y="1452"/>
                </a:cxn>
                <a:cxn ang="0">
                  <a:pos x="0" y="1452"/>
                </a:cxn>
                <a:cxn ang="0">
                  <a:pos x="0" y="1452"/>
                </a:cxn>
              </a:cxnLst>
              <a:rect l="0" t="0" r="r" b="b"/>
              <a:pathLst>
                <a:path w="1448" h="1452">
                  <a:moveTo>
                    <a:pt x="0" y="1452"/>
                  </a:moveTo>
                  <a:lnTo>
                    <a:pt x="6" y="1320"/>
                  </a:lnTo>
                  <a:lnTo>
                    <a:pt x="24" y="1190"/>
                  </a:lnTo>
                  <a:lnTo>
                    <a:pt x="52" y="1066"/>
                  </a:lnTo>
                  <a:lnTo>
                    <a:pt x="90" y="946"/>
                  </a:lnTo>
                  <a:lnTo>
                    <a:pt x="140" y="830"/>
                  </a:lnTo>
                  <a:lnTo>
                    <a:pt x="198" y="718"/>
                  </a:lnTo>
                  <a:lnTo>
                    <a:pt x="264" y="614"/>
                  </a:lnTo>
                  <a:lnTo>
                    <a:pt x="340" y="516"/>
                  </a:lnTo>
                  <a:lnTo>
                    <a:pt x="424" y="424"/>
                  </a:lnTo>
                  <a:lnTo>
                    <a:pt x="516" y="342"/>
                  </a:lnTo>
                  <a:lnTo>
                    <a:pt x="612" y="266"/>
                  </a:lnTo>
                  <a:lnTo>
                    <a:pt x="718" y="198"/>
                  </a:lnTo>
                  <a:lnTo>
                    <a:pt x="828" y="140"/>
                  </a:lnTo>
                  <a:lnTo>
                    <a:pt x="942" y="90"/>
                  </a:lnTo>
                  <a:lnTo>
                    <a:pt x="1064" y="52"/>
                  </a:lnTo>
                  <a:lnTo>
                    <a:pt x="1188" y="22"/>
                  </a:lnTo>
                  <a:lnTo>
                    <a:pt x="1316" y="6"/>
                  </a:lnTo>
                  <a:lnTo>
                    <a:pt x="1448" y="0"/>
                  </a:lnTo>
                  <a:lnTo>
                    <a:pt x="1448" y="726"/>
                  </a:lnTo>
                  <a:lnTo>
                    <a:pt x="1358" y="732"/>
                  </a:lnTo>
                  <a:lnTo>
                    <a:pt x="1270" y="748"/>
                  </a:lnTo>
                  <a:lnTo>
                    <a:pt x="1186" y="774"/>
                  </a:lnTo>
                  <a:lnTo>
                    <a:pt x="1108" y="810"/>
                  </a:lnTo>
                  <a:lnTo>
                    <a:pt x="1034" y="856"/>
                  </a:lnTo>
                  <a:lnTo>
                    <a:pt x="968" y="910"/>
                  </a:lnTo>
                  <a:lnTo>
                    <a:pt x="906" y="970"/>
                  </a:lnTo>
                  <a:lnTo>
                    <a:pt x="854" y="1038"/>
                  </a:lnTo>
                  <a:lnTo>
                    <a:pt x="808" y="1110"/>
                  </a:lnTo>
                  <a:lnTo>
                    <a:pt x="772" y="1190"/>
                  </a:lnTo>
                  <a:lnTo>
                    <a:pt x="746" y="1274"/>
                  </a:lnTo>
                  <a:lnTo>
                    <a:pt x="730" y="1360"/>
                  </a:lnTo>
                  <a:lnTo>
                    <a:pt x="724" y="1452"/>
                  </a:lnTo>
                  <a:lnTo>
                    <a:pt x="0" y="1452"/>
                  </a:lnTo>
                  <a:lnTo>
                    <a:pt x="0" y="1452"/>
                  </a:lnTo>
                  <a:close/>
                </a:path>
              </a:pathLst>
            </a:custGeom>
            <a:solidFill>
              <a:srgbClr val="3399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kumimoji="0" lang="zh-TW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64" charset="0"/>
                <a:ea typeface="+mn-ea"/>
              </a:endParaRPr>
            </a:p>
          </p:txBody>
        </p:sp>
        <p:sp>
          <p:nvSpPr>
            <p:cNvPr id="16396" name="Freeform 12"/>
            <p:cNvSpPr>
              <a:spLocks noChangeAspect="1"/>
            </p:cNvSpPr>
            <p:nvPr/>
          </p:nvSpPr>
          <p:spPr bwMode="gray">
            <a:xfrm rot="7200000">
              <a:off x="2965" y="1686"/>
              <a:ext cx="905" cy="920"/>
            </a:xfrm>
            <a:custGeom>
              <a:avLst/>
              <a:gdLst/>
              <a:ahLst/>
              <a:cxnLst>
                <a:cxn ang="0">
                  <a:pos x="0" y="1452"/>
                </a:cxn>
                <a:cxn ang="0">
                  <a:pos x="6" y="1320"/>
                </a:cxn>
                <a:cxn ang="0">
                  <a:pos x="24" y="1190"/>
                </a:cxn>
                <a:cxn ang="0">
                  <a:pos x="52" y="1066"/>
                </a:cxn>
                <a:cxn ang="0">
                  <a:pos x="90" y="946"/>
                </a:cxn>
                <a:cxn ang="0">
                  <a:pos x="140" y="830"/>
                </a:cxn>
                <a:cxn ang="0">
                  <a:pos x="198" y="718"/>
                </a:cxn>
                <a:cxn ang="0">
                  <a:pos x="264" y="614"/>
                </a:cxn>
                <a:cxn ang="0">
                  <a:pos x="340" y="516"/>
                </a:cxn>
                <a:cxn ang="0">
                  <a:pos x="424" y="424"/>
                </a:cxn>
                <a:cxn ang="0">
                  <a:pos x="516" y="342"/>
                </a:cxn>
                <a:cxn ang="0">
                  <a:pos x="612" y="266"/>
                </a:cxn>
                <a:cxn ang="0">
                  <a:pos x="718" y="198"/>
                </a:cxn>
                <a:cxn ang="0">
                  <a:pos x="828" y="140"/>
                </a:cxn>
                <a:cxn ang="0">
                  <a:pos x="942" y="90"/>
                </a:cxn>
                <a:cxn ang="0">
                  <a:pos x="1064" y="52"/>
                </a:cxn>
                <a:cxn ang="0">
                  <a:pos x="1188" y="22"/>
                </a:cxn>
                <a:cxn ang="0">
                  <a:pos x="1316" y="6"/>
                </a:cxn>
                <a:cxn ang="0">
                  <a:pos x="1448" y="0"/>
                </a:cxn>
                <a:cxn ang="0">
                  <a:pos x="1448" y="726"/>
                </a:cxn>
                <a:cxn ang="0">
                  <a:pos x="1358" y="732"/>
                </a:cxn>
                <a:cxn ang="0">
                  <a:pos x="1270" y="748"/>
                </a:cxn>
                <a:cxn ang="0">
                  <a:pos x="1186" y="774"/>
                </a:cxn>
                <a:cxn ang="0">
                  <a:pos x="1108" y="810"/>
                </a:cxn>
                <a:cxn ang="0">
                  <a:pos x="1034" y="856"/>
                </a:cxn>
                <a:cxn ang="0">
                  <a:pos x="968" y="910"/>
                </a:cxn>
                <a:cxn ang="0">
                  <a:pos x="906" y="970"/>
                </a:cxn>
                <a:cxn ang="0">
                  <a:pos x="854" y="1038"/>
                </a:cxn>
                <a:cxn ang="0">
                  <a:pos x="808" y="1110"/>
                </a:cxn>
                <a:cxn ang="0">
                  <a:pos x="772" y="1190"/>
                </a:cxn>
                <a:cxn ang="0">
                  <a:pos x="746" y="1274"/>
                </a:cxn>
                <a:cxn ang="0">
                  <a:pos x="730" y="1360"/>
                </a:cxn>
                <a:cxn ang="0">
                  <a:pos x="724" y="1452"/>
                </a:cxn>
                <a:cxn ang="0">
                  <a:pos x="0" y="1452"/>
                </a:cxn>
                <a:cxn ang="0">
                  <a:pos x="0" y="1452"/>
                </a:cxn>
              </a:cxnLst>
              <a:rect l="0" t="0" r="r" b="b"/>
              <a:pathLst>
                <a:path w="1448" h="1452">
                  <a:moveTo>
                    <a:pt x="0" y="1452"/>
                  </a:moveTo>
                  <a:lnTo>
                    <a:pt x="6" y="1320"/>
                  </a:lnTo>
                  <a:lnTo>
                    <a:pt x="24" y="1190"/>
                  </a:lnTo>
                  <a:lnTo>
                    <a:pt x="52" y="1066"/>
                  </a:lnTo>
                  <a:lnTo>
                    <a:pt x="90" y="946"/>
                  </a:lnTo>
                  <a:lnTo>
                    <a:pt x="140" y="830"/>
                  </a:lnTo>
                  <a:lnTo>
                    <a:pt x="198" y="718"/>
                  </a:lnTo>
                  <a:lnTo>
                    <a:pt x="264" y="614"/>
                  </a:lnTo>
                  <a:lnTo>
                    <a:pt x="340" y="516"/>
                  </a:lnTo>
                  <a:lnTo>
                    <a:pt x="424" y="424"/>
                  </a:lnTo>
                  <a:lnTo>
                    <a:pt x="516" y="342"/>
                  </a:lnTo>
                  <a:lnTo>
                    <a:pt x="612" y="266"/>
                  </a:lnTo>
                  <a:lnTo>
                    <a:pt x="718" y="198"/>
                  </a:lnTo>
                  <a:lnTo>
                    <a:pt x="828" y="140"/>
                  </a:lnTo>
                  <a:lnTo>
                    <a:pt x="942" y="90"/>
                  </a:lnTo>
                  <a:lnTo>
                    <a:pt x="1064" y="52"/>
                  </a:lnTo>
                  <a:lnTo>
                    <a:pt x="1188" y="22"/>
                  </a:lnTo>
                  <a:lnTo>
                    <a:pt x="1316" y="6"/>
                  </a:lnTo>
                  <a:lnTo>
                    <a:pt x="1448" y="0"/>
                  </a:lnTo>
                  <a:lnTo>
                    <a:pt x="1448" y="726"/>
                  </a:lnTo>
                  <a:lnTo>
                    <a:pt x="1358" y="732"/>
                  </a:lnTo>
                  <a:lnTo>
                    <a:pt x="1270" y="748"/>
                  </a:lnTo>
                  <a:lnTo>
                    <a:pt x="1186" y="774"/>
                  </a:lnTo>
                  <a:lnTo>
                    <a:pt x="1108" y="810"/>
                  </a:lnTo>
                  <a:lnTo>
                    <a:pt x="1034" y="856"/>
                  </a:lnTo>
                  <a:lnTo>
                    <a:pt x="968" y="910"/>
                  </a:lnTo>
                  <a:lnTo>
                    <a:pt x="906" y="970"/>
                  </a:lnTo>
                  <a:lnTo>
                    <a:pt x="854" y="1038"/>
                  </a:lnTo>
                  <a:lnTo>
                    <a:pt x="808" y="1110"/>
                  </a:lnTo>
                  <a:lnTo>
                    <a:pt x="772" y="1190"/>
                  </a:lnTo>
                  <a:lnTo>
                    <a:pt x="746" y="1274"/>
                  </a:lnTo>
                  <a:lnTo>
                    <a:pt x="730" y="1360"/>
                  </a:lnTo>
                  <a:lnTo>
                    <a:pt x="724" y="1452"/>
                  </a:lnTo>
                  <a:lnTo>
                    <a:pt x="0" y="1452"/>
                  </a:lnTo>
                  <a:lnTo>
                    <a:pt x="0" y="1452"/>
                  </a:lnTo>
                  <a:close/>
                </a:path>
              </a:pathLst>
            </a:custGeom>
            <a:gradFill rotWithShape="0">
              <a:gsLst>
                <a:gs pos="0">
                  <a:srgbClr val="3399FF"/>
                </a:gs>
                <a:gs pos="100000">
                  <a:srgbClr val="3399FF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kumimoji="0" lang="zh-TW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64" charset="0"/>
                <a:ea typeface="+mn-ea"/>
              </a:endParaRPr>
            </a:p>
          </p:txBody>
        </p:sp>
        <p:sp>
          <p:nvSpPr>
            <p:cNvPr id="16397" name="AutoShape 13"/>
            <p:cNvSpPr>
              <a:spLocks noChangeAspect="1" noChangeArrowheads="1"/>
            </p:cNvSpPr>
            <p:nvPr/>
          </p:nvSpPr>
          <p:spPr bwMode="gray">
            <a:xfrm rot="23400000">
              <a:off x="3016" y="2314"/>
              <a:ext cx="776" cy="493"/>
            </a:xfrm>
            <a:prstGeom prst="triangle">
              <a:avLst>
                <a:gd name="adj" fmla="val 50000"/>
              </a:avLst>
            </a:prstGeom>
            <a:solidFill>
              <a:srgbClr val="4EC44E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kumimoji="0" lang="zh-TW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64" charset="0"/>
                <a:ea typeface="+mn-ea"/>
              </a:endParaRPr>
            </a:p>
          </p:txBody>
        </p:sp>
        <p:grpSp>
          <p:nvGrpSpPr>
            <p:cNvPr id="22541" name="Group 14"/>
            <p:cNvGrpSpPr>
              <a:grpSpLocks noChangeAspect="1"/>
            </p:cNvGrpSpPr>
            <p:nvPr/>
          </p:nvGrpSpPr>
          <p:grpSpPr bwMode="auto">
            <a:xfrm>
              <a:off x="2158" y="2478"/>
              <a:ext cx="1254" cy="907"/>
              <a:chOff x="1895" y="2616"/>
              <a:chExt cx="1810" cy="1278"/>
            </a:xfrm>
          </p:grpSpPr>
          <p:sp>
            <p:nvSpPr>
              <p:cNvPr id="16399" name="Freeform 15"/>
              <p:cNvSpPr>
                <a:spLocks noChangeAspect="1"/>
              </p:cNvSpPr>
              <p:nvPr/>
            </p:nvSpPr>
            <p:spPr bwMode="gray">
              <a:xfrm rot="12600000">
                <a:off x="2381" y="2616"/>
                <a:ext cx="1324" cy="1278"/>
              </a:xfrm>
              <a:custGeom>
                <a:avLst/>
                <a:gdLst/>
                <a:ahLst/>
                <a:cxnLst>
                  <a:cxn ang="0">
                    <a:pos x="0" y="1452"/>
                  </a:cxn>
                  <a:cxn ang="0">
                    <a:pos x="6" y="1320"/>
                  </a:cxn>
                  <a:cxn ang="0">
                    <a:pos x="24" y="1190"/>
                  </a:cxn>
                  <a:cxn ang="0">
                    <a:pos x="52" y="1066"/>
                  </a:cxn>
                  <a:cxn ang="0">
                    <a:pos x="90" y="946"/>
                  </a:cxn>
                  <a:cxn ang="0">
                    <a:pos x="140" y="830"/>
                  </a:cxn>
                  <a:cxn ang="0">
                    <a:pos x="198" y="718"/>
                  </a:cxn>
                  <a:cxn ang="0">
                    <a:pos x="264" y="614"/>
                  </a:cxn>
                  <a:cxn ang="0">
                    <a:pos x="340" y="516"/>
                  </a:cxn>
                  <a:cxn ang="0">
                    <a:pos x="424" y="424"/>
                  </a:cxn>
                  <a:cxn ang="0">
                    <a:pos x="516" y="342"/>
                  </a:cxn>
                  <a:cxn ang="0">
                    <a:pos x="612" y="266"/>
                  </a:cxn>
                  <a:cxn ang="0">
                    <a:pos x="718" y="198"/>
                  </a:cxn>
                  <a:cxn ang="0">
                    <a:pos x="828" y="140"/>
                  </a:cxn>
                  <a:cxn ang="0">
                    <a:pos x="942" y="90"/>
                  </a:cxn>
                  <a:cxn ang="0">
                    <a:pos x="1064" y="52"/>
                  </a:cxn>
                  <a:cxn ang="0">
                    <a:pos x="1188" y="22"/>
                  </a:cxn>
                  <a:cxn ang="0">
                    <a:pos x="1316" y="6"/>
                  </a:cxn>
                  <a:cxn ang="0">
                    <a:pos x="1448" y="0"/>
                  </a:cxn>
                  <a:cxn ang="0">
                    <a:pos x="1448" y="726"/>
                  </a:cxn>
                  <a:cxn ang="0">
                    <a:pos x="1358" y="732"/>
                  </a:cxn>
                  <a:cxn ang="0">
                    <a:pos x="1270" y="748"/>
                  </a:cxn>
                  <a:cxn ang="0">
                    <a:pos x="1186" y="774"/>
                  </a:cxn>
                  <a:cxn ang="0">
                    <a:pos x="1108" y="810"/>
                  </a:cxn>
                  <a:cxn ang="0">
                    <a:pos x="1034" y="856"/>
                  </a:cxn>
                  <a:cxn ang="0">
                    <a:pos x="968" y="910"/>
                  </a:cxn>
                  <a:cxn ang="0">
                    <a:pos x="906" y="970"/>
                  </a:cxn>
                  <a:cxn ang="0">
                    <a:pos x="854" y="1038"/>
                  </a:cxn>
                  <a:cxn ang="0">
                    <a:pos x="808" y="1110"/>
                  </a:cxn>
                  <a:cxn ang="0">
                    <a:pos x="772" y="1190"/>
                  </a:cxn>
                  <a:cxn ang="0">
                    <a:pos x="746" y="1274"/>
                  </a:cxn>
                  <a:cxn ang="0">
                    <a:pos x="730" y="1360"/>
                  </a:cxn>
                  <a:cxn ang="0">
                    <a:pos x="724" y="1452"/>
                  </a:cxn>
                  <a:cxn ang="0">
                    <a:pos x="0" y="1452"/>
                  </a:cxn>
                  <a:cxn ang="0">
                    <a:pos x="0" y="1452"/>
                  </a:cxn>
                </a:cxnLst>
                <a:rect l="0" t="0" r="r" b="b"/>
                <a:pathLst>
                  <a:path w="1448" h="1452">
                    <a:moveTo>
                      <a:pt x="0" y="1452"/>
                    </a:moveTo>
                    <a:lnTo>
                      <a:pt x="6" y="1320"/>
                    </a:lnTo>
                    <a:lnTo>
                      <a:pt x="24" y="1190"/>
                    </a:lnTo>
                    <a:lnTo>
                      <a:pt x="52" y="1066"/>
                    </a:lnTo>
                    <a:lnTo>
                      <a:pt x="90" y="946"/>
                    </a:lnTo>
                    <a:lnTo>
                      <a:pt x="140" y="830"/>
                    </a:lnTo>
                    <a:lnTo>
                      <a:pt x="198" y="718"/>
                    </a:lnTo>
                    <a:lnTo>
                      <a:pt x="264" y="614"/>
                    </a:lnTo>
                    <a:lnTo>
                      <a:pt x="340" y="516"/>
                    </a:lnTo>
                    <a:lnTo>
                      <a:pt x="424" y="424"/>
                    </a:lnTo>
                    <a:lnTo>
                      <a:pt x="516" y="342"/>
                    </a:lnTo>
                    <a:lnTo>
                      <a:pt x="612" y="266"/>
                    </a:lnTo>
                    <a:lnTo>
                      <a:pt x="718" y="198"/>
                    </a:lnTo>
                    <a:lnTo>
                      <a:pt x="828" y="140"/>
                    </a:lnTo>
                    <a:lnTo>
                      <a:pt x="942" y="90"/>
                    </a:lnTo>
                    <a:lnTo>
                      <a:pt x="1064" y="52"/>
                    </a:lnTo>
                    <a:lnTo>
                      <a:pt x="1188" y="22"/>
                    </a:lnTo>
                    <a:lnTo>
                      <a:pt x="1316" y="6"/>
                    </a:lnTo>
                    <a:lnTo>
                      <a:pt x="1448" y="0"/>
                    </a:lnTo>
                    <a:lnTo>
                      <a:pt x="1448" y="726"/>
                    </a:lnTo>
                    <a:lnTo>
                      <a:pt x="1358" y="732"/>
                    </a:lnTo>
                    <a:lnTo>
                      <a:pt x="1270" y="748"/>
                    </a:lnTo>
                    <a:lnTo>
                      <a:pt x="1186" y="774"/>
                    </a:lnTo>
                    <a:lnTo>
                      <a:pt x="1108" y="810"/>
                    </a:lnTo>
                    <a:lnTo>
                      <a:pt x="1034" y="856"/>
                    </a:lnTo>
                    <a:lnTo>
                      <a:pt x="968" y="910"/>
                    </a:lnTo>
                    <a:lnTo>
                      <a:pt x="906" y="970"/>
                    </a:lnTo>
                    <a:lnTo>
                      <a:pt x="854" y="1038"/>
                    </a:lnTo>
                    <a:lnTo>
                      <a:pt x="808" y="1110"/>
                    </a:lnTo>
                    <a:lnTo>
                      <a:pt x="772" y="1190"/>
                    </a:lnTo>
                    <a:lnTo>
                      <a:pt x="746" y="1274"/>
                    </a:lnTo>
                    <a:lnTo>
                      <a:pt x="730" y="1360"/>
                    </a:lnTo>
                    <a:lnTo>
                      <a:pt x="724" y="1452"/>
                    </a:lnTo>
                    <a:lnTo>
                      <a:pt x="0" y="1452"/>
                    </a:lnTo>
                    <a:lnTo>
                      <a:pt x="0" y="1452"/>
                    </a:lnTo>
                    <a:close/>
                  </a:path>
                </a:pathLst>
              </a:custGeom>
              <a:solidFill>
                <a:srgbClr val="4EC44E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kumimoji="0" lang="zh-TW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64" charset="0"/>
                  <a:ea typeface="+mn-ea"/>
                </a:endParaRPr>
              </a:p>
            </p:txBody>
          </p:sp>
          <p:sp>
            <p:nvSpPr>
              <p:cNvPr id="16400" name="Freeform 16"/>
              <p:cNvSpPr>
                <a:spLocks noChangeAspect="1"/>
              </p:cNvSpPr>
              <p:nvPr/>
            </p:nvSpPr>
            <p:spPr bwMode="gray">
              <a:xfrm rot="14400000">
                <a:off x="1921" y="2593"/>
                <a:ext cx="1275" cy="1327"/>
              </a:xfrm>
              <a:custGeom>
                <a:avLst/>
                <a:gdLst/>
                <a:ahLst/>
                <a:cxnLst>
                  <a:cxn ang="0">
                    <a:pos x="0" y="1452"/>
                  </a:cxn>
                  <a:cxn ang="0">
                    <a:pos x="6" y="1320"/>
                  </a:cxn>
                  <a:cxn ang="0">
                    <a:pos x="24" y="1190"/>
                  </a:cxn>
                  <a:cxn ang="0">
                    <a:pos x="52" y="1066"/>
                  </a:cxn>
                  <a:cxn ang="0">
                    <a:pos x="90" y="946"/>
                  </a:cxn>
                  <a:cxn ang="0">
                    <a:pos x="140" y="830"/>
                  </a:cxn>
                  <a:cxn ang="0">
                    <a:pos x="198" y="718"/>
                  </a:cxn>
                  <a:cxn ang="0">
                    <a:pos x="264" y="614"/>
                  </a:cxn>
                  <a:cxn ang="0">
                    <a:pos x="340" y="516"/>
                  </a:cxn>
                  <a:cxn ang="0">
                    <a:pos x="424" y="424"/>
                  </a:cxn>
                  <a:cxn ang="0">
                    <a:pos x="516" y="342"/>
                  </a:cxn>
                  <a:cxn ang="0">
                    <a:pos x="612" y="266"/>
                  </a:cxn>
                  <a:cxn ang="0">
                    <a:pos x="718" y="198"/>
                  </a:cxn>
                  <a:cxn ang="0">
                    <a:pos x="828" y="140"/>
                  </a:cxn>
                  <a:cxn ang="0">
                    <a:pos x="942" y="90"/>
                  </a:cxn>
                  <a:cxn ang="0">
                    <a:pos x="1064" y="52"/>
                  </a:cxn>
                  <a:cxn ang="0">
                    <a:pos x="1188" y="22"/>
                  </a:cxn>
                  <a:cxn ang="0">
                    <a:pos x="1316" y="6"/>
                  </a:cxn>
                  <a:cxn ang="0">
                    <a:pos x="1448" y="0"/>
                  </a:cxn>
                  <a:cxn ang="0">
                    <a:pos x="1448" y="726"/>
                  </a:cxn>
                  <a:cxn ang="0">
                    <a:pos x="1358" y="732"/>
                  </a:cxn>
                  <a:cxn ang="0">
                    <a:pos x="1270" y="748"/>
                  </a:cxn>
                  <a:cxn ang="0">
                    <a:pos x="1186" y="774"/>
                  </a:cxn>
                  <a:cxn ang="0">
                    <a:pos x="1108" y="810"/>
                  </a:cxn>
                  <a:cxn ang="0">
                    <a:pos x="1034" y="856"/>
                  </a:cxn>
                  <a:cxn ang="0">
                    <a:pos x="968" y="910"/>
                  </a:cxn>
                  <a:cxn ang="0">
                    <a:pos x="906" y="970"/>
                  </a:cxn>
                  <a:cxn ang="0">
                    <a:pos x="854" y="1038"/>
                  </a:cxn>
                  <a:cxn ang="0">
                    <a:pos x="808" y="1110"/>
                  </a:cxn>
                  <a:cxn ang="0">
                    <a:pos x="772" y="1190"/>
                  </a:cxn>
                  <a:cxn ang="0">
                    <a:pos x="746" y="1274"/>
                  </a:cxn>
                  <a:cxn ang="0">
                    <a:pos x="730" y="1360"/>
                  </a:cxn>
                  <a:cxn ang="0">
                    <a:pos x="724" y="1452"/>
                  </a:cxn>
                  <a:cxn ang="0">
                    <a:pos x="0" y="1452"/>
                  </a:cxn>
                  <a:cxn ang="0">
                    <a:pos x="0" y="1452"/>
                  </a:cxn>
                </a:cxnLst>
                <a:rect l="0" t="0" r="r" b="b"/>
                <a:pathLst>
                  <a:path w="1448" h="1452">
                    <a:moveTo>
                      <a:pt x="0" y="1452"/>
                    </a:moveTo>
                    <a:lnTo>
                      <a:pt x="6" y="1320"/>
                    </a:lnTo>
                    <a:lnTo>
                      <a:pt x="24" y="1190"/>
                    </a:lnTo>
                    <a:lnTo>
                      <a:pt x="52" y="1066"/>
                    </a:lnTo>
                    <a:lnTo>
                      <a:pt x="90" y="946"/>
                    </a:lnTo>
                    <a:lnTo>
                      <a:pt x="140" y="830"/>
                    </a:lnTo>
                    <a:lnTo>
                      <a:pt x="198" y="718"/>
                    </a:lnTo>
                    <a:lnTo>
                      <a:pt x="264" y="614"/>
                    </a:lnTo>
                    <a:lnTo>
                      <a:pt x="340" y="516"/>
                    </a:lnTo>
                    <a:lnTo>
                      <a:pt x="424" y="424"/>
                    </a:lnTo>
                    <a:lnTo>
                      <a:pt x="516" y="342"/>
                    </a:lnTo>
                    <a:lnTo>
                      <a:pt x="612" y="266"/>
                    </a:lnTo>
                    <a:lnTo>
                      <a:pt x="718" y="198"/>
                    </a:lnTo>
                    <a:lnTo>
                      <a:pt x="828" y="140"/>
                    </a:lnTo>
                    <a:lnTo>
                      <a:pt x="942" y="90"/>
                    </a:lnTo>
                    <a:lnTo>
                      <a:pt x="1064" y="52"/>
                    </a:lnTo>
                    <a:lnTo>
                      <a:pt x="1188" y="22"/>
                    </a:lnTo>
                    <a:lnTo>
                      <a:pt x="1316" y="6"/>
                    </a:lnTo>
                    <a:lnTo>
                      <a:pt x="1448" y="0"/>
                    </a:lnTo>
                    <a:lnTo>
                      <a:pt x="1448" y="726"/>
                    </a:lnTo>
                    <a:lnTo>
                      <a:pt x="1358" y="732"/>
                    </a:lnTo>
                    <a:lnTo>
                      <a:pt x="1270" y="748"/>
                    </a:lnTo>
                    <a:lnTo>
                      <a:pt x="1186" y="774"/>
                    </a:lnTo>
                    <a:lnTo>
                      <a:pt x="1108" y="810"/>
                    </a:lnTo>
                    <a:lnTo>
                      <a:pt x="1034" y="856"/>
                    </a:lnTo>
                    <a:lnTo>
                      <a:pt x="968" y="910"/>
                    </a:lnTo>
                    <a:lnTo>
                      <a:pt x="906" y="970"/>
                    </a:lnTo>
                    <a:lnTo>
                      <a:pt x="854" y="1038"/>
                    </a:lnTo>
                    <a:lnTo>
                      <a:pt x="808" y="1110"/>
                    </a:lnTo>
                    <a:lnTo>
                      <a:pt x="772" y="1190"/>
                    </a:lnTo>
                    <a:lnTo>
                      <a:pt x="746" y="1274"/>
                    </a:lnTo>
                    <a:lnTo>
                      <a:pt x="730" y="1360"/>
                    </a:lnTo>
                    <a:lnTo>
                      <a:pt x="724" y="1452"/>
                    </a:lnTo>
                    <a:lnTo>
                      <a:pt x="0" y="1452"/>
                    </a:lnTo>
                    <a:lnTo>
                      <a:pt x="0" y="145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4EC44E">
                      <a:gamma/>
                      <a:shade val="46275"/>
                      <a:invGamma/>
                    </a:srgbClr>
                  </a:gs>
                  <a:gs pos="100000">
                    <a:srgbClr val="4EC44E"/>
                  </a:gs>
                </a:gsLst>
                <a:lin ang="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kumimoji="0" lang="zh-TW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64" charset="0"/>
                  <a:ea typeface="+mn-ea"/>
                </a:endParaRPr>
              </a:p>
            </p:txBody>
          </p:sp>
        </p:grpSp>
        <p:sp>
          <p:nvSpPr>
            <p:cNvPr id="16401" name="AutoShape 17"/>
            <p:cNvSpPr>
              <a:spLocks noChangeAspect="1" noChangeArrowheads="1"/>
            </p:cNvSpPr>
            <p:nvPr/>
          </p:nvSpPr>
          <p:spPr bwMode="gray">
            <a:xfrm rot="30600000">
              <a:off x="1845" y="2478"/>
              <a:ext cx="776" cy="441"/>
            </a:xfrm>
            <a:prstGeom prst="triangle">
              <a:avLst>
                <a:gd name="adj" fmla="val 50000"/>
              </a:avLst>
            </a:prstGeom>
            <a:solidFill>
              <a:srgbClr val="9999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kumimoji="0" lang="zh-TW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64" charset="0"/>
                <a:ea typeface="+mn-ea"/>
              </a:endParaRPr>
            </a:p>
          </p:txBody>
        </p:sp>
        <p:grpSp>
          <p:nvGrpSpPr>
            <p:cNvPr id="22543" name="Group 18"/>
            <p:cNvGrpSpPr>
              <a:grpSpLocks noChangeAspect="1"/>
            </p:cNvGrpSpPr>
            <p:nvPr/>
          </p:nvGrpSpPr>
          <p:grpSpPr bwMode="auto">
            <a:xfrm>
              <a:off x="1701" y="1403"/>
              <a:ext cx="1085" cy="1196"/>
              <a:chOff x="1236" y="1101"/>
              <a:chExt cx="1566" cy="1685"/>
            </a:xfrm>
          </p:grpSpPr>
          <p:sp>
            <p:nvSpPr>
              <p:cNvPr id="16403" name="Freeform 19"/>
              <p:cNvSpPr>
                <a:spLocks noChangeAspect="1"/>
              </p:cNvSpPr>
              <p:nvPr/>
            </p:nvSpPr>
            <p:spPr bwMode="gray">
              <a:xfrm rot="19800000">
                <a:off x="1236" y="1507"/>
                <a:ext cx="1324" cy="1279"/>
              </a:xfrm>
              <a:custGeom>
                <a:avLst/>
                <a:gdLst/>
                <a:ahLst/>
                <a:cxnLst>
                  <a:cxn ang="0">
                    <a:pos x="0" y="1452"/>
                  </a:cxn>
                  <a:cxn ang="0">
                    <a:pos x="6" y="1320"/>
                  </a:cxn>
                  <a:cxn ang="0">
                    <a:pos x="24" y="1190"/>
                  </a:cxn>
                  <a:cxn ang="0">
                    <a:pos x="52" y="1066"/>
                  </a:cxn>
                  <a:cxn ang="0">
                    <a:pos x="90" y="946"/>
                  </a:cxn>
                  <a:cxn ang="0">
                    <a:pos x="140" y="830"/>
                  </a:cxn>
                  <a:cxn ang="0">
                    <a:pos x="198" y="718"/>
                  </a:cxn>
                  <a:cxn ang="0">
                    <a:pos x="264" y="614"/>
                  </a:cxn>
                  <a:cxn ang="0">
                    <a:pos x="340" y="516"/>
                  </a:cxn>
                  <a:cxn ang="0">
                    <a:pos x="424" y="424"/>
                  </a:cxn>
                  <a:cxn ang="0">
                    <a:pos x="516" y="342"/>
                  </a:cxn>
                  <a:cxn ang="0">
                    <a:pos x="612" y="266"/>
                  </a:cxn>
                  <a:cxn ang="0">
                    <a:pos x="718" y="198"/>
                  </a:cxn>
                  <a:cxn ang="0">
                    <a:pos x="828" y="140"/>
                  </a:cxn>
                  <a:cxn ang="0">
                    <a:pos x="942" y="90"/>
                  </a:cxn>
                  <a:cxn ang="0">
                    <a:pos x="1064" y="52"/>
                  </a:cxn>
                  <a:cxn ang="0">
                    <a:pos x="1188" y="22"/>
                  </a:cxn>
                  <a:cxn ang="0">
                    <a:pos x="1316" y="6"/>
                  </a:cxn>
                  <a:cxn ang="0">
                    <a:pos x="1448" y="0"/>
                  </a:cxn>
                  <a:cxn ang="0">
                    <a:pos x="1448" y="726"/>
                  </a:cxn>
                  <a:cxn ang="0">
                    <a:pos x="1358" y="732"/>
                  </a:cxn>
                  <a:cxn ang="0">
                    <a:pos x="1270" y="748"/>
                  </a:cxn>
                  <a:cxn ang="0">
                    <a:pos x="1186" y="774"/>
                  </a:cxn>
                  <a:cxn ang="0">
                    <a:pos x="1108" y="810"/>
                  </a:cxn>
                  <a:cxn ang="0">
                    <a:pos x="1034" y="856"/>
                  </a:cxn>
                  <a:cxn ang="0">
                    <a:pos x="968" y="910"/>
                  </a:cxn>
                  <a:cxn ang="0">
                    <a:pos x="906" y="970"/>
                  </a:cxn>
                  <a:cxn ang="0">
                    <a:pos x="854" y="1038"/>
                  </a:cxn>
                  <a:cxn ang="0">
                    <a:pos x="808" y="1110"/>
                  </a:cxn>
                  <a:cxn ang="0">
                    <a:pos x="772" y="1190"/>
                  </a:cxn>
                  <a:cxn ang="0">
                    <a:pos x="746" y="1274"/>
                  </a:cxn>
                  <a:cxn ang="0">
                    <a:pos x="730" y="1360"/>
                  </a:cxn>
                  <a:cxn ang="0">
                    <a:pos x="724" y="1452"/>
                  </a:cxn>
                  <a:cxn ang="0">
                    <a:pos x="0" y="1452"/>
                  </a:cxn>
                  <a:cxn ang="0">
                    <a:pos x="0" y="1452"/>
                  </a:cxn>
                </a:cxnLst>
                <a:rect l="0" t="0" r="r" b="b"/>
                <a:pathLst>
                  <a:path w="1448" h="1452">
                    <a:moveTo>
                      <a:pt x="0" y="1452"/>
                    </a:moveTo>
                    <a:lnTo>
                      <a:pt x="6" y="1320"/>
                    </a:lnTo>
                    <a:lnTo>
                      <a:pt x="24" y="1190"/>
                    </a:lnTo>
                    <a:lnTo>
                      <a:pt x="52" y="1066"/>
                    </a:lnTo>
                    <a:lnTo>
                      <a:pt x="90" y="946"/>
                    </a:lnTo>
                    <a:lnTo>
                      <a:pt x="140" y="830"/>
                    </a:lnTo>
                    <a:lnTo>
                      <a:pt x="198" y="718"/>
                    </a:lnTo>
                    <a:lnTo>
                      <a:pt x="264" y="614"/>
                    </a:lnTo>
                    <a:lnTo>
                      <a:pt x="340" y="516"/>
                    </a:lnTo>
                    <a:lnTo>
                      <a:pt x="424" y="424"/>
                    </a:lnTo>
                    <a:lnTo>
                      <a:pt x="516" y="342"/>
                    </a:lnTo>
                    <a:lnTo>
                      <a:pt x="612" y="266"/>
                    </a:lnTo>
                    <a:lnTo>
                      <a:pt x="718" y="198"/>
                    </a:lnTo>
                    <a:lnTo>
                      <a:pt x="828" y="140"/>
                    </a:lnTo>
                    <a:lnTo>
                      <a:pt x="942" y="90"/>
                    </a:lnTo>
                    <a:lnTo>
                      <a:pt x="1064" y="52"/>
                    </a:lnTo>
                    <a:lnTo>
                      <a:pt x="1188" y="22"/>
                    </a:lnTo>
                    <a:lnTo>
                      <a:pt x="1316" y="6"/>
                    </a:lnTo>
                    <a:lnTo>
                      <a:pt x="1448" y="0"/>
                    </a:lnTo>
                    <a:lnTo>
                      <a:pt x="1448" y="726"/>
                    </a:lnTo>
                    <a:lnTo>
                      <a:pt x="1358" y="732"/>
                    </a:lnTo>
                    <a:lnTo>
                      <a:pt x="1270" y="748"/>
                    </a:lnTo>
                    <a:lnTo>
                      <a:pt x="1186" y="774"/>
                    </a:lnTo>
                    <a:lnTo>
                      <a:pt x="1108" y="810"/>
                    </a:lnTo>
                    <a:lnTo>
                      <a:pt x="1034" y="856"/>
                    </a:lnTo>
                    <a:lnTo>
                      <a:pt x="968" y="910"/>
                    </a:lnTo>
                    <a:lnTo>
                      <a:pt x="906" y="970"/>
                    </a:lnTo>
                    <a:lnTo>
                      <a:pt x="854" y="1038"/>
                    </a:lnTo>
                    <a:lnTo>
                      <a:pt x="808" y="1110"/>
                    </a:lnTo>
                    <a:lnTo>
                      <a:pt x="772" y="1190"/>
                    </a:lnTo>
                    <a:lnTo>
                      <a:pt x="746" y="1274"/>
                    </a:lnTo>
                    <a:lnTo>
                      <a:pt x="730" y="1360"/>
                    </a:lnTo>
                    <a:lnTo>
                      <a:pt x="724" y="1452"/>
                    </a:lnTo>
                    <a:lnTo>
                      <a:pt x="0" y="1452"/>
                    </a:lnTo>
                    <a:lnTo>
                      <a:pt x="0" y="1452"/>
                    </a:lnTo>
                    <a:close/>
                  </a:path>
                </a:pathLst>
              </a:custGeom>
              <a:solidFill>
                <a:srgbClr val="9999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kumimoji="0" lang="zh-TW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64" charset="0"/>
                  <a:ea typeface="+mn-ea"/>
                </a:endParaRPr>
              </a:p>
            </p:txBody>
          </p:sp>
          <p:sp>
            <p:nvSpPr>
              <p:cNvPr id="16404" name="Freeform 20"/>
              <p:cNvSpPr>
                <a:spLocks noChangeAspect="1"/>
              </p:cNvSpPr>
              <p:nvPr/>
            </p:nvSpPr>
            <p:spPr bwMode="gray">
              <a:xfrm>
                <a:off x="1478" y="1101"/>
                <a:ext cx="1324" cy="1279"/>
              </a:xfrm>
              <a:custGeom>
                <a:avLst/>
                <a:gdLst/>
                <a:ahLst/>
                <a:cxnLst>
                  <a:cxn ang="0">
                    <a:pos x="0" y="1452"/>
                  </a:cxn>
                  <a:cxn ang="0">
                    <a:pos x="6" y="1320"/>
                  </a:cxn>
                  <a:cxn ang="0">
                    <a:pos x="24" y="1190"/>
                  </a:cxn>
                  <a:cxn ang="0">
                    <a:pos x="52" y="1066"/>
                  </a:cxn>
                  <a:cxn ang="0">
                    <a:pos x="90" y="946"/>
                  </a:cxn>
                  <a:cxn ang="0">
                    <a:pos x="140" y="830"/>
                  </a:cxn>
                  <a:cxn ang="0">
                    <a:pos x="198" y="718"/>
                  </a:cxn>
                  <a:cxn ang="0">
                    <a:pos x="264" y="614"/>
                  </a:cxn>
                  <a:cxn ang="0">
                    <a:pos x="340" y="516"/>
                  </a:cxn>
                  <a:cxn ang="0">
                    <a:pos x="424" y="424"/>
                  </a:cxn>
                  <a:cxn ang="0">
                    <a:pos x="516" y="342"/>
                  </a:cxn>
                  <a:cxn ang="0">
                    <a:pos x="612" y="266"/>
                  </a:cxn>
                  <a:cxn ang="0">
                    <a:pos x="718" y="198"/>
                  </a:cxn>
                  <a:cxn ang="0">
                    <a:pos x="828" y="140"/>
                  </a:cxn>
                  <a:cxn ang="0">
                    <a:pos x="942" y="90"/>
                  </a:cxn>
                  <a:cxn ang="0">
                    <a:pos x="1064" y="52"/>
                  </a:cxn>
                  <a:cxn ang="0">
                    <a:pos x="1188" y="22"/>
                  </a:cxn>
                  <a:cxn ang="0">
                    <a:pos x="1316" y="6"/>
                  </a:cxn>
                  <a:cxn ang="0">
                    <a:pos x="1448" y="0"/>
                  </a:cxn>
                  <a:cxn ang="0">
                    <a:pos x="1448" y="726"/>
                  </a:cxn>
                  <a:cxn ang="0">
                    <a:pos x="1358" y="732"/>
                  </a:cxn>
                  <a:cxn ang="0">
                    <a:pos x="1270" y="748"/>
                  </a:cxn>
                  <a:cxn ang="0">
                    <a:pos x="1186" y="774"/>
                  </a:cxn>
                  <a:cxn ang="0">
                    <a:pos x="1108" y="810"/>
                  </a:cxn>
                  <a:cxn ang="0">
                    <a:pos x="1034" y="856"/>
                  </a:cxn>
                  <a:cxn ang="0">
                    <a:pos x="968" y="910"/>
                  </a:cxn>
                  <a:cxn ang="0">
                    <a:pos x="906" y="970"/>
                  </a:cxn>
                  <a:cxn ang="0">
                    <a:pos x="854" y="1038"/>
                  </a:cxn>
                  <a:cxn ang="0">
                    <a:pos x="808" y="1110"/>
                  </a:cxn>
                  <a:cxn ang="0">
                    <a:pos x="772" y="1190"/>
                  </a:cxn>
                  <a:cxn ang="0">
                    <a:pos x="746" y="1274"/>
                  </a:cxn>
                  <a:cxn ang="0">
                    <a:pos x="730" y="1360"/>
                  </a:cxn>
                  <a:cxn ang="0">
                    <a:pos x="724" y="1452"/>
                  </a:cxn>
                  <a:cxn ang="0">
                    <a:pos x="0" y="1452"/>
                  </a:cxn>
                  <a:cxn ang="0">
                    <a:pos x="0" y="1452"/>
                  </a:cxn>
                </a:cxnLst>
                <a:rect l="0" t="0" r="r" b="b"/>
                <a:pathLst>
                  <a:path w="1448" h="1452">
                    <a:moveTo>
                      <a:pt x="0" y="1452"/>
                    </a:moveTo>
                    <a:lnTo>
                      <a:pt x="6" y="1320"/>
                    </a:lnTo>
                    <a:lnTo>
                      <a:pt x="24" y="1190"/>
                    </a:lnTo>
                    <a:lnTo>
                      <a:pt x="52" y="1066"/>
                    </a:lnTo>
                    <a:lnTo>
                      <a:pt x="90" y="946"/>
                    </a:lnTo>
                    <a:lnTo>
                      <a:pt x="140" y="830"/>
                    </a:lnTo>
                    <a:lnTo>
                      <a:pt x="198" y="718"/>
                    </a:lnTo>
                    <a:lnTo>
                      <a:pt x="264" y="614"/>
                    </a:lnTo>
                    <a:lnTo>
                      <a:pt x="340" y="516"/>
                    </a:lnTo>
                    <a:lnTo>
                      <a:pt x="424" y="424"/>
                    </a:lnTo>
                    <a:lnTo>
                      <a:pt x="516" y="342"/>
                    </a:lnTo>
                    <a:lnTo>
                      <a:pt x="612" y="266"/>
                    </a:lnTo>
                    <a:lnTo>
                      <a:pt x="718" y="198"/>
                    </a:lnTo>
                    <a:lnTo>
                      <a:pt x="828" y="140"/>
                    </a:lnTo>
                    <a:lnTo>
                      <a:pt x="942" y="90"/>
                    </a:lnTo>
                    <a:lnTo>
                      <a:pt x="1064" y="52"/>
                    </a:lnTo>
                    <a:lnTo>
                      <a:pt x="1188" y="22"/>
                    </a:lnTo>
                    <a:lnTo>
                      <a:pt x="1316" y="6"/>
                    </a:lnTo>
                    <a:lnTo>
                      <a:pt x="1448" y="0"/>
                    </a:lnTo>
                    <a:lnTo>
                      <a:pt x="1448" y="726"/>
                    </a:lnTo>
                    <a:lnTo>
                      <a:pt x="1358" y="732"/>
                    </a:lnTo>
                    <a:lnTo>
                      <a:pt x="1270" y="748"/>
                    </a:lnTo>
                    <a:lnTo>
                      <a:pt x="1186" y="774"/>
                    </a:lnTo>
                    <a:lnTo>
                      <a:pt x="1108" y="810"/>
                    </a:lnTo>
                    <a:lnTo>
                      <a:pt x="1034" y="856"/>
                    </a:lnTo>
                    <a:lnTo>
                      <a:pt x="968" y="910"/>
                    </a:lnTo>
                    <a:lnTo>
                      <a:pt x="906" y="970"/>
                    </a:lnTo>
                    <a:lnTo>
                      <a:pt x="854" y="1038"/>
                    </a:lnTo>
                    <a:lnTo>
                      <a:pt x="808" y="1110"/>
                    </a:lnTo>
                    <a:lnTo>
                      <a:pt x="772" y="1190"/>
                    </a:lnTo>
                    <a:lnTo>
                      <a:pt x="746" y="1274"/>
                    </a:lnTo>
                    <a:lnTo>
                      <a:pt x="730" y="1360"/>
                    </a:lnTo>
                    <a:lnTo>
                      <a:pt x="724" y="1452"/>
                    </a:lnTo>
                    <a:lnTo>
                      <a:pt x="0" y="1452"/>
                    </a:lnTo>
                    <a:lnTo>
                      <a:pt x="0" y="145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9999FF"/>
                  </a:gs>
                  <a:gs pos="100000">
                    <a:srgbClr val="9999FF">
                      <a:gamma/>
                      <a:shade val="46275"/>
                      <a:invGamma/>
                    </a:srgbClr>
                  </a:gs>
                </a:gsLst>
                <a:lin ang="189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kumimoji="0" lang="zh-TW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64" charset="0"/>
                  <a:ea typeface="+mn-ea"/>
                </a:endParaRPr>
              </a:p>
            </p:txBody>
          </p:sp>
        </p:grpSp>
        <p:sp>
          <p:nvSpPr>
            <p:cNvPr id="16405" name="AutoShape 21"/>
            <p:cNvSpPr>
              <a:spLocks noChangeAspect="1" noChangeArrowheads="1"/>
            </p:cNvSpPr>
            <p:nvPr/>
          </p:nvSpPr>
          <p:spPr bwMode="gray">
            <a:xfrm rot="16200000">
              <a:off x="2294" y="1386"/>
              <a:ext cx="766" cy="500"/>
            </a:xfrm>
            <a:prstGeom prst="triangle">
              <a:avLst>
                <a:gd name="adj" fmla="val 50000"/>
              </a:avLst>
            </a:prstGeom>
            <a:solidFill>
              <a:srgbClr val="3399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kumimoji="0" lang="zh-TW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64" charset="0"/>
                <a:ea typeface="+mn-ea"/>
              </a:endParaRPr>
            </a:p>
          </p:txBody>
        </p:sp>
      </p:grpSp>
      <p:sp>
        <p:nvSpPr>
          <p:cNvPr id="16406" name="AutoShape 22"/>
          <p:cNvSpPr>
            <a:spLocks noChangeArrowheads="1"/>
          </p:cNvSpPr>
          <p:nvPr/>
        </p:nvSpPr>
        <p:spPr bwMode="auto">
          <a:xfrm>
            <a:off x="250825" y="1484313"/>
            <a:ext cx="2057400" cy="498475"/>
          </a:xfrm>
          <a:prstGeom prst="roundRect">
            <a:avLst>
              <a:gd name="adj" fmla="val 50000"/>
            </a:avLst>
          </a:prstGeom>
          <a:noFill/>
          <a:ln w="38100" algn="ctr">
            <a:solidFill>
              <a:srgbClr val="7030A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kumimoji="0" lang="zh-TW" altLang="en-US" sz="18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Verdana" pitchFamily="64" charset="0"/>
                <a:ea typeface="新細明體" pitchFamily="64" charset="-120"/>
              </a:rPr>
              <a:t>就業</a:t>
            </a:r>
          </a:p>
        </p:txBody>
      </p:sp>
      <p:sp>
        <p:nvSpPr>
          <p:cNvPr id="16407" name="AutoShape 23"/>
          <p:cNvSpPr>
            <a:spLocks noChangeArrowheads="1"/>
          </p:cNvSpPr>
          <p:nvPr/>
        </p:nvSpPr>
        <p:spPr bwMode="auto">
          <a:xfrm>
            <a:off x="5076825" y="1196975"/>
            <a:ext cx="2057400" cy="498475"/>
          </a:xfrm>
          <a:prstGeom prst="roundRect">
            <a:avLst>
              <a:gd name="adj" fmla="val 50000"/>
            </a:avLst>
          </a:prstGeom>
          <a:noFill/>
          <a:ln w="38100" algn="ctr">
            <a:solidFill>
              <a:schemeClr val="accent6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kumimoji="0" lang="zh-TW" altLang="en-US" sz="1800" b="1" dirty="0">
                <a:solidFill>
                  <a:schemeClr val="accent6">
                    <a:lumMod val="50000"/>
                  </a:schemeClr>
                </a:solidFill>
                <a:latin typeface="Verdana" pitchFamily="64" charset="0"/>
                <a:ea typeface="新細明體" pitchFamily="64" charset="-120"/>
              </a:rPr>
              <a:t>進修</a:t>
            </a:r>
            <a:endParaRPr kumimoji="0" lang="en-US" altLang="zh-TW" sz="1800" b="1" dirty="0">
              <a:solidFill>
                <a:schemeClr val="accent6">
                  <a:lumMod val="50000"/>
                </a:schemeClr>
              </a:solidFill>
              <a:latin typeface="Verdana" pitchFamily="64" charset="0"/>
              <a:ea typeface="新細明體" pitchFamily="64" charset="-120"/>
            </a:endParaRPr>
          </a:p>
        </p:txBody>
      </p:sp>
      <p:sp>
        <p:nvSpPr>
          <p:cNvPr id="16408" name="AutoShape 24"/>
          <p:cNvSpPr>
            <a:spLocks noChangeArrowheads="1"/>
          </p:cNvSpPr>
          <p:nvPr/>
        </p:nvSpPr>
        <p:spPr bwMode="auto">
          <a:xfrm>
            <a:off x="1476375" y="5084763"/>
            <a:ext cx="2057400" cy="498475"/>
          </a:xfrm>
          <a:prstGeom prst="roundRect">
            <a:avLst>
              <a:gd name="adj" fmla="val 50000"/>
            </a:avLst>
          </a:prstGeom>
          <a:noFill/>
          <a:ln w="38100" algn="ctr">
            <a:solidFill>
              <a:schemeClr val="accent5">
                <a:lumMod val="2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kumimoji="0" lang="zh-TW" altLang="en-US" sz="1800" b="1" dirty="0">
                <a:solidFill>
                  <a:schemeClr val="accent1">
                    <a:lumMod val="50000"/>
                  </a:schemeClr>
                </a:solidFill>
                <a:latin typeface="Verdana" pitchFamily="64" charset="0"/>
                <a:ea typeface="新細明體" pitchFamily="64" charset="-120"/>
              </a:rPr>
              <a:t>獨立創業</a:t>
            </a:r>
            <a:endParaRPr kumimoji="0" lang="en-US" altLang="zh-TW" sz="1800" b="1" dirty="0">
              <a:solidFill>
                <a:schemeClr val="accent1">
                  <a:lumMod val="50000"/>
                </a:schemeClr>
              </a:solidFill>
              <a:latin typeface="Verdana" pitchFamily="64" charset="0"/>
              <a:ea typeface="新細明體" pitchFamily="64" charset="-120"/>
            </a:endParaRPr>
          </a:p>
        </p:txBody>
      </p:sp>
      <p:sp>
        <p:nvSpPr>
          <p:cNvPr id="16410" name="Rectangle 26"/>
          <p:cNvSpPr>
            <a:spLocks noChangeArrowheads="1"/>
          </p:cNvSpPr>
          <p:nvPr/>
        </p:nvSpPr>
        <p:spPr bwMode="auto">
          <a:xfrm>
            <a:off x="179388" y="2205038"/>
            <a:ext cx="3240087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sz="2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Verdana" pitchFamily="64" charset="0"/>
              </a:rPr>
              <a:t>政府公務機關、企業財務、證券投資、金融機構、保險公司、財務工程、不動產投資</a:t>
            </a:r>
          </a:p>
        </p:txBody>
      </p:sp>
      <p:sp>
        <p:nvSpPr>
          <p:cNvPr id="16411" name="Rectangle 27"/>
          <p:cNvSpPr>
            <a:spLocks noChangeArrowheads="1"/>
          </p:cNvSpPr>
          <p:nvPr/>
        </p:nvSpPr>
        <p:spPr bwMode="auto">
          <a:xfrm>
            <a:off x="4787900" y="1635125"/>
            <a:ext cx="4572000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sz="2000" b="1" dirty="0">
                <a:latin typeface="Verdana" pitchFamily="64" charset="0"/>
              </a:rPr>
              <a:t>　一、國內進修：</a:t>
            </a:r>
          </a:p>
          <a:p>
            <a:pPr>
              <a:defRPr/>
            </a:pPr>
            <a:r>
              <a:rPr lang="en-US" altLang="zh-TW" sz="2000" b="1" dirty="0">
                <a:latin typeface="Verdana" pitchFamily="64" charset="0"/>
              </a:rPr>
              <a:t>      (</a:t>
            </a:r>
            <a:r>
              <a:rPr lang="zh-TW" altLang="en-US" sz="2000" b="1" dirty="0">
                <a:latin typeface="Verdana" pitchFamily="64" charset="0"/>
              </a:rPr>
              <a:t>一</a:t>
            </a:r>
            <a:r>
              <a:rPr lang="en-US" altLang="zh-TW" sz="2000" b="1" dirty="0">
                <a:latin typeface="Verdana" pitchFamily="64" charset="0"/>
              </a:rPr>
              <a:t>)</a:t>
            </a:r>
            <a:r>
              <a:rPr lang="zh-TW" altLang="en-US" sz="2000" b="1" dirty="0">
                <a:latin typeface="Verdana" pitchFamily="64" charset="0"/>
              </a:rPr>
              <a:t>國內各大學財務金融研究所 </a:t>
            </a:r>
          </a:p>
          <a:p>
            <a:pPr>
              <a:defRPr/>
            </a:pPr>
            <a:r>
              <a:rPr lang="en-US" altLang="zh-TW" sz="2000" b="1" dirty="0">
                <a:latin typeface="Verdana" pitchFamily="64" charset="0"/>
              </a:rPr>
              <a:t>      (</a:t>
            </a:r>
            <a:r>
              <a:rPr lang="zh-TW" altLang="en-US" sz="2000" b="1" dirty="0">
                <a:latin typeface="Verdana" pitchFamily="64" charset="0"/>
              </a:rPr>
              <a:t>二</a:t>
            </a:r>
            <a:r>
              <a:rPr lang="en-US" altLang="zh-TW" sz="2000" b="1" dirty="0">
                <a:latin typeface="Verdana" pitchFamily="64" charset="0"/>
              </a:rPr>
              <a:t>)</a:t>
            </a:r>
            <a:r>
              <a:rPr lang="zh-TW" altLang="en-US" sz="2000" b="1" dirty="0">
                <a:latin typeface="Verdana" pitchFamily="64" charset="0"/>
              </a:rPr>
              <a:t>各類商學相關研究所</a:t>
            </a:r>
          </a:p>
          <a:p>
            <a:pPr>
              <a:defRPr/>
            </a:pPr>
            <a:r>
              <a:rPr lang="zh-TW" altLang="en-US" sz="2000" b="1" dirty="0">
                <a:latin typeface="Verdana" pitchFamily="64" charset="0"/>
              </a:rPr>
              <a:t>　</a:t>
            </a:r>
          </a:p>
          <a:p>
            <a:pPr>
              <a:defRPr/>
            </a:pPr>
            <a:r>
              <a:rPr lang="zh-TW" altLang="en-US" sz="2000" b="1" dirty="0">
                <a:latin typeface="Verdana" pitchFamily="64" charset="0"/>
              </a:rPr>
              <a:t>   二、國外進修：</a:t>
            </a:r>
          </a:p>
          <a:p>
            <a:pPr>
              <a:defRPr/>
            </a:pPr>
            <a:r>
              <a:rPr lang="zh-TW" altLang="en-US" sz="2000" b="1" dirty="0">
                <a:latin typeface="Verdana" pitchFamily="64" charset="0"/>
              </a:rPr>
              <a:t>       美、日、英、德等國財務金融類</a:t>
            </a:r>
          </a:p>
          <a:p>
            <a:pPr>
              <a:defRPr/>
            </a:pPr>
            <a:r>
              <a:rPr lang="zh-TW" altLang="en-US" sz="2000" b="1" dirty="0">
                <a:latin typeface="Verdana" pitchFamily="64" charset="0"/>
              </a:rPr>
              <a:t>       研究所及相關研究所深造。</a:t>
            </a:r>
          </a:p>
        </p:txBody>
      </p:sp>
      <p:sp>
        <p:nvSpPr>
          <p:cNvPr id="22536" name="Rectangle 28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zh-TW" altLang="en-US" sz="4000" i="1" smtClean="0">
                <a:ea typeface="標楷體" pitchFamily="65" charset="-120"/>
              </a:rPr>
              <a:t>未來發展</a:t>
            </a: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20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 txBox="1">
            <a:spLocks noChangeArrowheads="1"/>
          </p:cNvSpPr>
          <p:nvPr/>
        </p:nvSpPr>
        <p:spPr bwMode="white">
          <a:xfrm>
            <a:off x="433388" y="2212975"/>
            <a:ext cx="8001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kumimoji="0" lang="en-US" altLang="zh-TW" sz="4000" b="1" i="1" kern="0" dirty="0">
                <a:solidFill>
                  <a:srgbClr val="0070C0"/>
                </a:solidFill>
                <a:latin typeface="+mj-lt"/>
                <a:ea typeface="Arial Unicode MS" pitchFamily="34" charset="-120"/>
                <a:cs typeface="Arial Unicode MS" pitchFamily="34" charset="-120"/>
              </a:rPr>
              <a:t/>
            </a:r>
            <a:br>
              <a:rPr kumimoji="0" lang="en-US" altLang="zh-TW" sz="4000" b="1" i="1" kern="0" dirty="0">
                <a:solidFill>
                  <a:srgbClr val="0070C0"/>
                </a:solidFill>
                <a:latin typeface="+mj-lt"/>
                <a:ea typeface="Arial Unicode MS" pitchFamily="34" charset="-120"/>
                <a:cs typeface="Arial Unicode MS" pitchFamily="34" charset="-120"/>
              </a:rPr>
            </a:br>
            <a:r>
              <a:rPr kumimoji="0" lang="zh-TW" altLang="en-US" sz="4000" b="1" kern="0" dirty="0">
                <a:solidFill>
                  <a:srgbClr val="0070C0"/>
                </a:solidFill>
                <a:latin typeface="+mj-lt"/>
                <a:cs typeface="+mj-cs"/>
              </a:rPr>
              <a:t>淡江大學</a:t>
            </a:r>
            <a:r>
              <a:rPr kumimoji="0" lang="zh-TW" altLang="en-US" sz="6600" b="1" kern="0" dirty="0">
                <a:solidFill>
                  <a:srgbClr val="0070C0"/>
                </a:solidFill>
                <a:latin typeface="+mj-lt"/>
                <a:cs typeface="+mj-cs"/>
              </a:rPr>
              <a:t>經濟學系</a:t>
            </a:r>
            <a:r>
              <a:rPr kumimoji="0" lang="zh-TW" altLang="en-US" sz="4000" b="1" kern="0" dirty="0">
                <a:solidFill>
                  <a:srgbClr val="0070C0"/>
                </a:solidFill>
                <a:latin typeface="+mj-lt"/>
                <a:cs typeface="+mj-cs"/>
              </a:rPr>
              <a:t/>
            </a:r>
            <a:br>
              <a:rPr kumimoji="0" lang="zh-TW" altLang="en-US" sz="4000" b="1" kern="0" dirty="0">
                <a:solidFill>
                  <a:srgbClr val="0070C0"/>
                </a:solidFill>
                <a:latin typeface="+mj-lt"/>
                <a:cs typeface="+mj-cs"/>
              </a:rPr>
            </a:br>
            <a:endParaRPr kumimoji="0" lang="en-US" altLang="zh-TW" sz="4000" b="1" kern="0" dirty="0">
              <a:solidFill>
                <a:srgbClr val="0070C0"/>
              </a:solidFill>
              <a:latin typeface="+mj-lt"/>
              <a:cs typeface="+mj-cs"/>
            </a:endParaRPr>
          </a:p>
        </p:txBody>
      </p:sp>
      <p:sp>
        <p:nvSpPr>
          <p:cNvPr id="5" name="矩形 4"/>
          <p:cNvSpPr/>
          <p:nvPr/>
        </p:nvSpPr>
        <p:spPr bwMode="auto">
          <a:xfrm>
            <a:off x="0" y="0"/>
            <a:ext cx="9144000" cy="185737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kumimoji="0" lang="zh-TW" altLang="en-US">
              <a:effectLst>
                <a:outerShdw blurRad="38100" dist="38100" dir="2700000" algn="tl">
                  <a:srgbClr val="C0C0C0"/>
                </a:outerShdw>
              </a:effectLst>
              <a:ea typeface="新細明體" pitchFamily="18" charset="-120"/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428625" y="2214563"/>
            <a:ext cx="80010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sz="4000" i="1" dirty="0" smtClean="0">
                <a:solidFill>
                  <a:schemeClr val="accent6">
                    <a:lumMod val="50000"/>
                  </a:schemeClr>
                </a:solidFill>
                <a:ea typeface="Arial Unicode MS" pitchFamily="34" charset="-120"/>
                <a:cs typeface="Arial Unicode MS" pitchFamily="34" charset="-120"/>
              </a:rPr>
              <a:t/>
            </a:r>
            <a:br>
              <a:rPr lang="en-US" altLang="zh-TW" sz="4000" i="1" dirty="0" smtClean="0">
                <a:solidFill>
                  <a:schemeClr val="accent6">
                    <a:lumMod val="50000"/>
                  </a:schemeClr>
                </a:solidFill>
                <a:ea typeface="Arial Unicode MS" pitchFamily="34" charset="-120"/>
                <a:cs typeface="Arial Unicode MS" pitchFamily="34" charset="-120"/>
              </a:rPr>
            </a:br>
            <a:r>
              <a:rPr lang="zh-TW" altLang="en-US" sz="4000" dirty="0" smtClean="0">
                <a:ea typeface="標楷體" pitchFamily="65" charset="-120"/>
                <a:cs typeface="+mj-cs"/>
              </a:rPr>
              <a:t>淡江大學</a:t>
            </a:r>
            <a:r>
              <a:rPr lang="zh-TW" altLang="en-US" sz="6600" dirty="0" smtClean="0">
                <a:ea typeface="標楷體" pitchFamily="65" charset="-120"/>
                <a:cs typeface="+mj-cs"/>
              </a:rPr>
              <a:t>經濟學系</a:t>
            </a:r>
            <a:r>
              <a:rPr lang="zh-TW" altLang="en-US" sz="4000" dirty="0" smtClean="0">
                <a:ea typeface="標楷體" pitchFamily="65" charset="-120"/>
                <a:cs typeface="+mj-cs"/>
              </a:rPr>
              <a:t/>
            </a:r>
            <a:br>
              <a:rPr lang="zh-TW" altLang="en-US" sz="4000" dirty="0" smtClean="0">
                <a:ea typeface="標楷體" pitchFamily="65" charset="-120"/>
                <a:cs typeface="+mj-cs"/>
              </a:rPr>
            </a:br>
            <a:endParaRPr lang="en-US" altLang="zh-TW" sz="4000" dirty="0" smtClean="0">
              <a:ea typeface="標楷體" pitchFamily="65" charset="-120"/>
              <a:cs typeface="+mj-cs"/>
            </a:endParaRPr>
          </a:p>
        </p:txBody>
      </p:sp>
      <p:pic>
        <p:nvPicPr>
          <p:cNvPr id="23556" name="Picture 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643438" cy="184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矩形 7"/>
          <p:cNvSpPr/>
          <p:nvPr/>
        </p:nvSpPr>
        <p:spPr bwMode="auto">
          <a:xfrm>
            <a:off x="4554538" y="0"/>
            <a:ext cx="571500" cy="185737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kumimoji="0" lang="zh-TW" altLang="en-US">
              <a:effectLst>
                <a:outerShdw blurRad="38100" dist="38100" dir="2700000" algn="tl">
                  <a:srgbClr val="C0C0C0"/>
                </a:outerShdw>
              </a:effectLst>
              <a:ea typeface="新細明體" pitchFamily="18" charset="-120"/>
            </a:endParaRPr>
          </a:p>
        </p:txBody>
      </p:sp>
      <p:pic>
        <p:nvPicPr>
          <p:cNvPr id="23558" name="Picture 7"/>
          <p:cNvPicPr>
            <a:picLocks noChangeAspect="1" noChangeArrowheads="1"/>
          </p:cNvPicPr>
          <p:nvPr/>
        </p:nvPicPr>
        <p:blipFill>
          <a:blip r:embed="rId3" cstate="print">
            <a:lum bright="30000"/>
          </a:blip>
          <a:srcRect/>
          <a:stretch>
            <a:fillRect/>
          </a:stretch>
        </p:blipFill>
        <p:spPr bwMode="auto">
          <a:xfrm>
            <a:off x="7345363" y="52388"/>
            <a:ext cx="170815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Freeform 4"/>
          <p:cNvSpPr>
            <a:spLocks/>
          </p:cNvSpPr>
          <p:nvPr/>
        </p:nvSpPr>
        <p:spPr bwMode="gray">
          <a:xfrm>
            <a:off x="1071538" y="1298106"/>
            <a:ext cx="6643734" cy="806450"/>
          </a:xfrm>
          <a:custGeom>
            <a:avLst/>
            <a:gdLst/>
            <a:ahLst/>
            <a:cxnLst>
              <a:cxn ang="0">
                <a:pos x="1" y="492"/>
              </a:cxn>
              <a:cxn ang="0">
                <a:pos x="1707" y="20"/>
              </a:cxn>
              <a:cxn ang="0">
                <a:pos x="3340" y="482"/>
              </a:cxn>
              <a:cxn ang="0">
                <a:pos x="1734" y="74"/>
              </a:cxn>
              <a:cxn ang="0">
                <a:pos x="1" y="492"/>
              </a:cxn>
            </a:cxnLst>
            <a:rect l="0" t="0" r="r" b="b"/>
            <a:pathLst>
              <a:path w="3341" h="508">
                <a:moveTo>
                  <a:pt x="1" y="492"/>
                </a:moveTo>
                <a:cubicBezTo>
                  <a:pt x="0" y="477"/>
                  <a:pt x="710" y="0"/>
                  <a:pt x="1707" y="20"/>
                </a:cubicBezTo>
                <a:cubicBezTo>
                  <a:pt x="2704" y="40"/>
                  <a:pt x="3339" y="467"/>
                  <a:pt x="3340" y="482"/>
                </a:cubicBezTo>
                <a:cubicBezTo>
                  <a:pt x="3341" y="496"/>
                  <a:pt x="2608" y="93"/>
                  <a:pt x="1734" y="74"/>
                </a:cubicBezTo>
                <a:cubicBezTo>
                  <a:pt x="860" y="54"/>
                  <a:pt x="2" y="508"/>
                  <a:pt x="1" y="492"/>
                </a:cubicBezTo>
                <a:close/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/>
          <a:lstStyle/>
          <a:p>
            <a:pPr>
              <a:defRPr/>
            </a:pPr>
            <a:endParaRPr kumimoji="0" lang="zh-TW" altLang="en-US">
              <a:effectLst>
                <a:outerShdw blurRad="38100" dist="38100" dir="2700000" algn="tl">
                  <a:srgbClr val="000000"/>
                </a:outerShdw>
              </a:effectLst>
              <a:latin typeface="Verdana" pitchFamily="64" charset="0"/>
              <a:ea typeface="新細明體" pitchFamily="64" charset="-120"/>
            </a:endParaRPr>
          </a:p>
        </p:txBody>
      </p:sp>
      <p:sp>
        <p:nvSpPr>
          <p:cNvPr id="11" name="Freeform 4"/>
          <p:cNvSpPr>
            <a:spLocks/>
          </p:cNvSpPr>
          <p:nvPr/>
        </p:nvSpPr>
        <p:spPr bwMode="gray">
          <a:xfrm>
            <a:off x="1054119" y="1411317"/>
            <a:ext cx="6643734" cy="806450"/>
          </a:xfrm>
          <a:custGeom>
            <a:avLst/>
            <a:gdLst/>
            <a:ahLst/>
            <a:cxnLst>
              <a:cxn ang="0">
                <a:pos x="1" y="492"/>
              </a:cxn>
              <a:cxn ang="0">
                <a:pos x="1707" y="20"/>
              </a:cxn>
              <a:cxn ang="0">
                <a:pos x="3340" y="482"/>
              </a:cxn>
              <a:cxn ang="0">
                <a:pos x="1734" y="74"/>
              </a:cxn>
              <a:cxn ang="0">
                <a:pos x="1" y="492"/>
              </a:cxn>
            </a:cxnLst>
            <a:rect l="0" t="0" r="r" b="b"/>
            <a:pathLst>
              <a:path w="3341" h="508">
                <a:moveTo>
                  <a:pt x="1" y="492"/>
                </a:moveTo>
                <a:cubicBezTo>
                  <a:pt x="0" y="477"/>
                  <a:pt x="710" y="0"/>
                  <a:pt x="1707" y="20"/>
                </a:cubicBezTo>
                <a:cubicBezTo>
                  <a:pt x="2704" y="40"/>
                  <a:pt x="3339" y="467"/>
                  <a:pt x="3340" y="482"/>
                </a:cubicBezTo>
                <a:cubicBezTo>
                  <a:pt x="3341" y="496"/>
                  <a:pt x="2608" y="93"/>
                  <a:pt x="1734" y="74"/>
                </a:cubicBezTo>
                <a:cubicBezTo>
                  <a:pt x="860" y="54"/>
                  <a:pt x="2" y="508"/>
                  <a:pt x="1" y="492"/>
                </a:cubicBezTo>
                <a:close/>
              </a:path>
            </a:pathLst>
          </a:cu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/>
          <a:lstStyle/>
          <a:p>
            <a:pPr>
              <a:defRPr/>
            </a:pPr>
            <a:endParaRPr kumimoji="0" lang="zh-TW" altLang="en-US">
              <a:effectLst>
                <a:outerShdw blurRad="38100" dist="38100" dir="2700000" algn="tl">
                  <a:srgbClr val="000000"/>
                </a:outerShdw>
              </a:effectLst>
              <a:latin typeface="Verdana" pitchFamily="64" charset="0"/>
              <a:ea typeface="新細明體" pitchFamily="64" charset="-120"/>
            </a:endParaRPr>
          </a:p>
        </p:txBody>
      </p:sp>
      <p:sp>
        <p:nvSpPr>
          <p:cNvPr id="10" name="Freeform 4"/>
          <p:cNvSpPr>
            <a:spLocks/>
          </p:cNvSpPr>
          <p:nvPr/>
        </p:nvSpPr>
        <p:spPr bwMode="gray">
          <a:xfrm>
            <a:off x="1093308" y="1346002"/>
            <a:ext cx="6643734" cy="806450"/>
          </a:xfrm>
          <a:custGeom>
            <a:avLst/>
            <a:gdLst/>
            <a:ahLst/>
            <a:cxnLst>
              <a:cxn ang="0">
                <a:pos x="1" y="492"/>
              </a:cxn>
              <a:cxn ang="0">
                <a:pos x="1707" y="20"/>
              </a:cxn>
              <a:cxn ang="0">
                <a:pos x="3340" y="482"/>
              </a:cxn>
              <a:cxn ang="0">
                <a:pos x="1734" y="74"/>
              </a:cxn>
              <a:cxn ang="0">
                <a:pos x="1" y="492"/>
              </a:cxn>
            </a:cxnLst>
            <a:rect l="0" t="0" r="r" b="b"/>
            <a:pathLst>
              <a:path w="3341" h="508">
                <a:moveTo>
                  <a:pt x="1" y="492"/>
                </a:moveTo>
                <a:cubicBezTo>
                  <a:pt x="0" y="477"/>
                  <a:pt x="710" y="0"/>
                  <a:pt x="1707" y="20"/>
                </a:cubicBezTo>
                <a:cubicBezTo>
                  <a:pt x="2704" y="40"/>
                  <a:pt x="3339" y="467"/>
                  <a:pt x="3340" y="482"/>
                </a:cubicBezTo>
                <a:cubicBezTo>
                  <a:pt x="3341" y="496"/>
                  <a:pt x="2608" y="93"/>
                  <a:pt x="1734" y="74"/>
                </a:cubicBezTo>
                <a:cubicBezTo>
                  <a:pt x="860" y="54"/>
                  <a:pt x="2" y="508"/>
                  <a:pt x="1" y="492"/>
                </a:cubicBezTo>
                <a:close/>
              </a:path>
            </a:pathLst>
          </a:cu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/>
          <a:lstStyle/>
          <a:p>
            <a:pPr>
              <a:defRPr/>
            </a:pPr>
            <a:endParaRPr kumimoji="0" lang="zh-TW" altLang="en-US">
              <a:effectLst>
                <a:outerShdw blurRad="38100" dist="38100" dir="2700000" algn="tl">
                  <a:srgbClr val="000000"/>
                </a:outerShdw>
              </a:effectLst>
              <a:latin typeface="Verdana" pitchFamily="64" charset="0"/>
              <a:ea typeface="新細明體" pitchFamily="6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1500188" y="0"/>
            <a:ext cx="5562600" cy="1143000"/>
          </a:xfrm>
        </p:spPr>
        <p:txBody>
          <a:bodyPr/>
          <a:lstStyle/>
          <a:p>
            <a:pPr eaLnBrk="1" hangingPunct="1"/>
            <a:r>
              <a:rPr lang="zh-TW" altLang="en-US" sz="4000" i="1" smtClean="0">
                <a:ea typeface="標楷體" pitchFamily="65" charset="-120"/>
              </a:rPr>
              <a:t>系所簡介</a:t>
            </a:r>
          </a:p>
        </p:txBody>
      </p:sp>
      <p:graphicFrame>
        <p:nvGraphicFramePr>
          <p:cNvPr id="63491" name="Group 3"/>
          <p:cNvGraphicFramePr>
            <a:graphicFrameLocks noGrp="1"/>
          </p:cNvGraphicFramePr>
          <p:nvPr/>
        </p:nvGraphicFramePr>
        <p:xfrm>
          <a:off x="422275" y="1397000"/>
          <a:ext cx="8358188" cy="5036186"/>
        </p:xfrm>
        <a:graphic>
          <a:graphicData uri="http://schemas.openxmlformats.org/drawingml/2006/table">
            <a:tbl>
              <a:tblPr/>
              <a:tblGrid>
                <a:gridCol w="1270000"/>
                <a:gridCol w="7088188"/>
              </a:tblGrid>
              <a:tr h="709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標楷體" pitchFamily="65" charset="-120"/>
                          <a:ea typeface="儷黑 Pro"/>
                          <a:cs typeface="儷黑 Pro"/>
                        </a:rPr>
                        <a:t>時間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標楷體" pitchFamily="65" charset="-120"/>
                          <a:ea typeface="儷黑 Pro"/>
                          <a:cs typeface="儷黑 Pro"/>
                        </a:rPr>
                        <a:t>沿革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標楷體" pitchFamily="65" charset="-120"/>
                          <a:ea typeface="儷黑 Pro"/>
                          <a:cs typeface="儷黑 Pro"/>
                        </a:rPr>
                        <a:t>1964</a:t>
                      </a: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標楷體" pitchFamily="65" charset="-120"/>
                          <a:ea typeface="儷黑 Pro"/>
                          <a:cs typeface="儷黑 Pro"/>
                        </a:rPr>
                        <a:t>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標楷體" pitchFamily="65" charset="-120"/>
                          <a:ea typeface="儷黑 Pro"/>
                          <a:cs typeface="儷黑 Pro"/>
                        </a:rPr>
                        <a:t>合作學系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EFF"/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儷黑 Pro"/>
                          <a:cs typeface="儷黑 Pro"/>
                        </a:rPr>
                        <a:t>1975</a:t>
                      </a: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儷黑 Pro"/>
                          <a:cs typeface="儷黑 Pro"/>
                        </a:rPr>
                        <a:t>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儷黑 Pro"/>
                          <a:cs typeface="儷黑 Pro"/>
                        </a:rPr>
                        <a:t>更名合作經濟學系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FFF"/>
                    </a:solidFill>
                  </a:tcPr>
                </a:tc>
              </a:tr>
              <a:tr h="315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3713D"/>
                          </a:solidFill>
                          <a:effectLst/>
                          <a:latin typeface="標楷體" pitchFamily="65" charset="-120"/>
                          <a:ea typeface="儷黑 Pro"/>
                          <a:cs typeface="儷黑 Pro"/>
                        </a:rPr>
                        <a:t>1980</a:t>
                      </a: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3713D"/>
                          </a:solidFill>
                          <a:effectLst/>
                          <a:latin typeface="標楷體" pitchFamily="65" charset="-120"/>
                          <a:ea typeface="儷黑 Pro"/>
                          <a:cs typeface="儷黑 Pro"/>
                        </a:rPr>
                        <a:t>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3713D"/>
                          </a:solidFill>
                          <a:effectLst/>
                          <a:latin typeface="標楷體" pitchFamily="65" charset="-120"/>
                          <a:ea typeface="儷黑 Pro"/>
                          <a:cs typeface="儷黑 Pro"/>
                        </a:rPr>
                        <a:t>更名為經濟學系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EFF"/>
                    </a:solidFill>
                  </a:tcPr>
                </a:tc>
              </a:tr>
              <a:tr h="352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儷黑 Pro"/>
                          <a:cs typeface="儷黑 Pro"/>
                        </a:rPr>
                        <a:t>1986</a:t>
                      </a: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儷黑 Pro"/>
                          <a:cs typeface="儷黑 Pro"/>
                        </a:rPr>
                        <a:t>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儷黑 Pro"/>
                          <a:cs typeface="儷黑 Pro"/>
                        </a:rPr>
                        <a:t>增設日間部一班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FFF"/>
                    </a:solidFill>
                  </a:tcPr>
                </a:tc>
              </a:tr>
              <a:tr h="388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標楷體" pitchFamily="65" charset="-120"/>
                          <a:ea typeface="儷黑 Pro"/>
                          <a:cs typeface="儷黑 Pro"/>
                        </a:rPr>
                        <a:t>1997</a:t>
                      </a: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標楷體" pitchFamily="65" charset="-120"/>
                          <a:ea typeface="儷黑 Pro"/>
                          <a:cs typeface="儷黑 Pro"/>
                        </a:rPr>
                        <a:t>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標楷體" pitchFamily="65" charset="-120"/>
                          <a:ea typeface="儷黑 Pro"/>
                          <a:cs typeface="儷黑 Pro"/>
                        </a:rPr>
                        <a:t>夜間部停招</a:t>
                      </a:r>
                      <a:r>
                        <a:rPr kumimoji="1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標楷體" pitchFamily="65" charset="-120"/>
                          <a:ea typeface="儷黑 Pro"/>
                          <a:cs typeface="儷黑 Pro"/>
                        </a:rPr>
                        <a:t>,</a:t>
                      </a: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標楷體" pitchFamily="65" charset="-120"/>
                          <a:ea typeface="儷黑 Pro"/>
                          <a:cs typeface="儷黑 Pro"/>
                        </a:rPr>
                        <a:t>日間部改為三班</a:t>
                      </a:r>
                      <a:r>
                        <a:rPr kumimoji="1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標楷體" pitchFamily="65" charset="-120"/>
                          <a:ea typeface="儷黑 Pro"/>
                          <a:cs typeface="儷黑 Pro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EFF"/>
                    </a:solidFill>
                  </a:tcPr>
                </a:tc>
              </a:tr>
              <a:tr h="398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儷黑 Pro"/>
                          <a:cs typeface="儷黑 Pro"/>
                        </a:rPr>
                        <a:t>2001</a:t>
                      </a: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儷黑 Pro"/>
                          <a:cs typeface="儷黑 Pro"/>
                        </a:rPr>
                        <a:t>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儷黑 Pro"/>
                          <a:cs typeface="儷黑 Pro"/>
                        </a:rPr>
                        <a:t>成立應用經濟學碩士班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FFF"/>
                    </a:solidFill>
                  </a:tcPr>
                </a:tc>
              </a:tr>
              <a:tr h="390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標楷體" pitchFamily="65" charset="-120"/>
                          <a:ea typeface="儷黑 Pro"/>
                          <a:cs typeface="儷黑 Pro"/>
                        </a:rPr>
                        <a:t>2004</a:t>
                      </a: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標楷體" pitchFamily="65" charset="-120"/>
                          <a:ea typeface="儷黑 Pro"/>
                          <a:cs typeface="儷黑 Pro"/>
                        </a:rPr>
                        <a:t>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標楷體" pitchFamily="65" charset="-120"/>
                          <a:ea typeface="儷黑 Pro"/>
                          <a:cs typeface="儷黑 Pro"/>
                        </a:rPr>
                        <a:t>碩士班更名為經濟學系碩士班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EFF"/>
                    </a:solidFill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儷黑 Pro"/>
                          <a:cs typeface="儷黑 Pro"/>
                        </a:rPr>
                        <a:t>2007</a:t>
                      </a: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儷黑 Pro"/>
                          <a:cs typeface="儷黑 Pro"/>
                        </a:rPr>
                        <a:t>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儷黑 Pro"/>
                          <a:cs typeface="儷黑 Pro"/>
                        </a:rPr>
                        <a:t>開辦財經法律學分學程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FFF"/>
                    </a:solidFill>
                  </a:tcPr>
                </a:tc>
              </a:tr>
              <a:tr h="504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標楷體" pitchFamily="65" charset="-120"/>
                          <a:ea typeface="儷黑 Pro"/>
                          <a:cs typeface="儷黑 Pro"/>
                        </a:rPr>
                        <a:t>2010</a:t>
                      </a: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標楷體" pitchFamily="65" charset="-120"/>
                          <a:ea typeface="儷黑 Pro"/>
                          <a:cs typeface="儷黑 Pro"/>
                        </a:rPr>
                        <a:t>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系友會以「中華民國淡江大學經濟學系系友會」申請社團法人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與凱撒衛浴簽訂海外實習契約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與澳洲昆士蘭大學簽訂大學部</a:t>
                      </a: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3+2</a:t>
                      </a:r>
                      <a:r>
                        <a:rPr kumimoji="0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碩士班</a:t>
                      </a: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1+1</a:t>
                      </a:r>
                      <a:r>
                        <a:rPr kumimoji="0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雙學位學制</a:t>
                      </a:r>
                      <a:endParaRPr kumimoji="0" lang="zh-TW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Verdana" pitchFamily="34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EFF"/>
                    </a:solidFill>
                  </a:tcPr>
                </a:tc>
              </a:tr>
            </a:tbl>
          </a:graphicData>
        </a:graphic>
      </p:graphicFrame>
      <p:pic>
        <p:nvPicPr>
          <p:cNvPr id="2461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03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614" name="Picture 2" descr="C:\Users\Eleonore\Desktop\系所介紹\square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63" y="1500188"/>
            <a:ext cx="31115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615" name="Picture 2" descr="C:\Users\Eleonore\Desktop\系所介紹\square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38" y="1500188"/>
            <a:ext cx="31115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db2004c010gl">
  <a:themeElements>
    <a:clrScheme name="sample 3">
      <a:dk1>
        <a:srgbClr val="2B166E"/>
      </a:dk1>
      <a:lt1>
        <a:srgbClr val="FFFFFF"/>
      </a:lt1>
      <a:dk2>
        <a:srgbClr val="3F9D6C"/>
      </a:dk2>
      <a:lt2>
        <a:srgbClr val="DDDDDD"/>
      </a:lt2>
      <a:accent1>
        <a:srgbClr val="5BCD81"/>
      </a:accent1>
      <a:accent2>
        <a:srgbClr val="3399FF"/>
      </a:accent2>
      <a:accent3>
        <a:srgbClr val="FFFFFF"/>
      </a:accent3>
      <a:accent4>
        <a:srgbClr val="23115D"/>
      </a:accent4>
      <a:accent5>
        <a:srgbClr val="B5E3C1"/>
      </a:accent5>
      <a:accent6>
        <a:srgbClr val="2D8AE7"/>
      </a:accent6>
      <a:hlink>
        <a:srgbClr val="6666FF"/>
      </a:hlink>
      <a:folHlink>
        <a:srgbClr val="6C9BBE"/>
      </a:folHlink>
    </a:clrScheme>
    <a:fontScheme name="sampl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itchFamily="34" charset="0"/>
          </a:defRPr>
        </a:defPPr>
      </a:lstStyle>
    </a:lnDef>
  </a:objectDefaults>
  <a:extraClrSchemeLst>
    <a:extraClrScheme>
      <a:clrScheme name="sample 1">
        <a:dk1>
          <a:srgbClr val="2B166E"/>
        </a:dk1>
        <a:lt1>
          <a:srgbClr val="FFFFFF"/>
        </a:lt1>
        <a:dk2>
          <a:srgbClr val="336699"/>
        </a:dk2>
        <a:lt2>
          <a:srgbClr val="DDDDDD"/>
        </a:lt2>
        <a:accent1>
          <a:srgbClr val="458F8F"/>
        </a:accent1>
        <a:accent2>
          <a:srgbClr val="CCCC00"/>
        </a:accent2>
        <a:accent3>
          <a:srgbClr val="FFFFFF"/>
        </a:accent3>
        <a:accent4>
          <a:srgbClr val="23115D"/>
        </a:accent4>
        <a:accent5>
          <a:srgbClr val="B0C6C6"/>
        </a:accent5>
        <a:accent6>
          <a:srgbClr val="B9B900"/>
        </a:accent6>
        <a:hlink>
          <a:srgbClr val="9999FF"/>
        </a:hlink>
        <a:folHlink>
          <a:srgbClr val="6C9BB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666633"/>
        </a:dk1>
        <a:lt1>
          <a:srgbClr val="FFFFFF"/>
        </a:lt1>
        <a:dk2>
          <a:srgbClr val="000066"/>
        </a:dk2>
        <a:lt2>
          <a:srgbClr val="F7F4D5"/>
        </a:lt2>
        <a:accent1>
          <a:srgbClr val="C86C62"/>
        </a:accent1>
        <a:accent2>
          <a:srgbClr val="D3A5DF"/>
        </a:accent2>
        <a:accent3>
          <a:srgbClr val="FFFFFF"/>
        </a:accent3>
        <a:accent4>
          <a:srgbClr val="56562A"/>
        </a:accent4>
        <a:accent5>
          <a:srgbClr val="E0BAB7"/>
        </a:accent5>
        <a:accent6>
          <a:srgbClr val="BF95CA"/>
        </a:accent6>
        <a:hlink>
          <a:srgbClr val="3197BB"/>
        </a:hlink>
        <a:folHlink>
          <a:srgbClr val="878FA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2B166E"/>
        </a:dk1>
        <a:lt1>
          <a:srgbClr val="FFFFFF"/>
        </a:lt1>
        <a:dk2>
          <a:srgbClr val="3F9D6C"/>
        </a:dk2>
        <a:lt2>
          <a:srgbClr val="DDDDDD"/>
        </a:lt2>
        <a:accent1>
          <a:srgbClr val="5BCD81"/>
        </a:accent1>
        <a:accent2>
          <a:srgbClr val="3399FF"/>
        </a:accent2>
        <a:accent3>
          <a:srgbClr val="FFFFFF"/>
        </a:accent3>
        <a:accent4>
          <a:srgbClr val="23115D"/>
        </a:accent4>
        <a:accent5>
          <a:srgbClr val="B5E3C1"/>
        </a:accent5>
        <a:accent6>
          <a:srgbClr val="2D8AE7"/>
        </a:accent6>
        <a:hlink>
          <a:srgbClr val="6666FF"/>
        </a:hlink>
        <a:folHlink>
          <a:srgbClr val="6C9BB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cdb2004c010gl</Template>
  <TotalTime>839</TotalTime>
  <Words>3460</Words>
  <Application>Microsoft Office PowerPoint</Application>
  <PresentationFormat>如螢幕大小 (4:3)</PresentationFormat>
  <Paragraphs>649</Paragraphs>
  <Slides>43</Slides>
  <Notes>9</Notes>
  <HiddenSlides>0</HiddenSlides>
  <MMClips>0</MMClips>
  <ScaleCrop>false</ScaleCrop>
  <HeadingPairs>
    <vt:vector size="6" baseType="variant">
      <vt:variant>
        <vt:lpstr>佈景主題</vt:lpstr>
      </vt:variant>
      <vt:variant>
        <vt:i4>1</vt:i4>
      </vt:variant>
      <vt:variant>
        <vt:lpstr>內嵌 OLE 伺服程式</vt:lpstr>
      </vt:variant>
      <vt:variant>
        <vt:i4>2</vt:i4>
      </vt:variant>
      <vt:variant>
        <vt:lpstr>投影片標題</vt:lpstr>
      </vt:variant>
      <vt:variant>
        <vt:i4>43</vt:i4>
      </vt:variant>
    </vt:vector>
  </HeadingPairs>
  <TitlesOfParts>
    <vt:vector size="46" baseType="lpstr">
      <vt:lpstr>cdb2004c010gl</vt:lpstr>
      <vt:lpstr>Image</vt:lpstr>
      <vt:lpstr>圖表</vt:lpstr>
      <vt:lpstr>投影片 1</vt:lpstr>
      <vt:lpstr> 淡江大學財務金融學系 </vt:lpstr>
      <vt:lpstr>教學目標與特色</vt:lpstr>
      <vt:lpstr>課程規劃</vt:lpstr>
      <vt:lpstr>課程規劃</vt:lpstr>
      <vt:lpstr>相關專業證照</vt:lpstr>
      <vt:lpstr>未來發展</vt:lpstr>
      <vt:lpstr> 淡江大學經濟學系 </vt:lpstr>
      <vt:lpstr>系所簡介</vt:lpstr>
      <vt:lpstr>教學目標與特色</vt:lpstr>
      <vt:lpstr>Faculty 師資</vt:lpstr>
      <vt:lpstr>Faculty 師資</vt:lpstr>
      <vt:lpstr>課程規劃</vt:lpstr>
      <vt:lpstr>未來發展</vt:lpstr>
      <vt:lpstr>傑出系友</vt:lpstr>
      <vt:lpstr>傑出系友</vt:lpstr>
      <vt:lpstr> 淡江大學保險學系 </vt:lpstr>
      <vt:lpstr>系所簡介</vt:lpstr>
      <vt:lpstr>教學目標</vt:lpstr>
      <vt:lpstr>教學特色</vt:lpstr>
      <vt:lpstr>Faculty 師資</vt:lpstr>
      <vt:lpstr>Faculty 師資（續）</vt:lpstr>
      <vt:lpstr>課程規劃</vt:lpstr>
      <vt:lpstr>未來發展</vt:lpstr>
      <vt:lpstr> 淡江大學 國際企業學系 </vt:lpstr>
      <vt:lpstr>投影片 26</vt:lpstr>
      <vt:lpstr>教學目標與特色</vt:lpstr>
      <vt:lpstr>教育目標</vt:lpstr>
      <vt:lpstr>核心能力</vt:lpstr>
      <vt:lpstr>Faculty 師資</vt:lpstr>
      <vt:lpstr>Faculty 師資</vt:lpstr>
      <vt:lpstr>合聘 師資</vt:lpstr>
      <vt:lpstr>課程規劃</vt:lpstr>
      <vt:lpstr>未來發展</vt:lpstr>
      <vt:lpstr>發展績效</vt:lpstr>
      <vt:lpstr> 淡江大學產業經濟學系 </vt:lpstr>
      <vt:lpstr>教學目標與特色</vt:lpstr>
      <vt:lpstr>課程規劃</vt:lpstr>
      <vt:lpstr>Faculty 師資</vt:lpstr>
      <vt:lpstr>Faculty 師資</vt:lpstr>
      <vt:lpstr>未來發展</vt:lpstr>
      <vt:lpstr>傑出系友</vt:lpstr>
      <vt:lpstr>投影片 43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淡江大學保險學系</dc:title>
  <dc:creator>Eleonore</dc:creator>
  <cp:lastModifiedBy>E01</cp:lastModifiedBy>
  <cp:revision>47</cp:revision>
  <dcterms:created xsi:type="dcterms:W3CDTF">2008-05-14T09:06:44Z</dcterms:created>
  <dcterms:modified xsi:type="dcterms:W3CDTF">2010-11-17T00:46:59Z</dcterms:modified>
</cp:coreProperties>
</file>