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61" r:id="rId5"/>
    <p:sldId id="279" r:id="rId6"/>
    <p:sldId id="270" r:id="rId7"/>
    <p:sldId id="271" r:id="rId8"/>
    <p:sldId id="282" r:id="rId9"/>
    <p:sldId id="292" r:id="rId10"/>
    <p:sldId id="285" r:id="rId11"/>
    <p:sldId id="289" r:id="rId12"/>
    <p:sldId id="288" r:id="rId13"/>
    <p:sldId id="280" r:id="rId14"/>
    <p:sldId id="284" r:id="rId15"/>
    <p:sldId id="283" r:id="rId16"/>
    <p:sldId id="290" r:id="rId17"/>
    <p:sldId id="291" r:id="rId18"/>
    <p:sldId id="28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10" autoAdjust="0"/>
  </p:normalViewPr>
  <p:slideViewPr>
    <p:cSldViewPr>
      <p:cViewPr>
        <p:scale>
          <a:sx n="80" d="100"/>
          <a:sy n="80" d="100"/>
        </p:scale>
        <p:origin x="-226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757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669D-550E-43F7-A484-FE2521DB5A49}" type="datetimeFigureOut">
              <a:rPr lang="zh-TW" altLang="en-US" smtClean="0"/>
              <a:pPr/>
              <a:t>2010/5/21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8AF4F-F2F6-457E-906E-4D7EDD730B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BBC8-1082-4D00-89E8-98612787BAD0}" type="datetimeFigureOut">
              <a:rPr lang="zh-TW" altLang="en-US" smtClean="0"/>
              <a:pPr/>
              <a:t>2010/5/21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F916A-FBC8-4C11-841B-87D016E93E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0C9D-2F5A-45E2-915E-B7FAE9E044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校徽22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24" y="928670"/>
            <a:ext cx="479423" cy="461912"/>
          </a:xfrm>
          <a:prstGeom prst="rect">
            <a:avLst/>
          </a:prstGeom>
        </p:spPr>
      </p:pic>
      <p:pic>
        <p:nvPicPr>
          <p:cNvPr id="9" name="圖片 8" descr="DSC_0117.JPG"/>
          <p:cNvPicPr>
            <a:picLocks noChangeAspect="1"/>
          </p:cNvPicPr>
          <p:nvPr userDrawn="1"/>
        </p:nvPicPr>
        <p:blipFill>
          <a:blip r:embed="rId5" cstate="print"/>
          <a:srcRect l="1646" t="8644" r="2093" b="15751"/>
          <a:stretch>
            <a:fillRect/>
          </a:stretch>
        </p:blipFill>
        <p:spPr>
          <a:xfrm>
            <a:off x="214282" y="6143644"/>
            <a:ext cx="1000132" cy="521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27969;&#31243;&#22294;.doc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029604" cy="2286015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特粗楷體" pitchFamily="49" charset="-120"/>
              </a:rPr>
              <a:t>九十八學年度第二學期學校日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2857488" y="4357694"/>
            <a:ext cx="3571900" cy="857256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特粗楷體" pitchFamily="49" charset="-120"/>
              </a:rPr>
              <a:t>輔 導 室 簡 報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年與</a:t>
            </a:r>
            <a:r>
              <a:rPr lang="en-US" altLang="zh-TW" sz="48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100</a:t>
            </a:r>
            <a:r>
              <a:rPr lang="zh-TW" altLang="en-US" sz="48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年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大學多元入學方式最大改變</a:t>
            </a:r>
            <a:endParaRPr lang="zh-TW" altLang="en-US" sz="4800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100" y="2714620"/>
            <a:ext cx="7500990" cy="3000396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學校推薦、繁星計畫合併為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繁星推薦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，招生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名額倍增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為五千名；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個人申請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則由目前最多申請五系，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增為六系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，招生名額也會增加。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938" t="26929" r="27148" b="7153"/>
          <a:stretch>
            <a:fillRect/>
          </a:stretch>
        </p:blipFill>
        <p:spPr bwMode="auto">
          <a:xfrm>
            <a:off x="2285984" y="0"/>
            <a:ext cx="4807761" cy="686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642910" y="35716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學年度</a:t>
            </a:r>
            <a:endParaRPr lang="zh-TW" altLang="en-US" sz="2800" b="1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 flipV="1">
            <a:off x="5500694" y="5214950"/>
            <a:ext cx="142876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429124" y="2928934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357686" y="1785926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428860" y="2857496"/>
            <a:ext cx="92869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429256" y="3286124"/>
            <a:ext cx="1500198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571736" y="2214554"/>
            <a:ext cx="2857520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0學年度多元入學方案架構圖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4091"/>
            <a:ext cx="4357718" cy="643390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向右箭號圖說文字 4"/>
          <p:cNvSpPr/>
          <p:nvPr/>
        </p:nvSpPr>
        <p:spPr>
          <a:xfrm>
            <a:off x="928662" y="2714620"/>
            <a:ext cx="3071834" cy="571504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28662" y="2714621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大學申請</a:t>
            </a:r>
            <a:r>
              <a:rPr lang="en-US" altLang="zh-TW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lang="en-US" altLang="zh-TW" dirty="0" smtClean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四技申請</a:t>
            </a:r>
            <a:r>
              <a:rPr lang="en-US" altLang="zh-TW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lang="zh-TW" altLang="en-US" dirty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000364" y="1928802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643702" y="19288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華康特粗楷體" pitchFamily="65" charset="-120"/>
                <a:ea typeface="華康特粗楷體" pitchFamily="65" charset="-120"/>
              </a:rPr>
              <a:t>音樂、美術、體育</a:t>
            </a:r>
            <a:endParaRPr lang="zh-TW" altLang="en-US" dirty="0">
              <a:solidFill>
                <a:srgbClr val="00B05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100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學年度大學多元入學方案架構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cxnSp>
        <p:nvCxnSpPr>
          <p:cNvPr id="12" name="肘形接點 11"/>
          <p:cNvCxnSpPr/>
          <p:nvPr/>
        </p:nvCxnSpPr>
        <p:spPr>
          <a:xfrm rot="10800000">
            <a:off x="5000628" y="1714488"/>
            <a:ext cx="1643074" cy="357190"/>
          </a:xfrm>
          <a:prstGeom prst="bentConnector3">
            <a:avLst>
              <a:gd name="adj1" fmla="val 9058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643702" y="1928802"/>
            <a:ext cx="2000264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86380" y="6429396"/>
            <a:ext cx="107157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786182" y="1428736"/>
            <a:ext cx="1285884" cy="500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80" y="5500702"/>
            <a:ext cx="1143008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15304" cy="1428760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99</a:t>
            </a:r>
            <a:r>
              <a:rPr lang="en-US" altLang="zh-TW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(100)</a:t>
            </a:r>
            <a:r>
              <a:rPr lang="zh-TW" alt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年大學升學輔導</a:t>
            </a:r>
            <a:endParaRPr lang="zh-TW" alt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215370" cy="4929222"/>
          </a:xfrm>
        </p:spPr>
        <p:txBody>
          <a:bodyPr>
            <a:normAutofit fontScale="70000" lnSpcReduction="20000"/>
          </a:bodyPr>
          <a:lstStyle/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一、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大學學系探索量表</a:t>
            </a:r>
            <a:endParaRPr lang="en-US" altLang="zh-TW" sz="34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高二升高三暑假施測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 </a:t>
            </a:r>
            <a:endParaRPr lang="en-US" altLang="zh-TW" sz="34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二、大學學群介紹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(98/10/28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～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98/11/18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共八場次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marL="514350" indent="-514350" algn="l"/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   「大學科系的真面目」專題講座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(99/05/18)</a:t>
            </a:r>
          </a:p>
          <a:p>
            <a:pPr marL="514350" indent="-514350" algn="l"/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--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銘傳大學國際交流處處長劉國偉教授</a:t>
            </a:r>
            <a:endParaRPr lang="en-US" altLang="zh-TW" sz="34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三、多元入學說明會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:</a:t>
            </a: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高國三家長說明會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98/11/21</a:t>
            </a: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99/11(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暫訂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高三學生說明會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註冊組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 98/11/25</a:t>
            </a: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註冊組續辦</a:t>
            </a:r>
            <a:endParaRPr lang="en-US" altLang="zh-TW" sz="34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99/08(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暫訂</a:t>
            </a:r>
            <a:r>
              <a:rPr lang="en-US" altLang="zh-TW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輔導室</a:t>
            </a:r>
            <a:endParaRPr lang="en-US" altLang="zh-TW" sz="34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北星計畫說明會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註冊組</a:t>
            </a:r>
            <a:r>
              <a:rPr lang="en-US" altLang="zh-TW" sz="3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)99/04/10</a:t>
            </a:r>
          </a:p>
          <a:p>
            <a:pPr algn="l"/>
            <a:r>
              <a:rPr lang="zh-TW" altLang="en-US" sz="3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    註冊組續辦</a:t>
            </a:r>
            <a:endParaRPr lang="zh-TW" altLang="en-US" sz="34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>
              <a:buFont typeface="+mj-ea"/>
              <a:buAutoNum type="ea1ChtPeriod"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endParaRPr lang="zh-TW" altLang="en-US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99</a:t>
            </a:r>
            <a:r>
              <a:rPr lang="en-US" altLang="zh-TW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(100)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年大學升學輔導</a:t>
            </a:r>
            <a:endParaRPr lang="zh-TW" altLang="en-US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429552" cy="4929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四、書面資料「如何利用寒假期間做好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甄試準備」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(99/02/01)</a:t>
            </a: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學測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100/01/27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28(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農曆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月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24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25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日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  <a:endParaRPr lang="zh-TW" altLang="en-US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五、指定項目甄試考古題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光碟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及備審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資料借閱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(99/02/01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～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99/04/23)</a:t>
            </a: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提供網路下載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帳號、密碼</a:t>
            </a:r>
            <a:r>
              <a:rPr lang="en-US" altLang="zh-TW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六、指定項目甄試講座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99/02/04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輔大洪雅玲教授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99/02/24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馬偕陳立仁會長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>
              <a:buFont typeface="+mj-ea"/>
              <a:buAutoNum type="ea1ChtPeriod"/>
            </a:pPr>
            <a:endParaRPr lang="zh-TW" altLang="en-US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>
              <a:buFont typeface="+mj-ea"/>
              <a:buAutoNum type="ea1ChtPeriod"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endParaRPr lang="zh-TW" altLang="en-US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99</a:t>
            </a: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年大學升學輔導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572428" cy="4286280"/>
          </a:xfrm>
        </p:spPr>
        <p:txBody>
          <a:bodyPr>
            <a:normAutofit fontScale="85000" lnSpcReduction="20000"/>
          </a:bodyPr>
          <a:lstStyle/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七、申請入學選填志願說明會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指定項目甄試備審資料說明會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99/02/27</a:t>
            </a: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備審資料說明會提前舉辦</a:t>
            </a:r>
            <a:endParaRPr lang="en-US" altLang="zh-TW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申請入學合併繁星推薦選填志願說明會</a:t>
            </a:r>
            <a:endParaRPr lang="en-US" altLang="zh-TW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八、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99/03/27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高中生面試準備專題講座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續辦</a:t>
            </a:r>
            <a:endParaRPr lang="en-US" altLang="zh-TW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九、模擬面試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99/03/29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～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99/03/31(30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場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marL="514350" indent="-514350" algn="l"/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    續辦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十、登記分發選填志願說明會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(99/07/20)</a:t>
            </a:r>
          </a:p>
          <a:p>
            <a:pPr marL="514350" indent="-514350" algn="l"/>
            <a:r>
              <a:rPr lang="zh-TW" altLang="en-US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    續辦</a:t>
            </a:r>
            <a:endParaRPr lang="en-US" altLang="zh-TW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>
              <a:buFont typeface="+mj-ea"/>
              <a:buAutoNum type="ea1ChtPeriod"/>
            </a:pPr>
            <a:endParaRPr lang="zh-TW" altLang="en-US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514350" indent="-514350" algn="l">
              <a:buFont typeface="+mj-ea"/>
              <a:buAutoNum type="ea1ChtPeriod"/>
            </a:pP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endParaRPr lang="zh-TW" altLang="en-US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輔導室網站簡介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572560" cy="33528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大學招生委員會聯合會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大學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大學多元入學升學網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教育部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國中畢業生多元進路宣導網站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教育部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高中職多元入學方案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中教司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100" y="2714620"/>
            <a:ext cx="7215238" cy="29289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但在孩子釐清自己方向</a:t>
            </a:r>
            <a:endParaRPr lang="en-US" altLang="zh-TW" sz="44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決定自己的生涯之前</a:t>
            </a:r>
            <a: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4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需要親師共同協助</a:t>
            </a:r>
            <a:endParaRPr lang="en-US" altLang="zh-TW" sz="44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提供多元、完整的資訊</a:t>
            </a:r>
            <a:endParaRPr lang="zh-TW" altLang="en-US" sz="4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071538" y="714356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樹葉的方向由風決定</a:t>
            </a:r>
            <a: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人的方向由自己決定</a:t>
            </a:r>
            <a:endParaRPr lang="zh-TW" altLang="en-US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43852" cy="3643338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輔導室期待與家長您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一起協助孩子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做好選擇下一學習階段的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/>
            </a:r>
            <a:b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</a:br>
            <a:r>
              <a:rPr lang="zh-TW" altLang="en-US" sz="6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生涯規劃</a:t>
            </a:r>
            <a:endParaRPr lang="zh-TW" altLang="en-US" sz="6000" dirty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71670" y="507207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～報告完畢～</a:t>
            </a:r>
            <a:endParaRPr lang="zh-TW" altLang="en-US" sz="5400" dirty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校徽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928670"/>
            <a:ext cx="479423" cy="461912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07157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特粗楷體" pitchFamily="49" charset="-120"/>
              </a:rPr>
              <a:t>輔導工作目標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715172" cy="428628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8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協助學生了解自我，發展潛能      </a:t>
            </a:r>
            <a:endParaRPr lang="en-US" altLang="zh-TW" sz="84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8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協助學生進行有效的學習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8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協助學生培養正確的生活習慣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8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協助學生達成良好的生活適應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84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協助學生作生涯探索以及規劃</a:t>
            </a:r>
          </a:p>
          <a:p>
            <a:pPr algn="l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172348" cy="1285884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輔導工作項目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7000924" cy="4500594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生活輔導：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生活適應輔導、生命教育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/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 性別平等教育、家庭教育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學習輔導：心理測驗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生涯輔導</a:t>
            </a:r>
            <a:endParaRPr lang="en-US" altLang="zh-TW" sz="3600" b="1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特教工作：資優及身心障礙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急難救助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6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特粗楷體" pitchFamily="49" charset="-120"/>
              </a:rPr>
              <a:t>輔導工作的實施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143800" cy="457203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建立學生基本資料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進行輔導活動課程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心理測驗的實施與解釋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認輔工作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個別諮商</a:t>
            </a:r>
            <a:r>
              <a:rPr lang="en-US" altLang="zh-TW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心理師駐校服務</a:t>
            </a:r>
            <a:r>
              <a:rPr lang="en-US" altLang="zh-TW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生涯輔導活動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辦理各項宣導活動及講座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500198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輔導課程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—</a:t>
            </a: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九年級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r>
              <a:rPr lang="en-US" dirty="0" smtClean="0"/>
              <a:t> </a:t>
            </a:r>
            <a:endParaRPr lang="zh-TW" altLang="en-US" dirty="0" smtClean="0"/>
          </a:p>
          <a:p>
            <a:r>
              <a:rPr lang="en-US" dirty="0" smtClean="0"/>
              <a:t> </a:t>
            </a:r>
            <a:endParaRPr lang="zh-TW" altLang="en-US" dirty="0" smtClean="0"/>
          </a:p>
          <a:p>
            <a:r>
              <a:rPr lang="en-US" dirty="0" smtClean="0"/>
              <a:t> </a:t>
            </a:r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14348" y="2000240"/>
          <a:ext cx="7739076" cy="3786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6"/>
                <a:gridCol w="2655092"/>
                <a:gridCol w="1273998"/>
                <a:gridCol w="2595540"/>
              </a:tblGrid>
              <a:tr h="3883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九上輔導活動議題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九下輔導活動議題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4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生涯</a:t>
                      </a:r>
                      <a:r>
                        <a:rPr lang="zh-TW" altLang="en-US" sz="2000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輔導</a:t>
                      </a:r>
                      <a:endParaRPr lang="zh-TW" sz="2000" kern="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生涯金字塔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生涯目標飛機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賴氏人格測驗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海防最前線</a:t>
                      </a:r>
                      <a:r>
                        <a:rPr lang="en-US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影片</a:t>
                      </a:r>
                      <a:r>
                        <a:rPr lang="en-US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生涯興趣量表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生涯</a:t>
                      </a:r>
                      <a:r>
                        <a:rPr lang="zh-TW" altLang="en-US" sz="2000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輔導</a:t>
                      </a:r>
                      <a:endParaRPr lang="zh-TW" sz="2000" kern="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學校面面觀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升學校系博覽會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綜合高中介紹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升學網站介紹</a:t>
                      </a:r>
                    </a:p>
                  </a:txBody>
                  <a:tcPr marL="68580" marR="68580" marT="0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生命教育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找死的兔子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性別平等</a:t>
                      </a: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教育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zh-TW" sz="20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性別刻板印象小海報</a:t>
                      </a:r>
                    </a:p>
                  </a:txBody>
                  <a:tcPr marL="68580" marR="6858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家庭教育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大智若魚</a:t>
                      </a:r>
                      <a:r>
                        <a:rPr lang="en-US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影片</a:t>
                      </a:r>
                      <a:r>
                        <a:rPr lang="en-US" sz="2000" kern="1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華康特粗楷體" pitchFamily="65" charset="-120"/>
                          <a:ea typeface="華康特粗楷體" pitchFamily="65" charset="-120"/>
                          <a:cs typeface="Times New Roman"/>
                        </a:rPr>
                        <a:t>)</a:t>
                      </a:r>
                      <a:endParaRPr lang="zh-TW" sz="2000" kern="10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華康特粗楷體" pitchFamily="65" charset="-120"/>
                        <a:ea typeface="華康特粗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特粗楷體" pitchFamily="65" charset="-120"/>
                <a:ea typeface="華康特粗楷體" pitchFamily="65" charset="-120"/>
              </a:rPr>
              <a:t>國中部生涯輔導活動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100" y="1857364"/>
            <a:ext cx="7215238" cy="421484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畢業班天燈祈福活動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教務處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畢業生彌撒祈福活動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學務處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高中多元進路宣導</a:t>
            </a: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高中職升學資料展</a:t>
            </a:r>
            <a:endParaRPr lang="en-US" altLang="zh-TW" sz="40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升學講座</a:t>
            </a:r>
            <a:r>
              <a:rPr lang="en-US" altLang="zh-TW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dirty="0" smtClean="0">
                <a:solidFill>
                  <a:srgbClr val="C00000"/>
                </a:solidFill>
                <a:latin typeface="華康特粗楷體" pitchFamily="65" charset="-120"/>
                <a:ea typeface="華康特粗楷體" pitchFamily="65" charset="-120"/>
              </a:rPr>
              <a:t>考前加速衝刺絕招</a:t>
            </a:r>
            <a:endParaRPr lang="en-US" altLang="zh-TW" sz="4000" dirty="0" smtClean="0">
              <a:solidFill>
                <a:srgbClr val="C0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l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綺麗人生</a:t>
            </a:r>
            <a:r>
              <a:rPr lang="en-US" altLang="zh-TW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新星的祝福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_7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05154" cy="2928959"/>
          </a:xfrm>
          <a:prstGeom prst="star7">
            <a:avLst/>
          </a:prstGeom>
        </p:spPr>
      </p:pic>
      <p:pic>
        <p:nvPicPr>
          <p:cNvPr id="5" name="圖片 4" descr="天燈祈福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500306"/>
            <a:ext cx="3637164" cy="2434796"/>
          </a:xfrm>
          <a:prstGeom prst="star7">
            <a:avLst/>
          </a:prstGeom>
        </p:spPr>
      </p:pic>
      <p:pic>
        <p:nvPicPr>
          <p:cNvPr id="6" name="圖片 5" descr="DSC_4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0"/>
            <a:ext cx="4214842" cy="2802421"/>
          </a:xfrm>
          <a:prstGeom prst="star7">
            <a:avLst/>
          </a:prstGeom>
        </p:spPr>
      </p:pic>
      <p:pic>
        <p:nvPicPr>
          <p:cNvPr id="8" name="圖片 7" descr="DSC_0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1772" y="4103859"/>
            <a:ext cx="4142228" cy="2754141"/>
          </a:xfrm>
          <a:prstGeom prst="star7">
            <a:avLst/>
          </a:prstGeom>
        </p:spPr>
      </p:pic>
      <p:pic>
        <p:nvPicPr>
          <p:cNvPr id="9" name="圖片 8" descr="DSC_54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4000504"/>
            <a:ext cx="3975381" cy="2643206"/>
          </a:xfrm>
          <a:prstGeom prst="star7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1211" t="24731" r="28906" b="7153"/>
          <a:stretch>
            <a:fillRect/>
          </a:stretch>
        </p:blipFill>
        <p:spPr bwMode="auto">
          <a:xfrm>
            <a:off x="1785918" y="0"/>
            <a:ext cx="5286412" cy="677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500034" y="1214422"/>
            <a:ext cx="1571636" cy="64294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左箭號圖說文字 6"/>
          <p:cNvSpPr/>
          <p:nvPr/>
        </p:nvSpPr>
        <p:spPr>
          <a:xfrm>
            <a:off x="5643570" y="2357430"/>
            <a:ext cx="3000396" cy="1143008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14282" y="2285992"/>
            <a:ext cx="2928958" cy="107157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71472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北星計畫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10800000" flipV="1">
            <a:off x="214282" y="25003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北北基高中職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公私立高中職各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15140" y="500042"/>
            <a:ext cx="1571636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715140" y="5000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術科聯合測驗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643702" y="235743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高中職音樂、美術舞蹈、戲劇、體育班、科學班及五專各類科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肘形接點 15"/>
          <p:cNvCxnSpPr/>
          <p:nvPr/>
        </p:nvCxnSpPr>
        <p:spPr>
          <a:xfrm rot="10800000" flipV="1">
            <a:off x="4286248" y="714355"/>
            <a:ext cx="2428892" cy="500065"/>
          </a:xfrm>
          <a:prstGeom prst="bentConnector3">
            <a:avLst>
              <a:gd name="adj1" fmla="val 35678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3143240" y="2571744"/>
            <a:ext cx="121444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357686" y="2571744"/>
            <a:ext cx="128588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071670" y="1142984"/>
            <a:ext cx="44291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214678" y="5143512"/>
            <a:ext cx="221457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7" grpId="0" animBg="1"/>
      <p:bldP spid="25" grpId="0"/>
      <p:bldP spid="26" grpId="0"/>
      <p:bldP spid="26" grpId="1"/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180" t="29126" r="31543" b="9350"/>
          <a:stretch>
            <a:fillRect/>
          </a:stretch>
        </p:blipFill>
        <p:spPr bwMode="auto">
          <a:xfrm>
            <a:off x="2428860" y="0"/>
            <a:ext cx="4800361" cy="68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肘形接點 4"/>
          <p:cNvCxnSpPr/>
          <p:nvPr/>
        </p:nvCxnSpPr>
        <p:spPr>
          <a:xfrm>
            <a:off x="2428860" y="571480"/>
            <a:ext cx="2357454" cy="25003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928662" y="285728"/>
            <a:ext cx="150019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57224" y="28572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高中職及五專免試入學</a:t>
            </a:r>
            <a:endParaRPr lang="zh-TW" altLang="en-US" dirty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929058" y="928670"/>
            <a:ext cx="1500198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00628" y="4572008"/>
            <a:ext cx="1500198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214678" y="2357430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143372" y="2357430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500430" y="3929066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肘形接點 16"/>
          <p:cNvCxnSpPr/>
          <p:nvPr/>
        </p:nvCxnSpPr>
        <p:spPr>
          <a:xfrm rot="10800000" flipV="1">
            <a:off x="4786314" y="642918"/>
            <a:ext cx="1857388" cy="214312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643702" y="50004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術科聯合測驗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43702" y="500042"/>
            <a:ext cx="1571636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000628" y="5143512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500298" y="607220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華康特粗楷體" pitchFamily="65" charset="-120"/>
                <a:ea typeface="華康特粗楷體" pitchFamily="65" charset="-120"/>
              </a:rPr>
              <a:t>100</a:t>
            </a:r>
            <a:r>
              <a:rPr lang="zh-TW" altLang="en-US" sz="2000" dirty="0" smtClean="0">
                <a:latin typeface="華康特粗楷體" pitchFamily="65" charset="-120"/>
                <a:ea typeface="華康特粗楷體" pitchFamily="65" charset="-120"/>
              </a:rPr>
              <a:t>學年度</a:t>
            </a:r>
            <a:endParaRPr lang="zh-TW" altLang="en-US" sz="2000" dirty="0"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715</Words>
  <Application>Microsoft Office PowerPoint</Application>
  <PresentationFormat>如螢幕大小 (4:3)</PresentationFormat>
  <Paragraphs>118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自訂設計</vt:lpstr>
      <vt:lpstr>九十八學年度第二學期學校日</vt:lpstr>
      <vt:lpstr>輔導工作目標</vt:lpstr>
      <vt:lpstr>輔導工作項目</vt:lpstr>
      <vt:lpstr>輔導工作的實施</vt:lpstr>
      <vt:lpstr>輔導課程—九年級</vt:lpstr>
      <vt:lpstr>國中部生涯輔導活動</vt:lpstr>
      <vt:lpstr>投影片 7</vt:lpstr>
      <vt:lpstr>投影片 8</vt:lpstr>
      <vt:lpstr>投影片 9</vt:lpstr>
      <vt:lpstr>99年與100年大學多元入學方式最大改變</vt:lpstr>
      <vt:lpstr>投影片 11</vt:lpstr>
      <vt:lpstr>投影片 12</vt:lpstr>
      <vt:lpstr>99(100)年大學升學輔導</vt:lpstr>
      <vt:lpstr>99(100)年大學升學輔導</vt:lpstr>
      <vt:lpstr>99年大學升學輔導</vt:lpstr>
      <vt:lpstr>輔導室網站簡介</vt:lpstr>
      <vt:lpstr>樹葉的方向由風決定 人的方向由自己決定</vt:lpstr>
      <vt:lpstr>輔導室期待與家長您 一起協助孩子 做好選擇下一學習階段的 生涯規劃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AAA</cp:lastModifiedBy>
  <cp:revision>119</cp:revision>
  <dcterms:created xsi:type="dcterms:W3CDTF">2010-04-26T02:14:35Z</dcterms:created>
  <dcterms:modified xsi:type="dcterms:W3CDTF">2010-05-21T02:20:17Z</dcterms:modified>
</cp:coreProperties>
</file>