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42" r:id="rId2"/>
    <p:sldMasterId id="2147483766" r:id="rId3"/>
  </p:sldMasterIdLst>
  <p:notesMasterIdLst>
    <p:notesMasterId r:id="rId49"/>
  </p:notesMasterIdLst>
  <p:handoutMasterIdLst>
    <p:handoutMasterId r:id="rId50"/>
  </p:handoutMasterIdLst>
  <p:sldIdLst>
    <p:sldId id="257" r:id="rId4"/>
    <p:sldId id="342" r:id="rId5"/>
    <p:sldId id="354" r:id="rId6"/>
    <p:sldId id="355" r:id="rId7"/>
    <p:sldId id="378" r:id="rId8"/>
    <p:sldId id="269" r:id="rId9"/>
    <p:sldId id="273" r:id="rId10"/>
    <p:sldId id="272" r:id="rId11"/>
    <p:sldId id="270" r:id="rId12"/>
    <p:sldId id="351" r:id="rId13"/>
    <p:sldId id="353" r:id="rId14"/>
    <p:sldId id="381" r:id="rId15"/>
    <p:sldId id="271" r:id="rId16"/>
    <p:sldId id="371" r:id="rId17"/>
    <p:sldId id="274" r:id="rId18"/>
    <p:sldId id="356" r:id="rId19"/>
    <p:sldId id="380" r:id="rId20"/>
    <p:sldId id="359" r:id="rId21"/>
    <p:sldId id="360" r:id="rId22"/>
    <p:sldId id="361" r:id="rId23"/>
    <p:sldId id="308" r:id="rId24"/>
    <p:sldId id="366" r:id="rId25"/>
    <p:sldId id="357" r:id="rId26"/>
    <p:sldId id="367" r:id="rId27"/>
    <p:sldId id="368" r:id="rId28"/>
    <p:sldId id="362" r:id="rId29"/>
    <p:sldId id="363" r:id="rId30"/>
    <p:sldId id="358" r:id="rId31"/>
    <p:sldId id="369" r:id="rId32"/>
    <p:sldId id="373" r:id="rId33"/>
    <p:sldId id="374" r:id="rId34"/>
    <p:sldId id="283" r:id="rId35"/>
    <p:sldId id="281" r:id="rId36"/>
    <p:sldId id="285" r:id="rId37"/>
    <p:sldId id="287" r:id="rId38"/>
    <p:sldId id="290" r:id="rId39"/>
    <p:sldId id="286" r:id="rId40"/>
    <p:sldId id="375" r:id="rId41"/>
    <p:sldId id="376" r:id="rId42"/>
    <p:sldId id="377" r:id="rId43"/>
    <p:sldId id="350" r:id="rId44"/>
    <p:sldId id="318" r:id="rId45"/>
    <p:sldId id="379" r:id="rId46"/>
    <p:sldId id="309" r:id="rId47"/>
    <p:sldId id="316" r:id="rId4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AFC12"/>
    <a:srgbClr val="99FF99"/>
    <a:srgbClr val="002642"/>
    <a:srgbClr val="170882"/>
    <a:srgbClr val="CCFF99"/>
    <a:srgbClr val="CCFF66"/>
    <a:srgbClr val="CCFF33"/>
    <a:srgbClr val="99CC00"/>
    <a:srgbClr val="FF5050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4" autoAdjust="0"/>
    <p:restoredTop sz="94677" autoAdjust="0"/>
  </p:normalViewPr>
  <p:slideViewPr>
    <p:cSldViewPr>
      <p:cViewPr>
        <p:scale>
          <a:sx n="60" d="100"/>
          <a:sy n="60" d="100"/>
        </p:scale>
        <p:origin x="-240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557"/>
    </p:cViewPr>
  </p:sorterViewPr>
  <p:notesViewPr>
    <p:cSldViewPr>
      <p:cViewPr varScale="1">
        <p:scale>
          <a:sx n="61" d="100"/>
          <a:sy n="61" d="100"/>
        </p:scale>
        <p:origin x="-1757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B0D8B-4C4D-4A86-A04D-79F7415D6F87}" type="datetimeFigureOut">
              <a:rPr lang="zh-TW" altLang="en-US" smtClean="0"/>
              <a:pPr/>
              <a:t>2010/9/4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TW" dirty="0" smtClean="0"/>
              <a:t>1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6A88A-A34B-439C-AFD9-A0882F7D6BE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976B6-2573-49BA-AC13-47C39C046CC7}" type="datetimeFigureOut">
              <a:rPr lang="zh-TW" altLang="en-US" smtClean="0"/>
              <a:pPr/>
              <a:t>2010/9/4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TW" dirty="0" smtClean="0"/>
              <a:t>1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AA5DC-B07C-4336-9A09-4767C7338EA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A5DC-B07C-4336-9A09-4767C7338EA2}" type="slidenum">
              <a:rPr lang="zh-TW" altLang="en-US" smtClean="0"/>
              <a:pPr/>
              <a:t>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1</a:t>
            </a:r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FEC48C-9E19-45FB-9236-44C79590F2B8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43C0B-84B7-4268-BA18-FF40F6A9EC5F}" type="slidenum">
              <a:rPr lang="en-US" altLang="zh-TW"/>
              <a:pPr/>
              <a:t>28</a:t>
            </a:fld>
            <a:endParaRPr lang="en-US" altLang="zh-TW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8AA5DC-B07C-4336-9A09-4767C7338EA2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205CA-1DB2-4018-8CE0-02E50F566273}" type="datetime1">
              <a:rPr lang="zh-TW" altLang="en-US" smtClean="0"/>
              <a:pPr/>
              <a:t>2010/9/4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58F56-30C3-4D95-AADE-BCEBB5209F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205CA-1DB2-4018-8CE0-02E50F566273}" type="datetime1">
              <a:rPr lang="zh-TW" altLang="en-US" smtClean="0"/>
              <a:pPr/>
              <a:t>2010/9/4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58F56-30C3-4D95-AADE-BCEBB5209F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205CA-1DB2-4018-8CE0-02E50F566273}" type="datetime1">
              <a:rPr lang="zh-TW" altLang="en-US" smtClean="0"/>
              <a:pPr/>
              <a:t>2010/9/4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58F56-30C3-4D95-AADE-BCEBB5209F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205CA-1DB2-4018-8CE0-02E50F566273}" type="datetime1">
              <a:rPr lang="zh-TW" altLang="en-US" smtClean="0"/>
              <a:pPr/>
              <a:t>2010/9/4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58F56-30C3-4D95-AADE-BCEBB5209F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205CA-1DB2-4018-8CE0-02E50F566273}" type="datetime1">
              <a:rPr lang="zh-TW" altLang="en-US" smtClean="0"/>
              <a:pPr/>
              <a:t>2010/9/4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58F56-30C3-4D95-AADE-BCEBB5209F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205CA-1DB2-4018-8CE0-02E50F566273}" type="datetime1">
              <a:rPr lang="zh-TW" altLang="en-US" smtClean="0"/>
              <a:pPr/>
              <a:t>2010/9/4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58F56-30C3-4D95-AADE-BCEBB5209F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205CA-1DB2-4018-8CE0-02E50F566273}" type="datetime1">
              <a:rPr lang="zh-TW" altLang="en-US" smtClean="0"/>
              <a:pPr/>
              <a:t>2010/9/4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58F56-30C3-4D95-AADE-BCEBB5209F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205CA-1DB2-4018-8CE0-02E50F566273}" type="datetime1">
              <a:rPr lang="zh-TW" altLang="en-US" smtClean="0"/>
              <a:pPr/>
              <a:t>2010/9/4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58F56-30C3-4D95-AADE-BCEBB5209F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205CA-1DB2-4018-8CE0-02E50F566273}" type="datetime1">
              <a:rPr lang="zh-TW" altLang="en-US" smtClean="0"/>
              <a:pPr/>
              <a:t>2010/9/4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58F56-30C3-4D95-AADE-BCEBB5209F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205CA-1DB2-4018-8CE0-02E50F566273}" type="datetime1">
              <a:rPr lang="zh-TW" altLang="en-US" smtClean="0"/>
              <a:pPr/>
              <a:t>2010/9/4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58F56-30C3-4D95-AADE-BCEBB5209F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205CA-1DB2-4018-8CE0-02E50F566273}" type="datetime1">
              <a:rPr lang="zh-TW" altLang="en-US" smtClean="0"/>
              <a:pPr/>
              <a:t>2010/9/4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58F56-30C3-4D95-AADE-BCEBB5209F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205CA-1DB2-4018-8CE0-02E50F566273}" type="datetime1">
              <a:rPr lang="zh-TW" altLang="en-US" smtClean="0"/>
              <a:pPr/>
              <a:t>2010/9/4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58F56-30C3-4D95-AADE-BCEBB5209F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fld id="{ABE58F56-30C3-4D95-AADE-BCEBB5209F03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fld id="{ABE58F56-30C3-4D95-AADE-BCEBB5209F03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1"/>
          </p:nvPr>
        </p:nvSpPr>
        <p:spPr>
          <a:xfrm>
            <a:off x="-1214438" y="500063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2D1A6-7FC4-497D-931E-96D69192359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fld id="{ABE58F56-30C3-4D95-AADE-BCEBB5209F03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fld id="{ABE58F56-30C3-4D95-AADE-BCEBB5209F03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1339D8-93B9-41EF-AD52-F23A60100F23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205CA-1DB2-4018-8CE0-02E50F566273}" type="datetime1">
              <a:rPr lang="zh-TW" altLang="en-US" smtClean="0"/>
              <a:pPr/>
              <a:t>2010/9/4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58F56-30C3-4D95-AADE-BCEBB5209F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205CA-1DB2-4018-8CE0-02E50F566273}" type="datetime1">
              <a:rPr lang="zh-TW" altLang="en-US" smtClean="0"/>
              <a:pPr/>
              <a:t>2010/9/4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58F56-30C3-4D95-AADE-BCEBB5209F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205CA-1DB2-4018-8CE0-02E50F566273}" type="datetime1">
              <a:rPr lang="zh-TW" altLang="en-US" smtClean="0"/>
              <a:pPr/>
              <a:t>2010/9/4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58F56-30C3-4D95-AADE-BCEBB5209F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205CA-1DB2-4018-8CE0-02E50F566273}" type="datetime1">
              <a:rPr lang="zh-TW" altLang="en-US" smtClean="0"/>
              <a:pPr/>
              <a:t>2010/9/4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58F56-30C3-4D95-AADE-BCEBB5209F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205CA-1DB2-4018-8CE0-02E50F566273}" type="datetime1">
              <a:rPr lang="zh-TW" altLang="en-US" smtClean="0"/>
              <a:pPr/>
              <a:t>2010/9/4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58F56-30C3-4D95-AADE-BCEBB5209F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205CA-1DB2-4018-8CE0-02E50F566273}" type="datetime1">
              <a:rPr lang="zh-TW" altLang="en-US" smtClean="0"/>
              <a:pPr/>
              <a:t>2010/9/4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58F56-30C3-4D95-AADE-BCEBB5209F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205CA-1DB2-4018-8CE0-02E50F566273}" type="datetime1">
              <a:rPr lang="zh-TW" altLang="en-US" smtClean="0"/>
              <a:pPr/>
              <a:t>2010/9/4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58F56-30C3-4D95-AADE-BCEBB5209F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1339D8-93B9-41EF-AD52-F23A60100F23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205CA-1DB2-4018-8CE0-02E50F566273}" type="datetime1">
              <a:rPr lang="zh-TW" altLang="en-US" smtClean="0"/>
              <a:pPr/>
              <a:t>2010/9/4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58F56-30C3-4D95-AADE-BCEBB5209F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205CA-1DB2-4018-8CE0-02E50F566273}" type="datetime1">
              <a:rPr lang="zh-TW" altLang="en-US" smtClean="0"/>
              <a:pPr/>
              <a:t>2010/9/4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58F56-30C3-4D95-AADE-BCEBB5209F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205CA-1DB2-4018-8CE0-02E50F566273}" type="datetime1">
              <a:rPr lang="zh-TW" altLang="en-US" smtClean="0"/>
              <a:pPr/>
              <a:t>2010/9/4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58F56-30C3-4D95-AADE-BCEBB5209F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205CA-1DB2-4018-8CE0-02E50F566273}" type="datetime1">
              <a:rPr lang="zh-TW" altLang="en-US" smtClean="0"/>
              <a:pPr/>
              <a:t>2010/9/4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58F56-30C3-4D95-AADE-BCEBB5209F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205CA-1DB2-4018-8CE0-02E50F566273}" type="datetime1">
              <a:rPr lang="zh-TW" altLang="en-US" smtClean="0"/>
              <a:pPr/>
              <a:t>2010/9/4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58F56-30C3-4D95-AADE-BCEBB5209F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205CA-1DB2-4018-8CE0-02E50F566273}" type="datetime1">
              <a:rPr lang="zh-TW" altLang="en-US" smtClean="0"/>
              <a:pPr/>
              <a:t>2010/9/4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58F56-30C3-4D95-AADE-BCEBB5209F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205CA-1DB2-4018-8CE0-02E50F566273}" type="datetime1">
              <a:rPr lang="zh-TW" altLang="en-US" smtClean="0"/>
              <a:pPr/>
              <a:t>2010/9/4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58F56-30C3-4D95-AADE-BCEBB5209F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205CA-1DB2-4018-8CE0-02E50F566273}" type="datetime1">
              <a:rPr lang="zh-TW" altLang="en-US" smtClean="0"/>
              <a:pPr/>
              <a:t>2010/9/4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58F56-30C3-4D95-AADE-BCEBB5209F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205CA-1DB2-4018-8CE0-02E50F566273}" type="datetime1">
              <a:rPr lang="zh-TW" altLang="en-US" smtClean="0"/>
              <a:pPr/>
              <a:t>2010/9/4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58F56-30C3-4D95-AADE-BCEBB5209F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205CA-1DB2-4018-8CE0-02E50F566273}" type="datetime1">
              <a:rPr lang="zh-TW" altLang="en-US" smtClean="0"/>
              <a:pPr/>
              <a:t>2010/9/4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58F56-30C3-4D95-AADE-BCEBB5209F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205CA-1DB2-4018-8CE0-02E50F566273}" type="datetime1">
              <a:rPr lang="zh-TW" altLang="en-US" smtClean="0"/>
              <a:pPr/>
              <a:t>2010/9/4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58F56-30C3-4D95-AADE-BCEBB5209F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</p:spTree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</p:spTree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1339D8-93B9-41EF-AD52-F23A60100F23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205CA-1DB2-4018-8CE0-02E50F566273}" type="datetime1">
              <a:rPr lang="zh-TW" altLang="en-US" smtClean="0"/>
              <a:pPr/>
              <a:t>2010/9/4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58F56-30C3-4D95-AADE-BCEBB5209F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205CA-1DB2-4018-8CE0-02E50F566273}" type="datetime1">
              <a:rPr lang="zh-TW" altLang="en-US" smtClean="0"/>
              <a:pPr/>
              <a:t>2010/9/4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58F56-30C3-4D95-AADE-BCEBB5209F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205CA-1DB2-4018-8CE0-02E50F566273}" type="datetime1">
              <a:rPr lang="zh-TW" altLang="en-US" smtClean="0"/>
              <a:pPr/>
              <a:t>2010/9/4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58F56-30C3-4D95-AADE-BCEBB5209F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205CA-1DB2-4018-8CE0-02E50F566273}" type="datetime1">
              <a:rPr lang="zh-TW" altLang="en-US" smtClean="0"/>
              <a:pPr/>
              <a:t>2010/9/4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58F56-30C3-4D95-AADE-BCEBB5209F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205CA-1DB2-4018-8CE0-02E50F566273}" type="datetime1">
              <a:rPr lang="zh-TW" altLang="en-US" smtClean="0"/>
              <a:pPr/>
              <a:t>2010/9/4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58F56-30C3-4D95-AADE-BCEBB5209F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205CA-1DB2-4018-8CE0-02E50F566273}" type="datetime1">
              <a:rPr lang="zh-TW" altLang="en-US" smtClean="0"/>
              <a:pPr/>
              <a:t>2010/9/4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58F56-30C3-4D95-AADE-BCEBB5209F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205CA-1DB2-4018-8CE0-02E50F566273}" type="datetime1">
              <a:rPr lang="zh-TW" altLang="en-US" smtClean="0"/>
              <a:pPr/>
              <a:t>2010/9/4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58F56-30C3-4D95-AADE-BCEBB5209F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205CA-1DB2-4018-8CE0-02E50F566273}" type="datetime1">
              <a:rPr lang="zh-TW" altLang="en-US" smtClean="0"/>
              <a:pPr/>
              <a:t>2010/9/4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58F56-30C3-4D95-AADE-BCEBB5209F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205CA-1DB2-4018-8CE0-02E50F566273}" type="datetime1">
              <a:rPr lang="zh-TW" altLang="en-US" smtClean="0"/>
              <a:pPr/>
              <a:t>2010/9/4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58F56-30C3-4D95-AADE-BCEBB5209F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205CA-1DB2-4018-8CE0-02E50F566273}" type="datetime1">
              <a:rPr lang="zh-TW" altLang="en-US" smtClean="0"/>
              <a:pPr/>
              <a:t>2010/9/4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58F56-30C3-4D95-AADE-BCEBB5209F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205CA-1DB2-4018-8CE0-02E50F566273}" type="datetime1">
              <a:rPr lang="zh-TW" altLang="en-US" smtClean="0"/>
              <a:pPr/>
              <a:t>2010/9/4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58F56-30C3-4D95-AADE-BCEBB5209F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205CA-1DB2-4018-8CE0-02E50F566273}" type="datetime1">
              <a:rPr lang="zh-TW" altLang="en-US" smtClean="0"/>
              <a:pPr/>
              <a:t>2010/9/4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58F56-30C3-4D95-AADE-BCEBB5209F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205CA-1DB2-4018-8CE0-02E50F566273}" type="datetime1">
              <a:rPr lang="zh-TW" altLang="en-US" smtClean="0"/>
              <a:pPr/>
              <a:t>2010/9/4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58F56-30C3-4D95-AADE-BCEBB5209F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205CA-1DB2-4018-8CE0-02E50F566273}" type="datetime1">
              <a:rPr lang="zh-TW" altLang="en-US" smtClean="0"/>
              <a:pPr/>
              <a:t>2010/9/4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58F56-30C3-4D95-AADE-BCEBB5209F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205CA-1DB2-4018-8CE0-02E50F566273}" type="datetime1">
              <a:rPr lang="zh-TW" altLang="en-US" smtClean="0"/>
              <a:pPr/>
              <a:t>2010/9/4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58F56-30C3-4D95-AADE-BCEBB5209F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205CA-1DB2-4018-8CE0-02E50F566273}" type="datetime1">
              <a:rPr lang="zh-TW" altLang="en-US" smtClean="0"/>
              <a:pPr/>
              <a:t>2010/9/4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58F56-30C3-4D95-AADE-BCEBB5209F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205CA-1DB2-4018-8CE0-02E50F566273}" type="datetime1">
              <a:rPr lang="zh-TW" altLang="en-US" smtClean="0"/>
              <a:pPr/>
              <a:t>2010/9/4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58F56-30C3-4D95-AADE-BCEBB5209F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205CA-1DB2-4018-8CE0-02E50F566273}" type="datetime1">
              <a:rPr lang="zh-TW" altLang="en-US" smtClean="0"/>
              <a:pPr/>
              <a:t>2010/9/4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58F56-30C3-4D95-AADE-BCEBB5209F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205CA-1DB2-4018-8CE0-02E50F566273}" type="datetime1">
              <a:rPr lang="zh-TW" altLang="en-US" smtClean="0"/>
              <a:pPr/>
              <a:t>2010/9/4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58F56-30C3-4D95-AADE-BCEBB5209F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205CA-1DB2-4018-8CE0-02E50F566273}" type="datetime1">
              <a:rPr lang="zh-TW" altLang="en-US" smtClean="0"/>
              <a:pPr/>
              <a:t>2010/9/4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58F56-30C3-4D95-AADE-BCEBB5209F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205CA-1DB2-4018-8CE0-02E50F566273}" type="datetime1">
              <a:rPr lang="zh-TW" altLang="en-US" smtClean="0"/>
              <a:pPr/>
              <a:t>2010/9/4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58F56-30C3-4D95-AADE-BCEBB5209F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image" Target="../media/image2.gif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image" Target="../media/image4.jpeg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image" Target="../media/image2.gif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28" Type="http://schemas.openxmlformats.org/officeDocument/2006/relationships/image" Target="../media/image4.jpeg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3ACC4-3A24-4EF6-9039-F28B78D584E1}" type="datetime1">
              <a:rPr lang="zh-TW" altLang="en-US" smtClean="0"/>
              <a:pPr/>
              <a:t>2010/9/4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58F56-30C3-4D95-AADE-BCEBB5209F0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7" descr="校徽22.gif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8001024" y="928670"/>
            <a:ext cx="479423" cy="461912"/>
          </a:xfrm>
          <a:prstGeom prst="rect">
            <a:avLst/>
          </a:prstGeom>
        </p:spPr>
      </p:pic>
      <p:pic>
        <p:nvPicPr>
          <p:cNvPr id="9" name="圖片 8" descr="DSC_0117.JPG"/>
          <p:cNvPicPr>
            <a:picLocks noChangeAspect="1"/>
          </p:cNvPicPr>
          <p:nvPr/>
        </p:nvPicPr>
        <p:blipFill>
          <a:blip r:embed="rId31" cstate="print"/>
          <a:srcRect l="1646" t="8644" r="2093" b="15751"/>
          <a:stretch>
            <a:fillRect/>
          </a:stretch>
        </p:blipFill>
        <p:spPr>
          <a:xfrm>
            <a:off x="357158" y="6143644"/>
            <a:ext cx="1000132" cy="5218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731" r:id="rId20"/>
    <p:sldLayoutId id="2147483732" r:id="rId21"/>
    <p:sldLayoutId id="2147483733" r:id="rId22"/>
    <p:sldLayoutId id="2147483734" r:id="rId23"/>
    <p:sldLayoutId id="2147483735" r:id="rId24"/>
    <p:sldLayoutId id="2147483790" r:id="rId25"/>
    <p:sldLayoutId id="2147483791" r:id="rId26"/>
    <p:sldLayoutId id="2147483792" r:id="rId2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3ACC4-3A24-4EF6-9039-F28B78D584E1}" type="datetime1">
              <a:rPr lang="zh-TW" altLang="en-US" smtClean="0"/>
              <a:pPr/>
              <a:t>2010/9/4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58F56-30C3-4D95-AADE-BCEBB5209F0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7" descr="校徽22.gif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8001024" y="928670"/>
            <a:ext cx="479423" cy="461912"/>
          </a:xfrm>
          <a:prstGeom prst="rect">
            <a:avLst/>
          </a:prstGeom>
        </p:spPr>
      </p:pic>
      <p:pic>
        <p:nvPicPr>
          <p:cNvPr id="9" name="圖片 8" descr="DSC_0117.JPG"/>
          <p:cNvPicPr>
            <a:picLocks noChangeAspect="1"/>
          </p:cNvPicPr>
          <p:nvPr/>
        </p:nvPicPr>
        <p:blipFill>
          <a:blip r:embed="rId27" cstate="print"/>
          <a:srcRect l="1646" t="8644" r="2093" b="15751"/>
          <a:stretch>
            <a:fillRect/>
          </a:stretch>
        </p:blipFill>
        <p:spPr>
          <a:xfrm>
            <a:off x="357158" y="6143644"/>
            <a:ext cx="1000132" cy="521808"/>
          </a:xfrm>
          <a:prstGeom prst="rect">
            <a:avLst/>
          </a:prstGeom>
        </p:spPr>
      </p:pic>
      <p:pic>
        <p:nvPicPr>
          <p:cNvPr id="10" name="圖片 9" descr="DSC_0117.JPG"/>
          <p:cNvPicPr>
            <a:picLocks noChangeAspect="1"/>
          </p:cNvPicPr>
          <p:nvPr userDrawn="1"/>
        </p:nvPicPr>
        <p:blipFill>
          <a:blip r:embed="rId28" cstate="print"/>
          <a:srcRect l="8540" t="13173" r="8301" b="24682"/>
          <a:stretch>
            <a:fillRect/>
          </a:stretch>
        </p:blipFill>
        <p:spPr>
          <a:xfrm>
            <a:off x="162420" y="5817560"/>
            <a:ext cx="1246799" cy="857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圖片 10" descr="校徽22.gif"/>
          <p:cNvPicPr>
            <a:picLocks noChangeAspect="1"/>
          </p:cNvPicPr>
          <p:nvPr userDrawn="1"/>
        </p:nvPicPr>
        <p:blipFill>
          <a:blip r:embed="rId26" cstate="print"/>
          <a:stretch>
            <a:fillRect/>
          </a:stretch>
        </p:blipFill>
        <p:spPr>
          <a:xfrm>
            <a:off x="8072462" y="285728"/>
            <a:ext cx="642942" cy="6194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  <p:sldLayoutId id="2147483761" r:id="rId19"/>
    <p:sldLayoutId id="2147483762" r:id="rId20"/>
    <p:sldLayoutId id="2147483763" r:id="rId21"/>
    <p:sldLayoutId id="2147483764" r:id="rId22"/>
    <p:sldLayoutId id="2147483765" r:id="rId2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3ACC4-3A24-4EF6-9039-F28B78D584E1}" type="datetime1">
              <a:rPr lang="zh-TW" altLang="en-US" smtClean="0"/>
              <a:pPr/>
              <a:t>2010/9/4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58F56-30C3-4D95-AADE-BCEBB5209F0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7" descr="校徽22.gif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8001024" y="928670"/>
            <a:ext cx="479423" cy="461912"/>
          </a:xfrm>
          <a:prstGeom prst="rect">
            <a:avLst/>
          </a:prstGeom>
        </p:spPr>
      </p:pic>
      <p:pic>
        <p:nvPicPr>
          <p:cNvPr id="9" name="圖片 8" descr="DSC_0117.JPG"/>
          <p:cNvPicPr>
            <a:picLocks noChangeAspect="1"/>
          </p:cNvPicPr>
          <p:nvPr/>
        </p:nvPicPr>
        <p:blipFill>
          <a:blip r:embed="rId27" cstate="print"/>
          <a:srcRect l="1646" t="8644" r="2093" b="15751"/>
          <a:stretch>
            <a:fillRect/>
          </a:stretch>
        </p:blipFill>
        <p:spPr>
          <a:xfrm>
            <a:off x="357158" y="6143644"/>
            <a:ext cx="1000132" cy="521808"/>
          </a:xfrm>
          <a:prstGeom prst="rect">
            <a:avLst/>
          </a:prstGeom>
        </p:spPr>
      </p:pic>
      <p:pic>
        <p:nvPicPr>
          <p:cNvPr id="10" name="圖片 9" descr="DSC_0117.JPG"/>
          <p:cNvPicPr>
            <a:picLocks noChangeAspect="1"/>
          </p:cNvPicPr>
          <p:nvPr userDrawn="1"/>
        </p:nvPicPr>
        <p:blipFill>
          <a:blip r:embed="rId28" cstate="print"/>
          <a:srcRect l="8540" t="13173" r="8301" b="24682"/>
          <a:stretch>
            <a:fillRect/>
          </a:stretch>
        </p:blipFill>
        <p:spPr>
          <a:xfrm>
            <a:off x="162420" y="5817560"/>
            <a:ext cx="1246799" cy="857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圖片 10" descr="校徽22.gif"/>
          <p:cNvPicPr>
            <a:picLocks noChangeAspect="1"/>
          </p:cNvPicPr>
          <p:nvPr userDrawn="1"/>
        </p:nvPicPr>
        <p:blipFill>
          <a:blip r:embed="rId26" cstate="print"/>
          <a:stretch>
            <a:fillRect/>
          </a:stretch>
        </p:blipFill>
        <p:spPr>
          <a:xfrm>
            <a:off x="8072462" y="285728"/>
            <a:ext cx="642942" cy="6194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  <p:sldLayoutId id="2147483784" r:id="rId18"/>
    <p:sldLayoutId id="2147483785" r:id="rId19"/>
    <p:sldLayoutId id="2147483786" r:id="rId20"/>
    <p:sldLayoutId id="2147483787" r:id="rId21"/>
    <p:sldLayoutId id="2147483788" r:id="rId22"/>
    <p:sldLayoutId id="2147483789" r:id="rId2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&#27969;&#31243;&#22294;.doc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58F56-30C3-4D95-AADE-BCEBB5209F03}" type="slidenum">
              <a:rPr lang="zh-TW" altLang="en-US" smtClean="0"/>
              <a:pPr/>
              <a:t>1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 idx="4294967295"/>
          </p:nvPr>
        </p:nvSpPr>
        <p:spPr>
          <a:xfrm>
            <a:off x="428596" y="1142984"/>
            <a:ext cx="8215342" cy="478634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古印體" pitchFamily="65" charset="-120"/>
                <a:ea typeface="華康古印體" pitchFamily="65" charset="-120"/>
              </a:rPr>
              <a:t> </a:t>
            </a:r>
            <a:br>
              <a:rPr lang="en-US" altLang="zh-TW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古印體" pitchFamily="65" charset="-120"/>
                <a:ea typeface="華康古印體" pitchFamily="65" charset="-120"/>
              </a:rPr>
            </a:br>
            <a:r>
              <a:rPr lang="en-US" altLang="zh-TW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古印體" pitchFamily="65" charset="-120"/>
                <a:ea typeface="華康古印體" pitchFamily="65" charset="-120"/>
              </a:rPr>
              <a:t/>
            </a:r>
            <a:br>
              <a:rPr lang="en-US" altLang="zh-TW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古印體" pitchFamily="65" charset="-120"/>
                <a:ea typeface="華康古印體" pitchFamily="65" charset="-120"/>
              </a:rPr>
            </a:br>
            <a:r>
              <a:rPr lang="en-US" altLang="zh-TW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古印體" pitchFamily="65" charset="-120"/>
                <a:ea typeface="華康古印體" pitchFamily="65" charset="-120"/>
              </a:rPr>
              <a:t/>
            </a:r>
            <a:br>
              <a:rPr lang="en-US" altLang="zh-TW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古印體" pitchFamily="65" charset="-120"/>
                <a:ea typeface="華康古印體" pitchFamily="65" charset="-120"/>
              </a:rPr>
            </a:br>
            <a:r>
              <a:rPr lang="en-US" altLang="zh-TW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古印體" pitchFamily="65" charset="-120"/>
                <a:ea typeface="華康古印體" pitchFamily="65" charset="-120"/>
              </a:rPr>
              <a:t/>
            </a:r>
            <a:br>
              <a:rPr lang="en-US" altLang="zh-TW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古印體" pitchFamily="65" charset="-120"/>
                <a:ea typeface="華康古印體" pitchFamily="65" charset="-120"/>
              </a:rPr>
            </a:br>
            <a:r>
              <a:rPr lang="en-US" altLang="zh-TW" sz="8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8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學年度大學多元入學方案說明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6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輔導室報告</a:t>
            </a:r>
            <a:r>
              <a:rPr lang="en-US" altLang="zh-TW" sz="96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96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sz="96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古印體" pitchFamily="65" charset="-120"/>
                <a:ea typeface="華康古印體" pitchFamily="65" charset="-120"/>
              </a:rPr>
              <a:t/>
            </a:r>
            <a:br>
              <a:rPr lang="en-US" altLang="zh-TW" sz="96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古印體" pitchFamily="65" charset="-120"/>
                <a:ea typeface="華康古印體" pitchFamily="65" charset="-120"/>
              </a:rPr>
            </a:br>
            <a:endParaRPr lang="zh-TW" altLang="en-US" sz="9600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古印體" pitchFamily="65" charset="-120"/>
              <a:ea typeface="華康古印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1470025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學測與指考選擇題計分變革</a:t>
            </a:r>
            <a:endParaRPr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8596" y="1571612"/>
            <a:ext cx="8143932" cy="4643470"/>
          </a:xfrm>
        </p:spPr>
        <p:txBody>
          <a:bodyPr>
            <a:noAutofit/>
          </a:bodyPr>
          <a:lstStyle/>
          <a:p>
            <a:pPr algn="l"/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（ 一） 單選題</a:t>
            </a:r>
          </a:p>
          <a:p>
            <a:pPr algn="l"/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 各題答對者得該題的分數； 該題未作答或答錯者，</a:t>
            </a:r>
            <a:endParaRPr lang="en-US" altLang="zh-TW" sz="24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 以零分計算。</a:t>
            </a:r>
          </a:p>
          <a:p>
            <a:pPr algn="l"/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（ 二） 多選題</a:t>
            </a:r>
          </a:p>
          <a:p>
            <a:pPr algn="l"/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 每題有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n 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個選項，各題之選項獨立判定， 所有選項</a:t>
            </a:r>
            <a:endParaRPr lang="en-US" altLang="zh-TW" sz="24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 均答對者，得該題的分數。若答錯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k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個選項，</a:t>
            </a:r>
            <a:r>
              <a:rPr lang="zh-TW" altLang="en-US" sz="24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可得</a:t>
            </a:r>
            <a:endParaRPr lang="en-US" altLang="zh-TW" sz="2400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sz="24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lang="en-US" altLang="zh-TW" sz="24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(n-2k)/n</a:t>
            </a:r>
            <a:r>
              <a:rPr lang="zh-TW" altLang="en-US" sz="24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題分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 例如答錯一個選項者，得該題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(n-2)/n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題分</a:t>
            </a:r>
            <a:endParaRPr lang="en-US" altLang="zh-TW" sz="24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     答錯兩個選項者，得該題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(n-4)/n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題分</a:t>
            </a:r>
            <a:endParaRPr lang="en-US" altLang="zh-TW" sz="24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 以此類推；所有選項均未作答或答錯多於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n/2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個選項</a:t>
            </a:r>
            <a:endParaRPr lang="en-US" altLang="zh-TW" sz="24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 者， 該題以零分計算。</a:t>
            </a:r>
            <a:endParaRPr lang="zh-TW" altLang="en-US" sz="2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5306" t="31689" r="12946" b="38816"/>
          <a:stretch>
            <a:fillRect/>
          </a:stretch>
        </p:blipFill>
        <p:spPr bwMode="auto">
          <a:xfrm>
            <a:off x="0" y="1785926"/>
            <a:ext cx="9035941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文字方塊 5"/>
          <p:cNvSpPr txBox="1"/>
          <p:nvPr/>
        </p:nvSpPr>
        <p:spPr>
          <a:xfrm>
            <a:off x="7858148" y="3357562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1/5</a:t>
            </a:r>
            <a:endParaRPr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7286644" y="2357430"/>
            <a:ext cx="571504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5000628" y="2357430"/>
            <a:ext cx="571504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5357818" y="3071810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endParaRPr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929586" y="285749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endParaRPr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214942" y="335756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1/2</a:t>
            </a:r>
            <a:endParaRPr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786710" y="314324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3/5</a:t>
            </a:r>
            <a:endParaRPr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39D8-93B9-41EF-AD52-F23A60100F23}" type="slidenum">
              <a:rPr lang="en-US" altLang="zh-TW" smtClean="0"/>
              <a:pPr/>
              <a:t>12</a:t>
            </a:fld>
            <a:endParaRPr lang="en-US" altLang="zh-TW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6" y="672566"/>
            <a:ext cx="7215238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學測試場規則修訂</a:t>
            </a:r>
            <a:endParaRPr kumimoji="1" lang="zh-TW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9/3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大考中心公告：明年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學測預備鈴響</a:t>
            </a:r>
            <a:r>
              <a:rPr kumimoji="1" lang="en-US" altLang="zh-TW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(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考前</a:t>
            </a:r>
            <a:r>
              <a:rPr kumimoji="1" lang="en-US" altLang="zh-TW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5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分鐘</a:t>
            </a:r>
            <a:r>
              <a:rPr kumimoji="1" lang="en-US" altLang="zh-TW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)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考生就可進場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，但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不能翻閱試題本或作答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，否則會被扣兩級分，經監試人員制止還繼續翻閱或作答，該科成績零分計算。</a:t>
            </a:r>
            <a:endParaRPr kumimoji="1" lang="en-US" altLang="zh-TW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</a:t>
            </a:r>
            <a:endParaRPr kumimoji="1" lang="zh-TW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考生在預備鈴響入場後，除准考證、應試文具外，所有物品應該放在臨時置物區，並迅速對號就座，經監試人員指示，仍不放妥相關物品及就坐者要扣一級分</a:t>
            </a:r>
            <a:endParaRPr kumimoji="1" lang="en-US" altLang="zh-TW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且考生就座後，應先「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目視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」確認座位標示單與答案卷卡是否相符，不要動手，如發現錯誤、缺漏，可請監試人員處理，考生未經許可不能離開座位，違者扣減該科成績一級分。</a:t>
            </a:r>
            <a:endParaRPr kumimoji="1" lang="zh-TW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2357422" y="500042"/>
            <a:ext cx="48958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術科</a:t>
            </a:r>
            <a:r>
              <a:rPr lang="zh-TW" altLang="en-US" sz="4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考試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1000100" y="1285860"/>
            <a:ext cx="7056438" cy="720725"/>
            <a:chOff x="612" y="1117"/>
            <a:chExt cx="4445" cy="454"/>
          </a:xfrm>
        </p:grpSpPr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612" y="1117"/>
              <a:ext cx="454" cy="454"/>
            </a:xfrm>
            <a:prstGeom prst="rect">
              <a:avLst/>
            </a:prstGeom>
            <a:solidFill>
              <a:srgbClr val="3C3C64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00009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altLang="zh-TW" sz="3200" b="1" dirty="0">
                  <a:solidFill>
                    <a:schemeClr val="bg1"/>
                  </a:solidFill>
                </a:rPr>
                <a:t>1</a:t>
              </a:r>
              <a:endParaRPr lang="en-US" altLang="ja-JP" sz="3200" b="1" dirty="0">
                <a:solidFill>
                  <a:schemeClr val="bg1"/>
                </a:solidFill>
                <a:ea typeface="ＭＳ Ｐゴシック" pitchFamily="34" charset="-128"/>
              </a:endParaRPr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1066" y="1117"/>
              <a:ext cx="3991" cy="454"/>
            </a:xfrm>
            <a:prstGeom prst="rect">
              <a:avLst/>
            </a:prstGeom>
            <a:solidFill>
              <a:srgbClr val="C1C1F7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00009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lang="zh-TW" altLang="zh-TW" sz="3200">
                <a:ea typeface="標楷體" pitchFamily="65" charset="-120"/>
              </a:endParaRP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1000100" y="2143116"/>
            <a:ext cx="7056438" cy="720725"/>
            <a:chOff x="612" y="1707"/>
            <a:chExt cx="4445" cy="454"/>
          </a:xfrm>
        </p:grpSpPr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612" y="1707"/>
              <a:ext cx="454" cy="454"/>
            </a:xfrm>
            <a:prstGeom prst="rect">
              <a:avLst/>
            </a:prstGeom>
            <a:solidFill>
              <a:srgbClr val="3C3C64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00009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altLang="zh-TW" sz="3200" b="1" dirty="0">
                  <a:solidFill>
                    <a:schemeClr val="bg1"/>
                  </a:solidFill>
                </a:rPr>
                <a:t>2</a:t>
              </a:r>
              <a:endParaRPr lang="en-US" altLang="ja-JP" sz="3200" b="1" dirty="0">
                <a:solidFill>
                  <a:schemeClr val="bg1"/>
                </a:solidFill>
                <a:ea typeface="ＭＳ Ｐゴシック" pitchFamily="34" charset="-128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1066" y="1707"/>
              <a:ext cx="3991" cy="454"/>
            </a:xfrm>
            <a:prstGeom prst="rect">
              <a:avLst/>
            </a:prstGeom>
            <a:solidFill>
              <a:srgbClr val="C1C1F7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00009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lang="zh-TW" altLang="zh-TW" sz="3200">
                <a:ea typeface="標楷體" pitchFamily="65" charset="-120"/>
              </a:endParaRPr>
            </a:p>
          </p:txBody>
        </p: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1111" y="1797"/>
              <a:ext cx="29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endParaRPr kumimoji="0" lang="zh-TW" altLang="zh-TW"/>
            </a:p>
          </p:txBody>
        </p:sp>
      </p:grp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1000100" y="2928934"/>
            <a:ext cx="7056438" cy="830263"/>
            <a:chOff x="476" y="1979"/>
            <a:chExt cx="4445" cy="523"/>
          </a:xfrm>
        </p:grpSpPr>
        <p:grpSp>
          <p:nvGrpSpPr>
            <p:cNvPr id="11" name="Group 29"/>
            <p:cNvGrpSpPr>
              <a:grpSpLocks/>
            </p:cNvGrpSpPr>
            <p:nvPr/>
          </p:nvGrpSpPr>
          <p:grpSpPr bwMode="auto">
            <a:xfrm>
              <a:off x="476" y="2024"/>
              <a:ext cx="4445" cy="454"/>
              <a:chOff x="612" y="2297"/>
              <a:chExt cx="4445" cy="454"/>
            </a:xfrm>
          </p:grpSpPr>
          <p:sp>
            <p:nvSpPr>
              <p:cNvPr id="13" name="Rectangle 10"/>
              <p:cNvSpPr>
                <a:spLocks noChangeArrowheads="1"/>
              </p:cNvSpPr>
              <p:nvPr/>
            </p:nvSpPr>
            <p:spPr bwMode="auto">
              <a:xfrm>
                <a:off x="612" y="2297"/>
                <a:ext cx="454" cy="454"/>
              </a:xfrm>
              <a:prstGeom prst="rect">
                <a:avLst/>
              </a:prstGeom>
              <a:solidFill>
                <a:srgbClr val="3C3C64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000099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altLang="zh-TW" sz="3200" b="1" dirty="0">
                    <a:solidFill>
                      <a:schemeClr val="bg1"/>
                    </a:solidFill>
                  </a:rPr>
                  <a:t>3</a:t>
                </a:r>
                <a:endParaRPr lang="en-US" altLang="ja-JP" sz="3200" b="1" dirty="0">
                  <a:solidFill>
                    <a:schemeClr val="bg1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4" name="Rectangle 11"/>
              <p:cNvSpPr>
                <a:spLocks noChangeArrowheads="1"/>
              </p:cNvSpPr>
              <p:nvPr/>
            </p:nvSpPr>
            <p:spPr bwMode="auto">
              <a:xfrm>
                <a:off x="1066" y="2297"/>
                <a:ext cx="3991" cy="454"/>
              </a:xfrm>
              <a:prstGeom prst="rect">
                <a:avLst/>
              </a:prstGeom>
              <a:solidFill>
                <a:srgbClr val="C1C1F7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000099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/>
                <a:endParaRPr lang="zh-TW" altLang="zh-TW" sz="3200">
                  <a:ea typeface="標楷體" pitchFamily="65" charset="-120"/>
                </a:endParaRPr>
              </a:p>
            </p:txBody>
          </p:sp>
        </p:grpSp>
        <p:sp>
          <p:nvSpPr>
            <p:cNvPr id="12" name="Text Box 21"/>
            <p:cNvSpPr txBox="1">
              <a:spLocks noChangeArrowheads="1"/>
            </p:cNvSpPr>
            <p:nvPr/>
          </p:nvSpPr>
          <p:spPr bwMode="auto">
            <a:xfrm>
              <a:off x="975" y="1979"/>
              <a:ext cx="349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ja-JP" altLang="en-US" sz="2400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考試成</a:t>
              </a:r>
              <a:r>
                <a:rPr lang="zh-TW" altLang="en-US" sz="2400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績</a:t>
              </a:r>
              <a:r>
                <a:rPr lang="ja-JP" altLang="en-US" sz="2400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提供</a:t>
              </a:r>
              <a:r>
                <a:rPr lang="ja-JP" altLang="zh-TW" sz="2400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/>
              </a:r>
              <a:br>
                <a:rPr lang="ja-JP" altLang="zh-TW" sz="2400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</a:br>
              <a:r>
                <a:rPr lang="ja-JP" altLang="en-US" sz="2400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「甄選入學」、「考試分發入學」</a:t>
              </a:r>
              <a:r>
                <a:rPr lang="zh-TW" altLang="en-US" sz="2400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使</a:t>
              </a:r>
              <a:r>
                <a:rPr lang="ja-JP" altLang="en-US" sz="2400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用</a:t>
              </a:r>
              <a:endPara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5" name="Group 32"/>
          <p:cNvGrpSpPr>
            <a:grpSpLocks/>
          </p:cNvGrpSpPr>
          <p:nvPr/>
        </p:nvGrpSpPr>
        <p:grpSpPr bwMode="auto">
          <a:xfrm>
            <a:off x="1000100" y="3857628"/>
            <a:ext cx="7078663" cy="725488"/>
            <a:chOff x="476" y="2565"/>
            <a:chExt cx="4459" cy="457"/>
          </a:xfrm>
        </p:grpSpPr>
        <p:grpSp>
          <p:nvGrpSpPr>
            <p:cNvPr id="16" name="Group 30"/>
            <p:cNvGrpSpPr>
              <a:grpSpLocks/>
            </p:cNvGrpSpPr>
            <p:nvPr/>
          </p:nvGrpSpPr>
          <p:grpSpPr bwMode="auto">
            <a:xfrm>
              <a:off x="476" y="2565"/>
              <a:ext cx="4459" cy="457"/>
              <a:chOff x="612" y="2883"/>
              <a:chExt cx="4459" cy="457"/>
            </a:xfrm>
          </p:grpSpPr>
          <p:sp>
            <p:nvSpPr>
              <p:cNvPr id="18" name="Rectangle 12"/>
              <p:cNvSpPr>
                <a:spLocks noChangeArrowheads="1"/>
              </p:cNvSpPr>
              <p:nvPr/>
            </p:nvSpPr>
            <p:spPr bwMode="auto">
              <a:xfrm>
                <a:off x="612" y="2886"/>
                <a:ext cx="454" cy="454"/>
              </a:xfrm>
              <a:prstGeom prst="rect">
                <a:avLst/>
              </a:prstGeom>
              <a:solidFill>
                <a:srgbClr val="3C3C64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000099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altLang="zh-TW" sz="3200" b="1" dirty="0">
                    <a:solidFill>
                      <a:schemeClr val="bg1"/>
                    </a:solidFill>
                  </a:rPr>
                  <a:t>4</a:t>
                </a:r>
                <a:endParaRPr lang="en-US" altLang="ja-JP" sz="3200" b="1" dirty="0">
                  <a:solidFill>
                    <a:schemeClr val="bg1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9" name="Rectangle 13"/>
              <p:cNvSpPr>
                <a:spLocks noChangeArrowheads="1"/>
              </p:cNvSpPr>
              <p:nvPr/>
            </p:nvSpPr>
            <p:spPr bwMode="auto">
              <a:xfrm>
                <a:off x="1080" y="2883"/>
                <a:ext cx="3991" cy="454"/>
              </a:xfrm>
              <a:prstGeom prst="rect">
                <a:avLst/>
              </a:prstGeom>
              <a:solidFill>
                <a:srgbClr val="C1C1F7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000099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/>
                <a:endParaRPr lang="zh-TW" altLang="zh-TW" sz="3200">
                  <a:ea typeface="標楷體" pitchFamily="65" charset="-120"/>
                </a:endParaRPr>
              </a:p>
            </p:txBody>
          </p:sp>
        </p:grpSp>
        <p:sp>
          <p:nvSpPr>
            <p:cNvPr id="17" name="Text Box 22"/>
            <p:cNvSpPr txBox="1">
              <a:spLocks noChangeArrowheads="1"/>
            </p:cNvSpPr>
            <p:nvPr/>
          </p:nvSpPr>
          <p:spPr bwMode="auto">
            <a:xfrm>
              <a:off x="989" y="2655"/>
              <a:ext cx="39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TW" sz="2400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11/25</a:t>
              </a:r>
              <a:r>
                <a:rPr lang="zh-TW" altLang="en-US" sz="2400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報名</a:t>
              </a:r>
              <a:endPara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20" name="Group 34"/>
          <p:cNvGrpSpPr>
            <a:grpSpLocks/>
          </p:cNvGrpSpPr>
          <p:nvPr/>
        </p:nvGrpSpPr>
        <p:grpSpPr bwMode="auto">
          <a:xfrm>
            <a:off x="1000100" y="4714884"/>
            <a:ext cx="7121526" cy="1382713"/>
            <a:chOff x="476" y="3294"/>
            <a:chExt cx="4486" cy="871"/>
          </a:xfrm>
        </p:grpSpPr>
        <p:grpSp>
          <p:nvGrpSpPr>
            <p:cNvPr id="21" name="Group 31"/>
            <p:cNvGrpSpPr>
              <a:grpSpLocks/>
            </p:cNvGrpSpPr>
            <p:nvPr/>
          </p:nvGrpSpPr>
          <p:grpSpPr bwMode="auto">
            <a:xfrm>
              <a:off x="476" y="3294"/>
              <a:ext cx="4486" cy="855"/>
              <a:chOff x="612" y="3476"/>
              <a:chExt cx="4486" cy="855"/>
            </a:xfrm>
          </p:grpSpPr>
          <p:sp>
            <p:nvSpPr>
              <p:cNvPr id="23" name="Rectangle 14"/>
              <p:cNvSpPr>
                <a:spLocks noChangeArrowheads="1"/>
              </p:cNvSpPr>
              <p:nvPr/>
            </p:nvSpPr>
            <p:spPr bwMode="auto">
              <a:xfrm>
                <a:off x="612" y="3476"/>
                <a:ext cx="454" cy="855"/>
              </a:xfrm>
              <a:prstGeom prst="rect">
                <a:avLst/>
              </a:prstGeom>
              <a:solidFill>
                <a:srgbClr val="3C3C64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000099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altLang="zh-TW" sz="3200" b="1" dirty="0">
                    <a:solidFill>
                      <a:schemeClr val="bg1"/>
                    </a:solidFill>
                  </a:rPr>
                  <a:t>5</a:t>
                </a:r>
                <a:endParaRPr lang="en-US" altLang="ja-JP" sz="3200" b="1" dirty="0">
                  <a:solidFill>
                    <a:schemeClr val="bg1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4" name="Rectangle 15"/>
              <p:cNvSpPr>
                <a:spLocks noChangeArrowheads="1"/>
              </p:cNvSpPr>
              <p:nvPr/>
            </p:nvSpPr>
            <p:spPr bwMode="auto">
              <a:xfrm>
                <a:off x="1107" y="3476"/>
                <a:ext cx="3991" cy="855"/>
              </a:xfrm>
              <a:prstGeom prst="rect">
                <a:avLst/>
              </a:prstGeom>
              <a:solidFill>
                <a:srgbClr val="C1C1F7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000099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/>
                <a:endParaRPr lang="zh-TW" altLang="zh-TW" sz="3200">
                  <a:ea typeface="標楷體" pitchFamily="65" charset="-120"/>
                </a:endParaRPr>
              </a:p>
            </p:txBody>
          </p:sp>
        </p:grp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1016" y="3384"/>
              <a:ext cx="3719" cy="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ts val="2000"/>
                </a:lnSpc>
                <a:spcBef>
                  <a:spcPct val="50000"/>
                </a:spcBef>
              </a:pPr>
              <a:r>
                <a:rPr kumimoji="0" lang="zh-TW" altLang="en-US" sz="2400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考試時間</a:t>
              </a:r>
              <a:r>
                <a:rPr kumimoji="0" lang="en-US" altLang="zh-TW" sz="2400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:</a:t>
              </a:r>
              <a:r>
                <a:rPr kumimoji="0" lang="zh-TW" altLang="en-US" sz="2400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美術</a:t>
              </a:r>
              <a:r>
                <a:rPr kumimoji="0" lang="en-US" altLang="zh-TW" sz="2400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2/12</a:t>
              </a:r>
              <a:r>
                <a:rPr lang="zh-TW" altLang="en-US" sz="2400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、</a:t>
              </a:r>
              <a:r>
                <a:rPr lang="en-US" altLang="zh-TW" sz="2400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13</a:t>
              </a:r>
              <a:endParaRPr kumimoji="0" lang="en-US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eaLnBrk="0" hangingPunct="0">
                <a:lnSpc>
                  <a:spcPts val="2000"/>
                </a:lnSpc>
                <a:spcBef>
                  <a:spcPct val="50000"/>
                </a:spcBef>
              </a:pPr>
              <a:r>
                <a:rPr lang="zh-TW" altLang="en-US" sz="2400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　　　　 </a:t>
              </a:r>
              <a:r>
                <a:rPr kumimoji="0" lang="zh-TW" altLang="en-US" sz="2400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音樂</a:t>
              </a:r>
              <a:r>
                <a:rPr kumimoji="0" lang="en-US" altLang="zh-TW" sz="2400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2/15</a:t>
              </a:r>
              <a:r>
                <a:rPr lang="zh-TW" altLang="en-US" sz="2400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～</a:t>
              </a:r>
              <a:r>
                <a:rPr lang="en-US" altLang="zh-TW" sz="2400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19</a:t>
              </a:r>
            </a:p>
            <a:p>
              <a:pPr eaLnBrk="0" hangingPunct="0">
                <a:lnSpc>
                  <a:spcPts val="2000"/>
                </a:lnSpc>
                <a:spcBef>
                  <a:spcPct val="50000"/>
                </a:spcBef>
              </a:pPr>
              <a:r>
                <a:rPr lang="zh-TW" altLang="en-US" sz="2400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         體育</a:t>
              </a:r>
              <a:r>
                <a:rPr lang="en-US" altLang="zh-TW" sz="2400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2/19</a:t>
              </a:r>
              <a:r>
                <a:rPr lang="zh-TW" altLang="en-US" sz="2400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～</a:t>
              </a:r>
              <a:r>
                <a:rPr lang="en-US" altLang="zh-TW" sz="2400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21</a:t>
              </a:r>
              <a:endPara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1714480" y="1428736"/>
            <a:ext cx="4493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音樂、美術、體育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辦理統一考試</a:t>
            </a:r>
            <a:endParaRPr lang="zh-TW" altLang="en-US" sz="2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714480" y="2285992"/>
            <a:ext cx="5416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由大學術科考試委員會聯合會負責辦理</a:t>
            </a:r>
            <a:endParaRPr lang="zh-TW" altLang="en-US" sz="2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58F56-30C3-4D95-AADE-BCEBB5209F03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39D8-93B9-41EF-AD52-F23A60100F23}" type="slidenum">
              <a:rPr lang="en-US" altLang="zh-TW" smtClean="0"/>
              <a:pPr/>
              <a:t>14</a:t>
            </a:fld>
            <a:endParaRPr lang="en-US" altLang="zh-TW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32227" t="31250" r="15771" b="27734"/>
          <a:stretch>
            <a:fillRect/>
          </a:stretch>
        </p:blipFill>
        <p:spPr bwMode="auto">
          <a:xfrm>
            <a:off x="714348" y="1357298"/>
            <a:ext cx="7735715" cy="457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155575" y="1557338"/>
            <a:ext cx="9750425" cy="332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91" tIns="47895" rIns="95791" bIns="47895">
            <a:spAutoFit/>
          </a:bodyPr>
          <a:lstStyle/>
          <a:p>
            <a:pPr defTabSz="958850" eaLnBrk="1" hangingPunct="1">
              <a:lnSpc>
                <a:spcPct val="150000"/>
              </a:lnSpc>
            </a:pPr>
            <a:r>
              <a:rPr kumimoji="1" lang="zh-TW" altLang="en-US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頂標</a:t>
            </a:r>
            <a:r>
              <a:rPr kumimoji="1"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：該科成績位於</a:t>
            </a:r>
            <a:r>
              <a:rPr kumimoji="1" lang="zh-TW" altLang="en-US" sz="2800" b="1" u="sng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kumimoji="1" lang="en-US" altLang="zh-TW" sz="2800" b="1" u="sng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88</a:t>
            </a:r>
            <a:r>
              <a:rPr kumimoji="1" lang="zh-TW" altLang="en-US" sz="2800" b="1" u="sng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百分位數</a:t>
            </a:r>
            <a:r>
              <a:rPr kumimoji="1"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之考生級分</a:t>
            </a:r>
            <a:r>
              <a:rPr kumimoji="1" lang="en-US" altLang="zh-TW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1"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分數</a:t>
            </a:r>
            <a:r>
              <a:rPr kumimoji="1" lang="en-US" altLang="zh-TW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defTabSz="958850" eaLnBrk="1" hangingPunct="1">
              <a:lnSpc>
                <a:spcPct val="150000"/>
              </a:lnSpc>
            </a:pPr>
            <a:r>
              <a:rPr kumimoji="1" lang="zh-TW" altLang="en-US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前標</a:t>
            </a:r>
            <a:r>
              <a:rPr kumimoji="1"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：該科成績位於</a:t>
            </a:r>
            <a:r>
              <a:rPr kumimoji="1" lang="zh-TW" altLang="en-US" sz="2800" b="1" u="sng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kumimoji="1" lang="en-US" altLang="zh-TW" sz="2800" b="1" u="sng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75</a:t>
            </a:r>
            <a:r>
              <a:rPr kumimoji="1" lang="zh-TW" altLang="en-US" sz="2800" b="1" u="sng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百分位數</a:t>
            </a:r>
            <a:r>
              <a:rPr kumimoji="1"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之考生級分</a:t>
            </a:r>
            <a:r>
              <a:rPr kumimoji="1" lang="en-US" altLang="zh-TW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1"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分數</a:t>
            </a:r>
            <a:r>
              <a:rPr kumimoji="1" lang="en-US" altLang="zh-TW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defTabSz="958850" eaLnBrk="1" hangingPunct="1">
              <a:lnSpc>
                <a:spcPct val="150000"/>
              </a:lnSpc>
            </a:pPr>
            <a:r>
              <a:rPr kumimoji="1" lang="zh-TW" altLang="en-US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均標</a:t>
            </a:r>
            <a:r>
              <a:rPr kumimoji="1"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：該科成績位於</a:t>
            </a:r>
            <a:r>
              <a:rPr kumimoji="1" lang="zh-TW" altLang="en-US" sz="2800" b="1" u="sng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kumimoji="1" lang="en-US" altLang="zh-TW" sz="2800" b="1" u="sng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50</a:t>
            </a:r>
            <a:r>
              <a:rPr kumimoji="1" lang="zh-TW" altLang="en-US" sz="2800" b="1" u="sng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百分位數</a:t>
            </a:r>
            <a:r>
              <a:rPr kumimoji="1"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之考生級分</a:t>
            </a:r>
            <a:r>
              <a:rPr kumimoji="1" lang="en-US" altLang="zh-TW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1"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分數</a:t>
            </a:r>
            <a:r>
              <a:rPr kumimoji="1" lang="en-US" altLang="zh-TW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defTabSz="958850" eaLnBrk="1" hangingPunct="1">
              <a:lnSpc>
                <a:spcPct val="150000"/>
              </a:lnSpc>
            </a:pPr>
            <a:r>
              <a:rPr kumimoji="1" lang="zh-TW" altLang="en-US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後標</a:t>
            </a:r>
            <a:r>
              <a:rPr kumimoji="1"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：該科成績位於</a:t>
            </a:r>
            <a:r>
              <a:rPr kumimoji="1" lang="zh-TW" altLang="en-US" sz="2800" b="1" u="sng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kumimoji="1" lang="en-US" altLang="zh-TW" sz="2800" b="1" u="sng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25</a:t>
            </a:r>
            <a:r>
              <a:rPr kumimoji="1" lang="zh-TW" altLang="en-US" sz="2800" b="1" u="sng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百分位數</a:t>
            </a:r>
            <a:r>
              <a:rPr kumimoji="1"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之考生級分</a:t>
            </a:r>
            <a:r>
              <a:rPr kumimoji="1" lang="en-US" altLang="zh-TW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1"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分數</a:t>
            </a:r>
            <a:r>
              <a:rPr kumimoji="1" lang="en-US" altLang="zh-TW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defTabSz="958850" eaLnBrk="1" hangingPunct="1">
              <a:lnSpc>
                <a:spcPct val="150000"/>
              </a:lnSpc>
            </a:pPr>
            <a:r>
              <a:rPr kumimoji="1" lang="zh-TW" altLang="en-US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底標</a:t>
            </a:r>
            <a:r>
              <a:rPr kumimoji="1"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：該科成績位於</a:t>
            </a:r>
            <a:r>
              <a:rPr kumimoji="1" lang="zh-TW" altLang="en-US" sz="2800" b="1" u="sng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kumimoji="1" lang="en-US" altLang="zh-TW" sz="2800" b="1" u="sng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12</a:t>
            </a:r>
            <a:r>
              <a:rPr kumimoji="1" lang="zh-TW" altLang="en-US" sz="2800" b="1" u="sng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百分位數</a:t>
            </a:r>
            <a:r>
              <a:rPr kumimoji="1"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之考生級分</a:t>
            </a:r>
            <a:r>
              <a:rPr kumimoji="1" lang="en-US" altLang="zh-TW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1"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分數</a:t>
            </a:r>
            <a:r>
              <a:rPr kumimoji="1" lang="en-US" altLang="zh-TW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3" name="Text Box 26"/>
          <p:cNvSpPr txBox="1">
            <a:spLocks noChangeArrowheads="1"/>
          </p:cNvSpPr>
          <p:nvPr/>
        </p:nvSpPr>
        <p:spPr bwMode="auto">
          <a:xfrm>
            <a:off x="500034" y="5373688"/>
            <a:ext cx="8358246" cy="52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91" tIns="47895" rIns="95791" bIns="47895">
            <a:spAutoFit/>
          </a:bodyPr>
          <a:lstStyle/>
          <a:p>
            <a:pPr defTabSz="958850" eaLnBrk="1" hangingPunct="1"/>
            <a:r>
              <a:rPr kumimoji="1"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學測之學科及總級分均有五標，術科分數有五標</a:t>
            </a:r>
          </a:p>
        </p:txBody>
      </p:sp>
      <p:sp>
        <p:nvSpPr>
          <p:cNvPr id="4" name="矩形 3"/>
          <p:cNvSpPr/>
          <p:nvPr/>
        </p:nvSpPr>
        <p:spPr>
          <a:xfrm>
            <a:off x="285720" y="285728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zh-TW" altLang="en-US" sz="5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考試成績的採用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58F56-30C3-4D95-AADE-BCEBB5209F03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451" t="16601" r="9912" b="24804"/>
          <a:stretch>
            <a:fillRect/>
          </a:stretch>
        </p:blipFill>
        <p:spPr bwMode="auto">
          <a:xfrm>
            <a:off x="785786" y="785794"/>
            <a:ext cx="757242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11719" t="75196" r="9911" b="13085"/>
          <a:stretch>
            <a:fillRect/>
          </a:stretch>
        </p:blipFill>
        <p:spPr bwMode="auto">
          <a:xfrm>
            <a:off x="714348" y="5072074"/>
            <a:ext cx="764386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乘號 3"/>
          <p:cNvSpPr/>
          <p:nvPr/>
        </p:nvSpPr>
        <p:spPr>
          <a:xfrm>
            <a:off x="5857884" y="5214950"/>
            <a:ext cx="2714644" cy="57150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571604" y="6143644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8000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名：國立至少招生總額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10% 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、私立至多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5%</a:t>
            </a:r>
            <a:endParaRPr lang="zh-TW" altLang="en-US" sz="2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左-上雙向箭號 15"/>
          <p:cNvSpPr/>
          <p:nvPr/>
        </p:nvSpPr>
        <p:spPr>
          <a:xfrm>
            <a:off x="7929586" y="6007608"/>
            <a:ext cx="285752" cy="493226"/>
          </a:xfrm>
          <a:prstGeom prst="lef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71604" y="571480"/>
            <a:ext cx="5715040" cy="1298575"/>
          </a:xfrm>
        </p:spPr>
        <p:txBody>
          <a:bodyPr>
            <a:noAutofit/>
          </a:bodyPr>
          <a:lstStyle/>
          <a:p>
            <a:r>
              <a:rPr lang="zh-TW" altLang="en-US" sz="4800" b="1" dirty="0" smtClean="0">
                <a:solidFill>
                  <a:srgbClr val="FF0000"/>
                </a:solidFill>
                <a:ea typeface="標楷體" pitchFamily="65" charset="-120"/>
              </a:rPr>
              <a:t>繁星推薦學群分類</a:t>
            </a: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14348" y="1785926"/>
            <a:ext cx="8072494" cy="4286280"/>
          </a:xfrm>
        </p:spPr>
        <p:txBody>
          <a:bodyPr>
            <a:normAutofit lnSpcReduction="10000"/>
          </a:bodyPr>
          <a:lstStyle/>
          <a:p>
            <a:pPr algn="l"/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第一類學群：文、法、商、社會科學、教育</a:t>
            </a:r>
            <a:endParaRPr lang="en-US" altLang="zh-TW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           管理等學系</a:t>
            </a:r>
            <a:endParaRPr lang="en-US" altLang="zh-TW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第二類學群：理、工等學系</a:t>
            </a:r>
            <a:endParaRPr lang="en-US" altLang="zh-TW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第三類學群：醫、生命科學、農等學系</a:t>
            </a:r>
            <a:endParaRPr lang="en-US" altLang="zh-TW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第四類學群：音樂相關學系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第五類學群：美術相關學系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第六類學群：舞蹈相關學系</a:t>
            </a:r>
          </a:p>
          <a:p>
            <a:pPr algn="l"/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第七類學群：體育相關學系</a:t>
            </a:r>
          </a:p>
          <a:p>
            <a:pPr algn="l"/>
            <a:endParaRPr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Grp="1" noChangeArrowheads="1"/>
          </p:cNvSpPr>
          <p:nvPr>
            <p:ph type="title"/>
          </p:nvPr>
        </p:nvSpPr>
        <p:spPr>
          <a:xfrm>
            <a:off x="1285852" y="642918"/>
            <a:ext cx="5857916" cy="928694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rgbClr val="FF0000"/>
                </a:solidFill>
                <a:ea typeface="標楷體" pitchFamily="65" charset="-120"/>
              </a:rPr>
              <a:t>繁星推薦共同規範</a:t>
            </a:r>
            <a:endParaRPr lang="en-US" altLang="zh-TW" sz="4800" dirty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altLang="zh-TW" sz="1000" b="1" dirty="0">
              <a:solidFill>
                <a:srgbClr val="FF0000"/>
              </a:solidFill>
              <a:ea typeface="標楷體" pitchFamily="65" charset="-120"/>
            </a:endParaRPr>
          </a:p>
          <a:p>
            <a:pPr>
              <a:buFont typeface="Wingdings" pitchFamily="2" charset="2"/>
              <a:buChar char="p"/>
            </a:pPr>
            <a:r>
              <a:rPr kumimoji="0" lang="en-US" altLang="zh-TW" sz="2800" b="1" dirty="0" smtClean="0">
                <a:solidFill>
                  <a:srgbClr val="FF0000"/>
                </a:solidFill>
                <a:ea typeface="標楷體" pitchFamily="65" charset="-120"/>
              </a:rPr>
              <a:t> </a:t>
            </a:r>
            <a:r>
              <a:rPr kumimoji="0" lang="zh-TW" altLang="en-US" b="1" dirty="0" smtClean="0">
                <a:solidFill>
                  <a:srgbClr val="FF0000"/>
                </a:solidFill>
                <a:ea typeface="標楷體" pitchFamily="65" charset="-120"/>
              </a:rPr>
              <a:t>全程就讀</a:t>
            </a:r>
            <a:r>
              <a:rPr lang="zh-TW" altLang="en-US" b="1" dirty="0" smtClean="0">
                <a:solidFill>
                  <a:srgbClr val="FF0000"/>
                </a:solidFill>
                <a:ea typeface="標楷體" pitchFamily="65" charset="-120"/>
              </a:rPr>
              <a:t>同一</a:t>
            </a:r>
            <a:r>
              <a:rPr lang="zh-TW" altLang="en-US" b="1" dirty="0">
                <a:solidFill>
                  <a:srgbClr val="FF0000"/>
                </a:solidFill>
                <a:ea typeface="標楷體" pitchFamily="65" charset="-120"/>
              </a:rPr>
              <a:t>所</a:t>
            </a:r>
            <a:r>
              <a:rPr lang="zh-TW" altLang="en-US" b="1" dirty="0" smtClean="0">
                <a:solidFill>
                  <a:srgbClr val="FF0000"/>
                </a:solidFill>
                <a:ea typeface="標楷體" pitchFamily="65" charset="-120"/>
              </a:rPr>
              <a:t>高中之應屆畢業生</a:t>
            </a:r>
            <a:endParaRPr lang="en-US" altLang="zh-TW" b="1" dirty="0" smtClean="0">
              <a:solidFill>
                <a:srgbClr val="FF0000"/>
              </a:solidFill>
              <a:ea typeface="標楷體" pitchFamily="65" charset="-120"/>
            </a:endParaRPr>
          </a:p>
          <a:p>
            <a:pPr>
              <a:buNone/>
            </a:pPr>
            <a:r>
              <a:rPr lang="zh-TW" altLang="en-US" b="1" dirty="0" smtClean="0">
                <a:solidFill>
                  <a:srgbClr val="FF0000"/>
                </a:solidFill>
                <a:ea typeface="標楷體" pitchFamily="65" charset="-120"/>
              </a:rPr>
              <a:t>     </a:t>
            </a:r>
            <a:r>
              <a:rPr lang="en-US" altLang="zh-TW" b="1" dirty="0" smtClean="0">
                <a:solidFill>
                  <a:srgbClr val="FF0000"/>
                </a:solidFill>
                <a:ea typeface="標楷體" pitchFamily="65" charset="-120"/>
              </a:rPr>
              <a:t>(</a:t>
            </a:r>
            <a:r>
              <a:rPr lang="zh-TW" altLang="en-US" sz="2800" b="1" dirty="0" smtClean="0">
                <a:solidFill>
                  <a:srgbClr val="FF0000"/>
                </a:solidFill>
                <a:ea typeface="標楷體" pitchFamily="65" charset="-120"/>
              </a:rPr>
              <a:t>排除跳級生、轉學生、交換學生</a:t>
            </a:r>
            <a:r>
              <a:rPr lang="en-US" altLang="zh-TW" sz="2800" b="1" dirty="0" smtClean="0">
                <a:solidFill>
                  <a:srgbClr val="FF0000"/>
                </a:solidFill>
                <a:ea typeface="標楷體" pitchFamily="65" charset="-120"/>
              </a:rPr>
              <a:t>)</a:t>
            </a:r>
          </a:p>
          <a:p>
            <a:pPr>
              <a:buFont typeface="Wingdings" pitchFamily="2" charset="2"/>
              <a:buChar char="p"/>
            </a:pPr>
            <a:r>
              <a:rPr lang="zh-TW" altLang="en-US" b="1" dirty="0" smtClean="0">
                <a:solidFill>
                  <a:srgbClr val="FF0000"/>
                </a:solidFill>
                <a:ea typeface="標楷體" pitchFamily="65" charset="-120"/>
              </a:rPr>
              <a:t> 高中</a:t>
            </a:r>
            <a:r>
              <a:rPr lang="zh-TW" altLang="en-US" b="1" dirty="0" smtClean="0">
                <a:solidFill>
                  <a:srgbClr val="0070C0"/>
                </a:solidFill>
                <a:ea typeface="標楷體" pitchFamily="65" charset="-120"/>
              </a:rPr>
              <a:t>前四學期</a:t>
            </a:r>
            <a:r>
              <a:rPr lang="zh-TW" altLang="en-US" b="1" dirty="0" smtClean="0">
                <a:solidFill>
                  <a:srgbClr val="FF0000"/>
                </a:solidFill>
                <a:ea typeface="標楷體" pitchFamily="65" charset="-120"/>
              </a:rPr>
              <a:t>學業成績總平均全</a:t>
            </a:r>
            <a:r>
              <a:rPr lang="zh-TW" altLang="en-US" b="1" dirty="0">
                <a:solidFill>
                  <a:srgbClr val="FF0000"/>
                </a:solidFill>
                <a:ea typeface="標楷體" pitchFamily="65" charset="-120"/>
              </a:rPr>
              <a:t>校排名</a:t>
            </a:r>
            <a:r>
              <a:rPr lang="zh-TW" altLang="en-US" b="1" dirty="0" smtClean="0">
                <a:solidFill>
                  <a:srgbClr val="FF0000"/>
                </a:solidFill>
                <a:ea typeface="標楷體" pitchFamily="65" charset="-120"/>
              </a:rPr>
              <a:t>前</a:t>
            </a:r>
            <a:r>
              <a:rPr lang="en-US" altLang="zh-TW" b="1" dirty="0" smtClean="0">
                <a:solidFill>
                  <a:srgbClr val="0070C0"/>
                </a:solidFill>
                <a:ea typeface="標楷體" pitchFamily="65" charset="-120"/>
              </a:rPr>
              <a:t>20%</a:t>
            </a:r>
            <a:r>
              <a:rPr lang="zh-TW" altLang="en-US" b="1" dirty="0" smtClean="0">
                <a:solidFill>
                  <a:srgbClr val="0070C0"/>
                </a:solidFill>
                <a:ea typeface="標楷體" pitchFamily="65" charset="-120"/>
              </a:rPr>
              <a:t>、 </a:t>
            </a:r>
            <a:r>
              <a:rPr lang="en-US" altLang="zh-TW" b="1" dirty="0" smtClean="0">
                <a:solidFill>
                  <a:srgbClr val="0070C0"/>
                </a:solidFill>
                <a:ea typeface="標楷體" pitchFamily="65" charset="-120"/>
              </a:rPr>
              <a:t>30%</a:t>
            </a:r>
            <a:r>
              <a:rPr lang="zh-TW" altLang="en-US" b="1" dirty="0" smtClean="0">
                <a:solidFill>
                  <a:srgbClr val="0070C0"/>
                </a:solidFill>
                <a:ea typeface="標楷體" pitchFamily="65" charset="-120"/>
              </a:rPr>
              <a:t>、 </a:t>
            </a:r>
            <a:r>
              <a:rPr lang="en-US" altLang="zh-TW" b="1" dirty="0" smtClean="0">
                <a:solidFill>
                  <a:srgbClr val="0070C0"/>
                </a:solidFill>
                <a:ea typeface="標楷體" pitchFamily="65" charset="-120"/>
              </a:rPr>
              <a:t>40%</a:t>
            </a:r>
            <a:r>
              <a:rPr lang="zh-TW" altLang="en-US" b="1" dirty="0" smtClean="0">
                <a:solidFill>
                  <a:srgbClr val="0070C0"/>
                </a:solidFill>
                <a:ea typeface="標楷體" pitchFamily="65" charset="-120"/>
              </a:rPr>
              <a:t>、</a:t>
            </a:r>
            <a:r>
              <a:rPr lang="en-US" altLang="zh-TW" b="1" dirty="0" smtClean="0">
                <a:solidFill>
                  <a:srgbClr val="0070C0"/>
                </a:solidFill>
                <a:ea typeface="標楷體" pitchFamily="65" charset="-120"/>
              </a:rPr>
              <a:t>50%</a:t>
            </a:r>
          </a:p>
          <a:p>
            <a:pPr>
              <a:buFont typeface="Wingdings" pitchFamily="2" charset="2"/>
              <a:buChar char="p"/>
            </a:pPr>
            <a:r>
              <a:rPr lang="zh-TW" altLang="en-US" b="1" dirty="0" smtClean="0">
                <a:solidFill>
                  <a:srgbClr val="FF0000"/>
                </a:solidFill>
                <a:ea typeface="標楷體" pitchFamily="65" charset="-120"/>
              </a:rPr>
              <a:t> 學測成績</a:t>
            </a:r>
            <a:r>
              <a:rPr lang="zh-TW" altLang="en-US" b="1" dirty="0">
                <a:solidFill>
                  <a:srgbClr val="FF0000"/>
                </a:solidFill>
                <a:ea typeface="標楷體" pitchFamily="65" charset="-120"/>
              </a:rPr>
              <a:t>無一科目為零級分或缺</a:t>
            </a:r>
            <a:r>
              <a:rPr lang="zh-TW" altLang="en-US" b="1" dirty="0" smtClean="0">
                <a:solidFill>
                  <a:srgbClr val="FF0000"/>
                </a:solidFill>
                <a:ea typeface="標楷體" pitchFamily="65" charset="-120"/>
              </a:rPr>
              <a:t>考</a:t>
            </a:r>
            <a:endParaRPr lang="zh-TW" altLang="en-US" b="1" dirty="0">
              <a:solidFill>
                <a:srgbClr val="FF0000"/>
              </a:solidFill>
              <a:ea typeface="標楷體" pitchFamily="65" charset="-120"/>
            </a:endParaRPr>
          </a:p>
          <a:p>
            <a:pPr>
              <a:buFont typeface="Wingdings" pitchFamily="2" charset="2"/>
              <a:buChar char="p"/>
            </a:pPr>
            <a:r>
              <a:rPr lang="zh-TW" altLang="en-US" b="1" dirty="0">
                <a:solidFill>
                  <a:srgbClr val="FF0000"/>
                </a:solidFill>
                <a:ea typeface="標楷體" pitchFamily="65" charset="-120"/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  <a:ea typeface="標楷體" pitchFamily="65" charset="-120"/>
              </a:rPr>
              <a:t>高中對大學</a:t>
            </a:r>
            <a:r>
              <a:rPr lang="zh-TW" altLang="en-US" b="1" dirty="0" smtClean="0">
                <a:solidFill>
                  <a:srgbClr val="0070C0"/>
                </a:solidFill>
                <a:ea typeface="標楷體" pitchFamily="65" charset="-120"/>
              </a:rPr>
              <a:t>每學群</a:t>
            </a:r>
            <a:r>
              <a:rPr lang="zh-TW" altLang="en-US" b="1" dirty="0" smtClean="0">
                <a:solidFill>
                  <a:srgbClr val="FF0000"/>
                </a:solidFill>
                <a:ea typeface="標楷體" pitchFamily="65" charset="-120"/>
              </a:rPr>
              <a:t>至多推薦</a:t>
            </a:r>
            <a:r>
              <a:rPr lang="zh-TW" altLang="en-US" b="1" dirty="0" smtClean="0">
                <a:solidFill>
                  <a:srgbClr val="0070C0"/>
                </a:solidFill>
                <a:ea typeface="標楷體" pitchFamily="65" charset="-120"/>
              </a:rPr>
              <a:t>二名</a:t>
            </a:r>
            <a:r>
              <a:rPr lang="zh-TW" altLang="en-US" b="1" dirty="0" smtClean="0">
                <a:solidFill>
                  <a:srgbClr val="FF0000"/>
                </a:solidFill>
                <a:ea typeface="標楷體" pitchFamily="65" charset="-120"/>
              </a:rPr>
              <a:t>學生，並</a:t>
            </a:r>
            <a:r>
              <a:rPr lang="zh-TW" altLang="en-US" b="1" dirty="0">
                <a:solidFill>
                  <a:srgbClr val="FF0000"/>
                </a:solidFill>
                <a:ea typeface="標楷體" pitchFamily="65" charset="-120"/>
              </a:rPr>
              <a:t>排定推薦</a:t>
            </a:r>
            <a:r>
              <a:rPr lang="zh-TW" altLang="en-US" b="1" dirty="0" smtClean="0">
                <a:solidFill>
                  <a:srgbClr val="FF0000"/>
                </a:solidFill>
                <a:ea typeface="標楷體" pitchFamily="65" charset="-120"/>
              </a:rPr>
              <a:t>至同所大學學生之優先順序</a:t>
            </a:r>
            <a:endParaRPr lang="en-US" altLang="zh-TW" b="1" dirty="0" smtClean="0">
              <a:solidFill>
                <a:srgbClr val="FF0000"/>
              </a:solidFill>
              <a:ea typeface="標楷體" pitchFamily="65" charset="-120"/>
            </a:endParaRPr>
          </a:p>
          <a:p>
            <a:pPr>
              <a:buFont typeface="Wingdings" pitchFamily="2" charset="2"/>
              <a:buChar char="p"/>
            </a:pPr>
            <a:r>
              <a:rPr lang="zh-TW" altLang="en-US" b="1" dirty="0" smtClean="0">
                <a:solidFill>
                  <a:srgbClr val="FF0000"/>
                </a:solidFill>
                <a:ea typeface="標楷體" pitchFamily="65" charset="-120"/>
              </a:rPr>
              <a:t>同一學生僅限推薦至同所大學之一個學群</a:t>
            </a:r>
            <a:endParaRPr lang="zh-TW" altLang="en-US" b="1" dirty="0">
              <a:solidFill>
                <a:srgbClr val="FF0000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rgbClr val="FF0000"/>
                </a:solidFill>
                <a:ea typeface="標楷體" pitchFamily="65" charset="-120"/>
              </a:rPr>
              <a:t>繁星推薦分發原則</a:t>
            </a:r>
            <a:endParaRPr lang="en-US" altLang="zh-TW" sz="4800" dirty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endParaRPr lang="en-US" altLang="zh-TW" sz="900" b="1" dirty="0">
              <a:solidFill>
                <a:srgbClr val="FF0000"/>
              </a:solidFill>
              <a:ea typeface="標楷體" pitchFamily="65" charset="-120"/>
            </a:endParaRPr>
          </a:p>
          <a:p>
            <a:pPr>
              <a:buFont typeface="Wingdings" pitchFamily="2" charset="2"/>
              <a:buChar char="p"/>
            </a:pPr>
            <a:r>
              <a:rPr lang="en-US" altLang="zh-TW" sz="3500" b="1" dirty="0">
                <a:solidFill>
                  <a:srgbClr val="FF0000"/>
                </a:solidFill>
                <a:latin typeface="新細明體" pitchFamily="18" charset="-120"/>
              </a:rPr>
              <a:t> </a:t>
            </a:r>
            <a:r>
              <a:rPr lang="zh-TW" altLang="en-US" sz="3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甄選</a:t>
            </a:r>
            <a:r>
              <a:rPr lang="zh-TW" altLang="en-US" sz="35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會依大學校系所訂</a:t>
            </a:r>
            <a:r>
              <a:rPr lang="zh-TW" altLang="en-US" sz="35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學測檢定標準</a:t>
            </a:r>
            <a:r>
              <a:rPr lang="zh-TW" altLang="en-US" sz="35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5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高中</a:t>
            </a:r>
            <a:r>
              <a:rPr lang="zh-TW" altLang="en-US" sz="35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優先</a:t>
            </a:r>
            <a:r>
              <a:rPr lang="zh-TW" altLang="en-US" sz="35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推薦順序</a:t>
            </a:r>
            <a:r>
              <a:rPr lang="zh-TW" altLang="en-US" sz="35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sz="35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分發比序</a:t>
            </a:r>
            <a:r>
              <a:rPr lang="zh-TW" altLang="en-US" sz="35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項目進行第一輪</a:t>
            </a:r>
            <a:r>
              <a:rPr lang="zh-TW" altLang="en-US" sz="3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分發；各</a:t>
            </a:r>
            <a:r>
              <a:rPr lang="zh-TW" altLang="en-US" sz="35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大學錄取同所高中學生以一名</a:t>
            </a:r>
            <a:r>
              <a:rPr lang="zh-TW" altLang="en-US" sz="3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為限</a:t>
            </a:r>
            <a:r>
              <a:rPr lang="zh-TW" altLang="en-US" sz="3500" b="1" dirty="0" smtClean="0">
                <a:solidFill>
                  <a:srgbClr val="FF0000"/>
                </a:solidFill>
                <a:latin typeface="新細明體" pitchFamily="18" charset="-120"/>
              </a:rPr>
              <a:t> </a:t>
            </a:r>
            <a:endParaRPr lang="en-US" altLang="zh-TW" sz="3500" b="1" dirty="0" smtClean="0">
              <a:solidFill>
                <a:srgbClr val="FF0000"/>
              </a:solidFill>
              <a:latin typeface="新細明體" pitchFamily="18" charset="-120"/>
            </a:endParaRPr>
          </a:p>
          <a:p>
            <a:pPr>
              <a:buFont typeface="Wingdings" pitchFamily="2" charset="2"/>
              <a:buChar char="p"/>
            </a:pPr>
            <a:r>
              <a:rPr lang="zh-TW" altLang="en-US" sz="3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第一</a:t>
            </a:r>
            <a:r>
              <a:rPr lang="zh-TW" altLang="en-US" sz="35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輪分發後校系仍有缺額者，進行</a:t>
            </a:r>
            <a:r>
              <a:rPr lang="zh-TW" altLang="en-US" sz="35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第二輪</a:t>
            </a:r>
            <a:r>
              <a:rPr lang="zh-TW" altLang="en-US" sz="35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分發</a:t>
            </a:r>
            <a:r>
              <a:rPr lang="zh-TW" altLang="en-US" sz="3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，至缺額補滿為止</a:t>
            </a:r>
            <a:r>
              <a:rPr lang="en-US" altLang="zh-TW" sz="3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大學錄取同一高中學生不限</a:t>
            </a:r>
            <a:r>
              <a:rPr lang="en-US" altLang="zh-TW" sz="3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名</a:t>
            </a:r>
            <a:r>
              <a:rPr lang="en-US" altLang="zh-TW" sz="3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 typeface="Wingdings" pitchFamily="2" charset="2"/>
              <a:buChar char="p"/>
            </a:pPr>
            <a:r>
              <a:rPr lang="zh-TW" altLang="en-US" sz="3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第一</a:t>
            </a:r>
            <a:r>
              <a:rPr lang="zh-TW" altLang="en-US" sz="35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輪及第二輪分發經比序至最後一項目仍</a:t>
            </a:r>
            <a:r>
              <a:rPr lang="zh-TW" altLang="en-US" sz="3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相同</a:t>
            </a:r>
            <a:r>
              <a:rPr lang="zh-TW" altLang="en-US" sz="35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時，則增額錄取</a:t>
            </a:r>
            <a:endParaRPr lang="zh-TW" altLang="en-US" sz="3500" b="1" dirty="0">
              <a:solidFill>
                <a:srgbClr val="FF0000"/>
              </a:solidFill>
              <a:latin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2"/>
          <p:cNvSpPr>
            <a:spLocks noChangeArrowheads="1"/>
          </p:cNvSpPr>
          <p:nvPr/>
        </p:nvSpPr>
        <p:spPr bwMode="gray">
          <a:xfrm>
            <a:off x="2928926" y="1285860"/>
            <a:ext cx="2895600" cy="4033838"/>
          </a:xfrm>
          <a:prstGeom prst="leftRightArrowCallout">
            <a:avLst>
              <a:gd name="adj1" fmla="val 21864"/>
              <a:gd name="adj2" fmla="val 23960"/>
              <a:gd name="adj3" fmla="val 17926"/>
              <a:gd name="adj4" fmla="val 50000"/>
            </a:avLst>
          </a:prstGeom>
          <a:solidFill>
            <a:srgbClr val="6399AB"/>
          </a:solidFill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6399AB">
                <a:gamma/>
                <a:shade val="60000"/>
                <a:invGamma/>
              </a:srgbClr>
            </a:prstShdw>
          </a:effectLst>
        </p:spPr>
        <p:txBody>
          <a:bodyPr lIns="45720" tIns="44450" rIns="45720" bIns="44450" anchor="ctr" anchorCtr="1"/>
          <a:lstStyle/>
          <a:p>
            <a:pPr algn="ctr" eaLnBrk="0" hangingPunct="0">
              <a:lnSpc>
                <a:spcPct val="85000"/>
              </a:lnSpc>
              <a:spcBef>
                <a:spcPct val="30000"/>
              </a:spcBef>
            </a:pPr>
            <a:endParaRPr kumimoji="0" lang="zh-TW" altLang="zh-TW" sz="2800" b="1">
              <a:solidFill>
                <a:srgbClr val="FFFFFF"/>
              </a:solidFill>
              <a:ea typeface="華康超明體(P)" pitchFamily="2" charset="-120"/>
            </a:endParaRPr>
          </a:p>
        </p:txBody>
      </p:sp>
      <p:sp>
        <p:nvSpPr>
          <p:cNvPr id="71683" name="AutoShape 3"/>
          <p:cNvSpPr>
            <a:spLocks noChangeArrowheads="1"/>
          </p:cNvSpPr>
          <p:nvPr/>
        </p:nvSpPr>
        <p:spPr bwMode="gray">
          <a:xfrm>
            <a:off x="642910" y="2571744"/>
            <a:ext cx="2286000" cy="1439862"/>
          </a:xfrm>
          <a:prstGeom prst="rightArrowCallout">
            <a:avLst>
              <a:gd name="adj1" fmla="val 25000"/>
              <a:gd name="adj2" fmla="val 25000"/>
              <a:gd name="adj3" fmla="val 26461"/>
              <a:gd name="adj4" fmla="val 77431"/>
            </a:avLst>
          </a:prstGeom>
          <a:solidFill>
            <a:srgbClr val="B1A35D"/>
          </a:solidFill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B1A35D">
                <a:gamma/>
                <a:shade val="60000"/>
                <a:invGamma/>
              </a:srgbClr>
            </a:prstShdw>
          </a:effectLst>
        </p:spPr>
        <p:txBody>
          <a:bodyPr lIns="45720" tIns="44450" rIns="45720" bIns="44450" anchor="ctr" anchorCtr="1"/>
          <a:lstStyle/>
          <a:p>
            <a:pPr algn="ctr" eaLnBrk="0" hangingPunct="0">
              <a:lnSpc>
                <a:spcPct val="85000"/>
              </a:lnSpc>
              <a:spcBef>
                <a:spcPct val="30000"/>
              </a:spcBef>
            </a:pPr>
            <a:r>
              <a:rPr kumimoji="0" lang="zh-TW" altLang="en-US" sz="2800" b="1" dirty="0">
                <a:solidFill>
                  <a:srgbClr val="FFFFFF"/>
                </a:solidFill>
                <a:ea typeface="華康超明體(P)" pitchFamily="2" charset="-120"/>
              </a:rPr>
              <a:t>考招分離</a:t>
            </a:r>
          </a:p>
        </p:txBody>
      </p:sp>
      <p:sp>
        <p:nvSpPr>
          <p:cNvPr id="71684" name="AutoShape 4"/>
          <p:cNvSpPr>
            <a:spLocks noChangeArrowheads="1"/>
          </p:cNvSpPr>
          <p:nvPr/>
        </p:nvSpPr>
        <p:spPr bwMode="gray">
          <a:xfrm>
            <a:off x="5857884" y="2500306"/>
            <a:ext cx="2286000" cy="1589088"/>
          </a:xfrm>
          <a:prstGeom prst="leftArrowCallout">
            <a:avLst>
              <a:gd name="adj1" fmla="val 25000"/>
              <a:gd name="adj2" fmla="val 25000"/>
              <a:gd name="adj3" fmla="val 23976"/>
              <a:gd name="adj4" fmla="val 66667"/>
            </a:avLst>
          </a:prstGeom>
          <a:solidFill>
            <a:srgbClr val="E0AD12"/>
          </a:solidFill>
          <a:ln w="25400" algn="ctr">
            <a:noFill/>
            <a:miter lim="800000"/>
            <a:headEnd/>
            <a:tailEnd/>
          </a:ln>
          <a:effectLst>
            <a:prstShdw prst="shdw17" dist="17961" dir="2700000">
              <a:srgbClr val="E0AD12">
                <a:gamma/>
                <a:shade val="60000"/>
                <a:invGamma/>
              </a:srgbClr>
            </a:prstShdw>
          </a:effectLst>
        </p:spPr>
        <p:txBody>
          <a:bodyPr lIns="45720" tIns="44450" rIns="45720" bIns="44450" anchor="ctr" anchorCtr="1"/>
          <a:lstStyle/>
          <a:p>
            <a:pPr algn="ctr" eaLnBrk="0" hangingPunct="0">
              <a:lnSpc>
                <a:spcPct val="85000"/>
              </a:lnSpc>
              <a:spcBef>
                <a:spcPct val="30000"/>
              </a:spcBef>
            </a:pPr>
            <a:r>
              <a:rPr kumimoji="0" lang="zh-TW" altLang="en-US" sz="2800" b="1">
                <a:solidFill>
                  <a:srgbClr val="FFFFFF"/>
                </a:solidFill>
                <a:ea typeface="華康超明體(P)" pitchFamily="2" charset="-120"/>
              </a:rPr>
              <a:t>多元選才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4071934" y="1214422"/>
            <a:ext cx="611187" cy="4248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marL="342900" indent="-342900" algn="ctr">
              <a:spcBef>
                <a:spcPct val="50000"/>
              </a:spcBef>
              <a:buSzPct val="80000"/>
              <a:buFont typeface="Wingdings" pitchFamily="2" charset="2"/>
              <a:buNone/>
            </a:pPr>
            <a:r>
              <a:rPr lang="zh-TW" altLang="en-US" sz="2800" dirty="0">
                <a:solidFill>
                  <a:schemeClr val="bg1"/>
                </a:solidFill>
                <a:latin typeface="華康超明體(P)" pitchFamily="2" charset="-120"/>
                <a:ea typeface="華康超明體(P)" pitchFamily="2" charset="-120"/>
              </a:rPr>
              <a:t>什麼是</a:t>
            </a:r>
            <a:r>
              <a:rPr lang="en-US" altLang="zh-TW" sz="2800" dirty="0">
                <a:solidFill>
                  <a:schemeClr val="bg1"/>
                </a:solidFill>
                <a:latin typeface="華康超明體(P)" pitchFamily="2" charset="-120"/>
                <a:ea typeface="華康超明體(P)" pitchFamily="2" charset="-120"/>
              </a:rPr>
              <a:t>『</a:t>
            </a:r>
            <a:r>
              <a:rPr lang="zh-TW" altLang="en-US" sz="2800" dirty="0">
                <a:solidFill>
                  <a:schemeClr val="bg1"/>
                </a:solidFill>
                <a:latin typeface="華康超明體(P)" pitchFamily="2" charset="-120"/>
                <a:ea typeface="華康超明體(P)" pitchFamily="2" charset="-120"/>
              </a:rPr>
              <a:t>大學多元</a:t>
            </a:r>
            <a:r>
              <a:rPr lang="zh-TW" altLang="en-US" sz="2800" dirty="0" smtClean="0">
                <a:solidFill>
                  <a:schemeClr val="bg1"/>
                </a:solidFill>
                <a:latin typeface="華康超明體(P)" pitchFamily="2" charset="-120"/>
                <a:ea typeface="華康超明體(P)" pitchFamily="2" charset="-120"/>
              </a:rPr>
              <a:t>入學</a:t>
            </a:r>
            <a:r>
              <a:rPr lang="en-US" altLang="zh-TW" sz="2800" dirty="0" smtClean="0">
                <a:solidFill>
                  <a:schemeClr val="bg1"/>
                </a:solidFill>
                <a:latin typeface="華康超明體(P)" pitchFamily="2" charset="-120"/>
                <a:ea typeface="華康超明體(P)" pitchFamily="2" charset="-120"/>
              </a:rPr>
              <a:t>』</a:t>
            </a:r>
            <a:endParaRPr lang="en-US" altLang="zh-TW" sz="2800" dirty="0">
              <a:solidFill>
                <a:schemeClr val="bg1"/>
              </a:solidFill>
              <a:latin typeface="華康超明體(P)" pitchFamily="2" charset="-120"/>
              <a:ea typeface="華康超明體(P)" pitchFamily="2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0" y="785794"/>
            <a:ext cx="378621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ea typeface="標楷體" pitchFamily="65" charset="-120"/>
              </a:rPr>
              <a:t>採用三項考試成績：</a:t>
            </a:r>
            <a:endParaRPr lang="en-US" altLang="zh-TW" sz="3200" b="1" dirty="0" smtClean="0">
              <a:solidFill>
                <a:srgbClr val="FF0000"/>
              </a:solidFill>
              <a:ea typeface="標楷體" pitchFamily="65" charset="-120"/>
            </a:endParaRPr>
          </a:p>
          <a:p>
            <a:pPr algn="ctr"/>
            <a:r>
              <a:rPr lang="zh-TW" altLang="en-US" sz="3200" b="1" dirty="0" smtClean="0">
                <a:solidFill>
                  <a:srgbClr val="FF0000"/>
                </a:solidFill>
                <a:ea typeface="標楷體" pitchFamily="65" charset="-120"/>
              </a:rPr>
              <a:t>學測、指考</a:t>
            </a:r>
            <a:endParaRPr lang="en-US" altLang="zh-TW" sz="3200" b="1" dirty="0" smtClean="0">
              <a:solidFill>
                <a:srgbClr val="FF0000"/>
              </a:solidFill>
              <a:ea typeface="標楷體" pitchFamily="65" charset="-120"/>
            </a:endParaRPr>
          </a:p>
          <a:p>
            <a:pPr algn="ctr"/>
            <a:r>
              <a:rPr lang="zh-TW" altLang="en-US" sz="3200" b="1" dirty="0" smtClean="0">
                <a:solidFill>
                  <a:srgbClr val="FF0000"/>
                </a:solidFill>
                <a:ea typeface="標楷體" pitchFamily="65" charset="-120"/>
              </a:rPr>
              <a:t>術科測驗</a:t>
            </a:r>
          </a:p>
          <a:p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57158" y="4357694"/>
            <a:ext cx="3143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二大招生管道：</a:t>
            </a:r>
          </a:p>
          <a:p>
            <a:pPr>
              <a:buFont typeface="Wingdings" pitchFamily="2" charset="2"/>
              <a:buNone/>
            </a:pP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甄選入學</a:t>
            </a:r>
          </a:p>
          <a:p>
            <a:pPr>
              <a:buFont typeface="Wingdings" pitchFamily="2" charset="2"/>
              <a:buNone/>
            </a:pP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考試入學</a:t>
            </a:r>
            <a:endParaRPr lang="zh-TW" altLang="en-US" sz="3600" dirty="0"/>
          </a:p>
        </p:txBody>
      </p:sp>
      <p:sp>
        <p:nvSpPr>
          <p:cNvPr id="11" name="矩形 10"/>
          <p:cNvSpPr/>
          <p:nvPr/>
        </p:nvSpPr>
        <p:spPr>
          <a:xfrm>
            <a:off x="5286380" y="5572140"/>
            <a:ext cx="3500462" cy="851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000"/>
              </a:lnSpc>
              <a:spcBef>
                <a:spcPct val="50000"/>
              </a:spcBef>
              <a:buSzPct val="80000"/>
            </a:pP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大學依辦學理念及</a:t>
            </a:r>
            <a:endParaRPr lang="en-US" altLang="zh-TW" sz="32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lnSpc>
                <a:spcPts val="2000"/>
              </a:lnSpc>
              <a:spcBef>
                <a:spcPct val="50000"/>
              </a:spcBef>
              <a:buSzPct val="80000"/>
            </a:pP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發展特色自行選才 </a:t>
            </a:r>
          </a:p>
        </p:txBody>
      </p:sp>
      <p:sp>
        <p:nvSpPr>
          <p:cNvPr id="12" name="矩形 11"/>
          <p:cNvSpPr/>
          <p:nvPr/>
        </p:nvSpPr>
        <p:spPr>
          <a:xfrm>
            <a:off x="6500826" y="1571612"/>
            <a:ext cx="20313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適才適性 </a:t>
            </a:r>
            <a:endParaRPr lang="zh-TW" altLang="en-US" sz="3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57818" y="4286256"/>
            <a:ext cx="2236510" cy="8515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ts val="2000"/>
              </a:lnSpc>
              <a:spcBef>
                <a:spcPct val="50000"/>
              </a:spcBef>
              <a:buSzPct val="80000"/>
              <a:buFont typeface="Wingdings" pitchFamily="2" charset="2"/>
              <a:buNone/>
            </a:pP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學生依性向</a:t>
            </a:r>
            <a:endParaRPr lang="en-US" altLang="zh-TW" sz="32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lnSpc>
                <a:spcPts val="2000"/>
              </a:lnSpc>
              <a:spcBef>
                <a:spcPct val="50000"/>
              </a:spcBef>
              <a:buSzPct val="80000"/>
              <a:buFont typeface="Wingdings" pitchFamily="2" charset="2"/>
              <a:buNone/>
            </a:pP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能力與興趣</a:t>
            </a:r>
            <a:endParaRPr lang="zh-TW" altLang="en-US" sz="3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animBg="1"/>
      <p:bldP spid="71683" grpId="0" animBg="1"/>
      <p:bldP spid="71684" grpId="0" animBg="1"/>
      <p:bldP spid="71685" grpId="0"/>
      <p:bldP spid="6" grpId="0"/>
      <p:bldP spid="7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Grp="1" noChangeArrowheads="1"/>
          </p:cNvSpPr>
          <p:nvPr>
            <p:ph type="title"/>
          </p:nvPr>
        </p:nvSpPr>
        <p:spPr>
          <a:xfrm>
            <a:off x="285720" y="928670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ea typeface="標楷體" pitchFamily="65" charset="-120"/>
              </a:rPr>
              <a:t>繁星推薦分發錄取生權利義務</a:t>
            </a:r>
            <a:endParaRPr lang="en-US" altLang="zh-TW" b="1" dirty="0">
              <a:solidFill>
                <a:srgbClr val="FF0000"/>
              </a:solidFill>
              <a:ea typeface="標楷體" pitchFamily="65" charset="-12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143116"/>
            <a:ext cx="8229600" cy="3686188"/>
          </a:xfrm>
        </p:spPr>
        <p:txBody>
          <a:bodyPr>
            <a:normAutofit/>
          </a:bodyPr>
          <a:lstStyle/>
          <a:p>
            <a:endParaRPr lang="en-US" altLang="zh-TW" sz="900" b="1" dirty="0">
              <a:solidFill>
                <a:srgbClr val="FF0000"/>
              </a:solidFill>
              <a:ea typeface="標楷體" pitchFamily="65" charset="-120"/>
            </a:endParaRPr>
          </a:p>
          <a:p>
            <a:pPr>
              <a:buFont typeface="Wingdings" pitchFamily="2" charset="2"/>
              <a:buChar char="p"/>
            </a:pPr>
            <a:r>
              <a:rPr lang="en-US" altLang="zh-TW" b="1" dirty="0">
                <a:solidFill>
                  <a:srgbClr val="FF0000"/>
                </a:solidFill>
              </a:rPr>
              <a:t>  </a:t>
            </a:r>
            <a:r>
              <a:rPr lang="zh-TW" altLang="en-US" b="1" dirty="0" smtClean="0">
                <a:solidFill>
                  <a:srgbClr val="FF0000"/>
                </a:solidFill>
                <a:ea typeface="標楷體" pitchFamily="65" charset="-120"/>
              </a:rPr>
              <a:t>分發</a:t>
            </a:r>
            <a:r>
              <a:rPr lang="zh-TW" altLang="en-US" b="1" dirty="0">
                <a:solidFill>
                  <a:srgbClr val="FF0000"/>
                </a:solidFill>
                <a:ea typeface="標楷體" pitchFamily="65" charset="-120"/>
              </a:rPr>
              <a:t>錄取生即取得各該校系入學資格</a:t>
            </a:r>
          </a:p>
          <a:p>
            <a:pPr>
              <a:buFont typeface="Wingdings" pitchFamily="2" charset="2"/>
              <a:buChar char="p"/>
            </a:pPr>
            <a:r>
              <a:rPr lang="zh-TW" altLang="en-US" b="1" dirty="0">
                <a:solidFill>
                  <a:srgbClr val="FF0000"/>
                </a:solidFill>
              </a:rPr>
              <a:t>  </a:t>
            </a:r>
            <a:r>
              <a:rPr lang="zh-TW" altLang="en-US" b="1" dirty="0" smtClean="0">
                <a:solidFill>
                  <a:srgbClr val="FF0000"/>
                </a:solidFill>
                <a:ea typeface="標楷體" pitchFamily="65" charset="-120"/>
              </a:rPr>
              <a:t>一律</a:t>
            </a:r>
            <a:r>
              <a:rPr lang="zh-TW" altLang="en-US" b="1" dirty="0">
                <a:solidFill>
                  <a:srgbClr val="0070C0"/>
                </a:solidFill>
                <a:ea typeface="標楷體" pitchFamily="65" charset="-120"/>
              </a:rPr>
              <a:t>不得參加當年度「個人申請」</a:t>
            </a:r>
            <a:r>
              <a:rPr lang="zh-TW" altLang="en-US" b="1" dirty="0">
                <a:solidFill>
                  <a:srgbClr val="FF0000"/>
                </a:solidFill>
                <a:ea typeface="標楷體" pitchFamily="65" charset="-120"/>
              </a:rPr>
              <a:t>第一</a:t>
            </a:r>
            <a:r>
              <a:rPr lang="zh-TW" altLang="en-US" b="1" dirty="0" smtClean="0">
                <a:solidFill>
                  <a:srgbClr val="FF0000"/>
                </a:solidFill>
                <a:ea typeface="標楷體" pitchFamily="65" charset="-120"/>
              </a:rPr>
              <a:t>階段篩選</a:t>
            </a:r>
            <a:endParaRPr lang="zh-TW" altLang="en-US" b="1" dirty="0">
              <a:solidFill>
                <a:srgbClr val="FF0000"/>
              </a:solidFill>
              <a:ea typeface="標楷體" pitchFamily="65" charset="-120"/>
            </a:endParaRPr>
          </a:p>
          <a:p>
            <a:pPr>
              <a:buFont typeface="Wingdings" pitchFamily="2" charset="2"/>
              <a:buChar char="p"/>
            </a:pPr>
            <a:r>
              <a:rPr lang="zh-TW" altLang="en-US" b="1" dirty="0">
                <a:solidFill>
                  <a:srgbClr val="FF0000"/>
                </a:solidFill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  <a:ea typeface="標楷體" pitchFamily="65" charset="-120"/>
              </a:rPr>
              <a:t>除</a:t>
            </a:r>
            <a:r>
              <a:rPr lang="zh-TW" altLang="en-US" b="1" dirty="0">
                <a:solidFill>
                  <a:srgbClr val="FF0000"/>
                </a:solidFill>
                <a:ea typeface="標楷體" pitchFamily="65" charset="-120"/>
              </a:rPr>
              <a:t>依簡章規定期限放棄資格，否則一律</a:t>
            </a:r>
            <a:r>
              <a:rPr lang="zh-TW" altLang="en-US" b="1" dirty="0" smtClean="0">
                <a:solidFill>
                  <a:srgbClr val="FF0000"/>
                </a:solidFill>
                <a:ea typeface="標楷體" pitchFamily="65" charset="-120"/>
              </a:rPr>
              <a:t>不得再</a:t>
            </a:r>
            <a:r>
              <a:rPr lang="zh-TW" altLang="en-US" b="1" dirty="0">
                <a:solidFill>
                  <a:srgbClr val="FF0000"/>
                </a:solidFill>
                <a:ea typeface="標楷體" pitchFamily="65" charset="-120"/>
              </a:rPr>
              <a:t>登記參加考試入學招生</a:t>
            </a:r>
          </a:p>
          <a:p>
            <a:pPr>
              <a:buFont typeface="Wingdings" pitchFamily="2" charset="2"/>
              <a:buChar char="p"/>
            </a:pPr>
            <a:r>
              <a:rPr lang="zh-TW" altLang="en-US" b="1" dirty="0">
                <a:solidFill>
                  <a:srgbClr val="FF0000"/>
                </a:solidFill>
              </a:rPr>
              <a:t>  </a:t>
            </a:r>
            <a:r>
              <a:rPr lang="zh-TW" altLang="en-US" b="1" dirty="0" smtClean="0">
                <a:solidFill>
                  <a:srgbClr val="FF0000"/>
                </a:solidFill>
                <a:ea typeface="標楷體" pitchFamily="65" charset="-120"/>
              </a:rPr>
              <a:t>入學</a:t>
            </a:r>
            <a:r>
              <a:rPr lang="zh-TW" altLang="en-US" b="1" dirty="0">
                <a:solidFill>
                  <a:srgbClr val="FF0000"/>
                </a:solidFill>
                <a:ea typeface="標楷體" pitchFamily="65" charset="-120"/>
              </a:rPr>
              <a:t>後可否轉系，由各大學自訂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000100" y="500042"/>
            <a:ext cx="6858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繁星推薦簡章</a:t>
            </a:r>
            <a:r>
              <a:rPr lang="en-US" altLang="zh-TW" sz="5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5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參考</a:t>
            </a:r>
            <a:r>
              <a:rPr lang="en-US" altLang="zh-TW" sz="5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5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1094" t="25293" r="23117" b="51269"/>
          <a:stretch>
            <a:fillRect/>
          </a:stretch>
        </p:blipFill>
        <p:spPr bwMode="auto">
          <a:xfrm>
            <a:off x="285720" y="1428736"/>
            <a:ext cx="8572560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58F56-30C3-4D95-AADE-BCEBB5209F03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39D8-93B9-41EF-AD52-F23A60100F23}" type="slidenum">
              <a:rPr lang="en-US" altLang="zh-TW" smtClean="0"/>
              <a:pPr/>
              <a:t>22</a:t>
            </a:fld>
            <a:endParaRPr lang="en-US" altLang="zh-TW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1718" t="16601" r="9912" b="10156"/>
          <a:stretch>
            <a:fillRect/>
          </a:stretch>
        </p:blipFill>
        <p:spPr bwMode="auto">
          <a:xfrm>
            <a:off x="714348" y="785794"/>
            <a:ext cx="764386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1071538" y="3500438"/>
            <a:ext cx="7215238" cy="10001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142976" y="5500702"/>
            <a:ext cx="7215238" cy="714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五角星形 5"/>
          <p:cNvSpPr/>
          <p:nvPr/>
        </p:nvSpPr>
        <p:spPr>
          <a:xfrm>
            <a:off x="357158" y="5500702"/>
            <a:ext cx="428628" cy="57150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b="1" dirty="0">
              <a:solidFill>
                <a:srgbClr val="FF0000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39D8-93B9-41EF-AD52-F23A60100F23}" type="slidenum">
              <a:rPr lang="en-US" altLang="zh-TW" smtClean="0"/>
              <a:pPr/>
              <a:t>23</a:t>
            </a:fld>
            <a:endParaRPr lang="en-US" altLang="zh-TW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0986" t="16601" r="9179" b="9179"/>
          <a:stretch>
            <a:fillRect/>
          </a:stretch>
        </p:blipFill>
        <p:spPr bwMode="auto">
          <a:xfrm>
            <a:off x="714348" y="785794"/>
            <a:ext cx="778674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1142976" y="5500702"/>
            <a:ext cx="7215238" cy="714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357290" y="3500438"/>
            <a:ext cx="7215238" cy="10715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五角星形 6"/>
          <p:cNvSpPr/>
          <p:nvPr/>
        </p:nvSpPr>
        <p:spPr>
          <a:xfrm>
            <a:off x="571472" y="3929066"/>
            <a:ext cx="428628" cy="57150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b="1" dirty="0">
              <a:solidFill>
                <a:srgbClr val="FF0000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39D8-93B9-41EF-AD52-F23A60100F23}" type="slidenum">
              <a:rPr lang="en-US" altLang="zh-TW" smtClean="0"/>
              <a:pPr/>
              <a:t>24</a:t>
            </a:fld>
            <a:endParaRPr lang="en-US" altLang="zh-TW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1718" t="16601" r="9912" b="6250"/>
          <a:stretch>
            <a:fillRect/>
          </a:stretch>
        </p:blipFill>
        <p:spPr bwMode="auto">
          <a:xfrm>
            <a:off x="714348" y="714356"/>
            <a:ext cx="7643866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39D8-93B9-41EF-AD52-F23A60100F23}" type="slidenum">
              <a:rPr lang="en-US" altLang="zh-TW" smtClean="0"/>
              <a:pPr/>
              <a:t>25</a:t>
            </a:fld>
            <a:endParaRPr lang="en-US" altLang="zh-TW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1718" t="16601" r="9912" b="6250"/>
          <a:stretch>
            <a:fillRect/>
          </a:stretch>
        </p:blipFill>
        <p:spPr bwMode="auto">
          <a:xfrm>
            <a:off x="714348" y="642918"/>
            <a:ext cx="7643866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Grp="1" noChangeArrowheads="1"/>
          </p:cNvSpPr>
          <p:nvPr>
            <p:ph type="title"/>
          </p:nvPr>
        </p:nvSpPr>
        <p:spPr>
          <a:xfrm>
            <a:off x="357158" y="78579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rgbClr val="FF0000"/>
                </a:solidFill>
                <a:ea typeface="標楷體" pitchFamily="65" charset="-120"/>
              </a:rPr>
              <a:t>個人申請</a:t>
            </a:r>
            <a:r>
              <a:rPr lang="zh-TW" altLang="en-US" sz="48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辦理方式</a:t>
            </a:r>
            <a:endParaRPr lang="en-US" altLang="zh-TW" sz="4800" b="1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altLang="zh-TW" sz="3200" b="1" dirty="0">
              <a:solidFill>
                <a:srgbClr val="FF0000"/>
              </a:solidFill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endParaRPr lang="en-US" altLang="zh-TW" sz="1000" b="1" dirty="0">
              <a:solidFill>
                <a:srgbClr val="FF0000"/>
              </a:solidFill>
              <a:ea typeface="標楷體" pitchFamily="65" charset="-120"/>
            </a:endParaRPr>
          </a:p>
          <a:p>
            <a:pPr>
              <a:buFont typeface="Wingdings" pitchFamily="2" charset="2"/>
              <a:buChar char="p"/>
            </a:pPr>
            <a:r>
              <a:rPr lang="en-US" altLang="zh-TW" b="1" dirty="0">
                <a:solidFill>
                  <a:srgbClr val="FF0000"/>
                </a:solidFill>
                <a:ea typeface="標楷體" pitchFamily="65" charset="-120"/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  <a:ea typeface="標楷體" pitchFamily="65" charset="-120"/>
              </a:rPr>
              <a:t>學生</a:t>
            </a:r>
            <a:r>
              <a:rPr lang="zh-TW" altLang="en-US" b="1" dirty="0">
                <a:solidFill>
                  <a:srgbClr val="FF0000"/>
                </a:solidFill>
                <a:ea typeface="標楷體" pitchFamily="65" charset="-120"/>
              </a:rPr>
              <a:t>自行報名，申請校系數以</a:t>
            </a:r>
            <a:r>
              <a:rPr lang="zh-TW" altLang="en-US" b="1" dirty="0">
                <a:solidFill>
                  <a:srgbClr val="0070C0"/>
                </a:solidFill>
                <a:ea typeface="標楷體" pitchFamily="65" charset="-120"/>
              </a:rPr>
              <a:t>六校系</a:t>
            </a:r>
            <a:r>
              <a:rPr lang="en-US" altLang="zh-TW" b="1" dirty="0">
                <a:solidFill>
                  <a:srgbClr val="FF0000"/>
                </a:solidFill>
                <a:ea typeface="標楷體" pitchFamily="65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ea typeface="標楷體" pitchFamily="65" charset="-120"/>
              </a:rPr>
              <a:t>含</a:t>
            </a:r>
            <a:r>
              <a:rPr lang="en-US" altLang="zh-TW" b="1" dirty="0">
                <a:solidFill>
                  <a:srgbClr val="FF0000"/>
                </a:solidFill>
                <a:ea typeface="標楷體" pitchFamily="65" charset="-120"/>
              </a:rPr>
              <a:t>)</a:t>
            </a:r>
            <a:r>
              <a:rPr lang="zh-TW" altLang="en-US" b="1" dirty="0">
                <a:solidFill>
                  <a:srgbClr val="FF0000"/>
                </a:solidFill>
                <a:ea typeface="標楷體" pitchFamily="65" charset="-120"/>
              </a:rPr>
              <a:t>為限</a:t>
            </a:r>
          </a:p>
          <a:p>
            <a:pPr>
              <a:buFont typeface="Wingdings" pitchFamily="2" charset="2"/>
              <a:buChar char="p"/>
            </a:pPr>
            <a:r>
              <a:rPr lang="zh-TW" altLang="en-US" b="1" dirty="0">
                <a:solidFill>
                  <a:srgbClr val="FF0000"/>
                </a:solidFill>
                <a:ea typeface="標楷體" pitchFamily="65" charset="-120"/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  <a:ea typeface="標楷體" pitchFamily="65" charset="-120"/>
              </a:rPr>
              <a:t>通過</a:t>
            </a:r>
            <a:r>
              <a:rPr lang="zh-TW" altLang="en-US" b="1" dirty="0">
                <a:solidFill>
                  <a:srgbClr val="FF0000"/>
                </a:solidFill>
                <a:ea typeface="標楷體" pitchFamily="65" charset="-120"/>
              </a:rPr>
              <a:t>第一階段學測檢定學生自行依大學校</a:t>
            </a:r>
            <a:r>
              <a:rPr lang="zh-TW" altLang="en-US" b="1" dirty="0" smtClean="0">
                <a:solidFill>
                  <a:srgbClr val="FF0000"/>
                </a:solidFill>
                <a:ea typeface="標楷體" pitchFamily="65" charset="-120"/>
              </a:rPr>
              <a:t>系規定</a:t>
            </a:r>
            <a:r>
              <a:rPr lang="zh-TW" altLang="en-US" b="1" dirty="0">
                <a:solidFill>
                  <a:srgbClr val="FF0000"/>
                </a:solidFill>
                <a:ea typeface="標楷體" pitchFamily="65" charset="-120"/>
              </a:rPr>
              <a:t>期限，</a:t>
            </a:r>
            <a:r>
              <a:rPr lang="zh-TW" altLang="en-US" b="1" dirty="0" smtClean="0">
                <a:solidFill>
                  <a:srgbClr val="FF0000"/>
                </a:solidFill>
                <a:ea typeface="標楷體" pitchFamily="65" charset="-120"/>
              </a:rPr>
              <a:t>完成第二階段相關</a:t>
            </a:r>
            <a:r>
              <a:rPr lang="zh-TW" altLang="en-US" b="1" dirty="0">
                <a:solidFill>
                  <a:srgbClr val="FF0000"/>
                </a:solidFill>
                <a:ea typeface="標楷體" pitchFamily="65" charset="-120"/>
              </a:rPr>
              <a:t>作業</a:t>
            </a:r>
          </a:p>
          <a:p>
            <a:pPr>
              <a:buFont typeface="Wingdings" pitchFamily="2" charset="2"/>
              <a:buChar char="p"/>
            </a:pPr>
            <a:r>
              <a:rPr lang="zh-TW" altLang="en-US" b="1" dirty="0" smtClean="0">
                <a:solidFill>
                  <a:srgbClr val="FF0000"/>
                </a:solidFill>
                <a:ea typeface="標楷體" pitchFamily="65" charset="-120"/>
              </a:rPr>
              <a:t>需</a:t>
            </a:r>
            <a:r>
              <a:rPr lang="zh-TW" altLang="en-US" b="1" dirty="0">
                <a:solidFill>
                  <a:srgbClr val="FF0000"/>
                </a:solidFill>
                <a:ea typeface="標楷體" pitchFamily="65" charset="-120"/>
              </a:rPr>
              <a:t>依簡章規定期限上網登錄志願序，參加</a:t>
            </a:r>
            <a:r>
              <a:rPr lang="zh-TW" altLang="en-US" b="1" dirty="0" smtClean="0">
                <a:solidFill>
                  <a:srgbClr val="0070C0"/>
                </a:solidFill>
                <a:ea typeface="標楷體" pitchFamily="65" charset="-120"/>
              </a:rPr>
              <a:t>統一</a:t>
            </a:r>
            <a:r>
              <a:rPr lang="zh-TW" altLang="en-US" b="1" dirty="0">
                <a:solidFill>
                  <a:srgbClr val="0070C0"/>
                </a:solidFill>
                <a:ea typeface="標楷體" pitchFamily="65" charset="-120"/>
              </a:rPr>
              <a:t>分發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rgbClr val="FF0000"/>
                </a:solidFill>
                <a:ea typeface="標楷體" pitchFamily="65" charset="-120"/>
              </a:rPr>
              <a:t>個人申請分發</a:t>
            </a:r>
            <a:r>
              <a:rPr lang="zh-TW" altLang="en-US" sz="48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方式</a:t>
            </a:r>
            <a:endParaRPr lang="en-US" altLang="zh-TW" sz="4800" b="1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428736"/>
            <a:ext cx="8229600" cy="1785951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altLang="zh-TW" sz="1000" b="1" dirty="0">
              <a:solidFill>
                <a:srgbClr val="FF0000"/>
              </a:solidFill>
              <a:ea typeface="標楷體" pitchFamily="65" charset="-120"/>
            </a:endParaRPr>
          </a:p>
          <a:p>
            <a:pPr>
              <a:buFont typeface="Wingdings" pitchFamily="2" charset="2"/>
              <a:buChar char="p"/>
            </a:pP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甄選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會依各大學錄取名單及錄取生登記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就讀志願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序進行</a:t>
            </a:r>
            <a:r>
              <a:rPr lang="zh-TW" altLang="en-US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統一分發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並公告分發結果</a:t>
            </a:r>
          </a:p>
          <a:p>
            <a:pPr>
              <a:buFont typeface="Wingdings" pitchFamily="2" charset="2"/>
              <a:buChar char="p"/>
            </a:pP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每一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錄取生至多以分發一校系為限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428596" y="3571876"/>
            <a:ext cx="828680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FF0000"/>
                </a:solidFill>
                <a:ea typeface="標楷體" pitchFamily="65" charset="-120"/>
              </a:rPr>
              <a:t>個人申請分發錄取生權利義務</a:t>
            </a:r>
            <a:endParaRPr lang="en-US" altLang="zh-TW" sz="4400" b="1" dirty="0" smtClean="0">
              <a:solidFill>
                <a:srgbClr val="FF0000"/>
              </a:solidFill>
              <a:ea typeface="標楷體" pitchFamily="65" charset="-120"/>
            </a:endParaRPr>
          </a:p>
          <a:p>
            <a:pPr>
              <a:buFont typeface="Wingdings" pitchFamily="2" charset="2"/>
              <a:buChar char="p"/>
            </a:pPr>
            <a:r>
              <a:rPr lang="en-US" altLang="zh-TW" sz="2800" b="1" dirty="0" smtClean="0">
                <a:solidFill>
                  <a:srgbClr val="FF0000"/>
                </a:solidFill>
              </a:rPr>
              <a:t> </a:t>
            </a:r>
            <a:r>
              <a:rPr lang="zh-TW" altLang="en-US" sz="2800" b="1" dirty="0" smtClean="0">
                <a:solidFill>
                  <a:srgbClr val="FF0000"/>
                </a:solidFill>
                <a:ea typeface="標楷體" pitchFamily="65" charset="-120"/>
              </a:rPr>
              <a:t>分發錄取生即取得各該校系入學資格</a:t>
            </a:r>
          </a:p>
          <a:p>
            <a:pPr>
              <a:buFont typeface="Wingdings" pitchFamily="2" charset="2"/>
              <a:buChar char="p"/>
            </a:pPr>
            <a:r>
              <a:rPr lang="zh-TW" altLang="en-US" sz="2800" b="1" dirty="0" smtClean="0">
                <a:solidFill>
                  <a:srgbClr val="FF0000"/>
                </a:solidFill>
              </a:rPr>
              <a:t> </a:t>
            </a:r>
            <a:r>
              <a:rPr lang="zh-TW" altLang="en-US" sz="2800" b="1" dirty="0" smtClean="0">
                <a:solidFill>
                  <a:srgbClr val="FF0000"/>
                </a:solidFill>
                <a:ea typeface="標楷體" pitchFamily="65" charset="-120"/>
              </a:rPr>
              <a:t>除依簡章規定期限放棄資格，否則一律不得再登</a:t>
            </a:r>
            <a:endParaRPr lang="en-US" altLang="zh-TW" sz="2800" b="1" dirty="0" smtClean="0">
              <a:solidFill>
                <a:srgbClr val="FF0000"/>
              </a:solidFill>
              <a:ea typeface="標楷體" pitchFamily="65" charset="-120"/>
            </a:endParaRPr>
          </a:p>
          <a:p>
            <a:r>
              <a:rPr lang="zh-TW" altLang="en-US" sz="2800" b="1" dirty="0" smtClean="0">
                <a:solidFill>
                  <a:srgbClr val="FF0000"/>
                </a:solidFill>
                <a:ea typeface="標楷體" pitchFamily="65" charset="-120"/>
              </a:rPr>
              <a:t>    記參加考試入學招生</a:t>
            </a:r>
          </a:p>
          <a:p>
            <a:pPr>
              <a:buFont typeface="Wingdings" pitchFamily="2" charset="2"/>
              <a:buChar char="p"/>
            </a:pPr>
            <a:r>
              <a:rPr lang="zh-TW" altLang="en-US" sz="2800" b="1" dirty="0" smtClean="0">
                <a:solidFill>
                  <a:srgbClr val="FF0000"/>
                </a:solidFill>
                <a:ea typeface="標楷體" pitchFamily="65" charset="-120"/>
              </a:rPr>
              <a:t>入學後可否轉系，由各大學自訂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971550" y="2205038"/>
            <a:ext cx="7672416" cy="1728787"/>
          </a:xfrm>
          <a:prstGeom prst="rect">
            <a:avLst/>
          </a:prstGeom>
          <a:solidFill>
            <a:srgbClr val="CCECFF">
              <a:alpha val="59000"/>
            </a:srgbClr>
          </a:solidFill>
          <a:ln w="1587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SzPct val="80000"/>
              <a:buFont typeface="Wingdings" pitchFamily="2" charset="2"/>
              <a:buNone/>
            </a:pPr>
            <a:endParaRPr lang="zh-TW" altLang="zh-TW" sz="4400">
              <a:solidFill>
                <a:srgbClr val="006699"/>
              </a:solidFill>
              <a:latin typeface="華康超明體(P)" pitchFamily="2" charset="-120"/>
              <a:ea typeface="華康超明體(P)" pitchFamily="2" charset="-120"/>
            </a:endParaRP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971550" y="4008438"/>
            <a:ext cx="7704138" cy="1652587"/>
          </a:xfrm>
          <a:prstGeom prst="rect">
            <a:avLst/>
          </a:prstGeom>
          <a:solidFill>
            <a:srgbClr val="CCECFF">
              <a:alpha val="59000"/>
            </a:srgbClr>
          </a:solidFill>
          <a:ln w="1587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 rot="5400000">
            <a:off x="611982" y="4580731"/>
            <a:ext cx="1512888" cy="5048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 rot="5400000">
            <a:off x="592932" y="2832894"/>
            <a:ext cx="1550987" cy="5048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1714480" y="2428868"/>
            <a:ext cx="6962794" cy="12003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/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有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「頂標」、「前標」、「均標」、「後標」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endParaRPr lang="en-US" altLang="zh-TW" sz="24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0"/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底標」五種標準，未達校系所定篩選標準者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24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0"/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不得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參加倍率篩選。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2786050" y="642918"/>
            <a:ext cx="3816350" cy="1031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TW" sz="2800" dirty="0">
                <a:latin typeface="華康超明體(P)" pitchFamily="2" charset="-120"/>
                <a:ea typeface="華康超明體(P)" pitchFamily="2" charset="-120"/>
              </a:rPr>
              <a:t>1.</a:t>
            </a:r>
            <a:r>
              <a:rPr lang="zh-TW" altLang="en-US" sz="2800" dirty="0">
                <a:latin typeface="華康超明體(P)" pitchFamily="2" charset="-120"/>
                <a:ea typeface="華康超明體(P)" pitchFamily="2" charset="-120"/>
              </a:rPr>
              <a:t>檢定篩選</a:t>
            </a:r>
          </a:p>
          <a:p>
            <a:pPr>
              <a:lnSpc>
                <a:spcPct val="110000"/>
              </a:lnSpc>
            </a:pPr>
            <a:r>
              <a:rPr lang="en-US" altLang="zh-TW" sz="2800" dirty="0">
                <a:latin typeface="華康超明體(P)" pitchFamily="2" charset="-120"/>
                <a:ea typeface="華康超明體(P)" pitchFamily="2" charset="-120"/>
              </a:rPr>
              <a:t>2.</a:t>
            </a:r>
            <a:r>
              <a:rPr lang="zh-TW" altLang="en-US" sz="2800" dirty="0">
                <a:latin typeface="華康超明體(P)" pitchFamily="2" charset="-120"/>
                <a:ea typeface="華康超明體(P)" pitchFamily="2" charset="-120"/>
              </a:rPr>
              <a:t>倍率篩選</a:t>
            </a:r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1714480" y="4071942"/>
            <a:ext cx="6697662" cy="184665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eaLnBrk="0"/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各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校系為了要掌握參加指定項目甄試的考生人數，訂定倍率篩選標準，以某考科（或數個考科）之測驗成績，按倍率之高低，依序篩選出預定錄取名額的某倍率的考生人數。</a:t>
            </a:r>
          </a:p>
          <a:p>
            <a:pPr eaLnBrk="0"/>
            <a:endParaRPr lang="en-US" altLang="zh-TW" dirty="0">
              <a:latin typeface="華康超明體(P)" pitchFamily="2" charset="-120"/>
              <a:ea typeface="華康超明體(P)" pitchFamily="2" charset="-120"/>
            </a:endParaRP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1116013" y="2276475"/>
            <a:ext cx="488950" cy="1552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zh-TW" alt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華康中圓體" pitchFamily="49" charset="-120"/>
              </a:rPr>
              <a:t>檢</a:t>
            </a:r>
          </a:p>
          <a:p>
            <a:r>
              <a:rPr lang="zh-TW" alt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華康中圓體" pitchFamily="49" charset="-120"/>
              </a:rPr>
              <a:t>定</a:t>
            </a:r>
          </a:p>
          <a:p>
            <a:r>
              <a:rPr lang="zh-TW" alt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華康中圓體" pitchFamily="49" charset="-120"/>
              </a:rPr>
              <a:t>篩</a:t>
            </a:r>
          </a:p>
          <a:p>
            <a:r>
              <a:rPr lang="zh-TW" alt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華康中圓體" pitchFamily="49" charset="-120"/>
              </a:rPr>
              <a:t>選</a:t>
            </a: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1116013" y="4037013"/>
            <a:ext cx="488950" cy="1552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zh-TW" altLang="en-US" sz="24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華康中圓體" pitchFamily="49" charset="-120"/>
              </a:rPr>
              <a:t>倍</a:t>
            </a:r>
          </a:p>
          <a:p>
            <a:r>
              <a:rPr lang="zh-TW" altLang="en-US" sz="24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華康中圓體" pitchFamily="49" charset="-120"/>
              </a:rPr>
              <a:t>率</a:t>
            </a:r>
          </a:p>
          <a:p>
            <a:r>
              <a:rPr lang="zh-TW" altLang="en-US" sz="24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華康中圓體" pitchFamily="49" charset="-120"/>
              </a:rPr>
              <a:t>篩</a:t>
            </a:r>
          </a:p>
          <a:p>
            <a:r>
              <a:rPr lang="zh-TW" altLang="en-US" sz="24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華康中圓體" pitchFamily="49" charset="-120"/>
              </a:rPr>
              <a:t>選</a:t>
            </a:r>
          </a:p>
        </p:txBody>
      </p:sp>
      <p:sp>
        <p:nvSpPr>
          <p:cNvPr id="92171" name="Rectangle 11"/>
          <p:cNvSpPr>
            <a:spLocks noChangeArrowheads="1"/>
          </p:cNvSpPr>
          <p:nvPr/>
        </p:nvSpPr>
        <p:spPr bwMode="auto">
          <a:xfrm>
            <a:off x="1500166" y="428604"/>
            <a:ext cx="792162" cy="1484312"/>
          </a:xfrm>
          <a:prstGeom prst="rect">
            <a:avLst/>
          </a:prstGeom>
          <a:solidFill>
            <a:srgbClr val="EB438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ea typeface="華康超明體(P)" pitchFamily="2" charset="-120"/>
              </a:rPr>
              <a:t>篩</a:t>
            </a:r>
          </a:p>
          <a:p>
            <a:pPr algn="ctr"/>
            <a:r>
              <a:rPr lang="zh-TW" altLang="en-US" sz="4400" dirty="0">
                <a:solidFill>
                  <a:schemeClr val="bg1"/>
                </a:solidFill>
                <a:ea typeface="華康超明體(P)" pitchFamily="2" charset="-120"/>
              </a:rPr>
              <a:t>選</a:t>
            </a: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animBg="1"/>
      <p:bldP spid="92163" grpId="0" animBg="1"/>
      <p:bldP spid="92164" grpId="0" animBg="1"/>
      <p:bldP spid="92165" grpId="0" animBg="1"/>
      <p:bldP spid="92166" grpId="0"/>
      <p:bldP spid="92167" grpId="0"/>
      <p:bldP spid="92168" grpId="0"/>
      <p:bldP spid="92169" grpId="0"/>
      <p:bldP spid="9217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39D8-93B9-41EF-AD52-F23A60100F23}" type="slidenum">
              <a:rPr lang="en-US" altLang="zh-TW" smtClean="0"/>
              <a:pPr/>
              <a:t>29</a:t>
            </a:fld>
            <a:endParaRPr lang="en-US" altLang="zh-TW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1719" t="16601" r="9179" b="7226"/>
          <a:stretch>
            <a:fillRect/>
          </a:stretch>
        </p:blipFill>
        <p:spPr bwMode="auto">
          <a:xfrm>
            <a:off x="785786" y="642918"/>
            <a:ext cx="771530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橢圓 3"/>
          <p:cNvSpPr/>
          <p:nvPr/>
        </p:nvSpPr>
        <p:spPr>
          <a:xfrm>
            <a:off x="3714744" y="2143116"/>
            <a:ext cx="714380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5143504" y="2071678"/>
            <a:ext cx="1285884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>
          <a:xfrm>
            <a:off x="571472" y="428604"/>
            <a:ext cx="7758138" cy="989034"/>
          </a:xfrm>
        </p:spPr>
        <p:txBody>
          <a:bodyPr>
            <a:normAutofit/>
          </a:bodyPr>
          <a:lstStyle/>
          <a:p>
            <a:r>
              <a:rPr lang="en-US" altLang="zh-TW" sz="4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4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學年度方案</a:t>
            </a:r>
            <a:r>
              <a:rPr lang="zh-TW" altLang="en-US" sz="4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之差異</a:t>
            </a:r>
            <a:r>
              <a:rPr lang="en-US" altLang="zh-TW" sz="4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(1/2)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3200" b="1" dirty="0">
                <a:solidFill>
                  <a:srgbClr val="FF0000"/>
                </a:solidFill>
                <a:ea typeface="標楷體" pitchFamily="65" charset="-120"/>
              </a:rPr>
              <a:t>甄選入學</a:t>
            </a:r>
          </a:p>
          <a:p>
            <a:pPr>
              <a:buFont typeface="Wingdings" pitchFamily="2" charset="2"/>
              <a:buNone/>
            </a:pP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整併原</a:t>
            </a:r>
            <a:r>
              <a:rPr lang="zh-TW" altLang="en-US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學校推薦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繁星計畫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招生，更</a:t>
            </a:r>
          </a:p>
          <a:p>
            <a:pPr>
              <a:buFont typeface="Wingdings" pitchFamily="2" charset="2"/>
              <a:buNone/>
            </a:pP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  名為「</a:t>
            </a:r>
            <a:r>
              <a:rPr lang="zh-TW" altLang="en-US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繁星推薦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」</a:t>
            </a:r>
          </a:p>
          <a:p>
            <a:pPr>
              <a:buFont typeface="Wingdings" pitchFamily="2" charset="2"/>
              <a:buNone/>
            </a:pP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原學校推薦學生無在校成績限制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，繁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  星計畫則須校排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20% 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，繁星推薦則由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  各大學自訂全校統一標準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20%</a:t>
            </a:r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30%</a:t>
            </a:r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、</a:t>
            </a:r>
            <a:endParaRPr lang="en-US" altLang="zh-TW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      </a:t>
            </a:r>
            <a:r>
              <a:rPr lang="en-US" altLang="zh-TW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40%</a:t>
            </a:r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50%)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且</a:t>
            </a:r>
            <a:r>
              <a:rPr lang="zh-TW" altLang="en-US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全程</a:t>
            </a:r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就讀同</a:t>
            </a:r>
            <a:r>
              <a:rPr lang="zh-TW" altLang="en-US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所</a:t>
            </a:r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高中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之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  學生方得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被推薦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39D8-93B9-41EF-AD52-F23A60100F23}" type="slidenum">
              <a:rPr lang="en-US" altLang="zh-TW" smtClean="0"/>
              <a:pPr/>
              <a:t>30</a:t>
            </a:fld>
            <a:endParaRPr lang="en-US" altLang="zh-TW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32959" t="29297" r="20166" b="37500"/>
          <a:stretch>
            <a:fillRect/>
          </a:stretch>
        </p:blipFill>
        <p:spPr bwMode="auto">
          <a:xfrm>
            <a:off x="357158" y="1285860"/>
            <a:ext cx="8286808" cy="440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39D8-93B9-41EF-AD52-F23A60100F23}" type="slidenum">
              <a:rPr lang="en-US" altLang="zh-TW" smtClean="0"/>
              <a:pPr/>
              <a:t>31</a:t>
            </a:fld>
            <a:endParaRPr lang="en-US" altLang="zh-TW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30762" t="32226" r="15771" b="36524"/>
          <a:stretch>
            <a:fillRect/>
          </a:stretch>
        </p:blipFill>
        <p:spPr bwMode="auto">
          <a:xfrm>
            <a:off x="0" y="1454208"/>
            <a:ext cx="9144000" cy="400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9" name="Group 39"/>
          <p:cNvGraphicFramePr>
            <a:graphicFrameLocks noGrp="1"/>
          </p:cNvGraphicFramePr>
          <p:nvPr/>
        </p:nvGraphicFramePr>
        <p:xfrm>
          <a:off x="142845" y="832804"/>
          <a:ext cx="8825309" cy="5167964"/>
        </p:xfrm>
        <a:graphic>
          <a:graphicData uri="http://schemas.openxmlformats.org/drawingml/2006/table">
            <a:tbl>
              <a:tblPr/>
              <a:tblGrid>
                <a:gridCol w="1643073"/>
                <a:gridCol w="928694"/>
                <a:gridCol w="214314"/>
                <a:gridCol w="428628"/>
                <a:gridCol w="5610600"/>
              </a:tblGrid>
              <a:tr h="807946"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寄發指定項目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新細明體" charset="-120"/>
                        <a:ea typeface="新細明體" charset="-120"/>
                      </a:endParaRPr>
                    </a:p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甄試通知</a:t>
                      </a:r>
                    </a:p>
                  </a:txBody>
                  <a:tcPr marL="88422" marR="88422" marT="47895" marB="47895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99.03.25</a:t>
                      </a:r>
                    </a:p>
                  </a:txBody>
                  <a:tcPr marL="88422" marR="88422" marT="47895" marB="47895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指</a:t>
                      </a:r>
                      <a:b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</a:b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定</a:t>
                      </a:r>
                    </a:p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項</a:t>
                      </a:r>
                      <a:b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</a:b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目</a:t>
                      </a:r>
                    </a:p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內</a:t>
                      </a:r>
                      <a:b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</a:b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容</a:t>
                      </a:r>
                    </a:p>
                  </a:txBody>
                  <a:tcPr marL="88422" marR="88422" marT="47895" marB="47895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審查</a:t>
                      </a:r>
                      <a:b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</a:b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資料</a:t>
                      </a:r>
                    </a:p>
                  </a:txBody>
                  <a:tcPr marL="88422" marR="88422" marT="47895" marB="47895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項目：在校成績証明、自傳、社團參與、成果作品、競賽成果、學生幹部、大考中心學科能力測驗成績及其他有助於審查之資料。</a:t>
                      </a:r>
                    </a:p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說明：在校成績証明請附學生個人成績單暨分數百分比對照表。</a:t>
                      </a:r>
                    </a:p>
                  </a:txBody>
                  <a:tcPr marL="88422" marR="88422" marT="47895" marB="47895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57340">
                <a:tc rowSpan="2"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繳交資料收件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新細明體" charset="-120"/>
                        <a:ea typeface="新細明體" charset="-120"/>
                      </a:endParaRPr>
                    </a:p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截止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郵戳為憑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)</a:t>
                      </a:r>
                    </a:p>
                  </a:txBody>
                  <a:tcPr marL="88422" marR="88422" marT="47895" marB="47895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99.03.29</a:t>
                      </a:r>
                    </a:p>
                  </a:txBody>
                  <a:tcPr marL="88422" marR="88422" marT="47895" marB="47895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7982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甄試</a:t>
                      </a:r>
                      <a:b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</a:b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說明</a:t>
                      </a:r>
                    </a:p>
                  </a:txBody>
                  <a:tcPr marL="88422" marR="88422" marT="47895" marB="47895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考生必須參團體面談及認識本系</a:t>
                      </a:r>
                      <a:r>
                        <a:rPr kumimoji="1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(</a:t>
                      </a:r>
                      <a:r>
                        <a:rPr kumimoji="1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時間、地點將於</a:t>
                      </a:r>
                      <a:r>
                        <a:rPr kumimoji="1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99</a:t>
                      </a:r>
                      <a:r>
                        <a:rPr kumimoji="1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年</a:t>
                      </a:r>
                      <a:r>
                        <a:rPr kumimoji="1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3</a:t>
                      </a:r>
                      <a:r>
                        <a:rPr kumimoji="1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月初在本系網頁公布</a:t>
                      </a:r>
                      <a:r>
                        <a:rPr kumimoji="1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)</a:t>
                      </a:r>
                      <a:r>
                        <a:rPr kumimoji="1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，未參加者，將不予錄取。</a:t>
                      </a:r>
                      <a:endParaRPr kumimoji="1" lang="en-US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新細明體" charset="-120"/>
                        <a:ea typeface="新細明體" charset="-120"/>
                      </a:endParaRPr>
                    </a:p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新細明體" charset="-120"/>
                        <a:ea typeface="新細明體" charset="-120"/>
                      </a:endParaRPr>
                    </a:p>
                  </a:txBody>
                  <a:tcPr marL="88422" marR="88422" marT="47895" marB="47895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052629"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指定項目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新細明體" charset="-120"/>
                        <a:ea typeface="新細明體" charset="-120"/>
                      </a:endParaRPr>
                    </a:p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甄試日期</a:t>
                      </a:r>
                    </a:p>
                  </a:txBody>
                  <a:tcPr marL="88422" marR="88422" marT="47895" marB="47895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99.04.09</a:t>
                      </a:r>
                    </a:p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至</a:t>
                      </a:r>
                      <a:endParaRPr kumimoji="1" lang="en-US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新細明體" charset="-120"/>
                        <a:ea typeface="新細明體" charset="-120"/>
                      </a:endParaRPr>
                    </a:p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99.04.11</a:t>
                      </a:r>
                    </a:p>
                  </a:txBody>
                  <a:tcPr marL="88422" marR="88422" marT="47895" marB="47895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07946"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榜示</a:t>
                      </a:r>
                    </a:p>
                  </a:txBody>
                  <a:tcPr marL="88422" marR="88422" marT="47895" marB="47895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99.04.19</a:t>
                      </a:r>
                    </a:p>
                  </a:txBody>
                  <a:tcPr marL="88422" marR="88422" marT="47895" marB="47895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備註</a:t>
                      </a:r>
                    </a:p>
                  </a:txBody>
                  <a:tcPr marL="88422" marR="88422" marT="47895" marB="47895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……</a:t>
                      </a:r>
                      <a:r>
                        <a:rPr kumimoji="1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本系歡迎對資訊類別有特殊才能及興趣的學生，</a:t>
                      </a:r>
                      <a:r>
                        <a:rPr kumimoji="1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進入本校深造，激發潛能，以成為優秀資訊科技人才！</a:t>
                      </a:r>
                      <a:r>
                        <a:rPr kumimoji="1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……</a:t>
                      </a:r>
                      <a:endParaRPr kumimoji="1" lang="en-US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charset="-120"/>
                      </a:endParaRPr>
                    </a:p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charset="-120"/>
                      </a:endParaRPr>
                    </a:p>
                  </a:txBody>
                  <a:tcPr marL="88422" marR="88422" marT="47895" marB="47895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362282"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甄選總成績複查截止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郵戳為憑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)</a:t>
                      </a:r>
                    </a:p>
                  </a:txBody>
                  <a:tcPr marL="88422" marR="88422" marT="47895" marB="47895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99.04.23</a:t>
                      </a:r>
                    </a:p>
                  </a:txBody>
                  <a:tcPr marL="88422" marR="88422" marT="47895" marB="47895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39D8-93B9-41EF-AD52-F23A60100F23}" type="slidenum">
              <a:rPr lang="en-US" altLang="zh-TW" smtClean="0"/>
              <a:pPr/>
              <a:t>32</a:t>
            </a:fld>
            <a:endParaRPr lang="en-US" altLang="zh-TW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95" name="Group 31"/>
          <p:cNvGraphicFramePr>
            <a:graphicFrameLocks noGrp="1"/>
          </p:cNvGraphicFramePr>
          <p:nvPr/>
        </p:nvGraphicFramePr>
        <p:xfrm>
          <a:off x="214282" y="1357297"/>
          <a:ext cx="8750576" cy="4036473"/>
        </p:xfrm>
        <a:graphic>
          <a:graphicData uri="http://schemas.openxmlformats.org/drawingml/2006/table">
            <a:tbl>
              <a:tblPr/>
              <a:tblGrid>
                <a:gridCol w="725250"/>
                <a:gridCol w="1917956"/>
                <a:gridCol w="6107370"/>
              </a:tblGrid>
              <a:tr h="829540">
                <a:tc gridSpan="3"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申請條件</a:t>
                      </a:r>
                    </a:p>
                  </a:txBody>
                  <a:tcPr marL="88422" marR="88422" marT="47895" marB="47895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27783">
                <a:tc gridSpan="2"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一、具體條件</a:t>
                      </a:r>
                    </a:p>
                  </a:txBody>
                  <a:tcPr marL="88422" marR="88422" marT="47895" marB="47895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二、在校成績：要求項目未載明分數者，僅能以百分比推薦。</a:t>
                      </a:r>
                    </a:p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德行成績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2.0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級分</a:t>
                      </a:r>
                    </a:p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kern="1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總平均</a:t>
                      </a:r>
                      <a:r>
                        <a:rPr kumimoji="1" lang="en-US" altLang="zh-TW" sz="1800" b="1" i="0" u="none" strike="noStrike" kern="1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40%</a:t>
                      </a:r>
                      <a:r>
                        <a:rPr kumimoji="1" lang="zh-TW" altLang="en-US" sz="1800" b="1" i="0" u="none" strike="noStrike" kern="1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英文</a:t>
                      </a:r>
                      <a:r>
                        <a:rPr kumimoji="1" lang="en-US" altLang="zh-TW" sz="1800" b="1" i="0" u="none" strike="noStrike" kern="1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40%</a:t>
                      </a:r>
                      <a:r>
                        <a:rPr kumimoji="1" lang="zh-TW" altLang="en-US" sz="1800" b="1" i="0" u="none" strike="noStrike" kern="1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數學</a:t>
                      </a:r>
                      <a:r>
                        <a:rPr kumimoji="1" lang="en-US" altLang="zh-TW" sz="1800" b="1" i="0" u="none" strike="noStrike" kern="1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40%</a:t>
                      </a:r>
                      <a:r>
                        <a:rPr kumimoji="1" lang="zh-TW" altLang="en-US" sz="1800" b="1" i="0" u="none" strike="noStrike" kern="1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物理</a:t>
                      </a:r>
                      <a:r>
                        <a:rPr kumimoji="1" lang="en-US" altLang="zh-TW" sz="1800" b="1" i="0" u="none" strike="noStrike" kern="1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40%</a:t>
                      </a:r>
                    </a:p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新細明體" charset="-120"/>
                        <a:ea typeface="新細明體" charset="-120"/>
                      </a:endParaRPr>
                    </a:p>
                  </a:txBody>
                  <a:tcPr marL="88422" marR="88422" marT="47895" marB="478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32314">
                <a:tc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社團參與</a:t>
                      </a:r>
                    </a:p>
                  </a:txBody>
                  <a:tcPr marL="88422" marR="88422" marT="47895" marB="47895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(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無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)</a:t>
                      </a:r>
                    </a:p>
                  </a:txBody>
                  <a:tcPr marL="88422" marR="88422" marT="47895" marB="47895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78092">
                <a:tc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競賽成果</a:t>
                      </a:r>
                    </a:p>
                  </a:txBody>
                  <a:tcPr marL="88422" marR="88422" marT="47895" marB="47895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(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無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)</a:t>
                      </a:r>
                    </a:p>
                  </a:txBody>
                  <a:tcPr marL="88422" marR="88422" marT="47895" marB="47895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68744">
                <a:tc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學生幹部</a:t>
                      </a:r>
                    </a:p>
                  </a:txBody>
                  <a:tcPr marL="88422" marR="88422" marT="47895" marB="47895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(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無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)</a:t>
                      </a:r>
                    </a:p>
                  </a:txBody>
                  <a:tcPr marL="88422" marR="88422" marT="47895" marB="47895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三、特別條件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新細明體" charset="-120"/>
                        <a:ea typeface="新細明體" charset="-120"/>
                      </a:endParaRPr>
                    </a:p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(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無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)</a:t>
                      </a: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新細明體" charset="-120"/>
                        <a:ea typeface="新細明體" charset="-120"/>
                      </a:endParaRPr>
                    </a:p>
                  </a:txBody>
                  <a:tcPr marL="88422" marR="88422" marT="47895" marB="47895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39D8-93B9-41EF-AD52-F23A60100F23}" type="slidenum">
              <a:rPr lang="en-US" altLang="zh-TW" smtClean="0"/>
              <a:pPr/>
              <a:t>33</a:t>
            </a:fld>
            <a:endParaRPr lang="en-US" altLang="zh-TW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2500306"/>
            <a:ext cx="7100888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文字方塊 4"/>
          <p:cNvSpPr txBox="1"/>
          <p:nvPr/>
        </p:nvSpPr>
        <p:spPr>
          <a:xfrm>
            <a:off x="642910" y="857232"/>
            <a:ext cx="7500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考試分發入學管道</a:t>
            </a:r>
            <a:endParaRPr lang="zh-TW" altLang="en-US" sz="5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58F56-30C3-4D95-AADE-BCEBB5209F03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11188" y="2160588"/>
            <a:ext cx="8281987" cy="3140075"/>
            <a:chOff x="158" y="1525"/>
            <a:chExt cx="5444" cy="2064"/>
          </a:xfrm>
        </p:grpSpPr>
        <p:sp>
          <p:nvSpPr>
            <p:cNvPr id="3" name="AutoShape 7"/>
            <p:cNvSpPr>
              <a:spLocks noChangeArrowheads="1"/>
            </p:cNvSpPr>
            <p:nvPr/>
          </p:nvSpPr>
          <p:spPr bwMode="auto">
            <a:xfrm>
              <a:off x="158" y="1525"/>
              <a:ext cx="5444" cy="2064"/>
            </a:xfrm>
            <a:prstGeom prst="homePlate">
              <a:avLst>
                <a:gd name="adj" fmla="val 25057"/>
              </a:avLst>
            </a:prstGeom>
            <a:gradFill rotWithShape="1">
              <a:gsLst>
                <a:gs pos="0">
                  <a:srgbClr val="88B8B7"/>
                </a:gs>
                <a:gs pos="100000">
                  <a:srgbClr val="88B8B7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73" y="1654"/>
              <a:ext cx="1503" cy="1840"/>
              <a:chOff x="562" y="1120"/>
              <a:chExt cx="1277" cy="2628"/>
            </a:xfrm>
          </p:grpSpPr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562" y="1434"/>
                <a:ext cx="1277" cy="2314"/>
              </a:xfrm>
              <a:prstGeom prst="rect">
                <a:avLst/>
              </a:prstGeom>
              <a:solidFill>
                <a:srgbClr val="CAEEED"/>
              </a:solidFill>
              <a:ln w="12700" algn="ctr">
                <a:solidFill>
                  <a:srgbClr val="0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ja-JP" altLang="en-US" sz="2600" b="1" dirty="0">
                  <a:solidFill>
                    <a:schemeClr val="tx2"/>
                  </a:solidFill>
                  <a:latin typeface="Tahoma" pitchFamily="34" charset="0"/>
                </a:endParaRPr>
              </a:p>
              <a:p>
                <a:pPr algn="ctr"/>
                <a:r>
                  <a:rPr lang="ja-JP" altLang="en-US" sz="2400" b="1" dirty="0">
                    <a:solidFill>
                      <a:srgbClr val="CC0000"/>
                    </a:solidFill>
                    <a:latin typeface="Tahoma" pitchFamily="34" charset="0"/>
                    <a:ea typeface="標楷體" pitchFamily="65" charset="-120"/>
                  </a:rPr>
                  <a:t>先「</a:t>
                </a:r>
                <a:r>
                  <a:rPr lang="zh-TW" altLang="en-US" sz="2400" b="1" dirty="0">
                    <a:solidFill>
                      <a:srgbClr val="CC0000"/>
                    </a:solidFill>
                    <a:latin typeface="Tahoma" pitchFamily="34" charset="0"/>
                    <a:ea typeface="標楷體" pitchFamily="65" charset="-120"/>
                  </a:rPr>
                  <a:t>檢定」</a:t>
                </a:r>
              </a:p>
              <a:p>
                <a:pPr algn="ctr"/>
                <a:endParaRPr lang="zh-TW" altLang="en-US" sz="2800" b="1" dirty="0">
                  <a:solidFill>
                    <a:srgbClr val="0000FF"/>
                  </a:solidFill>
                  <a:latin typeface="Tahoma" pitchFamily="34" charset="0"/>
                </a:endParaRPr>
              </a:p>
              <a:p>
                <a:pPr algn="ctr"/>
                <a:r>
                  <a:rPr lang="zh-TW" altLang="en-US" sz="2400" b="1" dirty="0">
                    <a:solidFill>
                      <a:srgbClr val="0000FF"/>
                    </a:solidFill>
                    <a:latin typeface="Tahoma" pitchFamily="34" charset="0"/>
                    <a:ea typeface="標楷體" pitchFamily="65" charset="-120"/>
                  </a:rPr>
                  <a:t>學科能力測驗</a:t>
                </a:r>
                <a:endParaRPr lang="ja-JP" altLang="en-US" sz="2400" dirty="0">
                  <a:ea typeface="標楷體" pitchFamily="65" charset="-12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562" y="1120"/>
                <a:ext cx="1277" cy="363"/>
              </a:xfrm>
              <a:prstGeom prst="rect">
                <a:avLst/>
              </a:prstGeom>
              <a:solidFill>
                <a:srgbClr val="487877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ja-JP" sz="3200">
                    <a:solidFill>
                      <a:schemeClr val="bg1"/>
                    </a:solidFill>
                    <a:ea typeface="標楷體" pitchFamily="65" charset="-120"/>
                  </a:rPr>
                  <a:t>STEP 1</a:t>
                </a:r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1868" y="1655"/>
              <a:ext cx="1498" cy="1854"/>
              <a:chOff x="2020" y="1126"/>
              <a:chExt cx="1271" cy="2649"/>
            </a:xfrm>
          </p:grpSpPr>
          <p:sp>
            <p:nvSpPr>
              <p:cNvPr id="9" name="Rectangle 12"/>
              <p:cNvSpPr>
                <a:spLocks noChangeArrowheads="1"/>
              </p:cNvSpPr>
              <p:nvPr/>
            </p:nvSpPr>
            <p:spPr bwMode="auto">
              <a:xfrm>
                <a:off x="2020" y="1126"/>
                <a:ext cx="1270" cy="363"/>
              </a:xfrm>
              <a:prstGeom prst="rect">
                <a:avLst/>
              </a:prstGeom>
              <a:solidFill>
                <a:srgbClr val="487877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ja-JP" sz="3200">
                    <a:solidFill>
                      <a:schemeClr val="bg1"/>
                    </a:solidFill>
                    <a:ea typeface="標楷體" pitchFamily="65" charset="-120"/>
                  </a:rPr>
                  <a:t>STEP 2</a:t>
                </a:r>
              </a:p>
            </p:txBody>
          </p:sp>
          <p:sp>
            <p:nvSpPr>
              <p:cNvPr id="10" name="Rectangle 13"/>
              <p:cNvSpPr>
                <a:spLocks noChangeArrowheads="1"/>
              </p:cNvSpPr>
              <p:nvPr/>
            </p:nvSpPr>
            <p:spPr bwMode="auto">
              <a:xfrm>
                <a:off x="2021" y="1461"/>
                <a:ext cx="1270" cy="2314"/>
              </a:xfrm>
              <a:prstGeom prst="rect">
                <a:avLst/>
              </a:prstGeom>
              <a:solidFill>
                <a:srgbClr val="CAEEED"/>
              </a:solidFill>
              <a:ln w="12700" algn="ctr">
                <a:solidFill>
                  <a:srgbClr val="0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 altLang="zh-TW" sz="2800" b="1" dirty="0">
                  <a:solidFill>
                    <a:schemeClr val="tx2"/>
                  </a:solidFill>
                  <a:latin typeface="Tahoma" pitchFamily="34" charset="0"/>
                </a:endParaRPr>
              </a:p>
              <a:p>
                <a:pPr algn="ctr"/>
                <a:r>
                  <a:rPr lang="zh-TW" altLang="en-US" sz="2400" b="1" dirty="0">
                    <a:solidFill>
                      <a:srgbClr val="CC0000"/>
                    </a:solidFill>
                    <a:latin typeface="Tahoma" pitchFamily="34" charset="0"/>
                    <a:ea typeface="標楷體" pitchFamily="65" charset="-120"/>
                  </a:rPr>
                  <a:t>後「</a:t>
                </a:r>
                <a:r>
                  <a:rPr lang="ja-JP" altLang="en-US" sz="2400" b="1" dirty="0">
                    <a:solidFill>
                      <a:srgbClr val="CC0000"/>
                    </a:solidFill>
                    <a:latin typeface="Tahoma" pitchFamily="34" charset="0"/>
                    <a:ea typeface="標楷體" pitchFamily="65" charset="-120"/>
                  </a:rPr>
                  <a:t>採計」</a:t>
                </a:r>
              </a:p>
              <a:p>
                <a:pPr algn="ctr"/>
                <a:endParaRPr lang="ja-JP" altLang="en-US" sz="2800" b="1" dirty="0">
                  <a:solidFill>
                    <a:srgbClr val="CC0000"/>
                  </a:solidFill>
                  <a:latin typeface="Tahoma" pitchFamily="34" charset="0"/>
                </a:endParaRPr>
              </a:p>
              <a:p>
                <a:pPr algn="ctr"/>
                <a:r>
                  <a:rPr lang="zh-TW" altLang="en-US" sz="2400" b="1" dirty="0">
                    <a:solidFill>
                      <a:srgbClr val="0000FF"/>
                    </a:solidFill>
                    <a:latin typeface="Tahoma" pitchFamily="34" charset="0"/>
                    <a:ea typeface="標楷體" pitchFamily="65" charset="-120"/>
                  </a:rPr>
                  <a:t>指定科目考試</a:t>
                </a:r>
              </a:p>
              <a:p>
                <a:pPr algn="ctr"/>
                <a:r>
                  <a:rPr lang="zh-TW" altLang="en-US" sz="2400" b="1" dirty="0">
                    <a:solidFill>
                      <a:srgbClr val="0000FF"/>
                    </a:solidFill>
                    <a:latin typeface="Tahoma" pitchFamily="34" charset="0"/>
                    <a:ea typeface="標楷體" pitchFamily="65" charset="-120"/>
                  </a:rPr>
                  <a:t>術科考試</a:t>
                </a:r>
                <a:endParaRPr lang="ja-JP" altLang="en-US" sz="2400" b="1" dirty="0">
                  <a:solidFill>
                    <a:srgbClr val="0000FF"/>
                  </a:solidFill>
                  <a:latin typeface="Tahoma" pitchFamily="34" charset="0"/>
                  <a:ea typeface="標楷體" pitchFamily="65" charset="-120"/>
                </a:endParaRPr>
              </a:p>
            </p:txBody>
          </p:sp>
        </p:grpSp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3466" y="1654"/>
              <a:ext cx="1597" cy="1854"/>
              <a:chOff x="3480" y="1120"/>
              <a:chExt cx="1355" cy="2650"/>
            </a:xfrm>
          </p:grpSpPr>
          <p:sp>
            <p:nvSpPr>
              <p:cNvPr id="7" name="Rectangle 15"/>
              <p:cNvSpPr>
                <a:spLocks noChangeArrowheads="1"/>
              </p:cNvSpPr>
              <p:nvPr/>
            </p:nvSpPr>
            <p:spPr bwMode="auto">
              <a:xfrm>
                <a:off x="3480" y="1120"/>
                <a:ext cx="1355" cy="363"/>
              </a:xfrm>
              <a:prstGeom prst="rect">
                <a:avLst/>
              </a:prstGeom>
              <a:solidFill>
                <a:srgbClr val="487877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ja-JP" sz="3200">
                    <a:solidFill>
                      <a:schemeClr val="bg1"/>
                    </a:solidFill>
                    <a:ea typeface="標楷體" pitchFamily="65" charset="-120"/>
                  </a:rPr>
                  <a:t>STEP 3</a:t>
                </a:r>
              </a:p>
            </p:txBody>
          </p:sp>
          <p:sp>
            <p:nvSpPr>
              <p:cNvPr id="8" name="Rectangle 16"/>
              <p:cNvSpPr>
                <a:spLocks noChangeArrowheads="1"/>
              </p:cNvSpPr>
              <p:nvPr/>
            </p:nvSpPr>
            <p:spPr bwMode="auto">
              <a:xfrm>
                <a:off x="3480" y="1456"/>
                <a:ext cx="1354" cy="2314"/>
              </a:xfrm>
              <a:prstGeom prst="rect">
                <a:avLst/>
              </a:prstGeom>
              <a:solidFill>
                <a:srgbClr val="CAEEED"/>
              </a:solidFill>
              <a:ln w="12700" algn="ctr">
                <a:solidFill>
                  <a:srgbClr val="0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ja-JP" altLang="en-US" sz="2600" b="1" dirty="0">
                  <a:solidFill>
                    <a:srgbClr val="CC0000"/>
                  </a:solidFill>
                  <a:latin typeface="Tahoma" pitchFamily="34" charset="0"/>
                </a:endParaRPr>
              </a:p>
              <a:p>
                <a:pPr algn="ctr"/>
                <a:r>
                  <a:rPr lang="ja-JP" altLang="en-US" sz="2400" b="1" dirty="0">
                    <a:solidFill>
                      <a:srgbClr val="CC0000"/>
                    </a:solidFill>
                    <a:latin typeface="Tahoma" pitchFamily="34" charset="0"/>
                    <a:ea typeface="標楷體" pitchFamily="65" charset="-120"/>
                  </a:rPr>
                  <a:t>再「同分參酌」</a:t>
                </a:r>
              </a:p>
              <a:p>
                <a:pPr algn="ctr"/>
                <a:endParaRPr lang="ja-JP" altLang="en-US" sz="2800" b="1" dirty="0">
                  <a:solidFill>
                    <a:srgbClr val="CC0000"/>
                  </a:solidFill>
                  <a:latin typeface="Tahoma" pitchFamily="34" charset="0"/>
                </a:endParaRPr>
              </a:p>
              <a:p>
                <a:pPr algn="ctr"/>
                <a:r>
                  <a:rPr lang="zh-TW" altLang="en-US" sz="2400" b="1" dirty="0">
                    <a:solidFill>
                      <a:srgbClr val="0000FF"/>
                    </a:solidFill>
                    <a:latin typeface="Tahoma" pitchFamily="34" charset="0"/>
                    <a:ea typeface="標楷體" pitchFamily="65" charset="-120"/>
                  </a:rPr>
                  <a:t>指定科目考試</a:t>
                </a:r>
                <a:endParaRPr lang="ja-JP" altLang="en-US" sz="2400" b="1" dirty="0">
                  <a:solidFill>
                    <a:srgbClr val="0000FF"/>
                  </a:solidFill>
                  <a:latin typeface="Tahoma" pitchFamily="34" charset="0"/>
                  <a:ea typeface="標楷體" pitchFamily="65" charset="-120"/>
                </a:endParaRPr>
              </a:p>
            </p:txBody>
          </p:sp>
        </p:grpSp>
      </p:grpSp>
      <p:sp>
        <p:nvSpPr>
          <p:cNvPr id="15" name="投影片編號版面配置區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58F56-30C3-4D95-AADE-BCEBB5209F03}" type="slidenum">
              <a:rPr lang="zh-TW" altLang="en-US" smtClean="0"/>
              <a:pPr/>
              <a:t>35</a:t>
            </a:fld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1357290" y="857232"/>
            <a:ext cx="628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考試分發入學分發流程</a:t>
            </a:r>
            <a:endParaRPr lang="zh-TW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54"/>
          <p:cNvSpPr>
            <a:spLocks noChangeArrowheads="1"/>
          </p:cNvSpPr>
          <p:nvPr/>
        </p:nvSpPr>
        <p:spPr bwMode="auto">
          <a:xfrm flipH="1">
            <a:off x="3286116" y="1071546"/>
            <a:ext cx="4143404" cy="92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91" tIns="47895" rIns="95791" bIns="47895" anchor="ctr">
            <a:spAutoFit/>
          </a:bodyPr>
          <a:lstStyle/>
          <a:p>
            <a:pPr defTabSz="958850"/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國立中山大學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參考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3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defTabSz="958850"/>
            <a:endParaRPr lang="en-US" altLang="zh-TW" dirty="0">
              <a:cs typeface="Times New Roman" pitchFamily="18" charset="0"/>
            </a:endParaRPr>
          </a:p>
        </p:txBody>
      </p:sp>
      <p:graphicFrame>
        <p:nvGraphicFramePr>
          <p:cNvPr id="3" name="Group 46"/>
          <p:cNvGraphicFramePr>
            <a:graphicFrameLocks noGrp="1"/>
          </p:cNvGraphicFramePr>
          <p:nvPr/>
        </p:nvGraphicFramePr>
        <p:xfrm>
          <a:off x="428596" y="1857364"/>
          <a:ext cx="8358247" cy="3708396"/>
        </p:xfrm>
        <a:graphic>
          <a:graphicData uri="http://schemas.openxmlformats.org/drawingml/2006/table">
            <a:tbl>
              <a:tblPr/>
              <a:tblGrid>
                <a:gridCol w="1526288"/>
                <a:gridCol w="2015342"/>
                <a:gridCol w="1983313"/>
                <a:gridCol w="283330"/>
                <a:gridCol w="1062489"/>
                <a:gridCol w="1487485"/>
              </a:tblGrid>
              <a:tr h="1228721">
                <a:tc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0675" algn="r"/>
                          <a:tab pos="2762250" algn="ctr"/>
                          <a:tab pos="5522913" algn="r"/>
                        </a:tabLst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  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588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0675" algn="r"/>
                          <a:tab pos="2762250" algn="ctr"/>
                          <a:tab pos="5522913" algn="r"/>
                        </a:tabLst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學系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學科能力測驗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檢定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項目及標準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指定考試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採計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科目及方式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同分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參酌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順序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rPr>
                        <a:t>選系說明</a:t>
                      </a:r>
                    </a:p>
                  </a:txBody>
                  <a:tcPr marL="95791" marR="95791" marT="47895" marB="478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28675">
                <a:tc rowSpan="3"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材料與光電學系</a:t>
                      </a:r>
                    </a:p>
                  </a:txBody>
                  <a:tcPr marL="95791" marR="95791" marT="47895" marB="478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國文（均標）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588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英文（前標）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數學甲 </a:t>
                      </a:r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x 1.00</a:t>
                      </a:r>
                      <a:br>
                        <a:rPr lang="en-US" altLang="zh-TW" sz="2000" b="1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物　理 </a:t>
                      </a:r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x 1.00</a:t>
                      </a:r>
                      <a:br>
                        <a:rPr lang="en-US" altLang="zh-TW" sz="2000" b="1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化　學 </a:t>
                      </a:r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x 1.00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數學甲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有視覺障礙或辨色能力異常、聽覺障礙、精神障礙者，宜慎重考慮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新細明體" charset="-120"/>
                        </a:rPr>
                        <a:t>……</a:t>
                      </a:r>
                      <a:endParaRPr kumimoji="1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新細明體" charset="-120"/>
                      </a:endParaRPr>
                    </a:p>
                  </a:txBody>
                  <a:tcPr marL="95791" marR="95791" marT="47895" marB="478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255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物理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255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化學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6"/>
          <p:cNvSpPr>
            <a:spLocks noChangeArrowheads="1"/>
          </p:cNvSpPr>
          <p:nvPr/>
        </p:nvSpPr>
        <p:spPr bwMode="auto">
          <a:xfrm>
            <a:off x="0" y="398463"/>
            <a:ext cx="3460750" cy="73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182" tIns="61091" rIns="122182" bIns="61091">
            <a:spAutoFit/>
          </a:bodyPr>
          <a:lstStyle/>
          <a:p>
            <a:pPr defTabSz="958850" fontAlgn="ctr"/>
            <a:r>
              <a:rPr lang="zh-TW" altLang="en-US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考試分發簡章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58F56-30C3-4D95-AADE-BCEBB5209F03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500034" y="2143116"/>
            <a:ext cx="8357183" cy="3733800"/>
            <a:chOff x="703" y="935"/>
            <a:chExt cx="4448" cy="2767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703" y="935"/>
              <a:ext cx="4448" cy="862"/>
              <a:chOff x="703" y="935"/>
              <a:chExt cx="4448" cy="454"/>
            </a:xfrm>
          </p:grpSpPr>
          <p:sp>
            <p:nvSpPr>
              <p:cNvPr id="12" name="Rectangle 6"/>
              <p:cNvSpPr>
                <a:spLocks noChangeArrowheads="1"/>
              </p:cNvSpPr>
              <p:nvPr/>
            </p:nvSpPr>
            <p:spPr bwMode="auto">
              <a:xfrm>
                <a:off x="703" y="935"/>
                <a:ext cx="454" cy="454"/>
              </a:xfrm>
              <a:prstGeom prst="rect">
                <a:avLst/>
              </a:prstGeom>
              <a:solidFill>
                <a:srgbClr val="64633C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9966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altLang="zh-TW" sz="3200" b="1" dirty="0">
                    <a:solidFill>
                      <a:schemeClr val="bg1"/>
                    </a:solidFill>
                  </a:rPr>
                  <a:t>1</a:t>
                </a:r>
                <a:endParaRPr lang="en-US" altLang="ja-JP" sz="3200" b="1" dirty="0">
                  <a:solidFill>
                    <a:schemeClr val="bg1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1159" y="935"/>
                <a:ext cx="3992" cy="454"/>
              </a:xfrm>
              <a:prstGeom prst="rect">
                <a:avLst/>
              </a:prstGeom>
              <a:solidFill>
                <a:srgbClr val="F7F6C1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9966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r>
                  <a:rPr lang="zh-TW" altLang="en-US" sz="2800" b="1" dirty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須先</a:t>
                </a:r>
                <a:r>
                  <a:rPr lang="zh-TW" altLang="en-US" sz="2800" b="1" dirty="0">
                    <a:solidFill>
                      <a:srgbClr val="0070C0"/>
                    </a:solidFill>
                    <a:latin typeface="標楷體" pitchFamily="65" charset="-120"/>
                    <a:ea typeface="標楷體" pitchFamily="65" charset="-120"/>
                  </a:rPr>
                  <a:t>繳交登記費</a:t>
                </a:r>
                <a:r>
                  <a:rPr lang="zh-TW" altLang="en-US" sz="2800" b="1" dirty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，否則無法上網選填志願</a:t>
                </a:r>
                <a:endParaRPr lang="zh-TW" altLang="en-US" sz="2800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03" y="1888"/>
              <a:ext cx="4446" cy="862"/>
              <a:chOff x="703" y="935"/>
              <a:chExt cx="4446" cy="454"/>
            </a:xfrm>
          </p:grpSpPr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703" y="935"/>
                <a:ext cx="454" cy="454"/>
              </a:xfrm>
              <a:prstGeom prst="rect">
                <a:avLst/>
              </a:prstGeom>
              <a:solidFill>
                <a:srgbClr val="64633C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9966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altLang="zh-TW" sz="3200" b="1">
                    <a:solidFill>
                      <a:schemeClr val="bg1"/>
                    </a:solidFill>
                  </a:rPr>
                  <a:t>2</a:t>
                </a:r>
                <a:endParaRPr lang="en-US" altLang="ja-JP" sz="3200" b="1">
                  <a:solidFill>
                    <a:schemeClr val="bg1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1157" y="935"/>
                <a:ext cx="3992" cy="454"/>
              </a:xfrm>
              <a:prstGeom prst="rect">
                <a:avLst/>
              </a:prstGeom>
              <a:solidFill>
                <a:srgbClr val="F7F6C1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9966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 altLang="zh-TW" sz="2000" b="1" dirty="0">
                  <a:latin typeface="Times New Roman" pitchFamily="18" charset="0"/>
                  <a:ea typeface="Apple LiGothic Medium" charset="-120"/>
                </a:endParaRPr>
              </a:p>
              <a:p>
                <a:r>
                  <a:rPr lang="zh-TW" altLang="en-US" sz="2600" b="1" dirty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分發採登記制，考生上網至大學考試入學分發委員</a:t>
                </a:r>
              </a:p>
              <a:p>
                <a:r>
                  <a:rPr lang="zh-TW" altLang="en-US" sz="2600" b="1" dirty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會</a:t>
                </a:r>
                <a:r>
                  <a:rPr lang="en-US" altLang="zh-TW" sz="2600" b="1" dirty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www.uac.edu.tw</a:t>
                </a:r>
                <a:r>
                  <a:rPr lang="zh-TW" altLang="en-US" sz="2600" b="1" dirty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選填志願</a:t>
                </a:r>
                <a:r>
                  <a:rPr lang="zh-TW" altLang="en-US" sz="2600" b="1" dirty="0">
                    <a:solidFill>
                      <a:srgbClr val="FF0000"/>
                    </a:solidFill>
                    <a:latin typeface="Tahoma" pitchFamily="34" charset="0"/>
                  </a:rPr>
                  <a:t>，</a:t>
                </a:r>
                <a:r>
                  <a:rPr lang="zh-TW" altLang="en-US" sz="2600" b="1" dirty="0">
                    <a:solidFill>
                      <a:srgbClr val="0070C0"/>
                    </a:solidFill>
                    <a:latin typeface="標楷體" pitchFamily="65" charset="-120"/>
                    <a:ea typeface="標楷體" pitchFamily="65" charset="-120"/>
                  </a:rPr>
                  <a:t>志願數最多為</a:t>
                </a:r>
                <a:r>
                  <a:rPr lang="en-US" altLang="zh-TW" sz="2600" b="1" dirty="0">
                    <a:solidFill>
                      <a:srgbClr val="0070C0"/>
                    </a:solidFill>
                    <a:latin typeface="標楷體" pitchFamily="65" charset="-120"/>
                    <a:ea typeface="標楷體" pitchFamily="65" charset="-120"/>
                  </a:rPr>
                  <a:t>100</a:t>
                </a:r>
                <a:r>
                  <a:rPr lang="zh-TW" altLang="en-US" sz="2600" b="1" dirty="0">
                    <a:solidFill>
                      <a:srgbClr val="0070C0"/>
                    </a:solidFill>
                    <a:latin typeface="標楷體" pitchFamily="65" charset="-120"/>
                    <a:ea typeface="標楷體" pitchFamily="65" charset="-120"/>
                  </a:rPr>
                  <a:t>個</a:t>
                </a:r>
              </a:p>
              <a:p>
                <a:endParaRPr lang="ja-JP" altLang="en-US" sz="23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Apple LiGothic Medium" charset="-120"/>
                </a:endParaRPr>
              </a:p>
            </p:txBody>
          </p:sp>
        </p:grpSp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703" y="2840"/>
              <a:ext cx="4446" cy="862"/>
              <a:chOff x="703" y="935"/>
              <a:chExt cx="4446" cy="454"/>
            </a:xfrm>
          </p:grpSpPr>
          <p:sp>
            <p:nvSpPr>
              <p:cNvPr id="8" name="Rectangle 12"/>
              <p:cNvSpPr>
                <a:spLocks noChangeArrowheads="1"/>
              </p:cNvSpPr>
              <p:nvPr/>
            </p:nvSpPr>
            <p:spPr bwMode="auto">
              <a:xfrm>
                <a:off x="703" y="935"/>
                <a:ext cx="454" cy="454"/>
              </a:xfrm>
              <a:prstGeom prst="rect">
                <a:avLst/>
              </a:prstGeom>
              <a:solidFill>
                <a:srgbClr val="64633C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9966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altLang="zh-TW" sz="3200" b="1">
                    <a:solidFill>
                      <a:schemeClr val="bg1"/>
                    </a:solidFill>
                  </a:rPr>
                  <a:t>3</a:t>
                </a:r>
                <a:endParaRPr lang="en-US" altLang="ja-JP" sz="3200" b="1">
                  <a:solidFill>
                    <a:schemeClr val="bg1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" name="Rectangle 13"/>
              <p:cNvSpPr>
                <a:spLocks noChangeArrowheads="1"/>
              </p:cNvSpPr>
              <p:nvPr/>
            </p:nvSpPr>
            <p:spPr bwMode="auto">
              <a:xfrm>
                <a:off x="1157" y="935"/>
                <a:ext cx="3992" cy="454"/>
              </a:xfrm>
              <a:prstGeom prst="rect">
                <a:avLst/>
              </a:prstGeom>
              <a:solidFill>
                <a:srgbClr val="F7F6C1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9966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r>
                  <a:rPr lang="zh-TW" altLang="en-US" sz="2400" b="1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</a:rPr>
                  <a:t>己獲取甄選入學、繁星計畫或保送之錄取資格者，</a:t>
                </a:r>
              </a:p>
              <a:p>
                <a:r>
                  <a:rPr lang="zh-TW" altLang="en-US" sz="2400" b="1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</a:rPr>
                  <a:t>須於規定期限內辦理放棄，才可參加考試分發入學登記</a:t>
                </a:r>
              </a:p>
            </p:txBody>
          </p:sp>
        </p:grpSp>
      </p:grpSp>
      <p:sp>
        <p:nvSpPr>
          <p:cNvPr id="14" name="投影片編號版面配置區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58F56-30C3-4D95-AADE-BCEBB5209F03}" type="slidenum">
              <a:rPr lang="zh-TW" altLang="en-US" smtClean="0"/>
              <a:pPr/>
              <a:t>37</a:t>
            </a:fld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1428728" y="714356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考試分發入學注意事項</a:t>
            </a:r>
            <a:endParaRPr lang="zh-TW" altLang="en-US" sz="48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00100" y="1928802"/>
            <a:ext cx="72867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一、各項心理測驗</a:t>
            </a:r>
            <a:r>
              <a:rPr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多因素性向測驗</a:t>
            </a:r>
            <a:endParaRPr lang="en-US" altLang="zh-TW" sz="4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大學興趣量表</a:t>
            </a:r>
            <a:endParaRPr lang="en-US" altLang="zh-TW" sz="4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40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大學學系探索量表</a:t>
            </a:r>
            <a:endParaRPr lang="en-US" altLang="zh-TW" sz="4000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二、大學多元入學方案說明會</a:t>
            </a:r>
            <a:endParaRPr lang="en-US" altLang="zh-TW" sz="4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學生場</a:t>
            </a:r>
            <a:endParaRPr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58F56-30C3-4D95-AADE-BCEBB5209F03}" type="slidenum">
              <a:rPr lang="zh-TW" altLang="en-US" smtClean="0"/>
              <a:pPr/>
              <a:t>38</a:t>
            </a:fld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714348" y="928670"/>
            <a:ext cx="70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輔導室系列生涯輔導計畫</a:t>
            </a:r>
            <a:endParaRPr lang="zh-TW" altLang="en-US" sz="48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571472" y="785794"/>
            <a:ext cx="835824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三、大學學群介紹</a:t>
            </a:r>
            <a:endParaRPr lang="en-US" altLang="zh-TW" sz="4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～</a:t>
            </a:r>
            <a:r>
              <a:rPr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endParaRPr lang="en-US" altLang="zh-TW" sz="4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四、大學多元入學方案家長說明會</a:t>
            </a:r>
            <a:endParaRPr lang="en-US" altLang="zh-TW" sz="4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11/27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輔導室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高三說明會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註冊組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五、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「如何利用寒假期間準備備審資料」</a:t>
            </a:r>
            <a:endParaRPr lang="en-US" altLang="zh-TW" sz="36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1/26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發放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(1/27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28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學測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六、面試技巧及備審資料說明會</a:t>
            </a:r>
            <a:endParaRPr lang="en-US" altLang="zh-TW" sz="36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月中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(2/11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開學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58F56-30C3-4D95-AADE-BCEBB5209F03}" type="slidenum">
              <a:rPr lang="zh-TW" altLang="en-US" smtClean="0"/>
              <a:pPr/>
              <a:t>39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500042"/>
            <a:ext cx="7686700" cy="917596"/>
          </a:xfrm>
        </p:spPr>
        <p:txBody>
          <a:bodyPr>
            <a:normAutofit/>
          </a:bodyPr>
          <a:lstStyle/>
          <a:p>
            <a:r>
              <a:rPr lang="en-US" altLang="zh-TW" sz="4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4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學年度方案之差異</a:t>
            </a:r>
            <a:r>
              <a:rPr lang="en-US" altLang="zh-TW" sz="4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(2/2)</a:t>
            </a:r>
            <a:endParaRPr lang="en-US" altLang="zh-TW" sz="48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zh-TW" altLang="en-US" sz="3200" b="1" dirty="0">
                <a:solidFill>
                  <a:srgbClr val="FF0000"/>
                </a:solidFill>
                <a:ea typeface="標楷體" pitchFamily="65" charset="-120"/>
              </a:rPr>
              <a:t>甄選入學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原學校推薦有學系第二階段指定項目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  甄試，繁星推薦則於</a:t>
            </a:r>
            <a:r>
              <a:rPr lang="zh-TW" altLang="en-US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第一階段即以學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      測成績及學生在校成績進行</a:t>
            </a:r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分發</a:t>
            </a:r>
            <a:endParaRPr lang="en-US" altLang="zh-TW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      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需繳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200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元報名費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en-US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個人申請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學生可選填校系數由五個增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  為</a:t>
            </a:r>
            <a:r>
              <a:rPr lang="zh-TW" altLang="en-US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六個</a:t>
            </a:r>
            <a:endParaRPr lang="zh-TW" altLang="en-US" b="1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考試入學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kumimoji="0"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--</a:t>
            </a:r>
            <a:r>
              <a:rPr kumimoji="0"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</a:t>
            </a:r>
            <a:r>
              <a:rPr kumimoji="0"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99</a:t>
            </a:r>
            <a:r>
              <a:rPr kumimoji="0"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學年度方式</a:t>
            </a:r>
            <a:endParaRPr kumimoji="0"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571472" y="1000108"/>
            <a:ext cx="835824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七、備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審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資料借閱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、面試考古題下載</a:t>
            </a:r>
            <a:endParaRPr lang="en-US" altLang="zh-TW" sz="4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月～３月</a:t>
            </a:r>
            <a:endParaRPr lang="zh-TW" altLang="en-US" sz="2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八、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甄選入學選填志願說明會</a:t>
            </a:r>
            <a:endParaRPr lang="en-US" altLang="zh-TW" sz="4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月下旬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(2/21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寄發學測成績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九、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模擬面試</a:t>
            </a:r>
            <a:r>
              <a:rPr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-3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月底</a:t>
            </a:r>
            <a:endParaRPr lang="en-US" altLang="zh-TW" sz="4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(3/24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公告第一階段篩選結果、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4/1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～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24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指定項目甄試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</a:t>
            </a:r>
            <a:endParaRPr lang="en-US" altLang="zh-TW" sz="24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十、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登記分發選填志願說明會</a:t>
            </a:r>
            <a:endParaRPr lang="en-US" altLang="zh-TW" sz="4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月中旬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(7/18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寄發成績單、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7/24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～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28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網路選填志願）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58F56-30C3-4D95-AADE-BCEBB5209F03}" type="slidenum">
              <a:rPr lang="zh-TW" altLang="en-US" smtClean="0"/>
              <a:pPr/>
              <a:t>40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14375" y="0"/>
            <a:ext cx="7772400" cy="7858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zh-TW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學年度大學多元入學方案架構</a:t>
            </a:r>
            <a:endParaRPr lang="zh-TW" altLang="en-US" b="1" dirty="0" smtClean="0">
              <a:solidFill>
                <a:schemeClr val="accent3">
                  <a:lumMod val="50000"/>
                </a:schemeClr>
              </a:solidFill>
              <a:ea typeface="新細明體" charset="-120"/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2643188" y="5286388"/>
            <a:ext cx="1857375" cy="642942"/>
          </a:xfrm>
          <a:prstGeom prst="flowChartDecision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1600"/>
              </a:lnSpc>
              <a:defRPr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放棄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錄取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5/12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643063" y="642938"/>
            <a:ext cx="1785937" cy="301625"/>
          </a:xfrm>
          <a:prstGeom prst="rect">
            <a:avLst/>
          </a:prstGeom>
          <a:solidFill>
            <a:srgbClr val="FFCCFF"/>
          </a:solidFill>
          <a:ln>
            <a:solidFill>
              <a:srgbClr val="006600"/>
            </a:solidFill>
          </a:ln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甄選入學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5857875" y="642938"/>
            <a:ext cx="1928813" cy="296862"/>
          </a:xfrm>
          <a:prstGeom prst="rect">
            <a:avLst/>
          </a:prstGeom>
          <a:solidFill>
            <a:srgbClr val="FFCCFF"/>
          </a:solidFill>
          <a:ln>
            <a:solidFill>
              <a:srgbClr val="006600"/>
            </a:solidFill>
          </a:ln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考試入學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928688" y="1643063"/>
            <a:ext cx="1643062" cy="301625"/>
          </a:xfrm>
          <a:prstGeom prst="rect">
            <a:avLst/>
          </a:prstGeom>
          <a:solidFill>
            <a:srgbClr val="CCECFF"/>
          </a:solidFill>
          <a:ln>
            <a:solidFill>
              <a:srgbClr val="006600"/>
            </a:solidFill>
          </a:ln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繁星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推薦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2786063" y="1643063"/>
            <a:ext cx="1857375" cy="301625"/>
          </a:xfrm>
          <a:prstGeom prst="rect">
            <a:avLst/>
          </a:prstGeom>
          <a:solidFill>
            <a:srgbClr val="CCECFF"/>
          </a:solidFill>
          <a:ln>
            <a:solidFill>
              <a:srgbClr val="006600"/>
            </a:solidFill>
          </a:ln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個人申請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642938" y="1214438"/>
            <a:ext cx="5572125" cy="301625"/>
          </a:xfrm>
          <a:prstGeom prst="rect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學測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1/27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28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美術、音樂、體育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術科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考試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2/12~21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5715000" y="5429250"/>
            <a:ext cx="2286000" cy="296863"/>
          </a:xfrm>
          <a:prstGeom prst="rect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指定科目考試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7/1~3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928688" y="2071688"/>
            <a:ext cx="1643062" cy="3016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  <a:defRPr/>
            </a:pP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報名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3/3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571472" y="2500313"/>
            <a:ext cx="2143140" cy="2975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defRPr/>
            </a:pP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分發及公告</a:t>
            </a:r>
            <a:r>
              <a:rPr lang="zh-TW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錄取</a:t>
            </a:r>
            <a:r>
              <a:rPr lang="en-US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3/11</a:t>
            </a:r>
            <a:endPara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2714625" y="2786063"/>
            <a:ext cx="1857375" cy="3016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  <a:defRPr/>
            </a:pP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報名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3/15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2428861" y="3214688"/>
            <a:ext cx="2357454" cy="2975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成績檢定及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篩選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3/24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2714625" y="3643313"/>
            <a:ext cx="1857375" cy="3013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大學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甄試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4/1~24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2714625" y="4071938"/>
            <a:ext cx="1857375" cy="296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公告錄取名單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2428861" y="4500563"/>
            <a:ext cx="2357454" cy="2975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網路選填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志願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5/1~3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2571736" y="4929198"/>
            <a:ext cx="2143127" cy="2975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分發及公告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錄取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5/9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5643571" y="5857875"/>
            <a:ext cx="2500330" cy="2975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網路選填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志願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7/24~28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5715009" y="6286500"/>
            <a:ext cx="2286016" cy="2975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分發及公告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錄取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8/8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5929313" y="5000625"/>
            <a:ext cx="1857375" cy="2975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  <a:defRPr/>
            </a:pP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指考報名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5/12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前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0" name="向下箭號 39"/>
          <p:cNvSpPr/>
          <p:nvPr/>
        </p:nvSpPr>
        <p:spPr bwMode="auto">
          <a:xfrm>
            <a:off x="6643688" y="928688"/>
            <a:ext cx="285750" cy="4071937"/>
          </a:xfrm>
          <a:prstGeom prst="downArrow">
            <a:avLst>
              <a:gd name="adj1" fmla="val 42889"/>
              <a:gd name="adj2" fmla="val 50000"/>
            </a:avLst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zh-TW" altLang="en-US" b="1">
              <a:ln w="12700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48" name="向下箭號 47"/>
          <p:cNvSpPr/>
          <p:nvPr/>
        </p:nvSpPr>
        <p:spPr bwMode="auto">
          <a:xfrm>
            <a:off x="6643688" y="5286375"/>
            <a:ext cx="214312" cy="120650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zh-TW" altLang="en-US">
              <a:latin typeface="Tahoma" pitchFamily="34" charset="0"/>
            </a:endParaRPr>
          </a:p>
        </p:txBody>
      </p:sp>
      <p:sp>
        <p:nvSpPr>
          <p:cNvPr id="49" name="向下箭號 48"/>
          <p:cNvSpPr/>
          <p:nvPr/>
        </p:nvSpPr>
        <p:spPr bwMode="auto">
          <a:xfrm>
            <a:off x="6643688" y="5715000"/>
            <a:ext cx="214312" cy="120650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zh-TW" altLang="en-US">
              <a:latin typeface="Tahoma" pitchFamily="34" charset="0"/>
            </a:endParaRPr>
          </a:p>
        </p:txBody>
      </p:sp>
      <p:sp>
        <p:nvSpPr>
          <p:cNvPr id="50" name="向下箭號 49"/>
          <p:cNvSpPr/>
          <p:nvPr/>
        </p:nvSpPr>
        <p:spPr bwMode="auto">
          <a:xfrm>
            <a:off x="6643688" y="6143625"/>
            <a:ext cx="214312" cy="120650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zh-TW" altLang="en-US">
              <a:latin typeface="Tahoma" pitchFamily="34" charset="0"/>
            </a:endParaRPr>
          </a:p>
        </p:txBody>
      </p:sp>
      <p:sp>
        <p:nvSpPr>
          <p:cNvPr id="51" name="向下箭號 50"/>
          <p:cNvSpPr/>
          <p:nvPr/>
        </p:nvSpPr>
        <p:spPr bwMode="auto">
          <a:xfrm>
            <a:off x="1571625" y="1928813"/>
            <a:ext cx="142875" cy="120650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zh-TW" altLang="en-US">
              <a:latin typeface="Tahoma" pitchFamily="34" charset="0"/>
            </a:endParaRPr>
          </a:p>
        </p:txBody>
      </p:sp>
      <p:sp>
        <p:nvSpPr>
          <p:cNvPr id="52" name="向下箭號 51"/>
          <p:cNvSpPr/>
          <p:nvPr/>
        </p:nvSpPr>
        <p:spPr bwMode="auto">
          <a:xfrm>
            <a:off x="3500438" y="3071813"/>
            <a:ext cx="142875" cy="120650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zh-TW" altLang="en-US">
              <a:latin typeface="Tahoma" pitchFamily="34" charset="0"/>
            </a:endParaRPr>
          </a:p>
        </p:txBody>
      </p:sp>
      <p:sp>
        <p:nvSpPr>
          <p:cNvPr id="53" name="向下箭號 52"/>
          <p:cNvSpPr/>
          <p:nvPr/>
        </p:nvSpPr>
        <p:spPr bwMode="auto">
          <a:xfrm>
            <a:off x="3500438" y="3500438"/>
            <a:ext cx="142875" cy="120650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zh-TW" altLang="en-US">
              <a:latin typeface="Tahoma" pitchFamily="34" charset="0"/>
            </a:endParaRPr>
          </a:p>
        </p:txBody>
      </p:sp>
      <p:sp>
        <p:nvSpPr>
          <p:cNvPr id="54" name="向下箭號 53"/>
          <p:cNvSpPr/>
          <p:nvPr/>
        </p:nvSpPr>
        <p:spPr bwMode="auto">
          <a:xfrm>
            <a:off x="3500438" y="3929063"/>
            <a:ext cx="142875" cy="120650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zh-TW" altLang="en-US">
              <a:latin typeface="Tahoma" pitchFamily="34" charset="0"/>
            </a:endParaRPr>
          </a:p>
        </p:txBody>
      </p:sp>
      <p:sp>
        <p:nvSpPr>
          <p:cNvPr id="55" name="向下箭號 54"/>
          <p:cNvSpPr/>
          <p:nvPr/>
        </p:nvSpPr>
        <p:spPr bwMode="auto">
          <a:xfrm>
            <a:off x="3500438" y="4357688"/>
            <a:ext cx="142875" cy="120650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zh-TW" altLang="en-US">
              <a:latin typeface="Tahoma" pitchFamily="34" charset="0"/>
            </a:endParaRPr>
          </a:p>
        </p:txBody>
      </p:sp>
      <p:sp>
        <p:nvSpPr>
          <p:cNvPr id="56" name="向下箭號 55"/>
          <p:cNvSpPr/>
          <p:nvPr/>
        </p:nvSpPr>
        <p:spPr bwMode="auto">
          <a:xfrm>
            <a:off x="3500438" y="4786313"/>
            <a:ext cx="142875" cy="120650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zh-TW" altLang="en-US">
              <a:latin typeface="Tahoma" pitchFamily="34" charset="0"/>
            </a:endParaRPr>
          </a:p>
        </p:txBody>
      </p:sp>
      <p:sp>
        <p:nvSpPr>
          <p:cNvPr id="57" name="向下箭號 56"/>
          <p:cNvSpPr/>
          <p:nvPr/>
        </p:nvSpPr>
        <p:spPr bwMode="auto">
          <a:xfrm>
            <a:off x="3500438" y="5214938"/>
            <a:ext cx="142875" cy="214312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zh-TW" altLang="en-US">
              <a:latin typeface="Tahoma" pitchFamily="34" charset="0"/>
            </a:endParaRPr>
          </a:p>
        </p:txBody>
      </p:sp>
      <p:sp>
        <p:nvSpPr>
          <p:cNvPr id="58" name="向下箭號 57"/>
          <p:cNvSpPr/>
          <p:nvPr/>
        </p:nvSpPr>
        <p:spPr bwMode="auto">
          <a:xfrm>
            <a:off x="1571625" y="2357438"/>
            <a:ext cx="142875" cy="120650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zh-TW" altLang="en-US">
              <a:latin typeface="Tahoma" pitchFamily="34" charset="0"/>
            </a:endParaRPr>
          </a:p>
        </p:txBody>
      </p:sp>
      <p:sp>
        <p:nvSpPr>
          <p:cNvPr id="59" name="向下箭號 58"/>
          <p:cNvSpPr/>
          <p:nvPr/>
        </p:nvSpPr>
        <p:spPr bwMode="auto">
          <a:xfrm>
            <a:off x="1571625" y="2786063"/>
            <a:ext cx="142875" cy="2714625"/>
          </a:xfrm>
          <a:prstGeom prst="downArrow">
            <a:avLst>
              <a:gd name="adj1" fmla="val 42889"/>
              <a:gd name="adj2" fmla="val 50000"/>
            </a:avLst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zh-TW" altLang="en-US" b="1">
              <a:ln w="12700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60" name="向下箭號 59"/>
          <p:cNvSpPr/>
          <p:nvPr/>
        </p:nvSpPr>
        <p:spPr bwMode="auto">
          <a:xfrm>
            <a:off x="3500438" y="1928813"/>
            <a:ext cx="142875" cy="857250"/>
          </a:xfrm>
          <a:prstGeom prst="downArrow">
            <a:avLst>
              <a:gd name="adj1" fmla="val 42889"/>
              <a:gd name="adj2" fmla="val 50000"/>
            </a:avLst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zh-TW" altLang="en-US" b="1">
              <a:ln w="12700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</a:endParaRPr>
          </a:p>
        </p:txBody>
      </p:sp>
      <p:cxnSp>
        <p:nvCxnSpPr>
          <p:cNvPr id="62" name="直線接點 61"/>
          <p:cNvCxnSpPr/>
          <p:nvPr/>
        </p:nvCxnSpPr>
        <p:spPr bwMode="auto">
          <a:xfrm rot="5400000">
            <a:off x="3501231" y="1570832"/>
            <a:ext cx="141287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5" name="直線接點 64"/>
          <p:cNvCxnSpPr/>
          <p:nvPr/>
        </p:nvCxnSpPr>
        <p:spPr bwMode="auto">
          <a:xfrm rot="5400000">
            <a:off x="1429544" y="1570832"/>
            <a:ext cx="141287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6" name="直線接點 65"/>
          <p:cNvCxnSpPr/>
          <p:nvPr/>
        </p:nvCxnSpPr>
        <p:spPr bwMode="auto">
          <a:xfrm rot="5400000">
            <a:off x="2501106" y="999332"/>
            <a:ext cx="141287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7" name="直線接點 66"/>
          <p:cNvCxnSpPr/>
          <p:nvPr/>
        </p:nvCxnSpPr>
        <p:spPr bwMode="auto">
          <a:xfrm rot="5400000">
            <a:off x="3501231" y="1142207"/>
            <a:ext cx="141287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8" name="直線接點 67"/>
          <p:cNvCxnSpPr/>
          <p:nvPr/>
        </p:nvCxnSpPr>
        <p:spPr bwMode="auto">
          <a:xfrm rot="5400000">
            <a:off x="1429544" y="1142207"/>
            <a:ext cx="141287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9" name="直線接點 68"/>
          <p:cNvCxnSpPr/>
          <p:nvPr/>
        </p:nvCxnSpPr>
        <p:spPr bwMode="auto">
          <a:xfrm>
            <a:off x="1500188" y="1071563"/>
            <a:ext cx="2070100" cy="1587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3" name="AutoShape 7"/>
          <p:cNvSpPr>
            <a:spLocks noChangeArrowheads="1"/>
          </p:cNvSpPr>
          <p:nvPr/>
        </p:nvSpPr>
        <p:spPr bwMode="auto">
          <a:xfrm>
            <a:off x="714375" y="5072074"/>
            <a:ext cx="1857375" cy="785801"/>
          </a:xfrm>
          <a:prstGeom prst="flowChartDecision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2000"/>
              </a:lnSpc>
              <a:defRPr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放棄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錄取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3/24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4" name="文字方塊 73"/>
          <p:cNvSpPr txBox="1"/>
          <p:nvPr/>
        </p:nvSpPr>
        <p:spPr>
          <a:xfrm>
            <a:off x="1428728" y="6072206"/>
            <a:ext cx="3000396" cy="29751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名額流用</a:t>
            </a:r>
          </a:p>
        </p:txBody>
      </p:sp>
      <p:sp>
        <p:nvSpPr>
          <p:cNvPr id="75" name="向下箭號 74"/>
          <p:cNvSpPr/>
          <p:nvPr/>
        </p:nvSpPr>
        <p:spPr bwMode="auto">
          <a:xfrm>
            <a:off x="1571625" y="5857875"/>
            <a:ext cx="142875" cy="214313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zh-TW" altLang="en-US">
              <a:latin typeface="Tahoma" pitchFamily="34" charset="0"/>
            </a:endParaRPr>
          </a:p>
        </p:txBody>
      </p:sp>
      <p:sp>
        <p:nvSpPr>
          <p:cNvPr id="76" name="向下箭號 75"/>
          <p:cNvSpPr/>
          <p:nvPr/>
        </p:nvSpPr>
        <p:spPr bwMode="auto">
          <a:xfrm>
            <a:off x="3500430" y="5857892"/>
            <a:ext cx="71445" cy="214296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zh-TW" altLang="en-US">
              <a:latin typeface="Tahoma" pitchFamily="34" charset="0"/>
            </a:endParaRPr>
          </a:p>
        </p:txBody>
      </p:sp>
      <p:cxnSp>
        <p:nvCxnSpPr>
          <p:cNvPr id="108" name="直線接點 107"/>
          <p:cNvCxnSpPr/>
          <p:nvPr/>
        </p:nvCxnSpPr>
        <p:spPr bwMode="auto">
          <a:xfrm flipV="1">
            <a:off x="4500563" y="6215063"/>
            <a:ext cx="928687" cy="952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直線接點 110"/>
          <p:cNvCxnSpPr/>
          <p:nvPr/>
        </p:nvCxnSpPr>
        <p:spPr bwMode="auto">
          <a:xfrm rot="5400000" flipH="1" flipV="1">
            <a:off x="4000500" y="4786313"/>
            <a:ext cx="2859087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直線接點 119"/>
          <p:cNvCxnSpPr/>
          <p:nvPr/>
        </p:nvCxnSpPr>
        <p:spPr bwMode="auto">
          <a:xfrm flipV="1">
            <a:off x="4500563" y="6215063"/>
            <a:ext cx="642937" cy="952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直線單箭頭接點 127"/>
          <p:cNvCxnSpPr/>
          <p:nvPr/>
        </p:nvCxnSpPr>
        <p:spPr bwMode="auto">
          <a:xfrm>
            <a:off x="5429250" y="3357563"/>
            <a:ext cx="1285875" cy="15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132" name="向右箭號圖說文字 131"/>
          <p:cNvSpPr/>
          <p:nvPr/>
        </p:nvSpPr>
        <p:spPr>
          <a:xfrm rot="10800000">
            <a:off x="4572000" y="2714625"/>
            <a:ext cx="2000250" cy="500063"/>
          </a:xfrm>
          <a:prstGeom prst="rightArrow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242" name="矩形 132"/>
          <p:cNvSpPr>
            <a:spLocks noChangeArrowheads="1"/>
          </p:cNvSpPr>
          <p:nvPr/>
        </p:nvSpPr>
        <p:spPr bwMode="auto">
          <a:xfrm>
            <a:off x="5214938" y="2714625"/>
            <a:ext cx="15716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600" dirty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大學申請</a:t>
            </a:r>
            <a:r>
              <a:rPr lang="en-US" altLang="zh-TW" sz="1600" dirty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6</a:t>
            </a:r>
            <a:r>
              <a:rPr lang="zh-TW" altLang="en-US" sz="1600" dirty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校系</a:t>
            </a:r>
            <a:endParaRPr lang="en-US" altLang="zh-TW" sz="1600" dirty="0">
              <a:solidFill>
                <a:srgbClr val="FF0000"/>
              </a:solidFill>
              <a:latin typeface="華康特粗楷體" pitchFamily="65" charset="-120"/>
              <a:ea typeface="華康特粗楷體" pitchFamily="65" charset="-120"/>
            </a:endParaRPr>
          </a:p>
          <a:p>
            <a:pPr>
              <a:lnSpc>
                <a:spcPts val="1600"/>
              </a:lnSpc>
            </a:pPr>
            <a:r>
              <a:rPr lang="zh-TW" altLang="en-US" sz="1600" dirty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四技申請</a:t>
            </a:r>
            <a:r>
              <a:rPr lang="en-US" altLang="zh-TW" sz="1600" dirty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5</a:t>
            </a:r>
            <a:r>
              <a:rPr lang="zh-TW" altLang="en-US" sz="1600" dirty="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校系</a:t>
            </a:r>
          </a:p>
        </p:txBody>
      </p:sp>
      <p:pic>
        <p:nvPicPr>
          <p:cNvPr id="7220" name="圖片 134" descr="校徽2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928688"/>
            <a:ext cx="479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文字方塊 63"/>
          <p:cNvSpPr txBox="1">
            <a:spLocks noChangeArrowheads="1"/>
          </p:cNvSpPr>
          <p:nvPr/>
        </p:nvSpPr>
        <p:spPr bwMode="auto">
          <a:xfrm>
            <a:off x="214282" y="857232"/>
            <a:ext cx="13573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1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2/21</a:t>
            </a:r>
            <a:r>
              <a:rPr lang="zh-TW" altLang="en-US" sz="1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寄發成績</a:t>
            </a:r>
            <a:endParaRPr lang="zh-TW" altLang="en-US" sz="1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285720" y="857232"/>
            <a:ext cx="1143008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73" grpId="0" animBg="1"/>
      <p:bldP spid="74" grpId="0" animBg="1"/>
      <p:bldP spid="132" grpId="0" animBg="1"/>
      <p:bldP spid="8242" grpId="0"/>
      <p:bldP spid="64" grpId="0"/>
      <p:bldP spid="7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大學位置圖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0"/>
            <a:ext cx="6143668" cy="6858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58F56-30C3-4D95-AADE-BCEBB5209F03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39D8-93B9-41EF-AD52-F23A60100F23}" type="slidenum">
              <a:rPr lang="en-US" altLang="zh-TW" smtClean="0"/>
              <a:pPr/>
              <a:t>43</a:t>
            </a:fld>
            <a:endParaRPr lang="en-US" altLang="zh-TW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b="13541"/>
          <a:stretch>
            <a:fillRect/>
          </a:stretch>
        </p:blipFill>
        <p:spPr bwMode="auto">
          <a:xfrm>
            <a:off x="1505214" y="0"/>
            <a:ext cx="57657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85720" y="2357430"/>
            <a:ext cx="8429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◎大學多元入學</a:t>
            </a:r>
            <a:endParaRPr lang="en-US" altLang="zh-TW" sz="6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6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網站連結</a:t>
            </a:r>
            <a:r>
              <a:rPr lang="en-US" altLang="zh-TW" sz="6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6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輔導室</a:t>
            </a:r>
            <a:endParaRPr lang="zh-TW" altLang="en-US" sz="6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58F56-30C3-4D95-AADE-BCEBB5209F03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714348" y="1071546"/>
            <a:ext cx="7572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不一樣的管道，不一樣的選擇</a:t>
            </a:r>
            <a:endParaRPr lang="zh-TW" altLang="en-US" sz="4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14282" y="2357430"/>
            <a:ext cx="87154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希望每位同學</a:t>
            </a:r>
            <a:endParaRPr lang="en-US" altLang="zh-TW" sz="44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在親師共同協助之下</a:t>
            </a:r>
            <a:endParaRPr lang="en-US" altLang="zh-TW" sz="44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都能走上專屬自己的大學之路</a:t>
            </a:r>
            <a:r>
              <a:rPr lang="en-US" altLang="zh-TW" sz="4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……</a:t>
            </a:r>
            <a:endParaRPr lang="zh-TW" altLang="en-US" sz="4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58F56-30C3-4D95-AADE-BCEBB5209F03}" type="slidenum">
              <a:rPr lang="zh-TW" altLang="en-US" smtClean="0"/>
              <a:pPr/>
              <a:t>45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785918" y="5072074"/>
            <a:ext cx="564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輔導室祝福你</a:t>
            </a:r>
            <a:r>
              <a:rPr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……</a:t>
            </a:r>
            <a:endParaRPr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3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39D8-93B9-41EF-AD52-F23A60100F23}" type="slidenum">
              <a:rPr lang="en-US" altLang="zh-TW" smtClean="0"/>
              <a:pPr/>
              <a:t>5</a:t>
            </a:fld>
            <a:endParaRPr lang="en-US" altLang="zh-TW" dirty="0"/>
          </a:p>
        </p:txBody>
      </p:sp>
      <p:pic>
        <p:nvPicPr>
          <p:cNvPr id="3" name="Picture 4" descr="100學年度多元入學方案架構圖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643175" y="1152955"/>
            <a:ext cx="3857652" cy="5695592"/>
          </a:xfrm>
          <a:prstGeom prst="rect">
            <a:avLst/>
          </a:prstGeom>
          <a:ln/>
        </p:spPr>
      </p:pic>
      <p:sp>
        <p:nvSpPr>
          <p:cNvPr id="4" name="文字方塊 3"/>
          <p:cNvSpPr txBox="1"/>
          <p:nvPr/>
        </p:nvSpPr>
        <p:spPr>
          <a:xfrm>
            <a:off x="357158" y="428604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學年度大學多元入學管道架構圖</a:t>
            </a:r>
            <a:endParaRPr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1857364"/>
            <a:ext cx="69119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3143248"/>
            <a:ext cx="5761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4071942"/>
            <a:ext cx="5761038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5000636"/>
            <a:ext cx="5761037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文字方塊 5"/>
          <p:cNvSpPr txBox="1"/>
          <p:nvPr/>
        </p:nvSpPr>
        <p:spPr>
          <a:xfrm>
            <a:off x="1000100" y="571480"/>
            <a:ext cx="6357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三項統一考試</a:t>
            </a:r>
            <a:endParaRPr lang="zh-TW" altLang="en-US" sz="5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58F56-30C3-4D95-AADE-BCEBB5209F03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7224" y="1357298"/>
            <a:ext cx="70723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考試成績的使用，有「檢定」、「採計」和「參酌」三種方式</a:t>
            </a:r>
            <a:endParaRPr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Picture 1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2714620"/>
            <a:ext cx="5810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4071942"/>
            <a:ext cx="581025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5143512"/>
            <a:ext cx="5810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文字方塊 5"/>
          <p:cNvSpPr txBox="1"/>
          <p:nvPr/>
        </p:nvSpPr>
        <p:spPr>
          <a:xfrm>
            <a:off x="642910" y="285728"/>
            <a:ext cx="721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考試成績的採用</a:t>
            </a:r>
            <a:endParaRPr lang="zh-TW" altLang="en-US" sz="5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58F56-30C3-4D95-AADE-BCEBB5209F03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285721" y="357166"/>
            <a:ext cx="8572560" cy="92869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考試成績的採用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714349" y="1643049"/>
          <a:ext cx="7572428" cy="421884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806267"/>
                <a:gridCol w="833662"/>
                <a:gridCol w="1646351"/>
                <a:gridCol w="1571636"/>
                <a:gridCol w="1714512"/>
              </a:tblGrid>
              <a:tr h="838114">
                <a:tc gridSpan="2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5791" marR="95791" marT="47895" marB="47895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華康古印體" pitchFamily="65" charset="-120"/>
                        <a:ea typeface="華康古印體" pitchFamily="65" charset="-120"/>
                      </a:endParaRPr>
                    </a:p>
                  </a:txBody>
                  <a:tcPr marL="95791" marR="95791" marT="47895" marB="478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學科能力  </a:t>
                      </a:r>
                    </a:p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測驗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術科考試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指定項目 </a:t>
                      </a:r>
                    </a:p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考科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</a:tr>
              <a:tr h="500516">
                <a:tc rowSpan="3">
                  <a:txBody>
                    <a:bodyPr/>
                    <a:lstStyle/>
                    <a:p>
                      <a:pPr marL="0" marR="0" lvl="0" indent="0" algn="l" defTabSz="95885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  <a:p>
                      <a:pPr marL="0" marR="0" lvl="0" indent="0" algn="l" defTabSz="95885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甄選入學</a:t>
                      </a:r>
                    </a:p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繁星推薦申請入學</a:t>
                      </a:r>
                      <a:r>
                        <a:rPr kumimoji="1" lang="en-US" altLang="zh-TW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檢定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ˇ</a:t>
                      </a:r>
                      <a:endParaRPr kumimoji="1" lang="en-US" altLang="zh-TW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（ˇ）</a:t>
                      </a:r>
                      <a:endParaRPr kumimoji="1" lang="zh-TW" altLang="en-US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</a:tr>
              <a:tr h="50051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採計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（ˇ）</a:t>
                      </a:r>
                      <a:endParaRPr kumimoji="1" lang="zh-TW" altLang="en-US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（ˇ）</a:t>
                      </a:r>
                      <a:endParaRPr kumimoji="1" lang="zh-TW" altLang="en-US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</a:tr>
              <a:tr h="50051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參酌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（ˇ）</a:t>
                      </a:r>
                      <a:endParaRPr kumimoji="1" lang="zh-TW" altLang="en-US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（ˇ）</a:t>
                      </a:r>
                      <a:endParaRPr kumimoji="1" lang="zh-TW" altLang="en-US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</a:tr>
              <a:tr h="500516">
                <a:tc rowSpan="3"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考試分發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檢定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（ˇ）</a:t>
                      </a:r>
                      <a:endParaRPr kumimoji="1" lang="zh-TW" altLang="en-US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（ˇ）</a:t>
                      </a:r>
                      <a:endParaRPr kumimoji="1" lang="zh-TW" altLang="en-US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</a:tr>
              <a:tr h="50051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採計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（ˇ）</a:t>
                      </a:r>
                      <a:endParaRPr kumimoji="1" lang="zh-TW" altLang="en-US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ˇ</a:t>
                      </a:r>
                      <a:endParaRPr kumimoji="1" lang="zh-TW" altLang="zh-TW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</a:tr>
              <a:tr h="50051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參酌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（ˇ）</a:t>
                      </a:r>
                      <a:endParaRPr kumimoji="1" lang="zh-TW" altLang="en-US" sz="2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ˇ</a:t>
                      </a:r>
                      <a:endParaRPr kumimoji="1" lang="en-US" altLang="zh-TW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4000496" y="6072206"/>
            <a:ext cx="4339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PS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：打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(V)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表示可選用或不選用</a:t>
            </a:r>
            <a:endParaRPr lang="zh-TW" altLang="en-US" sz="2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58F56-30C3-4D95-AADE-BCEBB5209F03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85719" y="214292"/>
          <a:ext cx="8358247" cy="6500854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285885"/>
                <a:gridCol w="3929090"/>
                <a:gridCol w="3143272"/>
              </a:tblGrid>
              <a:tr h="580421">
                <a:tc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華康古印體" pitchFamily="65" charset="-120"/>
                        <a:ea typeface="華康古印體" pitchFamily="65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  科  能  力  測  驗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指 定 科 目 考 試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/>
                </a:tc>
              </a:tr>
              <a:tr h="580421"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評量目標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測驗學科的</a:t>
                      </a:r>
                      <a:r>
                        <a:rPr kumimoji="1" lang="zh-TW" alt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基本</a:t>
                      </a:r>
                      <a:r>
                        <a:rPr kumimoji="1" lang="zh-TW" alt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知識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測驗學科的</a:t>
                      </a:r>
                      <a:r>
                        <a:rPr kumimoji="1" lang="zh-TW" alt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進階</a:t>
                      </a:r>
                      <a:r>
                        <a:rPr kumimoji="1" lang="zh-TW" alt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知識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/>
                </a:tc>
              </a:tr>
              <a:tr h="729552"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考試範圍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高一、高二 必修及必選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高一、高二、高三</a:t>
                      </a:r>
                    </a:p>
                    <a:p>
                      <a:pPr marL="0" marR="0" lvl="0" indent="0" algn="ctr" defTabSz="9588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必修、必選、選修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/>
                </a:tc>
              </a:tr>
              <a:tr h="1360033"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考試科目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/>
                </a:tc>
                <a:tc>
                  <a:txBody>
                    <a:bodyPr/>
                    <a:lstStyle/>
                    <a:p>
                      <a:pPr marL="3600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國文、英文、數學、自然、社會（五科均考）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國文、英文、數乙</a:t>
                      </a:r>
                    </a:p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歷史、地理、公民與社會數甲、物理、化學、生物（可選考）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/>
                </a:tc>
              </a:tr>
              <a:tr h="729552"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測驗形式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電腦閱卷題型為主</a:t>
                      </a:r>
                    </a:p>
                    <a:p>
                      <a:pPr marL="0" marR="0" lvl="0" indent="0" algn="ctr" defTabSz="9588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國文、英文有非選擇題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選擇題與非選擇題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/>
                </a:tc>
              </a:tr>
              <a:tr h="580421"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成績計算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級分制</a:t>
                      </a:r>
                      <a:r>
                        <a:rPr kumimoji="1" lang="zh-TW" alt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（</a:t>
                      </a:r>
                      <a:r>
                        <a:rPr kumimoji="1" lang="en-US" altLang="zh-TW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15</a:t>
                      </a:r>
                      <a:r>
                        <a:rPr kumimoji="1" lang="zh-TW" alt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級分）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滿分</a:t>
                      </a:r>
                      <a:r>
                        <a:rPr kumimoji="1" lang="en-US" altLang="zh-TW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100</a:t>
                      </a:r>
                      <a:r>
                        <a:rPr kumimoji="1" lang="zh-TW" alt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791" marR="95791" marT="47895" marB="47895" anchor="ctr" horzOverflow="overflow"/>
                </a:tc>
              </a:tr>
              <a:tr h="580421"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考試時間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高三寒假（</a:t>
                      </a:r>
                      <a:r>
                        <a:rPr kumimoji="1" lang="en-US" altLang="zh-TW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100.1/27</a:t>
                      </a:r>
                      <a:r>
                        <a:rPr kumimoji="1" lang="zh-TW" alt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  <a:r>
                        <a:rPr kumimoji="1" lang="en-US" altLang="zh-TW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28</a:t>
                      </a:r>
                      <a:r>
                        <a:rPr kumimoji="1" lang="zh-TW" alt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）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100.7/1</a:t>
                      </a:r>
                      <a:r>
                        <a:rPr kumimoji="1" lang="zh-TW" alt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～</a:t>
                      </a:r>
                      <a:r>
                        <a:rPr kumimoji="1" lang="en-US" altLang="zh-TW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7/3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anchor="ctr" horzOverflow="overflow"/>
                </a:tc>
              </a:tr>
              <a:tr h="1360033"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用途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甄選入學、</a:t>
                      </a:r>
                      <a:r>
                        <a:rPr kumimoji="1" lang="zh-TW" alt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考試分發</a:t>
                      </a:r>
                      <a:r>
                        <a:rPr kumimoji="1" lang="zh-TW" alt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、科大申請中央警察大學申請入學</a:t>
                      </a:r>
                      <a:endParaRPr kumimoji="1" lang="en-US" altLang="zh-TW" sz="20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軍校甄選入學</a:t>
                      </a:r>
                      <a:endParaRPr kumimoji="1" lang="en-US" altLang="zh-TW" sz="20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其他單招校系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考試分發入學制</a:t>
                      </a:r>
                      <a:endParaRPr kumimoji="1" lang="en-US" altLang="zh-TW" sz="20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進修學士班分發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791" marR="95791" marT="47895" marB="47895" anchor="ctr" horzOverflow="overflow"/>
                </a:tc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58F56-30C3-4D95-AADE-BCEBB5209F03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3D_TRNS" val="V=Package1\\S=Drop\\P=2\\D=7\\O=Drop\\E=0\\M=1\\A=0\\C=0\\R=0\\G=0\\B=0\\"/>
</p:tagLst>
</file>

<file path=ppt/theme/theme1.xml><?xml version="1.0" encoding="utf-8"?>
<a:theme xmlns:a="http://schemas.openxmlformats.org/drawingml/2006/main" name="佈景主題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佈景主題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佈景主題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2039</TotalTime>
  <Words>2376</Words>
  <Application>Microsoft Office PowerPoint</Application>
  <PresentationFormat>如螢幕大小 (4:3)</PresentationFormat>
  <Paragraphs>380</Paragraphs>
  <Slides>45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45</vt:i4>
      </vt:variant>
    </vt:vector>
  </HeadingPairs>
  <TitlesOfParts>
    <vt:vector size="48" baseType="lpstr">
      <vt:lpstr>佈景主題1</vt:lpstr>
      <vt:lpstr>1_佈景主題1</vt:lpstr>
      <vt:lpstr>2_佈景主題1</vt:lpstr>
      <vt:lpstr>      100學年度大學多元入學方案說明  輔導室報告  </vt:lpstr>
      <vt:lpstr>投影片 2</vt:lpstr>
      <vt:lpstr>100學年度方案之差異(1/2)</vt:lpstr>
      <vt:lpstr>100學年度方案之差異(2/2)</vt:lpstr>
      <vt:lpstr>投影片 5</vt:lpstr>
      <vt:lpstr>投影片 6</vt:lpstr>
      <vt:lpstr>投影片 7</vt:lpstr>
      <vt:lpstr>投影片 8</vt:lpstr>
      <vt:lpstr>投影片 9</vt:lpstr>
      <vt:lpstr>學測與指考選擇題計分變革</vt:lpstr>
      <vt:lpstr>投影片 11</vt:lpstr>
      <vt:lpstr>投影片 12</vt:lpstr>
      <vt:lpstr>投影片 13</vt:lpstr>
      <vt:lpstr>投影片 14</vt:lpstr>
      <vt:lpstr>投影片 15</vt:lpstr>
      <vt:lpstr>投影片 16</vt:lpstr>
      <vt:lpstr>繁星推薦學群分類</vt:lpstr>
      <vt:lpstr>繁星推薦共同規範</vt:lpstr>
      <vt:lpstr>繁星推薦分發原則</vt:lpstr>
      <vt:lpstr>繁星推薦分發錄取生權利義務</vt:lpstr>
      <vt:lpstr>投影片 21</vt:lpstr>
      <vt:lpstr>投影片 22</vt:lpstr>
      <vt:lpstr>投影片 23</vt:lpstr>
      <vt:lpstr>投影片 24</vt:lpstr>
      <vt:lpstr>投影片 25</vt:lpstr>
      <vt:lpstr>個人申請辦理方式</vt:lpstr>
      <vt:lpstr>個人申請分發方式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  <vt:lpstr>投影片 37</vt:lpstr>
      <vt:lpstr>投影片 38</vt:lpstr>
      <vt:lpstr>投影片 39</vt:lpstr>
      <vt:lpstr>投影片 40</vt:lpstr>
      <vt:lpstr>100學年度大學多元入學方案架構</vt:lpstr>
      <vt:lpstr>投影片 42</vt:lpstr>
      <vt:lpstr>投影片 43</vt:lpstr>
      <vt:lpstr>投影片 44</vt:lpstr>
      <vt:lpstr>投影片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AAA</dc:creator>
  <cp:lastModifiedBy>AAA</cp:lastModifiedBy>
  <cp:revision>216</cp:revision>
  <dcterms:created xsi:type="dcterms:W3CDTF">2009-11-12T09:10:16Z</dcterms:created>
  <dcterms:modified xsi:type="dcterms:W3CDTF">2010-09-04T00:34:16Z</dcterms:modified>
</cp:coreProperties>
</file>