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94"/>
  </p:notesMasterIdLst>
  <p:handoutMasterIdLst>
    <p:handoutMasterId r:id="rId95"/>
  </p:handoutMasterIdLst>
  <p:sldIdLst>
    <p:sldId id="470" r:id="rId2"/>
    <p:sldId id="342" r:id="rId3"/>
    <p:sldId id="474" r:id="rId4"/>
    <p:sldId id="411" r:id="rId5"/>
    <p:sldId id="475" r:id="rId6"/>
    <p:sldId id="477" r:id="rId7"/>
    <p:sldId id="521" r:id="rId8"/>
    <p:sldId id="522" r:id="rId9"/>
    <p:sldId id="523" r:id="rId10"/>
    <p:sldId id="412" r:id="rId11"/>
    <p:sldId id="478" r:id="rId12"/>
    <p:sldId id="391" r:id="rId13"/>
    <p:sldId id="393" r:id="rId14"/>
    <p:sldId id="270" r:id="rId15"/>
    <p:sldId id="483" r:id="rId16"/>
    <p:sldId id="484" r:id="rId17"/>
    <p:sldId id="485" r:id="rId18"/>
    <p:sldId id="479" r:id="rId19"/>
    <p:sldId id="480" r:id="rId20"/>
    <p:sldId id="394" r:id="rId21"/>
    <p:sldId id="529" r:id="rId22"/>
    <p:sldId id="528" r:id="rId23"/>
    <p:sldId id="531" r:id="rId24"/>
    <p:sldId id="481" r:id="rId25"/>
    <p:sldId id="386" r:id="rId26"/>
    <p:sldId id="418" r:id="rId27"/>
    <p:sldId id="486" r:id="rId28"/>
    <p:sldId id="530" r:id="rId29"/>
    <p:sldId id="524" r:id="rId30"/>
    <p:sldId id="395" r:id="rId31"/>
    <p:sldId id="487" r:id="rId32"/>
    <p:sldId id="359" r:id="rId33"/>
    <p:sldId id="407" r:id="rId34"/>
    <p:sldId id="402" r:id="rId35"/>
    <p:sldId id="406" r:id="rId36"/>
    <p:sldId id="360" r:id="rId37"/>
    <p:sldId id="432" r:id="rId38"/>
    <p:sldId id="431" r:id="rId39"/>
    <p:sldId id="488" r:id="rId40"/>
    <p:sldId id="405" r:id="rId41"/>
    <p:sldId id="408" r:id="rId42"/>
    <p:sldId id="367" r:id="rId43"/>
    <p:sldId id="368" r:id="rId44"/>
    <p:sldId id="366" r:id="rId45"/>
    <p:sldId id="357" r:id="rId46"/>
    <p:sldId id="519" r:id="rId47"/>
    <p:sldId id="490" r:id="rId48"/>
    <p:sldId id="493" r:id="rId49"/>
    <p:sldId id="491" r:id="rId50"/>
    <p:sldId id="361" r:id="rId51"/>
    <p:sldId id="495" r:id="rId52"/>
    <p:sldId id="527" r:id="rId53"/>
    <p:sldId id="538" r:id="rId54"/>
    <p:sldId id="389" r:id="rId55"/>
    <p:sldId id="498" r:id="rId56"/>
    <p:sldId id="362" r:id="rId57"/>
    <p:sldId id="508" r:id="rId58"/>
    <p:sldId id="502" r:id="rId59"/>
    <p:sldId id="427" r:id="rId60"/>
    <p:sldId id="503" r:id="rId61"/>
    <p:sldId id="511" r:id="rId62"/>
    <p:sldId id="504" r:id="rId63"/>
    <p:sldId id="369" r:id="rId64"/>
    <p:sldId id="512" r:id="rId65"/>
    <p:sldId id="499" r:id="rId66"/>
    <p:sldId id="515" r:id="rId67"/>
    <p:sldId id="507" r:id="rId68"/>
    <p:sldId id="526" r:id="rId69"/>
    <p:sldId id="429" r:id="rId70"/>
    <p:sldId id="436" r:id="rId71"/>
    <p:sldId id="363" r:id="rId72"/>
    <p:sldId id="390" r:id="rId73"/>
    <p:sldId id="516" r:id="rId74"/>
    <p:sldId id="520" r:id="rId75"/>
    <p:sldId id="517" r:id="rId76"/>
    <p:sldId id="285" r:id="rId77"/>
    <p:sldId id="287" r:id="rId78"/>
    <p:sldId id="441" r:id="rId79"/>
    <p:sldId id="532" r:id="rId80"/>
    <p:sldId id="533" r:id="rId81"/>
    <p:sldId id="286" r:id="rId82"/>
    <p:sldId id="440" r:id="rId83"/>
    <p:sldId id="539" r:id="rId84"/>
    <p:sldId id="451" r:id="rId85"/>
    <p:sldId id="385" r:id="rId86"/>
    <p:sldId id="446" r:id="rId87"/>
    <p:sldId id="375" r:id="rId88"/>
    <p:sldId id="376" r:id="rId89"/>
    <p:sldId id="377" r:id="rId90"/>
    <p:sldId id="468" r:id="rId91"/>
    <p:sldId id="473" r:id="rId92"/>
    <p:sldId id="316" r:id="rId9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00FF00"/>
    <a:srgbClr val="FFFF00"/>
    <a:srgbClr val="000000"/>
    <a:srgbClr val="008000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0676" autoAdjust="0"/>
  </p:normalViewPr>
  <p:slideViewPr>
    <p:cSldViewPr>
      <p:cViewPr>
        <p:scale>
          <a:sx n="60" d="100"/>
          <a:sy n="60" d="100"/>
        </p:scale>
        <p:origin x="-798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57"/>
    </p:cViewPr>
  </p:sorterViewPr>
  <p:notesViewPr>
    <p:cSldViewPr>
      <p:cViewPr varScale="1">
        <p:scale>
          <a:sx n="61" d="100"/>
          <a:sy n="61" d="100"/>
        </p:scale>
        <p:origin x="-1757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62F8D8-4FEF-4540-8BD6-E2DB2E9E83CB}" type="doc">
      <dgm:prSet loTypeId="urn:microsoft.com/office/officeart/2005/8/layout/hProcess9" loCatId="process" qsTypeId="urn:microsoft.com/office/officeart/2005/8/quickstyle/3d9" qsCatId="3D" csTypeId="urn:microsoft.com/office/officeart/2005/8/colors/accent1_2#1" csCatId="accent1" phldr="1"/>
      <dgm:spPr/>
    </dgm:pt>
    <dgm:pt modelId="{5898799C-62F9-408B-A7AE-7DDCBF2A6B09}">
      <dgm:prSet phldrT="[文字]" custT="1"/>
      <dgm:spPr/>
      <dgm:t>
        <a:bodyPr/>
        <a:lstStyle/>
        <a:p>
          <a:r>
            <a:rPr lang="zh-TW" altLang="en-US" sz="3600" dirty="0" smtClean="0">
              <a:latin typeface="華康粗黑體" pitchFamily="49" charset="-120"/>
              <a:ea typeface="華康粗黑體" pitchFamily="49" charset="-120"/>
            </a:rPr>
            <a:t>個人申請</a:t>
          </a:r>
          <a:endParaRPr lang="zh-TW" altLang="en-US" sz="3600" dirty="0">
            <a:latin typeface="華康粗黑體" pitchFamily="49" charset="-120"/>
            <a:ea typeface="華康粗黑體" pitchFamily="49" charset="-120"/>
          </a:endParaRPr>
        </a:p>
      </dgm:t>
    </dgm:pt>
    <dgm:pt modelId="{633F8C78-AAF7-414C-8E5B-748BC22693EE}" type="parTrans" cxnId="{FE07C4A5-9FB6-4E34-84A1-AEB4681D8B94}">
      <dgm:prSet/>
      <dgm:spPr/>
      <dgm:t>
        <a:bodyPr/>
        <a:lstStyle/>
        <a:p>
          <a:endParaRPr lang="zh-TW" altLang="en-US"/>
        </a:p>
      </dgm:t>
    </dgm:pt>
    <dgm:pt modelId="{564C5929-41F1-46BC-9A56-45142A7D2AC5}" type="sibTrans" cxnId="{FE07C4A5-9FB6-4E34-84A1-AEB4681D8B94}">
      <dgm:prSet/>
      <dgm:spPr/>
      <dgm:t>
        <a:bodyPr/>
        <a:lstStyle/>
        <a:p>
          <a:endParaRPr lang="zh-TW" altLang="en-US"/>
        </a:p>
      </dgm:t>
    </dgm:pt>
    <dgm:pt modelId="{3BD6B7B8-9B0C-4522-A967-6AA5E746AEFF}">
      <dgm:prSet phldrT="[文字]" custT="1"/>
      <dgm:spPr/>
      <dgm:t>
        <a:bodyPr/>
        <a:lstStyle/>
        <a:p>
          <a:r>
            <a:rPr lang="zh-TW" altLang="en-US" sz="3600" dirty="0" smtClean="0">
              <a:latin typeface="華康粗黑體" pitchFamily="49" charset="-120"/>
              <a:ea typeface="華康粗黑體" pitchFamily="49" charset="-120"/>
            </a:rPr>
            <a:t>考試分發</a:t>
          </a:r>
          <a:endParaRPr lang="zh-TW" altLang="en-US" sz="3600" dirty="0">
            <a:latin typeface="華康粗黑體" pitchFamily="49" charset="-120"/>
            <a:ea typeface="華康粗黑體" pitchFamily="49" charset="-120"/>
          </a:endParaRPr>
        </a:p>
      </dgm:t>
    </dgm:pt>
    <dgm:pt modelId="{297DB586-964C-4704-AABE-4AA7E564D6B7}" type="parTrans" cxnId="{064BF93F-175E-46CB-AFA8-946CF9C32E4E}">
      <dgm:prSet/>
      <dgm:spPr/>
      <dgm:t>
        <a:bodyPr/>
        <a:lstStyle/>
        <a:p>
          <a:endParaRPr lang="zh-TW" altLang="en-US"/>
        </a:p>
      </dgm:t>
    </dgm:pt>
    <dgm:pt modelId="{26A7A62C-1B05-4424-B1FF-37935612F17A}" type="sibTrans" cxnId="{064BF93F-175E-46CB-AFA8-946CF9C32E4E}">
      <dgm:prSet/>
      <dgm:spPr/>
      <dgm:t>
        <a:bodyPr/>
        <a:lstStyle/>
        <a:p>
          <a:endParaRPr lang="zh-TW" altLang="en-US"/>
        </a:p>
      </dgm:t>
    </dgm:pt>
    <dgm:pt modelId="{15D47303-0082-481F-A209-073EF8371E86}">
      <dgm:prSet phldrT="[文字]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zh-TW" altLang="en-US" dirty="0" smtClean="0">
              <a:latin typeface="華康中特圓體" pitchFamily="49" charset="-120"/>
              <a:ea typeface="華康中特圓體" pitchFamily="49" charset="-120"/>
            </a:rPr>
            <a:t>繁星推薦</a:t>
          </a:r>
          <a:endParaRPr lang="zh-TW" altLang="en-US" dirty="0">
            <a:latin typeface="華康中特圓體" pitchFamily="49" charset="-120"/>
            <a:ea typeface="華康中特圓體" pitchFamily="49" charset="-120"/>
          </a:endParaRPr>
        </a:p>
      </dgm:t>
    </dgm:pt>
    <dgm:pt modelId="{BEE43F7C-E1FB-420E-948B-F67300548F95}" type="parTrans" cxnId="{854357E4-4F59-4818-9959-8D8FCEA10963}">
      <dgm:prSet/>
      <dgm:spPr/>
      <dgm:t>
        <a:bodyPr/>
        <a:lstStyle/>
        <a:p>
          <a:endParaRPr lang="zh-TW" altLang="en-US"/>
        </a:p>
      </dgm:t>
    </dgm:pt>
    <dgm:pt modelId="{10426A79-2C80-46E1-B5A2-215503D184F7}" type="sibTrans" cxnId="{854357E4-4F59-4818-9959-8D8FCEA10963}">
      <dgm:prSet/>
      <dgm:spPr/>
      <dgm:t>
        <a:bodyPr/>
        <a:lstStyle/>
        <a:p>
          <a:endParaRPr lang="zh-TW" altLang="en-US"/>
        </a:p>
      </dgm:t>
    </dgm:pt>
    <dgm:pt modelId="{DD3A304A-C427-4C60-92B5-7E05BB587AAD}" type="pres">
      <dgm:prSet presAssocID="{D462F8D8-4FEF-4540-8BD6-E2DB2E9E83CB}" presName="CompostProcess" presStyleCnt="0">
        <dgm:presLayoutVars>
          <dgm:dir/>
          <dgm:resizeHandles val="exact"/>
        </dgm:presLayoutVars>
      </dgm:prSet>
      <dgm:spPr/>
    </dgm:pt>
    <dgm:pt modelId="{E8C98204-45EF-40F4-8FC5-FDC7AAF03B0C}" type="pres">
      <dgm:prSet presAssocID="{D462F8D8-4FEF-4540-8BD6-E2DB2E9E83CB}" presName="arrow" presStyleLbl="bgShp" presStyleIdx="0" presStyleCnt="1"/>
      <dgm:spPr/>
    </dgm:pt>
    <dgm:pt modelId="{2884EAEA-B520-4DB8-8148-A33C77DB2B48}" type="pres">
      <dgm:prSet presAssocID="{D462F8D8-4FEF-4540-8BD6-E2DB2E9E83CB}" presName="linearProcess" presStyleCnt="0"/>
      <dgm:spPr/>
    </dgm:pt>
    <dgm:pt modelId="{52922425-01EF-46B6-BB15-51A228C9086C}" type="pres">
      <dgm:prSet presAssocID="{15D47303-0082-481F-A209-073EF8371E86}" presName="textNode" presStyleLbl="node1" presStyleIdx="0" presStyleCnt="3" custScaleX="81796" custScaleY="569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361DF2-49F6-4667-85E4-A755BEF3A944}" type="pres">
      <dgm:prSet presAssocID="{10426A79-2C80-46E1-B5A2-215503D184F7}" presName="sibTrans" presStyleCnt="0"/>
      <dgm:spPr/>
    </dgm:pt>
    <dgm:pt modelId="{81F5F4E9-EF9C-4575-A5BC-A1B99ED7EB02}" type="pres">
      <dgm:prSet presAssocID="{5898799C-62F9-408B-A7AE-7DDCBF2A6B09}" presName="textNode" presStyleLbl="node1" presStyleIdx="1" presStyleCnt="3" custScaleX="84139" custScaleY="569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C03C8E-18AE-4095-A774-0699A71918C4}" type="pres">
      <dgm:prSet presAssocID="{564C5929-41F1-46BC-9A56-45142A7D2AC5}" presName="sibTrans" presStyleCnt="0"/>
      <dgm:spPr/>
    </dgm:pt>
    <dgm:pt modelId="{4B8C8123-F4B2-4D8B-8C30-33962625E06D}" type="pres">
      <dgm:prSet presAssocID="{3BD6B7B8-9B0C-4522-A967-6AA5E746AEFF}" presName="textNode" presStyleLbl="node1" presStyleIdx="2" presStyleCnt="3" custScaleX="84277" custScaleY="558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2B9DD0C-F7A1-4EE5-9ABF-2B2335F014E5}" type="presOf" srcId="{5898799C-62F9-408B-A7AE-7DDCBF2A6B09}" destId="{81F5F4E9-EF9C-4575-A5BC-A1B99ED7EB02}" srcOrd="0" destOrd="0" presId="urn:microsoft.com/office/officeart/2005/8/layout/hProcess9"/>
    <dgm:cxn modelId="{ECA404C5-195F-45D3-866D-D6DB907905C7}" type="presOf" srcId="{D462F8D8-4FEF-4540-8BD6-E2DB2E9E83CB}" destId="{DD3A304A-C427-4C60-92B5-7E05BB587AAD}" srcOrd="0" destOrd="0" presId="urn:microsoft.com/office/officeart/2005/8/layout/hProcess9"/>
    <dgm:cxn modelId="{6BCAADD4-2CCF-4465-9644-E5E60F9649A9}" type="presOf" srcId="{3BD6B7B8-9B0C-4522-A967-6AA5E746AEFF}" destId="{4B8C8123-F4B2-4D8B-8C30-33962625E06D}" srcOrd="0" destOrd="0" presId="urn:microsoft.com/office/officeart/2005/8/layout/hProcess9"/>
    <dgm:cxn modelId="{7BEF6A9D-5A64-44C7-9191-DF12F4118A29}" type="presOf" srcId="{15D47303-0082-481F-A209-073EF8371E86}" destId="{52922425-01EF-46B6-BB15-51A228C9086C}" srcOrd="0" destOrd="0" presId="urn:microsoft.com/office/officeart/2005/8/layout/hProcess9"/>
    <dgm:cxn modelId="{854357E4-4F59-4818-9959-8D8FCEA10963}" srcId="{D462F8D8-4FEF-4540-8BD6-E2DB2E9E83CB}" destId="{15D47303-0082-481F-A209-073EF8371E86}" srcOrd="0" destOrd="0" parTransId="{BEE43F7C-E1FB-420E-948B-F67300548F95}" sibTransId="{10426A79-2C80-46E1-B5A2-215503D184F7}"/>
    <dgm:cxn modelId="{064BF93F-175E-46CB-AFA8-946CF9C32E4E}" srcId="{D462F8D8-4FEF-4540-8BD6-E2DB2E9E83CB}" destId="{3BD6B7B8-9B0C-4522-A967-6AA5E746AEFF}" srcOrd="2" destOrd="0" parTransId="{297DB586-964C-4704-AABE-4AA7E564D6B7}" sibTransId="{26A7A62C-1B05-4424-B1FF-37935612F17A}"/>
    <dgm:cxn modelId="{FE07C4A5-9FB6-4E34-84A1-AEB4681D8B94}" srcId="{D462F8D8-4FEF-4540-8BD6-E2DB2E9E83CB}" destId="{5898799C-62F9-408B-A7AE-7DDCBF2A6B09}" srcOrd="1" destOrd="0" parTransId="{633F8C78-AAF7-414C-8E5B-748BC22693EE}" sibTransId="{564C5929-41F1-46BC-9A56-45142A7D2AC5}"/>
    <dgm:cxn modelId="{81412D10-8FF2-4B92-9712-5A959E1E40F1}" type="presParOf" srcId="{DD3A304A-C427-4C60-92B5-7E05BB587AAD}" destId="{E8C98204-45EF-40F4-8FC5-FDC7AAF03B0C}" srcOrd="0" destOrd="0" presId="urn:microsoft.com/office/officeart/2005/8/layout/hProcess9"/>
    <dgm:cxn modelId="{944A0F04-7E41-4416-A607-8B598D68651D}" type="presParOf" srcId="{DD3A304A-C427-4C60-92B5-7E05BB587AAD}" destId="{2884EAEA-B520-4DB8-8148-A33C77DB2B48}" srcOrd="1" destOrd="0" presId="urn:microsoft.com/office/officeart/2005/8/layout/hProcess9"/>
    <dgm:cxn modelId="{E553C5E2-6915-4A28-9377-03C66F0EF86B}" type="presParOf" srcId="{2884EAEA-B520-4DB8-8148-A33C77DB2B48}" destId="{52922425-01EF-46B6-BB15-51A228C9086C}" srcOrd="0" destOrd="0" presId="urn:microsoft.com/office/officeart/2005/8/layout/hProcess9"/>
    <dgm:cxn modelId="{9C0FB393-846D-451C-A706-02CBBF724C02}" type="presParOf" srcId="{2884EAEA-B520-4DB8-8148-A33C77DB2B48}" destId="{8C361DF2-49F6-4667-85E4-A755BEF3A944}" srcOrd="1" destOrd="0" presId="urn:microsoft.com/office/officeart/2005/8/layout/hProcess9"/>
    <dgm:cxn modelId="{B08A62FE-289A-43AF-995E-9DEB0B71AAA9}" type="presParOf" srcId="{2884EAEA-B520-4DB8-8148-A33C77DB2B48}" destId="{81F5F4E9-EF9C-4575-A5BC-A1B99ED7EB02}" srcOrd="2" destOrd="0" presId="urn:microsoft.com/office/officeart/2005/8/layout/hProcess9"/>
    <dgm:cxn modelId="{1E340ED1-9589-49B8-B98D-4177760E8A65}" type="presParOf" srcId="{2884EAEA-B520-4DB8-8148-A33C77DB2B48}" destId="{CBC03C8E-18AE-4095-A774-0699A71918C4}" srcOrd="3" destOrd="0" presId="urn:microsoft.com/office/officeart/2005/8/layout/hProcess9"/>
    <dgm:cxn modelId="{B7A73E49-9465-446C-96F4-36CEA0A2CB3E}" type="presParOf" srcId="{2884EAEA-B520-4DB8-8148-A33C77DB2B48}" destId="{4B8C8123-F4B2-4D8B-8C30-33962625E06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D97769-19F3-4663-9ED9-5DF9614106EB}" type="doc">
      <dgm:prSet loTypeId="urn:microsoft.com/office/officeart/2005/8/layout/hProcess9" loCatId="process" qsTypeId="urn:microsoft.com/office/officeart/2005/8/quickstyle/simple1#1" qsCatId="simple" csTypeId="urn:microsoft.com/office/officeart/2005/8/colors/accent1_2#5" csCatId="accent1" phldr="1"/>
      <dgm:spPr/>
    </dgm:pt>
    <dgm:pt modelId="{74CD3FB7-7359-49FD-8F79-DDB2087725F7}">
      <dgm:prSet phldrT="[文字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TW" dirty="0" smtClean="0"/>
            <a:t>1%</a:t>
          </a:r>
          <a:endParaRPr lang="zh-TW" altLang="en-US" dirty="0"/>
        </a:p>
      </dgm:t>
    </dgm:pt>
    <dgm:pt modelId="{772AEDE7-6CF8-41E9-BB8F-5F7E216A0F64}" type="parTrans" cxnId="{8CBC909B-1124-4C94-9DAE-3A3FB7A814B4}">
      <dgm:prSet/>
      <dgm:spPr/>
      <dgm:t>
        <a:bodyPr/>
        <a:lstStyle/>
        <a:p>
          <a:endParaRPr lang="zh-TW" altLang="en-US"/>
        </a:p>
      </dgm:t>
    </dgm:pt>
    <dgm:pt modelId="{C11C10B7-9796-46EC-BC7E-0AA7298FFBD5}" type="sibTrans" cxnId="{8CBC909B-1124-4C94-9DAE-3A3FB7A814B4}">
      <dgm:prSet/>
      <dgm:spPr/>
      <dgm:t>
        <a:bodyPr/>
        <a:lstStyle/>
        <a:p>
          <a:endParaRPr lang="zh-TW" altLang="en-US"/>
        </a:p>
      </dgm:t>
    </dgm:pt>
    <dgm:pt modelId="{87B769EF-A5A1-4B4A-B4A8-2D14D9AC55FE}">
      <dgm:prSet phldrT="[文字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TW" dirty="0" smtClean="0"/>
            <a:t>2%</a:t>
          </a:r>
          <a:endParaRPr lang="zh-TW" altLang="en-US" dirty="0"/>
        </a:p>
      </dgm:t>
    </dgm:pt>
    <dgm:pt modelId="{A03997D6-9934-4A1B-B7A4-FCCFF980926A}" type="parTrans" cxnId="{F72FBCF7-74B2-4C84-BB3B-9DEE531ED00B}">
      <dgm:prSet/>
      <dgm:spPr/>
      <dgm:t>
        <a:bodyPr/>
        <a:lstStyle/>
        <a:p>
          <a:endParaRPr lang="zh-TW" altLang="en-US"/>
        </a:p>
      </dgm:t>
    </dgm:pt>
    <dgm:pt modelId="{4AAEB7A6-3000-49B4-A0B0-0CE67A420FC4}" type="sibTrans" cxnId="{F72FBCF7-74B2-4C84-BB3B-9DEE531ED00B}">
      <dgm:prSet/>
      <dgm:spPr/>
      <dgm:t>
        <a:bodyPr/>
        <a:lstStyle/>
        <a:p>
          <a:endParaRPr lang="zh-TW" altLang="en-US"/>
        </a:p>
      </dgm:t>
    </dgm:pt>
    <dgm:pt modelId="{CC4D33E8-6599-4484-B3C1-1780643382A1}">
      <dgm:prSet phldrT="[文字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TW" dirty="0" smtClean="0"/>
            <a:t>3%</a:t>
          </a:r>
          <a:endParaRPr lang="zh-TW" altLang="en-US" dirty="0"/>
        </a:p>
      </dgm:t>
    </dgm:pt>
    <dgm:pt modelId="{5BFE9BF9-5673-4CF0-A2B9-65F4758B6905}" type="parTrans" cxnId="{FE842AF9-75EE-4EE8-8BE1-5B189306C314}">
      <dgm:prSet/>
      <dgm:spPr/>
      <dgm:t>
        <a:bodyPr/>
        <a:lstStyle/>
        <a:p>
          <a:endParaRPr lang="zh-TW" altLang="en-US"/>
        </a:p>
      </dgm:t>
    </dgm:pt>
    <dgm:pt modelId="{6E0D2595-6DA8-4AE3-B788-166196146B54}" type="sibTrans" cxnId="{FE842AF9-75EE-4EE8-8BE1-5B189306C314}">
      <dgm:prSet/>
      <dgm:spPr/>
      <dgm:t>
        <a:bodyPr/>
        <a:lstStyle/>
        <a:p>
          <a:endParaRPr lang="zh-TW" altLang="en-US"/>
        </a:p>
      </dgm:t>
    </dgm:pt>
    <dgm:pt modelId="{D74EB67D-22FE-4FAB-BFB0-57F8A1C9CE8E}">
      <dgm:prSet phldrT="[文字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TW" dirty="0" smtClean="0"/>
            <a:t>4%</a:t>
          </a:r>
          <a:endParaRPr lang="zh-TW" altLang="en-US" dirty="0"/>
        </a:p>
      </dgm:t>
    </dgm:pt>
    <dgm:pt modelId="{84EC8FD1-3E82-4A2E-9543-84DB5DCF3DFE}" type="parTrans" cxnId="{67608C0D-BC25-404A-A0FC-1E0B5117A700}">
      <dgm:prSet/>
      <dgm:spPr/>
      <dgm:t>
        <a:bodyPr/>
        <a:lstStyle/>
        <a:p>
          <a:endParaRPr lang="zh-TW" altLang="en-US"/>
        </a:p>
      </dgm:t>
    </dgm:pt>
    <dgm:pt modelId="{176226A9-48A9-4867-8328-4906174944BE}" type="sibTrans" cxnId="{67608C0D-BC25-404A-A0FC-1E0B5117A700}">
      <dgm:prSet/>
      <dgm:spPr/>
      <dgm:t>
        <a:bodyPr/>
        <a:lstStyle/>
        <a:p>
          <a:endParaRPr lang="zh-TW" altLang="en-US"/>
        </a:p>
      </dgm:t>
    </dgm:pt>
    <dgm:pt modelId="{26A2287B-A8C3-481B-BA2B-992A7D393C3F}">
      <dgm:prSet phldrT="[文字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TW" dirty="0" smtClean="0"/>
            <a:t>5%</a:t>
          </a:r>
          <a:endParaRPr lang="zh-TW" altLang="en-US" dirty="0"/>
        </a:p>
      </dgm:t>
    </dgm:pt>
    <dgm:pt modelId="{3425BADC-3F99-4088-8B4E-70B0A976E7C0}" type="parTrans" cxnId="{592E7DE7-7B12-421C-8888-596606E04950}">
      <dgm:prSet/>
      <dgm:spPr/>
      <dgm:t>
        <a:bodyPr/>
        <a:lstStyle/>
        <a:p>
          <a:endParaRPr lang="zh-TW" altLang="en-US"/>
        </a:p>
      </dgm:t>
    </dgm:pt>
    <dgm:pt modelId="{D375CA3C-2459-43AE-A3C3-0E87F87A638B}" type="sibTrans" cxnId="{592E7DE7-7B12-421C-8888-596606E04950}">
      <dgm:prSet/>
      <dgm:spPr/>
      <dgm:t>
        <a:bodyPr/>
        <a:lstStyle/>
        <a:p>
          <a:endParaRPr lang="zh-TW" altLang="en-US"/>
        </a:p>
      </dgm:t>
    </dgm:pt>
    <dgm:pt modelId="{B9904461-0493-40EE-8A5E-2215B0DB56C9}">
      <dgm:prSet phldrT="[文字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TW" dirty="0" smtClean="0"/>
            <a:t>6%</a:t>
          </a:r>
          <a:endParaRPr lang="zh-TW" altLang="en-US" dirty="0"/>
        </a:p>
      </dgm:t>
    </dgm:pt>
    <dgm:pt modelId="{677FEA55-714C-4785-B617-219B0DCBF52E}" type="parTrans" cxnId="{655C1C72-8550-4891-9E17-02D357139018}">
      <dgm:prSet/>
      <dgm:spPr/>
      <dgm:t>
        <a:bodyPr/>
        <a:lstStyle/>
        <a:p>
          <a:endParaRPr lang="zh-TW" altLang="en-US"/>
        </a:p>
      </dgm:t>
    </dgm:pt>
    <dgm:pt modelId="{0047D9C7-DA6A-4A0C-A085-09B90C3A9355}" type="sibTrans" cxnId="{655C1C72-8550-4891-9E17-02D357139018}">
      <dgm:prSet/>
      <dgm:spPr/>
      <dgm:t>
        <a:bodyPr/>
        <a:lstStyle/>
        <a:p>
          <a:endParaRPr lang="zh-TW" altLang="en-US"/>
        </a:p>
      </dgm:t>
    </dgm:pt>
    <dgm:pt modelId="{847A1273-91BD-4108-AC2B-43585D5730A1}">
      <dgm:prSet phldrT="[文字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TW" dirty="0" smtClean="0"/>
            <a:t>7%</a:t>
          </a:r>
          <a:endParaRPr lang="zh-TW" altLang="en-US" dirty="0"/>
        </a:p>
      </dgm:t>
    </dgm:pt>
    <dgm:pt modelId="{BD87721F-8D24-46E2-B717-27953574A224}" type="parTrans" cxnId="{9424B6E9-09A1-454C-BF9B-296B13A4312A}">
      <dgm:prSet/>
      <dgm:spPr/>
      <dgm:t>
        <a:bodyPr/>
        <a:lstStyle/>
        <a:p>
          <a:endParaRPr lang="zh-TW" altLang="en-US"/>
        </a:p>
      </dgm:t>
    </dgm:pt>
    <dgm:pt modelId="{CF0B9E40-F017-488D-ACD8-B3C9B57A311A}" type="sibTrans" cxnId="{9424B6E9-09A1-454C-BF9B-296B13A4312A}">
      <dgm:prSet/>
      <dgm:spPr/>
      <dgm:t>
        <a:bodyPr/>
        <a:lstStyle/>
        <a:p>
          <a:endParaRPr lang="zh-TW" altLang="en-US"/>
        </a:p>
      </dgm:t>
    </dgm:pt>
    <dgm:pt modelId="{AE01C452-21CD-404D-A6DC-1A0DC9D8BD79}">
      <dgm:prSet phldrT="[文字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TW" dirty="0" smtClean="0"/>
            <a:t>8%</a:t>
          </a:r>
          <a:endParaRPr lang="zh-TW" altLang="en-US" dirty="0"/>
        </a:p>
      </dgm:t>
    </dgm:pt>
    <dgm:pt modelId="{1C034243-A1B5-4593-A7EA-3FFA671BA1B2}" type="parTrans" cxnId="{9660149C-50F9-470B-B671-750C281705E7}">
      <dgm:prSet/>
      <dgm:spPr/>
      <dgm:t>
        <a:bodyPr/>
        <a:lstStyle/>
        <a:p>
          <a:endParaRPr lang="zh-TW" altLang="en-US"/>
        </a:p>
      </dgm:t>
    </dgm:pt>
    <dgm:pt modelId="{A7F7C5FA-1392-47FD-B6C2-D89279918652}" type="sibTrans" cxnId="{9660149C-50F9-470B-B671-750C281705E7}">
      <dgm:prSet/>
      <dgm:spPr/>
      <dgm:t>
        <a:bodyPr/>
        <a:lstStyle/>
        <a:p>
          <a:endParaRPr lang="zh-TW" altLang="en-US"/>
        </a:p>
      </dgm:t>
    </dgm:pt>
    <dgm:pt modelId="{D4D2BEB8-8A71-4144-B35C-2FA056923695}" type="pres">
      <dgm:prSet presAssocID="{0FD97769-19F3-4663-9ED9-5DF9614106EB}" presName="CompostProcess" presStyleCnt="0">
        <dgm:presLayoutVars>
          <dgm:dir/>
          <dgm:resizeHandles val="exact"/>
        </dgm:presLayoutVars>
      </dgm:prSet>
      <dgm:spPr/>
    </dgm:pt>
    <dgm:pt modelId="{ADC34B1C-36F3-4B40-9DE0-8F81C7A89B45}" type="pres">
      <dgm:prSet presAssocID="{0FD97769-19F3-4663-9ED9-5DF9614106EB}" presName="arrow" presStyleLbl="bgShp" presStyleIdx="0" presStyleCnt="1"/>
      <dgm:spPr>
        <a:solidFill>
          <a:srgbClr val="FFFF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518809E-73F6-4D86-88D4-4FEED3DB6E0D}" type="pres">
      <dgm:prSet presAssocID="{0FD97769-19F3-4663-9ED9-5DF9614106EB}" presName="linearProcess" presStyleCnt="0"/>
      <dgm:spPr/>
    </dgm:pt>
    <dgm:pt modelId="{B8EC411C-DA01-4417-871C-A14CCBA61029}" type="pres">
      <dgm:prSet presAssocID="{74CD3FB7-7359-49FD-8F79-DDB2087725F7}" presName="tex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767001-8A0E-448E-BA5A-0A489CD70CC7}" type="pres">
      <dgm:prSet presAssocID="{C11C10B7-9796-46EC-BC7E-0AA7298FFBD5}" presName="sibTrans" presStyleCnt="0"/>
      <dgm:spPr/>
    </dgm:pt>
    <dgm:pt modelId="{7FC27A7C-93ED-4577-9785-1622AE6CED9C}" type="pres">
      <dgm:prSet presAssocID="{87B769EF-A5A1-4B4A-B4A8-2D14D9AC55FE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86F92C-C0BF-4AC5-88B6-87A3B147327A}" type="pres">
      <dgm:prSet presAssocID="{4AAEB7A6-3000-49B4-A0B0-0CE67A420FC4}" presName="sibTrans" presStyleCnt="0"/>
      <dgm:spPr/>
    </dgm:pt>
    <dgm:pt modelId="{848384B6-3C94-4788-9296-FF7D049720FF}" type="pres">
      <dgm:prSet presAssocID="{CC4D33E8-6599-4484-B3C1-1780643382A1}" presName="text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ECB165-9B6B-4145-B7F5-99FCC5C7AAC4}" type="pres">
      <dgm:prSet presAssocID="{6E0D2595-6DA8-4AE3-B788-166196146B54}" presName="sibTrans" presStyleCnt="0"/>
      <dgm:spPr/>
    </dgm:pt>
    <dgm:pt modelId="{6AEAA591-C1F5-4FF9-9111-7737B03B1171}" type="pres">
      <dgm:prSet presAssocID="{D74EB67D-22FE-4FAB-BFB0-57F8A1C9CE8E}" presName="text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B340AA-4CED-473C-954C-D26D8F604463}" type="pres">
      <dgm:prSet presAssocID="{176226A9-48A9-4867-8328-4906174944BE}" presName="sibTrans" presStyleCnt="0"/>
      <dgm:spPr/>
    </dgm:pt>
    <dgm:pt modelId="{57AD4CD2-A57D-420D-80D1-5D644B0C0D6C}" type="pres">
      <dgm:prSet presAssocID="{26A2287B-A8C3-481B-BA2B-992A7D393C3F}" presName="text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72C596-B11B-4337-B182-BDD86EFD7213}" type="pres">
      <dgm:prSet presAssocID="{D375CA3C-2459-43AE-A3C3-0E87F87A638B}" presName="sibTrans" presStyleCnt="0"/>
      <dgm:spPr/>
    </dgm:pt>
    <dgm:pt modelId="{6E61E85D-0221-4B17-82D2-E6463E9B6E9C}" type="pres">
      <dgm:prSet presAssocID="{B9904461-0493-40EE-8A5E-2215B0DB56C9}" presName="text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B3FBD4-6979-4AE9-8AE2-D92E7470FEC1}" type="pres">
      <dgm:prSet presAssocID="{0047D9C7-DA6A-4A0C-A085-09B90C3A9355}" presName="sibTrans" presStyleCnt="0"/>
      <dgm:spPr/>
    </dgm:pt>
    <dgm:pt modelId="{CAFDFA24-C135-40A4-94ED-DB6E2D8E7C4E}" type="pres">
      <dgm:prSet presAssocID="{847A1273-91BD-4108-AC2B-43585D5730A1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5C191C-C0DB-45C8-A073-9E8D47FA92CB}" type="pres">
      <dgm:prSet presAssocID="{CF0B9E40-F017-488D-ACD8-B3C9B57A311A}" presName="sibTrans" presStyleCnt="0"/>
      <dgm:spPr/>
    </dgm:pt>
    <dgm:pt modelId="{E1E9DE44-942D-459B-9621-5226519DCA68}" type="pres">
      <dgm:prSet presAssocID="{AE01C452-21CD-404D-A6DC-1A0DC9D8BD79}" presName="tex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92E7DE7-7B12-421C-8888-596606E04950}" srcId="{0FD97769-19F3-4663-9ED9-5DF9614106EB}" destId="{26A2287B-A8C3-481B-BA2B-992A7D393C3F}" srcOrd="4" destOrd="0" parTransId="{3425BADC-3F99-4088-8B4E-70B0A976E7C0}" sibTransId="{D375CA3C-2459-43AE-A3C3-0E87F87A638B}"/>
    <dgm:cxn modelId="{8CBC909B-1124-4C94-9DAE-3A3FB7A814B4}" srcId="{0FD97769-19F3-4663-9ED9-5DF9614106EB}" destId="{74CD3FB7-7359-49FD-8F79-DDB2087725F7}" srcOrd="0" destOrd="0" parTransId="{772AEDE7-6CF8-41E9-BB8F-5F7E216A0F64}" sibTransId="{C11C10B7-9796-46EC-BC7E-0AA7298FFBD5}"/>
    <dgm:cxn modelId="{6B8EA2BA-5B95-463B-9C94-956620760AD4}" type="presOf" srcId="{74CD3FB7-7359-49FD-8F79-DDB2087725F7}" destId="{B8EC411C-DA01-4417-871C-A14CCBA61029}" srcOrd="0" destOrd="0" presId="urn:microsoft.com/office/officeart/2005/8/layout/hProcess9"/>
    <dgm:cxn modelId="{F32824CC-C795-4E9C-9CA4-1121A122843A}" type="presOf" srcId="{B9904461-0493-40EE-8A5E-2215B0DB56C9}" destId="{6E61E85D-0221-4B17-82D2-E6463E9B6E9C}" srcOrd="0" destOrd="0" presId="urn:microsoft.com/office/officeart/2005/8/layout/hProcess9"/>
    <dgm:cxn modelId="{1DCE3A39-6AF5-4D1F-9CF5-74CC88F8156F}" type="presOf" srcId="{CC4D33E8-6599-4484-B3C1-1780643382A1}" destId="{848384B6-3C94-4788-9296-FF7D049720FF}" srcOrd="0" destOrd="0" presId="urn:microsoft.com/office/officeart/2005/8/layout/hProcess9"/>
    <dgm:cxn modelId="{9660149C-50F9-470B-B671-750C281705E7}" srcId="{0FD97769-19F3-4663-9ED9-5DF9614106EB}" destId="{AE01C452-21CD-404D-A6DC-1A0DC9D8BD79}" srcOrd="7" destOrd="0" parTransId="{1C034243-A1B5-4593-A7EA-3FFA671BA1B2}" sibTransId="{A7F7C5FA-1392-47FD-B6C2-D89279918652}"/>
    <dgm:cxn modelId="{FE842AF9-75EE-4EE8-8BE1-5B189306C314}" srcId="{0FD97769-19F3-4663-9ED9-5DF9614106EB}" destId="{CC4D33E8-6599-4484-B3C1-1780643382A1}" srcOrd="2" destOrd="0" parTransId="{5BFE9BF9-5673-4CF0-A2B9-65F4758B6905}" sibTransId="{6E0D2595-6DA8-4AE3-B788-166196146B54}"/>
    <dgm:cxn modelId="{655C1C72-8550-4891-9E17-02D357139018}" srcId="{0FD97769-19F3-4663-9ED9-5DF9614106EB}" destId="{B9904461-0493-40EE-8A5E-2215B0DB56C9}" srcOrd="5" destOrd="0" parTransId="{677FEA55-714C-4785-B617-219B0DCBF52E}" sibTransId="{0047D9C7-DA6A-4A0C-A085-09B90C3A9355}"/>
    <dgm:cxn modelId="{5F3F6A7A-CD22-4B8B-878F-6A8D848BDCC8}" type="presOf" srcId="{0FD97769-19F3-4663-9ED9-5DF9614106EB}" destId="{D4D2BEB8-8A71-4144-B35C-2FA056923695}" srcOrd="0" destOrd="0" presId="urn:microsoft.com/office/officeart/2005/8/layout/hProcess9"/>
    <dgm:cxn modelId="{580A6D33-D393-47FD-9E38-51A23B9CF45C}" type="presOf" srcId="{847A1273-91BD-4108-AC2B-43585D5730A1}" destId="{CAFDFA24-C135-40A4-94ED-DB6E2D8E7C4E}" srcOrd="0" destOrd="0" presId="urn:microsoft.com/office/officeart/2005/8/layout/hProcess9"/>
    <dgm:cxn modelId="{9424B6E9-09A1-454C-BF9B-296B13A4312A}" srcId="{0FD97769-19F3-4663-9ED9-5DF9614106EB}" destId="{847A1273-91BD-4108-AC2B-43585D5730A1}" srcOrd="6" destOrd="0" parTransId="{BD87721F-8D24-46E2-B717-27953574A224}" sibTransId="{CF0B9E40-F017-488D-ACD8-B3C9B57A311A}"/>
    <dgm:cxn modelId="{C7562A2A-8D2A-40B7-89C5-C97097575F43}" type="presOf" srcId="{26A2287B-A8C3-481B-BA2B-992A7D393C3F}" destId="{57AD4CD2-A57D-420D-80D1-5D644B0C0D6C}" srcOrd="0" destOrd="0" presId="urn:microsoft.com/office/officeart/2005/8/layout/hProcess9"/>
    <dgm:cxn modelId="{DBC21B92-0504-4552-8876-32960882C96D}" type="presOf" srcId="{87B769EF-A5A1-4B4A-B4A8-2D14D9AC55FE}" destId="{7FC27A7C-93ED-4577-9785-1622AE6CED9C}" srcOrd="0" destOrd="0" presId="urn:microsoft.com/office/officeart/2005/8/layout/hProcess9"/>
    <dgm:cxn modelId="{67608C0D-BC25-404A-A0FC-1E0B5117A700}" srcId="{0FD97769-19F3-4663-9ED9-5DF9614106EB}" destId="{D74EB67D-22FE-4FAB-BFB0-57F8A1C9CE8E}" srcOrd="3" destOrd="0" parTransId="{84EC8FD1-3E82-4A2E-9543-84DB5DCF3DFE}" sibTransId="{176226A9-48A9-4867-8328-4906174944BE}"/>
    <dgm:cxn modelId="{852054DD-B891-492E-A1AD-3D521C7B15DC}" type="presOf" srcId="{AE01C452-21CD-404D-A6DC-1A0DC9D8BD79}" destId="{E1E9DE44-942D-459B-9621-5226519DCA68}" srcOrd="0" destOrd="0" presId="urn:microsoft.com/office/officeart/2005/8/layout/hProcess9"/>
    <dgm:cxn modelId="{F72FBCF7-74B2-4C84-BB3B-9DEE531ED00B}" srcId="{0FD97769-19F3-4663-9ED9-5DF9614106EB}" destId="{87B769EF-A5A1-4B4A-B4A8-2D14D9AC55FE}" srcOrd="1" destOrd="0" parTransId="{A03997D6-9934-4A1B-B7A4-FCCFF980926A}" sibTransId="{4AAEB7A6-3000-49B4-A0B0-0CE67A420FC4}"/>
    <dgm:cxn modelId="{200181BA-E358-4A11-A155-69D3047CEF4B}" type="presOf" srcId="{D74EB67D-22FE-4FAB-BFB0-57F8A1C9CE8E}" destId="{6AEAA591-C1F5-4FF9-9111-7737B03B1171}" srcOrd="0" destOrd="0" presId="urn:microsoft.com/office/officeart/2005/8/layout/hProcess9"/>
    <dgm:cxn modelId="{E83FCC98-B4D7-4B09-85BA-79D9F462377D}" type="presParOf" srcId="{D4D2BEB8-8A71-4144-B35C-2FA056923695}" destId="{ADC34B1C-36F3-4B40-9DE0-8F81C7A89B45}" srcOrd="0" destOrd="0" presId="urn:microsoft.com/office/officeart/2005/8/layout/hProcess9"/>
    <dgm:cxn modelId="{08DCE16E-1362-4849-B723-0270129BDE13}" type="presParOf" srcId="{D4D2BEB8-8A71-4144-B35C-2FA056923695}" destId="{7518809E-73F6-4D86-88D4-4FEED3DB6E0D}" srcOrd="1" destOrd="0" presId="urn:microsoft.com/office/officeart/2005/8/layout/hProcess9"/>
    <dgm:cxn modelId="{1237B02D-B2FE-4ACF-9930-9FE11020C296}" type="presParOf" srcId="{7518809E-73F6-4D86-88D4-4FEED3DB6E0D}" destId="{B8EC411C-DA01-4417-871C-A14CCBA61029}" srcOrd="0" destOrd="0" presId="urn:microsoft.com/office/officeart/2005/8/layout/hProcess9"/>
    <dgm:cxn modelId="{462AE362-9692-412F-A123-C24B26C3FD5D}" type="presParOf" srcId="{7518809E-73F6-4D86-88D4-4FEED3DB6E0D}" destId="{78767001-8A0E-448E-BA5A-0A489CD70CC7}" srcOrd="1" destOrd="0" presId="urn:microsoft.com/office/officeart/2005/8/layout/hProcess9"/>
    <dgm:cxn modelId="{A4B64EAA-45AC-475D-B8E8-C87323248712}" type="presParOf" srcId="{7518809E-73F6-4D86-88D4-4FEED3DB6E0D}" destId="{7FC27A7C-93ED-4577-9785-1622AE6CED9C}" srcOrd="2" destOrd="0" presId="urn:microsoft.com/office/officeart/2005/8/layout/hProcess9"/>
    <dgm:cxn modelId="{D980DFE8-3B7F-487B-8540-F07FA680DD67}" type="presParOf" srcId="{7518809E-73F6-4D86-88D4-4FEED3DB6E0D}" destId="{6486F92C-C0BF-4AC5-88B6-87A3B147327A}" srcOrd="3" destOrd="0" presId="urn:microsoft.com/office/officeart/2005/8/layout/hProcess9"/>
    <dgm:cxn modelId="{91A4383A-3188-46E4-8DC2-121BF8006DFE}" type="presParOf" srcId="{7518809E-73F6-4D86-88D4-4FEED3DB6E0D}" destId="{848384B6-3C94-4788-9296-FF7D049720FF}" srcOrd="4" destOrd="0" presId="urn:microsoft.com/office/officeart/2005/8/layout/hProcess9"/>
    <dgm:cxn modelId="{BE3A580D-BB54-4647-AE6C-086B07D37EEA}" type="presParOf" srcId="{7518809E-73F6-4D86-88D4-4FEED3DB6E0D}" destId="{90ECB165-9B6B-4145-B7F5-99FCC5C7AAC4}" srcOrd="5" destOrd="0" presId="urn:microsoft.com/office/officeart/2005/8/layout/hProcess9"/>
    <dgm:cxn modelId="{E28898A8-3286-4314-BCA8-34F6D28ECF15}" type="presParOf" srcId="{7518809E-73F6-4D86-88D4-4FEED3DB6E0D}" destId="{6AEAA591-C1F5-4FF9-9111-7737B03B1171}" srcOrd="6" destOrd="0" presId="urn:microsoft.com/office/officeart/2005/8/layout/hProcess9"/>
    <dgm:cxn modelId="{1768D7BA-D560-4817-8BDB-CE94FF1D8F8A}" type="presParOf" srcId="{7518809E-73F6-4D86-88D4-4FEED3DB6E0D}" destId="{D2B340AA-4CED-473C-954C-D26D8F604463}" srcOrd="7" destOrd="0" presId="urn:microsoft.com/office/officeart/2005/8/layout/hProcess9"/>
    <dgm:cxn modelId="{59C63E5D-68B9-4857-AFAD-C167A50DD09E}" type="presParOf" srcId="{7518809E-73F6-4D86-88D4-4FEED3DB6E0D}" destId="{57AD4CD2-A57D-420D-80D1-5D644B0C0D6C}" srcOrd="8" destOrd="0" presId="urn:microsoft.com/office/officeart/2005/8/layout/hProcess9"/>
    <dgm:cxn modelId="{3DE6ACC9-4E38-4A2C-BBF2-1F05D1B9B7C5}" type="presParOf" srcId="{7518809E-73F6-4D86-88D4-4FEED3DB6E0D}" destId="{C272C596-B11B-4337-B182-BDD86EFD7213}" srcOrd="9" destOrd="0" presId="urn:microsoft.com/office/officeart/2005/8/layout/hProcess9"/>
    <dgm:cxn modelId="{A2F98C56-AE39-4E47-BC43-7DEF5B071292}" type="presParOf" srcId="{7518809E-73F6-4D86-88D4-4FEED3DB6E0D}" destId="{6E61E85D-0221-4B17-82D2-E6463E9B6E9C}" srcOrd="10" destOrd="0" presId="urn:microsoft.com/office/officeart/2005/8/layout/hProcess9"/>
    <dgm:cxn modelId="{25211C53-1D1D-4573-9A3F-AAA802216508}" type="presParOf" srcId="{7518809E-73F6-4D86-88D4-4FEED3DB6E0D}" destId="{E9B3FBD4-6979-4AE9-8AE2-D92E7470FEC1}" srcOrd="11" destOrd="0" presId="urn:microsoft.com/office/officeart/2005/8/layout/hProcess9"/>
    <dgm:cxn modelId="{89C5AA4C-915B-494C-B183-4C6A16A21F67}" type="presParOf" srcId="{7518809E-73F6-4D86-88D4-4FEED3DB6E0D}" destId="{CAFDFA24-C135-40A4-94ED-DB6E2D8E7C4E}" srcOrd="12" destOrd="0" presId="urn:microsoft.com/office/officeart/2005/8/layout/hProcess9"/>
    <dgm:cxn modelId="{8B31A6AE-D120-41F7-9F32-005D0F32A78D}" type="presParOf" srcId="{7518809E-73F6-4D86-88D4-4FEED3DB6E0D}" destId="{335C191C-C0DB-45C8-A073-9E8D47FA92CB}" srcOrd="13" destOrd="0" presId="urn:microsoft.com/office/officeart/2005/8/layout/hProcess9"/>
    <dgm:cxn modelId="{15AFF31A-3EC5-4D2E-84FC-F32DCC999DED}" type="presParOf" srcId="{7518809E-73F6-4D86-88D4-4FEED3DB6E0D}" destId="{E1E9DE44-942D-459B-9621-5226519DCA68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62F8D8-4FEF-4540-8BD6-E2DB2E9E83CB}" type="doc">
      <dgm:prSet loTypeId="urn:microsoft.com/office/officeart/2005/8/layout/hProcess9" loCatId="process" qsTypeId="urn:microsoft.com/office/officeart/2005/8/quickstyle/3d9" qsCatId="3D" csTypeId="urn:microsoft.com/office/officeart/2005/8/colors/accent1_2#2" csCatId="accent1" phldr="1"/>
      <dgm:spPr/>
    </dgm:pt>
    <dgm:pt modelId="{3E0CF16D-4AC2-47BE-9B34-DD5E5E695B27}">
      <dgm:prSet phldrT="[文字]" custT="1"/>
      <dgm:spPr/>
      <dgm:t>
        <a:bodyPr/>
        <a:lstStyle/>
        <a:p>
          <a:r>
            <a:rPr lang="zh-TW" altLang="en-US" sz="3600" dirty="0" smtClean="0">
              <a:latin typeface="華康中特圓體" pitchFamily="49" charset="-120"/>
              <a:ea typeface="華康中特圓體" pitchFamily="49" charset="-120"/>
            </a:rPr>
            <a:t>繁星推薦</a:t>
          </a:r>
          <a:endParaRPr lang="zh-TW" altLang="en-US" sz="3600" dirty="0">
            <a:latin typeface="華康中特圓體" pitchFamily="49" charset="-120"/>
            <a:ea typeface="華康中特圓體" pitchFamily="49" charset="-120"/>
          </a:endParaRPr>
        </a:p>
      </dgm:t>
    </dgm:pt>
    <dgm:pt modelId="{B5F2E183-9A6E-4F10-9013-82DB4DB9D504}" type="parTrans" cxnId="{75E8CB84-AB79-4495-A9C5-B966CF14E33D}">
      <dgm:prSet/>
      <dgm:spPr/>
      <dgm:t>
        <a:bodyPr/>
        <a:lstStyle/>
        <a:p>
          <a:endParaRPr lang="zh-TW" altLang="en-US"/>
        </a:p>
      </dgm:t>
    </dgm:pt>
    <dgm:pt modelId="{2ABD75CD-D994-49C2-88D2-BD5964B8CE58}" type="sibTrans" cxnId="{75E8CB84-AB79-4495-A9C5-B966CF14E33D}">
      <dgm:prSet/>
      <dgm:spPr/>
      <dgm:t>
        <a:bodyPr/>
        <a:lstStyle/>
        <a:p>
          <a:endParaRPr lang="zh-TW" altLang="en-US"/>
        </a:p>
      </dgm:t>
    </dgm:pt>
    <dgm:pt modelId="{5898799C-62F9-408B-A7AE-7DDCBF2A6B09}">
      <dgm:prSet phldrT="[文字]" custT="1"/>
      <dgm:spPr>
        <a:solidFill>
          <a:srgbClr val="FFFF00"/>
        </a:solidFill>
      </dgm:spPr>
      <dgm:t>
        <a:bodyPr/>
        <a:lstStyle/>
        <a:p>
          <a:r>
            <a:rPr lang="zh-TW" altLang="en-US" sz="3600" dirty="0" smtClean="0">
              <a:latin typeface="華康中特圓體" pitchFamily="49" charset="-120"/>
              <a:ea typeface="華康中特圓體" pitchFamily="49" charset="-120"/>
            </a:rPr>
            <a:t>個人申請</a:t>
          </a:r>
          <a:endParaRPr lang="zh-TW" altLang="en-US" sz="3600" dirty="0">
            <a:latin typeface="華康中特圓體" pitchFamily="49" charset="-120"/>
            <a:ea typeface="華康中特圓體" pitchFamily="49" charset="-120"/>
          </a:endParaRPr>
        </a:p>
      </dgm:t>
    </dgm:pt>
    <dgm:pt modelId="{633F8C78-AAF7-414C-8E5B-748BC22693EE}" type="parTrans" cxnId="{FE07C4A5-9FB6-4E34-84A1-AEB4681D8B94}">
      <dgm:prSet/>
      <dgm:spPr/>
      <dgm:t>
        <a:bodyPr/>
        <a:lstStyle/>
        <a:p>
          <a:endParaRPr lang="zh-TW" altLang="en-US"/>
        </a:p>
      </dgm:t>
    </dgm:pt>
    <dgm:pt modelId="{564C5929-41F1-46BC-9A56-45142A7D2AC5}" type="sibTrans" cxnId="{FE07C4A5-9FB6-4E34-84A1-AEB4681D8B94}">
      <dgm:prSet/>
      <dgm:spPr/>
      <dgm:t>
        <a:bodyPr/>
        <a:lstStyle/>
        <a:p>
          <a:endParaRPr lang="zh-TW" altLang="en-US"/>
        </a:p>
      </dgm:t>
    </dgm:pt>
    <dgm:pt modelId="{3BD6B7B8-9B0C-4522-A967-6AA5E746AEFF}">
      <dgm:prSet phldrT="[文字]" custT="1"/>
      <dgm:spPr>
        <a:solidFill>
          <a:schemeClr val="accent1"/>
        </a:solidFill>
      </dgm:spPr>
      <dgm:t>
        <a:bodyPr/>
        <a:lstStyle/>
        <a:p>
          <a:r>
            <a:rPr lang="zh-TW" altLang="en-US" sz="3600" dirty="0" smtClean="0">
              <a:latin typeface="華康中特圓體" pitchFamily="49" charset="-120"/>
              <a:ea typeface="華康中特圓體" pitchFamily="49" charset="-120"/>
            </a:rPr>
            <a:t>考試分發</a:t>
          </a:r>
          <a:endParaRPr lang="zh-TW" altLang="en-US" sz="3600" dirty="0">
            <a:latin typeface="華康中特圓體" pitchFamily="49" charset="-120"/>
            <a:ea typeface="華康中特圓體" pitchFamily="49" charset="-120"/>
          </a:endParaRPr>
        </a:p>
      </dgm:t>
    </dgm:pt>
    <dgm:pt modelId="{297DB586-964C-4704-AABE-4AA7E564D6B7}" type="parTrans" cxnId="{064BF93F-175E-46CB-AFA8-946CF9C32E4E}">
      <dgm:prSet/>
      <dgm:spPr/>
      <dgm:t>
        <a:bodyPr/>
        <a:lstStyle/>
        <a:p>
          <a:endParaRPr lang="zh-TW" altLang="en-US"/>
        </a:p>
      </dgm:t>
    </dgm:pt>
    <dgm:pt modelId="{26A7A62C-1B05-4424-B1FF-37935612F17A}" type="sibTrans" cxnId="{064BF93F-175E-46CB-AFA8-946CF9C32E4E}">
      <dgm:prSet/>
      <dgm:spPr/>
      <dgm:t>
        <a:bodyPr/>
        <a:lstStyle/>
        <a:p>
          <a:endParaRPr lang="zh-TW" altLang="en-US"/>
        </a:p>
      </dgm:t>
    </dgm:pt>
    <dgm:pt modelId="{DD3A304A-C427-4C60-92B5-7E05BB587AAD}" type="pres">
      <dgm:prSet presAssocID="{D462F8D8-4FEF-4540-8BD6-E2DB2E9E83CB}" presName="CompostProcess" presStyleCnt="0">
        <dgm:presLayoutVars>
          <dgm:dir/>
          <dgm:resizeHandles val="exact"/>
        </dgm:presLayoutVars>
      </dgm:prSet>
      <dgm:spPr/>
    </dgm:pt>
    <dgm:pt modelId="{E8C98204-45EF-40F4-8FC5-FDC7AAF03B0C}" type="pres">
      <dgm:prSet presAssocID="{D462F8D8-4FEF-4540-8BD6-E2DB2E9E83CB}" presName="arrow" presStyleLbl="bgShp" presStyleIdx="0" presStyleCnt="1" custLinFactNeighborX="-267" custLinFactNeighborY="683"/>
      <dgm:spPr/>
      <dgm:t>
        <a:bodyPr/>
        <a:lstStyle/>
        <a:p>
          <a:endParaRPr lang="zh-TW" altLang="en-US"/>
        </a:p>
      </dgm:t>
    </dgm:pt>
    <dgm:pt modelId="{2884EAEA-B520-4DB8-8148-A33C77DB2B48}" type="pres">
      <dgm:prSet presAssocID="{D462F8D8-4FEF-4540-8BD6-E2DB2E9E83CB}" presName="linearProcess" presStyleCnt="0"/>
      <dgm:spPr/>
    </dgm:pt>
    <dgm:pt modelId="{DCCD9845-2423-4CB9-8861-BCFF81204559}" type="pres">
      <dgm:prSet presAssocID="{3E0CF16D-4AC2-47BE-9B34-DD5E5E695B27}" presName="textNode" presStyleLbl="node1" presStyleIdx="0" presStyleCnt="3" custScaleX="81796" custScaleY="569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46E0D3-0222-4BC5-8CCE-7900FC1489D3}" type="pres">
      <dgm:prSet presAssocID="{2ABD75CD-D994-49C2-88D2-BD5964B8CE58}" presName="sibTrans" presStyleCnt="0"/>
      <dgm:spPr/>
    </dgm:pt>
    <dgm:pt modelId="{81F5F4E9-EF9C-4575-A5BC-A1B99ED7EB02}" type="pres">
      <dgm:prSet presAssocID="{5898799C-62F9-408B-A7AE-7DDCBF2A6B09}" presName="textNode" presStyleLbl="node1" presStyleIdx="1" presStyleCnt="3" custScaleX="84139" custScaleY="569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C03C8E-18AE-4095-A774-0699A71918C4}" type="pres">
      <dgm:prSet presAssocID="{564C5929-41F1-46BC-9A56-45142A7D2AC5}" presName="sibTrans" presStyleCnt="0"/>
      <dgm:spPr/>
    </dgm:pt>
    <dgm:pt modelId="{4B8C8123-F4B2-4D8B-8C30-33962625E06D}" type="pres">
      <dgm:prSet presAssocID="{3BD6B7B8-9B0C-4522-A967-6AA5E746AEFF}" presName="textNode" presStyleLbl="node1" presStyleIdx="2" presStyleCnt="3" custScaleX="84277" custScaleY="558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196FA2A-F40A-431D-BB1C-6B69D454DFE0}" type="presOf" srcId="{3E0CF16D-4AC2-47BE-9B34-DD5E5E695B27}" destId="{DCCD9845-2423-4CB9-8861-BCFF81204559}" srcOrd="0" destOrd="0" presId="urn:microsoft.com/office/officeart/2005/8/layout/hProcess9"/>
    <dgm:cxn modelId="{23A6BC6B-7A25-4E4F-BF37-D0C0E5AE3140}" type="presOf" srcId="{5898799C-62F9-408B-A7AE-7DDCBF2A6B09}" destId="{81F5F4E9-EF9C-4575-A5BC-A1B99ED7EB02}" srcOrd="0" destOrd="0" presId="urn:microsoft.com/office/officeart/2005/8/layout/hProcess9"/>
    <dgm:cxn modelId="{956D9B21-FC78-4609-AA33-12EB8084B54D}" type="presOf" srcId="{3BD6B7B8-9B0C-4522-A967-6AA5E746AEFF}" destId="{4B8C8123-F4B2-4D8B-8C30-33962625E06D}" srcOrd="0" destOrd="0" presId="urn:microsoft.com/office/officeart/2005/8/layout/hProcess9"/>
    <dgm:cxn modelId="{280594BA-996F-4C69-ADD5-963A7D03FDBA}" type="presOf" srcId="{D462F8D8-4FEF-4540-8BD6-E2DB2E9E83CB}" destId="{DD3A304A-C427-4C60-92B5-7E05BB587AAD}" srcOrd="0" destOrd="0" presId="urn:microsoft.com/office/officeart/2005/8/layout/hProcess9"/>
    <dgm:cxn modelId="{75E8CB84-AB79-4495-A9C5-B966CF14E33D}" srcId="{D462F8D8-4FEF-4540-8BD6-E2DB2E9E83CB}" destId="{3E0CF16D-4AC2-47BE-9B34-DD5E5E695B27}" srcOrd="0" destOrd="0" parTransId="{B5F2E183-9A6E-4F10-9013-82DB4DB9D504}" sibTransId="{2ABD75CD-D994-49C2-88D2-BD5964B8CE58}"/>
    <dgm:cxn modelId="{064BF93F-175E-46CB-AFA8-946CF9C32E4E}" srcId="{D462F8D8-4FEF-4540-8BD6-E2DB2E9E83CB}" destId="{3BD6B7B8-9B0C-4522-A967-6AA5E746AEFF}" srcOrd="2" destOrd="0" parTransId="{297DB586-964C-4704-AABE-4AA7E564D6B7}" sibTransId="{26A7A62C-1B05-4424-B1FF-37935612F17A}"/>
    <dgm:cxn modelId="{FE07C4A5-9FB6-4E34-84A1-AEB4681D8B94}" srcId="{D462F8D8-4FEF-4540-8BD6-E2DB2E9E83CB}" destId="{5898799C-62F9-408B-A7AE-7DDCBF2A6B09}" srcOrd="1" destOrd="0" parTransId="{633F8C78-AAF7-414C-8E5B-748BC22693EE}" sibTransId="{564C5929-41F1-46BC-9A56-45142A7D2AC5}"/>
    <dgm:cxn modelId="{5D41B051-FA2B-4B0B-87D2-7C24BF267FF6}" type="presParOf" srcId="{DD3A304A-C427-4C60-92B5-7E05BB587AAD}" destId="{E8C98204-45EF-40F4-8FC5-FDC7AAF03B0C}" srcOrd="0" destOrd="0" presId="urn:microsoft.com/office/officeart/2005/8/layout/hProcess9"/>
    <dgm:cxn modelId="{EBC44733-E07A-4DBB-96C6-6452BD93B433}" type="presParOf" srcId="{DD3A304A-C427-4C60-92B5-7E05BB587AAD}" destId="{2884EAEA-B520-4DB8-8148-A33C77DB2B48}" srcOrd="1" destOrd="0" presId="urn:microsoft.com/office/officeart/2005/8/layout/hProcess9"/>
    <dgm:cxn modelId="{A81F23BC-F208-4A49-B9A5-4E763F30AD1E}" type="presParOf" srcId="{2884EAEA-B520-4DB8-8148-A33C77DB2B48}" destId="{DCCD9845-2423-4CB9-8861-BCFF81204559}" srcOrd="0" destOrd="0" presId="urn:microsoft.com/office/officeart/2005/8/layout/hProcess9"/>
    <dgm:cxn modelId="{D93854AD-6C0C-4422-BCE9-9ED228744E07}" type="presParOf" srcId="{2884EAEA-B520-4DB8-8148-A33C77DB2B48}" destId="{8A46E0D3-0222-4BC5-8CCE-7900FC1489D3}" srcOrd="1" destOrd="0" presId="urn:microsoft.com/office/officeart/2005/8/layout/hProcess9"/>
    <dgm:cxn modelId="{8FEBD5F0-40B2-4655-8265-31C04C4669B3}" type="presParOf" srcId="{2884EAEA-B520-4DB8-8148-A33C77DB2B48}" destId="{81F5F4E9-EF9C-4575-A5BC-A1B99ED7EB02}" srcOrd="2" destOrd="0" presId="urn:microsoft.com/office/officeart/2005/8/layout/hProcess9"/>
    <dgm:cxn modelId="{385A0830-DCAE-46B6-97D7-F8EEAD4393DE}" type="presParOf" srcId="{2884EAEA-B520-4DB8-8148-A33C77DB2B48}" destId="{CBC03C8E-18AE-4095-A774-0699A71918C4}" srcOrd="3" destOrd="0" presId="urn:microsoft.com/office/officeart/2005/8/layout/hProcess9"/>
    <dgm:cxn modelId="{3985ECE7-4E73-4E65-ABB4-C6AE00A7B0F6}" type="presParOf" srcId="{2884EAEA-B520-4DB8-8148-A33C77DB2B48}" destId="{4B8C8123-F4B2-4D8B-8C30-33962625E06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62F8D8-4FEF-4540-8BD6-E2DB2E9E83CB}" type="doc">
      <dgm:prSet loTypeId="urn:microsoft.com/office/officeart/2005/8/layout/hProcess9" loCatId="process" qsTypeId="urn:microsoft.com/office/officeart/2005/8/quickstyle/3d9" qsCatId="3D" csTypeId="urn:microsoft.com/office/officeart/2005/8/colors/accent1_2#3" csCatId="accent1" phldr="1"/>
      <dgm:spPr/>
    </dgm:pt>
    <dgm:pt modelId="{3E0CF16D-4AC2-47BE-9B34-DD5E5E695B27}">
      <dgm:prSet phldrT="[文字]" custT="1"/>
      <dgm:spPr/>
      <dgm:t>
        <a:bodyPr/>
        <a:lstStyle/>
        <a:p>
          <a:r>
            <a:rPr lang="zh-TW" altLang="en-US" sz="3600" dirty="0" smtClean="0">
              <a:latin typeface="華康中特圓體" pitchFamily="49" charset="-120"/>
              <a:ea typeface="華康中特圓體" pitchFamily="49" charset="-120"/>
            </a:rPr>
            <a:t>繁星推薦</a:t>
          </a:r>
          <a:endParaRPr lang="zh-TW" altLang="en-US" sz="3600" dirty="0">
            <a:latin typeface="華康中特圓體" pitchFamily="49" charset="-120"/>
            <a:ea typeface="華康中特圓體" pitchFamily="49" charset="-120"/>
          </a:endParaRPr>
        </a:p>
      </dgm:t>
    </dgm:pt>
    <dgm:pt modelId="{B5F2E183-9A6E-4F10-9013-82DB4DB9D504}" type="parTrans" cxnId="{75E8CB84-AB79-4495-A9C5-B966CF14E33D}">
      <dgm:prSet/>
      <dgm:spPr/>
      <dgm:t>
        <a:bodyPr/>
        <a:lstStyle/>
        <a:p>
          <a:endParaRPr lang="zh-TW" altLang="en-US"/>
        </a:p>
      </dgm:t>
    </dgm:pt>
    <dgm:pt modelId="{2ABD75CD-D994-49C2-88D2-BD5964B8CE58}" type="sibTrans" cxnId="{75E8CB84-AB79-4495-A9C5-B966CF14E33D}">
      <dgm:prSet/>
      <dgm:spPr/>
      <dgm:t>
        <a:bodyPr/>
        <a:lstStyle/>
        <a:p>
          <a:endParaRPr lang="zh-TW" altLang="en-US"/>
        </a:p>
      </dgm:t>
    </dgm:pt>
    <dgm:pt modelId="{5898799C-62F9-408B-A7AE-7DDCBF2A6B09}">
      <dgm:prSet phldrT="[文字]" custT="1"/>
      <dgm:spPr>
        <a:solidFill>
          <a:schemeClr val="accent1"/>
        </a:solidFill>
      </dgm:spPr>
      <dgm:t>
        <a:bodyPr/>
        <a:lstStyle/>
        <a:p>
          <a:r>
            <a:rPr lang="zh-TW" altLang="en-US" sz="3600" dirty="0" smtClean="0">
              <a:latin typeface="華康中特圓體" pitchFamily="49" charset="-120"/>
              <a:ea typeface="華康中特圓體" pitchFamily="49" charset="-120"/>
            </a:rPr>
            <a:t>個人申請</a:t>
          </a:r>
          <a:endParaRPr lang="zh-TW" altLang="en-US" sz="3600" dirty="0">
            <a:latin typeface="華康中特圓體" pitchFamily="49" charset="-120"/>
            <a:ea typeface="華康中特圓體" pitchFamily="49" charset="-120"/>
          </a:endParaRPr>
        </a:p>
      </dgm:t>
    </dgm:pt>
    <dgm:pt modelId="{633F8C78-AAF7-414C-8E5B-748BC22693EE}" type="parTrans" cxnId="{FE07C4A5-9FB6-4E34-84A1-AEB4681D8B94}">
      <dgm:prSet/>
      <dgm:spPr/>
      <dgm:t>
        <a:bodyPr/>
        <a:lstStyle/>
        <a:p>
          <a:endParaRPr lang="zh-TW" altLang="en-US"/>
        </a:p>
      </dgm:t>
    </dgm:pt>
    <dgm:pt modelId="{564C5929-41F1-46BC-9A56-45142A7D2AC5}" type="sibTrans" cxnId="{FE07C4A5-9FB6-4E34-84A1-AEB4681D8B94}">
      <dgm:prSet/>
      <dgm:spPr/>
      <dgm:t>
        <a:bodyPr/>
        <a:lstStyle/>
        <a:p>
          <a:endParaRPr lang="zh-TW" altLang="en-US"/>
        </a:p>
      </dgm:t>
    </dgm:pt>
    <dgm:pt modelId="{3BD6B7B8-9B0C-4522-A967-6AA5E746AEFF}">
      <dgm:prSet phldrT="[文字]" custT="1"/>
      <dgm:spPr>
        <a:solidFill>
          <a:srgbClr val="FFFF00"/>
        </a:solidFill>
      </dgm:spPr>
      <dgm:t>
        <a:bodyPr/>
        <a:lstStyle/>
        <a:p>
          <a:r>
            <a:rPr lang="zh-TW" altLang="en-US" sz="3600" dirty="0" smtClean="0">
              <a:latin typeface="華康中特圓體" pitchFamily="49" charset="-120"/>
              <a:ea typeface="華康中特圓體" pitchFamily="49" charset="-120"/>
            </a:rPr>
            <a:t>考試分發</a:t>
          </a:r>
          <a:endParaRPr lang="zh-TW" altLang="en-US" sz="3600" dirty="0">
            <a:latin typeface="華康中特圓體" pitchFamily="49" charset="-120"/>
            <a:ea typeface="華康中特圓體" pitchFamily="49" charset="-120"/>
          </a:endParaRPr>
        </a:p>
      </dgm:t>
    </dgm:pt>
    <dgm:pt modelId="{297DB586-964C-4704-AABE-4AA7E564D6B7}" type="parTrans" cxnId="{064BF93F-175E-46CB-AFA8-946CF9C32E4E}">
      <dgm:prSet/>
      <dgm:spPr/>
      <dgm:t>
        <a:bodyPr/>
        <a:lstStyle/>
        <a:p>
          <a:endParaRPr lang="zh-TW" altLang="en-US"/>
        </a:p>
      </dgm:t>
    </dgm:pt>
    <dgm:pt modelId="{26A7A62C-1B05-4424-B1FF-37935612F17A}" type="sibTrans" cxnId="{064BF93F-175E-46CB-AFA8-946CF9C32E4E}">
      <dgm:prSet/>
      <dgm:spPr/>
      <dgm:t>
        <a:bodyPr/>
        <a:lstStyle/>
        <a:p>
          <a:endParaRPr lang="zh-TW" altLang="en-US"/>
        </a:p>
      </dgm:t>
    </dgm:pt>
    <dgm:pt modelId="{DD3A304A-C427-4C60-92B5-7E05BB587AAD}" type="pres">
      <dgm:prSet presAssocID="{D462F8D8-4FEF-4540-8BD6-E2DB2E9E83CB}" presName="CompostProcess" presStyleCnt="0">
        <dgm:presLayoutVars>
          <dgm:dir/>
          <dgm:resizeHandles val="exact"/>
        </dgm:presLayoutVars>
      </dgm:prSet>
      <dgm:spPr/>
    </dgm:pt>
    <dgm:pt modelId="{E8C98204-45EF-40F4-8FC5-FDC7AAF03B0C}" type="pres">
      <dgm:prSet presAssocID="{D462F8D8-4FEF-4540-8BD6-E2DB2E9E83CB}" presName="arrow" presStyleLbl="bgShp" presStyleIdx="0" presStyleCnt="1"/>
      <dgm:spPr/>
    </dgm:pt>
    <dgm:pt modelId="{2884EAEA-B520-4DB8-8148-A33C77DB2B48}" type="pres">
      <dgm:prSet presAssocID="{D462F8D8-4FEF-4540-8BD6-E2DB2E9E83CB}" presName="linearProcess" presStyleCnt="0"/>
      <dgm:spPr/>
    </dgm:pt>
    <dgm:pt modelId="{DCCD9845-2423-4CB9-8861-BCFF81204559}" type="pres">
      <dgm:prSet presAssocID="{3E0CF16D-4AC2-47BE-9B34-DD5E5E695B27}" presName="textNode" presStyleLbl="node1" presStyleIdx="0" presStyleCnt="3" custScaleX="81796" custScaleY="569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46E0D3-0222-4BC5-8CCE-7900FC1489D3}" type="pres">
      <dgm:prSet presAssocID="{2ABD75CD-D994-49C2-88D2-BD5964B8CE58}" presName="sibTrans" presStyleCnt="0"/>
      <dgm:spPr/>
    </dgm:pt>
    <dgm:pt modelId="{81F5F4E9-EF9C-4575-A5BC-A1B99ED7EB02}" type="pres">
      <dgm:prSet presAssocID="{5898799C-62F9-408B-A7AE-7DDCBF2A6B09}" presName="textNode" presStyleLbl="node1" presStyleIdx="1" presStyleCnt="3" custScaleX="84139" custScaleY="569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C03C8E-18AE-4095-A774-0699A71918C4}" type="pres">
      <dgm:prSet presAssocID="{564C5929-41F1-46BC-9A56-45142A7D2AC5}" presName="sibTrans" presStyleCnt="0"/>
      <dgm:spPr/>
    </dgm:pt>
    <dgm:pt modelId="{4B8C8123-F4B2-4D8B-8C30-33962625E06D}" type="pres">
      <dgm:prSet presAssocID="{3BD6B7B8-9B0C-4522-A967-6AA5E746AEFF}" presName="textNode" presStyleLbl="node1" presStyleIdx="2" presStyleCnt="3" custScaleX="84277" custScaleY="558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0061B6B-4C90-4EB0-878A-F61BEC1F00A3}" type="presOf" srcId="{3E0CF16D-4AC2-47BE-9B34-DD5E5E695B27}" destId="{DCCD9845-2423-4CB9-8861-BCFF81204559}" srcOrd="0" destOrd="0" presId="urn:microsoft.com/office/officeart/2005/8/layout/hProcess9"/>
    <dgm:cxn modelId="{75E8CB84-AB79-4495-A9C5-B966CF14E33D}" srcId="{D462F8D8-4FEF-4540-8BD6-E2DB2E9E83CB}" destId="{3E0CF16D-4AC2-47BE-9B34-DD5E5E695B27}" srcOrd="0" destOrd="0" parTransId="{B5F2E183-9A6E-4F10-9013-82DB4DB9D504}" sibTransId="{2ABD75CD-D994-49C2-88D2-BD5964B8CE58}"/>
    <dgm:cxn modelId="{064BF93F-175E-46CB-AFA8-946CF9C32E4E}" srcId="{D462F8D8-4FEF-4540-8BD6-E2DB2E9E83CB}" destId="{3BD6B7B8-9B0C-4522-A967-6AA5E746AEFF}" srcOrd="2" destOrd="0" parTransId="{297DB586-964C-4704-AABE-4AA7E564D6B7}" sibTransId="{26A7A62C-1B05-4424-B1FF-37935612F17A}"/>
    <dgm:cxn modelId="{049C8A59-EA98-4EC8-8B94-30CB4CE445D3}" type="presOf" srcId="{D462F8D8-4FEF-4540-8BD6-E2DB2E9E83CB}" destId="{DD3A304A-C427-4C60-92B5-7E05BB587AAD}" srcOrd="0" destOrd="0" presId="urn:microsoft.com/office/officeart/2005/8/layout/hProcess9"/>
    <dgm:cxn modelId="{FE07C4A5-9FB6-4E34-84A1-AEB4681D8B94}" srcId="{D462F8D8-4FEF-4540-8BD6-E2DB2E9E83CB}" destId="{5898799C-62F9-408B-A7AE-7DDCBF2A6B09}" srcOrd="1" destOrd="0" parTransId="{633F8C78-AAF7-414C-8E5B-748BC22693EE}" sibTransId="{564C5929-41F1-46BC-9A56-45142A7D2AC5}"/>
    <dgm:cxn modelId="{7AFF0198-692F-4C8E-A091-62489193D7AC}" type="presOf" srcId="{3BD6B7B8-9B0C-4522-A967-6AA5E746AEFF}" destId="{4B8C8123-F4B2-4D8B-8C30-33962625E06D}" srcOrd="0" destOrd="0" presId="urn:microsoft.com/office/officeart/2005/8/layout/hProcess9"/>
    <dgm:cxn modelId="{FFD334D4-8651-49CC-A254-948CC81C6FBD}" type="presOf" srcId="{5898799C-62F9-408B-A7AE-7DDCBF2A6B09}" destId="{81F5F4E9-EF9C-4575-A5BC-A1B99ED7EB02}" srcOrd="0" destOrd="0" presId="urn:microsoft.com/office/officeart/2005/8/layout/hProcess9"/>
    <dgm:cxn modelId="{990A1E2D-0A23-49AD-957F-DAAD6592A6E2}" type="presParOf" srcId="{DD3A304A-C427-4C60-92B5-7E05BB587AAD}" destId="{E8C98204-45EF-40F4-8FC5-FDC7AAF03B0C}" srcOrd="0" destOrd="0" presId="urn:microsoft.com/office/officeart/2005/8/layout/hProcess9"/>
    <dgm:cxn modelId="{F5F4CCEB-EE8F-432C-BA8E-8E6E45D237ED}" type="presParOf" srcId="{DD3A304A-C427-4C60-92B5-7E05BB587AAD}" destId="{2884EAEA-B520-4DB8-8148-A33C77DB2B48}" srcOrd="1" destOrd="0" presId="urn:microsoft.com/office/officeart/2005/8/layout/hProcess9"/>
    <dgm:cxn modelId="{57184BCD-766F-43E9-815E-AA4216F856DF}" type="presParOf" srcId="{2884EAEA-B520-4DB8-8148-A33C77DB2B48}" destId="{DCCD9845-2423-4CB9-8861-BCFF81204559}" srcOrd="0" destOrd="0" presId="urn:microsoft.com/office/officeart/2005/8/layout/hProcess9"/>
    <dgm:cxn modelId="{40A8B908-290C-49BA-9CF6-0E0D0085D463}" type="presParOf" srcId="{2884EAEA-B520-4DB8-8148-A33C77DB2B48}" destId="{8A46E0D3-0222-4BC5-8CCE-7900FC1489D3}" srcOrd="1" destOrd="0" presId="urn:microsoft.com/office/officeart/2005/8/layout/hProcess9"/>
    <dgm:cxn modelId="{0048DF5E-506D-45FD-9334-3BCDEA902216}" type="presParOf" srcId="{2884EAEA-B520-4DB8-8148-A33C77DB2B48}" destId="{81F5F4E9-EF9C-4575-A5BC-A1B99ED7EB02}" srcOrd="2" destOrd="0" presId="urn:microsoft.com/office/officeart/2005/8/layout/hProcess9"/>
    <dgm:cxn modelId="{BB457BB1-5654-44DB-ADBE-79C8D4D70AA1}" type="presParOf" srcId="{2884EAEA-B520-4DB8-8148-A33C77DB2B48}" destId="{CBC03C8E-18AE-4095-A774-0699A71918C4}" srcOrd="3" destOrd="0" presId="urn:microsoft.com/office/officeart/2005/8/layout/hProcess9"/>
    <dgm:cxn modelId="{82FA89C6-75D4-450F-877F-3DC0E675FAAD}" type="presParOf" srcId="{2884EAEA-B520-4DB8-8148-A33C77DB2B48}" destId="{4B8C8123-F4B2-4D8B-8C30-33962625E06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F461C5-8A06-4DAA-961B-F4840FA88763}" type="doc">
      <dgm:prSet loTypeId="urn:microsoft.com/office/officeart/2005/8/layout/hProcess9" loCatId="process" qsTypeId="urn:microsoft.com/office/officeart/2005/8/quickstyle/simple1#2" qsCatId="simple" csTypeId="urn:microsoft.com/office/officeart/2005/8/colors/accent1_2#8" csCatId="accent1" phldr="1"/>
      <dgm:spPr/>
    </dgm:pt>
    <dgm:pt modelId="{84E4C47F-A3F2-4B18-A7A7-EFFB2B61E1C7}">
      <dgm:prSet phldrT="[文字]"/>
      <dgm:spPr>
        <a:solidFill>
          <a:srgbClr val="FFFF00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自行</a:t>
          </a:r>
          <a:endParaRPr lang="en-US" altLang="zh-TW" dirty="0" smtClean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  <a:p>
          <a:r>
            <a:rPr lang="zh-TW" altLang="zh-TW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繳交登記費</a:t>
          </a:r>
          <a:r>
            <a:rPr lang="en-US" altLang="zh-TW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(7/19</a:t>
          </a:r>
          <a:r>
            <a:rPr lang="zh-TW" altLang="en-US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～</a:t>
          </a:r>
          <a:r>
            <a:rPr lang="en-US" altLang="zh-TW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7/27)</a:t>
          </a:r>
          <a:endParaRPr lang="zh-TW" altLang="en-US" dirty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</dgm:t>
    </dgm:pt>
    <dgm:pt modelId="{3095FE79-5BEB-4DEC-A3CF-FA889870CF0B}" type="parTrans" cxnId="{793858DA-236F-49A3-AAC3-44C3791CBD9D}">
      <dgm:prSet/>
      <dgm:spPr/>
      <dgm:t>
        <a:bodyPr/>
        <a:lstStyle/>
        <a:p>
          <a:endParaRPr lang="zh-TW" altLang="en-US"/>
        </a:p>
      </dgm:t>
    </dgm:pt>
    <dgm:pt modelId="{3CF99B22-ABF7-43C2-877D-384D09664AF6}" type="sibTrans" cxnId="{793858DA-236F-49A3-AAC3-44C3791CBD9D}">
      <dgm:prSet/>
      <dgm:spPr/>
      <dgm:t>
        <a:bodyPr/>
        <a:lstStyle/>
        <a:p>
          <a:endParaRPr lang="zh-TW" altLang="en-US"/>
        </a:p>
      </dgm:t>
    </dgm:pt>
    <dgm:pt modelId="{16D1DE41-7773-418F-B4F7-7D02839F0C53}">
      <dgm:prSet phldrT="[文字]"/>
      <dgm:spPr>
        <a:solidFill>
          <a:srgbClr val="FFFF00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zh-TW" altLang="zh-TW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網路</a:t>
          </a:r>
          <a:endParaRPr lang="en-US" altLang="zh-TW" dirty="0" smtClean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  <a:p>
          <a:r>
            <a:rPr lang="zh-TW" altLang="en-US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選填</a:t>
          </a:r>
          <a:r>
            <a:rPr lang="zh-TW" altLang="zh-TW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志願</a:t>
          </a:r>
          <a:r>
            <a:rPr lang="en-US" altLang="zh-TW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(7/24</a:t>
          </a:r>
          <a:r>
            <a:rPr lang="zh-TW" altLang="en-US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～</a:t>
          </a:r>
          <a:r>
            <a:rPr lang="en-US" altLang="zh-TW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7/28)</a:t>
          </a:r>
          <a:endParaRPr lang="zh-TW" altLang="en-US" dirty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</dgm:t>
    </dgm:pt>
    <dgm:pt modelId="{F5832A29-B867-482E-9F60-8C86B746C29C}" type="parTrans" cxnId="{225CFDBC-C48B-465A-ACC7-A83DE53FB5DD}">
      <dgm:prSet/>
      <dgm:spPr/>
      <dgm:t>
        <a:bodyPr/>
        <a:lstStyle/>
        <a:p>
          <a:endParaRPr lang="zh-TW" altLang="en-US"/>
        </a:p>
      </dgm:t>
    </dgm:pt>
    <dgm:pt modelId="{C2259DCE-A886-4D05-94DE-1D70881BDCF7}" type="sibTrans" cxnId="{225CFDBC-C48B-465A-ACC7-A83DE53FB5DD}">
      <dgm:prSet/>
      <dgm:spPr/>
      <dgm:t>
        <a:bodyPr/>
        <a:lstStyle/>
        <a:p>
          <a:endParaRPr lang="zh-TW" altLang="en-US"/>
        </a:p>
      </dgm:t>
    </dgm:pt>
    <dgm:pt modelId="{0187F1B7-F80B-47C4-8D69-E8E5373367C6}">
      <dgm:prSet phldrT="[文字]"/>
      <dgm:spPr>
        <a:solidFill>
          <a:srgbClr val="FFFF00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zh-TW" altLang="zh-TW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錄取公告</a:t>
          </a:r>
          <a:r>
            <a:rPr lang="en-US" altLang="zh-TW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(8/6)</a:t>
          </a:r>
          <a:endParaRPr lang="zh-TW" altLang="en-US" dirty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</dgm:t>
    </dgm:pt>
    <dgm:pt modelId="{7C5BF0D8-CB31-4335-BDB7-1144A030308F}" type="parTrans" cxnId="{31FABC5B-6E22-4866-B21E-F4F7270247D1}">
      <dgm:prSet/>
      <dgm:spPr/>
      <dgm:t>
        <a:bodyPr/>
        <a:lstStyle/>
        <a:p>
          <a:endParaRPr lang="zh-TW" altLang="en-US"/>
        </a:p>
      </dgm:t>
    </dgm:pt>
    <dgm:pt modelId="{47C789AE-2907-4208-A603-624270A8FB07}" type="sibTrans" cxnId="{31FABC5B-6E22-4866-B21E-F4F7270247D1}">
      <dgm:prSet/>
      <dgm:spPr/>
      <dgm:t>
        <a:bodyPr/>
        <a:lstStyle/>
        <a:p>
          <a:endParaRPr lang="zh-TW" altLang="en-US"/>
        </a:p>
      </dgm:t>
    </dgm:pt>
    <dgm:pt modelId="{4BFF1D46-87FD-4178-8432-65DAFE2E7EB7}" type="pres">
      <dgm:prSet presAssocID="{09F461C5-8A06-4DAA-961B-F4840FA88763}" presName="CompostProcess" presStyleCnt="0">
        <dgm:presLayoutVars>
          <dgm:dir/>
          <dgm:resizeHandles val="exact"/>
        </dgm:presLayoutVars>
      </dgm:prSet>
      <dgm:spPr/>
    </dgm:pt>
    <dgm:pt modelId="{5E4EB808-E98B-4B0F-8D17-BDA703A9825D}" type="pres">
      <dgm:prSet presAssocID="{09F461C5-8A06-4DAA-961B-F4840FA88763}" presName="arrow" presStyleLbl="bgShp" presStyleIdx="0" presStyleCnt="1" custLinFactNeighborX="-393" custLinFactNeighborY="-7556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7896059A-D305-43EC-826B-7CE2FC8A85DE}" type="pres">
      <dgm:prSet presAssocID="{09F461C5-8A06-4DAA-961B-F4840FA88763}" presName="linearProcess" presStyleCnt="0"/>
      <dgm:spPr/>
    </dgm:pt>
    <dgm:pt modelId="{E25B52BE-F211-4004-A014-BAD0F6111513}" type="pres">
      <dgm:prSet presAssocID="{84E4C47F-A3F2-4B18-A7A7-EFFB2B61E1C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D83EFE-D89E-4B1D-9E2B-7E33EE4463B5}" type="pres">
      <dgm:prSet presAssocID="{3CF99B22-ABF7-43C2-877D-384D09664AF6}" presName="sibTrans" presStyleCnt="0"/>
      <dgm:spPr/>
    </dgm:pt>
    <dgm:pt modelId="{5866EE38-2B61-46AA-8929-7DE00695232B}" type="pres">
      <dgm:prSet presAssocID="{16D1DE41-7773-418F-B4F7-7D02839F0C5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B27A59-5898-40F3-8153-C9A1B8D858DF}" type="pres">
      <dgm:prSet presAssocID="{C2259DCE-A886-4D05-94DE-1D70881BDCF7}" presName="sibTrans" presStyleCnt="0"/>
      <dgm:spPr/>
    </dgm:pt>
    <dgm:pt modelId="{1AB031BF-526C-43D8-94CE-08A31195D9EF}" type="pres">
      <dgm:prSet presAssocID="{0187F1B7-F80B-47C4-8D69-E8E5373367C6}" presName="textNode" presStyleLbl="node1" presStyleIdx="2" presStyleCnt="3" custLinFactNeighborX="15703" custLinFactNeighborY="-120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BD5B241-BE36-47F5-81BA-2CD0333C50CD}" type="presOf" srcId="{16D1DE41-7773-418F-B4F7-7D02839F0C53}" destId="{5866EE38-2B61-46AA-8929-7DE00695232B}" srcOrd="0" destOrd="0" presId="urn:microsoft.com/office/officeart/2005/8/layout/hProcess9"/>
    <dgm:cxn modelId="{225CFDBC-C48B-465A-ACC7-A83DE53FB5DD}" srcId="{09F461C5-8A06-4DAA-961B-F4840FA88763}" destId="{16D1DE41-7773-418F-B4F7-7D02839F0C53}" srcOrd="1" destOrd="0" parTransId="{F5832A29-B867-482E-9F60-8C86B746C29C}" sibTransId="{C2259DCE-A886-4D05-94DE-1D70881BDCF7}"/>
    <dgm:cxn modelId="{7EC01216-D553-4089-9054-74E97D374300}" type="presOf" srcId="{0187F1B7-F80B-47C4-8D69-E8E5373367C6}" destId="{1AB031BF-526C-43D8-94CE-08A31195D9EF}" srcOrd="0" destOrd="0" presId="urn:microsoft.com/office/officeart/2005/8/layout/hProcess9"/>
    <dgm:cxn modelId="{D642830D-E02B-43AB-8AFA-DA2A237C85D4}" type="presOf" srcId="{09F461C5-8A06-4DAA-961B-F4840FA88763}" destId="{4BFF1D46-87FD-4178-8432-65DAFE2E7EB7}" srcOrd="0" destOrd="0" presId="urn:microsoft.com/office/officeart/2005/8/layout/hProcess9"/>
    <dgm:cxn modelId="{31FABC5B-6E22-4866-B21E-F4F7270247D1}" srcId="{09F461C5-8A06-4DAA-961B-F4840FA88763}" destId="{0187F1B7-F80B-47C4-8D69-E8E5373367C6}" srcOrd="2" destOrd="0" parTransId="{7C5BF0D8-CB31-4335-BDB7-1144A030308F}" sibTransId="{47C789AE-2907-4208-A603-624270A8FB07}"/>
    <dgm:cxn modelId="{793858DA-236F-49A3-AAC3-44C3791CBD9D}" srcId="{09F461C5-8A06-4DAA-961B-F4840FA88763}" destId="{84E4C47F-A3F2-4B18-A7A7-EFFB2B61E1C7}" srcOrd="0" destOrd="0" parTransId="{3095FE79-5BEB-4DEC-A3CF-FA889870CF0B}" sibTransId="{3CF99B22-ABF7-43C2-877D-384D09664AF6}"/>
    <dgm:cxn modelId="{DAAE7092-7CC0-4C68-8B39-E58BFCFC2058}" type="presOf" srcId="{84E4C47F-A3F2-4B18-A7A7-EFFB2B61E1C7}" destId="{E25B52BE-F211-4004-A014-BAD0F6111513}" srcOrd="0" destOrd="0" presId="urn:microsoft.com/office/officeart/2005/8/layout/hProcess9"/>
    <dgm:cxn modelId="{B2C315AB-0B9D-4495-B23B-787A0428563A}" type="presParOf" srcId="{4BFF1D46-87FD-4178-8432-65DAFE2E7EB7}" destId="{5E4EB808-E98B-4B0F-8D17-BDA703A9825D}" srcOrd="0" destOrd="0" presId="urn:microsoft.com/office/officeart/2005/8/layout/hProcess9"/>
    <dgm:cxn modelId="{B6D680C2-121B-4D00-BD15-0DFAD69A5224}" type="presParOf" srcId="{4BFF1D46-87FD-4178-8432-65DAFE2E7EB7}" destId="{7896059A-D305-43EC-826B-7CE2FC8A85DE}" srcOrd="1" destOrd="0" presId="urn:microsoft.com/office/officeart/2005/8/layout/hProcess9"/>
    <dgm:cxn modelId="{2F6F9EA5-F31C-4455-AFB8-300977F592A8}" type="presParOf" srcId="{7896059A-D305-43EC-826B-7CE2FC8A85DE}" destId="{E25B52BE-F211-4004-A014-BAD0F6111513}" srcOrd="0" destOrd="0" presId="urn:microsoft.com/office/officeart/2005/8/layout/hProcess9"/>
    <dgm:cxn modelId="{ECD8EF88-7416-4100-A612-E1EED24223BF}" type="presParOf" srcId="{7896059A-D305-43EC-826B-7CE2FC8A85DE}" destId="{D9D83EFE-D89E-4B1D-9E2B-7E33EE4463B5}" srcOrd="1" destOrd="0" presId="urn:microsoft.com/office/officeart/2005/8/layout/hProcess9"/>
    <dgm:cxn modelId="{D7E3E9A2-8A1D-4174-BE5E-105AE7E38A0D}" type="presParOf" srcId="{7896059A-D305-43EC-826B-7CE2FC8A85DE}" destId="{5866EE38-2B61-46AA-8929-7DE00695232B}" srcOrd="2" destOrd="0" presId="urn:microsoft.com/office/officeart/2005/8/layout/hProcess9"/>
    <dgm:cxn modelId="{5F14CF49-1C99-4421-B435-D347C470F1B7}" type="presParOf" srcId="{7896059A-D305-43EC-826B-7CE2FC8A85DE}" destId="{BDB27A59-5898-40F3-8153-C9A1B8D858DF}" srcOrd="3" destOrd="0" presId="urn:microsoft.com/office/officeart/2005/8/layout/hProcess9"/>
    <dgm:cxn modelId="{17A48FC4-D845-4391-979D-1EB2479D0964}" type="presParOf" srcId="{7896059A-D305-43EC-826B-7CE2FC8A85DE}" destId="{1AB031BF-526C-43D8-94CE-08A31195D9E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C98204-45EF-40F4-8FC5-FDC7AAF03B0C}">
      <dsp:nvSpPr>
        <dsp:cNvPr id="0" name=""/>
        <dsp:cNvSpPr/>
      </dsp:nvSpPr>
      <dsp:spPr>
        <a:xfrm>
          <a:off x="662939" y="0"/>
          <a:ext cx="7513320" cy="42847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22425-01EF-46B6-BB15-51A228C9086C}">
      <dsp:nvSpPr>
        <dsp:cNvPr id="0" name=""/>
        <dsp:cNvSpPr/>
      </dsp:nvSpPr>
      <dsp:spPr>
        <a:xfrm>
          <a:off x="502389" y="1653953"/>
          <a:ext cx="2327192" cy="976880"/>
        </a:xfrm>
        <a:prstGeom prst="roundRect">
          <a:avLst/>
        </a:prstGeom>
        <a:solidFill>
          <a:srgbClr val="FFFF00"/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  <a:sp3d extrusionH="28000" prstMaterial="matte"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>
              <a:latin typeface="華康中特圓體" pitchFamily="49" charset="-120"/>
              <a:ea typeface="華康中特圓體" pitchFamily="49" charset="-120"/>
            </a:rPr>
            <a:t>繁星推薦</a:t>
          </a:r>
          <a:endParaRPr lang="zh-TW" altLang="en-US" sz="38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502389" y="1653953"/>
        <a:ext cx="2327192" cy="976880"/>
      </dsp:txXfrm>
    </dsp:sp>
    <dsp:sp modelId="{81F5F4E9-EF9C-4575-A5BC-A1B99ED7EB02}">
      <dsp:nvSpPr>
        <dsp:cNvPr id="0" name=""/>
        <dsp:cNvSpPr/>
      </dsp:nvSpPr>
      <dsp:spPr>
        <a:xfrm>
          <a:off x="3187379" y="1653953"/>
          <a:ext cx="2393853" cy="976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粗黑體" pitchFamily="49" charset="-120"/>
              <a:ea typeface="華康粗黑體" pitchFamily="49" charset="-120"/>
            </a:rPr>
            <a:t>個人申請</a:t>
          </a:r>
          <a:endParaRPr lang="zh-TW" altLang="en-US" sz="3600" kern="1200" dirty="0">
            <a:latin typeface="華康粗黑體" pitchFamily="49" charset="-120"/>
            <a:ea typeface="華康粗黑體" pitchFamily="49" charset="-120"/>
          </a:endParaRPr>
        </a:p>
      </dsp:txBody>
      <dsp:txXfrm>
        <a:off x="3187379" y="1653953"/>
        <a:ext cx="2393853" cy="976880"/>
      </dsp:txXfrm>
    </dsp:sp>
    <dsp:sp modelId="{4B8C8123-F4B2-4D8B-8C30-33962625E06D}">
      <dsp:nvSpPr>
        <dsp:cNvPr id="0" name=""/>
        <dsp:cNvSpPr/>
      </dsp:nvSpPr>
      <dsp:spPr>
        <a:xfrm>
          <a:off x="5939030" y="1663886"/>
          <a:ext cx="2397779" cy="957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粗黑體" pitchFamily="49" charset="-120"/>
              <a:ea typeface="華康粗黑體" pitchFamily="49" charset="-120"/>
            </a:rPr>
            <a:t>考試分發</a:t>
          </a:r>
          <a:endParaRPr lang="zh-TW" altLang="en-US" sz="3600" kern="1200" dirty="0">
            <a:latin typeface="華康粗黑體" pitchFamily="49" charset="-120"/>
            <a:ea typeface="華康粗黑體" pitchFamily="49" charset="-120"/>
          </a:endParaRPr>
        </a:p>
      </dsp:txBody>
      <dsp:txXfrm>
        <a:off x="5939030" y="1663886"/>
        <a:ext cx="2397779" cy="9570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C34B1C-36F3-4B40-9DE0-8F81C7A89B45}">
      <dsp:nvSpPr>
        <dsp:cNvPr id="0" name=""/>
        <dsp:cNvSpPr/>
      </dsp:nvSpPr>
      <dsp:spPr>
        <a:xfrm>
          <a:off x="662939" y="0"/>
          <a:ext cx="7513320" cy="5105400"/>
        </a:xfrm>
        <a:prstGeom prst="rightArrow">
          <a:avLst/>
        </a:prstGeom>
        <a:solidFill>
          <a:srgbClr val="FFFF0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C411C-DA01-4417-871C-A14CCBA61029}">
      <dsp:nvSpPr>
        <dsp:cNvPr id="0" name=""/>
        <dsp:cNvSpPr/>
      </dsp:nvSpPr>
      <dsp:spPr>
        <a:xfrm>
          <a:off x="4316" y="1531620"/>
          <a:ext cx="963334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kern="1200" dirty="0" smtClean="0"/>
            <a:t>1%</a:t>
          </a:r>
          <a:endParaRPr lang="zh-TW" altLang="en-US" sz="3700" kern="1200" dirty="0"/>
        </a:p>
      </dsp:txBody>
      <dsp:txXfrm>
        <a:off x="4316" y="1531620"/>
        <a:ext cx="963334" cy="2042160"/>
      </dsp:txXfrm>
    </dsp:sp>
    <dsp:sp modelId="{7FC27A7C-93ED-4577-9785-1622AE6CED9C}">
      <dsp:nvSpPr>
        <dsp:cNvPr id="0" name=""/>
        <dsp:cNvSpPr/>
      </dsp:nvSpPr>
      <dsp:spPr>
        <a:xfrm>
          <a:off x="1128206" y="1531620"/>
          <a:ext cx="963334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kern="1200" dirty="0" smtClean="0"/>
            <a:t>2%</a:t>
          </a:r>
          <a:endParaRPr lang="zh-TW" altLang="en-US" sz="3700" kern="1200" dirty="0"/>
        </a:p>
      </dsp:txBody>
      <dsp:txXfrm>
        <a:off x="1128206" y="1531620"/>
        <a:ext cx="963334" cy="2042160"/>
      </dsp:txXfrm>
    </dsp:sp>
    <dsp:sp modelId="{848384B6-3C94-4788-9296-FF7D049720FF}">
      <dsp:nvSpPr>
        <dsp:cNvPr id="0" name=""/>
        <dsp:cNvSpPr/>
      </dsp:nvSpPr>
      <dsp:spPr>
        <a:xfrm>
          <a:off x="2252096" y="1531620"/>
          <a:ext cx="963334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kern="1200" dirty="0" smtClean="0"/>
            <a:t>3%</a:t>
          </a:r>
          <a:endParaRPr lang="zh-TW" altLang="en-US" sz="3700" kern="1200" dirty="0"/>
        </a:p>
      </dsp:txBody>
      <dsp:txXfrm>
        <a:off x="2252096" y="1531620"/>
        <a:ext cx="963334" cy="2042160"/>
      </dsp:txXfrm>
    </dsp:sp>
    <dsp:sp modelId="{6AEAA591-C1F5-4FF9-9111-7737B03B1171}">
      <dsp:nvSpPr>
        <dsp:cNvPr id="0" name=""/>
        <dsp:cNvSpPr/>
      </dsp:nvSpPr>
      <dsp:spPr>
        <a:xfrm>
          <a:off x="3375987" y="1531620"/>
          <a:ext cx="963334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kern="1200" dirty="0" smtClean="0"/>
            <a:t>4%</a:t>
          </a:r>
          <a:endParaRPr lang="zh-TW" altLang="en-US" sz="3700" kern="1200" dirty="0"/>
        </a:p>
      </dsp:txBody>
      <dsp:txXfrm>
        <a:off x="3375987" y="1531620"/>
        <a:ext cx="963334" cy="2042160"/>
      </dsp:txXfrm>
    </dsp:sp>
    <dsp:sp modelId="{57AD4CD2-A57D-420D-80D1-5D644B0C0D6C}">
      <dsp:nvSpPr>
        <dsp:cNvPr id="0" name=""/>
        <dsp:cNvSpPr/>
      </dsp:nvSpPr>
      <dsp:spPr>
        <a:xfrm>
          <a:off x="4499877" y="1531620"/>
          <a:ext cx="963334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kern="1200" dirty="0" smtClean="0"/>
            <a:t>5%</a:t>
          </a:r>
          <a:endParaRPr lang="zh-TW" altLang="en-US" sz="3700" kern="1200" dirty="0"/>
        </a:p>
      </dsp:txBody>
      <dsp:txXfrm>
        <a:off x="4499877" y="1531620"/>
        <a:ext cx="963334" cy="2042160"/>
      </dsp:txXfrm>
    </dsp:sp>
    <dsp:sp modelId="{6E61E85D-0221-4B17-82D2-E6463E9B6E9C}">
      <dsp:nvSpPr>
        <dsp:cNvPr id="0" name=""/>
        <dsp:cNvSpPr/>
      </dsp:nvSpPr>
      <dsp:spPr>
        <a:xfrm>
          <a:off x="5623768" y="1531620"/>
          <a:ext cx="963334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kern="1200" dirty="0" smtClean="0"/>
            <a:t>6%</a:t>
          </a:r>
          <a:endParaRPr lang="zh-TW" altLang="en-US" sz="3700" kern="1200" dirty="0"/>
        </a:p>
      </dsp:txBody>
      <dsp:txXfrm>
        <a:off x="5623768" y="1531620"/>
        <a:ext cx="963334" cy="2042160"/>
      </dsp:txXfrm>
    </dsp:sp>
    <dsp:sp modelId="{CAFDFA24-C135-40A4-94ED-DB6E2D8E7C4E}">
      <dsp:nvSpPr>
        <dsp:cNvPr id="0" name=""/>
        <dsp:cNvSpPr/>
      </dsp:nvSpPr>
      <dsp:spPr>
        <a:xfrm>
          <a:off x="6747658" y="1531620"/>
          <a:ext cx="963334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kern="1200" dirty="0" smtClean="0"/>
            <a:t>7%</a:t>
          </a:r>
          <a:endParaRPr lang="zh-TW" altLang="en-US" sz="3700" kern="1200" dirty="0"/>
        </a:p>
      </dsp:txBody>
      <dsp:txXfrm>
        <a:off x="6747658" y="1531620"/>
        <a:ext cx="963334" cy="2042160"/>
      </dsp:txXfrm>
    </dsp:sp>
    <dsp:sp modelId="{E1E9DE44-942D-459B-9621-5226519DCA68}">
      <dsp:nvSpPr>
        <dsp:cNvPr id="0" name=""/>
        <dsp:cNvSpPr/>
      </dsp:nvSpPr>
      <dsp:spPr>
        <a:xfrm>
          <a:off x="7871549" y="1531620"/>
          <a:ext cx="963334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kern="1200" dirty="0" smtClean="0"/>
            <a:t>8%</a:t>
          </a:r>
          <a:endParaRPr lang="zh-TW" altLang="en-US" sz="3700" kern="1200" dirty="0"/>
        </a:p>
      </dsp:txBody>
      <dsp:txXfrm>
        <a:off x="7871549" y="1531620"/>
        <a:ext cx="963334" cy="20421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C98204-45EF-40F4-8FC5-FDC7AAF03B0C}">
      <dsp:nvSpPr>
        <dsp:cNvPr id="0" name=""/>
        <dsp:cNvSpPr/>
      </dsp:nvSpPr>
      <dsp:spPr>
        <a:xfrm>
          <a:off x="642879" y="0"/>
          <a:ext cx="7513320" cy="510540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D9845-2423-4CB9-8861-BCFF81204559}">
      <dsp:nvSpPr>
        <dsp:cNvPr id="0" name=""/>
        <dsp:cNvSpPr/>
      </dsp:nvSpPr>
      <dsp:spPr>
        <a:xfrm>
          <a:off x="418227" y="1970715"/>
          <a:ext cx="2327192" cy="1163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中特圓體" pitchFamily="49" charset="-120"/>
              <a:ea typeface="華康中特圓體" pitchFamily="49" charset="-120"/>
            </a:rPr>
            <a:t>繁星推薦</a:t>
          </a:r>
          <a:endParaRPr lang="zh-TW" altLang="en-US" sz="36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418227" y="1970715"/>
        <a:ext cx="2327192" cy="1163970"/>
      </dsp:txXfrm>
    </dsp:sp>
    <dsp:sp modelId="{81F5F4E9-EF9C-4575-A5BC-A1B99ED7EB02}">
      <dsp:nvSpPr>
        <dsp:cNvPr id="0" name=""/>
        <dsp:cNvSpPr/>
      </dsp:nvSpPr>
      <dsp:spPr>
        <a:xfrm>
          <a:off x="3187379" y="1970715"/>
          <a:ext cx="2393853" cy="116397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中特圓體" pitchFamily="49" charset="-120"/>
              <a:ea typeface="華康中特圓體" pitchFamily="49" charset="-120"/>
            </a:rPr>
            <a:t>個人申請</a:t>
          </a:r>
          <a:endParaRPr lang="zh-TW" altLang="en-US" sz="36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3187379" y="1970715"/>
        <a:ext cx="2393853" cy="1163970"/>
      </dsp:txXfrm>
    </dsp:sp>
    <dsp:sp modelId="{4B8C8123-F4B2-4D8B-8C30-33962625E06D}">
      <dsp:nvSpPr>
        <dsp:cNvPr id="0" name=""/>
        <dsp:cNvSpPr/>
      </dsp:nvSpPr>
      <dsp:spPr>
        <a:xfrm>
          <a:off x="6023193" y="1982549"/>
          <a:ext cx="2397779" cy="1140301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中特圓體" pitchFamily="49" charset="-120"/>
              <a:ea typeface="華康中特圓體" pitchFamily="49" charset="-120"/>
            </a:rPr>
            <a:t>考試分發</a:t>
          </a:r>
          <a:endParaRPr lang="zh-TW" altLang="en-US" sz="36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6023193" y="1982549"/>
        <a:ext cx="2397779" cy="114030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C98204-45EF-40F4-8FC5-FDC7AAF03B0C}">
      <dsp:nvSpPr>
        <dsp:cNvPr id="0" name=""/>
        <dsp:cNvSpPr/>
      </dsp:nvSpPr>
      <dsp:spPr>
        <a:xfrm>
          <a:off x="662939" y="0"/>
          <a:ext cx="7513320" cy="41417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D9845-2423-4CB9-8861-BCFF81204559}">
      <dsp:nvSpPr>
        <dsp:cNvPr id="0" name=""/>
        <dsp:cNvSpPr/>
      </dsp:nvSpPr>
      <dsp:spPr>
        <a:xfrm>
          <a:off x="418227" y="1598755"/>
          <a:ext cx="2327192" cy="9442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中特圓體" pitchFamily="49" charset="-120"/>
              <a:ea typeface="華康中特圓體" pitchFamily="49" charset="-120"/>
            </a:rPr>
            <a:t>繁星推薦</a:t>
          </a:r>
          <a:endParaRPr lang="zh-TW" altLang="en-US" sz="36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418227" y="1598755"/>
        <a:ext cx="2327192" cy="944277"/>
      </dsp:txXfrm>
    </dsp:sp>
    <dsp:sp modelId="{81F5F4E9-EF9C-4575-A5BC-A1B99ED7EB02}">
      <dsp:nvSpPr>
        <dsp:cNvPr id="0" name=""/>
        <dsp:cNvSpPr/>
      </dsp:nvSpPr>
      <dsp:spPr>
        <a:xfrm>
          <a:off x="3187379" y="1598755"/>
          <a:ext cx="2393853" cy="944277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中特圓體" pitchFamily="49" charset="-120"/>
              <a:ea typeface="華康中特圓體" pitchFamily="49" charset="-120"/>
            </a:rPr>
            <a:t>個人申請</a:t>
          </a:r>
          <a:endParaRPr lang="zh-TW" altLang="en-US" sz="36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3187379" y="1598755"/>
        <a:ext cx="2393853" cy="944277"/>
      </dsp:txXfrm>
    </dsp:sp>
    <dsp:sp modelId="{4B8C8123-F4B2-4D8B-8C30-33962625E06D}">
      <dsp:nvSpPr>
        <dsp:cNvPr id="0" name=""/>
        <dsp:cNvSpPr/>
      </dsp:nvSpPr>
      <dsp:spPr>
        <a:xfrm>
          <a:off x="6023193" y="1608355"/>
          <a:ext cx="2397779" cy="925076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中特圓體" pitchFamily="49" charset="-120"/>
              <a:ea typeface="華康中特圓體" pitchFamily="49" charset="-120"/>
            </a:rPr>
            <a:t>考試分發</a:t>
          </a:r>
          <a:endParaRPr lang="zh-TW" altLang="en-US" sz="36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6023193" y="1608355"/>
        <a:ext cx="2397779" cy="92507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4EB808-E98B-4B0F-8D17-BDA703A9825D}">
      <dsp:nvSpPr>
        <dsp:cNvPr id="0" name=""/>
        <dsp:cNvSpPr/>
      </dsp:nvSpPr>
      <dsp:spPr>
        <a:xfrm>
          <a:off x="633412" y="0"/>
          <a:ext cx="7513320" cy="5105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B52BE-F211-4004-A014-BAD0F6111513}">
      <dsp:nvSpPr>
        <dsp:cNvPr id="0" name=""/>
        <dsp:cNvSpPr/>
      </dsp:nvSpPr>
      <dsp:spPr>
        <a:xfrm>
          <a:off x="299531" y="1531620"/>
          <a:ext cx="2651760" cy="2042160"/>
        </a:xfrm>
        <a:prstGeom prst="roundRect">
          <a:avLst/>
        </a:prstGeom>
        <a:solidFill>
          <a:srgbClr val="FFFF00"/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自行</a:t>
          </a:r>
          <a:endParaRPr lang="en-US" altLang="zh-TW" sz="3100" kern="1200" dirty="0" smtClean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繳交登記費</a:t>
          </a:r>
          <a:r>
            <a:rPr lang="en-US" altLang="zh-TW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(7/19</a:t>
          </a:r>
          <a:r>
            <a:rPr lang="zh-TW" altLang="en-US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～</a:t>
          </a:r>
          <a:r>
            <a:rPr lang="en-US" altLang="zh-TW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7/27)</a:t>
          </a:r>
          <a:endParaRPr lang="zh-TW" altLang="en-US" sz="3100" kern="1200" dirty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</dsp:txBody>
      <dsp:txXfrm>
        <a:off x="299531" y="1531620"/>
        <a:ext cx="2651760" cy="2042160"/>
      </dsp:txXfrm>
    </dsp:sp>
    <dsp:sp modelId="{5866EE38-2B61-46AA-8929-7DE00695232B}">
      <dsp:nvSpPr>
        <dsp:cNvPr id="0" name=""/>
        <dsp:cNvSpPr/>
      </dsp:nvSpPr>
      <dsp:spPr>
        <a:xfrm>
          <a:off x="3093719" y="1531620"/>
          <a:ext cx="2651760" cy="2042160"/>
        </a:xfrm>
        <a:prstGeom prst="roundRect">
          <a:avLst/>
        </a:prstGeom>
        <a:solidFill>
          <a:srgbClr val="FFFF00"/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網路</a:t>
          </a:r>
          <a:endParaRPr lang="en-US" altLang="zh-TW" sz="3100" kern="1200" dirty="0" smtClean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選填</a:t>
          </a:r>
          <a:r>
            <a:rPr lang="zh-TW" altLang="zh-TW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志願</a:t>
          </a:r>
          <a:r>
            <a:rPr lang="en-US" altLang="zh-TW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(7/24</a:t>
          </a:r>
          <a:r>
            <a:rPr lang="zh-TW" altLang="en-US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～</a:t>
          </a:r>
          <a:r>
            <a:rPr lang="en-US" altLang="zh-TW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7/28)</a:t>
          </a:r>
          <a:endParaRPr lang="zh-TW" altLang="en-US" sz="3100" kern="1200" dirty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</dsp:txBody>
      <dsp:txXfrm>
        <a:off x="3093719" y="1531620"/>
        <a:ext cx="2651760" cy="2042160"/>
      </dsp:txXfrm>
    </dsp:sp>
    <dsp:sp modelId="{1AB031BF-526C-43D8-94CE-08A31195D9EF}">
      <dsp:nvSpPr>
        <dsp:cNvPr id="0" name=""/>
        <dsp:cNvSpPr/>
      </dsp:nvSpPr>
      <dsp:spPr>
        <a:xfrm>
          <a:off x="5910274" y="1285886"/>
          <a:ext cx="2651760" cy="2042160"/>
        </a:xfrm>
        <a:prstGeom prst="roundRect">
          <a:avLst/>
        </a:prstGeom>
        <a:solidFill>
          <a:srgbClr val="FFFF00"/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錄取公告</a:t>
          </a:r>
          <a:r>
            <a:rPr lang="en-US" altLang="zh-TW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(8/6)</a:t>
          </a:r>
          <a:endParaRPr lang="zh-TW" altLang="en-US" sz="3100" kern="1200" dirty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</dsp:txBody>
      <dsp:txXfrm>
        <a:off x="5910274" y="1285886"/>
        <a:ext cx="2651760" cy="2042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30FBB9F-DACA-4C5D-B3CF-EF8A9F4E432E}" type="datetimeFigureOut">
              <a:rPr lang="zh-TW" altLang="en-US"/>
              <a:pPr>
                <a:defRPr/>
              </a:pPr>
              <a:t>2011/11/26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183C7E3-A21B-4A45-B8A5-DE438E3BAC6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06314BA-CBA9-4845-9FE0-4211AA0F3DAC}" type="datetimeFigureOut">
              <a:rPr lang="zh-TW" altLang="en-US"/>
              <a:pPr>
                <a:defRPr/>
              </a:pPr>
              <a:t>2011/11/26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C2D84DB-8997-4789-85D4-390848D4BD9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E45BA-9EC7-40EC-AB10-C81DDC08229E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TW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06E209-0133-4751-B0E3-DF8CC9687356}" type="slidenum">
              <a:rPr lang="zh-TW" altLang="en-US" smtClean="0"/>
              <a:pPr>
                <a:defRPr/>
              </a:pPr>
              <a:t>70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9028" name="頁尾版面配置區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dirty="0" smtClean="0"/>
              <a:t>1</a:t>
            </a:r>
            <a:endParaRPr lang="zh-TW" altLang="en-US" dirty="0" smtClean="0"/>
          </a:p>
        </p:txBody>
      </p:sp>
      <p:sp>
        <p:nvSpPr>
          <p:cNvPr id="129029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E19FF1-9EBE-43FD-B22A-B2A1D848B0DB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E56E0-E2F7-445A-B0F1-AD3DE01ACAB9}" type="datetime1">
              <a:rPr lang="zh-TW" altLang="en-US"/>
              <a:pPr>
                <a:defRPr/>
              </a:pPr>
              <a:t>2011/11/26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2346F-D407-4BD2-BA76-56EC3CDFE8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B21FF-A75E-41C8-B1C0-1269FC487281}" type="datetime1">
              <a:rPr lang="zh-TW" altLang="en-US"/>
              <a:pPr>
                <a:defRPr/>
              </a:pPr>
              <a:t>2011/11/26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C63E-9BF1-4017-9860-47B3BE413A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6AB01-F8C6-48AA-AF21-48C0F7F9ED89}" type="datetime1">
              <a:rPr lang="zh-TW" altLang="en-US"/>
              <a:pPr>
                <a:defRPr/>
              </a:pPr>
              <a:t>2011/11/26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0FA84-C5F3-4F49-9CC9-1DBFF5328B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B6DA-9688-4CB1-8A77-EDBF2E98D55B}" type="datetime1">
              <a:rPr lang="zh-TW" altLang="en-US"/>
              <a:pPr>
                <a:defRPr/>
              </a:pPr>
              <a:t>2011/11/26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074AE-F3BE-4291-87DE-974FDBE9FD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A063-8805-427F-9E70-8A303E50ACA6}" type="datetime1">
              <a:rPr lang="zh-TW" altLang="en-US"/>
              <a:pPr>
                <a:defRPr/>
              </a:pPr>
              <a:t>2011/11/26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E63EA-86D2-4287-9720-901E0EC90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1147F-86D6-4048-A5A4-5F58B13EEC19}" type="datetime1">
              <a:rPr lang="zh-TW" altLang="en-US"/>
              <a:pPr>
                <a:defRPr/>
              </a:pPr>
              <a:t>2011/11/26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6200E-37DC-43E1-8136-1BDA319B19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09922-FE51-4195-BFC4-73CF6259FAA8}" type="datetime1">
              <a:rPr lang="zh-TW" altLang="en-US"/>
              <a:pPr>
                <a:defRPr/>
              </a:pPr>
              <a:t>2011/11/26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C895-52AB-445E-89E4-88E9B72EC5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D189-07A8-4497-8F5B-40FD698BBBEC}" type="datetime1">
              <a:rPr lang="zh-TW" altLang="en-US"/>
              <a:pPr>
                <a:defRPr/>
              </a:pPr>
              <a:t>2011/11/26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767A-0260-4A05-9105-F749B21B59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CBF17-F81D-4D62-98AB-89F5FD2C2A36}" type="datetime1">
              <a:rPr lang="zh-TW" altLang="en-US"/>
              <a:pPr>
                <a:defRPr/>
              </a:pPr>
              <a:t>2011/11/26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1C5D6-C0B5-46D8-8B9D-8FF7318B8E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6956D-5184-4A80-8113-5C6614463F77}" type="datetime1">
              <a:rPr lang="zh-TW" altLang="en-US"/>
              <a:pPr>
                <a:defRPr/>
              </a:pPr>
              <a:t>2011/11/26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F069-A1CC-459E-8839-AF25D07EB4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5C308-5D20-42AB-80F8-F9FBC7779B1B}" type="datetime1">
              <a:rPr lang="zh-TW" altLang="en-US"/>
              <a:pPr>
                <a:defRPr/>
              </a:pPr>
              <a:t>2011/11/26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14D26-9A93-4CAA-B0B3-65F293816F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0C367444-0FBE-4945-8599-6344BE56737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-1214438" y="500063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DBE5240B-AF4B-4CBB-A3F0-409D4BA247E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564B-08AB-43E5-9DA9-DB52668F1C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E5DBFE94-28BC-4E16-92D9-01515CE6A5B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1D7C1FA1-677C-4A24-A6FB-4659D501A39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0863" y="152400"/>
            <a:ext cx="7170737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689D9-6F58-4E09-9D2B-A862775A3C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0863" y="152400"/>
            <a:ext cx="7170737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4343400" cy="5105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105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B2DEA-7067-47A9-BEB5-2FAED6DDCA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86E78-A108-4D8D-BA02-75CBD514CD0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B1A83-E1BF-4373-84B2-BE27ADE9F9F7}" type="datetime1">
              <a:rPr lang="zh-TW" altLang="en-US"/>
              <a:pPr>
                <a:defRPr/>
              </a:pPr>
              <a:t>2011/11/26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C36E5-83AE-482D-A8FE-9E3EBB314A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7693C-1F54-416C-AE11-A5FC10E59C00}" type="datetime1">
              <a:rPr lang="zh-TW" altLang="en-US"/>
              <a:pPr>
                <a:defRPr/>
              </a:pPr>
              <a:t>2011/11/26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562C4-C68B-4725-BA17-9F5C492F3E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FCE8E-7A93-4479-A83A-C6FFC2BA9BED}" type="datetime1">
              <a:rPr lang="zh-TW" altLang="en-US"/>
              <a:pPr>
                <a:defRPr/>
              </a:pPr>
              <a:t>2011/11/26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0AC2-4D8F-4B35-A75A-6D2BC65067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6C33F-0C75-4810-AC97-63F033856E0F}" type="datetime1">
              <a:rPr lang="zh-TW" altLang="en-US"/>
              <a:pPr>
                <a:defRPr/>
              </a:pPr>
              <a:t>2011/11/26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8E5C-283D-464E-9DA0-71C95EFE8D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1FAE-0D8F-40A4-8E5A-4C754E404677}" type="datetime1">
              <a:rPr lang="zh-TW" altLang="en-US"/>
              <a:pPr>
                <a:defRPr/>
              </a:pPr>
              <a:t>2011/11/26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A6333-BE5D-4660-A4FE-FA5A43AF0F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47493-4083-4269-BC52-5283094D9A15}" type="datetime1">
              <a:rPr lang="zh-TW" altLang="en-US"/>
              <a:pPr>
                <a:defRPr/>
              </a:pPr>
              <a:t>2011/11/26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AB28C-D4C2-4716-B1F7-70895554969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083B39D-55ED-483B-9368-3FA7F095A7E1}" type="datetime1">
              <a:rPr lang="zh-TW" altLang="en-US"/>
              <a:pPr>
                <a:defRPr/>
              </a:pPr>
              <a:t>2011/11/26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454D6B-BABA-4867-9FF9-CF5EFE4E74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圖片 7" descr="校徽22.gif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8001000" y="928688"/>
            <a:ext cx="479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圖片 8" descr="DSC_0117.JPG"/>
          <p:cNvPicPr>
            <a:picLocks noChangeAspect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57188" y="6143625"/>
            <a:ext cx="10001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11" r:id="rId1"/>
    <p:sldLayoutId id="2147484912" r:id="rId2"/>
    <p:sldLayoutId id="2147484913" r:id="rId3"/>
    <p:sldLayoutId id="2147484894" r:id="rId4"/>
    <p:sldLayoutId id="2147484895" r:id="rId5"/>
    <p:sldLayoutId id="2147484896" r:id="rId6"/>
    <p:sldLayoutId id="2147484897" r:id="rId7"/>
    <p:sldLayoutId id="2147484898" r:id="rId8"/>
    <p:sldLayoutId id="2147484899" r:id="rId9"/>
    <p:sldLayoutId id="2147484900" r:id="rId10"/>
    <p:sldLayoutId id="2147484901" r:id="rId11"/>
    <p:sldLayoutId id="2147484902" r:id="rId12"/>
    <p:sldLayoutId id="2147484903" r:id="rId13"/>
    <p:sldLayoutId id="2147484904" r:id="rId14"/>
    <p:sldLayoutId id="2147484905" r:id="rId15"/>
    <p:sldLayoutId id="2147484906" r:id="rId16"/>
    <p:sldLayoutId id="2147484907" r:id="rId17"/>
    <p:sldLayoutId id="2147484908" r:id="rId18"/>
    <p:sldLayoutId id="2147484909" r:id="rId19"/>
    <p:sldLayoutId id="2147484910" r:id="rId20"/>
    <p:sldLayoutId id="2147484914" r:id="rId21"/>
    <p:sldLayoutId id="2147484915" r:id="rId22"/>
    <p:sldLayoutId id="2147484916" r:id="rId23"/>
    <p:sldLayoutId id="2147484917" r:id="rId24"/>
    <p:sldLayoutId id="2147484918" r:id="rId25"/>
    <p:sldLayoutId id="2147484919" r:id="rId26"/>
    <p:sldLayoutId id="2147484920" r:id="rId27"/>
    <p:sldLayoutId id="2147484921" r:id="rId2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file:///\\Server008\&#36628;&#23566;&#23460;\12.&#22823;&#23416;&#22810;&#20803;&#20837;&#23416;&#23459;&#23566;\100&#23416;&#24180;&#24230;\101&#22823;&#23416;&#22810;&#20803;&#20837;&#23416;&#26041;&#26696;&#35498;&#26126;&#26371;\100&#23416;&#24180;&#24230;&#22823;&#23416;&#29956;&#36984;&#20837;&#23416;&#32321;&#26143;&#25512;&#34214;&#25307;&#29983;&#25918;&#27036;&#35352;&#32773;&#26371;&#31777;&#22577;&#21450;&#38468;&#20214;\100&#22823;&#23416;&#21508;&#38542;&#27573;&#20154;&#25976;&#19968;&#35261;&#34920;-&#25307;&#29983;&#21517;&#38989;.xl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285720" y="1500174"/>
            <a:ext cx="8501122" cy="3745011"/>
          </a:xfrm>
          <a:prstGeom prst="rect">
            <a:avLst/>
          </a:prstGeom>
          <a:solidFill>
            <a:srgbClr val="FFFFFF"/>
          </a:soli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defRPr/>
            </a:pPr>
            <a:r>
              <a:rPr lang="en-US" altLang="zh-TW" sz="7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101</a:t>
            </a:r>
            <a:r>
              <a:rPr lang="zh-TW" altLang="en-US" sz="7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學年度</a:t>
            </a:r>
            <a:r>
              <a:rPr lang="zh-TW" altLang="en-US" sz="72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大學</a:t>
            </a:r>
            <a:endParaRPr lang="en-US" altLang="zh-TW" sz="7200" dirty="0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algn="ctr">
              <a:defRPr/>
            </a:pPr>
            <a:r>
              <a:rPr lang="zh-TW" altLang="en-US" sz="72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多元</a:t>
            </a:r>
            <a:r>
              <a:rPr lang="zh-TW" altLang="en-US" sz="7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入學方案說明會</a:t>
            </a:r>
            <a:endParaRPr kumimoji="0" lang="zh-TW" altLang="en-US" sz="7200" dirty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  <a:cs typeface="+mj-cs"/>
            </a:endParaRPr>
          </a:p>
        </p:txBody>
      </p:sp>
      <p:sp>
        <p:nvSpPr>
          <p:cNvPr id="13315" name="矩形 2"/>
          <p:cNvSpPr>
            <a:spLocks noChangeArrowheads="1"/>
          </p:cNvSpPr>
          <p:nvPr/>
        </p:nvSpPr>
        <p:spPr bwMode="auto">
          <a:xfrm>
            <a:off x="3000375" y="5572125"/>
            <a:ext cx="3071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40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輔導室</a:t>
            </a:r>
            <a:endParaRPr lang="zh-TW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29733" y="1700212"/>
            <a:ext cx="8460432" cy="3745011"/>
          </a:xfrm>
          <a:prstGeom prst="rect">
            <a:avLst/>
          </a:prstGeom>
          <a:solidFill>
            <a:srgbClr val="FFFFFF"/>
          </a:soli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defRPr/>
            </a:pPr>
            <a:r>
              <a:rPr kumimoji="0" lang="zh-TW" altLang="en-US" sz="7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  <a:cs typeface="+mj-cs"/>
              </a:rPr>
              <a:t>學科能力測驗</a:t>
            </a:r>
            <a:br>
              <a:rPr kumimoji="0" lang="zh-TW" altLang="en-US" sz="7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  <a:cs typeface="+mj-cs"/>
              </a:rPr>
            </a:br>
            <a:r>
              <a:rPr kumimoji="0" lang="zh-TW" altLang="en-US" sz="7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  <a:cs typeface="+mj-cs"/>
              </a:rPr>
              <a:t>指定科目考試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1855" b="6250"/>
          <a:stretch>
            <a:fillRect/>
          </a:stretch>
        </p:blipFill>
        <p:spPr bwMode="auto">
          <a:xfrm>
            <a:off x="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1357290" y="1428736"/>
            <a:ext cx="2486036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5"/>
          <p:cNvSpPr>
            <a:spLocks noGrp="1" noChangeArrowheads="1"/>
          </p:cNvSpPr>
          <p:nvPr>
            <p:ph type="title"/>
          </p:nvPr>
        </p:nvSpPr>
        <p:spPr>
          <a:xfrm>
            <a:off x="1285875" y="642938"/>
            <a:ext cx="6572250" cy="1143000"/>
          </a:xfrm>
        </p:spPr>
        <p:txBody>
          <a:bodyPr/>
          <a:lstStyle/>
          <a:p>
            <a:pPr eaLnBrk="1" hangingPunct="1"/>
            <a:r>
              <a:rPr lang="zh-TW" altLang="en-US" sz="54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學科能力測驗</a:t>
            </a:r>
          </a:p>
        </p:txBody>
      </p:sp>
      <p:graphicFrame>
        <p:nvGraphicFramePr>
          <p:cNvPr id="28707" name="Group 35"/>
          <p:cNvGraphicFramePr>
            <a:graphicFrameLocks noGrp="1"/>
          </p:cNvGraphicFramePr>
          <p:nvPr>
            <p:ph idx="1"/>
          </p:nvPr>
        </p:nvGraphicFramePr>
        <p:xfrm>
          <a:off x="0" y="1928813"/>
          <a:ext cx="9144000" cy="402729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039664"/>
                <a:gridCol w="7104336"/>
              </a:tblGrid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考試日期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1/17-18(</a:t>
                      </a: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二、三</a:t>
                      </a: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)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考試科目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國文、英文、數學、社會、自然</a:t>
                      </a:r>
                      <a:endParaRPr kumimoji="1" lang="en-US" altLang="zh-TW" sz="320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五科都要考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考試範圍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高一、高二必修課程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成績計算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答錯均不倒扣</a:t>
                      </a:r>
                      <a:endParaRPr kumimoji="1" lang="en-US" altLang="zh-TW" sz="320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各科成績採</a:t>
                      </a: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15</a:t>
                      </a: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級分制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85750"/>
            <a:ext cx="7170738" cy="1143000"/>
          </a:xfrm>
        </p:spPr>
        <p:txBody>
          <a:bodyPr/>
          <a:lstStyle/>
          <a:p>
            <a:pPr eaLnBrk="1" hangingPunct="1"/>
            <a:r>
              <a:rPr lang="zh-TW" altLang="en-US" sz="54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指定科目考試</a:t>
            </a:r>
          </a:p>
        </p:txBody>
      </p:sp>
      <p:graphicFrame>
        <p:nvGraphicFramePr>
          <p:cNvPr id="30753" name="Group 33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57773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971675"/>
                <a:gridCol w="6867525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考試日期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7/1-3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2152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考試科目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國文、英文、數學甲、數學乙、歷史、地理、公民與社會、物理、化學、生物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十科，自行選考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65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考試範圍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高中三學年必修及選修課程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成績計算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答錯均不倒扣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滿分為</a:t>
                      </a: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100</a:t>
                      </a: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分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85750" y="214313"/>
          <a:ext cx="8358247" cy="650085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285885"/>
                <a:gridCol w="3929090"/>
                <a:gridCol w="3143272"/>
              </a:tblGrid>
              <a:tr h="580421"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學  科  能  力  測  驗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指 定 科 目 考 試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</a:tr>
              <a:tr h="580421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評量目標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測驗學科的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基本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知識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測驗學科的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進階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知識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</a:tr>
              <a:tr h="729552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考試範圍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高一、高二 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必修及必選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高一、高二、高三</a:t>
                      </a:r>
                    </a:p>
                    <a:p>
                      <a:pPr marL="0" marR="0" lvl="0" indent="0" algn="ctr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必修、必選、選修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</a:tr>
              <a:tr h="1360033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考試科目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國文、英文、數學、自然、社會（五科均考）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 國文、英文、數乙</a:t>
                      </a: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歷史、地理、公民與社會數甲、物理、化學、生物（可選考）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</a:tr>
              <a:tr h="729552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測驗形式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電腦閱卷題型為主</a:t>
                      </a:r>
                    </a:p>
                    <a:p>
                      <a:pPr marL="0" marR="0" lvl="0" indent="0" algn="ctr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國文、英文有非選擇題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選擇題與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非選擇題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</a:tr>
              <a:tr h="580421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成績計算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級分制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（</a:t>
                      </a:r>
                      <a:r>
                        <a:rPr kumimoji="1" lang="en-US" altLang="zh-TW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15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級分）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滿分</a:t>
                      </a:r>
                      <a:r>
                        <a:rPr kumimoji="1" lang="en-US" altLang="zh-TW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100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分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</a:tr>
              <a:tr h="580421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考試時間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高三寒假（</a:t>
                      </a:r>
                      <a:r>
                        <a:rPr kumimoji="1" lang="en-US" altLang="zh-TW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101.1/17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、</a:t>
                      </a:r>
                      <a:r>
                        <a:rPr kumimoji="1" lang="en-US" altLang="zh-TW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18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）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101.7/1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～</a:t>
                      </a:r>
                      <a:r>
                        <a:rPr kumimoji="1" lang="en-US" altLang="zh-TW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7/3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</a:tr>
              <a:tr h="1360033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用途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甄選入學、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考試分發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、科大申請中央警察大學申請入學</a:t>
                      </a:r>
                      <a:endParaRPr kumimoji="1" lang="en-US" altLang="zh-TW" sz="2000" b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軍校甄選入學</a:t>
                      </a:r>
                      <a:endParaRPr kumimoji="1" lang="en-US" altLang="zh-TW" sz="2000" b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其他單招校系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考試分發入學制</a:t>
                      </a:r>
                      <a:endParaRPr kumimoji="1" lang="en-US" altLang="zh-TW" sz="2000" b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進修學士班分發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708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04E00D-3E22-41C0-8BB5-68072A39BD8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5"/>
          <p:cNvSpPr txBox="1">
            <a:spLocks noChangeArrowheads="1"/>
          </p:cNvSpPr>
          <p:nvPr/>
        </p:nvSpPr>
        <p:spPr bwMode="auto">
          <a:xfrm>
            <a:off x="155575" y="1557338"/>
            <a:ext cx="9750425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5" rIns="95791" bIns="47895">
            <a:spAutoFit/>
          </a:bodyPr>
          <a:lstStyle/>
          <a:p>
            <a:pPr defTabSz="958850">
              <a:lnSpc>
                <a:spcPct val="150000"/>
              </a:lnSpc>
            </a:pPr>
            <a:r>
              <a:rPr lang="zh-TW" altLang="en-US" sz="2800">
                <a:solidFill>
                  <a:srgbClr val="0070C0"/>
                </a:solidFill>
                <a:latin typeface="華康中特圓體" pitchFamily="49" charset="-120"/>
                <a:ea typeface="華康中特圓體" pitchFamily="49" charset="-120"/>
              </a:rPr>
              <a:t>頂標</a:t>
            </a:r>
            <a:r>
              <a:rPr lang="zh-TW" altLang="en-US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：該科成績位於</a:t>
            </a:r>
            <a:r>
              <a:rPr lang="zh-TW" altLang="en-US" sz="2800" u="sng">
                <a:solidFill>
                  <a:srgbClr val="0070C0"/>
                </a:solidFill>
                <a:latin typeface="華康中特圓體" pitchFamily="49" charset="-120"/>
                <a:ea typeface="華康中特圓體" pitchFamily="49" charset="-120"/>
              </a:rPr>
              <a:t>第</a:t>
            </a:r>
            <a:r>
              <a:rPr lang="en-US" altLang="zh-TW" sz="2800" u="sng">
                <a:solidFill>
                  <a:srgbClr val="0070C0"/>
                </a:solidFill>
                <a:latin typeface="華康中特圓體" pitchFamily="49" charset="-120"/>
                <a:ea typeface="華康中特圓體" pitchFamily="49" charset="-120"/>
              </a:rPr>
              <a:t>88</a:t>
            </a:r>
            <a:r>
              <a:rPr lang="zh-TW" altLang="en-US" sz="2800" u="sng">
                <a:solidFill>
                  <a:srgbClr val="0070C0"/>
                </a:solidFill>
                <a:latin typeface="華康中特圓體" pitchFamily="49" charset="-120"/>
                <a:ea typeface="華康中特圓體" pitchFamily="49" charset="-120"/>
              </a:rPr>
              <a:t>百分位數</a:t>
            </a:r>
            <a:r>
              <a:rPr lang="zh-TW" altLang="en-US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之考生級分</a:t>
            </a:r>
            <a:r>
              <a:rPr lang="en-US" altLang="zh-TW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分數</a:t>
            </a:r>
            <a:r>
              <a:rPr lang="en-US" altLang="zh-TW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defTabSz="958850">
              <a:lnSpc>
                <a:spcPct val="150000"/>
              </a:lnSpc>
            </a:pPr>
            <a:r>
              <a:rPr lang="zh-TW" altLang="en-US" sz="2800">
                <a:solidFill>
                  <a:srgbClr val="0070C0"/>
                </a:solidFill>
                <a:latin typeface="華康中特圓體" pitchFamily="49" charset="-120"/>
                <a:ea typeface="華康中特圓體" pitchFamily="49" charset="-120"/>
              </a:rPr>
              <a:t>前標</a:t>
            </a:r>
            <a:r>
              <a:rPr lang="zh-TW" altLang="en-US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：該科成績位於</a:t>
            </a:r>
            <a:r>
              <a:rPr lang="zh-TW" altLang="en-US" sz="2800" u="sng">
                <a:solidFill>
                  <a:srgbClr val="0070C0"/>
                </a:solidFill>
                <a:latin typeface="華康中特圓體" pitchFamily="49" charset="-120"/>
                <a:ea typeface="華康中特圓體" pitchFamily="49" charset="-120"/>
              </a:rPr>
              <a:t>第</a:t>
            </a:r>
            <a:r>
              <a:rPr lang="en-US" altLang="zh-TW" sz="2800" u="sng">
                <a:solidFill>
                  <a:srgbClr val="0070C0"/>
                </a:solidFill>
                <a:latin typeface="華康中特圓體" pitchFamily="49" charset="-120"/>
                <a:ea typeface="華康中特圓體" pitchFamily="49" charset="-120"/>
              </a:rPr>
              <a:t>75</a:t>
            </a:r>
            <a:r>
              <a:rPr lang="zh-TW" altLang="en-US" sz="2800" u="sng">
                <a:solidFill>
                  <a:srgbClr val="0070C0"/>
                </a:solidFill>
                <a:latin typeface="華康中特圓體" pitchFamily="49" charset="-120"/>
                <a:ea typeface="華康中特圓體" pitchFamily="49" charset="-120"/>
              </a:rPr>
              <a:t>百分位數</a:t>
            </a:r>
            <a:r>
              <a:rPr lang="zh-TW" altLang="en-US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之考生級分</a:t>
            </a:r>
            <a:r>
              <a:rPr lang="en-US" altLang="zh-TW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分數</a:t>
            </a:r>
            <a:r>
              <a:rPr lang="en-US" altLang="zh-TW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defTabSz="958850">
              <a:lnSpc>
                <a:spcPct val="150000"/>
              </a:lnSpc>
            </a:pPr>
            <a:r>
              <a:rPr lang="zh-TW" altLang="en-US" sz="2800">
                <a:solidFill>
                  <a:srgbClr val="0070C0"/>
                </a:solidFill>
                <a:latin typeface="華康中特圓體" pitchFamily="49" charset="-120"/>
                <a:ea typeface="華康中特圓體" pitchFamily="49" charset="-120"/>
              </a:rPr>
              <a:t>均標</a:t>
            </a:r>
            <a:r>
              <a:rPr lang="zh-TW" altLang="en-US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：該科成績位於</a:t>
            </a:r>
            <a:r>
              <a:rPr lang="zh-TW" altLang="en-US" sz="2800" u="sng">
                <a:solidFill>
                  <a:srgbClr val="0070C0"/>
                </a:solidFill>
                <a:latin typeface="華康中特圓體" pitchFamily="49" charset="-120"/>
                <a:ea typeface="華康中特圓體" pitchFamily="49" charset="-120"/>
              </a:rPr>
              <a:t>第</a:t>
            </a:r>
            <a:r>
              <a:rPr lang="en-US" altLang="zh-TW" sz="2800" u="sng">
                <a:solidFill>
                  <a:srgbClr val="0070C0"/>
                </a:solidFill>
                <a:latin typeface="華康中特圓體" pitchFamily="49" charset="-120"/>
                <a:ea typeface="華康中特圓體" pitchFamily="49" charset="-120"/>
              </a:rPr>
              <a:t>50</a:t>
            </a:r>
            <a:r>
              <a:rPr lang="zh-TW" altLang="en-US" sz="2800" u="sng">
                <a:solidFill>
                  <a:srgbClr val="0070C0"/>
                </a:solidFill>
                <a:latin typeface="華康中特圓體" pitchFamily="49" charset="-120"/>
                <a:ea typeface="華康中特圓體" pitchFamily="49" charset="-120"/>
              </a:rPr>
              <a:t>百分位數</a:t>
            </a:r>
            <a:r>
              <a:rPr lang="zh-TW" altLang="en-US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之考生級分</a:t>
            </a:r>
            <a:r>
              <a:rPr lang="en-US" altLang="zh-TW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分數</a:t>
            </a:r>
            <a:r>
              <a:rPr lang="en-US" altLang="zh-TW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defTabSz="958850">
              <a:lnSpc>
                <a:spcPct val="150000"/>
              </a:lnSpc>
            </a:pPr>
            <a:r>
              <a:rPr lang="zh-TW" altLang="en-US" sz="2800">
                <a:solidFill>
                  <a:srgbClr val="0070C0"/>
                </a:solidFill>
                <a:latin typeface="華康中特圓體" pitchFamily="49" charset="-120"/>
                <a:ea typeface="華康中特圓體" pitchFamily="49" charset="-120"/>
              </a:rPr>
              <a:t>後標</a:t>
            </a:r>
            <a:r>
              <a:rPr lang="zh-TW" altLang="en-US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：該科成績位於</a:t>
            </a:r>
            <a:r>
              <a:rPr lang="zh-TW" altLang="en-US" sz="2800" u="sng">
                <a:solidFill>
                  <a:srgbClr val="0070C0"/>
                </a:solidFill>
                <a:latin typeface="華康中特圓體" pitchFamily="49" charset="-120"/>
                <a:ea typeface="華康中特圓體" pitchFamily="49" charset="-120"/>
              </a:rPr>
              <a:t>第</a:t>
            </a:r>
            <a:r>
              <a:rPr lang="en-US" altLang="zh-TW" sz="2800" u="sng">
                <a:solidFill>
                  <a:srgbClr val="0070C0"/>
                </a:solidFill>
                <a:latin typeface="華康中特圓體" pitchFamily="49" charset="-120"/>
                <a:ea typeface="華康中特圓體" pitchFamily="49" charset="-120"/>
              </a:rPr>
              <a:t>25</a:t>
            </a:r>
            <a:r>
              <a:rPr lang="zh-TW" altLang="en-US" sz="2800" u="sng">
                <a:solidFill>
                  <a:srgbClr val="0070C0"/>
                </a:solidFill>
                <a:latin typeface="華康中特圓體" pitchFamily="49" charset="-120"/>
                <a:ea typeface="華康中特圓體" pitchFamily="49" charset="-120"/>
              </a:rPr>
              <a:t>百分位數</a:t>
            </a:r>
            <a:r>
              <a:rPr lang="zh-TW" altLang="en-US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之考生級分</a:t>
            </a:r>
            <a:r>
              <a:rPr lang="en-US" altLang="zh-TW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分數</a:t>
            </a:r>
            <a:r>
              <a:rPr lang="en-US" altLang="zh-TW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defTabSz="958850">
              <a:lnSpc>
                <a:spcPct val="150000"/>
              </a:lnSpc>
            </a:pPr>
            <a:r>
              <a:rPr lang="zh-TW" altLang="en-US" sz="2800">
                <a:solidFill>
                  <a:srgbClr val="0070C0"/>
                </a:solidFill>
                <a:latin typeface="華康中特圓體" pitchFamily="49" charset="-120"/>
                <a:ea typeface="華康中特圓體" pitchFamily="49" charset="-120"/>
              </a:rPr>
              <a:t>底標</a:t>
            </a:r>
            <a:r>
              <a:rPr lang="zh-TW" altLang="en-US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：該科成績位於</a:t>
            </a:r>
            <a:r>
              <a:rPr lang="zh-TW" altLang="en-US" sz="2800" u="sng">
                <a:solidFill>
                  <a:srgbClr val="0070C0"/>
                </a:solidFill>
                <a:latin typeface="華康中特圓體" pitchFamily="49" charset="-120"/>
                <a:ea typeface="華康中特圓體" pitchFamily="49" charset="-120"/>
              </a:rPr>
              <a:t>第</a:t>
            </a:r>
            <a:r>
              <a:rPr lang="en-US" altLang="zh-TW" sz="2800" u="sng">
                <a:solidFill>
                  <a:srgbClr val="0070C0"/>
                </a:solidFill>
                <a:latin typeface="華康中特圓體" pitchFamily="49" charset="-120"/>
                <a:ea typeface="華康中特圓體" pitchFamily="49" charset="-120"/>
              </a:rPr>
              <a:t>12</a:t>
            </a:r>
            <a:r>
              <a:rPr lang="zh-TW" altLang="en-US" sz="2800" u="sng">
                <a:solidFill>
                  <a:srgbClr val="0070C0"/>
                </a:solidFill>
                <a:latin typeface="華康中特圓體" pitchFamily="49" charset="-120"/>
                <a:ea typeface="華康中特圓體" pitchFamily="49" charset="-120"/>
              </a:rPr>
              <a:t>百分位數</a:t>
            </a:r>
            <a:r>
              <a:rPr lang="zh-TW" altLang="en-US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之考生級分</a:t>
            </a:r>
            <a:r>
              <a:rPr lang="en-US" altLang="zh-TW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分數</a:t>
            </a:r>
            <a:r>
              <a:rPr lang="en-US" altLang="zh-TW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</p:txBody>
      </p:sp>
      <p:sp>
        <p:nvSpPr>
          <p:cNvPr id="27651" name="Text Box 26"/>
          <p:cNvSpPr txBox="1">
            <a:spLocks noChangeArrowheads="1"/>
          </p:cNvSpPr>
          <p:nvPr/>
        </p:nvSpPr>
        <p:spPr bwMode="auto">
          <a:xfrm>
            <a:off x="0" y="5373688"/>
            <a:ext cx="88582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5" rIns="95791" bIns="47895">
            <a:spAutoFit/>
          </a:bodyPr>
          <a:lstStyle/>
          <a:p>
            <a:pPr defTabSz="958850"/>
            <a:r>
              <a:rPr lang="zh-TW" altLang="en-US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學測之學科及總級分均有五標，術科、指考分數有五標</a:t>
            </a:r>
          </a:p>
        </p:txBody>
      </p:sp>
      <p:sp>
        <p:nvSpPr>
          <p:cNvPr id="27652" name="矩形 3"/>
          <p:cNvSpPr>
            <a:spLocks noChangeArrowheads="1"/>
          </p:cNvSpPr>
          <p:nvPr/>
        </p:nvSpPr>
        <p:spPr bwMode="auto">
          <a:xfrm>
            <a:off x="285750" y="500063"/>
            <a:ext cx="7715274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5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級分</a:t>
            </a:r>
            <a:r>
              <a:rPr kumimoji="0" lang="en-US" altLang="zh-TW" sz="5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kumimoji="0" lang="zh-TW" altLang="en-US" sz="5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分數</a:t>
            </a:r>
            <a:r>
              <a:rPr kumimoji="0" lang="en-US" altLang="zh-TW" sz="5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kumimoji="0" lang="zh-TW" altLang="en-US" sz="5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五標</a:t>
            </a:r>
          </a:p>
        </p:txBody>
      </p:sp>
      <p:sp>
        <p:nvSpPr>
          <p:cNvPr id="9318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6C684F-C5E3-48E6-B86A-3D4C4010032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79"/>
          <p:cNvSpPr>
            <a:spLocks noGrp="1" noChangeArrowheads="1"/>
          </p:cNvSpPr>
          <p:nvPr>
            <p:ph type="title"/>
          </p:nvPr>
        </p:nvSpPr>
        <p:spPr>
          <a:xfrm>
            <a:off x="1071563" y="285750"/>
            <a:ext cx="7170737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100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學年度學科能力測驗五標</a:t>
            </a:r>
          </a:p>
        </p:txBody>
      </p:sp>
      <p:graphicFrame>
        <p:nvGraphicFramePr>
          <p:cNvPr id="5" name="Group 61"/>
          <p:cNvGraphicFramePr>
            <a:graphicFrameLocks noGrp="1"/>
          </p:cNvGraphicFramePr>
          <p:nvPr>
            <p:ph type="tbl" idx="1"/>
          </p:nvPr>
        </p:nvGraphicFramePr>
        <p:xfrm>
          <a:off x="714375" y="1500188"/>
          <a:ext cx="7707312" cy="4800283"/>
        </p:xfrm>
        <a:graphic>
          <a:graphicData uri="http://schemas.openxmlformats.org/drawingml/2006/table">
            <a:tbl>
              <a:tblPr/>
              <a:tblGrid>
                <a:gridCol w="1008062"/>
                <a:gridCol w="1057275"/>
                <a:gridCol w="1212850"/>
                <a:gridCol w="996950"/>
                <a:gridCol w="996950"/>
                <a:gridCol w="1031875"/>
                <a:gridCol w="1403350"/>
              </a:tblGrid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國文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英文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數學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社會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自然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總級分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頂標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13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14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13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13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13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64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前標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12 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13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11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12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12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58 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均標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11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10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7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10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9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48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後標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9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6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4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8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7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37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底標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8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4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3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7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6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28 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0" y="1285875"/>
          <a:ext cx="9144002" cy="557213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22012"/>
                <a:gridCol w="1446635"/>
                <a:gridCol w="1446635"/>
                <a:gridCol w="1446635"/>
                <a:gridCol w="1446635"/>
                <a:gridCol w="1435450"/>
              </a:tblGrid>
              <a:tr h="5065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科目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頂標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前標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均標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後標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底標</a:t>
                      </a:r>
                    </a:p>
                  </a:txBody>
                  <a:tcPr marL="9525" marR="9525" marT="9525" marB="0" anchor="ctr"/>
                </a:tc>
              </a:tr>
              <a:tr h="5065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國文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</a:tr>
              <a:tr h="5065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英文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</a:tr>
              <a:tr h="5065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數學甲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</a:tr>
              <a:tr h="5065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數學乙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</a:tr>
              <a:tr h="5065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化學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</a:tr>
              <a:tr h="5065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物理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</a:tr>
              <a:tr h="5065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生物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</a:tr>
              <a:tr h="5065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歷史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</a:tr>
              <a:tr h="5065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地理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</a:tr>
              <a:tr h="5065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>
                          <a:solidFill>
                            <a:schemeClr val="dk1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公民與社會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9784" name="矩形 2"/>
          <p:cNvSpPr>
            <a:spLocks noChangeArrowheads="1"/>
          </p:cNvSpPr>
          <p:nvPr/>
        </p:nvSpPr>
        <p:spPr bwMode="auto">
          <a:xfrm>
            <a:off x="1285875" y="285750"/>
            <a:ext cx="6596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40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100</a:t>
            </a:r>
            <a:r>
              <a:rPr lang="zh-TW" altLang="en-US" sz="40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學年度指定科目考試五標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http://www.raindropchapter.org/images/Graphics/Paint_Pal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5621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8" descr="http://www.iicbelgrado.esteri.it/IIC_NewDelhi/webform/..%5C..%5CIICManager%5CUpload%5CIMG%5C%5CNewDelhi%5Cleggen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54435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0" descr="http://www.surreywebsight.org.uk/assets/Image/photos/Fundraising/events/running%20le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-25400"/>
            <a:ext cx="58832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857224" y="2714620"/>
            <a:ext cx="7929618" cy="1571636"/>
          </a:xfrm>
          <a:prstGeom prst="rect">
            <a:avLst/>
          </a:prstGeom>
          <a:solidFill>
            <a:srgbClr val="FFFFFF"/>
          </a:soli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defRPr/>
            </a:pPr>
            <a:r>
              <a:rPr kumimoji="0" lang="zh-TW" altLang="en-US" sz="7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  <a:cs typeface="+mj-cs"/>
              </a:rPr>
              <a:t>術科考試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4052" b="6250"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785786" y="1500174"/>
            <a:ext cx="5143536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ChangeArrowheads="1"/>
          </p:cNvSpPr>
          <p:nvPr/>
        </p:nvSpPr>
        <p:spPr bwMode="gray">
          <a:xfrm>
            <a:off x="2928938" y="500063"/>
            <a:ext cx="2895600" cy="6072187"/>
          </a:xfrm>
          <a:prstGeom prst="leftRightArrowCallout">
            <a:avLst>
              <a:gd name="adj1" fmla="val 21864"/>
              <a:gd name="adj2" fmla="val 23961"/>
              <a:gd name="adj3" fmla="val 17926"/>
              <a:gd name="adj4" fmla="val 50000"/>
            </a:avLst>
          </a:prstGeom>
          <a:gradFill rotWithShape="1">
            <a:gsLst>
              <a:gs pos="0">
                <a:srgbClr val="B8ED95"/>
              </a:gs>
              <a:gs pos="50000">
                <a:srgbClr val="D2F2BF"/>
              </a:gs>
              <a:gs pos="100000">
                <a:srgbClr val="E9F8E0"/>
              </a:gs>
            </a:gsLst>
            <a:lin ang="16200000" scaled="1"/>
          </a:gradFill>
          <a:ln w="25400" algn="ctr">
            <a:solidFill>
              <a:srgbClr val="00B050"/>
            </a:solidFill>
            <a:miter lim="800000"/>
            <a:headEnd/>
            <a:tailEnd/>
          </a:ln>
          <a:effectLst>
            <a:prstShdw prst="shdw17" dist="17961" dir="2700000">
              <a:srgbClr val="3B5C67"/>
            </a:prstShdw>
          </a:effectLst>
        </p:spPr>
        <p:txBody>
          <a:bodyPr lIns="45720" tIns="44450" rIns="45720" bIns="44450" anchor="ctr" anchorCtr="1"/>
          <a:lstStyle/>
          <a:p>
            <a:pPr algn="ctr" eaLnBrk="0" hangingPunct="0">
              <a:lnSpc>
                <a:spcPct val="85000"/>
              </a:lnSpc>
              <a:spcBef>
                <a:spcPct val="30000"/>
              </a:spcBef>
            </a:pPr>
            <a:endParaRPr kumimoji="0" lang="zh-TW" altLang="zh-TW" sz="2800" b="1">
              <a:solidFill>
                <a:srgbClr val="FFFFFF"/>
              </a:solidFill>
              <a:latin typeface="Calibri" pitchFamily="34" charset="0"/>
              <a:ea typeface="華康超明體(P)" pitchFamily="18" charset="-120"/>
            </a:endParaRPr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gray">
          <a:xfrm>
            <a:off x="642938" y="2571750"/>
            <a:ext cx="2286000" cy="1439863"/>
          </a:xfrm>
          <a:prstGeom prst="rightArrowCallout">
            <a:avLst>
              <a:gd name="adj1" fmla="val 25000"/>
              <a:gd name="adj2" fmla="val 25000"/>
              <a:gd name="adj3" fmla="val 26461"/>
              <a:gd name="adj4" fmla="val 77431"/>
            </a:avLst>
          </a:prstGeom>
          <a:solidFill>
            <a:srgbClr val="FFFF99"/>
          </a:solidFill>
          <a:ln w="25400" algn="ctr">
            <a:solidFill>
              <a:srgbClr val="92D050"/>
            </a:solidFill>
            <a:miter lim="800000"/>
            <a:headEnd/>
            <a:tailEnd/>
          </a:ln>
          <a:effectLst>
            <a:prstShdw prst="shdw17" dist="17961" dir="2700000">
              <a:srgbClr val="6A6238"/>
            </a:prstShdw>
          </a:effectLst>
        </p:spPr>
        <p:txBody>
          <a:bodyPr lIns="45720" tIns="44450" rIns="45720" bIns="44450" anchor="ctr" anchorCtr="1"/>
          <a:lstStyle/>
          <a:p>
            <a:pPr algn="ctr" eaLnBrk="0" hangingPunct="0">
              <a:lnSpc>
                <a:spcPct val="85000"/>
              </a:lnSpc>
              <a:spcBef>
                <a:spcPct val="30000"/>
              </a:spcBef>
            </a:pPr>
            <a:r>
              <a:rPr kumimoji="0" lang="zh-TW" altLang="en-US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考招分離</a:t>
            </a:r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gray">
          <a:xfrm>
            <a:off x="5857875" y="2500313"/>
            <a:ext cx="2286000" cy="1589087"/>
          </a:xfrm>
          <a:prstGeom prst="leftArrowCallout">
            <a:avLst>
              <a:gd name="adj1" fmla="val 25000"/>
              <a:gd name="adj2" fmla="val 25000"/>
              <a:gd name="adj3" fmla="val 23976"/>
              <a:gd name="adj4" fmla="val 66667"/>
            </a:avLst>
          </a:prstGeom>
          <a:solidFill>
            <a:schemeClr val="accent6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86680B"/>
            </a:prstShdw>
          </a:effectLst>
        </p:spPr>
        <p:txBody>
          <a:bodyPr lIns="45720" tIns="44450" rIns="45720" bIns="44450" anchor="ctr" anchorCtr="1"/>
          <a:lstStyle/>
          <a:p>
            <a:pPr algn="ctr" eaLnBrk="0" hangingPunct="0">
              <a:lnSpc>
                <a:spcPct val="85000"/>
              </a:lnSpc>
              <a:spcBef>
                <a:spcPct val="30000"/>
              </a:spcBef>
              <a:defRPr/>
            </a:pPr>
            <a:r>
              <a:rPr kumimoji="0"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多元選才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929063" y="714375"/>
            <a:ext cx="862012" cy="5786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marL="342900" indent="-342900" algn="ctr"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kumimoji="0" lang="zh-TW" altLang="en-US" sz="4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什麼是</a:t>
            </a:r>
            <a:r>
              <a:rPr kumimoji="0" lang="en-US" altLang="zh-TW" sz="4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『</a:t>
            </a:r>
            <a:r>
              <a:rPr kumimoji="0" lang="zh-TW" altLang="en-US" sz="4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大學多元入學</a:t>
            </a:r>
            <a:r>
              <a:rPr kumimoji="0" lang="en-US" altLang="zh-TW" sz="4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』</a:t>
            </a: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0" y="500063"/>
            <a:ext cx="378618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採用三項考試成績：</a:t>
            </a:r>
            <a:endParaRPr kumimoji="0" lang="en-US" altLang="zh-TW" sz="320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algn="ctr"/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學測</a:t>
            </a:r>
            <a:endParaRPr kumimoji="0" lang="en-US" altLang="zh-TW" sz="320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algn="ctr"/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指考</a:t>
            </a:r>
            <a:endParaRPr kumimoji="0" lang="en-US" altLang="zh-TW" sz="320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algn="ctr"/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術科測驗</a:t>
            </a:r>
            <a:endParaRPr kumimoji="0" lang="zh-TW" altLang="en-US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57188" y="4357688"/>
            <a:ext cx="314325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二大招生管道：</a:t>
            </a:r>
          </a:p>
          <a:p>
            <a:pPr>
              <a:buFont typeface="Wingdings" pitchFamily="2" charset="2"/>
              <a:buNone/>
            </a:pPr>
            <a:r>
              <a:rPr kumimoji="0" lang="zh-TW" altLang="en-US" sz="32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甄選入學</a:t>
            </a:r>
            <a:r>
              <a:rPr kumimoji="0" lang="en-US" altLang="zh-TW" sz="2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kumimoji="0" lang="zh-TW" altLang="en-US" sz="2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繁星推薦、申請入學</a:t>
            </a:r>
            <a:r>
              <a:rPr kumimoji="0" lang="en-US" altLang="zh-TW" sz="2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endParaRPr kumimoji="0" lang="zh-TW" altLang="en-US" sz="20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buFont typeface="Wingdings" pitchFamily="2" charset="2"/>
              <a:buNone/>
            </a:pPr>
            <a:r>
              <a:rPr kumimoji="0" lang="zh-TW" altLang="en-US" sz="32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考試</a:t>
            </a:r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分發</a:t>
            </a:r>
            <a:endParaRPr kumimoji="0" lang="zh-TW" altLang="en-US" sz="36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429250" y="5572125"/>
            <a:ext cx="35004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50000"/>
              </a:spcBef>
              <a:buSzPct val="80000"/>
            </a:pPr>
            <a:r>
              <a:rPr kumimoji="0" lang="zh-TW" altLang="en-US" sz="3200">
                <a:latin typeface="華康中特圓體" pitchFamily="49" charset="-120"/>
                <a:ea typeface="華康中特圓體" pitchFamily="49" charset="-120"/>
              </a:rPr>
              <a:t>大學依辦學理念及</a:t>
            </a:r>
            <a:endParaRPr kumimoji="0" lang="en-US" altLang="zh-TW" sz="3200">
              <a:latin typeface="華康中特圓體" pitchFamily="49" charset="-120"/>
              <a:ea typeface="華康中特圓體" pitchFamily="49" charset="-120"/>
            </a:endParaRPr>
          </a:p>
          <a:p>
            <a:pPr marL="342900" indent="-342900">
              <a:lnSpc>
                <a:spcPts val="2000"/>
              </a:lnSpc>
              <a:spcBef>
                <a:spcPct val="50000"/>
              </a:spcBef>
              <a:buSzPct val="80000"/>
            </a:pPr>
            <a:r>
              <a:rPr kumimoji="0" lang="zh-TW" altLang="en-US" sz="3200">
                <a:latin typeface="華康中特圓體" pitchFamily="49" charset="-120"/>
                <a:ea typeface="華康中特圓體" pitchFamily="49" charset="-120"/>
              </a:rPr>
              <a:t>發展特色自行選才</a:t>
            </a:r>
            <a:r>
              <a:rPr kumimoji="0" lang="zh-TW" altLang="en-US" sz="32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 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429375" y="1571625"/>
            <a:ext cx="185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kumimoji="0" lang="zh-TW" altLang="en-US" sz="3200">
                <a:latin typeface="華康中特圓體" pitchFamily="49" charset="-120"/>
                <a:ea typeface="華康中特圓體" pitchFamily="49" charset="-120"/>
              </a:rPr>
              <a:t>適才適性</a:t>
            </a:r>
            <a:r>
              <a:rPr kumimoji="0" lang="zh-TW" altLang="en-US" sz="3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143625" y="4357688"/>
            <a:ext cx="223678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kumimoji="0" lang="zh-TW" altLang="en-US" sz="3200">
                <a:latin typeface="華康中特圓體" pitchFamily="49" charset="-120"/>
                <a:ea typeface="華康中特圓體" pitchFamily="49" charset="-120"/>
              </a:rPr>
              <a:t>學生依性向</a:t>
            </a:r>
            <a:endParaRPr kumimoji="0" lang="en-US" altLang="zh-TW" sz="3200">
              <a:latin typeface="華康中特圓體" pitchFamily="49" charset="-120"/>
              <a:ea typeface="華康中特圓體" pitchFamily="49" charset="-120"/>
            </a:endParaRPr>
          </a:p>
          <a:p>
            <a:pPr marL="342900" indent="-342900">
              <a:lnSpc>
                <a:spcPts val="2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kumimoji="0" lang="zh-TW" altLang="en-US" sz="3200">
                <a:latin typeface="華康中特圓體" pitchFamily="49" charset="-120"/>
                <a:ea typeface="華康中特圓體" pitchFamily="49" charset="-120"/>
              </a:rPr>
              <a:t>能力與興趣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  <p:bldP spid="71683" grpId="0" animBg="1"/>
      <p:bldP spid="71684" grpId="0" animBg="1"/>
      <p:bldP spid="71685" grpId="0"/>
      <p:bldP spid="6" grpId="0"/>
      <p:bldP spid="7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170738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術科考試</a:t>
            </a:r>
          </a:p>
        </p:txBody>
      </p:sp>
      <p:graphicFrame>
        <p:nvGraphicFramePr>
          <p:cNvPr id="32812" name="Group 44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8929718" cy="474348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643174"/>
                <a:gridCol w="6286544"/>
              </a:tblGrid>
              <a:tr h="785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考試科目</a:t>
                      </a:r>
                      <a:endParaRPr kumimoji="1" lang="zh-TW" alt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考試日期與項目</a:t>
                      </a:r>
                      <a:endParaRPr kumimoji="1" lang="zh-TW" alt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441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美術</a:t>
                      </a:r>
                      <a:endParaRPr kumimoji="1" lang="zh-TW" alt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2/4-5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素描、彩繪技法、創意表現、水墨書畫</a:t>
                      </a:r>
                      <a:endParaRPr kumimoji="1" lang="en-US" altLang="zh-TW" sz="240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美術鑑賞</a:t>
                      </a: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 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073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音樂</a:t>
                      </a:r>
                      <a:endParaRPr kumimoji="1" lang="zh-TW" alt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2/7-11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主修、副修、樂理、聽寫、視唱</a:t>
                      </a: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 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441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體育</a:t>
                      </a:r>
                      <a:endParaRPr kumimoji="1" lang="zh-TW" alt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2/11-13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60</a:t>
                      </a: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公尺立姿快跑、</a:t>
                      </a: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20</a:t>
                      </a: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秒反覆側步、一分鐘屈膝仰臥起坐、立定連續三次跳、</a:t>
                      </a: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1600</a:t>
                      </a: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公尺跑走</a:t>
                      </a: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 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668" name="文字方塊 3"/>
          <p:cNvSpPr txBox="1">
            <a:spLocks noChangeArrowheads="1"/>
          </p:cNvSpPr>
          <p:nvPr/>
        </p:nvSpPr>
        <p:spPr bwMode="auto">
          <a:xfrm>
            <a:off x="1571625" y="6072188"/>
            <a:ext cx="7572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</a:t>
            </a:r>
            <a:r>
              <a:rPr lang="zh-TW" altLang="en-US" sz="3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術科成績</a:t>
            </a:r>
            <a:r>
              <a:rPr lang="zh-TW" altLang="en-US" sz="32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供甄選入學</a:t>
            </a:r>
            <a:r>
              <a:rPr lang="zh-TW" altLang="en-US" sz="3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及分發入學之用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thinkmitchthink.com/blog/wp-content/uploads/2007/06/choosing-apples-42-15216625-sw.jpg"/>
          <p:cNvPicPr>
            <a:picLocks noChangeAspect="1" noChangeArrowheads="1"/>
          </p:cNvPicPr>
          <p:nvPr/>
        </p:nvPicPr>
        <p:blipFill>
          <a:blip r:embed="rId2" cstate="print"/>
          <a:srcRect r="11507" b="12433"/>
          <a:stretch>
            <a:fillRect/>
          </a:stretch>
        </p:blipFill>
        <p:spPr bwMode="auto">
          <a:xfrm>
            <a:off x="0" y="71390"/>
            <a:ext cx="9144000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http://www.foodbuyersnetwork.com/Portals/31523/images/gry%20percentage%20d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4288"/>
            <a:ext cx="4643437" cy="67577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3" name="標題 1"/>
          <p:cNvSpPr txBox="1">
            <a:spLocks/>
          </p:cNvSpPr>
          <p:nvPr/>
        </p:nvSpPr>
        <p:spPr bwMode="auto">
          <a:xfrm>
            <a:off x="0" y="2357430"/>
            <a:ext cx="9144000" cy="2286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0" lang="zh-TW" altLang="en-US" sz="7200" dirty="0" smtClean="0">
                <a:solidFill>
                  <a:srgbClr val="000000"/>
                </a:solidFill>
                <a:latin typeface="+mj-lt"/>
                <a:ea typeface="華康粗黑體" pitchFamily="49" charset="-120"/>
                <a:cs typeface="+mj-cs"/>
              </a:rPr>
              <a:t>甄選入學</a:t>
            </a:r>
            <a:endParaRPr kumimoji="0" lang="en-US" altLang="zh-TW" sz="7200" dirty="0" smtClean="0">
              <a:solidFill>
                <a:srgbClr val="000000"/>
              </a:solidFill>
              <a:latin typeface="+mj-lt"/>
              <a:ea typeface="華康粗黑體" pitchFamily="49" charset="-120"/>
              <a:cs typeface="+mj-cs"/>
            </a:endParaRPr>
          </a:p>
          <a:p>
            <a:pPr algn="ctr" eaLnBrk="0" hangingPunct="0">
              <a:defRPr/>
            </a:pPr>
            <a:r>
              <a:rPr kumimoji="0" lang="zh-TW" altLang="en-US" sz="7200" dirty="0" smtClean="0">
                <a:solidFill>
                  <a:srgbClr val="000000"/>
                </a:solidFill>
                <a:latin typeface="+mj-lt"/>
                <a:ea typeface="華康粗黑體" pitchFamily="49" charset="-120"/>
                <a:cs typeface="+mj-cs"/>
              </a:rPr>
              <a:t>繁星推薦、申請入學</a:t>
            </a:r>
            <a:endParaRPr kumimoji="0" lang="zh-TW" altLang="en-US" sz="7200" dirty="0">
              <a:solidFill>
                <a:srgbClr val="000000"/>
              </a:solidFill>
              <a:latin typeface="+mj-lt"/>
              <a:ea typeface="華康粗黑體" pitchFamily="49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4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甄選入學招生比率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4294967295"/>
          </p:nvPr>
        </p:nvSpPr>
        <p:spPr bwMode="white">
          <a:xfrm>
            <a:off x="571472" y="1500174"/>
            <a:ext cx="8143932" cy="4786346"/>
          </a:xfrm>
          <a:solidFill>
            <a:srgbClr val="FFFF00"/>
          </a:solidFill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anchor="ctr"/>
          <a:lstStyle/>
          <a:p>
            <a:pPr eaLnBrk="1" hangingPunct="1">
              <a:buClr>
                <a:srgbClr val="003300"/>
              </a:buClr>
              <a:buSzPct val="75000"/>
              <a:buFont typeface="Wingdings" pitchFamily="2" charset="2"/>
              <a:buChar char="n"/>
              <a:defRPr/>
            </a:pPr>
            <a:r>
              <a:rPr lang="zh-TW" altLang="en-US" sz="4000" dirty="0" smtClean="0">
                <a:latin typeface="華康中特圓體" pitchFamily="49" charset="-120"/>
                <a:ea typeface="華康中特圓體" pitchFamily="49" charset="-120"/>
              </a:rPr>
              <a:t>各大學上限比率是</a:t>
            </a:r>
            <a:r>
              <a:rPr lang="en-US" altLang="zh-TW" sz="4000" dirty="0" smtClean="0">
                <a:latin typeface="華康中特圓體" pitchFamily="49" charset="-120"/>
                <a:ea typeface="華康中特圓體" pitchFamily="49" charset="-120"/>
              </a:rPr>
              <a:t>40%</a:t>
            </a:r>
            <a:r>
              <a:rPr lang="zh-TW" altLang="en-US" sz="4000" dirty="0" smtClean="0">
                <a:latin typeface="華康中特圓體" pitchFamily="49" charset="-120"/>
                <a:ea typeface="華康中特圓體" pitchFamily="49" charset="-120"/>
              </a:rPr>
              <a:t>，超過者需向教育部申請，經核准者需將增加比率提撥一半給繁星推薦。</a:t>
            </a:r>
            <a:endParaRPr lang="en-US" altLang="zh-TW" sz="4000" dirty="0" smtClean="0">
              <a:latin typeface="華康中特圓體" pitchFamily="49" charset="-120"/>
              <a:ea typeface="華康中特圓體" pitchFamily="49" charset="-120"/>
            </a:endParaRPr>
          </a:p>
          <a:p>
            <a:pPr eaLnBrk="1" hangingPunct="1">
              <a:buClr>
                <a:srgbClr val="003300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TW" sz="4000" dirty="0" smtClean="0">
                <a:latin typeface="華康中特圓體" pitchFamily="49" charset="-120"/>
                <a:ea typeface="華康中特圓體" pitchFamily="49" charset="-120"/>
              </a:rPr>
              <a:t>18</a:t>
            </a:r>
            <a:r>
              <a:rPr lang="zh-TW" altLang="en-US" sz="4000" dirty="0" smtClean="0">
                <a:latin typeface="華康中特圓體" pitchFamily="49" charset="-120"/>
                <a:ea typeface="華康中特圓體" pitchFamily="49" charset="-120"/>
              </a:rPr>
              <a:t>所大學上限提高至五成以上</a:t>
            </a:r>
            <a:endParaRPr lang="en-US" altLang="zh-TW" sz="4000" dirty="0" smtClean="0">
              <a:latin typeface="華康中特圓體" pitchFamily="49" charset="-120"/>
              <a:ea typeface="華康中特圓體" pitchFamily="49" charset="-120"/>
            </a:endParaRPr>
          </a:p>
          <a:p>
            <a:pPr eaLnBrk="1" hangingPunct="1">
              <a:buClr>
                <a:srgbClr val="003300"/>
              </a:buClr>
              <a:buSzPct val="75000"/>
              <a:buFont typeface="Wingdings" pitchFamily="2" charset="2"/>
              <a:buChar char="n"/>
              <a:defRPr/>
            </a:pPr>
            <a:r>
              <a:rPr lang="zh-TW" altLang="en-US" sz="4000" dirty="0" smtClean="0">
                <a:latin typeface="華康中特圓體" pitchFamily="49" charset="-120"/>
                <a:ea typeface="華康中特圓體" pitchFamily="49" charset="-120"/>
              </a:rPr>
              <a:t>清大、交大、北醫、中國醫四所提高至七成</a:t>
            </a:r>
            <a:endParaRPr lang="en-US" altLang="zh-TW" sz="4000" dirty="0" smtClean="0">
              <a:latin typeface="華康中特圓體" pitchFamily="49" charset="-120"/>
              <a:ea typeface="華康中特圓體" pitchFamily="49" charset="-120"/>
            </a:endParaRPr>
          </a:p>
          <a:p>
            <a:pPr eaLnBrk="1" hangingPunct="1">
              <a:buClr>
                <a:srgbClr val="003300"/>
              </a:buClr>
              <a:buSzPct val="75000"/>
              <a:buFont typeface="Wingdings" pitchFamily="2" charset="2"/>
              <a:buChar char="n"/>
              <a:defRPr/>
            </a:pPr>
            <a:r>
              <a:rPr lang="zh-TW" altLang="en-US" sz="4000" dirty="0" smtClean="0">
                <a:latin typeface="華康中特圓體" pitchFamily="49" charset="-120"/>
                <a:ea typeface="華康中特圓體" pitchFamily="49" charset="-120"/>
              </a:rPr>
              <a:t>台大提高至</a:t>
            </a:r>
            <a:r>
              <a:rPr lang="en-US" altLang="zh-TW" sz="4000" dirty="0" smtClean="0">
                <a:latin typeface="華康中特圓體" pitchFamily="49" charset="-120"/>
                <a:ea typeface="華康中特圓體" pitchFamily="49" charset="-120"/>
              </a:rPr>
              <a:t>49%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000232" y="285728"/>
          <a:ext cx="5143535" cy="6285044"/>
        </p:xfrm>
        <a:graphic>
          <a:graphicData uri="http://schemas.openxmlformats.org/drawingml/2006/table">
            <a:tbl>
              <a:tblPr/>
              <a:tblGrid>
                <a:gridCol w="767691"/>
                <a:gridCol w="2110239"/>
                <a:gridCol w="2265605"/>
              </a:tblGrid>
              <a:tr h="412048">
                <a:tc gridSpan="3">
                  <a:txBody>
                    <a:bodyPr/>
                    <a:lstStyle/>
                    <a:p>
                      <a:pPr algn="ctr">
                        <a:lnSpc>
                          <a:spcPts val="2685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101</a:t>
                      </a:r>
                      <a:r>
                        <a:rPr lang="zh-TW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學年度擴大大學甄選入學比率一覽表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907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1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國立清華大學 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增至</a:t>
                      </a:r>
                      <a:r>
                        <a:rPr lang="en-US" sz="2000" ker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70%</a:t>
                      </a:r>
                      <a:endParaRPr lang="zh-TW" sz="2000" kern="10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7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2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國立交通大學 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增至</a:t>
                      </a:r>
                      <a:r>
                        <a:rPr lang="en-US" sz="2000" ker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70%</a:t>
                      </a:r>
                      <a:endParaRPr lang="zh-TW" sz="2000" kern="10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7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3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中國醫藥大學 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增至</a:t>
                      </a:r>
                      <a:r>
                        <a:rPr lang="en-US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70%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7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4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臺北醫學大學 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增至</a:t>
                      </a:r>
                      <a:r>
                        <a:rPr lang="en-US" sz="2000" ker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70%</a:t>
                      </a:r>
                      <a:endParaRPr lang="zh-TW" sz="2000" kern="10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7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5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靜宜大學 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增至</a:t>
                      </a:r>
                      <a:r>
                        <a:rPr lang="en-US" sz="2000" ker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60%</a:t>
                      </a:r>
                      <a:endParaRPr lang="zh-TW" sz="2000" kern="10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7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6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亞洲大學 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增至</a:t>
                      </a:r>
                      <a:r>
                        <a:rPr lang="en-US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65%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7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7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開南大學 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增至</a:t>
                      </a:r>
                      <a:r>
                        <a:rPr lang="en-US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55%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7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8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長榮大學 </a:t>
                      </a:r>
                      <a:endParaRPr lang="zh-TW" sz="2000" kern="10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增至</a:t>
                      </a:r>
                      <a:r>
                        <a:rPr lang="en-US" sz="2000" ker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55%</a:t>
                      </a:r>
                      <a:endParaRPr lang="zh-TW" sz="2000" kern="10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7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9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東海大學 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增至</a:t>
                      </a:r>
                      <a:r>
                        <a:rPr lang="en-US" sz="2000" ker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55%</a:t>
                      </a:r>
                      <a:endParaRPr lang="zh-TW" sz="2000" kern="10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8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10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國立臺灣師範大學 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增至</a:t>
                      </a:r>
                      <a:r>
                        <a:rPr lang="en-US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55%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7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11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國立聯合大學 </a:t>
                      </a:r>
                      <a:endParaRPr lang="zh-TW" sz="2000" kern="10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增至</a:t>
                      </a:r>
                      <a:r>
                        <a:rPr lang="en-US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50%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7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12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國立中興大學 </a:t>
                      </a:r>
                      <a:endParaRPr lang="zh-TW" sz="2000" kern="10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增至</a:t>
                      </a:r>
                      <a:r>
                        <a:rPr lang="en-US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50%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42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13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國立臺灣海洋大學 </a:t>
                      </a:r>
                      <a:endParaRPr lang="zh-TW" sz="2000" kern="10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增至</a:t>
                      </a:r>
                      <a:r>
                        <a:rPr lang="en-US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50%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7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14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國立中正大學 </a:t>
                      </a:r>
                      <a:endParaRPr lang="zh-TW" sz="2000" kern="10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增至</a:t>
                      </a:r>
                      <a:r>
                        <a:rPr lang="en-US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50%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08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15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國立暨南國際大學 </a:t>
                      </a:r>
                      <a:endParaRPr lang="zh-TW" sz="2000" kern="10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增至</a:t>
                      </a:r>
                      <a:r>
                        <a:rPr lang="en-US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50%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7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16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國立中央大學 </a:t>
                      </a:r>
                      <a:endParaRPr lang="zh-TW" sz="2000" kern="10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增至</a:t>
                      </a:r>
                      <a:r>
                        <a:rPr lang="en-US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50%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7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17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世新大學 </a:t>
                      </a:r>
                      <a:endParaRPr lang="zh-TW" sz="2000" kern="10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增至</a:t>
                      </a:r>
                      <a:r>
                        <a:rPr lang="en-US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50%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7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18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高雄醫學大學 </a:t>
                      </a:r>
                      <a:endParaRPr lang="zh-TW" sz="2000" kern="10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 anchor="ctr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增至</a:t>
                      </a:r>
                      <a:r>
                        <a:rPr lang="en-US" sz="2000" kern="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新細明體"/>
                        </a:rPr>
                        <a:t>50%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6410" marR="6410" marT="6410" marB="6410">
                    <a:lnL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foodbuyersnetwork.com/Portals/31523/images/gry%20percentage%20d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8"/>
            <a:ext cx="7597775" cy="6872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3" name="標題 1"/>
          <p:cNvSpPr txBox="1">
            <a:spLocks/>
          </p:cNvSpPr>
          <p:nvPr/>
        </p:nvSpPr>
        <p:spPr bwMode="auto">
          <a:xfrm>
            <a:off x="0" y="2643188"/>
            <a:ext cx="9144000" cy="179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0" lang="zh-TW" altLang="en-US" sz="7200">
                <a:solidFill>
                  <a:srgbClr val="000000"/>
                </a:solidFill>
                <a:latin typeface="+mj-lt"/>
                <a:ea typeface="華康粗黑體" pitchFamily="49" charset="-120"/>
                <a:cs typeface="+mj-cs"/>
              </a:rPr>
              <a:t>繁星推薦</a:t>
            </a:r>
            <a:endParaRPr kumimoji="0" lang="zh-TW" altLang="en-US" sz="7200" dirty="0">
              <a:solidFill>
                <a:srgbClr val="000000"/>
              </a:solidFill>
              <a:latin typeface="+mj-lt"/>
              <a:ea typeface="華康粗黑體" pitchFamily="49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3"/>
          <p:cNvGraphicFramePr>
            <a:graphicFrameLocks/>
          </p:cNvGraphicFramePr>
          <p:nvPr/>
        </p:nvGraphicFramePr>
        <p:xfrm>
          <a:off x="0" y="0"/>
          <a:ext cx="8839200" cy="428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群組 3"/>
          <p:cNvGrpSpPr>
            <a:grpSpLocks/>
          </p:cNvGrpSpPr>
          <p:nvPr/>
        </p:nvGrpSpPr>
        <p:grpSpPr bwMode="auto">
          <a:xfrm>
            <a:off x="1643063" y="4286250"/>
            <a:ext cx="6715125" cy="2214563"/>
            <a:chOff x="1666772" y="374439"/>
            <a:chExt cx="5782773" cy="878057"/>
          </a:xfrm>
        </p:grpSpPr>
        <p:sp>
          <p:nvSpPr>
            <p:cNvPr id="5" name="圓角化同側角落矩形 4"/>
            <p:cNvSpPr/>
            <p:nvPr/>
          </p:nvSpPr>
          <p:spPr>
            <a:xfrm rot="5400000">
              <a:off x="4104775" y="-2063564"/>
              <a:ext cx="878057" cy="575406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圓角化同側角落矩形 4"/>
            <p:cNvSpPr/>
            <p:nvPr/>
          </p:nvSpPr>
          <p:spPr>
            <a:xfrm>
              <a:off x="1737860" y="419758"/>
              <a:ext cx="5711685" cy="832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繳費</a:t>
              </a:r>
              <a:r>
                <a:rPr lang="en-US" alt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(2/29</a:t>
              </a:r>
              <a:r>
                <a:rPr lang="zh-TW" alt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～</a:t>
              </a:r>
              <a:r>
                <a:rPr lang="en-US" alt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3/2)</a:t>
              </a: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報名</a:t>
              </a:r>
              <a:r>
                <a:rPr lang="en-US" alt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(3</a:t>
              </a:r>
              <a:r>
                <a:rPr lang="en-US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/</a:t>
              </a:r>
              <a:r>
                <a:rPr lang="en-US" alt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1</a:t>
              </a:r>
              <a:r>
                <a:rPr 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～</a:t>
              </a:r>
              <a:r>
                <a:rPr lang="en-US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3/</a:t>
              </a:r>
              <a:r>
                <a:rPr lang="en-US" alt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2)</a:t>
              </a: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公告錄取名單</a:t>
              </a:r>
              <a:r>
                <a:rPr lang="en-US" alt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3/</a:t>
              </a:r>
              <a:r>
                <a:rPr lang="en-US" alt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9)</a:t>
              </a: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放棄截止</a:t>
              </a:r>
              <a:r>
                <a:rPr lang="en-US" alt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3/2</a:t>
              </a:r>
              <a:r>
                <a:rPr lang="en-US" alt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2)</a:t>
              </a:r>
              <a:endParaRPr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橢圓 3"/>
          <p:cNvSpPr/>
          <p:nvPr/>
        </p:nvSpPr>
        <p:spPr>
          <a:xfrm>
            <a:off x="2928926" y="1928802"/>
            <a:ext cx="250033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4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招生名額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4294967295"/>
          </p:nvPr>
        </p:nvSpPr>
        <p:spPr bwMode="white">
          <a:xfrm>
            <a:off x="1214414" y="1500174"/>
            <a:ext cx="7500990" cy="4429156"/>
          </a:xfrm>
          <a:solidFill>
            <a:srgbClr val="FFFF00"/>
          </a:solidFill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anchor="ctr"/>
          <a:lstStyle/>
          <a:p>
            <a:pPr eaLnBrk="1" hangingPunct="1">
              <a:buClr>
                <a:srgbClr val="003300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TW" sz="4000" dirty="0" smtClean="0">
                <a:latin typeface="華康中特圓體" pitchFamily="49" charset="-120"/>
                <a:ea typeface="華康中特圓體" pitchFamily="49" charset="-120"/>
              </a:rPr>
              <a:t>1466</a:t>
            </a:r>
            <a:r>
              <a:rPr lang="zh-TW" altLang="en-US" sz="4000" dirty="0" smtClean="0">
                <a:latin typeface="華康中特圓體" pitchFamily="49" charset="-120"/>
                <a:ea typeface="華康中特圓體" pitchFamily="49" charset="-120"/>
              </a:rPr>
              <a:t>系提供</a:t>
            </a:r>
            <a:r>
              <a:rPr lang="en-US" altLang="zh-TW" sz="4000" dirty="0" smtClean="0">
                <a:latin typeface="華康中特圓體" pitchFamily="49" charset="-120"/>
                <a:ea typeface="華康中特圓體" pitchFamily="49" charset="-120"/>
              </a:rPr>
              <a:t>8575</a:t>
            </a:r>
            <a:r>
              <a:rPr lang="zh-TW" altLang="en-US" sz="4000" dirty="0" smtClean="0">
                <a:latin typeface="華康中特圓體" pitchFamily="49" charset="-120"/>
                <a:ea typeface="華康中特圓體" pitchFamily="49" charset="-120"/>
              </a:rPr>
              <a:t>個名額</a:t>
            </a:r>
          </a:p>
          <a:p>
            <a:pPr eaLnBrk="1" hangingPunct="1">
              <a:buClr>
                <a:srgbClr val="003300"/>
              </a:buClr>
              <a:buSzPct val="75000"/>
              <a:buFont typeface="Wingdings" pitchFamily="2" charset="2"/>
              <a:buChar char="n"/>
              <a:defRPr/>
            </a:pPr>
            <a:r>
              <a:rPr lang="zh-TW" altLang="en-US" sz="4000" dirty="0" smtClean="0">
                <a:latin typeface="華康中特圓體" pitchFamily="49" charset="-120"/>
                <a:ea typeface="華康中特圓體" pitchFamily="49" charset="-120"/>
              </a:rPr>
              <a:t>五年五百億頂尖大學</a:t>
            </a:r>
            <a:r>
              <a:rPr lang="en-US" altLang="zh-TW" sz="4000" dirty="0" smtClean="0">
                <a:latin typeface="華康中特圓體" pitchFamily="49" charset="-120"/>
                <a:ea typeface="華康中特圓體" pitchFamily="49" charset="-120"/>
              </a:rPr>
              <a:t>10%</a:t>
            </a:r>
          </a:p>
          <a:p>
            <a:pPr eaLnBrk="1" hangingPunct="1">
              <a:buClr>
                <a:srgbClr val="003300"/>
              </a:buClr>
              <a:buSzPct val="75000"/>
              <a:buFont typeface="Wingdings" pitchFamily="2" charset="2"/>
              <a:buChar char="n"/>
              <a:defRPr/>
            </a:pPr>
            <a:r>
              <a:rPr lang="zh-TW" altLang="en-US" sz="4000" dirty="0" smtClean="0">
                <a:latin typeface="華康中特圓體" pitchFamily="49" charset="-120"/>
                <a:ea typeface="華康中特圓體" pitchFamily="49" charset="-120"/>
              </a:rPr>
              <a:t>教學卓越大學</a:t>
            </a:r>
            <a:r>
              <a:rPr lang="en-US" altLang="zh-TW" sz="4000" dirty="0" smtClean="0">
                <a:latin typeface="華康中特圓體" pitchFamily="49" charset="-120"/>
                <a:ea typeface="華康中特圓體" pitchFamily="49" charset="-120"/>
              </a:rPr>
              <a:t>5%</a:t>
            </a:r>
          </a:p>
          <a:p>
            <a:pPr eaLnBrk="1" hangingPunct="1">
              <a:buClr>
                <a:srgbClr val="003300"/>
              </a:buClr>
              <a:buSzPct val="75000"/>
              <a:buFont typeface="Wingdings" pitchFamily="2" charset="2"/>
              <a:buChar char="n"/>
              <a:defRPr/>
            </a:pPr>
            <a:r>
              <a:rPr lang="zh-TW" altLang="en-US" sz="4000" dirty="0" smtClean="0">
                <a:latin typeface="華康中特圓體" pitchFamily="49" charset="-120"/>
                <a:ea typeface="華康中特圓體" pitchFamily="49" charset="-120"/>
              </a:rPr>
              <a:t>國立大學</a:t>
            </a:r>
            <a:r>
              <a:rPr lang="en-US" altLang="zh-TW" sz="4000" dirty="0" smtClean="0">
                <a:latin typeface="華康中特圓體" pitchFamily="49" charset="-120"/>
                <a:ea typeface="華康中特圓體" pitchFamily="49" charset="-120"/>
              </a:rPr>
              <a:t>10%</a:t>
            </a:r>
          </a:p>
          <a:p>
            <a:pPr eaLnBrk="1" hangingPunct="1">
              <a:buClr>
                <a:srgbClr val="003300"/>
              </a:buClr>
              <a:buSzPct val="75000"/>
              <a:buFont typeface="Wingdings" pitchFamily="2" charset="2"/>
              <a:buChar char="n"/>
              <a:defRPr/>
            </a:pPr>
            <a:r>
              <a:rPr lang="zh-TW" altLang="en-US" sz="4000" dirty="0" smtClean="0">
                <a:latin typeface="華康中特圓體" pitchFamily="49" charset="-120"/>
                <a:ea typeface="華康中特圓體" pitchFamily="49" charset="-120"/>
              </a:rPr>
              <a:t>交大、中央、清大等約</a:t>
            </a:r>
            <a:r>
              <a:rPr lang="en-US" altLang="zh-TW" sz="4000" dirty="0" smtClean="0">
                <a:latin typeface="華康中特圓體" pitchFamily="49" charset="-120"/>
                <a:ea typeface="華康中特圓體" pitchFamily="49" charset="-120"/>
              </a:rPr>
              <a:t>15%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 cstate="print"/>
          <a:srcRect l="46561" t="18452" r="28533" b="14269"/>
          <a:stretch>
            <a:fillRect/>
          </a:stretch>
        </p:blipFill>
        <p:spPr bwMode="auto">
          <a:xfrm>
            <a:off x="714348" y="0"/>
            <a:ext cx="3643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/>
          <p:cNvPicPr/>
          <p:nvPr/>
        </p:nvPicPr>
        <p:blipFill>
          <a:blip r:embed="rId3" cstate="print"/>
          <a:srcRect l="46115" t="30655" r="28533" b="11607"/>
          <a:stretch>
            <a:fillRect/>
          </a:stretch>
        </p:blipFill>
        <p:spPr bwMode="auto">
          <a:xfrm>
            <a:off x="4572000" y="0"/>
            <a:ext cx="37147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14283" y="1428736"/>
          <a:ext cx="8644000" cy="50006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3330"/>
                <a:gridCol w="1111313"/>
                <a:gridCol w="1143008"/>
                <a:gridCol w="1081778"/>
                <a:gridCol w="1234857"/>
                <a:gridCol w="1234857"/>
                <a:gridCol w="1234857"/>
              </a:tblGrid>
              <a:tr h="1250165"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項目</a:t>
                      </a:r>
                      <a:endParaRPr lang="en-US" altLang="zh-TW" sz="2400" b="0" dirty="0" smtClean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endParaRPr lang="en-US" altLang="zh-TW" sz="2400" b="0" dirty="0" smtClean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r>
                        <a:rPr lang="zh-TW" altLang="en-US" sz="24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學年度</a:t>
                      </a:r>
                      <a:endParaRPr lang="zh-TW" altLang="en-US" sz="24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招生學系總數</a:t>
                      </a:r>
                      <a:endParaRPr lang="zh-TW" altLang="en-US" sz="24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招生</a:t>
                      </a:r>
                      <a:endParaRPr lang="en-US" altLang="zh-TW" sz="2400" b="0" dirty="0" smtClean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r>
                        <a:rPr lang="zh-TW" altLang="en-US" sz="24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名額</a:t>
                      </a:r>
                      <a:endParaRPr lang="zh-TW" altLang="en-US" sz="24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報名</a:t>
                      </a:r>
                      <a:endParaRPr lang="en-US" altLang="zh-TW" sz="2400" b="0" dirty="0" smtClean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r>
                        <a:rPr lang="zh-TW" altLang="en-US" sz="24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人數</a:t>
                      </a:r>
                      <a:endParaRPr lang="zh-TW" altLang="en-US" sz="24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錄取</a:t>
                      </a:r>
                      <a:endParaRPr lang="en-US" altLang="zh-TW" sz="2400" b="0" dirty="0" smtClean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r>
                        <a:rPr lang="zh-TW" altLang="en-US" sz="24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人數</a:t>
                      </a:r>
                      <a:endParaRPr lang="zh-TW" altLang="en-US" sz="24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缺額</a:t>
                      </a:r>
                      <a:endParaRPr lang="en-US" altLang="zh-TW" sz="2400" b="0" dirty="0" smtClean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r>
                        <a:rPr lang="zh-TW" altLang="en-US" sz="24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人數</a:t>
                      </a:r>
                      <a:endParaRPr lang="zh-TW" altLang="en-US" sz="24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總錄</a:t>
                      </a:r>
                      <a:endParaRPr lang="en-US" altLang="zh-TW" sz="2400" b="0" dirty="0" smtClean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r>
                        <a:rPr lang="zh-TW" altLang="en-US" sz="24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取率</a:t>
                      </a:r>
                      <a:endParaRPr lang="zh-TW" altLang="en-US" sz="24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</a:tr>
              <a:tr h="1250165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99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學年度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637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2006</a:t>
                      </a:r>
                      <a:endParaRPr lang="zh-TW" altLang="en-US" sz="2400" dirty="0">
                        <a:solidFill>
                          <a:srgbClr val="0000FF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6933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1958</a:t>
                      </a:r>
                      <a:endParaRPr lang="zh-TW" altLang="en-US" sz="2400" dirty="0">
                        <a:solidFill>
                          <a:srgbClr val="0000FF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54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28.24%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</a:tr>
              <a:tr h="1250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100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學年度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1397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7469</a:t>
                      </a:r>
                      <a:endParaRPr lang="zh-TW" altLang="en-US" sz="2400" dirty="0">
                        <a:solidFill>
                          <a:srgbClr val="0000FF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18630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6790</a:t>
                      </a:r>
                      <a:endParaRPr lang="zh-TW" altLang="en-US" sz="2400" dirty="0">
                        <a:solidFill>
                          <a:srgbClr val="0000FF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863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hlinkClick r:id="rId2" action="ppaction://hlinkfile"/>
                        </a:rPr>
                        <a:t>36.45%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</a:tr>
              <a:tr h="1250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101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學年度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1466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8575</a:t>
                      </a:r>
                      <a:endParaRPr lang="zh-TW" altLang="en-US" sz="2400" dirty="0">
                        <a:solidFill>
                          <a:srgbClr val="0000FF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？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？</a:t>
                      </a:r>
                      <a:endParaRPr lang="zh-TW" altLang="en-US" sz="2400" dirty="0">
                        <a:solidFill>
                          <a:srgbClr val="0000FF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？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？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642910" y="642918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繁星推薦</a:t>
            </a:r>
            <a:r>
              <a:rPr lang="en-US" altLang="zh-TW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計畫</a:t>
            </a:r>
            <a:r>
              <a:rPr lang="en-US" altLang="zh-TW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招生名額概況</a:t>
            </a:r>
            <a:endParaRPr lang="zh-TW" altLang="en-US" sz="4000" dirty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ayperpost-realrank-decis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5400675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標題 1"/>
          <p:cNvSpPr>
            <a:spLocks/>
          </p:cNvSpPr>
          <p:nvPr/>
        </p:nvSpPr>
        <p:spPr bwMode="auto">
          <a:xfrm>
            <a:off x="0" y="5200650"/>
            <a:ext cx="9144000" cy="1657350"/>
          </a:xfrm>
          <a:prstGeom prst="rect">
            <a:avLst/>
          </a:prstGeom>
          <a:solidFill>
            <a:srgbClr val="FAFBF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7200" dirty="0">
                <a:solidFill>
                  <a:srgbClr val="000000"/>
                </a:solidFill>
                <a:latin typeface="Times New Roman" pitchFamily="18" charset="0"/>
                <a:ea typeface="華康粗黑體" pitchFamily="49" charset="-120"/>
              </a:rPr>
              <a:t>大學多元入學架構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57188"/>
            <a:ext cx="7170738" cy="1143000"/>
          </a:xfrm>
        </p:spPr>
        <p:txBody>
          <a:bodyPr/>
          <a:lstStyle/>
          <a:p>
            <a:pPr eaLnBrk="1" hangingPunct="1"/>
            <a:r>
              <a:rPr lang="zh-TW" altLang="en-US" sz="4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依學群推薦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888365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3300"/>
              </a:buClr>
            </a:pPr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大學依學系之性質分學群招生，由高中向大學依學群推薦符合推薦條件之應屆畢業學生</a:t>
            </a:r>
          </a:p>
          <a:p>
            <a:pPr eaLnBrk="1" hangingPunct="1">
              <a:lnSpc>
                <a:spcPct val="90000"/>
              </a:lnSpc>
              <a:buClr>
                <a:srgbClr val="003300"/>
              </a:buClr>
            </a:pPr>
            <a:endParaRPr lang="zh-TW" altLang="en-US" smtClean="0">
              <a:latin typeface="華康仿宋體W6" pitchFamily="49" charset="-120"/>
              <a:ea typeface="華康仿宋體W6" pitchFamily="49" charset="-120"/>
            </a:endParaRPr>
          </a:p>
          <a:p>
            <a:pPr eaLnBrk="1" hangingPunct="1">
              <a:lnSpc>
                <a:spcPct val="90000"/>
              </a:lnSpc>
              <a:buClr>
                <a:srgbClr val="003300"/>
              </a:buClr>
            </a:pPr>
            <a:endParaRPr lang="zh-TW" altLang="en-US" smtClean="0">
              <a:latin typeface="華康仿宋體W6" pitchFamily="49" charset="-120"/>
              <a:ea typeface="華康仿宋體W6" pitchFamily="49" charset="-120"/>
            </a:endParaRPr>
          </a:p>
        </p:txBody>
      </p:sp>
      <p:graphicFrame>
        <p:nvGraphicFramePr>
          <p:cNvPr id="6" name="Group 128"/>
          <p:cNvGraphicFramePr>
            <a:graphicFrameLocks noGrp="1"/>
          </p:cNvGraphicFramePr>
          <p:nvPr>
            <p:ph sz="half" idx="2"/>
          </p:nvPr>
        </p:nvGraphicFramePr>
        <p:xfrm>
          <a:off x="238125" y="2643188"/>
          <a:ext cx="8906193" cy="3481893"/>
        </p:xfrm>
        <a:graphic>
          <a:graphicData uri="http://schemas.openxmlformats.org/drawingml/2006/table">
            <a:tbl>
              <a:tblPr/>
              <a:tblGrid>
                <a:gridCol w="1865313"/>
                <a:gridCol w="7040880"/>
              </a:tblGrid>
              <a:tr h="4492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第一類學群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文、法、商、社會科學、教育、管理等學系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413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第二類學群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理、工等學系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704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第三類學群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醫、生命科學、農等學系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107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第四類學群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音樂相關學系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第五類學群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美術相關學系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第六類學群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舞蹈相關學系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33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第七類學群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體育相關學系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SzPct val="75000"/>
            </a:pPr>
            <a:endParaRPr lang="zh-TW" altLang="en-US">
              <a:solidFill>
                <a:srgbClr val="00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39939" name="Picture 2" descr="payperpost-realrank-decis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150" y="644525"/>
            <a:ext cx="5400675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6020" name="標題 1"/>
          <p:cNvSpPr>
            <a:spLocks/>
          </p:cNvSpPr>
          <p:nvPr/>
        </p:nvSpPr>
        <p:spPr bwMode="auto">
          <a:xfrm>
            <a:off x="288925" y="555625"/>
            <a:ext cx="2771775" cy="1052513"/>
          </a:xfrm>
          <a:prstGeom prst="rect">
            <a:avLst/>
          </a:prstGeom>
          <a:solidFill>
            <a:srgbClr val="FAFBF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zh-TW" altLang="en-US" sz="4000" dirty="0">
                <a:solidFill>
                  <a:srgbClr val="000000"/>
                </a:solidFill>
                <a:latin typeface="Tahoma" pitchFamily="34" charset="0"/>
                <a:ea typeface="華康粗黑體" pitchFamily="49" charset="-120"/>
              </a:rPr>
              <a:t>第一類學群</a:t>
            </a:r>
          </a:p>
        </p:txBody>
      </p:sp>
      <p:sp>
        <p:nvSpPr>
          <p:cNvPr id="726021" name="標題 1"/>
          <p:cNvSpPr>
            <a:spLocks/>
          </p:cNvSpPr>
          <p:nvPr/>
        </p:nvSpPr>
        <p:spPr bwMode="auto">
          <a:xfrm>
            <a:off x="3492500" y="268288"/>
            <a:ext cx="2771775" cy="1052512"/>
          </a:xfrm>
          <a:prstGeom prst="rect">
            <a:avLst/>
          </a:prstGeom>
          <a:solidFill>
            <a:srgbClr val="FAFBF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zh-TW" altLang="en-US" sz="3600" dirty="0">
                <a:solidFill>
                  <a:srgbClr val="000000"/>
                </a:solidFill>
                <a:latin typeface="Tahoma" pitchFamily="34" charset="0"/>
                <a:ea typeface="華康粗黑體" pitchFamily="49" charset="-120"/>
              </a:rPr>
              <a:t>第二類學群</a:t>
            </a:r>
          </a:p>
        </p:txBody>
      </p:sp>
      <p:sp>
        <p:nvSpPr>
          <p:cNvPr id="726022" name="標題 1"/>
          <p:cNvSpPr>
            <a:spLocks/>
          </p:cNvSpPr>
          <p:nvPr/>
        </p:nvSpPr>
        <p:spPr bwMode="auto">
          <a:xfrm>
            <a:off x="6013450" y="2808288"/>
            <a:ext cx="2771775" cy="1052512"/>
          </a:xfrm>
          <a:prstGeom prst="rect">
            <a:avLst/>
          </a:prstGeom>
          <a:solidFill>
            <a:srgbClr val="FAFBF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zh-TW" altLang="en-US" sz="3600" dirty="0">
                <a:solidFill>
                  <a:srgbClr val="000000"/>
                </a:solidFill>
                <a:latin typeface="Tahoma" pitchFamily="34" charset="0"/>
                <a:ea typeface="華康粗黑體" pitchFamily="49" charset="-120"/>
              </a:rPr>
              <a:t>第三類學群</a:t>
            </a:r>
          </a:p>
        </p:txBody>
      </p:sp>
      <p:sp>
        <p:nvSpPr>
          <p:cNvPr id="39943" name="Rectangle 12"/>
          <p:cNvSpPr>
            <a:spLocks noChangeArrowheads="1"/>
          </p:cNvSpPr>
          <p:nvPr/>
        </p:nvSpPr>
        <p:spPr bwMode="white">
          <a:xfrm>
            <a:off x="288925" y="1644650"/>
            <a:ext cx="176212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SzPct val="75000"/>
              <a:buFont typeface="Wingdings" pitchFamily="2" charset="2"/>
              <a:buChar char="n"/>
            </a:pPr>
            <a:r>
              <a:rPr lang="zh-TW" altLang="en-US" sz="2400" b="1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文法商社</a:t>
            </a:r>
          </a:p>
        </p:txBody>
      </p:sp>
      <p:sp>
        <p:nvSpPr>
          <p:cNvPr id="39944" name="Rectangle 12"/>
          <p:cNvSpPr>
            <a:spLocks noChangeArrowheads="1"/>
          </p:cNvSpPr>
          <p:nvPr/>
        </p:nvSpPr>
        <p:spPr bwMode="white">
          <a:xfrm>
            <a:off x="5219700" y="1420813"/>
            <a:ext cx="114617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SzPct val="75000"/>
              <a:buFont typeface="Wingdings" pitchFamily="2" charset="2"/>
              <a:buChar char="n"/>
            </a:pPr>
            <a:r>
              <a:rPr lang="zh-TW" altLang="en-US" sz="2400" b="1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理工</a:t>
            </a:r>
          </a:p>
        </p:txBody>
      </p:sp>
      <p:sp>
        <p:nvSpPr>
          <p:cNvPr id="39945" name="Rectangle 12"/>
          <p:cNvSpPr>
            <a:spLocks noChangeArrowheads="1"/>
          </p:cNvSpPr>
          <p:nvPr/>
        </p:nvSpPr>
        <p:spPr bwMode="white">
          <a:xfrm>
            <a:off x="6048375" y="3868738"/>
            <a:ext cx="176212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SzPct val="75000"/>
              <a:buFont typeface="Wingdings" pitchFamily="2" charset="2"/>
              <a:buChar char="n"/>
            </a:pPr>
            <a:r>
              <a:rPr lang="zh-TW" altLang="en-US" sz="2400" b="1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醫農生科</a:t>
            </a:r>
          </a:p>
        </p:txBody>
      </p:sp>
      <p:sp>
        <p:nvSpPr>
          <p:cNvPr id="10" name="標題 1"/>
          <p:cNvSpPr txBox="1">
            <a:spLocks/>
          </p:cNvSpPr>
          <p:nvPr/>
        </p:nvSpPr>
        <p:spPr bwMode="auto">
          <a:xfrm>
            <a:off x="0" y="5300663"/>
            <a:ext cx="9144000" cy="155733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anchor="ctr"/>
          <a:lstStyle>
            <a:lvl1pPr>
              <a:defRPr kumimoji="1" sz="320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defRPr>
            </a:lvl1pPr>
            <a:lvl2pPr marL="742950" indent="-285750">
              <a:defRPr kumimoji="1" sz="320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defRPr>
            </a:lvl2pPr>
            <a:lvl3pPr marL="1143000" indent="-228600">
              <a:defRPr kumimoji="1" sz="320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defRPr>
            </a:lvl3pPr>
            <a:lvl4pPr marL="1600200" indent="-228600">
              <a:defRPr kumimoji="1" sz="320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defRPr>
            </a:lvl4pPr>
            <a:lvl5pPr marL="2057400" indent="-228600">
              <a:defRPr kumimoji="1" sz="320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itchFamily="2" charset="2"/>
              <a:buChar char="n"/>
              <a:defRPr kumimoji="1" sz="320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itchFamily="2" charset="2"/>
              <a:buChar char="n"/>
              <a:defRPr kumimoji="1" sz="320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itchFamily="2" charset="2"/>
              <a:buChar char="n"/>
              <a:defRPr kumimoji="1" sz="320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itchFamily="2" charset="2"/>
              <a:buChar char="n"/>
              <a:defRPr kumimoji="1" sz="320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defRPr>
            </a:lvl9pPr>
          </a:lstStyle>
          <a:p>
            <a:pPr>
              <a:buClr>
                <a:srgbClr val="0000FF"/>
              </a:buClr>
              <a:buSzPct val="75000"/>
              <a:buFont typeface="Wingdings" pitchFamily="2" charset="2"/>
              <a:buNone/>
              <a:defRPr/>
            </a:pPr>
            <a:r>
              <a:rPr lang="zh-TW" altLang="en-US" sz="7200" dirty="0">
                <a:latin typeface="Tahoma" pitchFamily="34" charset="0"/>
                <a:ea typeface="華康粗黑體" pitchFamily="49" charset="-120"/>
              </a:rPr>
              <a:t>繁星推薦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>
          <a:xfrm>
            <a:off x="1285875" y="642938"/>
            <a:ext cx="5857875" cy="928687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繁星推薦共同規範</a:t>
            </a:r>
            <a:endParaRPr lang="en-US" altLang="zh-TW" sz="4800" smtClean="0"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zh-TW" sz="1000" b="1" dirty="0">
              <a:solidFill>
                <a:srgbClr val="FF0000"/>
              </a:solidFill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全程就讀同一</a:t>
            </a:r>
            <a:r>
              <a:rPr lang="zh-TW" altLang="en-US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所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高中之應屆畢業生</a:t>
            </a:r>
            <a:endParaRPr lang="en-US" altLang="zh-TW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</a:t>
            </a:r>
            <a:r>
              <a:rPr lang="en-US" altLang="zh-TW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排除</a:t>
            </a:r>
            <a:r>
              <a:rPr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跳級生、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轉學生</a:t>
            </a:r>
            <a:r>
              <a:rPr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、交換學生</a:t>
            </a:r>
            <a:r>
              <a:rPr lang="en-US" altLang="zh-TW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高中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前四學期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學業成績總平均全</a:t>
            </a:r>
            <a:r>
              <a:rPr lang="zh-TW" altLang="en-US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校排名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前</a:t>
            </a:r>
            <a:r>
              <a:rPr lang="en-US" altLang="zh-TW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20%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、 </a:t>
            </a:r>
            <a:r>
              <a:rPr lang="en-US" altLang="zh-TW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30%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、</a:t>
            </a:r>
            <a:r>
              <a:rPr lang="en-US" altLang="zh-TW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40%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、</a:t>
            </a:r>
            <a:r>
              <a:rPr lang="en-US" altLang="zh-TW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50%</a:t>
            </a:r>
            <a:r>
              <a:rPr lang="en-US" altLang="zh-TW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(2/1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下載</a:t>
            </a:r>
            <a:r>
              <a:rPr lang="en-US" altLang="zh-TW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學科能力測驗成績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通過校系檢定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標準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高中對大學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每學群至多推薦二名學生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，並</a:t>
            </a:r>
            <a:r>
              <a:rPr lang="zh-TW" altLang="en-US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排定推薦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至同所大學學生之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優先順序</a:t>
            </a:r>
            <a:endParaRPr lang="en-US" altLang="zh-TW" dirty="0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同一學生僅限推薦至</a:t>
            </a:r>
            <a:r>
              <a:rPr lang="en-US" altLang="zh-TW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校</a:t>
            </a:r>
            <a:r>
              <a:rPr lang="en-US" altLang="zh-TW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學群，選填志願數依大學之規定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51" t="19888" r="7524" b="9084"/>
          <a:stretch>
            <a:fillRect/>
          </a:stretch>
        </p:blipFill>
        <p:spPr bwMode="auto">
          <a:xfrm>
            <a:off x="0" y="357166"/>
            <a:ext cx="9358346" cy="602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3F3DD-B60C-4A06-A19A-AE40C51B9C13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7" name="橢圓 6"/>
          <p:cNvSpPr/>
          <p:nvPr/>
        </p:nvSpPr>
        <p:spPr>
          <a:xfrm>
            <a:off x="0" y="2571744"/>
            <a:ext cx="5286375" cy="1071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99" t="15152" r="7383" b="5927"/>
          <a:stretch>
            <a:fillRect/>
          </a:stretch>
        </p:blipFill>
        <p:spPr bwMode="auto">
          <a:xfrm>
            <a:off x="0" y="285728"/>
            <a:ext cx="9251220" cy="633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6A1C9-B7EB-4275-893F-1E20B8FFD0FE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6" name="橢圓 5"/>
          <p:cNvSpPr/>
          <p:nvPr/>
        </p:nvSpPr>
        <p:spPr>
          <a:xfrm>
            <a:off x="0" y="571481"/>
            <a:ext cx="9144000" cy="30718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五角星形 7"/>
          <p:cNvSpPr/>
          <p:nvPr/>
        </p:nvSpPr>
        <p:spPr>
          <a:xfrm>
            <a:off x="4857752" y="1714488"/>
            <a:ext cx="428625" cy="357187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572264" y="3929063"/>
            <a:ext cx="714375" cy="2928937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214438" y="1071563"/>
            <a:ext cx="776287" cy="70485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 l="14648" t="19531" r="15771" b="48242"/>
          <a:stretch>
            <a:fillRect/>
          </a:stretch>
        </p:blipFill>
        <p:spPr bwMode="auto">
          <a:xfrm>
            <a:off x="0" y="785794"/>
            <a:ext cx="91440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繁星推薦分發原則</a:t>
            </a:r>
            <a:endParaRPr lang="en-US" altLang="zh-TW" sz="4800" smtClean="0"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sz="900" b="1" dirty="0">
              <a:solidFill>
                <a:srgbClr val="FF0000"/>
              </a:solidFill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TW" sz="3500" b="1" dirty="0">
                <a:solidFill>
                  <a:srgbClr val="0000FF"/>
                </a:solidFill>
                <a:latin typeface="新細明體" pitchFamily="18" charset="-120"/>
              </a:rPr>
              <a:t> </a:t>
            </a: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甄選</a:t>
            </a:r>
            <a:r>
              <a:rPr lang="zh-TW" altLang="en-US" sz="35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會依大學校系所訂</a:t>
            </a:r>
            <a:r>
              <a:rPr lang="zh-TW" altLang="en-US" sz="35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學測檢定標準</a:t>
            </a:r>
            <a:r>
              <a:rPr lang="zh-TW" altLang="en-US" sz="35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、高中</a:t>
            </a: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優先</a:t>
            </a:r>
            <a:r>
              <a:rPr lang="zh-TW" altLang="en-US" sz="35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推薦順序</a:t>
            </a:r>
            <a:r>
              <a:rPr lang="zh-TW" altLang="en-US" sz="35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及</a:t>
            </a:r>
            <a:r>
              <a:rPr lang="zh-TW" altLang="en-US" sz="35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分發比序</a:t>
            </a:r>
            <a:r>
              <a:rPr lang="zh-TW" altLang="en-US" sz="35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項目進行第一輪</a:t>
            </a: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分發；</a:t>
            </a:r>
            <a:r>
              <a:rPr lang="zh-TW" altLang="en-US" sz="35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各</a:t>
            </a:r>
            <a:r>
              <a:rPr lang="zh-TW" altLang="en-US" sz="35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大學錄取同所高中學生以一名</a:t>
            </a:r>
            <a:r>
              <a:rPr lang="zh-TW" altLang="en-US" sz="35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為限</a:t>
            </a: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</a:t>
            </a:r>
            <a:endParaRPr lang="en-US" altLang="zh-TW" sz="35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第一</a:t>
            </a:r>
            <a:r>
              <a:rPr lang="zh-TW" altLang="en-US" sz="35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輪分發後校系仍有缺額者，進行</a:t>
            </a:r>
            <a:r>
              <a:rPr lang="zh-TW" altLang="en-US" sz="35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第二輪</a:t>
            </a:r>
            <a:r>
              <a:rPr lang="zh-TW" altLang="en-US" sz="35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分發</a:t>
            </a: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，至缺額補滿為止</a:t>
            </a:r>
            <a:r>
              <a:rPr lang="en-US" altLang="zh-TW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大學錄取同一高中學生不限</a:t>
            </a:r>
            <a:r>
              <a:rPr lang="en-US" altLang="zh-TW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</a:t>
            </a: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名</a:t>
            </a:r>
            <a:r>
              <a:rPr lang="en-US" altLang="zh-TW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第一</a:t>
            </a:r>
            <a:r>
              <a:rPr lang="zh-TW" altLang="en-US" sz="35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輪及第二輪分發經比序至最後一項目仍</a:t>
            </a: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相同</a:t>
            </a:r>
            <a:r>
              <a:rPr lang="zh-TW" altLang="en-US" sz="35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時，則增額錄取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3"/>
          <p:cNvGraphicFramePr>
            <a:graphicFrameLocks/>
          </p:cNvGraphicFramePr>
          <p:nvPr/>
        </p:nvGraphicFramePr>
        <p:xfrm>
          <a:off x="152400" y="1600200"/>
          <a:ext cx="8839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分發比序：第</a:t>
            </a:r>
            <a:r>
              <a:rPr lang="en-US" altLang="zh-TW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</a:t>
            </a:r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比序為</a:t>
            </a:r>
            <a:r>
              <a:rPr lang="en-US" altLang="zh-TW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8207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Clr>
                <a:srgbClr val="003300"/>
              </a:buClr>
              <a:buFont typeface="Arial" pitchFamily="34" charset="0"/>
              <a:buNone/>
              <a:defRPr/>
            </a:pPr>
            <a:r>
              <a:rPr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在校學業成績全校排名百分比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51202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 txBox="1">
            <a:spLocks noChangeArrowheads="1"/>
          </p:cNvSpPr>
          <p:nvPr/>
        </p:nvSpPr>
        <p:spPr bwMode="auto">
          <a:xfrm>
            <a:off x="500063" y="2000250"/>
            <a:ext cx="8072437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rgbClr val="003300"/>
              </a:buClr>
              <a:buFont typeface="Wingdings" pitchFamily="2" charset="2"/>
              <a:buChar char="p"/>
            </a:pP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第</a:t>
            </a:r>
            <a:r>
              <a:rPr kumimoji="0" lang="en-US" altLang="zh-TW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</a:t>
            </a: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～</a:t>
            </a:r>
            <a:r>
              <a:rPr kumimoji="0" lang="en-US" altLang="zh-TW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7</a:t>
            </a: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比序為</a:t>
            </a:r>
            <a:r>
              <a:rPr kumimoji="0" lang="zh-TW" altLang="en-US" sz="32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學測各單科級分</a:t>
            </a: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或</a:t>
            </a:r>
            <a:r>
              <a:rPr kumimoji="0" lang="zh-TW" altLang="en-US" sz="32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總級分</a:t>
            </a: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，或</a:t>
            </a:r>
            <a:r>
              <a:rPr kumimoji="0" lang="zh-TW" altLang="en-US" sz="32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各單科學業總平均</a:t>
            </a: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成績全校排名百分比</a:t>
            </a:r>
            <a:endParaRPr kumimoji="0" lang="en-US" altLang="zh-TW" sz="320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marL="342900" indent="-342900">
              <a:spcBef>
                <a:spcPts val="1200"/>
              </a:spcBef>
              <a:buClr>
                <a:srgbClr val="003300"/>
              </a:buClr>
              <a:buFont typeface="Wingdings" pitchFamily="2" charset="2"/>
              <a:buChar char="p"/>
            </a:pP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單科為國文、英文、數學、物理、化學、生物、地球科學、歷史、地理、公民與社會、音樂、美術、舞蹈、體育等</a:t>
            </a:r>
            <a:r>
              <a:rPr kumimoji="0" lang="en-US" altLang="zh-TW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14</a:t>
            </a: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科</a:t>
            </a:r>
          </a:p>
          <a:p>
            <a:pPr marL="342900" indent="-342900">
              <a:spcBef>
                <a:spcPts val="1200"/>
              </a:spcBef>
              <a:buClr>
                <a:srgbClr val="003300"/>
              </a:buClr>
              <a:buFont typeface="Wingdings" pitchFamily="2" charset="2"/>
              <a:buChar char="p"/>
            </a:pP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音樂、美術、舞蹈、體育專業成績僅供第四～第七學群之校系擇一使用 </a:t>
            </a:r>
          </a:p>
        </p:txBody>
      </p:sp>
      <p:sp>
        <p:nvSpPr>
          <p:cNvPr id="48131" name="文字方塊 2"/>
          <p:cNvSpPr txBox="1">
            <a:spLocks noChangeArrowheads="1"/>
          </p:cNvSpPr>
          <p:nvPr/>
        </p:nvSpPr>
        <p:spPr bwMode="auto">
          <a:xfrm>
            <a:off x="3143250" y="571500"/>
            <a:ext cx="3071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第</a:t>
            </a:r>
            <a:r>
              <a:rPr lang="en-US" altLang="zh-TW" sz="4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2</a:t>
            </a:r>
            <a:r>
              <a:rPr lang="zh-TW" altLang="en-US" sz="4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～</a:t>
            </a:r>
            <a:r>
              <a:rPr lang="en-US" altLang="zh-TW" sz="4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7</a:t>
            </a:r>
            <a:r>
              <a:rPr lang="zh-TW" altLang="en-US" sz="4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比序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 cstate="print"/>
          <a:srcRect t="21484" r="17969" b="32617"/>
          <a:stretch>
            <a:fillRect/>
          </a:stretch>
        </p:blipFill>
        <p:spPr bwMode="auto">
          <a:xfrm>
            <a:off x="0" y="1500174"/>
            <a:ext cx="902243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橢圓 3"/>
          <p:cNvSpPr/>
          <p:nvPr/>
        </p:nvSpPr>
        <p:spPr>
          <a:xfrm>
            <a:off x="2857488" y="1643050"/>
            <a:ext cx="1357322" cy="2500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橢圓 4"/>
          <p:cNvSpPr/>
          <p:nvPr/>
        </p:nvSpPr>
        <p:spPr>
          <a:xfrm>
            <a:off x="4214810" y="1643050"/>
            <a:ext cx="3214684" cy="2071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橢圓 5"/>
          <p:cNvSpPr/>
          <p:nvPr/>
        </p:nvSpPr>
        <p:spPr>
          <a:xfrm>
            <a:off x="1357290" y="2285992"/>
            <a:ext cx="1143008" cy="1357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9179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橢圓 3"/>
          <p:cNvSpPr/>
          <p:nvPr/>
        </p:nvSpPr>
        <p:spPr>
          <a:xfrm>
            <a:off x="857224" y="571480"/>
            <a:ext cx="1928826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 cstate="print"/>
          <a:srcRect l="2197" t="22461" r="2588" b="31640"/>
          <a:stretch>
            <a:fillRect/>
          </a:stretch>
        </p:blipFill>
        <p:spPr bwMode="auto">
          <a:xfrm>
            <a:off x="-142940" y="1643050"/>
            <a:ext cx="928694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1785919" y="1857365"/>
            <a:ext cx="1428760" cy="1928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橢圓 5"/>
          <p:cNvSpPr/>
          <p:nvPr/>
        </p:nvSpPr>
        <p:spPr>
          <a:xfrm>
            <a:off x="3214678" y="1785926"/>
            <a:ext cx="3214710" cy="1571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橢圓 6"/>
          <p:cNvSpPr/>
          <p:nvPr/>
        </p:nvSpPr>
        <p:spPr>
          <a:xfrm>
            <a:off x="785786" y="2357430"/>
            <a:ext cx="1000132" cy="1214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22461" r="12109" b="31640"/>
          <a:stretch>
            <a:fillRect/>
          </a:stretch>
        </p:blipFill>
        <p:spPr bwMode="auto">
          <a:xfrm>
            <a:off x="24289" y="1643050"/>
            <a:ext cx="911971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橢圓 3"/>
          <p:cNvSpPr/>
          <p:nvPr/>
        </p:nvSpPr>
        <p:spPr>
          <a:xfrm>
            <a:off x="2500299" y="1857364"/>
            <a:ext cx="1428759" cy="2143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橢圓 4"/>
          <p:cNvSpPr/>
          <p:nvPr/>
        </p:nvSpPr>
        <p:spPr>
          <a:xfrm>
            <a:off x="4000496" y="1857364"/>
            <a:ext cx="4071940" cy="2000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橢圓 5"/>
          <p:cNvSpPr/>
          <p:nvPr/>
        </p:nvSpPr>
        <p:spPr>
          <a:xfrm>
            <a:off x="1214414" y="2143116"/>
            <a:ext cx="1143000" cy="1643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50F0D-A93D-4C6D-B432-96742855D73F}" type="slidenum">
              <a:rPr lang="en-US" altLang="zh-TW"/>
              <a:pPr>
                <a:defRPr/>
              </a:pPr>
              <a:t>42</a:t>
            </a:fld>
            <a:endParaRPr lang="en-US" altLang="zh-TW" dirty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714375"/>
            <a:ext cx="7643813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184EB-67EC-44E9-AF6A-AF60E83768AE}" type="slidenum">
              <a:rPr lang="en-US" altLang="zh-TW"/>
              <a:pPr>
                <a:defRPr/>
              </a:pPr>
              <a:t>43</a:t>
            </a:fld>
            <a:endParaRPr lang="en-US" altLang="zh-TW" dirty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642938"/>
            <a:ext cx="7643813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D6591-3E93-4DFE-9872-5236673378EE}" type="slidenum">
              <a:rPr lang="en-US" altLang="zh-TW"/>
              <a:pPr>
                <a:defRPr/>
              </a:pPr>
              <a:t>44</a:t>
            </a:fld>
            <a:endParaRPr lang="en-US" altLang="zh-TW" dirty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785813"/>
            <a:ext cx="7643813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071563" y="3500438"/>
            <a:ext cx="7215187" cy="1000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43000" y="5500688"/>
            <a:ext cx="7215188" cy="714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五角星形 5"/>
          <p:cNvSpPr/>
          <p:nvPr/>
        </p:nvSpPr>
        <p:spPr>
          <a:xfrm>
            <a:off x="357188" y="5500688"/>
            <a:ext cx="428625" cy="5715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1" dirty="0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7" name="乘號 6"/>
          <p:cNvSpPr/>
          <p:nvPr/>
        </p:nvSpPr>
        <p:spPr>
          <a:xfrm>
            <a:off x="3500438" y="3500438"/>
            <a:ext cx="571500" cy="5715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乘號 8"/>
          <p:cNvSpPr/>
          <p:nvPr/>
        </p:nvSpPr>
        <p:spPr>
          <a:xfrm>
            <a:off x="7429500" y="4000500"/>
            <a:ext cx="571500" cy="5715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五角星形 9"/>
          <p:cNvSpPr/>
          <p:nvPr/>
        </p:nvSpPr>
        <p:spPr>
          <a:xfrm>
            <a:off x="285750" y="2786063"/>
            <a:ext cx="428625" cy="5715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1" dirty="0">
              <a:solidFill>
                <a:srgbClr val="FF0000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D4F38-9AF4-4834-A4D9-9D0BFC70079C}" type="slidenum">
              <a:rPr lang="en-US" altLang="zh-TW"/>
              <a:pPr>
                <a:defRPr/>
              </a:pPr>
              <a:t>45</a:t>
            </a:fld>
            <a:endParaRPr lang="en-US" altLang="zh-TW" dirty="0"/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785813"/>
            <a:ext cx="778668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143000" y="5500688"/>
            <a:ext cx="7215188" cy="714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357313" y="3500438"/>
            <a:ext cx="7215187" cy="1071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五角星形 6"/>
          <p:cNvSpPr/>
          <p:nvPr/>
        </p:nvSpPr>
        <p:spPr>
          <a:xfrm>
            <a:off x="571500" y="3929063"/>
            <a:ext cx="428625" cy="5715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1" dirty="0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8" name="乘號 7"/>
          <p:cNvSpPr/>
          <p:nvPr/>
        </p:nvSpPr>
        <p:spPr>
          <a:xfrm>
            <a:off x="3643313" y="5572125"/>
            <a:ext cx="571500" cy="5715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乘號 8"/>
          <p:cNvSpPr/>
          <p:nvPr/>
        </p:nvSpPr>
        <p:spPr>
          <a:xfrm>
            <a:off x="4572000" y="3500438"/>
            <a:ext cx="571500" cy="5715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五角星形 9"/>
          <p:cNvSpPr/>
          <p:nvPr/>
        </p:nvSpPr>
        <p:spPr>
          <a:xfrm>
            <a:off x="642938" y="2857500"/>
            <a:ext cx="428625" cy="5715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1" dirty="0">
              <a:solidFill>
                <a:srgbClr val="FF0000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http://www.thinkmitchthink.com/blog/wp-content/uploads/2007/06/choosing-apples-42-15216625-s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3038" cy="775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 txBox="1">
            <a:spLocks/>
          </p:cNvSpPr>
          <p:nvPr/>
        </p:nvSpPr>
        <p:spPr bwMode="auto">
          <a:xfrm>
            <a:off x="0" y="2205038"/>
            <a:ext cx="9144000" cy="2232025"/>
          </a:xfrm>
          <a:prstGeom prst="rect">
            <a:avLst/>
          </a:prstGeom>
          <a:solidFill>
            <a:srgbClr val="FAFBF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0000FF"/>
              </a:buClr>
              <a:buSzPct val="75000"/>
              <a:buFont typeface="Wingdings" pitchFamily="2" charset="2"/>
              <a:buNone/>
            </a:pPr>
            <a:r>
              <a:rPr lang="zh-TW" altLang="en-US" sz="7200">
                <a:solidFill>
                  <a:srgbClr val="000000"/>
                </a:solidFill>
                <a:latin typeface="Tahoma" pitchFamily="34" charset="0"/>
                <a:ea typeface="華康粗黑體" pitchFamily="49" charset="-120"/>
              </a:rPr>
              <a:t>各校系錄取標準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 cstate="print"/>
          <a:srcRect l="14648" t="34180" r="9179" b="10775"/>
          <a:stretch>
            <a:fillRect/>
          </a:stretch>
        </p:blipFill>
        <p:spPr bwMode="auto">
          <a:xfrm>
            <a:off x="0" y="1071546"/>
            <a:ext cx="909479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928662" y="3286124"/>
            <a:ext cx="8215338" cy="12858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橢圓 4"/>
          <p:cNvSpPr/>
          <p:nvPr/>
        </p:nvSpPr>
        <p:spPr>
          <a:xfrm>
            <a:off x="928662" y="4714884"/>
            <a:ext cx="7062790" cy="1357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 l="9521" t="33203" r="4052" b="6250"/>
          <a:stretch>
            <a:fillRect/>
          </a:stretch>
        </p:blipFill>
        <p:spPr bwMode="auto">
          <a:xfrm>
            <a:off x="0" y="1285860"/>
            <a:ext cx="9245464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61F85-11D2-4789-B661-E65F70F8318D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  <p:sp>
        <p:nvSpPr>
          <p:cNvPr id="6" name="橢圓 5"/>
          <p:cNvSpPr/>
          <p:nvPr/>
        </p:nvSpPr>
        <p:spPr>
          <a:xfrm>
            <a:off x="928688" y="3357562"/>
            <a:ext cx="8215312" cy="14287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橢圓 6"/>
          <p:cNvSpPr/>
          <p:nvPr/>
        </p:nvSpPr>
        <p:spPr>
          <a:xfrm>
            <a:off x="928662" y="4714884"/>
            <a:ext cx="8215338" cy="1428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/>
          <a:srcRect l="10254" t="33203" r="4052" b="6250"/>
          <a:stretch>
            <a:fillRect/>
          </a:stretch>
        </p:blipFill>
        <p:spPr bwMode="auto">
          <a:xfrm>
            <a:off x="0" y="1357298"/>
            <a:ext cx="9167112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0F351-7B46-459B-BB86-142387F5B745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  <p:sp>
        <p:nvSpPr>
          <p:cNvPr id="7" name="橢圓 6"/>
          <p:cNvSpPr/>
          <p:nvPr/>
        </p:nvSpPr>
        <p:spPr>
          <a:xfrm>
            <a:off x="928662" y="3643314"/>
            <a:ext cx="7358062" cy="1285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橢圓 7"/>
          <p:cNvSpPr/>
          <p:nvPr/>
        </p:nvSpPr>
        <p:spPr>
          <a:xfrm>
            <a:off x="928662" y="5000636"/>
            <a:ext cx="7358063" cy="1223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691" t="14648" r="26025" b="6250"/>
          <a:stretch>
            <a:fillRect/>
          </a:stretch>
        </p:blipFill>
        <p:spPr bwMode="auto">
          <a:xfrm>
            <a:off x="2058454" y="0"/>
            <a:ext cx="4656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Grp="1" noChangeArrowheads="1"/>
          </p:cNvSpPr>
          <p:nvPr>
            <p:ph type="title"/>
          </p:nvPr>
        </p:nvSpPr>
        <p:spPr>
          <a:xfrm>
            <a:off x="285750" y="92868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繁星推薦分發錄取生權利義務</a:t>
            </a:r>
            <a:endParaRPr lang="en-US" altLang="zh-TW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143125"/>
            <a:ext cx="8229600" cy="3686175"/>
          </a:xfrm>
        </p:spPr>
        <p:txBody>
          <a:bodyPr/>
          <a:lstStyle/>
          <a:p>
            <a:pPr eaLnBrk="1" hangingPunct="1"/>
            <a:endParaRPr lang="en-US" altLang="zh-TW" sz="900" b="1" smtClean="0">
              <a:solidFill>
                <a:srgbClr val="FF0000"/>
              </a:solidFill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Char char="p"/>
            </a:pPr>
            <a:r>
              <a:rPr lang="en-US" altLang="zh-TW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</a:t>
            </a: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分發錄取生即取得各該校系入學資格</a:t>
            </a:r>
          </a:p>
          <a:p>
            <a:pPr eaLnBrk="1" hangingPunct="1">
              <a:buFont typeface="Wingdings" pitchFamily="2" charset="2"/>
              <a:buChar char="p"/>
            </a:pP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一律</a:t>
            </a:r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不得參加當年度「個人申請」</a:t>
            </a: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第一階段篩選</a:t>
            </a:r>
          </a:p>
          <a:p>
            <a:pPr eaLnBrk="1" hangingPunct="1">
              <a:buFont typeface="Wingdings" pitchFamily="2" charset="2"/>
              <a:buChar char="p"/>
            </a:pP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除依簡章規定期限放棄資格，否則一律不得再登記參加考試入學招生</a:t>
            </a:r>
          </a:p>
          <a:p>
            <a:pPr eaLnBrk="1" hangingPunct="1">
              <a:buFont typeface="Wingdings" pitchFamily="2" charset="2"/>
              <a:buChar char="p"/>
            </a:pP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入學後</a:t>
            </a:r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可否轉系</a:t>
            </a: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，由各大學自訂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P1010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標題 1"/>
          <p:cNvSpPr>
            <a:spLocks noGrp="1"/>
          </p:cNvSpPr>
          <p:nvPr>
            <p:ph type="title" idx="4294967295"/>
          </p:nvPr>
        </p:nvSpPr>
        <p:spPr>
          <a:xfrm>
            <a:off x="0" y="4005263"/>
            <a:ext cx="9144000" cy="1800225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zh-TW" altLang="en-US" sz="7200" smtClean="0">
                <a:solidFill>
                  <a:srgbClr val="000000"/>
                </a:solidFill>
                <a:ea typeface="華康粗黑體" pitchFamily="49" charset="-120"/>
              </a:rPr>
              <a:t>個人申請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23850" y="1700213"/>
            <a:ext cx="835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4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招生名額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4294967295"/>
          </p:nvPr>
        </p:nvSpPr>
        <p:spPr bwMode="white">
          <a:xfrm>
            <a:off x="714348" y="1500174"/>
            <a:ext cx="8001056" cy="4429156"/>
          </a:xfrm>
          <a:solidFill>
            <a:srgbClr val="FFFF00"/>
          </a:solidFill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anchor="ctr"/>
          <a:lstStyle/>
          <a:p>
            <a:pPr eaLnBrk="1" hangingPunct="1">
              <a:buClr>
                <a:srgbClr val="003300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TW" sz="4000" dirty="0" smtClean="0">
                <a:latin typeface="華康中特圓體" pitchFamily="49" charset="-120"/>
                <a:ea typeface="華康中特圓體" pitchFamily="49" charset="-120"/>
              </a:rPr>
              <a:t>1672</a:t>
            </a:r>
            <a:r>
              <a:rPr lang="zh-TW" altLang="en-US" sz="4000" dirty="0" smtClean="0">
                <a:latin typeface="華康中特圓體" pitchFamily="49" charset="-120"/>
                <a:ea typeface="華康中特圓體" pitchFamily="49" charset="-120"/>
              </a:rPr>
              <a:t>系提供</a:t>
            </a:r>
            <a:r>
              <a:rPr lang="en-US" altLang="zh-TW" sz="4000" dirty="0" smtClean="0">
                <a:latin typeface="華康中特圓體" pitchFamily="49" charset="-120"/>
                <a:ea typeface="華康中特圓體" pitchFamily="49" charset="-120"/>
              </a:rPr>
              <a:t>42220</a:t>
            </a:r>
            <a:r>
              <a:rPr lang="zh-TW" altLang="en-US" sz="4000" dirty="0" smtClean="0">
                <a:latin typeface="華康中特圓體" pitchFamily="49" charset="-120"/>
                <a:ea typeface="華康中特圓體" pitchFamily="49" charset="-120"/>
              </a:rPr>
              <a:t>個名額</a:t>
            </a:r>
          </a:p>
          <a:p>
            <a:pPr eaLnBrk="1" hangingPunct="1">
              <a:buClr>
                <a:srgbClr val="003300"/>
              </a:buClr>
              <a:buSzPct val="75000"/>
              <a:buFont typeface="Wingdings" pitchFamily="2" charset="2"/>
              <a:buChar char="n"/>
              <a:defRPr/>
            </a:pPr>
            <a:r>
              <a:rPr lang="zh-TW" altLang="en-US" sz="4000" dirty="0" smtClean="0">
                <a:latin typeface="華康中特圓體" pitchFamily="49" charset="-120"/>
                <a:ea typeface="華康中特圓體" pitchFamily="49" charset="-120"/>
              </a:rPr>
              <a:t>頂尖大學熱門校系或</a:t>
            </a:r>
            <a:r>
              <a:rPr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增加名額</a:t>
            </a:r>
            <a:r>
              <a:rPr lang="zh-TW" altLang="en-US" sz="4000" dirty="0" smtClean="0">
                <a:latin typeface="華康中特圓體" pitchFamily="49" charset="-120"/>
                <a:ea typeface="華康中特圓體" pitchFamily="49" charset="-120"/>
              </a:rPr>
              <a:t>或</a:t>
            </a:r>
            <a:r>
              <a:rPr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放寬篩選倍率</a:t>
            </a:r>
            <a:r>
              <a:rPr lang="zh-TW" altLang="en-US" sz="4000" dirty="0" smtClean="0">
                <a:latin typeface="華康中特圓體" pitchFamily="49" charset="-120"/>
                <a:ea typeface="華康中特圓體" pitchFamily="49" charset="-120"/>
              </a:rPr>
              <a:t>，預料考生通過第一階段甄試機會增加，大學缺額將大幅減少，回流到指考分發的名額也會減少。</a:t>
            </a:r>
            <a:endParaRPr lang="en-US" altLang="zh-TW" sz="4000" dirty="0" smtClean="0"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928662" y="1428736"/>
          <a:ext cx="7143800" cy="47292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5950"/>
                <a:gridCol w="1785950"/>
                <a:gridCol w="1785950"/>
                <a:gridCol w="1785950"/>
              </a:tblGrid>
              <a:tr h="1174409"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項目</a:t>
                      </a:r>
                      <a:endParaRPr lang="en-US" altLang="zh-TW" sz="2400" b="0" dirty="0" smtClean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endParaRPr lang="en-US" altLang="zh-TW" sz="2400" b="0" dirty="0" smtClean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r>
                        <a:rPr lang="zh-TW" altLang="en-US" sz="24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學年度</a:t>
                      </a:r>
                      <a:endParaRPr lang="zh-TW" altLang="en-US" sz="24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招生名額</a:t>
                      </a:r>
                      <a:endParaRPr lang="zh-TW" altLang="en-US" sz="24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錄取人數</a:t>
                      </a:r>
                      <a:endParaRPr lang="zh-TW" altLang="en-US" sz="24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缺額人數</a:t>
                      </a:r>
                      <a:endParaRPr lang="zh-TW" altLang="en-US" sz="24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</a:tr>
              <a:tr h="1174409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99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學年度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45712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32993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12719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</a:tr>
              <a:tr h="1105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100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學年度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40402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34347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6804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</a:tr>
              <a:tr h="1260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101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學年度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42220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？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？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642910" y="642918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甄選入學招生名額概況</a:t>
            </a:r>
            <a:endParaRPr lang="zh-TW" altLang="en-US" sz="4000" dirty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</p:nvPr>
        </p:nvGraphicFramePr>
        <p:xfrm>
          <a:off x="0" y="-963613"/>
          <a:ext cx="8839200" cy="510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群組 7"/>
          <p:cNvGrpSpPr>
            <a:grpSpLocks/>
          </p:cNvGrpSpPr>
          <p:nvPr/>
        </p:nvGrpSpPr>
        <p:grpSpPr bwMode="auto">
          <a:xfrm>
            <a:off x="1643063" y="3071813"/>
            <a:ext cx="6357937" cy="3786187"/>
            <a:chOff x="1105494" y="1540536"/>
            <a:chExt cx="7374322" cy="2752809"/>
          </a:xfrm>
        </p:grpSpPr>
        <p:sp>
          <p:nvSpPr>
            <p:cNvPr id="9" name="圓角化同側角落矩形 8"/>
            <p:cNvSpPr/>
            <p:nvPr/>
          </p:nvSpPr>
          <p:spPr>
            <a:xfrm rot="5400000">
              <a:off x="3494173" y="-747727"/>
              <a:ext cx="2510424" cy="728778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圓角化同側角落矩形 4"/>
            <p:cNvSpPr/>
            <p:nvPr/>
          </p:nvSpPr>
          <p:spPr>
            <a:xfrm>
              <a:off x="1105494" y="1540536"/>
              <a:ext cx="7374322" cy="2752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繳費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(3/12</a:t>
              </a:r>
              <a:r>
                <a:rPr lang="zh-TW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～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3/15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)</a:t>
              </a:r>
              <a:r>
                <a:rPr lang="zh-TW" altLang="en-US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、</a:t>
              </a: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報名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3/13</a:t>
              </a: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～</a:t>
              </a:r>
              <a:r>
                <a:rPr lang="en-US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3/15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)</a:t>
              </a:r>
              <a:endParaRPr lang="zh-TW" altLang="en-US" sz="2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公告第一階段篩選結果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3/22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)</a:t>
              </a:r>
              <a:endParaRPr lang="zh-TW" sz="2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寄發指定項目甄試通知、繳交甄試費用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大學自訂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)</a:t>
              </a:r>
              <a:endParaRPr lang="zh-TW" altLang="en-US" sz="2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指定項</a:t>
              </a:r>
              <a:r>
                <a:rPr lang="zh-TW" altLang="en-US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目甄試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(3</a:t>
              </a:r>
              <a:r>
                <a:rPr lang="en-US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/30</a:t>
              </a:r>
              <a:r>
                <a:rPr lang="zh-TW" altLang="en-US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～</a:t>
              </a:r>
              <a:r>
                <a:rPr lang="en-US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4/22</a:t>
              </a: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期間之週五、六、日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)</a:t>
              </a:r>
              <a:endParaRPr lang="zh-TW" altLang="en-US" sz="2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2000" dirty="0">
                  <a:solidFill>
                    <a:srgbClr val="FF0000"/>
                  </a:solidFill>
                  <a:latin typeface="華康中特圓體" pitchFamily="49" charset="-120"/>
                  <a:ea typeface="華康中特圓體" pitchFamily="49" charset="-120"/>
                </a:rPr>
                <a:t>寄發網路登記就讀志願序通行碼</a:t>
              </a:r>
              <a:r>
                <a:rPr lang="en-US" altLang="zh-TW" sz="2000" dirty="0">
                  <a:solidFill>
                    <a:srgbClr val="FF0000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zh-TW" altLang="en-US" sz="2000" dirty="0">
                  <a:solidFill>
                    <a:srgbClr val="FF0000"/>
                  </a:solidFill>
                  <a:latin typeface="華康中特圓體" pitchFamily="49" charset="-120"/>
                  <a:ea typeface="華康中特圓體" pitchFamily="49" charset="-120"/>
                </a:rPr>
                <a:t>暫定</a:t>
              </a:r>
              <a:r>
                <a:rPr lang="en-US" sz="2000" dirty="0">
                  <a:solidFill>
                    <a:srgbClr val="FF0000"/>
                  </a:solidFill>
                  <a:latin typeface="華康中特圓體" pitchFamily="49" charset="-120"/>
                  <a:ea typeface="華康中特圓體" pitchFamily="49" charset="-120"/>
                </a:rPr>
                <a:t>4/8</a:t>
              </a:r>
              <a:r>
                <a:rPr lang="en-US" altLang="zh-TW" sz="2000" dirty="0">
                  <a:solidFill>
                    <a:srgbClr val="FF0000"/>
                  </a:solidFill>
                  <a:latin typeface="華康中特圓體" pitchFamily="49" charset="-120"/>
                  <a:ea typeface="華康中特圓體" pitchFamily="49" charset="-120"/>
                </a:rPr>
                <a:t>)</a:t>
              </a:r>
              <a:endParaRPr lang="zh-TW" sz="2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公告錄取名單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4/30</a:t>
              </a: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前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)</a:t>
              </a:r>
              <a:endParaRPr lang="zh-TW" altLang="en-US" sz="2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正備取生</a:t>
              </a:r>
              <a:r>
                <a:rPr lang="zh-TW" altLang="en-US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網路</a:t>
              </a: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登記就讀志願序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5/3</a:t>
              </a: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～</a:t>
              </a:r>
              <a:r>
                <a:rPr lang="en-US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5/4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)</a:t>
              </a:r>
              <a:endParaRPr lang="zh-TW" altLang="en-US" sz="2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公告統一分發結果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5/10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)</a:t>
              </a:r>
              <a:endParaRPr lang="zh-TW" sz="2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放棄截止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5/14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)</a:t>
              </a:r>
              <a:endParaRPr lang="zh-TW" altLang="en-US" sz="2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r="9179" b="6250"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2928926" y="2000240"/>
            <a:ext cx="2357454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個人申請第一階段篩選方式</a:t>
            </a:r>
            <a:endParaRPr lang="en-US" altLang="zh-TW" sz="4800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85875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TW" sz="1000" b="1" smtClean="0">
              <a:solidFill>
                <a:srgbClr val="FF0000"/>
              </a:solidFill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Char char="p"/>
            </a:pPr>
            <a:r>
              <a:rPr lang="en-US" altLang="zh-TW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</a:t>
            </a: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學生自行報名</a:t>
            </a:r>
            <a:r>
              <a:rPr lang="en-US" altLang="zh-TW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學校統一彙辦</a:t>
            </a:r>
            <a:r>
              <a:rPr lang="en-US" altLang="zh-TW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，申請校系數以</a:t>
            </a:r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六校系</a:t>
            </a:r>
            <a:r>
              <a:rPr lang="en-US" altLang="zh-TW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含</a:t>
            </a:r>
            <a:r>
              <a:rPr lang="en-US" altLang="zh-TW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為限</a:t>
            </a:r>
            <a:endParaRPr lang="en-US" altLang="zh-TW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eaLnBrk="1" hangingPunct="1">
              <a:buFont typeface="Wingdings" pitchFamily="2" charset="2"/>
              <a:buChar char="p"/>
            </a:pP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大學得限制考生僅能申請該校一學系（組）違者取消考生報名該大學所有校系（組）之申請</a:t>
            </a:r>
          </a:p>
          <a:p>
            <a:pPr eaLnBrk="1" hangingPunct="1">
              <a:buFont typeface="Wingdings" pitchFamily="2" charset="2"/>
              <a:buChar char="p"/>
            </a:pP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依學生學科能力測驗或術科考試成績，進行</a:t>
            </a:r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第一階段篩選</a:t>
            </a:r>
            <a:endParaRPr lang="en-US" altLang="zh-TW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eaLnBrk="1" hangingPunct="1">
              <a:buFont typeface="Wingdings" pitchFamily="2" charset="2"/>
              <a:buChar char="p"/>
            </a:pP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通過第一階段檢定學生，</a:t>
            </a:r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自行</a:t>
            </a: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依大學校系通知</a:t>
            </a:r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報名第二階段甄試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 cstate="print"/>
          <a:srcRect l="14648" t="19531" r="12842" b="6250"/>
          <a:stretch>
            <a:fillRect/>
          </a:stretch>
        </p:blipFill>
        <p:spPr bwMode="auto">
          <a:xfrm>
            <a:off x="928662" y="0"/>
            <a:ext cx="7072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橢圓 2"/>
          <p:cNvSpPr/>
          <p:nvPr/>
        </p:nvSpPr>
        <p:spPr>
          <a:xfrm>
            <a:off x="2857488" y="3143248"/>
            <a:ext cx="714380" cy="3714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68611" name="文字版面配置區 2"/>
          <p:cNvSpPr>
            <a:spLocks noGrp="1"/>
          </p:cNvSpPr>
          <p:nvPr>
            <p:ph type="body" sz="half" idx="4294967295"/>
          </p:nvPr>
        </p:nvSpPr>
        <p:spPr>
          <a:xfrm>
            <a:off x="1192213" y="1981200"/>
            <a:ext cx="3819525" cy="4114800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68612" name="內容版面配置區 3"/>
          <p:cNvSpPr>
            <a:spLocks noGrp="1"/>
          </p:cNvSpPr>
          <p:nvPr>
            <p:ph sz="half" idx="4294967295"/>
          </p:nvPr>
        </p:nvSpPr>
        <p:spPr>
          <a:xfrm>
            <a:off x="5145088" y="1981200"/>
            <a:ext cx="3819525" cy="4114800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68613" name="Picture 2" descr="http://superiorsaunas.com/store/images/steps_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white">
          <a:xfrm>
            <a:off x="1043608" y="1628800"/>
            <a:ext cx="6984776" cy="11542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extLst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l"/>
              <a:defRPr/>
            </a:pPr>
            <a:r>
              <a:rPr lang="zh-TW" altLang="en-US" sz="4800" dirty="0" smtClean="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rPr>
              <a:t>第二階段指定項目甄試</a:t>
            </a:r>
          </a:p>
          <a:p>
            <a:pPr eaLnBrk="1" hangingPunct="1">
              <a:lnSpc>
                <a:spcPct val="90000"/>
              </a:lnSpc>
              <a:defRPr/>
            </a:pPr>
            <a:endParaRPr lang="zh-TW" altLang="en-US" sz="4800" dirty="0" smtClean="0">
              <a:solidFill>
                <a:srgbClr val="00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white">
          <a:xfrm rot="582093">
            <a:off x="-123945" y="3925137"/>
            <a:ext cx="5688186" cy="11542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extLst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l"/>
              <a:defRPr/>
            </a:pPr>
            <a:r>
              <a:rPr lang="zh-TW" altLang="en-US" sz="4800" dirty="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rPr>
              <a:t>第一階段倍率篩選</a:t>
            </a:r>
            <a:endParaRPr lang="zh-TW" altLang="en-US" sz="4800" dirty="0" smtClean="0">
              <a:solidFill>
                <a:srgbClr val="00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TW" altLang="en-US" sz="4800" dirty="0" smtClean="0">
              <a:solidFill>
                <a:srgbClr val="00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white">
          <a:xfrm rot="922588">
            <a:off x="1484673" y="5241156"/>
            <a:ext cx="5688186" cy="137903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isometricTopUp"/>
            <a:lightRig rig="threePt" dir="t"/>
          </a:scene3d>
          <a:extLst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zh-TW" altLang="en-US" sz="4800" dirty="0" smtClean="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rPr>
              <a:t>學科能力測驗檢定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 t="18554" r="2588" b="22851"/>
          <a:stretch>
            <a:fillRect/>
          </a:stretch>
        </p:blipFill>
        <p:spPr bwMode="auto">
          <a:xfrm>
            <a:off x="0" y="1285860"/>
            <a:ext cx="950122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SzPct val="75000"/>
            </a:pPr>
            <a:endParaRPr lang="zh-TW" altLang="en-US">
              <a:solidFill>
                <a:srgbClr val="00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18435" name="Picture 2" descr="payperpost-realrank-decis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928688"/>
            <a:ext cx="5400675" cy="53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1924" name="標題 1"/>
          <p:cNvSpPr>
            <a:spLocks/>
          </p:cNvSpPr>
          <p:nvPr/>
        </p:nvSpPr>
        <p:spPr bwMode="auto">
          <a:xfrm>
            <a:off x="5929322" y="2928934"/>
            <a:ext cx="2771775" cy="1052512"/>
          </a:xfrm>
          <a:prstGeom prst="rect">
            <a:avLst/>
          </a:prstGeom>
          <a:solidFill>
            <a:srgbClr val="FAFBF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zh-TW" altLang="en-US" sz="4400" dirty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繁星推薦</a:t>
            </a:r>
          </a:p>
        </p:txBody>
      </p:sp>
      <p:sp>
        <p:nvSpPr>
          <p:cNvPr id="721925" name="標題 1"/>
          <p:cNvSpPr>
            <a:spLocks/>
          </p:cNvSpPr>
          <p:nvPr/>
        </p:nvSpPr>
        <p:spPr bwMode="auto">
          <a:xfrm>
            <a:off x="0" y="0"/>
            <a:ext cx="2771775" cy="1052513"/>
          </a:xfrm>
          <a:prstGeom prst="rect">
            <a:avLst/>
          </a:prstGeom>
          <a:solidFill>
            <a:srgbClr val="FAFBF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zh-TW" altLang="en-US" sz="4400" dirty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個人申請</a:t>
            </a:r>
          </a:p>
        </p:txBody>
      </p:sp>
      <p:sp>
        <p:nvSpPr>
          <p:cNvPr id="721926" name="標題 1"/>
          <p:cNvSpPr>
            <a:spLocks/>
          </p:cNvSpPr>
          <p:nvPr/>
        </p:nvSpPr>
        <p:spPr bwMode="auto">
          <a:xfrm>
            <a:off x="4286248" y="285728"/>
            <a:ext cx="2771775" cy="1052512"/>
          </a:xfrm>
          <a:prstGeom prst="rect">
            <a:avLst/>
          </a:prstGeom>
          <a:solidFill>
            <a:srgbClr val="FAFBF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zh-TW" altLang="en-US" sz="4400" dirty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考試分發</a:t>
            </a:r>
          </a:p>
        </p:txBody>
      </p:sp>
      <p:sp>
        <p:nvSpPr>
          <p:cNvPr id="18439" name="Rectangle 12"/>
          <p:cNvSpPr>
            <a:spLocks noChangeArrowheads="1"/>
          </p:cNvSpPr>
          <p:nvPr/>
        </p:nvSpPr>
        <p:spPr bwMode="white">
          <a:xfrm>
            <a:off x="357188" y="6215063"/>
            <a:ext cx="268535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SzPct val="75000"/>
              <a:buFont typeface="Wingdings" pitchFamily="2" charset="2"/>
              <a:buChar char="n"/>
            </a:pPr>
            <a:r>
              <a:rPr lang="zh-TW" altLang="en-US" sz="28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學科能力測驗</a:t>
            </a:r>
          </a:p>
        </p:txBody>
      </p:sp>
      <p:sp>
        <p:nvSpPr>
          <p:cNvPr id="18440" name="Rectangle 13"/>
          <p:cNvSpPr>
            <a:spLocks noChangeArrowheads="1"/>
          </p:cNvSpPr>
          <p:nvPr/>
        </p:nvSpPr>
        <p:spPr bwMode="white">
          <a:xfrm>
            <a:off x="3643306" y="5143512"/>
            <a:ext cx="196720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SzPct val="75000"/>
              <a:buFont typeface="Wingdings" pitchFamily="2" charset="2"/>
              <a:buChar char="n"/>
            </a:pPr>
            <a:r>
              <a:rPr lang="zh-TW" altLang="en-US" sz="28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術科考試</a:t>
            </a:r>
          </a:p>
        </p:txBody>
      </p:sp>
      <p:sp>
        <p:nvSpPr>
          <p:cNvPr id="18441" name="Rectangle 14"/>
          <p:cNvSpPr>
            <a:spLocks noChangeArrowheads="1"/>
          </p:cNvSpPr>
          <p:nvPr/>
        </p:nvSpPr>
        <p:spPr bwMode="white">
          <a:xfrm>
            <a:off x="0" y="1214438"/>
            <a:ext cx="360838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SzPct val="75000"/>
              <a:buFont typeface="Wingdings" pitchFamily="2" charset="2"/>
              <a:buChar char="n"/>
            </a:pPr>
            <a:r>
              <a:rPr lang="zh-TW" altLang="en-US" sz="2400" dirty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第二階段指定項目甄試</a:t>
            </a:r>
          </a:p>
        </p:txBody>
      </p:sp>
      <p:sp>
        <p:nvSpPr>
          <p:cNvPr id="18442" name="Rectangle 15"/>
          <p:cNvSpPr>
            <a:spLocks noChangeArrowheads="1"/>
          </p:cNvSpPr>
          <p:nvPr/>
        </p:nvSpPr>
        <p:spPr bwMode="white">
          <a:xfrm>
            <a:off x="4929188" y="1643063"/>
            <a:ext cx="268535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SzPct val="75000"/>
              <a:buFont typeface="Wingdings" pitchFamily="2" charset="2"/>
              <a:buChar char="n"/>
            </a:pPr>
            <a:r>
              <a:rPr lang="zh-TW" altLang="en-US" sz="28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指定科目考試</a:t>
            </a:r>
          </a:p>
        </p:txBody>
      </p:sp>
      <p:sp>
        <p:nvSpPr>
          <p:cNvPr id="18443" name="Rectangle 14"/>
          <p:cNvSpPr>
            <a:spLocks noChangeArrowheads="1"/>
          </p:cNvSpPr>
          <p:nvPr/>
        </p:nvSpPr>
        <p:spPr bwMode="white">
          <a:xfrm>
            <a:off x="0" y="1643063"/>
            <a:ext cx="299243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SzPct val="75000"/>
              <a:buFont typeface="Wingdings" pitchFamily="2" charset="2"/>
              <a:buChar char="n"/>
            </a:pPr>
            <a:r>
              <a:rPr lang="zh-TW" altLang="en-US" sz="2400" dirty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第一階段倍率篩選</a:t>
            </a:r>
          </a:p>
        </p:txBody>
      </p:sp>
      <p:sp>
        <p:nvSpPr>
          <p:cNvPr id="18444" name="Rectangle 14"/>
          <p:cNvSpPr>
            <a:spLocks noChangeArrowheads="1"/>
          </p:cNvSpPr>
          <p:nvPr/>
        </p:nvSpPr>
        <p:spPr bwMode="white">
          <a:xfrm>
            <a:off x="4572000" y="4286250"/>
            <a:ext cx="251863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00FF"/>
              </a:buClr>
              <a:buSzPct val="75000"/>
              <a:buFont typeface="Wingdings" pitchFamily="2" charset="2"/>
              <a:buNone/>
            </a:pPr>
            <a:r>
              <a:rPr lang="zh-TW" altLang="en-US" sz="2800" dirty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在學成績校排</a:t>
            </a:r>
            <a:r>
              <a:rPr lang="en-US" altLang="zh-TW" sz="2800" dirty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%</a:t>
            </a:r>
          </a:p>
        </p:txBody>
      </p:sp>
      <p:sp>
        <p:nvSpPr>
          <p:cNvPr id="18445" name="Rectangle 14"/>
          <p:cNvSpPr>
            <a:spLocks noChangeArrowheads="1"/>
          </p:cNvSpPr>
          <p:nvPr/>
        </p:nvSpPr>
        <p:spPr bwMode="white">
          <a:xfrm>
            <a:off x="3714750" y="4214813"/>
            <a:ext cx="114617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00100" lvl="1" indent="-342900" eaLnBrk="0" hangingPunct="0">
              <a:spcBef>
                <a:spcPct val="20000"/>
              </a:spcBef>
              <a:buClr>
                <a:srgbClr val="0000FF"/>
              </a:buClr>
              <a:buSzPct val="75000"/>
              <a:buFont typeface="Wingdings" pitchFamily="2" charset="2"/>
              <a:buChar char="n"/>
            </a:pPr>
            <a:r>
              <a:rPr lang="en-US" altLang="zh-TW" sz="240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71683" name="文字版面配置區 2"/>
          <p:cNvSpPr>
            <a:spLocks noGrp="1"/>
          </p:cNvSpPr>
          <p:nvPr>
            <p:ph type="body" sz="half" idx="4294967295"/>
          </p:nvPr>
        </p:nvSpPr>
        <p:spPr>
          <a:xfrm>
            <a:off x="1192213" y="1981200"/>
            <a:ext cx="3819525" cy="4114800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71684" name="內容版面配置區 3"/>
          <p:cNvSpPr>
            <a:spLocks noGrp="1"/>
          </p:cNvSpPr>
          <p:nvPr>
            <p:ph sz="half" idx="4294967295"/>
          </p:nvPr>
        </p:nvSpPr>
        <p:spPr>
          <a:xfrm>
            <a:off x="5145088" y="1981200"/>
            <a:ext cx="3819525" cy="4114800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71685" name="Picture 2" descr="http://superiorsaunas.com/store/images/steps_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white">
          <a:xfrm rot="922588">
            <a:off x="1484673" y="5241156"/>
            <a:ext cx="5688186" cy="137903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isometricTopUp"/>
            <a:lightRig rig="threePt" dir="t"/>
          </a:scene3d>
          <a:extLst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zh-TW" altLang="en-US" sz="4800" dirty="0" smtClean="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rPr>
              <a:t>學科能力測驗檢定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t="18554" r="2588" b="54102"/>
          <a:stretch>
            <a:fillRect/>
          </a:stretch>
        </p:blipFill>
        <p:spPr bwMode="auto">
          <a:xfrm>
            <a:off x="0" y="1643050"/>
            <a:ext cx="91440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橢圓 2"/>
          <p:cNvSpPr/>
          <p:nvPr/>
        </p:nvSpPr>
        <p:spPr>
          <a:xfrm>
            <a:off x="2428860" y="2285992"/>
            <a:ext cx="642938" cy="2571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74755" name="文字版面配置區 2"/>
          <p:cNvSpPr>
            <a:spLocks noGrp="1"/>
          </p:cNvSpPr>
          <p:nvPr>
            <p:ph type="body" sz="half" idx="4294967295"/>
          </p:nvPr>
        </p:nvSpPr>
        <p:spPr>
          <a:xfrm>
            <a:off x="1192213" y="1981200"/>
            <a:ext cx="3819525" cy="4114800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74756" name="內容版面配置區 3"/>
          <p:cNvSpPr>
            <a:spLocks noGrp="1"/>
          </p:cNvSpPr>
          <p:nvPr>
            <p:ph sz="half" idx="4294967295"/>
          </p:nvPr>
        </p:nvSpPr>
        <p:spPr>
          <a:xfrm>
            <a:off x="5145088" y="1981200"/>
            <a:ext cx="3819525" cy="4114800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74757" name="Picture 2" descr="http://superiorsaunas.com/store/images/steps_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white">
          <a:xfrm rot="582093">
            <a:off x="-123945" y="3925137"/>
            <a:ext cx="5688186" cy="11542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extLst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l"/>
              <a:defRPr/>
            </a:pPr>
            <a:r>
              <a:rPr lang="zh-TW" altLang="en-US" sz="4800" dirty="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rPr>
              <a:t>第一階段倍率篩選</a:t>
            </a:r>
            <a:endParaRPr lang="zh-TW" altLang="en-US" sz="4800" dirty="0" smtClean="0">
              <a:solidFill>
                <a:srgbClr val="00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TW" altLang="en-US" sz="4800" dirty="0" smtClean="0">
              <a:solidFill>
                <a:srgbClr val="00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C3729-386A-4F52-B917-1641D49265FB}" type="slidenum">
              <a:rPr lang="en-US" altLang="zh-TW"/>
              <a:pPr>
                <a:defRPr/>
              </a:pPr>
              <a:t>63</a:t>
            </a:fld>
            <a:endParaRPr lang="en-US" altLang="zh-TW" dirty="0"/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 cstate="print"/>
          <a:srcRect b="11539"/>
          <a:stretch>
            <a:fillRect/>
          </a:stretch>
        </p:blipFill>
        <p:spPr bwMode="auto">
          <a:xfrm>
            <a:off x="571500" y="500063"/>
            <a:ext cx="82740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橢圓 3"/>
          <p:cNvSpPr/>
          <p:nvPr/>
        </p:nvSpPr>
        <p:spPr>
          <a:xfrm>
            <a:off x="3714750" y="2143125"/>
            <a:ext cx="714375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143500" y="2071688"/>
            <a:ext cx="1285875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1143000" y="5143500"/>
            <a:ext cx="642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？</a:t>
            </a: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1071563" y="4071938"/>
            <a:ext cx="642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？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t="18554" r="2588" b="54102"/>
          <a:stretch>
            <a:fillRect/>
          </a:stretch>
        </p:blipFill>
        <p:spPr bwMode="auto">
          <a:xfrm>
            <a:off x="0" y="1643050"/>
            <a:ext cx="91440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橢圓 3"/>
          <p:cNvSpPr/>
          <p:nvPr/>
        </p:nvSpPr>
        <p:spPr>
          <a:xfrm>
            <a:off x="3071802" y="4143380"/>
            <a:ext cx="357191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071802" y="3143248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071802" y="3500438"/>
            <a:ext cx="35719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714348" y="4286256"/>
            <a:ext cx="1357322" cy="571504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90D1B-283E-478E-A7D2-B8A7BD292E4C}" type="slidenum">
              <a:rPr lang="en-US" altLang="zh-TW" smtClean="0"/>
              <a:pPr>
                <a:defRPr/>
              </a:pPr>
              <a:t>66</a:t>
            </a:fld>
            <a:endParaRPr lang="en-US" altLang="zh-TW"/>
          </a:p>
        </p:txBody>
      </p:sp>
      <p:pic>
        <p:nvPicPr>
          <p:cNvPr id="80899" name="內容版面配置區 4"/>
          <p:cNvPicPr>
            <a:picLocks noGrp="1"/>
          </p:cNvPicPr>
          <p:nvPr>
            <p:ph idx="1"/>
          </p:nvPr>
        </p:nvPicPr>
        <p:blipFill>
          <a:blip r:embed="rId2" cstate="print"/>
          <a:srcRect l="1263" t="23151" r="14400" b="996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橢圓 5"/>
          <p:cNvSpPr/>
          <p:nvPr/>
        </p:nvSpPr>
        <p:spPr>
          <a:xfrm>
            <a:off x="571472" y="6143645"/>
            <a:ext cx="8001000" cy="35719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81923" name="文字版面配置區 2"/>
          <p:cNvSpPr>
            <a:spLocks noGrp="1"/>
          </p:cNvSpPr>
          <p:nvPr>
            <p:ph type="body" sz="half" idx="4294967295"/>
          </p:nvPr>
        </p:nvSpPr>
        <p:spPr>
          <a:xfrm>
            <a:off x="1192213" y="1981200"/>
            <a:ext cx="3819525" cy="4114800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81924" name="內容版面配置區 3"/>
          <p:cNvSpPr>
            <a:spLocks noGrp="1"/>
          </p:cNvSpPr>
          <p:nvPr>
            <p:ph sz="half" idx="4294967295"/>
          </p:nvPr>
        </p:nvSpPr>
        <p:spPr>
          <a:xfrm>
            <a:off x="5145088" y="1981200"/>
            <a:ext cx="3819525" cy="4114800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81925" name="Picture 2" descr="http://superiorsaunas.com/store/images/steps_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white">
          <a:xfrm>
            <a:off x="1043608" y="1628800"/>
            <a:ext cx="6984776" cy="11542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extLst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l"/>
              <a:defRPr/>
            </a:pPr>
            <a:r>
              <a:rPr lang="zh-TW" altLang="en-US" sz="4800" dirty="0" smtClean="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rPr>
              <a:t>第二階段指定項目甄試</a:t>
            </a:r>
          </a:p>
          <a:p>
            <a:pPr eaLnBrk="1" hangingPunct="1">
              <a:lnSpc>
                <a:spcPct val="90000"/>
              </a:lnSpc>
              <a:defRPr/>
            </a:pPr>
            <a:endParaRPr lang="zh-TW" altLang="en-US" sz="4800" dirty="0" smtClean="0">
              <a:solidFill>
                <a:srgbClr val="00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t="18554" r="2588" b="54102"/>
          <a:stretch>
            <a:fillRect/>
          </a:stretch>
        </p:blipFill>
        <p:spPr bwMode="auto">
          <a:xfrm>
            <a:off x="0" y="1643050"/>
            <a:ext cx="91440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橢圓 2"/>
          <p:cNvSpPr/>
          <p:nvPr/>
        </p:nvSpPr>
        <p:spPr>
          <a:xfrm>
            <a:off x="3428992" y="2285992"/>
            <a:ext cx="642938" cy="2571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6000760" y="3214686"/>
            <a:ext cx="428628" cy="414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643702" y="2786058"/>
            <a:ext cx="428628" cy="414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7500958" y="2714620"/>
            <a:ext cx="1214446" cy="1285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8554" r="78760" b="71680"/>
          <a:stretch>
            <a:fillRect/>
          </a:stretch>
        </p:blipFill>
        <p:spPr bwMode="auto">
          <a:xfrm>
            <a:off x="0" y="857232"/>
            <a:ext cx="310750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44922" r="2588" b="30498"/>
          <a:stretch>
            <a:fillRect/>
          </a:stretch>
        </p:blipFill>
        <p:spPr bwMode="auto">
          <a:xfrm>
            <a:off x="0" y="1857364"/>
            <a:ext cx="91440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1214414" y="2857496"/>
            <a:ext cx="78581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214414" y="3357562"/>
            <a:ext cx="78581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>
            <a:off x="2714612" y="2214554"/>
            <a:ext cx="58579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2428860" y="3714752"/>
            <a:ext cx="67151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357422" y="4000504"/>
            <a:ext cx="7858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2428860" y="4286256"/>
            <a:ext cx="37147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1857375"/>
            <a:ext cx="69119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3143250"/>
            <a:ext cx="5761037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4071938"/>
            <a:ext cx="5761037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5000625"/>
            <a:ext cx="5761037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文字方塊 5"/>
          <p:cNvSpPr txBox="1">
            <a:spLocks noChangeArrowheads="1"/>
          </p:cNvSpPr>
          <p:nvPr/>
        </p:nvSpPr>
        <p:spPr bwMode="auto">
          <a:xfrm>
            <a:off x="1000125" y="571500"/>
            <a:ext cx="6357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5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三項統一考試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1B09B-B99C-408B-A0AA-9902107CDEA7}" type="slidenum">
              <a:rPr lang="zh-TW" altLang="en-US" smtClean="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7</a:t>
            </a:fld>
            <a:endParaRPr lang="zh-TW" altLang="en-US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內容版面配置區 2"/>
          <p:cNvSpPr txBox="1">
            <a:spLocks/>
          </p:cNvSpPr>
          <p:nvPr/>
        </p:nvSpPr>
        <p:spPr bwMode="auto">
          <a:xfrm>
            <a:off x="152400" y="1785938"/>
            <a:ext cx="8991600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使用甄選委員會</a:t>
            </a:r>
            <a:r>
              <a:rPr kumimoji="0" lang="en-US" altLang="zh-TW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4/18</a:t>
            </a: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寄發之</a:t>
            </a:r>
            <a:r>
              <a:rPr kumimoji="0" lang="zh-TW" altLang="en-US" sz="32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就讀志願序通行碼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正備取生於登記期間</a:t>
            </a:r>
            <a:r>
              <a:rPr kumimoji="0" lang="en-US" altLang="zh-TW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(5/3</a:t>
            </a: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～</a:t>
            </a:r>
            <a:r>
              <a:rPr kumimoji="0" lang="en-US" altLang="zh-TW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4)</a:t>
            </a: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至甄選委員會網址</a:t>
            </a:r>
            <a:r>
              <a:rPr kumimoji="0" lang="en-US" altLang="zh-TW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http://www.caac.ccu.edu.tw/</a:t>
            </a: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進入「網路登記志願」後，點選「</a:t>
            </a:r>
            <a:r>
              <a:rPr kumimoji="0" lang="zh-TW" altLang="en-US" sz="32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就讀志願序登記</a:t>
            </a: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」選項，進行登記作業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詳細作業流程請參閱簡章「</a:t>
            </a:r>
            <a:r>
              <a:rPr kumimoji="0" lang="en-US" altLang="zh-TW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101</a:t>
            </a: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學年度大學甄選入學招生網路登記就讀志願序作業流程」</a:t>
            </a: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857250" y="785813"/>
            <a:ext cx="7170738" cy="8572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kumimoji="0" lang="zh-TW" altLang="en-US" sz="4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  <a:cs typeface="+mj-cs"/>
              </a:rPr>
              <a:t>就讀志願序網路登記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572000" y="2643188"/>
            <a:ext cx="1371600" cy="838200"/>
          </a:xfrm>
          <a:prstGeom prst="downArrowCallout">
            <a:avLst>
              <a:gd name="adj1" fmla="val 40909"/>
              <a:gd name="adj2" fmla="val 40909"/>
              <a:gd name="adj3" fmla="val 16667"/>
              <a:gd name="adj4" fmla="val 66667"/>
            </a:avLst>
          </a:prstGeom>
          <a:solidFill>
            <a:srgbClr val="FFFF99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zh-TW" altLang="en-US" sz="200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4500563" y="2643188"/>
            <a:ext cx="1428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非常重要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文字方塊 4"/>
          <p:cNvSpPr txBox="1">
            <a:spLocks noChangeArrowheads="1"/>
          </p:cNvSpPr>
          <p:nvPr/>
        </p:nvSpPr>
        <p:spPr bwMode="auto">
          <a:xfrm>
            <a:off x="428625" y="1143000"/>
            <a:ext cx="8572500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個人申請分發錄取生權利義務</a:t>
            </a:r>
            <a:endParaRPr kumimoji="0" lang="en-US" altLang="zh-TW" sz="440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algn="ctr"/>
            <a:endParaRPr kumimoji="0" lang="en-US" altLang="zh-TW" sz="440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buFont typeface="Wingdings" pitchFamily="2" charset="2"/>
              <a:buChar char="Ø"/>
            </a:pPr>
            <a:r>
              <a:rPr kumimoji="0" lang="en-US" altLang="zh-TW" sz="2800" b="1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分發錄取生即取得各該校系入學資格</a:t>
            </a:r>
          </a:p>
          <a:p>
            <a:pPr>
              <a:buFont typeface="Wingdings" pitchFamily="2" charset="2"/>
              <a:buChar char="Ø"/>
            </a:pP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除依簡章規定期限</a:t>
            </a:r>
            <a:r>
              <a:rPr kumimoji="0" lang="en-US" altLang="zh-TW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(5/14)</a:t>
            </a: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放棄資格，否則一律</a:t>
            </a:r>
            <a:r>
              <a:rPr kumimoji="0" lang="zh-TW" altLang="en-US" sz="32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不得再登記參加</a:t>
            </a:r>
            <a:r>
              <a:rPr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該學年度考試分發入學招生與四技二專各聯合</a:t>
            </a:r>
            <a:r>
              <a:rPr lang="zh-TW" altLang="en-US" sz="32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登記分發入學</a:t>
            </a:r>
            <a:r>
              <a:rPr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招生</a:t>
            </a:r>
            <a:endParaRPr kumimoji="0" lang="en-US" altLang="zh-TW" sz="320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已錄取繁星計畫之考生不得參加申請入學第一階段篩選</a:t>
            </a:r>
          </a:p>
          <a:p>
            <a:pPr>
              <a:buFont typeface="Wingdings" pitchFamily="2" charset="2"/>
              <a:buChar char="Ø"/>
            </a:pPr>
            <a:r>
              <a:rPr kumimoji="0" lang="zh-TW" altLang="en-US" sz="32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入學後可否轉系，由各大學自訂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</p:nvPr>
        </p:nvGraphicFramePr>
        <p:xfrm>
          <a:off x="0" y="-785842"/>
          <a:ext cx="8839200" cy="4141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群組 7"/>
          <p:cNvGrpSpPr>
            <a:grpSpLocks/>
          </p:cNvGrpSpPr>
          <p:nvPr/>
        </p:nvGrpSpPr>
        <p:grpSpPr bwMode="auto">
          <a:xfrm>
            <a:off x="468313" y="2884488"/>
            <a:ext cx="8496300" cy="3787775"/>
            <a:chOff x="1105494" y="1565781"/>
            <a:chExt cx="7288546" cy="3169961"/>
          </a:xfrm>
        </p:grpSpPr>
        <p:sp>
          <p:nvSpPr>
            <p:cNvPr id="9" name="圓角化同側角落矩形 8"/>
            <p:cNvSpPr/>
            <p:nvPr/>
          </p:nvSpPr>
          <p:spPr>
            <a:xfrm rot="5400000">
              <a:off x="3164786" y="-493511"/>
              <a:ext cx="3169961" cy="7288546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圓角化同側角落矩形 4"/>
            <p:cNvSpPr/>
            <p:nvPr/>
          </p:nvSpPr>
          <p:spPr>
            <a:xfrm>
              <a:off x="1105494" y="1719895"/>
              <a:ext cx="7133297" cy="2861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342900" indent="-342900"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發售</a:t>
              </a:r>
              <a:r>
                <a:rPr lang="zh-TW" altLang="en-US" sz="2800" dirty="0">
                  <a:solidFill>
                    <a:srgbClr val="FF3300"/>
                  </a:solidFill>
                  <a:latin typeface="華康中特圓體" pitchFamily="49" charset="-120"/>
                  <a:ea typeface="華康中特圓體" pitchFamily="49" charset="-120"/>
                </a:rPr>
                <a:t>大</a:t>
              </a:r>
              <a:r>
                <a:rPr lang="zh-TW" altLang="zh-TW" sz="2800" dirty="0">
                  <a:solidFill>
                    <a:srgbClr val="FF3300"/>
                  </a:solidFill>
                  <a:latin typeface="華康中特圓體" pitchFamily="49" charset="-120"/>
                  <a:ea typeface="華康中特圓體" pitchFamily="49" charset="-120"/>
                </a:rPr>
                <a:t>學考試入學登記分發相關資訊</a:t>
              </a:r>
              <a:r>
                <a:rPr lang="en-US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zh-TW" altLang="en-US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個</a:t>
              </a:r>
              <a:r>
                <a:rPr lang="zh-TW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別訂購</a:t>
              </a:r>
              <a:r>
                <a:rPr lang="en-US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5/13</a:t>
              </a:r>
              <a:r>
                <a:rPr lang="zh-TW" altLang="en-US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～</a:t>
              </a:r>
              <a:r>
                <a:rPr lang="en-US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7/20)</a:t>
              </a:r>
            </a:p>
            <a:p>
              <a:pPr marL="342900" indent="-342900"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寄發指定科目考試成績單</a:t>
              </a:r>
              <a:r>
                <a:rPr lang="en-US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(7/18)</a:t>
              </a:r>
            </a:p>
            <a:p>
              <a:pPr marL="342900" indent="-342900"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公布考科組合成績人數累計表及最低登記標準</a:t>
              </a:r>
              <a:r>
                <a:rPr lang="en-US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(7/18)</a:t>
              </a:r>
            </a:p>
            <a:p>
              <a:pPr marL="342900" indent="-342900"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繳交登記費</a:t>
              </a:r>
              <a:r>
                <a:rPr lang="en-US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(7/19</a:t>
              </a:r>
              <a:r>
                <a:rPr lang="zh-TW" altLang="en-US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～</a:t>
              </a:r>
              <a:r>
                <a:rPr lang="en-US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7/27)</a:t>
              </a:r>
            </a:p>
            <a:p>
              <a:pPr marL="342900" indent="-342900"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zh-TW" sz="2800" dirty="0">
                  <a:solidFill>
                    <a:srgbClr val="FF3300"/>
                  </a:solidFill>
                  <a:latin typeface="華康中特圓體" pitchFamily="49" charset="-120"/>
                  <a:ea typeface="華康中特圓體" pitchFamily="49" charset="-120"/>
                </a:rPr>
                <a:t>網路登記分發志願</a:t>
              </a:r>
              <a:r>
                <a:rPr lang="en-US" altLang="zh-TW" sz="2800" dirty="0">
                  <a:solidFill>
                    <a:srgbClr val="FF3300"/>
                  </a:solidFill>
                  <a:latin typeface="華康中特圓體" pitchFamily="49" charset="-120"/>
                  <a:ea typeface="華康中特圓體" pitchFamily="49" charset="-120"/>
                </a:rPr>
                <a:t>(7/24</a:t>
              </a:r>
              <a:r>
                <a:rPr lang="zh-TW" altLang="en-US" sz="2800" dirty="0">
                  <a:solidFill>
                    <a:srgbClr val="FF3300"/>
                  </a:solidFill>
                  <a:latin typeface="華康中特圓體" pitchFamily="49" charset="-120"/>
                  <a:ea typeface="華康中特圓體" pitchFamily="49" charset="-120"/>
                </a:rPr>
                <a:t>～</a:t>
              </a:r>
              <a:r>
                <a:rPr lang="en-US" altLang="zh-TW" sz="2800" dirty="0">
                  <a:solidFill>
                    <a:srgbClr val="FF3300"/>
                  </a:solidFill>
                  <a:latin typeface="華康中特圓體" pitchFamily="49" charset="-120"/>
                  <a:ea typeface="華康中特圓體" pitchFamily="49" charset="-120"/>
                </a:rPr>
                <a:t>7/28)</a:t>
              </a:r>
            </a:p>
            <a:p>
              <a:pPr marL="342900" indent="-342900"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錄取公告</a:t>
              </a:r>
              <a:r>
                <a:rPr lang="en-US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altLang="zh-TW" sz="28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8/6)</a:t>
              </a:r>
              <a:endParaRPr lang="zh-TW" altLang="en-US" sz="28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 t="10742" r="6250" b="6250"/>
          <a:stretch>
            <a:fillRect/>
          </a:stretch>
        </p:blipFill>
        <p:spPr bwMode="auto">
          <a:xfrm>
            <a:off x="0" y="500042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assets.sbnation.com/assets/299605/winners-first-second-third-place-awards-podium-thumb7258727_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7938"/>
            <a:ext cx="685165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標題 1"/>
          <p:cNvSpPr>
            <a:spLocks/>
          </p:cNvSpPr>
          <p:nvPr/>
        </p:nvSpPr>
        <p:spPr bwMode="auto">
          <a:xfrm>
            <a:off x="0" y="3286124"/>
            <a:ext cx="9144000" cy="1800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7200" dirty="0">
                <a:solidFill>
                  <a:srgbClr val="000000"/>
                </a:solidFill>
                <a:latin typeface="Times New Roman" pitchFamily="18" charset="0"/>
                <a:ea typeface="華康粗黑體" pitchFamily="49" charset="-120"/>
              </a:rPr>
              <a:t>各校系最低錄取標準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2500313"/>
            <a:ext cx="7100887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文字方塊 4"/>
          <p:cNvSpPr txBox="1">
            <a:spLocks noChangeArrowheads="1"/>
          </p:cNvSpPr>
          <p:nvPr/>
        </p:nvSpPr>
        <p:spPr bwMode="auto">
          <a:xfrm>
            <a:off x="642938" y="857250"/>
            <a:ext cx="7500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5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考試分發入學管道</a:t>
            </a:r>
          </a:p>
        </p:txBody>
      </p:sp>
      <p:sp>
        <p:nvSpPr>
          <p:cNvPr id="112644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FB2E4E-D993-43B1-BE5E-FDE9049B9B2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1472" y="2214554"/>
            <a:ext cx="8281988" cy="3140075"/>
            <a:chOff x="158" y="1525"/>
            <a:chExt cx="5444" cy="2064"/>
          </a:xfrm>
        </p:grpSpPr>
        <p:sp>
          <p:nvSpPr>
            <p:cNvPr id="93189" name="AutoShape 7"/>
            <p:cNvSpPr>
              <a:spLocks noChangeArrowheads="1"/>
            </p:cNvSpPr>
            <p:nvPr/>
          </p:nvSpPr>
          <p:spPr bwMode="auto">
            <a:xfrm>
              <a:off x="158" y="1525"/>
              <a:ext cx="5444" cy="2064"/>
            </a:xfrm>
            <a:prstGeom prst="homePlate">
              <a:avLst>
                <a:gd name="adj" fmla="val 25057"/>
              </a:avLst>
            </a:prstGeom>
            <a:gradFill rotWithShape="1">
              <a:gsLst>
                <a:gs pos="0">
                  <a:srgbClr val="88B8B7"/>
                </a:gs>
                <a:gs pos="100000">
                  <a:srgbClr val="3F5555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93190" name="Group 8"/>
            <p:cNvGrpSpPr>
              <a:grpSpLocks/>
            </p:cNvGrpSpPr>
            <p:nvPr/>
          </p:nvGrpSpPr>
          <p:grpSpPr bwMode="auto">
            <a:xfrm>
              <a:off x="273" y="1654"/>
              <a:ext cx="1529" cy="1867"/>
              <a:chOff x="562" y="1120"/>
              <a:chExt cx="1299" cy="2666"/>
            </a:xfrm>
          </p:grpSpPr>
          <p:sp>
            <p:nvSpPr>
              <p:cNvPr id="93197" name="Rectangle 9"/>
              <p:cNvSpPr>
                <a:spLocks noChangeArrowheads="1"/>
              </p:cNvSpPr>
              <p:nvPr/>
            </p:nvSpPr>
            <p:spPr bwMode="auto">
              <a:xfrm>
                <a:off x="584" y="1472"/>
                <a:ext cx="1277" cy="2314"/>
              </a:xfrm>
              <a:prstGeom prst="rect">
                <a:avLst/>
              </a:prstGeom>
              <a:solidFill>
                <a:srgbClr val="CAEEED"/>
              </a:solidFill>
              <a:ln w="12700" algn="ctr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kumimoji="0" lang="ja-JP" altLang="en-US" sz="2600" b="1">
                  <a:solidFill>
                    <a:schemeClr val="tx2"/>
                  </a:solidFill>
                  <a:latin typeface="Tahoma" pitchFamily="34" charset="0"/>
                  <a:ea typeface="ＭＳ Ｐゴシック" pitchFamily="34" charset="-128"/>
                </a:endParaRPr>
              </a:p>
              <a:p>
                <a:pPr algn="ctr"/>
                <a:r>
                  <a:rPr kumimoji="0" lang="zh-TW" altLang="en-US" sz="2400">
                    <a:solidFill>
                      <a:srgbClr val="CC0000"/>
                    </a:solidFill>
                    <a:latin typeface="華康中特圓體" pitchFamily="49" charset="-120"/>
                    <a:ea typeface="華康中特圓體" pitchFamily="49" charset="-120"/>
                  </a:rPr>
                  <a:t>先「檢定」</a:t>
                </a:r>
              </a:p>
              <a:p>
                <a:pPr algn="ctr"/>
                <a:endParaRPr kumimoji="0" lang="zh-TW" altLang="en-US" sz="280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endParaRPr>
              </a:p>
              <a:p>
                <a:pPr algn="ctr"/>
                <a:r>
                  <a:rPr kumimoji="0" lang="zh-TW" altLang="en-US" sz="240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學科能力測驗</a:t>
                </a:r>
                <a:endParaRPr kumimoji="0" lang="ja-JP" altLang="en-US" sz="2400">
                  <a:latin typeface="華康中特圓體" pitchFamily="49" charset="-120"/>
                  <a:ea typeface="標楷體" pitchFamily="65" charset="-120"/>
                </a:endParaRPr>
              </a:p>
            </p:txBody>
          </p:sp>
          <p:sp>
            <p:nvSpPr>
              <p:cNvPr id="93198" name="Rectangle 10"/>
              <p:cNvSpPr>
                <a:spLocks noChangeArrowheads="1"/>
              </p:cNvSpPr>
              <p:nvPr/>
            </p:nvSpPr>
            <p:spPr bwMode="auto">
              <a:xfrm>
                <a:off x="562" y="1120"/>
                <a:ext cx="1277" cy="363"/>
              </a:xfrm>
              <a:prstGeom prst="rect">
                <a:avLst/>
              </a:prstGeom>
              <a:solidFill>
                <a:srgbClr val="487877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en-US" altLang="ja-JP" sz="3200">
                    <a:solidFill>
                      <a:schemeClr val="bg1"/>
                    </a:solidFill>
                    <a:latin typeface="Calibri" pitchFamily="34" charset="0"/>
                    <a:ea typeface="標楷體" pitchFamily="65" charset="-120"/>
                  </a:rPr>
                  <a:t>STEP 1</a:t>
                </a:r>
              </a:p>
            </p:txBody>
          </p:sp>
        </p:grpSp>
        <p:grpSp>
          <p:nvGrpSpPr>
            <p:cNvPr id="93191" name="Group 11"/>
            <p:cNvGrpSpPr>
              <a:grpSpLocks/>
            </p:cNvGrpSpPr>
            <p:nvPr/>
          </p:nvGrpSpPr>
          <p:grpSpPr bwMode="auto">
            <a:xfrm>
              <a:off x="1868" y="1655"/>
              <a:ext cx="1498" cy="1854"/>
              <a:chOff x="2020" y="1126"/>
              <a:chExt cx="1271" cy="2649"/>
            </a:xfrm>
          </p:grpSpPr>
          <p:sp>
            <p:nvSpPr>
              <p:cNvPr id="93195" name="Rectangle 12"/>
              <p:cNvSpPr>
                <a:spLocks noChangeArrowheads="1"/>
              </p:cNvSpPr>
              <p:nvPr/>
            </p:nvSpPr>
            <p:spPr bwMode="auto">
              <a:xfrm>
                <a:off x="2020" y="1126"/>
                <a:ext cx="1270" cy="363"/>
              </a:xfrm>
              <a:prstGeom prst="rect">
                <a:avLst/>
              </a:prstGeom>
              <a:solidFill>
                <a:srgbClr val="487877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en-US" altLang="ja-JP" sz="3200">
                    <a:solidFill>
                      <a:schemeClr val="bg1"/>
                    </a:solidFill>
                    <a:latin typeface="Calibri" pitchFamily="34" charset="0"/>
                    <a:ea typeface="標楷體" pitchFamily="65" charset="-120"/>
                  </a:rPr>
                  <a:t>STEP 2</a:t>
                </a:r>
              </a:p>
            </p:txBody>
          </p:sp>
          <p:sp>
            <p:nvSpPr>
              <p:cNvPr id="93196" name="Rectangle 13"/>
              <p:cNvSpPr>
                <a:spLocks noChangeArrowheads="1"/>
              </p:cNvSpPr>
              <p:nvPr/>
            </p:nvSpPr>
            <p:spPr bwMode="auto">
              <a:xfrm>
                <a:off x="2021" y="1461"/>
                <a:ext cx="1270" cy="2314"/>
              </a:xfrm>
              <a:prstGeom prst="rect">
                <a:avLst/>
              </a:prstGeom>
              <a:solidFill>
                <a:srgbClr val="CAEEED"/>
              </a:solidFill>
              <a:ln w="12700" algn="ctr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kumimoji="0" lang="en-US" altLang="zh-TW" sz="2800" b="1" dirty="0">
                  <a:solidFill>
                    <a:schemeClr val="tx2"/>
                  </a:solidFill>
                  <a:latin typeface="Tahoma" pitchFamily="34" charset="0"/>
                </a:endParaRPr>
              </a:p>
              <a:p>
                <a:pPr algn="ctr"/>
                <a:r>
                  <a:rPr kumimoji="0" lang="zh-TW" altLang="en-US" sz="2400" dirty="0">
                    <a:solidFill>
                      <a:srgbClr val="CC0000"/>
                    </a:solidFill>
                    <a:latin typeface="華康中特圓體" pitchFamily="49" charset="-120"/>
                    <a:ea typeface="華康中特圓體" pitchFamily="49" charset="-120"/>
                  </a:rPr>
                  <a:t>後「採計」</a:t>
                </a:r>
                <a:endParaRPr kumimoji="0" lang="ja-JP" altLang="en-US" sz="2400" dirty="0">
                  <a:solidFill>
                    <a:srgbClr val="CC0000"/>
                  </a:solidFill>
                  <a:latin typeface="華康中特圓體" pitchFamily="49" charset="-120"/>
                  <a:ea typeface="標楷體" pitchFamily="65" charset="-120"/>
                </a:endParaRPr>
              </a:p>
              <a:p>
                <a:pPr algn="ctr"/>
                <a:endParaRPr kumimoji="0" lang="ja-JP" altLang="en-US" sz="2800" dirty="0">
                  <a:solidFill>
                    <a:srgbClr val="CC0000"/>
                  </a:solidFill>
                  <a:latin typeface="華康中特圓體" pitchFamily="49" charset="-120"/>
                  <a:ea typeface="ＭＳ Ｐゴシック" pitchFamily="34" charset="-128"/>
                </a:endParaRPr>
              </a:p>
              <a:p>
                <a:pPr algn="ctr"/>
                <a:r>
                  <a:rPr kumimoji="0" lang="zh-TW" altLang="en-US" sz="24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指定科目</a:t>
                </a:r>
                <a:r>
                  <a:rPr kumimoji="0" lang="zh-TW" altLang="en-US" sz="2400" dirty="0" smtClean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考試</a:t>
                </a:r>
                <a:endParaRPr kumimoji="0" lang="zh-TW" altLang="en-US" sz="24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endParaRPr>
              </a:p>
              <a:p>
                <a:pPr algn="ctr"/>
                <a:r>
                  <a:rPr kumimoji="0" lang="zh-TW" altLang="en-US" sz="24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術科考試</a:t>
                </a:r>
                <a:endParaRPr kumimoji="0" lang="ja-JP" altLang="en-US" sz="2400" dirty="0">
                  <a:solidFill>
                    <a:srgbClr val="0000FF"/>
                  </a:solidFill>
                  <a:latin typeface="華康中特圓體" pitchFamily="49" charset="-120"/>
                  <a:ea typeface="標楷體" pitchFamily="65" charset="-120"/>
                </a:endParaRPr>
              </a:p>
            </p:txBody>
          </p:sp>
        </p:grpSp>
        <p:grpSp>
          <p:nvGrpSpPr>
            <p:cNvPr id="93192" name="Group 14"/>
            <p:cNvGrpSpPr>
              <a:grpSpLocks/>
            </p:cNvGrpSpPr>
            <p:nvPr/>
          </p:nvGrpSpPr>
          <p:grpSpPr bwMode="auto">
            <a:xfrm>
              <a:off x="3466" y="1654"/>
              <a:ext cx="1597" cy="1854"/>
              <a:chOff x="3480" y="1120"/>
              <a:chExt cx="1355" cy="2650"/>
            </a:xfrm>
          </p:grpSpPr>
          <p:sp>
            <p:nvSpPr>
              <p:cNvPr id="93193" name="Rectangle 15"/>
              <p:cNvSpPr>
                <a:spLocks noChangeArrowheads="1"/>
              </p:cNvSpPr>
              <p:nvPr/>
            </p:nvSpPr>
            <p:spPr bwMode="auto">
              <a:xfrm>
                <a:off x="3480" y="1120"/>
                <a:ext cx="1355" cy="363"/>
              </a:xfrm>
              <a:prstGeom prst="rect">
                <a:avLst/>
              </a:prstGeom>
              <a:solidFill>
                <a:srgbClr val="487877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en-US" altLang="ja-JP" sz="3200">
                    <a:solidFill>
                      <a:schemeClr val="bg1"/>
                    </a:solidFill>
                    <a:latin typeface="Calibri" pitchFamily="34" charset="0"/>
                    <a:ea typeface="標楷體" pitchFamily="65" charset="-120"/>
                  </a:rPr>
                  <a:t>STEP 3</a:t>
                </a:r>
              </a:p>
            </p:txBody>
          </p:sp>
          <p:sp>
            <p:nvSpPr>
              <p:cNvPr id="93194" name="Rectangle 16"/>
              <p:cNvSpPr>
                <a:spLocks noChangeArrowheads="1"/>
              </p:cNvSpPr>
              <p:nvPr/>
            </p:nvSpPr>
            <p:spPr bwMode="auto">
              <a:xfrm>
                <a:off x="3480" y="1456"/>
                <a:ext cx="1354" cy="2314"/>
              </a:xfrm>
              <a:prstGeom prst="rect">
                <a:avLst/>
              </a:prstGeom>
              <a:solidFill>
                <a:srgbClr val="CAEEED"/>
              </a:solidFill>
              <a:ln w="12700" algn="ctr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kumimoji="0" lang="ja-JP" altLang="en-US" sz="2600" b="1">
                  <a:solidFill>
                    <a:srgbClr val="CC0000"/>
                  </a:solidFill>
                  <a:latin typeface="Tahoma" pitchFamily="34" charset="0"/>
                  <a:ea typeface="ＭＳ Ｐゴシック" pitchFamily="34" charset="-128"/>
                </a:endParaRPr>
              </a:p>
              <a:p>
                <a:pPr algn="ctr"/>
                <a:r>
                  <a:rPr kumimoji="0" lang="zh-TW" altLang="en-US" sz="2400">
                    <a:solidFill>
                      <a:srgbClr val="CC0000"/>
                    </a:solidFill>
                    <a:latin typeface="華康中特圓體" pitchFamily="49" charset="-120"/>
                    <a:ea typeface="華康中特圓體" pitchFamily="49" charset="-120"/>
                  </a:rPr>
                  <a:t>再「同分參酌」</a:t>
                </a:r>
                <a:endParaRPr kumimoji="0" lang="ja-JP" altLang="en-US" sz="2400">
                  <a:solidFill>
                    <a:srgbClr val="CC0000"/>
                  </a:solidFill>
                  <a:latin typeface="華康中特圓體" pitchFamily="49" charset="-120"/>
                  <a:ea typeface="標楷體" pitchFamily="65" charset="-120"/>
                </a:endParaRPr>
              </a:p>
              <a:p>
                <a:pPr algn="ctr"/>
                <a:endParaRPr kumimoji="0" lang="ja-JP" altLang="en-US" sz="2800">
                  <a:solidFill>
                    <a:srgbClr val="CC0000"/>
                  </a:solidFill>
                  <a:latin typeface="華康中特圓體" pitchFamily="49" charset="-120"/>
                  <a:ea typeface="ＭＳ Ｐゴシック" pitchFamily="34" charset="-128"/>
                </a:endParaRPr>
              </a:p>
              <a:p>
                <a:pPr algn="ctr"/>
                <a:r>
                  <a:rPr kumimoji="0" lang="zh-TW" altLang="en-US" sz="240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指定科目考試</a:t>
                </a:r>
                <a:endParaRPr kumimoji="0" lang="ja-JP" altLang="en-US" sz="2400">
                  <a:solidFill>
                    <a:srgbClr val="0000FF"/>
                  </a:solidFill>
                  <a:latin typeface="華康中特圓體" pitchFamily="49" charset="-120"/>
                  <a:ea typeface="標楷體" pitchFamily="65" charset="-120"/>
                </a:endParaRPr>
              </a:p>
            </p:txBody>
          </p:sp>
        </p:grpSp>
      </p:grpSp>
      <p:sp>
        <p:nvSpPr>
          <p:cNvPr id="113667" name="投影片編號版面配置區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15C6EA-4786-4143-859E-38B5BAA9525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zh-TW" altLang="en-US" dirty="0" smtClean="0"/>
          </a:p>
        </p:txBody>
      </p:sp>
      <p:sp>
        <p:nvSpPr>
          <p:cNvPr id="93188" name="文字方塊 15"/>
          <p:cNvSpPr txBox="1">
            <a:spLocks noChangeArrowheads="1"/>
          </p:cNvSpPr>
          <p:nvPr/>
        </p:nvSpPr>
        <p:spPr bwMode="auto">
          <a:xfrm>
            <a:off x="1214438" y="1071563"/>
            <a:ext cx="6286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考試分發入學分發流程</a:t>
            </a:r>
            <a:endParaRPr kumimoji="0" lang="zh-TW" altLang="en-US" sz="4800" dirty="0"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00034" y="5500702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PS.101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年</a:t>
            </a:r>
            <a:r>
              <a:rPr lang="en-US" altLang="zh-TW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159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個大學校系檢定學測成績</a:t>
            </a:r>
            <a:r>
              <a:rPr lang="en-US" altLang="zh-TW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學測綁指考</a:t>
            </a:r>
            <a:r>
              <a:rPr lang="en-US" altLang="zh-TW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6A13C-EBE7-4624-8EB6-CB5E53E9407F}" type="slidenum">
              <a:rPr lang="zh-TW" altLang="en-US" smtClean="0"/>
              <a:pPr>
                <a:defRPr/>
              </a:pPr>
              <a:t>78</a:t>
            </a:fld>
            <a:endParaRPr lang="zh-TW" altLang="en-US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 t="11474" r="2588" b="62891"/>
          <a:stretch>
            <a:fillRect/>
          </a:stretch>
        </p:blipFill>
        <p:spPr bwMode="auto">
          <a:xfrm>
            <a:off x="0" y="1357298"/>
            <a:ext cx="904878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橢圓 7"/>
          <p:cNvSpPr/>
          <p:nvPr/>
        </p:nvSpPr>
        <p:spPr>
          <a:xfrm>
            <a:off x="1428728" y="3286124"/>
            <a:ext cx="914400" cy="2143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643174" y="3286124"/>
            <a:ext cx="1214446" cy="2214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000496" y="3286124"/>
            <a:ext cx="914400" cy="2143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 t="10742" r="2588" b="60938"/>
          <a:stretch>
            <a:fillRect/>
          </a:stretch>
        </p:blipFill>
        <p:spPr bwMode="auto">
          <a:xfrm>
            <a:off x="0" y="1643050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橢圓 2"/>
          <p:cNvSpPr/>
          <p:nvPr/>
        </p:nvSpPr>
        <p:spPr>
          <a:xfrm>
            <a:off x="1428728" y="3286124"/>
            <a:ext cx="1143008" cy="2143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2714612" y="3286124"/>
            <a:ext cx="1200152" cy="2143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4071934" y="3214686"/>
            <a:ext cx="914400" cy="2143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857250" y="1357313"/>
            <a:ext cx="70723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4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考試成績的使用，有「檢定」、「採計」和「參酌」三種方式</a:t>
            </a:r>
          </a:p>
        </p:txBody>
      </p:sp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2714625"/>
            <a:ext cx="5810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4071938"/>
            <a:ext cx="58102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5143500"/>
            <a:ext cx="5810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文字方塊 5"/>
          <p:cNvSpPr txBox="1">
            <a:spLocks noChangeArrowheads="1"/>
          </p:cNvSpPr>
          <p:nvPr/>
        </p:nvSpPr>
        <p:spPr bwMode="auto">
          <a:xfrm>
            <a:off x="642938" y="285750"/>
            <a:ext cx="7215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5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考試成績的採用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5C1F8-8453-453C-A9D6-C631D47C638F}" type="slidenum">
              <a:rPr lang="zh-TW" altLang="en-US" smtClean="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8</a:t>
            </a:fld>
            <a:endParaRPr lang="zh-TW" altLang="en-US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71538" y="1000108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TW" altLang="en-US" sz="4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考試分發採計考科</a:t>
            </a:r>
            <a:endParaRPr lang="zh-TW" altLang="en-US" sz="48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00100" y="2285992"/>
          <a:ext cx="7072362" cy="32861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57454"/>
                <a:gridCol w="2357454"/>
                <a:gridCol w="2357454"/>
              </a:tblGrid>
              <a:tr h="13040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考科數</a:t>
                      </a:r>
                      <a:endParaRPr lang="en-US" altLang="zh-TW" sz="3200" b="0" dirty="0" smtClean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algn="ctr"/>
                      <a:r>
                        <a:rPr lang="zh-TW" altLang="en-US" sz="32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學年度</a:t>
                      </a:r>
                      <a:endParaRPr lang="zh-TW" altLang="en-US" sz="32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三科</a:t>
                      </a:r>
                      <a:endParaRPr lang="zh-TW" altLang="en-US" sz="32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五科</a:t>
                      </a:r>
                      <a:endParaRPr lang="zh-TW" altLang="en-US" sz="32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</a:tr>
              <a:tr h="660705">
                <a:tc>
                  <a:txBody>
                    <a:bodyPr/>
                    <a:lstStyle/>
                    <a:p>
                      <a:r>
                        <a:rPr lang="en-US" altLang="zh-TW" sz="32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93</a:t>
                      </a:r>
                      <a:r>
                        <a:rPr lang="zh-TW" altLang="en-US" sz="32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學年度</a:t>
                      </a:r>
                      <a:endParaRPr lang="zh-TW" altLang="en-US" sz="32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42.2%</a:t>
                      </a:r>
                      <a:endParaRPr lang="zh-TW" altLang="en-US" sz="32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57%</a:t>
                      </a:r>
                      <a:endParaRPr lang="zh-TW" altLang="en-US" sz="32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</a:tr>
              <a:tr h="660705">
                <a:tc>
                  <a:txBody>
                    <a:bodyPr/>
                    <a:lstStyle/>
                    <a:p>
                      <a:r>
                        <a:rPr lang="en-US" altLang="zh-TW" sz="32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99</a:t>
                      </a:r>
                      <a:r>
                        <a:rPr lang="zh-TW" altLang="en-US" sz="32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學年度</a:t>
                      </a:r>
                      <a:endParaRPr lang="zh-TW" altLang="en-US" sz="32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30.6%</a:t>
                      </a:r>
                      <a:endParaRPr lang="zh-TW" altLang="en-US" sz="32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69.4%</a:t>
                      </a:r>
                      <a:endParaRPr lang="zh-TW" altLang="en-US" sz="32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</a:tr>
              <a:tr h="660705">
                <a:tc>
                  <a:txBody>
                    <a:bodyPr/>
                    <a:lstStyle/>
                    <a:p>
                      <a:r>
                        <a:rPr lang="en-US" altLang="zh-TW" sz="32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100</a:t>
                      </a:r>
                      <a:r>
                        <a:rPr lang="zh-TW" altLang="en-US" sz="32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學年度</a:t>
                      </a:r>
                      <a:endParaRPr lang="zh-TW" altLang="en-US" sz="32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31%</a:t>
                      </a:r>
                      <a:endParaRPr lang="zh-TW" altLang="en-US" sz="32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69%</a:t>
                      </a:r>
                      <a:endParaRPr lang="zh-TW" altLang="en-US" sz="32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0063" y="2143125"/>
            <a:ext cx="8356600" cy="3733800"/>
            <a:chOff x="703" y="935"/>
            <a:chExt cx="4448" cy="2767"/>
          </a:xfrm>
        </p:grpSpPr>
        <p:grpSp>
          <p:nvGrpSpPr>
            <p:cNvPr id="96262" name="Group 5"/>
            <p:cNvGrpSpPr>
              <a:grpSpLocks/>
            </p:cNvGrpSpPr>
            <p:nvPr/>
          </p:nvGrpSpPr>
          <p:grpSpPr bwMode="auto">
            <a:xfrm>
              <a:off x="703" y="935"/>
              <a:ext cx="4448" cy="862"/>
              <a:chOff x="703" y="935"/>
              <a:chExt cx="4448" cy="454"/>
            </a:xfrm>
          </p:grpSpPr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703" y="935"/>
                <a:ext cx="454" cy="454"/>
              </a:xfrm>
              <a:prstGeom prst="rect">
                <a:avLst/>
              </a:prstGeom>
              <a:solidFill>
                <a:srgbClr val="64633C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3200" b="1" dirty="0">
                    <a:solidFill>
                      <a:schemeClr val="bg1"/>
                    </a:solidFill>
                    <a:latin typeface="+mn-lt"/>
                    <a:ea typeface="+mn-ea"/>
                  </a:rPr>
                  <a:t>1</a:t>
                </a:r>
                <a:endParaRPr kumimoji="0" lang="en-US" altLang="ja-JP" sz="3200" b="1" dirty="0">
                  <a:solidFill>
                    <a:schemeClr val="bg1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1159" y="935"/>
                <a:ext cx="3992" cy="454"/>
              </a:xfrm>
              <a:prstGeom prst="rect">
                <a:avLst/>
              </a:prstGeom>
              <a:solidFill>
                <a:srgbClr val="F7F6C1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8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須先</a:t>
                </a:r>
                <a:r>
                  <a:rPr kumimoji="0" lang="zh-TW" altLang="en-US" sz="2800" dirty="0">
                    <a:solidFill>
                      <a:srgbClr val="FF0000"/>
                    </a:solidFill>
                    <a:latin typeface="華康中特圓體" pitchFamily="49" charset="-120"/>
                    <a:ea typeface="華康中特圓體" pitchFamily="49" charset="-120"/>
                  </a:rPr>
                  <a:t>繳交登記費</a:t>
                </a:r>
                <a:r>
                  <a:rPr kumimoji="0" lang="zh-TW" altLang="en-US" sz="28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，否則無法上網選填志願</a:t>
                </a:r>
                <a:endParaRPr kumimoji="0" lang="en-US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28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(101</a:t>
                </a:r>
                <a:r>
                  <a:rPr kumimoji="0" lang="zh-TW" altLang="en-US" sz="28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學年度</a:t>
                </a:r>
                <a:r>
                  <a:rPr kumimoji="0" lang="zh-TW" altLang="en-US" sz="2800" dirty="0">
                    <a:solidFill>
                      <a:srgbClr val="FF0000"/>
                    </a:solidFill>
                    <a:latin typeface="華康中特圓體" pitchFamily="49" charset="-120"/>
                    <a:ea typeface="華康中特圓體" pitchFamily="49" charset="-120"/>
                  </a:rPr>
                  <a:t>大學考試入學登記分發相關資訊</a:t>
                </a:r>
                <a:r>
                  <a:rPr kumimoji="0" lang="en-US" altLang="zh-TW" sz="28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)</a:t>
                </a:r>
                <a:endParaRPr kumimoji="0" lang="zh-TW" altLang="en-US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endParaRPr>
              </a:p>
            </p:txBody>
          </p:sp>
        </p:grpSp>
        <p:grpSp>
          <p:nvGrpSpPr>
            <p:cNvPr id="96263" name="Group 8"/>
            <p:cNvGrpSpPr>
              <a:grpSpLocks/>
            </p:cNvGrpSpPr>
            <p:nvPr/>
          </p:nvGrpSpPr>
          <p:grpSpPr bwMode="auto">
            <a:xfrm>
              <a:off x="703" y="1888"/>
              <a:ext cx="4446" cy="862"/>
              <a:chOff x="703" y="935"/>
              <a:chExt cx="4446" cy="454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703" y="935"/>
                <a:ext cx="454" cy="454"/>
              </a:xfrm>
              <a:prstGeom prst="rect">
                <a:avLst/>
              </a:prstGeom>
              <a:solidFill>
                <a:srgbClr val="64633C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3200" b="1" dirty="0">
                    <a:solidFill>
                      <a:schemeClr val="bg1"/>
                    </a:solidFill>
                    <a:latin typeface="+mn-lt"/>
                    <a:ea typeface="+mn-ea"/>
                  </a:rPr>
                  <a:t>2</a:t>
                </a:r>
                <a:endParaRPr kumimoji="0" lang="en-US" altLang="ja-JP" sz="3200" b="1" dirty="0">
                  <a:solidFill>
                    <a:schemeClr val="bg1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1157" y="935"/>
                <a:ext cx="3993" cy="454"/>
              </a:xfrm>
              <a:prstGeom prst="rect">
                <a:avLst/>
              </a:prstGeom>
              <a:solidFill>
                <a:srgbClr val="F7F6C1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zh-TW" sz="2000" b="1" dirty="0">
                  <a:latin typeface="Times New Roman" pitchFamily="18" charset="0"/>
                  <a:ea typeface="Apple LiGothic Medium" charset="-12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6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分發採登記制，考生上網至大學考試入學分發委員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6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會</a:t>
                </a:r>
                <a:r>
                  <a:rPr kumimoji="0" lang="en-US" altLang="zh-TW" sz="26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www.uac.edu.tw</a:t>
                </a:r>
                <a:r>
                  <a:rPr kumimoji="0" lang="zh-TW" altLang="en-US" sz="26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選填志願，</a:t>
                </a:r>
                <a:r>
                  <a:rPr kumimoji="0" lang="zh-TW" altLang="en-US" sz="2600" dirty="0">
                    <a:solidFill>
                      <a:srgbClr val="FF0000"/>
                    </a:solidFill>
                    <a:latin typeface="華康中特圓體" pitchFamily="49" charset="-120"/>
                    <a:ea typeface="華康中特圓體" pitchFamily="49" charset="-120"/>
                  </a:rPr>
                  <a:t>志願數最多為</a:t>
                </a:r>
                <a:r>
                  <a:rPr kumimoji="0" lang="en-US" altLang="zh-TW" sz="2600" dirty="0">
                    <a:solidFill>
                      <a:srgbClr val="FF0000"/>
                    </a:solidFill>
                    <a:latin typeface="華康中特圓體" pitchFamily="49" charset="-120"/>
                    <a:ea typeface="華康中特圓體" pitchFamily="49" charset="-120"/>
                  </a:rPr>
                  <a:t>100</a:t>
                </a:r>
                <a:r>
                  <a:rPr kumimoji="0" lang="zh-TW" altLang="en-US" sz="2600" dirty="0">
                    <a:solidFill>
                      <a:srgbClr val="FF0000"/>
                    </a:solidFill>
                    <a:latin typeface="華康中特圓體" pitchFamily="49" charset="-120"/>
                    <a:ea typeface="華康中特圓體" pitchFamily="49" charset="-120"/>
                  </a:rPr>
                  <a:t>個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3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Apple LiGothic Medium" charset="-120"/>
                </a:endParaRPr>
              </a:p>
            </p:txBody>
          </p:sp>
        </p:grpSp>
        <p:grpSp>
          <p:nvGrpSpPr>
            <p:cNvPr id="96264" name="Group 11"/>
            <p:cNvGrpSpPr>
              <a:grpSpLocks/>
            </p:cNvGrpSpPr>
            <p:nvPr/>
          </p:nvGrpSpPr>
          <p:grpSpPr bwMode="auto">
            <a:xfrm>
              <a:off x="703" y="2840"/>
              <a:ext cx="4446" cy="862"/>
              <a:chOff x="703" y="935"/>
              <a:chExt cx="4446" cy="454"/>
            </a:xfrm>
          </p:grpSpPr>
          <p:sp>
            <p:nvSpPr>
              <p:cNvPr id="8" name="Rectangle 12"/>
              <p:cNvSpPr>
                <a:spLocks noChangeArrowheads="1"/>
              </p:cNvSpPr>
              <p:nvPr/>
            </p:nvSpPr>
            <p:spPr bwMode="auto">
              <a:xfrm>
                <a:off x="703" y="935"/>
                <a:ext cx="454" cy="454"/>
              </a:xfrm>
              <a:prstGeom prst="rect">
                <a:avLst/>
              </a:prstGeom>
              <a:solidFill>
                <a:srgbClr val="64633C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3200" b="1">
                    <a:solidFill>
                      <a:schemeClr val="bg1"/>
                    </a:solidFill>
                    <a:latin typeface="+mn-lt"/>
                    <a:ea typeface="+mn-ea"/>
                  </a:rPr>
                  <a:t>3</a:t>
                </a:r>
                <a:endParaRPr kumimoji="0" lang="en-US" altLang="ja-JP" sz="3200" b="1">
                  <a:solidFill>
                    <a:schemeClr val="bg1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9" name="Rectangle 13"/>
              <p:cNvSpPr>
                <a:spLocks noChangeArrowheads="1"/>
              </p:cNvSpPr>
              <p:nvPr/>
            </p:nvSpPr>
            <p:spPr bwMode="auto">
              <a:xfrm>
                <a:off x="1157" y="935"/>
                <a:ext cx="3993" cy="454"/>
              </a:xfrm>
              <a:prstGeom prst="rect">
                <a:avLst/>
              </a:prstGeom>
              <a:solidFill>
                <a:srgbClr val="F7F6C1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4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已獲取繁星推薦、申請入學或保送之錄取資格者，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4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須於規定期限內辦理放棄，才可參加考試分發入學登記</a:t>
                </a:r>
              </a:p>
            </p:txBody>
          </p:sp>
        </p:grpSp>
      </p:grpSp>
      <p:sp>
        <p:nvSpPr>
          <p:cNvPr id="115715" name="投影片編號版面配置區 1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9E1F52-D3D1-40EF-90F7-1A27B520C24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zh-TW" altLang="en-US" smtClean="0"/>
          </a:p>
        </p:txBody>
      </p:sp>
      <p:sp>
        <p:nvSpPr>
          <p:cNvPr id="96260" name="文字方塊 14"/>
          <p:cNvSpPr txBox="1">
            <a:spLocks noChangeArrowheads="1"/>
          </p:cNvSpPr>
          <p:nvPr/>
        </p:nvSpPr>
        <p:spPr bwMode="auto">
          <a:xfrm>
            <a:off x="1428750" y="714375"/>
            <a:ext cx="6357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考試分發入學注意事項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4572000" y="1928813"/>
            <a:ext cx="1371600" cy="838200"/>
          </a:xfrm>
          <a:prstGeom prst="downArrowCallout">
            <a:avLst>
              <a:gd name="adj1" fmla="val 40909"/>
              <a:gd name="adj2" fmla="val 40909"/>
              <a:gd name="adj3" fmla="val 16667"/>
              <a:gd name="adj4" fmla="val 66667"/>
            </a:avLst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0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非常重要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3"/>
          <p:cNvGraphicFramePr>
            <a:graphicFrameLocks/>
          </p:cNvGraphicFramePr>
          <p:nvPr/>
        </p:nvGraphicFramePr>
        <p:xfrm>
          <a:off x="304800" y="1142984"/>
          <a:ext cx="8839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00034" y="1000108"/>
          <a:ext cx="8072496" cy="48180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8124"/>
                <a:gridCol w="2018124"/>
                <a:gridCol w="2018124"/>
                <a:gridCol w="2018124"/>
              </a:tblGrid>
              <a:tr h="59089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kumimoji="1" lang="zh-TW" sz="2800" b="0" kern="1200" dirty="0">
                          <a:solidFill>
                            <a:schemeClr val="bg1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學年度</a:t>
                      </a:r>
                      <a:endParaRPr lang="zh-TW" sz="2800" b="0" kern="100" dirty="0">
                        <a:solidFill>
                          <a:schemeClr val="bg1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kumimoji="1" lang="en-US" sz="2800" b="0" kern="1200" dirty="0">
                          <a:solidFill>
                            <a:schemeClr val="bg1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99</a:t>
                      </a:r>
                      <a:endParaRPr lang="zh-TW" sz="2800" b="0" kern="100" dirty="0">
                        <a:solidFill>
                          <a:schemeClr val="bg1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kumimoji="1" lang="en-US" sz="2800" b="0" kern="1200" dirty="0">
                          <a:solidFill>
                            <a:schemeClr val="bg1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100</a:t>
                      </a:r>
                      <a:endParaRPr lang="zh-TW" sz="2800" b="0" kern="100" dirty="0">
                        <a:solidFill>
                          <a:schemeClr val="bg1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800" b="0" kern="0" dirty="0">
                          <a:solidFill>
                            <a:schemeClr val="bg1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101</a:t>
                      </a:r>
                      <a:endParaRPr lang="zh-TW" sz="2800" b="0" kern="100" dirty="0">
                        <a:solidFill>
                          <a:schemeClr val="bg1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0" marR="0" marT="0" marB="0" anchor="ctr"/>
                </a:tc>
              </a:tr>
              <a:tr h="1363608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繁星</a:t>
                      </a:r>
                      <a:r>
                        <a:rPr lang="zh-TW" altLang="en-US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推薦</a:t>
                      </a:r>
                      <a:r>
                        <a:rPr lang="en-US" altLang="zh-TW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(</a:t>
                      </a:r>
                      <a:r>
                        <a:rPr lang="zh-TW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計畫</a:t>
                      </a:r>
                      <a:r>
                        <a:rPr lang="en-US" altLang="zh-TW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)</a:t>
                      </a:r>
                      <a:endParaRPr lang="zh-TW" sz="2800" b="0" kern="1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名額</a:t>
                      </a:r>
                      <a:r>
                        <a:rPr lang="en-US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2006</a:t>
                      </a:r>
                      <a:endParaRPr lang="zh-TW" sz="2000" b="0" kern="1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錄取</a:t>
                      </a:r>
                      <a:r>
                        <a:rPr lang="en-US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1958</a:t>
                      </a:r>
                      <a:r>
                        <a:rPr lang="zh-TW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人</a:t>
                      </a:r>
                      <a:endParaRPr lang="zh-TW" sz="2000" b="0" kern="1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altLang="en-US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約</a:t>
                      </a:r>
                      <a:r>
                        <a:rPr lang="en-US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1.7</a:t>
                      </a:r>
                      <a:r>
                        <a:rPr lang="en-US" altLang="zh-TW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0</a:t>
                      </a:r>
                      <a:r>
                        <a:rPr lang="en-US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%</a:t>
                      </a:r>
                      <a:endParaRPr lang="zh-TW" sz="2800" b="0" kern="1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名額</a:t>
                      </a:r>
                      <a:r>
                        <a:rPr lang="en-US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7469</a:t>
                      </a:r>
                      <a:endParaRPr lang="zh-TW" sz="2000" b="0" kern="1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錄取</a:t>
                      </a:r>
                      <a:r>
                        <a:rPr lang="en-US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6790</a:t>
                      </a:r>
                      <a:r>
                        <a:rPr lang="zh-TW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人</a:t>
                      </a:r>
                      <a:endParaRPr lang="zh-TW" sz="2000" b="0" kern="1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altLang="en-US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約</a:t>
                      </a:r>
                      <a:r>
                        <a:rPr lang="en-US" altLang="zh-TW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5</a:t>
                      </a:r>
                      <a:r>
                        <a:rPr lang="en-US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.</a:t>
                      </a:r>
                      <a:r>
                        <a:rPr lang="en-US" altLang="zh-TW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90</a:t>
                      </a:r>
                      <a:r>
                        <a:rPr lang="en-US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%</a:t>
                      </a:r>
                      <a:endParaRPr lang="zh-TW" sz="2800" b="0" kern="1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名額</a:t>
                      </a:r>
                      <a:r>
                        <a:rPr lang="en-US" sz="2000" b="0" kern="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8575</a:t>
                      </a:r>
                      <a:endParaRPr lang="zh-TW" sz="2000" b="0" kern="1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錄取</a:t>
                      </a:r>
                      <a:r>
                        <a:rPr lang="zh-TW" sz="20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？</a:t>
                      </a:r>
                      <a:r>
                        <a:rPr lang="zh-TW" altLang="en-US" sz="20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人</a:t>
                      </a:r>
                      <a:endParaRPr lang="zh-TW" sz="2000" b="0" kern="1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800" b="0" kern="120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預估</a:t>
                      </a:r>
                      <a:r>
                        <a:rPr lang="en-US" sz="2800" b="0" kern="12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7.</a:t>
                      </a:r>
                      <a:r>
                        <a:rPr lang="en-US" altLang="zh-TW" sz="2800" b="0" kern="12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46</a:t>
                      </a:r>
                      <a:r>
                        <a:rPr lang="en-US" sz="2800" b="0" kern="12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%</a:t>
                      </a:r>
                      <a:endParaRPr lang="zh-TW" sz="2800" b="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0" marR="0" marT="0" marB="0" anchor="ctr"/>
                </a:tc>
              </a:tr>
              <a:tr h="1363608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8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甄選入學</a:t>
                      </a:r>
                      <a:endParaRPr lang="zh-TW" sz="2800" b="0" kern="1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名額</a:t>
                      </a:r>
                      <a:r>
                        <a:rPr lang="en-US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45712</a:t>
                      </a:r>
                      <a:endParaRPr lang="zh-TW" sz="2000" b="0" kern="1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錄取</a:t>
                      </a:r>
                      <a:r>
                        <a:rPr lang="en-US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32993</a:t>
                      </a:r>
                      <a:r>
                        <a:rPr lang="zh-TW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人</a:t>
                      </a:r>
                      <a:endParaRPr lang="zh-TW" sz="2000" b="0" kern="1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altLang="en-US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約</a:t>
                      </a:r>
                      <a:r>
                        <a:rPr lang="en-US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2</a:t>
                      </a:r>
                      <a:r>
                        <a:rPr lang="en-US" altLang="zh-TW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8</a:t>
                      </a:r>
                      <a:r>
                        <a:rPr lang="en-US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.</a:t>
                      </a:r>
                      <a:r>
                        <a:rPr lang="en-US" altLang="zh-TW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69</a:t>
                      </a:r>
                      <a:r>
                        <a:rPr lang="en-US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%</a:t>
                      </a:r>
                      <a:endParaRPr lang="zh-TW" sz="2800" b="0" kern="1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名額</a:t>
                      </a:r>
                      <a:r>
                        <a:rPr lang="en-US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40402</a:t>
                      </a:r>
                      <a:endParaRPr lang="zh-TW" sz="2000" b="0" kern="1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錄取</a:t>
                      </a:r>
                      <a:r>
                        <a:rPr lang="en-US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34247</a:t>
                      </a:r>
                      <a:r>
                        <a:rPr lang="zh-TW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人</a:t>
                      </a:r>
                      <a:endParaRPr lang="zh-TW" sz="2000" b="0" kern="1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altLang="en-US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約</a:t>
                      </a:r>
                      <a:r>
                        <a:rPr lang="en-US" altLang="zh-TW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29</a:t>
                      </a:r>
                      <a:r>
                        <a:rPr lang="en-US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.</a:t>
                      </a:r>
                      <a:r>
                        <a:rPr lang="en-US" altLang="zh-TW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78</a:t>
                      </a:r>
                      <a:r>
                        <a:rPr lang="en-US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%</a:t>
                      </a:r>
                      <a:endParaRPr lang="zh-TW" sz="2800" b="0" kern="1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名額</a:t>
                      </a:r>
                      <a:r>
                        <a:rPr lang="en-US" sz="2000" b="0" kern="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42220</a:t>
                      </a:r>
                      <a:endParaRPr lang="zh-TW" sz="2000" b="0" kern="1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錄取？人</a:t>
                      </a:r>
                      <a:endParaRPr lang="zh-TW" sz="2000" b="0" kern="1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800" b="0" kern="120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預估</a:t>
                      </a:r>
                      <a:r>
                        <a:rPr lang="en-US" sz="2800" b="0" kern="12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3</a:t>
                      </a:r>
                      <a:r>
                        <a:rPr lang="en-US" altLang="zh-TW" sz="2800" b="0" kern="12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6</a:t>
                      </a:r>
                      <a:r>
                        <a:rPr lang="en-US" sz="2800" b="0" kern="12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.</a:t>
                      </a:r>
                      <a:r>
                        <a:rPr lang="en-US" altLang="zh-TW" sz="2800" b="0" kern="12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71</a:t>
                      </a:r>
                      <a:r>
                        <a:rPr lang="en-US" sz="2800" b="0" kern="12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%</a:t>
                      </a:r>
                      <a:endParaRPr lang="zh-TW" sz="2800" b="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0" marR="0" marT="0" marB="0" anchor="ctr"/>
                </a:tc>
              </a:tr>
              <a:tr h="90907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800" b="0" kern="120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考試分發</a:t>
                      </a:r>
                      <a:endParaRPr lang="zh-TW" sz="2800" b="0" kern="10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kumimoji="1" lang="en-US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71,165</a:t>
                      </a:r>
                      <a:r>
                        <a:rPr kumimoji="1" lang="zh-TW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人</a:t>
                      </a:r>
                      <a:endParaRPr lang="zh-TW" sz="2000" b="0" kern="1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altLang="en-US" sz="2800" b="0" kern="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約</a:t>
                      </a:r>
                      <a:r>
                        <a:rPr lang="en-US" sz="2800" b="0" kern="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6</a:t>
                      </a:r>
                      <a:r>
                        <a:rPr lang="en-US" altLang="zh-TW" sz="2800" b="0" kern="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1</a:t>
                      </a:r>
                      <a:r>
                        <a:rPr lang="en-US" sz="2800" b="0" kern="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.</a:t>
                      </a:r>
                      <a:r>
                        <a:rPr lang="en-US" altLang="zh-TW" sz="2800" b="0" kern="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88</a:t>
                      </a:r>
                      <a:r>
                        <a:rPr lang="en-US" sz="2800" b="0" kern="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%</a:t>
                      </a:r>
                      <a:endParaRPr lang="zh-TW" sz="2800" b="0" kern="1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kumimoji="1" lang="en-US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66,683</a:t>
                      </a:r>
                      <a:r>
                        <a:rPr kumimoji="1" lang="zh-TW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人</a:t>
                      </a:r>
                      <a:endParaRPr lang="zh-TW" sz="2000" b="0" kern="1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altLang="en-US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約</a:t>
                      </a:r>
                      <a:r>
                        <a:rPr lang="en-US" altLang="zh-TW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57</a:t>
                      </a:r>
                      <a:r>
                        <a:rPr lang="en-US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.</a:t>
                      </a:r>
                      <a:r>
                        <a:rPr lang="en-US" altLang="zh-TW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98</a:t>
                      </a:r>
                      <a:r>
                        <a:rPr lang="en-US" sz="28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%</a:t>
                      </a:r>
                      <a:endParaRPr lang="zh-TW" sz="2800" b="0" kern="1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？人</a:t>
                      </a:r>
                      <a:endParaRPr lang="zh-TW" sz="2000" b="0" kern="1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800" b="0" kern="1200" dirty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預估</a:t>
                      </a:r>
                      <a:r>
                        <a:rPr lang="en-US" sz="2800" b="0" kern="12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5</a:t>
                      </a:r>
                      <a:r>
                        <a:rPr lang="en-US" altLang="zh-TW" sz="2800" b="0" kern="12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5</a:t>
                      </a:r>
                      <a:r>
                        <a:rPr lang="en-US" sz="2800" b="0" kern="12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.</a:t>
                      </a:r>
                      <a:r>
                        <a:rPr lang="en-US" altLang="zh-TW" sz="2800" b="0" kern="12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83</a:t>
                      </a:r>
                      <a:r>
                        <a:rPr lang="en-US" sz="2800" b="0" kern="12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%</a:t>
                      </a:r>
                      <a:endParaRPr lang="zh-TW" sz="2800" b="0" kern="1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0" marR="0" marT="0" marB="0" anchor="ctr"/>
                </a:tc>
              </a:tr>
              <a:tr h="59089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合計人數</a:t>
                      </a:r>
                      <a:endParaRPr lang="zh-TW" sz="2000" b="0" kern="1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約</a:t>
                      </a:r>
                      <a:r>
                        <a:rPr lang="en-US" sz="20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11</a:t>
                      </a:r>
                      <a:r>
                        <a:rPr lang="en-US" altLang="zh-TW" sz="20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.5</a:t>
                      </a:r>
                      <a:r>
                        <a:rPr lang="zh-TW" sz="20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萬</a:t>
                      </a:r>
                      <a:r>
                        <a:rPr lang="zh-TW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人</a:t>
                      </a:r>
                      <a:endParaRPr lang="zh-TW" sz="2000" b="0" kern="1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約</a:t>
                      </a:r>
                      <a:r>
                        <a:rPr lang="en-US" sz="20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11</a:t>
                      </a:r>
                      <a:r>
                        <a:rPr lang="en-US" altLang="zh-TW" sz="20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.5</a:t>
                      </a:r>
                      <a:r>
                        <a:rPr lang="zh-TW" sz="20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萬</a:t>
                      </a:r>
                      <a:r>
                        <a:rPr lang="zh-TW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人</a:t>
                      </a:r>
                      <a:endParaRPr lang="zh-TW" sz="2000" b="0" kern="1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約</a:t>
                      </a:r>
                      <a:r>
                        <a:rPr lang="en-US" sz="20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11</a:t>
                      </a:r>
                      <a:r>
                        <a:rPr lang="en-US" altLang="zh-TW" sz="20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.5</a:t>
                      </a:r>
                      <a:r>
                        <a:rPr lang="zh-TW" sz="2000" b="0" kern="1200" dirty="0" smtClean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萬</a:t>
                      </a:r>
                      <a:r>
                        <a:rPr lang="zh-TW" sz="2000" b="0" kern="1200" dirty="0">
                          <a:latin typeface="華康中特圓體" pitchFamily="49" charset="-120"/>
                          <a:ea typeface="華康中特圓體" pitchFamily="49" charset="-120"/>
                          <a:cs typeface="Arial"/>
                        </a:rPr>
                        <a:t>人</a:t>
                      </a:r>
                      <a:endParaRPr lang="zh-TW" sz="2000" b="0" kern="1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571472" y="357166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大學多元入學招生比例</a:t>
            </a:r>
            <a:endParaRPr lang="zh-TW" altLang="en-US" sz="4000" dirty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1472" y="5934670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PS.101</a:t>
            </a:r>
            <a:r>
              <a:rPr lang="zh-TW" altLang="en-US" sz="2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年度大考分發共</a:t>
            </a:r>
            <a:r>
              <a:rPr lang="en-US" altLang="zh-TW" sz="2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66</a:t>
            </a:r>
            <a:r>
              <a:rPr lang="zh-TW" altLang="en-US" sz="2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校</a:t>
            </a:r>
            <a:r>
              <a:rPr lang="en-US" altLang="zh-TW" sz="2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1691</a:t>
            </a:r>
            <a:r>
              <a:rPr lang="zh-TW" altLang="en-US" sz="2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個系參與招生，較去年多</a:t>
            </a:r>
            <a:r>
              <a:rPr lang="en-US" altLang="zh-TW" sz="2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14</a:t>
            </a:r>
            <a:r>
              <a:rPr lang="zh-TW" altLang="en-US" sz="2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個系組，更名或分組招生的較多，共</a:t>
            </a:r>
            <a:r>
              <a:rPr lang="en-US" altLang="zh-TW" sz="2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77</a:t>
            </a:r>
            <a:r>
              <a:rPr lang="zh-TW" altLang="en-US" sz="2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個系組，整併或停招有</a:t>
            </a:r>
            <a:r>
              <a:rPr lang="en-US" altLang="zh-TW" sz="2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11</a:t>
            </a:r>
            <a:r>
              <a:rPr lang="zh-TW" altLang="en-US" sz="2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個系組。</a:t>
            </a:r>
            <a:endParaRPr lang="zh-TW" altLang="en-US" sz="2000" dirty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 l="4394" t="10742" r="6250" b="6250"/>
          <a:stretch>
            <a:fillRect/>
          </a:stretch>
        </p:blipFill>
        <p:spPr bwMode="auto">
          <a:xfrm>
            <a:off x="0" y="201430"/>
            <a:ext cx="9144000" cy="637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直線接點 4"/>
          <p:cNvCxnSpPr/>
          <p:nvPr/>
        </p:nvCxnSpPr>
        <p:spPr>
          <a:xfrm>
            <a:off x="2500298" y="2571744"/>
            <a:ext cx="50006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8486775" cy="785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101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學年度大學多元入學方案日程表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5000625" y="2571750"/>
            <a:ext cx="928688" cy="785813"/>
          </a:xfrm>
          <a:prstGeom prst="flowChartDecision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放棄錄取</a:t>
            </a:r>
          </a:p>
        </p:txBody>
      </p:sp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1643063" y="857250"/>
            <a:ext cx="1785937" cy="301625"/>
          </a:xfrm>
          <a:prstGeom prst="rect">
            <a:avLst/>
          </a:prstGeom>
          <a:solidFill>
            <a:srgbClr val="FFCCFF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甄選入學</a:t>
            </a:r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5857875" y="857250"/>
            <a:ext cx="1928813" cy="301625"/>
          </a:xfrm>
          <a:prstGeom prst="rect">
            <a:avLst/>
          </a:prstGeom>
          <a:solidFill>
            <a:srgbClr val="FFCCFF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考試分發</a:t>
            </a:r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928688" y="1857375"/>
            <a:ext cx="1643062" cy="301625"/>
          </a:xfrm>
          <a:prstGeom prst="rect">
            <a:avLst/>
          </a:prstGeom>
          <a:solidFill>
            <a:srgbClr val="CCECFF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繁星推薦</a:t>
            </a:r>
          </a:p>
        </p:txBody>
      </p:sp>
      <p:sp>
        <p:nvSpPr>
          <p:cNvPr id="26" name="文字方塊 25"/>
          <p:cNvSpPr txBox="1">
            <a:spLocks noChangeArrowheads="1"/>
          </p:cNvSpPr>
          <p:nvPr/>
        </p:nvSpPr>
        <p:spPr bwMode="auto">
          <a:xfrm>
            <a:off x="2786063" y="1857375"/>
            <a:ext cx="1857375" cy="301625"/>
          </a:xfrm>
          <a:prstGeom prst="rect">
            <a:avLst/>
          </a:prstGeom>
          <a:solidFill>
            <a:srgbClr val="CCECFF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個人申請</a:t>
            </a:r>
          </a:p>
        </p:txBody>
      </p:sp>
      <p:sp>
        <p:nvSpPr>
          <p:cNvPr id="27" name="文字方塊 26"/>
          <p:cNvSpPr txBox="1">
            <a:spLocks noChangeArrowheads="1"/>
          </p:cNvSpPr>
          <p:nvPr/>
        </p:nvSpPr>
        <p:spPr bwMode="auto">
          <a:xfrm>
            <a:off x="1000125" y="1428750"/>
            <a:ext cx="6357938" cy="301625"/>
          </a:xfrm>
          <a:prstGeom prst="rect">
            <a:avLst/>
          </a:prstGeom>
          <a:solidFill>
            <a:srgbClr val="92D05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600"/>
              </a:lnSpc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學測</a:t>
            </a:r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1/17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18/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術科考試</a:t>
            </a:r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美術、音樂、體育</a:t>
            </a:r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)2/4~13</a:t>
            </a:r>
            <a:endParaRPr kumimoji="0" lang="zh-TW" altLang="en-US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文字方塊 27"/>
          <p:cNvSpPr txBox="1">
            <a:spLocks noChangeArrowheads="1"/>
          </p:cNvSpPr>
          <p:nvPr/>
        </p:nvSpPr>
        <p:spPr bwMode="auto">
          <a:xfrm>
            <a:off x="6286500" y="3714750"/>
            <a:ext cx="2357438" cy="301625"/>
          </a:xfrm>
          <a:prstGeom prst="rect">
            <a:avLst/>
          </a:prstGeom>
          <a:solidFill>
            <a:srgbClr val="92D05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指定科目考試</a:t>
            </a:r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7/1-3</a:t>
            </a:r>
            <a:endParaRPr kumimoji="0" lang="zh-TW" altLang="en-US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928688" y="2357438"/>
            <a:ext cx="1643062" cy="301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報名</a:t>
            </a:r>
            <a:r>
              <a:rPr kumimoji="0" lang="en-US" altLang="zh-TW" b="1" dirty="0">
                <a:latin typeface="標楷體" pitchFamily="65" charset="-120"/>
                <a:ea typeface="標楷體" pitchFamily="65" charset="-120"/>
              </a:rPr>
              <a:t>3/1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928688" y="2786063"/>
            <a:ext cx="1643062" cy="296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公告錄取</a:t>
            </a:r>
            <a:r>
              <a:rPr kumimoji="0" lang="en-US" altLang="zh-TW" b="1" dirty="0">
                <a:latin typeface="標楷體" pitchFamily="65" charset="-120"/>
                <a:ea typeface="標楷體" pitchFamily="65" charset="-120"/>
              </a:rPr>
              <a:t>3/9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714625" y="3143250"/>
            <a:ext cx="1857375" cy="301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報名</a:t>
            </a:r>
            <a:r>
              <a:rPr kumimoji="0" lang="en-US" altLang="zh-TW" b="1" dirty="0">
                <a:latin typeface="標楷體" pitchFamily="65" charset="-120"/>
                <a:ea typeface="標楷體" pitchFamily="65" charset="-120"/>
              </a:rPr>
              <a:t>3/13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428875" y="3643313"/>
            <a:ext cx="2428875" cy="301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成績檢定及篩選</a:t>
            </a:r>
            <a:r>
              <a:rPr kumimoji="0" lang="en-US" altLang="zh-TW" b="1" dirty="0">
                <a:latin typeface="標楷體" pitchFamily="65" charset="-120"/>
                <a:ea typeface="標楷體" pitchFamily="65" charset="-120"/>
              </a:rPr>
              <a:t>3/22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2000250" y="4214813"/>
            <a:ext cx="3143250" cy="296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大學指定項目甄試</a:t>
            </a:r>
            <a:r>
              <a:rPr kumimoji="0" lang="en-US" altLang="zh-TW" b="1" dirty="0">
                <a:latin typeface="標楷體" pitchFamily="65" charset="-120"/>
                <a:ea typeface="標楷體" pitchFamily="65" charset="-120"/>
              </a:rPr>
              <a:t>3/30-4/22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2643188" y="4786313"/>
            <a:ext cx="1928812" cy="301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公告錄取名單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2571750" y="5286375"/>
            <a:ext cx="2143125" cy="2968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網路選填志願</a:t>
            </a:r>
            <a:r>
              <a:rPr kumimoji="0" lang="en-US" altLang="zh-TW" b="1" dirty="0">
                <a:latin typeface="標楷體" pitchFamily="65" charset="-120"/>
                <a:ea typeface="標楷體" pitchFamily="65" charset="-120"/>
              </a:rPr>
              <a:t>5/3-4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643188" y="5857875"/>
            <a:ext cx="2071687" cy="301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公告錄取</a:t>
            </a:r>
            <a:r>
              <a:rPr kumimoji="0" lang="en-US" altLang="zh-TW" b="1" dirty="0">
                <a:latin typeface="標楷體" pitchFamily="65" charset="-120"/>
                <a:ea typeface="標楷體" pitchFamily="65" charset="-120"/>
              </a:rPr>
              <a:t>5/10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286500" y="2857500"/>
            <a:ext cx="2357438" cy="301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指考報名</a:t>
            </a:r>
            <a:r>
              <a:rPr kumimoji="0" lang="en-US" altLang="zh-TW" b="1" dirty="0">
                <a:latin typeface="標楷體" pitchFamily="65" charset="-120"/>
                <a:ea typeface="標楷體" pitchFamily="65" charset="-120"/>
              </a:rPr>
              <a:t>5/14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6357938" y="4714875"/>
            <a:ext cx="2357437" cy="301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網路選填志願</a:t>
            </a:r>
            <a:r>
              <a:rPr kumimoji="0" lang="en-US" altLang="zh-TW" b="1" dirty="0">
                <a:latin typeface="標楷體" pitchFamily="65" charset="-120"/>
                <a:ea typeface="標楷體" pitchFamily="65" charset="-120"/>
              </a:rPr>
              <a:t>7/24-28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" name="向下箭號 39"/>
          <p:cNvSpPr/>
          <p:nvPr/>
        </p:nvSpPr>
        <p:spPr bwMode="auto">
          <a:xfrm>
            <a:off x="6715125" y="1143000"/>
            <a:ext cx="285750" cy="1714500"/>
          </a:xfrm>
          <a:prstGeom prst="downArrow">
            <a:avLst>
              <a:gd name="adj1" fmla="val 42889"/>
              <a:gd name="adj2" fmla="val 50000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1">
              <a:ln w="12700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n-ea"/>
            </a:endParaRPr>
          </a:p>
        </p:txBody>
      </p:sp>
      <p:sp>
        <p:nvSpPr>
          <p:cNvPr id="49" name="向下箭號 48"/>
          <p:cNvSpPr/>
          <p:nvPr/>
        </p:nvSpPr>
        <p:spPr bwMode="auto">
          <a:xfrm>
            <a:off x="6786563" y="3214688"/>
            <a:ext cx="214312" cy="500062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50" name="向下箭號 49"/>
          <p:cNvSpPr/>
          <p:nvPr/>
        </p:nvSpPr>
        <p:spPr bwMode="auto">
          <a:xfrm>
            <a:off x="6786563" y="4071938"/>
            <a:ext cx="214312" cy="642937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51" name="向下箭號 50"/>
          <p:cNvSpPr/>
          <p:nvPr/>
        </p:nvSpPr>
        <p:spPr bwMode="auto">
          <a:xfrm>
            <a:off x="1571625" y="2214563"/>
            <a:ext cx="142875" cy="120650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52" name="向下箭號 51"/>
          <p:cNvSpPr/>
          <p:nvPr/>
        </p:nvSpPr>
        <p:spPr bwMode="auto">
          <a:xfrm>
            <a:off x="3571875" y="3429000"/>
            <a:ext cx="142875" cy="192088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53" name="向下箭號 52"/>
          <p:cNvSpPr/>
          <p:nvPr/>
        </p:nvSpPr>
        <p:spPr bwMode="auto">
          <a:xfrm>
            <a:off x="3643313" y="3929063"/>
            <a:ext cx="71437" cy="192087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54" name="向下箭號 53"/>
          <p:cNvSpPr/>
          <p:nvPr/>
        </p:nvSpPr>
        <p:spPr bwMode="auto">
          <a:xfrm>
            <a:off x="3643313" y="4572000"/>
            <a:ext cx="71437" cy="214313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55" name="向下箭號 54"/>
          <p:cNvSpPr/>
          <p:nvPr/>
        </p:nvSpPr>
        <p:spPr bwMode="auto">
          <a:xfrm flipH="1">
            <a:off x="3643313" y="5000625"/>
            <a:ext cx="46037" cy="263525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56" name="向下箭號 55"/>
          <p:cNvSpPr/>
          <p:nvPr/>
        </p:nvSpPr>
        <p:spPr bwMode="auto">
          <a:xfrm flipH="1">
            <a:off x="3643313" y="5643563"/>
            <a:ext cx="46037" cy="214312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58" name="向下箭號 57"/>
          <p:cNvSpPr/>
          <p:nvPr/>
        </p:nvSpPr>
        <p:spPr bwMode="auto">
          <a:xfrm>
            <a:off x="1571625" y="2643188"/>
            <a:ext cx="142875" cy="120650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60" name="向下箭號 59"/>
          <p:cNvSpPr/>
          <p:nvPr/>
        </p:nvSpPr>
        <p:spPr bwMode="auto">
          <a:xfrm>
            <a:off x="3571875" y="2143125"/>
            <a:ext cx="71438" cy="1000125"/>
          </a:xfrm>
          <a:prstGeom prst="downArrow">
            <a:avLst>
              <a:gd name="adj1" fmla="val 42889"/>
              <a:gd name="adj2" fmla="val 50000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1">
              <a:ln w="12700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n-ea"/>
            </a:endParaRPr>
          </a:p>
        </p:txBody>
      </p:sp>
      <p:cxnSp>
        <p:nvCxnSpPr>
          <p:cNvPr id="62" name="直線接點 61"/>
          <p:cNvCxnSpPr/>
          <p:nvPr/>
        </p:nvCxnSpPr>
        <p:spPr bwMode="auto">
          <a:xfrm rot="5400000">
            <a:off x="3572669" y="1785144"/>
            <a:ext cx="14128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 bwMode="auto">
          <a:xfrm rot="16200000" flipV="1">
            <a:off x="1427956" y="1786732"/>
            <a:ext cx="144463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 bwMode="auto">
          <a:xfrm rot="5400000">
            <a:off x="2501106" y="1213644"/>
            <a:ext cx="14128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 bwMode="auto">
          <a:xfrm rot="5400000">
            <a:off x="3501231" y="1356519"/>
            <a:ext cx="14128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 bwMode="auto">
          <a:xfrm rot="5400000">
            <a:off x="1500981" y="1356519"/>
            <a:ext cx="14128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9" name="直線接點 68"/>
          <p:cNvCxnSpPr/>
          <p:nvPr/>
        </p:nvCxnSpPr>
        <p:spPr bwMode="auto">
          <a:xfrm>
            <a:off x="1571625" y="1285875"/>
            <a:ext cx="200025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8" name="直線接點 107"/>
          <p:cNvCxnSpPr>
            <a:stCxn id="36" idx="3"/>
          </p:cNvCxnSpPr>
          <p:nvPr/>
        </p:nvCxnSpPr>
        <p:spPr bwMode="auto">
          <a:xfrm flipV="1">
            <a:off x="4714875" y="6000750"/>
            <a:ext cx="857250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99366" name="圖片 134" descr="校徽2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928688"/>
            <a:ext cx="479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3" name="直線單箭頭接點 82"/>
          <p:cNvCxnSpPr/>
          <p:nvPr/>
        </p:nvCxnSpPr>
        <p:spPr bwMode="auto">
          <a:xfrm flipV="1">
            <a:off x="2571750" y="2928938"/>
            <a:ext cx="2357438" cy="63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96" name="直線單箭頭接點 95"/>
          <p:cNvCxnSpPr>
            <a:endCxn id="21" idx="2"/>
          </p:cNvCxnSpPr>
          <p:nvPr/>
        </p:nvCxnSpPr>
        <p:spPr bwMode="auto">
          <a:xfrm rot="16200000" flipV="1">
            <a:off x="4179888" y="4643438"/>
            <a:ext cx="2643187" cy="714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07" name="直線單箭頭接點 106"/>
          <p:cNvCxnSpPr>
            <a:endCxn id="37" idx="1"/>
          </p:cNvCxnSpPr>
          <p:nvPr/>
        </p:nvCxnSpPr>
        <p:spPr bwMode="auto">
          <a:xfrm>
            <a:off x="5929313" y="3000375"/>
            <a:ext cx="357187" cy="79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42" name="矩形 41"/>
          <p:cNvSpPr/>
          <p:nvPr/>
        </p:nvSpPr>
        <p:spPr>
          <a:xfrm>
            <a:off x="285750" y="1143000"/>
            <a:ext cx="1143000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451" name="矩形 42"/>
          <p:cNvSpPr>
            <a:spLocks noChangeArrowheads="1"/>
          </p:cNvSpPr>
          <p:nvPr/>
        </p:nvSpPr>
        <p:spPr bwMode="auto">
          <a:xfrm>
            <a:off x="214313" y="1143000"/>
            <a:ext cx="1262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1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2/13</a:t>
            </a:r>
            <a:r>
              <a:rPr kumimoji="0" lang="zh-TW" altLang="en-US" sz="1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寄發成績</a:t>
            </a:r>
          </a:p>
        </p:txBody>
      </p:sp>
      <p:sp>
        <p:nvSpPr>
          <p:cNvPr id="17452" name="矩形 43"/>
          <p:cNvSpPr>
            <a:spLocks noChangeArrowheads="1"/>
          </p:cNvSpPr>
          <p:nvPr/>
        </p:nvSpPr>
        <p:spPr bwMode="auto">
          <a:xfrm>
            <a:off x="4071938" y="1071563"/>
            <a:ext cx="1357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1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2/20</a:t>
            </a:r>
            <a:r>
              <a:rPr kumimoji="0" lang="zh-TW" altLang="en-US" sz="1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寄發成績</a:t>
            </a:r>
          </a:p>
        </p:txBody>
      </p:sp>
      <p:sp>
        <p:nvSpPr>
          <p:cNvPr id="46" name="矩形 45"/>
          <p:cNvSpPr/>
          <p:nvPr/>
        </p:nvSpPr>
        <p:spPr>
          <a:xfrm>
            <a:off x="4071938" y="1071563"/>
            <a:ext cx="1143000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454" name="文字方塊 46"/>
          <p:cNvSpPr txBox="1">
            <a:spLocks noChangeArrowheads="1"/>
          </p:cNvSpPr>
          <p:nvPr/>
        </p:nvSpPr>
        <p:spPr bwMode="auto">
          <a:xfrm>
            <a:off x="4214813" y="2714625"/>
            <a:ext cx="785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3/22</a:t>
            </a:r>
            <a:endParaRPr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455" name="文字方塊 47"/>
          <p:cNvSpPr txBox="1">
            <a:spLocks noChangeArrowheads="1"/>
          </p:cNvSpPr>
          <p:nvPr/>
        </p:nvSpPr>
        <p:spPr bwMode="auto">
          <a:xfrm>
            <a:off x="5143500" y="357187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5/14</a:t>
            </a:r>
            <a:endParaRPr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6286500" y="5500688"/>
            <a:ext cx="2428875" cy="301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公告錄取</a:t>
            </a:r>
            <a:r>
              <a:rPr kumimoji="0" lang="en-US" altLang="zh-TW" b="1" dirty="0" smtClean="0">
                <a:latin typeface="標楷體" pitchFamily="65" charset="-120"/>
                <a:ea typeface="標楷體" pitchFamily="65" charset="-120"/>
              </a:rPr>
              <a:t>8/6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9" name="向下箭號 58"/>
          <p:cNvSpPr/>
          <p:nvPr/>
        </p:nvSpPr>
        <p:spPr bwMode="auto">
          <a:xfrm flipH="1">
            <a:off x="6786563" y="5000625"/>
            <a:ext cx="214312" cy="500063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61" name="向右箭號圖說文字 60"/>
          <p:cNvSpPr/>
          <p:nvPr/>
        </p:nvSpPr>
        <p:spPr>
          <a:xfrm rot="10800000" flipH="1">
            <a:off x="500063" y="3214688"/>
            <a:ext cx="2214562" cy="28575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443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459" name="矩形 62"/>
          <p:cNvSpPr>
            <a:spLocks noChangeArrowheads="1"/>
          </p:cNvSpPr>
          <p:nvPr/>
        </p:nvSpPr>
        <p:spPr bwMode="auto">
          <a:xfrm>
            <a:off x="500063" y="3214688"/>
            <a:ext cx="185737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600"/>
              </a:lnSpc>
            </a:pPr>
            <a:r>
              <a:rPr kumimoji="0" lang="zh-TW" altLang="en-US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大學申請</a:t>
            </a:r>
            <a:r>
              <a:rPr kumimoji="0" lang="en-US" altLang="zh-TW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6</a:t>
            </a:r>
            <a:r>
              <a:rPr kumimoji="0" lang="zh-TW" altLang="en-US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校系</a:t>
            </a:r>
            <a:endParaRPr kumimoji="0" lang="en-US" altLang="zh-TW">
              <a:solidFill>
                <a:srgbClr val="FF0000"/>
              </a:solidFill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70" name="向右箭號圖說文字 69"/>
          <p:cNvSpPr/>
          <p:nvPr/>
        </p:nvSpPr>
        <p:spPr>
          <a:xfrm rot="10800000">
            <a:off x="4714875" y="1857375"/>
            <a:ext cx="1571625" cy="50006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753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461" name="矩形 70"/>
          <p:cNvSpPr>
            <a:spLocks noChangeArrowheads="1"/>
          </p:cNvSpPr>
          <p:nvPr/>
        </p:nvSpPr>
        <p:spPr bwMode="auto">
          <a:xfrm>
            <a:off x="4929188" y="1857375"/>
            <a:ext cx="12858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600"/>
              </a:lnSpc>
            </a:pPr>
            <a:r>
              <a:rPr kumimoji="0" lang="zh-TW" altLang="en-US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四技申請</a:t>
            </a:r>
            <a:endParaRPr kumimoji="0" lang="en-US" altLang="zh-TW">
              <a:solidFill>
                <a:srgbClr val="FF0000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>
              <a:lnSpc>
                <a:spcPts val="1600"/>
              </a:lnSpc>
            </a:pPr>
            <a:r>
              <a:rPr kumimoji="0" lang="en-US" altLang="zh-TW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5</a:t>
            </a:r>
            <a:r>
              <a:rPr kumimoji="0" lang="zh-TW" altLang="en-US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校系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7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7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7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7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2" grpId="0" animBg="1"/>
      <p:bldP spid="46" grpId="0" animBg="1"/>
      <p:bldP spid="57" grpId="0" animBg="1"/>
      <p:bldP spid="61" grpId="0" animBg="1"/>
      <p:bldP spid="7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2500313" y="2071688"/>
            <a:ext cx="3714750" cy="3643312"/>
          </a:xfrm>
          <a:prstGeom prst="ellipse">
            <a:avLst/>
          </a:prstGeom>
          <a:solidFill>
            <a:srgbClr val="11D33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0899" name="Oval 4"/>
          <p:cNvSpPr>
            <a:spLocks noChangeArrowheads="1"/>
          </p:cNvSpPr>
          <p:nvPr/>
        </p:nvSpPr>
        <p:spPr bwMode="auto">
          <a:xfrm>
            <a:off x="3143250" y="2643188"/>
            <a:ext cx="2500313" cy="2500312"/>
          </a:xfrm>
          <a:prstGeom prst="ellipse">
            <a:avLst/>
          </a:prstGeom>
          <a:solidFill>
            <a:srgbClr val="FFCC00"/>
          </a:solidFill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356" name="文字方塊 3"/>
          <p:cNvSpPr txBox="1">
            <a:spLocks noChangeArrowheads="1"/>
          </p:cNvSpPr>
          <p:nvPr/>
        </p:nvSpPr>
        <p:spPr bwMode="auto">
          <a:xfrm>
            <a:off x="3857625" y="2143125"/>
            <a:ext cx="100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800">
                <a:latin typeface="華康中特圓體" pitchFamily="49" charset="-120"/>
                <a:ea typeface="華康中特圓體" pitchFamily="49" charset="-120"/>
              </a:rPr>
              <a:t>工</a:t>
            </a:r>
          </a:p>
        </p:txBody>
      </p:sp>
      <p:sp>
        <p:nvSpPr>
          <p:cNvPr id="100357" name="文字方塊 4"/>
          <p:cNvSpPr txBox="1">
            <a:spLocks noChangeArrowheads="1"/>
          </p:cNvSpPr>
          <p:nvPr/>
        </p:nvSpPr>
        <p:spPr bwMode="auto">
          <a:xfrm>
            <a:off x="5643563" y="3643313"/>
            <a:ext cx="642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>
                <a:latin typeface="華康中特圓體" pitchFamily="49" charset="-120"/>
                <a:ea typeface="華康中特圓體" pitchFamily="49" charset="-120"/>
              </a:rPr>
              <a:t>作</a:t>
            </a:r>
          </a:p>
        </p:txBody>
      </p:sp>
      <p:sp>
        <p:nvSpPr>
          <p:cNvPr id="100358" name="文字方塊 5"/>
          <p:cNvSpPr txBox="1">
            <a:spLocks noChangeArrowheads="1"/>
          </p:cNvSpPr>
          <p:nvPr/>
        </p:nvSpPr>
        <p:spPr bwMode="auto">
          <a:xfrm>
            <a:off x="4000500" y="5214938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800">
                <a:latin typeface="華康中特圓體" pitchFamily="49" charset="-120"/>
                <a:ea typeface="華康中特圓體" pitchFamily="49" charset="-120"/>
              </a:rPr>
              <a:t>環</a:t>
            </a:r>
          </a:p>
        </p:txBody>
      </p:sp>
      <p:sp>
        <p:nvSpPr>
          <p:cNvPr id="100359" name="文字方塊 6"/>
          <p:cNvSpPr txBox="1">
            <a:spLocks noChangeArrowheads="1"/>
          </p:cNvSpPr>
          <p:nvPr/>
        </p:nvSpPr>
        <p:spPr bwMode="auto">
          <a:xfrm>
            <a:off x="2500313" y="3857625"/>
            <a:ext cx="500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>
                <a:latin typeface="華康中特圓體" pitchFamily="49" charset="-120"/>
                <a:ea typeface="華康中特圓體" pitchFamily="49" charset="-120"/>
              </a:rPr>
              <a:t>境</a:t>
            </a:r>
          </a:p>
        </p:txBody>
      </p:sp>
      <p:sp>
        <p:nvSpPr>
          <p:cNvPr id="100360" name="文字方塊 7"/>
          <p:cNvSpPr txBox="1">
            <a:spLocks noChangeArrowheads="1"/>
          </p:cNvSpPr>
          <p:nvPr/>
        </p:nvSpPr>
        <p:spPr bwMode="auto">
          <a:xfrm>
            <a:off x="3929063" y="2928938"/>
            <a:ext cx="928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>
                <a:latin typeface="華康中特圓體" pitchFamily="49" charset="-120"/>
                <a:ea typeface="華康中特圓體" pitchFamily="49" charset="-120"/>
              </a:rPr>
              <a:t>興趣</a:t>
            </a:r>
          </a:p>
        </p:txBody>
      </p:sp>
      <p:sp>
        <p:nvSpPr>
          <p:cNvPr id="100361" name="文字方塊 8"/>
          <p:cNvSpPr txBox="1">
            <a:spLocks noChangeArrowheads="1"/>
          </p:cNvSpPr>
          <p:nvPr/>
        </p:nvSpPr>
        <p:spPr bwMode="auto">
          <a:xfrm>
            <a:off x="4429125" y="4143375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>
                <a:latin typeface="華康中特圓體" pitchFamily="49" charset="-120"/>
                <a:ea typeface="華康中特圓體" pitchFamily="49" charset="-120"/>
              </a:rPr>
              <a:t>價值</a:t>
            </a:r>
          </a:p>
        </p:txBody>
      </p:sp>
      <p:sp>
        <p:nvSpPr>
          <p:cNvPr id="100362" name="文字方塊 9"/>
          <p:cNvSpPr txBox="1">
            <a:spLocks noChangeArrowheads="1"/>
          </p:cNvSpPr>
          <p:nvPr/>
        </p:nvSpPr>
        <p:spPr bwMode="auto">
          <a:xfrm>
            <a:off x="3286125" y="4071938"/>
            <a:ext cx="928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>
                <a:latin typeface="華康中特圓體" pitchFamily="49" charset="-120"/>
                <a:ea typeface="華康中特圓體" pitchFamily="49" charset="-120"/>
              </a:rPr>
              <a:t>能力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14313" y="2500313"/>
            <a:ext cx="2143125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學校的規模 </a:t>
            </a:r>
          </a:p>
          <a:p>
            <a:pPr>
              <a:lnSpc>
                <a:spcPct val="120000"/>
              </a:lnSpc>
            </a:pPr>
            <a:r>
              <a:rPr lang="zh-TW" altLang="en-US" sz="24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學校的知名度</a:t>
            </a:r>
          </a:p>
          <a:p>
            <a:pPr>
              <a:lnSpc>
                <a:spcPct val="120000"/>
              </a:lnSpc>
            </a:pPr>
            <a:r>
              <a:rPr lang="zh-TW" altLang="en-US" sz="24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學習課程</a:t>
            </a:r>
          </a:p>
          <a:p>
            <a:pPr>
              <a:lnSpc>
                <a:spcPct val="120000"/>
              </a:lnSpc>
            </a:pPr>
            <a:r>
              <a:rPr lang="zh-TW" altLang="en-US" sz="24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專業性</a:t>
            </a:r>
          </a:p>
          <a:p>
            <a:pPr>
              <a:lnSpc>
                <a:spcPct val="120000"/>
              </a:lnSpc>
            </a:pPr>
            <a:r>
              <a:rPr lang="zh-TW" altLang="en-US" sz="24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未來的出路</a:t>
            </a:r>
          </a:p>
          <a:p>
            <a:pPr>
              <a:lnSpc>
                <a:spcPct val="120000"/>
              </a:lnSpc>
            </a:pPr>
            <a:r>
              <a:rPr lang="zh-TW" altLang="en-US" sz="24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校友的表現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500813" y="2500313"/>
            <a:ext cx="2143125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地理環境</a:t>
            </a:r>
          </a:p>
          <a:p>
            <a:pPr>
              <a:lnSpc>
                <a:spcPct val="120000"/>
              </a:lnSpc>
            </a:pPr>
            <a:r>
              <a:rPr lang="zh-TW" altLang="en-US" sz="24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氣候 </a:t>
            </a:r>
          </a:p>
          <a:p>
            <a:pPr>
              <a:lnSpc>
                <a:spcPct val="120000"/>
              </a:lnSpc>
            </a:pPr>
            <a:r>
              <a:rPr lang="zh-TW" altLang="en-US" sz="24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人文</a:t>
            </a:r>
          </a:p>
          <a:p>
            <a:pPr>
              <a:lnSpc>
                <a:spcPct val="120000"/>
              </a:lnSpc>
            </a:pPr>
            <a:r>
              <a:rPr lang="zh-TW" altLang="en-US" sz="24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經濟</a:t>
            </a:r>
          </a:p>
          <a:p>
            <a:pPr>
              <a:lnSpc>
                <a:spcPct val="120000"/>
              </a:lnSpc>
            </a:pPr>
            <a:r>
              <a:rPr lang="zh-TW" altLang="en-US" sz="24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學生個性</a:t>
            </a:r>
          </a:p>
          <a:p>
            <a:pPr>
              <a:lnSpc>
                <a:spcPct val="120000"/>
              </a:lnSpc>
            </a:pPr>
            <a:r>
              <a:rPr lang="zh-TW" altLang="en-US" sz="24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家庭關係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57250" y="857250"/>
            <a:ext cx="74295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校系選擇前的考慮因素</a:t>
            </a:r>
            <a:r>
              <a:rPr lang="en-US" altLang="zh-TW" sz="4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:</a:t>
            </a:r>
          </a:p>
          <a:p>
            <a:pPr>
              <a:defRPr/>
            </a:pP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古印體" pitchFamily="65" charset="-120"/>
              <a:ea typeface="華康古印體" pitchFamily="65" charset="-120"/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3214688" y="3357563"/>
            <a:ext cx="1214437" cy="714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rot="5400000" flipH="1" flipV="1">
            <a:off x="3804444" y="4625182"/>
            <a:ext cx="1143000" cy="36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endCxn id="80899" idx="7"/>
          </p:cNvCxnSpPr>
          <p:nvPr/>
        </p:nvCxnSpPr>
        <p:spPr>
          <a:xfrm rot="5400000" flipH="1" flipV="1">
            <a:off x="4357688" y="3081337"/>
            <a:ext cx="990600" cy="847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C2740-8F4A-4392-9909-331E86420980}" type="slidenum">
              <a:rPr lang="zh-TW" altLang="en-US" smtClean="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86</a:t>
            </a:fld>
            <a:endParaRPr lang="zh-TW" altLang="en-US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0899" grpId="0" animBg="1"/>
      <p:bldP spid="11" grpId="0"/>
      <p:bldP spid="1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28625" y="2000250"/>
            <a:ext cx="8143875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kumimoji="0" lang="zh-TW" altLang="en-US" sz="4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一、各項心理測驗</a:t>
            </a:r>
            <a:r>
              <a:rPr kumimoji="0" lang="en-US" altLang="zh-TW" sz="4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:</a:t>
            </a:r>
          </a:p>
          <a:p>
            <a:pPr>
              <a:spcBef>
                <a:spcPts val="600"/>
              </a:spcBef>
            </a:pPr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多因素性向測驗</a:t>
            </a:r>
            <a:r>
              <a:rPr kumimoji="0" lang="en-US" altLang="zh-TW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+</a:t>
            </a: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學業成績</a:t>
            </a:r>
            <a:r>
              <a:rPr kumimoji="0" lang="en-US" altLang="zh-TW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=</a:t>
            </a:r>
            <a:r>
              <a:rPr kumimoji="0" lang="zh-TW" altLang="en-US" sz="36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能力</a:t>
            </a:r>
            <a:endParaRPr kumimoji="0" lang="en-US" altLang="zh-TW" sz="3600" dirty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spcBef>
                <a:spcPts val="600"/>
              </a:spcBef>
            </a:pP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大學興趣量表</a:t>
            </a:r>
            <a:r>
              <a:rPr kumimoji="0" lang="en-US" altLang="zh-TW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+</a:t>
            </a:r>
          </a:p>
          <a:p>
            <a:pPr>
              <a:spcBef>
                <a:spcPts val="600"/>
              </a:spcBef>
            </a:pP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大學學系探索量表</a:t>
            </a:r>
            <a:r>
              <a:rPr kumimoji="0" lang="en-US" altLang="zh-TW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=</a:t>
            </a:r>
            <a:r>
              <a:rPr kumimoji="0" lang="zh-TW" altLang="en-US" sz="36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興趣</a:t>
            </a:r>
            <a:endParaRPr kumimoji="0" lang="en-US" altLang="zh-TW" sz="3600" dirty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spcBef>
                <a:spcPts val="600"/>
              </a:spcBef>
            </a:pPr>
            <a:r>
              <a:rPr kumimoji="0" lang="zh-TW" altLang="en-US" sz="4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二、大學學群介紹</a:t>
            </a:r>
            <a:r>
              <a:rPr kumimoji="0" lang="en-US" altLang="zh-TW" sz="4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(10</a:t>
            </a:r>
            <a:r>
              <a:rPr kumimoji="0" lang="zh-TW" altLang="en-US" sz="4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～</a:t>
            </a:r>
            <a:r>
              <a:rPr kumimoji="0" lang="en-US" altLang="zh-TW" sz="4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11</a:t>
            </a:r>
            <a:r>
              <a:rPr kumimoji="0" lang="zh-TW" altLang="en-US" sz="4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月</a:t>
            </a:r>
            <a:r>
              <a:rPr kumimoji="0" lang="en-US" altLang="zh-TW" sz="4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>
              <a:spcBef>
                <a:spcPts val="600"/>
              </a:spcBef>
            </a:pPr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　　</a:t>
            </a:r>
            <a:r>
              <a:rPr kumimoji="0" lang="en-US" altLang="zh-TW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+</a:t>
            </a: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父母期望</a:t>
            </a:r>
            <a:r>
              <a:rPr kumimoji="0" lang="en-US" altLang="zh-TW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=</a:t>
            </a:r>
            <a:r>
              <a:rPr kumimoji="0" lang="zh-TW" altLang="en-US" sz="36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價值</a:t>
            </a:r>
            <a:endParaRPr kumimoji="0" lang="en-US" altLang="zh-TW" sz="3600" dirty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1673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8F6A36-5658-426C-86C7-3F0D75BDA24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87</a:t>
            </a:fld>
            <a:endParaRPr lang="zh-TW" altLang="en-US" smtClean="0"/>
          </a:p>
        </p:txBody>
      </p:sp>
      <p:sp>
        <p:nvSpPr>
          <p:cNvPr id="101380" name="文字方塊 3"/>
          <p:cNvSpPr txBox="1">
            <a:spLocks noChangeArrowheads="1"/>
          </p:cNvSpPr>
          <p:nvPr/>
        </p:nvSpPr>
        <p:spPr bwMode="auto">
          <a:xfrm>
            <a:off x="714375" y="928688"/>
            <a:ext cx="70723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輔導室系列生涯輔導計畫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214313" y="928670"/>
            <a:ext cx="8929687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三、大學多元入學方案說明</a:t>
            </a:r>
            <a:r>
              <a:rPr kumimoji="0"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會</a:t>
            </a:r>
            <a:r>
              <a:rPr kumimoji="0" lang="en-US" altLang="zh-TW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kumimoji="0"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學生場</a:t>
            </a:r>
            <a:r>
              <a:rPr kumimoji="0" lang="en-US" altLang="zh-TW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9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月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17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日分二場</a:t>
            </a:r>
            <a:endParaRPr kumimoji="0" lang="zh-TW" altLang="en-US" sz="32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spcBef>
                <a:spcPts val="600"/>
              </a:spcBef>
            </a:pPr>
            <a:r>
              <a:rPr kumimoji="0" lang="zh-TW" altLang="en-US" sz="4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四、大學多元入學方案家長說明會</a:t>
            </a:r>
            <a:endParaRPr kumimoji="0" lang="en-US" altLang="zh-TW" sz="4000" dirty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spcBef>
                <a:spcPts val="600"/>
              </a:spcBef>
            </a:pPr>
            <a:r>
              <a:rPr kumimoji="0" lang="en-US" altLang="zh-TW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11</a:t>
            </a:r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月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26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日</a:t>
            </a:r>
            <a:r>
              <a:rPr kumimoji="0" lang="en-US" altLang="zh-TW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(11/23</a:t>
            </a:r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甄選簡章發售</a:t>
            </a:r>
            <a:r>
              <a:rPr kumimoji="0" lang="en-US" altLang="zh-TW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</a:t>
            </a:r>
            <a:endParaRPr kumimoji="0" lang="en-US" altLang="zh-TW" sz="32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4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五、發放</a:t>
            </a:r>
            <a:r>
              <a:rPr kumimoji="0" lang="zh-TW" altLang="en-US" sz="3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「如何利用寒假期間準備備審資料」</a:t>
            </a:r>
            <a:endParaRPr kumimoji="0" lang="en-US" altLang="zh-TW" sz="3200" dirty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　　</a:t>
            </a:r>
            <a:r>
              <a:rPr kumimoji="0" lang="en-US" altLang="zh-TW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</a:t>
            </a:r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月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16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日前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(1/17</a:t>
            </a:r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、</a:t>
            </a:r>
            <a:r>
              <a:rPr kumimoji="0" lang="en-US" altLang="zh-TW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18</a:t>
            </a:r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學測</a:t>
            </a:r>
            <a:r>
              <a:rPr kumimoji="0" lang="en-US" altLang="zh-TW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r>
              <a:rPr kumimoji="0" lang="zh-TW" altLang="en-US" sz="36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六、備審資料及口試技巧說明會</a:t>
            </a:r>
            <a:endParaRPr kumimoji="0" lang="en-US" altLang="zh-TW" sz="3600" dirty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kumimoji="0" lang="en-US" altLang="zh-TW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</a:t>
            </a:r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月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11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日上午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9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時～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12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時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(2/8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開學</a:t>
            </a:r>
            <a:r>
              <a:rPr kumimoji="0" lang="en-US" altLang="zh-TW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endParaRPr kumimoji="0" lang="zh-TW" altLang="en-US" sz="40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endParaRPr kumimoji="0" lang="en-US" altLang="zh-TW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7763" name="投影片編號版面配置區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8FAF97-7C82-4FD3-9398-F94B1975260E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88</a:t>
            </a:fld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投影片編號版面配置區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4A16ED-A840-4068-BAFB-75DDBC8569BF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89</a:t>
            </a:fld>
            <a:endParaRPr lang="zh-TW" altLang="en-US" smtClean="0"/>
          </a:p>
        </p:txBody>
      </p:sp>
      <p:sp>
        <p:nvSpPr>
          <p:cNvPr id="104452" name="文字方塊 4"/>
          <p:cNvSpPr txBox="1">
            <a:spLocks noChangeArrowheads="1"/>
          </p:cNvSpPr>
          <p:nvPr/>
        </p:nvSpPr>
        <p:spPr bwMode="auto">
          <a:xfrm>
            <a:off x="2324100" y="428625"/>
            <a:ext cx="46196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endParaRPr lang="zh-TW" altLang="en-US"/>
          </a:p>
        </p:txBody>
      </p:sp>
      <p:sp>
        <p:nvSpPr>
          <p:cNvPr id="104453" name="文字方塊 5"/>
          <p:cNvSpPr txBox="1">
            <a:spLocks noChangeArrowheads="1"/>
          </p:cNvSpPr>
          <p:nvPr/>
        </p:nvSpPr>
        <p:spPr bwMode="auto">
          <a:xfrm>
            <a:off x="928662" y="571481"/>
            <a:ext cx="785818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</a:bodyPr>
          <a:lstStyle/>
          <a:p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七、面試考古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題下載暨發放</a:t>
            </a:r>
            <a:endParaRPr kumimoji="0" lang="en-US" altLang="zh-TW" sz="40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lang="en-US" altLang="zh-TW" sz="4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2</a:t>
            </a:r>
            <a:r>
              <a:rPr kumimoji="0"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月</a:t>
            </a:r>
            <a:r>
              <a:rPr lang="en-US" altLang="zh-TW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8</a:t>
            </a:r>
            <a:r>
              <a:rPr kumimoji="0"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日</a:t>
            </a:r>
            <a:r>
              <a:rPr kumimoji="0" lang="zh-TW" altLang="en-US" sz="36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開學日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起</a:t>
            </a:r>
            <a:endParaRPr kumimoji="0" lang="en-US" altLang="zh-TW" sz="3600" dirty="0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八、備審資料借閱</a:t>
            </a:r>
            <a:endParaRPr kumimoji="0" lang="en-US" altLang="zh-TW" sz="40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kumimoji="0" lang="en-US" altLang="zh-TW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2</a:t>
            </a:r>
            <a:r>
              <a:rPr kumimoji="0"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月</a:t>
            </a:r>
            <a:r>
              <a:rPr kumimoji="0" lang="en-US" altLang="zh-TW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8</a:t>
            </a:r>
            <a:r>
              <a:rPr kumimoji="0"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日～</a:t>
            </a:r>
            <a:r>
              <a:rPr kumimoji="0" lang="en-US" altLang="zh-TW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4</a:t>
            </a:r>
            <a:r>
              <a:rPr kumimoji="0"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月</a:t>
            </a:r>
            <a:r>
              <a:rPr kumimoji="0" lang="en-US" altLang="zh-TW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20</a:t>
            </a:r>
            <a:r>
              <a:rPr kumimoji="0"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日</a:t>
            </a:r>
            <a:endParaRPr kumimoji="0" lang="en-US" altLang="zh-TW" sz="4000" dirty="0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44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九、甄選入學選填志願說明會</a:t>
            </a:r>
            <a:endParaRPr kumimoji="0" lang="en-US" altLang="zh-TW" sz="4400" dirty="0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　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月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18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日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六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上午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10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～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12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時</a:t>
            </a:r>
            <a:endParaRPr kumimoji="0" lang="en-US" altLang="zh-TW" sz="40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2/13(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一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寄發學測成績</a:t>
            </a:r>
            <a:endParaRPr kumimoji="0" lang="en-US" altLang="zh-TW" sz="40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2/18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上午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8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時註冊組繁星撕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榜</a:t>
            </a:r>
            <a:endParaRPr kumimoji="0" lang="en-US" altLang="zh-TW" sz="40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　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　　　說明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會</a:t>
            </a:r>
            <a:endParaRPr kumimoji="0" lang="en-US" altLang="zh-TW" sz="40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2/25(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六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註冊組繁星撕榜</a:t>
            </a:r>
            <a:endParaRPr kumimoji="0" lang="en-US" altLang="zh-TW" sz="40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endParaRPr kumimoji="0" lang="zh-TW" altLang="en-US" sz="4000" dirty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85750" y="357188"/>
            <a:ext cx="8572500" cy="92868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5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  <a:cs typeface="+mj-cs"/>
              </a:rPr>
              <a:t>考試成績的採用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14349" y="1643049"/>
          <a:ext cx="7572428" cy="421884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06267"/>
                <a:gridCol w="833662"/>
                <a:gridCol w="1646351"/>
                <a:gridCol w="1571636"/>
                <a:gridCol w="1714512"/>
              </a:tblGrid>
              <a:tr h="838114">
                <a:tc gridSpan="2">
                  <a:txBody>
                    <a:bodyPr/>
                    <a:lstStyle/>
                    <a:p>
                      <a:endParaRPr lang="zh-TW" altLang="en-US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古印體" pitchFamily="65" charset="-120"/>
                        <a:ea typeface="華康古印體" pitchFamily="65" charset="-120"/>
                      </a:endParaRPr>
                    </a:p>
                  </a:txBody>
                  <a:tcPr marL="95791" marR="95791" marT="47895" marB="478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學科能力  </a:t>
                      </a: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測驗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 術科考試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指定項目 </a:t>
                      </a: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考科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</a:tr>
              <a:tr h="500516">
                <a:tc rowSpan="3">
                  <a:txBody>
                    <a:bodyPr/>
                    <a:lstStyle/>
                    <a:p>
                      <a:pPr marL="0" marR="0" lvl="0" indent="0" algn="l" defTabSz="95885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 </a:t>
                      </a:r>
                    </a:p>
                    <a:p>
                      <a:pPr marL="0" marR="0" lvl="0" indent="0" algn="l" defTabSz="95885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 甄選入學</a:t>
                      </a: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(</a:t>
                      </a:r>
                      <a:r>
                        <a:rPr kumimoji="1" lang="zh-TW" alt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繁星推薦申請入學</a:t>
                      </a:r>
                      <a:r>
                        <a:rPr kumimoji="1" lang="en-US" altLang="zh-TW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檢定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ˇ</a:t>
                      </a:r>
                      <a:endParaRPr kumimoji="1" lang="en-US" altLang="zh-TW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（ˇ）</a:t>
                      </a:r>
                      <a:endParaRPr kumimoji="1" lang="zh-TW" alt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</a:tr>
              <a:tr h="5005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採計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（ˇ）</a:t>
                      </a:r>
                      <a:endParaRPr kumimoji="1" lang="zh-TW" alt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（ˇ）</a:t>
                      </a:r>
                      <a:endParaRPr kumimoji="1" lang="zh-TW" alt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</a:tr>
              <a:tr h="5005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參酌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（ˇ）</a:t>
                      </a:r>
                      <a:endParaRPr kumimoji="1" lang="zh-TW" alt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（ˇ）</a:t>
                      </a:r>
                      <a:endParaRPr kumimoji="1" lang="zh-TW" alt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</a:tr>
              <a:tr h="500516">
                <a:tc rowSpan="3"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 考試分發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檢定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（ˇ）</a:t>
                      </a:r>
                      <a:endParaRPr kumimoji="1" lang="zh-TW" alt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（ˇ）</a:t>
                      </a:r>
                      <a:endParaRPr kumimoji="1" lang="zh-TW" alt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</a:tr>
              <a:tr h="5005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採計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（ˇ）</a:t>
                      </a:r>
                      <a:endParaRPr kumimoji="1" lang="zh-TW" alt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9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ˇ</a:t>
                      </a:r>
                      <a:endParaRPr kumimoji="1" lang="zh-TW" altLang="zh-TW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</a:tr>
              <a:tr h="5005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參酌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（ˇ）</a:t>
                      </a:r>
                      <a:endParaRPr kumimoji="1" lang="zh-TW" alt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ˇ</a:t>
                      </a:r>
                      <a:endParaRPr kumimoji="1" lang="en-US" altLang="zh-TW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/>
                </a:tc>
              </a:tr>
            </a:tbl>
          </a:graphicData>
        </a:graphic>
      </p:graphicFrame>
      <p:sp>
        <p:nvSpPr>
          <p:cNvPr id="21508" name="矩形 3"/>
          <p:cNvSpPr>
            <a:spLocks noChangeArrowheads="1"/>
          </p:cNvSpPr>
          <p:nvPr/>
        </p:nvSpPr>
        <p:spPr bwMode="auto">
          <a:xfrm>
            <a:off x="4000500" y="6072188"/>
            <a:ext cx="434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PS</a:t>
            </a:r>
            <a:r>
              <a:rPr lang="zh-TW" altLang="en-US" sz="2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：打</a:t>
            </a:r>
            <a:r>
              <a:rPr lang="en-US" altLang="zh-TW" sz="2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(V)</a:t>
            </a:r>
            <a:r>
              <a:rPr lang="zh-TW" altLang="en-US" sz="2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表示可選用或不選用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矩形 3"/>
          <p:cNvSpPr>
            <a:spLocks noChangeArrowheads="1"/>
          </p:cNvSpPr>
          <p:nvPr/>
        </p:nvSpPr>
        <p:spPr bwMode="auto">
          <a:xfrm>
            <a:off x="357158" y="785794"/>
            <a:ext cx="8215315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zh-TW" altLang="en-US" sz="4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十、模擬面試</a:t>
            </a:r>
            <a:endParaRPr kumimoji="0" lang="en-US" altLang="zh-TW" sz="4000" dirty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kumimoji="0" lang="en-US" altLang="zh-TW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3</a:t>
            </a: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月</a:t>
            </a:r>
            <a:r>
              <a:rPr kumimoji="0"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26</a:t>
            </a: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、</a:t>
            </a:r>
            <a:r>
              <a:rPr kumimoji="0"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27</a:t>
            </a: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、</a:t>
            </a:r>
            <a:r>
              <a:rPr kumimoji="0"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28</a:t>
            </a: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日</a:t>
            </a:r>
            <a:r>
              <a:rPr kumimoji="0" lang="en-US" altLang="zh-TW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一～三</a:t>
            </a:r>
            <a:r>
              <a:rPr kumimoji="0" lang="en-US" altLang="zh-TW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</a:t>
            </a:r>
            <a:endParaRPr kumimoji="0" lang="en-US" altLang="zh-TW" sz="36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　　</a:t>
            </a:r>
            <a:r>
              <a:rPr kumimoji="0"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3/22(</a:t>
            </a: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四</a:t>
            </a:r>
            <a:r>
              <a:rPr kumimoji="0"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公告</a:t>
            </a: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第一階段篩選結果</a:t>
            </a:r>
            <a:endParaRPr kumimoji="0" lang="en-US" altLang="zh-TW" sz="36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　　</a:t>
            </a:r>
            <a:r>
              <a:rPr kumimoji="0"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3/30</a:t>
            </a: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～</a:t>
            </a:r>
            <a:r>
              <a:rPr kumimoji="0"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4/22</a:t>
            </a: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指定</a:t>
            </a: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項目</a:t>
            </a: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甄試</a:t>
            </a:r>
            <a:endParaRPr kumimoji="0" lang="en-US" altLang="zh-TW" sz="36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44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十一、考試分發選填志願說明會</a:t>
            </a:r>
            <a:endParaRPr kumimoji="0" lang="en-US" altLang="zh-TW" sz="4400" dirty="0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44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　　  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暫定</a:t>
            </a:r>
            <a:r>
              <a:rPr kumimoji="0" lang="en-US" altLang="zh-TW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7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月</a:t>
            </a:r>
            <a:r>
              <a:rPr kumimoji="0" lang="en-US" altLang="zh-TW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19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日</a:t>
            </a:r>
            <a:r>
              <a:rPr kumimoji="0" lang="en-US" altLang="zh-TW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四</a:t>
            </a:r>
            <a:r>
              <a:rPr kumimoji="0" lang="en-US" altLang="zh-TW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r>
              <a:rPr kumimoji="0" lang="zh-TW" altLang="en-US" sz="44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　　  </a:t>
            </a:r>
            <a:r>
              <a:rPr kumimoji="0"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7/18</a:t>
            </a: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寄發指考成績單</a:t>
            </a:r>
            <a:endParaRPr kumimoji="0" lang="en-US" altLang="zh-TW" sz="36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　　   </a:t>
            </a:r>
            <a:r>
              <a:rPr kumimoji="0"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7/24</a:t>
            </a: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～</a:t>
            </a:r>
            <a:r>
              <a:rPr kumimoji="0"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28</a:t>
            </a: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網路選填志願</a:t>
            </a:r>
          </a:p>
          <a:p>
            <a:endParaRPr kumimoji="0" lang="en-US" altLang="zh-TW" sz="36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endParaRPr kumimoji="0" lang="en-US" altLang="zh-TW" sz="36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41784" y="1556495"/>
            <a:ext cx="8460432" cy="3745011"/>
          </a:xfrm>
          <a:prstGeom prst="rect">
            <a:avLst/>
          </a:prstGeom>
          <a:solidFill>
            <a:srgbClr val="FFFFFF"/>
          </a:soli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r>
              <a:rPr kumimoji="0" lang="zh-TW" altLang="en-US" sz="6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大學多元入學網站連結</a:t>
            </a:r>
            <a:endParaRPr kumimoji="0" lang="en-US" altLang="zh-TW" sz="6000" dirty="0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algn="ctr">
              <a:defRPr/>
            </a:pPr>
            <a:r>
              <a:rPr kumimoji="0" lang="zh-TW" altLang="en-US" sz="6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輔導室</a:t>
            </a:r>
            <a:endParaRPr kumimoji="0" lang="zh-TW" altLang="en-US" sz="6000" dirty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714348" y="928670"/>
            <a:ext cx="7572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不一樣的管道，不一樣的選擇</a:t>
            </a:r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428625" y="2214554"/>
            <a:ext cx="8715375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希望每位同學</a:t>
            </a:r>
            <a:endParaRPr kumimoji="0" lang="en-US" altLang="zh-TW" sz="40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algn="ctr"/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在親師共同協助之下</a:t>
            </a:r>
            <a:endParaRPr kumimoji="0" lang="en-US" altLang="zh-TW" sz="40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　都能走上專屬自己的大學之路</a:t>
            </a:r>
            <a:r>
              <a:rPr kumimoji="0" lang="en-US" altLang="zh-TW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……</a:t>
            </a:r>
          </a:p>
          <a:p>
            <a:endParaRPr lang="en-US" altLang="zh-TW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4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感謝您撥冗與會及耐心聆聽</a:t>
            </a:r>
          </a:p>
          <a:p>
            <a:pPr algn="ctr"/>
            <a:r>
              <a:rPr kumimoji="0" lang="zh-TW" altLang="en-US" sz="44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輔導</a:t>
            </a:r>
            <a:r>
              <a:rPr kumimoji="0" lang="zh-TW" altLang="en-US" sz="4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室祝福你</a:t>
            </a:r>
            <a:r>
              <a:rPr kumimoji="0" lang="en-US" altLang="zh-TW" sz="4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……</a:t>
            </a:r>
          </a:p>
          <a:p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kumimoji="0" lang="zh-TW" altLang="en-US" sz="40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4659</TotalTime>
  <Words>2913</Words>
  <Application>Microsoft Office PowerPoint</Application>
  <PresentationFormat>如螢幕大小 (4:3)</PresentationFormat>
  <Paragraphs>686</Paragraphs>
  <Slides>92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92</vt:i4>
      </vt:variant>
    </vt:vector>
  </HeadingPairs>
  <TitlesOfParts>
    <vt:vector size="93" baseType="lpstr">
      <vt:lpstr>佈景主題1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學科能力測驗</vt:lpstr>
      <vt:lpstr>指定科目考試</vt:lpstr>
      <vt:lpstr>投影片 14</vt:lpstr>
      <vt:lpstr>投影片 15</vt:lpstr>
      <vt:lpstr>100學年度學科能力測驗五標</vt:lpstr>
      <vt:lpstr>投影片 17</vt:lpstr>
      <vt:lpstr>投影片 18</vt:lpstr>
      <vt:lpstr>投影片 19</vt:lpstr>
      <vt:lpstr>術科考試</vt:lpstr>
      <vt:lpstr>投影片 21</vt:lpstr>
      <vt:lpstr>甄選入學招生比率</vt:lpstr>
      <vt:lpstr>投影片 23</vt:lpstr>
      <vt:lpstr>投影片 24</vt:lpstr>
      <vt:lpstr>投影片 25</vt:lpstr>
      <vt:lpstr>投影片 26</vt:lpstr>
      <vt:lpstr>招生名額</vt:lpstr>
      <vt:lpstr>投影片 28</vt:lpstr>
      <vt:lpstr>投影片 29</vt:lpstr>
      <vt:lpstr>依學群推薦</vt:lpstr>
      <vt:lpstr>投影片 31</vt:lpstr>
      <vt:lpstr>繁星推薦共同規範</vt:lpstr>
      <vt:lpstr>投影片 33</vt:lpstr>
      <vt:lpstr>投影片 34</vt:lpstr>
      <vt:lpstr>投影片 35</vt:lpstr>
      <vt:lpstr>繁星推薦分發原則</vt:lpstr>
      <vt:lpstr>分發比序：第1比序為…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繁星推薦分發錄取生權利義務</vt:lpstr>
      <vt:lpstr>個人申請</vt:lpstr>
      <vt:lpstr>招生名額</vt:lpstr>
      <vt:lpstr>投影片 53</vt:lpstr>
      <vt:lpstr>投影片 54</vt:lpstr>
      <vt:lpstr>投影片 55</vt:lpstr>
      <vt:lpstr>個人申請第一階段篩選方式</vt:lpstr>
      <vt:lpstr>投影片 57</vt:lpstr>
      <vt:lpstr>投影片 58</vt:lpstr>
      <vt:lpstr>投影片 59</vt:lpstr>
      <vt:lpstr>投影片 60</vt:lpstr>
      <vt:lpstr>投影片 61</vt:lpstr>
      <vt:lpstr>投影片 62</vt:lpstr>
      <vt:lpstr>投影片 63</vt:lpstr>
      <vt:lpstr>投影片 64</vt:lpstr>
      <vt:lpstr>投影片 65</vt:lpstr>
      <vt:lpstr>投影片 66</vt:lpstr>
      <vt:lpstr>投影片 67</vt:lpstr>
      <vt:lpstr>投影片 68</vt:lpstr>
      <vt:lpstr>投影片 69</vt:lpstr>
      <vt:lpstr>投影片 70</vt:lpstr>
      <vt:lpstr>投影片 71</vt:lpstr>
      <vt:lpstr>投影片 72</vt:lpstr>
      <vt:lpstr>投影片 73</vt:lpstr>
      <vt:lpstr>投影片 74</vt:lpstr>
      <vt:lpstr>投影片 75</vt:lpstr>
      <vt:lpstr>投影片 76</vt:lpstr>
      <vt:lpstr>投影片 77</vt:lpstr>
      <vt:lpstr>投影片 78</vt:lpstr>
      <vt:lpstr>投影片 79</vt:lpstr>
      <vt:lpstr>投影片 80</vt:lpstr>
      <vt:lpstr>投影片 81</vt:lpstr>
      <vt:lpstr>投影片 82</vt:lpstr>
      <vt:lpstr>投影片 83</vt:lpstr>
      <vt:lpstr>投影片 84</vt:lpstr>
      <vt:lpstr>101學年度大學多元入學方案日程表</vt:lpstr>
      <vt:lpstr>投影片 86</vt:lpstr>
      <vt:lpstr>投影片 87</vt:lpstr>
      <vt:lpstr>投影片 88</vt:lpstr>
      <vt:lpstr>投影片 89</vt:lpstr>
      <vt:lpstr>投影片 90</vt:lpstr>
      <vt:lpstr>投影片 91</vt:lpstr>
      <vt:lpstr>投影片 92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AAA</dc:creator>
  <cp:lastModifiedBy>AAA</cp:lastModifiedBy>
  <cp:revision>480</cp:revision>
  <dcterms:created xsi:type="dcterms:W3CDTF">2009-11-12T09:10:16Z</dcterms:created>
  <dcterms:modified xsi:type="dcterms:W3CDTF">2011-11-26T04:41:30Z</dcterms:modified>
</cp:coreProperties>
</file>