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embeddedFontLst>
    <p:embeddedFont>
      <p:font typeface="華康中特圓體" pitchFamily="49" charset="-120"/>
      <p:regular r:id="rId10"/>
    </p:embeddedFont>
    <p:embeddedFont>
      <p:font typeface="微軟正黑體" pitchFamily="34" charset="-120"/>
      <p:regular r:id="rId11"/>
      <p:bold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710"/>
    <a:srgbClr val="66B5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35" autoAdjust="0"/>
  </p:normalViewPr>
  <p:slideViewPr>
    <p:cSldViewPr>
      <p:cViewPr varScale="1">
        <p:scale>
          <a:sx n="84" d="100"/>
          <a:sy n="84" d="100"/>
        </p:scale>
        <p:origin x="-96" y="-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32F59-DC4A-4DE0-B8E3-B1DE3716DE2D}" type="doc">
      <dgm:prSet loTypeId="urn:microsoft.com/office/officeart/2005/8/layout/chevron1" loCatId="process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7D1385F-3DD8-4A04-880C-224DE43A41E7}">
      <dgm:prSet phldrT="[文字]"/>
      <dgm:spPr/>
      <dgm:t>
        <a:bodyPr/>
        <a:lstStyle/>
        <a:p>
          <a:r>
            <a:rPr lang="zh-TW" altLang="en-US" dirty="0" smtClean="0">
              <a:latin typeface="華康方圓體W7(P)" pitchFamily="82" charset="-120"/>
              <a:ea typeface="華康方圓體W7(P)" pitchFamily="82" charset="-120"/>
            </a:rPr>
            <a:t>自我</a:t>
          </a:r>
          <a:endParaRPr lang="en-US" altLang="zh-TW" dirty="0" smtClean="0">
            <a:latin typeface="華康方圓體W7(P)" pitchFamily="82" charset="-120"/>
            <a:ea typeface="華康方圓體W7(P)" pitchFamily="82" charset="-120"/>
          </a:endParaRPr>
        </a:p>
        <a:p>
          <a:r>
            <a:rPr lang="zh-TW" altLang="en-US" dirty="0" smtClean="0">
              <a:latin typeface="華康方圓體W7(P)" pitchFamily="82" charset="-120"/>
              <a:ea typeface="華康方圓體W7(P)" pitchFamily="82" charset="-120"/>
            </a:rPr>
            <a:t>簡介</a:t>
          </a:r>
          <a:endParaRPr lang="zh-TW" altLang="en-US" dirty="0">
            <a:latin typeface="華康方圓體W7(P)" pitchFamily="82" charset="-120"/>
            <a:ea typeface="華康方圓體W7(P)" pitchFamily="82" charset="-120"/>
          </a:endParaRPr>
        </a:p>
      </dgm:t>
    </dgm:pt>
    <dgm:pt modelId="{52DBFE35-D0C3-4E63-86EA-EC904E4478EB}" type="parTrans" cxnId="{F2CAD442-BF13-4195-9C08-F626E3EC505F}">
      <dgm:prSet/>
      <dgm:spPr/>
      <dgm:t>
        <a:bodyPr/>
        <a:lstStyle/>
        <a:p>
          <a:endParaRPr lang="zh-TW" altLang="en-US"/>
        </a:p>
      </dgm:t>
    </dgm:pt>
    <dgm:pt modelId="{9FB5F187-CEF8-4BDF-BFE6-2F6B9F0F3270}" type="sibTrans" cxnId="{F2CAD442-BF13-4195-9C08-F626E3EC505F}">
      <dgm:prSet/>
      <dgm:spPr/>
      <dgm:t>
        <a:bodyPr/>
        <a:lstStyle/>
        <a:p>
          <a:endParaRPr lang="zh-TW" altLang="en-US"/>
        </a:p>
      </dgm:t>
    </dgm:pt>
    <dgm:pt modelId="{CA64A0DC-52E9-4FBB-BE0D-2AD16BEB96B2}">
      <dgm:prSet phldrT="[文字]"/>
      <dgm:spPr/>
      <dgm:t>
        <a:bodyPr/>
        <a:lstStyle/>
        <a:p>
          <a:r>
            <a:rPr lang="zh-TW" altLang="en-US" dirty="0" smtClean="0">
              <a:latin typeface="華康方圓體W7(P)" pitchFamily="82" charset="-120"/>
              <a:ea typeface="華康方圓體W7(P)" pitchFamily="82" charset="-120"/>
            </a:rPr>
            <a:t>面試注</a:t>
          </a:r>
          <a:endParaRPr lang="en-US" altLang="zh-TW" dirty="0" smtClean="0">
            <a:latin typeface="華康方圓體W7(P)" pitchFamily="82" charset="-120"/>
            <a:ea typeface="華康方圓體W7(P)" pitchFamily="82" charset="-120"/>
          </a:endParaRPr>
        </a:p>
        <a:p>
          <a:r>
            <a:rPr lang="zh-TW" altLang="en-US" dirty="0" smtClean="0">
              <a:latin typeface="華康方圓體W7(P)" pitchFamily="82" charset="-120"/>
              <a:ea typeface="華康方圓體W7(P)" pitchFamily="82" charset="-120"/>
            </a:rPr>
            <a:t>意事項</a:t>
          </a:r>
          <a:endParaRPr lang="zh-TW" altLang="en-US" dirty="0">
            <a:latin typeface="華康方圓體W7(P)" pitchFamily="82" charset="-120"/>
            <a:ea typeface="華康方圓體W7(P)" pitchFamily="82" charset="-120"/>
          </a:endParaRPr>
        </a:p>
      </dgm:t>
    </dgm:pt>
    <dgm:pt modelId="{3BA86F06-9013-4B3D-9001-9EE096A87B2A}" type="parTrans" cxnId="{2245356E-E6B6-44C8-8478-64205857EFB0}">
      <dgm:prSet/>
      <dgm:spPr/>
      <dgm:t>
        <a:bodyPr/>
        <a:lstStyle/>
        <a:p>
          <a:endParaRPr lang="zh-TW" altLang="en-US"/>
        </a:p>
      </dgm:t>
    </dgm:pt>
    <dgm:pt modelId="{E2F6F2C3-57C9-4800-B265-FD696F5B640D}" type="sibTrans" cxnId="{2245356E-E6B6-44C8-8478-64205857EFB0}">
      <dgm:prSet/>
      <dgm:spPr/>
      <dgm:t>
        <a:bodyPr/>
        <a:lstStyle/>
        <a:p>
          <a:endParaRPr lang="zh-TW" altLang="en-US"/>
        </a:p>
      </dgm:t>
    </dgm:pt>
    <dgm:pt modelId="{752C1232-83EF-46AC-8B00-F0D129E86596}">
      <dgm:prSet phldrT="[文字]"/>
      <dgm:spPr/>
      <dgm:t>
        <a:bodyPr/>
        <a:lstStyle/>
        <a:p>
          <a:r>
            <a:rPr lang="zh-TW" altLang="en-US" dirty="0" smtClean="0">
              <a:latin typeface="華康方圓體W7(P)" pitchFamily="82" charset="-120"/>
              <a:ea typeface="華康方圓體W7(P)" pitchFamily="82" charset="-120"/>
            </a:rPr>
            <a:t>企管系在學什麼</a:t>
          </a:r>
          <a:endParaRPr lang="zh-TW" altLang="en-US" dirty="0">
            <a:latin typeface="華康方圓體W7(P)" pitchFamily="82" charset="-120"/>
            <a:ea typeface="華康方圓體W7(P)" pitchFamily="82" charset="-120"/>
          </a:endParaRPr>
        </a:p>
      </dgm:t>
    </dgm:pt>
    <dgm:pt modelId="{77BE2BDC-1E33-4754-9542-8121E968A8E3}" type="parTrans" cxnId="{6D2A334A-302D-43FA-A0C9-1B64E7E8AF7D}">
      <dgm:prSet/>
      <dgm:spPr/>
      <dgm:t>
        <a:bodyPr/>
        <a:lstStyle/>
        <a:p>
          <a:endParaRPr lang="zh-TW" altLang="en-US"/>
        </a:p>
      </dgm:t>
    </dgm:pt>
    <dgm:pt modelId="{2A5FB4EF-1002-4AE4-9581-DA923B2B2AA2}" type="sibTrans" cxnId="{6D2A334A-302D-43FA-A0C9-1B64E7E8AF7D}">
      <dgm:prSet/>
      <dgm:spPr/>
      <dgm:t>
        <a:bodyPr/>
        <a:lstStyle/>
        <a:p>
          <a:endParaRPr lang="zh-TW" altLang="en-US"/>
        </a:p>
      </dgm:t>
    </dgm:pt>
    <dgm:pt modelId="{86D3B233-169B-4F29-A7EC-A72ACBF9E4A0}">
      <dgm:prSet/>
      <dgm:spPr/>
      <dgm:t>
        <a:bodyPr/>
        <a:lstStyle/>
        <a:p>
          <a:r>
            <a:rPr lang="zh-TW" altLang="en-US" dirty="0" smtClean="0">
              <a:latin typeface="華康方圓體W7(P)" pitchFamily="82" charset="-120"/>
              <a:ea typeface="華康方圓體W7(P)" pitchFamily="82" charset="-120"/>
            </a:rPr>
            <a:t>大學四年</a:t>
          </a:r>
          <a:endParaRPr lang="zh-TW" altLang="en-US" dirty="0">
            <a:latin typeface="華康方圓體W7(P)" pitchFamily="82" charset="-120"/>
            <a:ea typeface="華康方圓體W7(P)" pitchFamily="82" charset="-120"/>
          </a:endParaRPr>
        </a:p>
      </dgm:t>
    </dgm:pt>
    <dgm:pt modelId="{1A0C7020-B213-465D-9BC8-04EF8006C743}" type="parTrans" cxnId="{D38C945F-FED7-48BA-AE16-2E175804576B}">
      <dgm:prSet/>
      <dgm:spPr/>
      <dgm:t>
        <a:bodyPr/>
        <a:lstStyle/>
        <a:p>
          <a:endParaRPr lang="zh-TW" altLang="en-US"/>
        </a:p>
      </dgm:t>
    </dgm:pt>
    <dgm:pt modelId="{DEEC7EF8-D7ED-4897-A2BB-F7D9CF34E1A7}" type="sibTrans" cxnId="{D38C945F-FED7-48BA-AE16-2E175804576B}">
      <dgm:prSet/>
      <dgm:spPr/>
      <dgm:t>
        <a:bodyPr/>
        <a:lstStyle/>
        <a:p>
          <a:endParaRPr lang="zh-TW" altLang="en-US"/>
        </a:p>
      </dgm:t>
    </dgm:pt>
    <dgm:pt modelId="{12BBE663-6682-492E-A875-DC0B47E7EAAD}">
      <dgm:prSet/>
      <dgm:spPr/>
      <dgm:t>
        <a:bodyPr/>
        <a:lstStyle/>
        <a:p>
          <a:r>
            <a:rPr lang="zh-TW" altLang="en-US" dirty="0" smtClean="0">
              <a:latin typeface="華康方圓體W7(P)" pitchFamily="82" charset="-120"/>
              <a:ea typeface="華康方圓體W7(P)" pitchFamily="82" charset="-120"/>
            </a:rPr>
            <a:t>未來出路</a:t>
          </a:r>
          <a:endParaRPr lang="zh-TW" altLang="en-US" dirty="0">
            <a:latin typeface="華康方圓體W7(P)" pitchFamily="82" charset="-120"/>
            <a:ea typeface="華康方圓體W7(P)" pitchFamily="82" charset="-120"/>
          </a:endParaRPr>
        </a:p>
      </dgm:t>
    </dgm:pt>
    <dgm:pt modelId="{5F11C4A2-8A77-4412-A9E2-22E9D6DD253A}" type="parTrans" cxnId="{74A3D056-0B89-4164-8238-FCAE80A26B0D}">
      <dgm:prSet/>
      <dgm:spPr/>
      <dgm:t>
        <a:bodyPr/>
        <a:lstStyle/>
        <a:p>
          <a:endParaRPr lang="zh-TW" altLang="en-US"/>
        </a:p>
      </dgm:t>
    </dgm:pt>
    <dgm:pt modelId="{F1175386-7AC2-41E3-BD62-C1CA5FD7F7A3}" type="sibTrans" cxnId="{74A3D056-0B89-4164-8238-FCAE80A26B0D}">
      <dgm:prSet/>
      <dgm:spPr/>
      <dgm:t>
        <a:bodyPr/>
        <a:lstStyle/>
        <a:p>
          <a:endParaRPr lang="zh-TW" altLang="en-US"/>
        </a:p>
      </dgm:t>
    </dgm:pt>
    <dgm:pt modelId="{7684AD23-428E-430A-98F2-9D3C3F416B26}" type="pres">
      <dgm:prSet presAssocID="{B5832F59-DC4A-4DE0-B8E3-B1DE3716DE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A91930-38CD-4EF7-A1D0-C58499F49E20}" type="pres">
      <dgm:prSet presAssocID="{67D1385F-3DD8-4A04-880C-224DE43A41E7}" presName="parTxOnly" presStyleLbl="node1" presStyleIdx="0" presStyleCnt="5" custLinFactX="5030" custLinFactNeighborX="100000" custLinFactNeighborY="38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DECE36-5D1E-4F7D-BA62-C59F3210951A}" type="pres">
      <dgm:prSet presAssocID="{9FB5F187-CEF8-4BDF-BFE6-2F6B9F0F3270}" presName="parTxOnlySpace" presStyleCnt="0"/>
      <dgm:spPr/>
    </dgm:pt>
    <dgm:pt modelId="{062A4A59-9945-409F-AA70-6BE7D5F6520C}" type="pres">
      <dgm:prSet presAssocID="{CA64A0DC-52E9-4FBB-BE0D-2AD16BEB96B2}" presName="parTxOnly" presStyleLbl="node1" presStyleIdx="1" presStyleCnt="5" custLinFactX="1329" custLinFactNeighborX="100000" custLinFactNeighborY="38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5EE2DA-115A-48A9-B1A6-8AAA45436566}" type="pres">
      <dgm:prSet presAssocID="{E2F6F2C3-57C9-4800-B265-FD696F5B640D}" presName="parTxOnlySpace" presStyleCnt="0"/>
      <dgm:spPr/>
    </dgm:pt>
    <dgm:pt modelId="{31F75460-CE6F-45F0-9AC6-1E1B939A50B8}" type="pres">
      <dgm:prSet presAssocID="{752C1232-83EF-46AC-8B00-F0D129E86596}" presName="parTxOnly" presStyleLbl="node1" presStyleIdx="2" presStyleCnt="5" custLinFactNeighborX="76292" custLinFactNeighborY="38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C3E5D7-D835-4B88-ABAF-16687F31B786}" type="pres">
      <dgm:prSet presAssocID="{2A5FB4EF-1002-4AE4-9581-DA923B2B2AA2}" presName="parTxOnlySpace" presStyleCnt="0"/>
      <dgm:spPr/>
    </dgm:pt>
    <dgm:pt modelId="{A740D3AD-4A51-44BD-B20F-A44998FA32BF}" type="pres">
      <dgm:prSet presAssocID="{86D3B233-169B-4F29-A7EC-A72ACBF9E4A0}" presName="parTxOnly" presStyleLbl="node1" presStyleIdx="3" presStyleCnt="5" custLinFactNeighborX="31737" custLinFactNeighborY="409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8E6D14-F608-434B-9CE3-3CFD2F864FB5}" type="pres">
      <dgm:prSet presAssocID="{DEEC7EF8-D7ED-4897-A2BB-F7D9CF34E1A7}" presName="parTxOnlySpace" presStyleCnt="0"/>
      <dgm:spPr/>
    </dgm:pt>
    <dgm:pt modelId="{8E7D2ABA-5C33-447C-ADF4-66069EFB6F24}" type="pres">
      <dgm:prSet presAssocID="{12BBE663-6682-492E-A875-DC0B47E7EAAD}" presName="parTxOnly" presStyleLbl="node1" presStyleIdx="4" presStyleCnt="5" custLinFactNeighborX="-5266" custLinFactNeighborY="409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D51B85C-3644-44C7-A9EE-B2D7E749ADC0}" type="presOf" srcId="{B5832F59-DC4A-4DE0-B8E3-B1DE3716DE2D}" destId="{7684AD23-428E-430A-98F2-9D3C3F416B26}" srcOrd="0" destOrd="0" presId="urn:microsoft.com/office/officeart/2005/8/layout/chevron1"/>
    <dgm:cxn modelId="{01432785-16A5-4C21-99F7-959674AC2C84}" type="presOf" srcId="{CA64A0DC-52E9-4FBB-BE0D-2AD16BEB96B2}" destId="{062A4A59-9945-409F-AA70-6BE7D5F6520C}" srcOrd="0" destOrd="0" presId="urn:microsoft.com/office/officeart/2005/8/layout/chevron1"/>
    <dgm:cxn modelId="{6D2A334A-302D-43FA-A0C9-1B64E7E8AF7D}" srcId="{B5832F59-DC4A-4DE0-B8E3-B1DE3716DE2D}" destId="{752C1232-83EF-46AC-8B00-F0D129E86596}" srcOrd="2" destOrd="0" parTransId="{77BE2BDC-1E33-4754-9542-8121E968A8E3}" sibTransId="{2A5FB4EF-1002-4AE4-9581-DA923B2B2AA2}"/>
    <dgm:cxn modelId="{C99E8701-EB13-4C19-A4DE-D90C6FB1A253}" type="presOf" srcId="{86D3B233-169B-4F29-A7EC-A72ACBF9E4A0}" destId="{A740D3AD-4A51-44BD-B20F-A44998FA32BF}" srcOrd="0" destOrd="0" presId="urn:microsoft.com/office/officeart/2005/8/layout/chevron1"/>
    <dgm:cxn modelId="{B20ABABF-9BB4-42E9-92F4-0B29D6807EA6}" type="presOf" srcId="{12BBE663-6682-492E-A875-DC0B47E7EAAD}" destId="{8E7D2ABA-5C33-447C-ADF4-66069EFB6F24}" srcOrd="0" destOrd="0" presId="urn:microsoft.com/office/officeart/2005/8/layout/chevron1"/>
    <dgm:cxn modelId="{E3398A85-C6B6-493A-8B39-057458501DB5}" type="presOf" srcId="{67D1385F-3DD8-4A04-880C-224DE43A41E7}" destId="{9CA91930-38CD-4EF7-A1D0-C58499F49E20}" srcOrd="0" destOrd="0" presId="urn:microsoft.com/office/officeart/2005/8/layout/chevron1"/>
    <dgm:cxn modelId="{2245356E-E6B6-44C8-8478-64205857EFB0}" srcId="{B5832F59-DC4A-4DE0-B8E3-B1DE3716DE2D}" destId="{CA64A0DC-52E9-4FBB-BE0D-2AD16BEB96B2}" srcOrd="1" destOrd="0" parTransId="{3BA86F06-9013-4B3D-9001-9EE096A87B2A}" sibTransId="{E2F6F2C3-57C9-4800-B265-FD696F5B640D}"/>
    <dgm:cxn modelId="{F2CAD442-BF13-4195-9C08-F626E3EC505F}" srcId="{B5832F59-DC4A-4DE0-B8E3-B1DE3716DE2D}" destId="{67D1385F-3DD8-4A04-880C-224DE43A41E7}" srcOrd="0" destOrd="0" parTransId="{52DBFE35-D0C3-4E63-86EA-EC904E4478EB}" sibTransId="{9FB5F187-CEF8-4BDF-BFE6-2F6B9F0F3270}"/>
    <dgm:cxn modelId="{A40A69C7-2D24-400C-8472-6BC3F9632B4B}" type="presOf" srcId="{752C1232-83EF-46AC-8B00-F0D129E86596}" destId="{31F75460-CE6F-45F0-9AC6-1E1B939A50B8}" srcOrd="0" destOrd="0" presId="urn:microsoft.com/office/officeart/2005/8/layout/chevron1"/>
    <dgm:cxn modelId="{74A3D056-0B89-4164-8238-FCAE80A26B0D}" srcId="{B5832F59-DC4A-4DE0-B8E3-B1DE3716DE2D}" destId="{12BBE663-6682-492E-A875-DC0B47E7EAAD}" srcOrd="4" destOrd="0" parTransId="{5F11C4A2-8A77-4412-A9E2-22E9D6DD253A}" sibTransId="{F1175386-7AC2-41E3-BD62-C1CA5FD7F7A3}"/>
    <dgm:cxn modelId="{D38C945F-FED7-48BA-AE16-2E175804576B}" srcId="{B5832F59-DC4A-4DE0-B8E3-B1DE3716DE2D}" destId="{86D3B233-169B-4F29-A7EC-A72ACBF9E4A0}" srcOrd="3" destOrd="0" parTransId="{1A0C7020-B213-465D-9BC8-04EF8006C743}" sibTransId="{DEEC7EF8-D7ED-4897-A2BB-F7D9CF34E1A7}"/>
    <dgm:cxn modelId="{E370F60B-47AA-4080-81CD-0FA92F6B488A}" type="presParOf" srcId="{7684AD23-428E-430A-98F2-9D3C3F416B26}" destId="{9CA91930-38CD-4EF7-A1D0-C58499F49E20}" srcOrd="0" destOrd="0" presId="urn:microsoft.com/office/officeart/2005/8/layout/chevron1"/>
    <dgm:cxn modelId="{05BCF308-6026-4FE6-97EE-A279759D9BA5}" type="presParOf" srcId="{7684AD23-428E-430A-98F2-9D3C3F416B26}" destId="{C3DECE36-5D1E-4F7D-BA62-C59F3210951A}" srcOrd="1" destOrd="0" presId="urn:microsoft.com/office/officeart/2005/8/layout/chevron1"/>
    <dgm:cxn modelId="{001E334E-F3AE-4FDB-A632-BEF55ACB6248}" type="presParOf" srcId="{7684AD23-428E-430A-98F2-9D3C3F416B26}" destId="{062A4A59-9945-409F-AA70-6BE7D5F6520C}" srcOrd="2" destOrd="0" presId="urn:microsoft.com/office/officeart/2005/8/layout/chevron1"/>
    <dgm:cxn modelId="{BF1DF5E9-3905-4E43-8843-F8B315488CA0}" type="presParOf" srcId="{7684AD23-428E-430A-98F2-9D3C3F416B26}" destId="{5A5EE2DA-115A-48A9-B1A6-8AAA45436566}" srcOrd="3" destOrd="0" presId="urn:microsoft.com/office/officeart/2005/8/layout/chevron1"/>
    <dgm:cxn modelId="{91B0D584-4D78-49D9-8AAC-557C9028D4F6}" type="presParOf" srcId="{7684AD23-428E-430A-98F2-9D3C3F416B26}" destId="{31F75460-CE6F-45F0-9AC6-1E1B939A50B8}" srcOrd="4" destOrd="0" presId="urn:microsoft.com/office/officeart/2005/8/layout/chevron1"/>
    <dgm:cxn modelId="{C24859EB-04A5-463F-AAD4-DCDAB0E735B9}" type="presParOf" srcId="{7684AD23-428E-430A-98F2-9D3C3F416B26}" destId="{AFC3E5D7-D835-4B88-ABAF-16687F31B786}" srcOrd="5" destOrd="0" presId="urn:microsoft.com/office/officeart/2005/8/layout/chevron1"/>
    <dgm:cxn modelId="{C159E9FE-048D-4F9E-973D-065A9B9251AD}" type="presParOf" srcId="{7684AD23-428E-430A-98F2-9D3C3F416B26}" destId="{A740D3AD-4A51-44BD-B20F-A44998FA32BF}" srcOrd="6" destOrd="0" presId="urn:microsoft.com/office/officeart/2005/8/layout/chevron1"/>
    <dgm:cxn modelId="{B38752FE-A25E-4667-811B-1236B0FA0D31}" type="presParOf" srcId="{7684AD23-428E-430A-98F2-9D3C3F416B26}" destId="{B98E6D14-F608-434B-9CE3-3CFD2F864FB5}" srcOrd="7" destOrd="0" presId="urn:microsoft.com/office/officeart/2005/8/layout/chevron1"/>
    <dgm:cxn modelId="{BD27FB16-AB62-4A0D-B5AF-CB861948A563}" type="presParOf" srcId="{7684AD23-428E-430A-98F2-9D3C3F416B26}" destId="{8E7D2ABA-5C33-447C-ADF4-66069EFB6F2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A91930-38CD-4EF7-A1D0-C58499F49E20}">
      <dsp:nvSpPr>
        <dsp:cNvPr id="0" name=""/>
        <dsp:cNvSpPr/>
      </dsp:nvSpPr>
      <dsp:spPr>
        <a:xfrm>
          <a:off x="291764" y="2682066"/>
          <a:ext cx="1926808" cy="7707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華康方圓體W7(P)" pitchFamily="82" charset="-120"/>
              <a:ea typeface="華康方圓體W7(P)" pitchFamily="82" charset="-120"/>
            </a:rPr>
            <a:t>自我</a:t>
          </a:r>
          <a:endParaRPr lang="en-US" altLang="zh-TW" sz="1700" kern="1200" dirty="0" smtClean="0">
            <a:latin typeface="華康方圓體W7(P)" pitchFamily="82" charset="-120"/>
            <a:ea typeface="華康方圓體W7(P)" pitchFamily="82" charset="-12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華康方圓體W7(P)" pitchFamily="82" charset="-120"/>
              <a:ea typeface="華康方圓體W7(P)" pitchFamily="82" charset="-120"/>
            </a:rPr>
            <a:t>簡介</a:t>
          </a:r>
          <a:endParaRPr lang="zh-TW" altLang="en-US" sz="1700" kern="1200" dirty="0">
            <a:latin typeface="華康方圓體W7(P)" pitchFamily="82" charset="-120"/>
            <a:ea typeface="華康方圓體W7(P)" pitchFamily="82" charset="-120"/>
          </a:endParaRPr>
        </a:p>
      </dsp:txBody>
      <dsp:txXfrm>
        <a:off x="291764" y="2682066"/>
        <a:ext cx="1926808" cy="770723"/>
      </dsp:txXfrm>
    </dsp:sp>
    <dsp:sp modelId="{062A4A59-9945-409F-AA70-6BE7D5F6520C}">
      <dsp:nvSpPr>
        <dsp:cNvPr id="0" name=""/>
        <dsp:cNvSpPr/>
      </dsp:nvSpPr>
      <dsp:spPr>
        <a:xfrm>
          <a:off x="1954580" y="2682066"/>
          <a:ext cx="1926808" cy="770723"/>
        </a:xfrm>
        <a:prstGeom prst="chevron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華康方圓體W7(P)" pitchFamily="82" charset="-120"/>
              <a:ea typeface="華康方圓體W7(P)" pitchFamily="82" charset="-120"/>
            </a:rPr>
            <a:t>面試注</a:t>
          </a:r>
          <a:endParaRPr lang="en-US" altLang="zh-TW" sz="1700" kern="1200" dirty="0" smtClean="0">
            <a:latin typeface="華康方圓體W7(P)" pitchFamily="82" charset="-120"/>
            <a:ea typeface="華康方圓體W7(P)" pitchFamily="82" charset="-12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華康方圓體W7(P)" pitchFamily="82" charset="-120"/>
              <a:ea typeface="華康方圓體W7(P)" pitchFamily="82" charset="-120"/>
            </a:rPr>
            <a:t>意事項</a:t>
          </a:r>
          <a:endParaRPr lang="zh-TW" altLang="en-US" sz="1700" kern="1200" dirty="0">
            <a:latin typeface="華康方圓體W7(P)" pitchFamily="82" charset="-120"/>
            <a:ea typeface="華康方圓體W7(P)" pitchFamily="82" charset="-120"/>
          </a:endParaRPr>
        </a:p>
      </dsp:txBody>
      <dsp:txXfrm>
        <a:off x="1954580" y="2682066"/>
        <a:ext cx="1926808" cy="770723"/>
      </dsp:txXfrm>
    </dsp:sp>
    <dsp:sp modelId="{31F75460-CE6F-45F0-9AC6-1E1B939A50B8}">
      <dsp:nvSpPr>
        <dsp:cNvPr id="0" name=""/>
        <dsp:cNvSpPr/>
      </dsp:nvSpPr>
      <dsp:spPr>
        <a:xfrm>
          <a:off x="3617419" y="2682066"/>
          <a:ext cx="1926808" cy="770723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華康方圓體W7(P)" pitchFamily="82" charset="-120"/>
              <a:ea typeface="華康方圓體W7(P)" pitchFamily="82" charset="-120"/>
            </a:rPr>
            <a:t>企管系在學什麼</a:t>
          </a:r>
          <a:endParaRPr lang="zh-TW" altLang="en-US" sz="1700" kern="1200" dirty="0">
            <a:latin typeface="華康方圓體W7(P)" pitchFamily="82" charset="-120"/>
            <a:ea typeface="華康方圓體W7(P)" pitchFamily="82" charset="-120"/>
          </a:endParaRPr>
        </a:p>
      </dsp:txBody>
      <dsp:txXfrm>
        <a:off x="3617419" y="2682066"/>
        <a:ext cx="1926808" cy="770723"/>
      </dsp:txXfrm>
    </dsp:sp>
    <dsp:sp modelId="{A740D3AD-4A51-44BD-B20F-A44998FA32BF}">
      <dsp:nvSpPr>
        <dsp:cNvPr id="0" name=""/>
        <dsp:cNvSpPr/>
      </dsp:nvSpPr>
      <dsp:spPr>
        <a:xfrm>
          <a:off x="5265697" y="2704509"/>
          <a:ext cx="1926808" cy="770723"/>
        </a:xfrm>
        <a:prstGeom prst="chevron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華康方圓體W7(P)" pitchFamily="82" charset="-120"/>
              <a:ea typeface="華康方圓體W7(P)" pitchFamily="82" charset="-120"/>
            </a:rPr>
            <a:t>大學四年</a:t>
          </a:r>
          <a:endParaRPr lang="zh-TW" altLang="en-US" sz="1700" kern="1200" dirty="0">
            <a:latin typeface="華康方圓體W7(P)" pitchFamily="82" charset="-120"/>
            <a:ea typeface="華康方圓體W7(P)" pitchFamily="82" charset="-120"/>
          </a:endParaRPr>
        </a:p>
      </dsp:txBody>
      <dsp:txXfrm>
        <a:off x="5265697" y="2704509"/>
        <a:ext cx="1926808" cy="770723"/>
      </dsp:txXfrm>
    </dsp:sp>
    <dsp:sp modelId="{8E7D2ABA-5C33-447C-ADF4-66069EFB6F24}">
      <dsp:nvSpPr>
        <dsp:cNvPr id="0" name=""/>
        <dsp:cNvSpPr/>
      </dsp:nvSpPr>
      <dsp:spPr>
        <a:xfrm>
          <a:off x="6928527" y="2704509"/>
          <a:ext cx="1926808" cy="770723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華康方圓體W7(P)" pitchFamily="82" charset="-120"/>
              <a:ea typeface="華康方圓體W7(P)" pitchFamily="82" charset="-120"/>
            </a:rPr>
            <a:t>未來出路</a:t>
          </a:r>
          <a:endParaRPr lang="zh-TW" altLang="en-US" sz="1700" kern="1200" dirty="0">
            <a:latin typeface="華康方圓體W7(P)" pitchFamily="82" charset="-120"/>
            <a:ea typeface="華康方圓體W7(P)" pitchFamily="82" charset="-120"/>
          </a:endParaRPr>
        </a:p>
      </dsp:txBody>
      <dsp:txXfrm>
        <a:off x="6928527" y="2704509"/>
        <a:ext cx="1926808" cy="770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7AA39-4FF8-4B58-B86A-90D26224DF42}" type="datetimeFigureOut">
              <a:rPr lang="en-US" altLang="zh-TW"/>
              <a:pPr/>
              <a:t>11/13/2012</a:t>
            </a:fld>
            <a:endParaRPr lang="en-US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6BDE5-A98D-4B7C-9981-03546395FA6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0984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56AC5-1660-4F9F-9A95-365B08413CB9}" type="datetimeFigureOut">
              <a:rPr lang="en-US" altLang="zh-TW"/>
              <a:pPr/>
              <a:t>11/13/2012</a:t>
            </a:fld>
            <a:endParaRPr lang="en-US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7981A-D012-48EC-B84C-215CB6F20AF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5239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AB0DB0-9045-432E-AB24-3507EEEA40BD}" type="datetimeFigureOut">
              <a:rPr lang="en-US" altLang="zh-TW"/>
              <a:pPr/>
              <a:t>11/13/2012</a:t>
            </a:fld>
            <a:endParaRPr lang="en-US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2DAE9-0E5F-4742-ACC8-236267628D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70253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30961D-9AA0-400E-B5A6-B1DCCE0C8B2F}" type="datetimeFigureOut">
              <a:rPr lang="en-US" altLang="zh-TW"/>
              <a:pPr/>
              <a:t>11/13/2012</a:t>
            </a:fld>
            <a:endParaRPr lang="en-US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34D20-431D-44C7-BCD9-F2AF41804BA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35297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FAC90E-A7AF-404B-840D-5E7825E5156D}" type="datetimeFigureOut">
              <a:rPr lang="en-US" altLang="zh-TW"/>
              <a:pPr/>
              <a:t>11/13/2012</a:t>
            </a:fld>
            <a:endParaRPr lang="en-US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2C2D0-1307-4793-AB4B-3F52A1889B0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69440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397B7-291F-4B0A-AFE0-E00B07300D3D}" type="datetimeFigureOut">
              <a:rPr lang="en-US" altLang="zh-TW"/>
              <a:pPr/>
              <a:t>11/13/2012</a:t>
            </a:fld>
            <a:endParaRPr lang="en-US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9A5B4-A357-4F2D-BEF0-9712FAF8EC9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61232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CF9F69-85A4-477C-AF06-4C003C01165E}" type="datetimeFigureOut">
              <a:rPr lang="en-US" altLang="zh-TW"/>
              <a:pPr/>
              <a:t>11/13/2012</a:t>
            </a:fld>
            <a:endParaRPr lang="en-US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70CD5-6743-49D7-B8C1-B8F7EEF844D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96933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D093C5-DE75-48B2-8A6F-2B8065E60BA3}" type="datetimeFigureOut">
              <a:rPr lang="en-US" altLang="zh-TW"/>
              <a:pPr/>
              <a:t>11/13/2012</a:t>
            </a:fld>
            <a:endParaRPr lang="en-US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68449-4908-4619-957B-F17FBFBE877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53508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A692E-4224-4F1E-8257-0D8B28E30957}" type="datetimeFigureOut">
              <a:rPr lang="en-US" altLang="zh-TW"/>
              <a:pPr/>
              <a:t>11/13/2012</a:t>
            </a:fld>
            <a:endParaRPr lang="en-US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C9204-21E8-4C57-8923-2D6C2887CA1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47414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48B6E9-30D8-46E8-AC80-96BE89F10CB6}" type="datetimeFigureOut">
              <a:rPr lang="en-US" altLang="zh-TW"/>
              <a:pPr/>
              <a:t>11/13/2012</a:t>
            </a:fld>
            <a:endParaRPr lang="en-US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4D861-23C0-4A9A-A6AE-5BC3BD6A80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06386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635D6D-50B4-4F9A-A467-89E0A83540B6}" type="datetimeFigureOut">
              <a:rPr lang="en-US" altLang="zh-TW"/>
              <a:pPr/>
              <a:t>11/13/2012</a:t>
            </a:fld>
            <a:endParaRPr lang="en-US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DD452-50DC-471B-AF8C-F7566CA63DE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12229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altLang="zh-TW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altLang="zh-TW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81F3F88-5369-46ED-9CAF-4C619970F9ED}" type="datetimeFigureOut">
              <a:rPr lang="en-US" altLang="zh-TW"/>
              <a:pPr/>
              <a:t>11/13/2012</a:t>
            </a:fld>
            <a:endParaRPr lang="en-US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0857E2D-1C8A-4407-97A3-D33A5768658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8" y="3071813"/>
            <a:ext cx="6929437" cy="577850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華康方圓體W7(P)" pitchFamily="82" charset="-120"/>
                <a:ea typeface="華康方圓體W7(P)" pitchFamily="82" charset="-120"/>
              </a:rPr>
              <a:t>輔仁大學 管理學院</a:t>
            </a:r>
            <a:endParaRPr lang="en-US" altLang="zh-TW" sz="4000" dirty="0" smtClean="0">
              <a:solidFill>
                <a:schemeClr val="bg1"/>
              </a:solidFill>
              <a:latin typeface="華康方圓體W7(P)" pitchFamily="82" charset="-120"/>
              <a:ea typeface="華康方圓體W7(P)" pitchFamily="82" charset="-12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3250" y="3609975"/>
            <a:ext cx="5888038" cy="3968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altLang="en-US" sz="2500" dirty="0" smtClean="0">
                <a:solidFill>
                  <a:schemeClr val="bg1"/>
                </a:solidFill>
                <a:latin typeface="華康方圓體W7(P)" pitchFamily="82" charset="-120"/>
                <a:ea typeface="華康方圓體W7(P)" pitchFamily="82" charset="-120"/>
              </a:rPr>
              <a:t>企管四甲 吳秉維</a:t>
            </a:r>
            <a:endParaRPr lang="en-US" altLang="zh-TW" sz="2500" dirty="0" smtClean="0">
              <a:solidFill>
                <a:schemeClr val="bg1"/>
              </a:solidFill>
              <a:latin typeface="華康方圓體W7(P)" pitchFamily="82" charset="-120"/>
              <a:ea typeface="華康方圓體W7(P)" pitchFamily="82" charset="-12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286000" y="206375"/>
            <a:ext cx="6400800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5DA710"/>
                </a:solidFill>
                <a:latin typeface="華康方圓體W7(P)" pitchFamily="82" charset="-120"/>
                <a:ea typeface="華康方圓體W7(P)" pitchFamily="82" charset="-120"/>
              </a:rPr>
              <a:t>流程</a:t>
            </a:r>
            <a:endParaRPr lang="en-US" altLang="zh-TW" dirty="0" smtClean="0">
              <a:solidFill>
                <a:srgbClr val="5DA710"/>
              </a:solidFill>
              <a:latin typeface="華康方圓體W7(P)" pitchFamily="82" charset="-120"/>
              <a:ea typeface="華康方圓體W7(P)" pitchFamily="82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xmlns="" val="945153833"/>
              </p:ext>
            </p:extLst>
          </p:nvPr>
        </p:nvGraphicFramePr>
        <p:xfrm>
          <a:off x="611560" y="-380578"/>
          <a:ext cx="8867647" cy="554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A91930-38CD-4EF7-A1D0-C58499F49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A91930-38CD-4EF7-A1D0-C58499F49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A91930-38CD-4EF7-A1D0-C58499F49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A91930-38CD-4EF7-A1D0-C58499F49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A91930-38CD-4EF7-A1D0-C58499F49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A91930-38CD-4EF7-A1D0-C58499F49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A91930-38CD-4EF7-A1D0-C58499F49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A91930-38CD-4EF7-A1D0-C58499F49E2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A91930-38CD-4EF7-A1D0-C58499F49E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A91930-38CD-4EF7-A1D0-C58499F49E2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A91930-38CD-4EF7-A1D0-C58499F49E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A91930-38CD-4EF7-A1D0-C58499F49E2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A91930-38CD-4EF7-A1D0-C58499F49E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A91930-38CD-4EF7-A1D0-C58499F49E2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A91930-38CD-4EF7-A1D0-C58499F49E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A4A59-9945-409F-AA70-6BE7D5F65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A4A59-9945-409F-AA70-6BE7D5F65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A4A59-9945-409F-AA70-6BE7D5F65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A4A59-9945-409F-AA70-6BE7D5F65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A4A59-9945-409F-AA70-6BE7D5F65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A4A59-9945-409F-AA70-6BE7D5F65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A4A59-9945-409F-AA70-6BE7D5F65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A4A59-9945-409F-AA70-6BE7D5F6520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A4A59-9945-409F-AA70-6BE7D5F652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A4A59-9945-409F-AA70-6BE7D5F6520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A4A59-9945-409F-AA70-6BE7D5F652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A4A59-9945-409F-AA70-6BE7D5F6520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A4A59-9945-409F-AA70-6BE7D5F652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A4A59-9945-409F-AA70-6BE7D5F6520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A4A59-9945-409F-AA70-6BE7D5F652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F75460-CE6F-45F0-9AC6-1E1B939A5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F75460-CE6F-45F0-9AC6-1E1B939A5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F75460-CE6F-45F0-9AC6-1E1B939A5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F75460-CE6F-45F0-9AC6-1E1B939A5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F75460-CE6F-45F0-9AC6-1E1B939A5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F75460-CE6F-45F0-9AC6-1E1B939A5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F75460-CE6F-45F0-9AC6-1E1B939A5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F75460-CE6F-45F0-9AC6-1E1B939A50B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F75460-CE6F-45F0-9AC6-1E1B939A50B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F75460-CE6F-45F0-9AC6-1E1B939A50B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F75460-CE6F-45F0-9AC6-1E1B939A50B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F75460-CE6F-45F0-9AC6-1E1B939A50B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F75460-CE6F-45F0-9AC6-1E1B939A50B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F75460-CE6F-45F0-9AC6-1E1B939A50B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F75460-CE6F-45F0-9AC6-1E1B939A50B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0D3AD-4A51-44BD-B20F-A44998FA3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0D3AD-4A51-44BD-B20F-A44998FA3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0D3AD-4A51-44BD-B20F-A44998FA3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0D3AD-4A51-44BD-B20F-A44998FA3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0D3AD-4A51-44BD-B20F-A44998FA3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0D3AD-4A51-44BD-B20F-A44998FA3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0D3AD-4A51-44BD-B20F-A44998FA3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0D3AD-4A51-44BD-B20F-A44998FA32B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0D3AD-4A51-44BD-B20F-A44998FA32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0D3AD-4A51-44BD-B20F-A44998FA32B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0D3AD-4A51-44BD-B20F-A44998FA32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0D3AD-4A51-44BD-B20F-A44998FA32B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0D3AD-4A51-44BD-B20F-A44998FA32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0D3AD-4A51-44BD-B20F-A44998FA32B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0D3AD-4A51-44BD-B20F-A44998FA32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D2ABA-5C33-447C-ADF4-66069EFB6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D2ABA-5C33-447C-ADF4-66069EFB6F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D2ABA-5C33-447C-ADF4-66069EFB6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D2ABA-5C33-447C-ADF4-66069EFB6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D2ABA-5C33-447C-ADF4-66069EFB6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D2ABA-5C33-447C-ADF4-66069EFB6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D2ABA-5C33-447C-ADF4-66069EFB6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D2ABA-5C33-447C-ADF4-66069EFB6F2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D2ABA-5C33-447C-ADF4-66069EFB6F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D2ABA-5C33-447C-ADF4-66069EFB6F2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D2ABA-5C33-447C-ADF4-66069EFB6F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D2ABA-5C33-447C-ADF4-66069EFB6F2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D2ABA-5C33-447C-ADF4-66069EFB6F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D2ABA-5C33-447C-ADF4-66069EFB6F2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D2ABA-5C33-447C-ADF4-66069EFB6F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6B515"/>
                </a:solidFill>
                <a:latin typeface="華康方圓體W7(P)" pitchFamily="82" charset="-120"/>
                <a:ea typeface="華康方圓體W7(P)" pitchFamily="82" charset="-120"/>
              </a:rPr>
              <a:t>自 我 簡 介</a:t>
            </a:r>
            <a:endParaRPr lang="en-US" altLang="zh-TW" dirty="0" smtClean="0">
              <a:solidFill>
                <a:srgbClr val="66B515"/>
              </a:solidFill>
              <a:latin typeface="華康方圓體W7(P)" pitchFamily="82" charset="-120"/>
              <a:ea typeface="華康方圓體W7(P)" pitchFamily="82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943724" y="16983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華康中特圓體" pitchFamily="49" charset="-120"/>
                <a:ea typeface="華康中特圓體" pitchFamily="49" charset="-120"/>
              </a:rPr>
              <a:t>再興寶寶</a:t>
            </a:r>
            <a:endParaRPr lang="zh-TW" altLang="en-US" dirty="0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7561" y="213041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中特圓體" pitchFamily="49" charset="-120"/>
                <a:ea typeface="華康中特圓體" pitchFamily="49" charset="-120"/>
              </a:rPr>
              <a:t>輔大企管系學生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943724" y="259513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中特圓體" pitchFamily="49" charset="-120"/>
                <a:ea typeface="華康中特圓體" pitchFamily="49" charset="-120"/>
              </a:rPr>
              <a:t>輔大桌球社社員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957561" y="3037075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中特圓體" pitchFamily="49" charset="-120"/>
                <a:ea typeface="華康中特圓體" pitchFamily="49" charset="-120"/>
              </a:rPr>
              <a:t>菲律賓海外服務學習團團員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00100" y="3500444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中特圓體" pitchFamily="49" charset="-120"/>
                <a:ea typeface="華康中特圓體" pitchFamily="49" charset="-120"/>
              </a:rPr>
              <a:t>環境美化基金會─企業贊助組組員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6B515"/>
                </a:solidFill>
                <a:latin typeface="華康方圓體W7(P)" pitchFamily="82" charset="-120"/>
                <a:ea typeface="華康方圓體W7(P)" pitchFamily="82" charset="-120"/>
              </a:rPr>
              <a:t>面 試 注 意 事 項</a:t>
            </a:r>
            <a:endParaRPr lang="en-US" altLang="zh-TW" dirty="0">
              <a:solidFill>
                <a:srgbClr val="66B515"/>
              </a:solidFill>
              <a:latin typeface="華康方圓體W7(P)" pitchFamily="82" charset="-120"/>
              <a:ea typeface="華康方圓體W7(P)" pitchFamily="82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1030121" y="2427734"/>
            <a:ext cx="1296144" cy="12961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企管系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向右箭號 2"/>
          <p:cNvSpPr/>
          <p:nvPr/>
        </p:nvSpPr>
        <p:spPr>
          <a:xfrm rot="1800000">
            <a:off x="2524648" y="3147467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 rot="19800000" flipV="1">
            <a:off x="2510046" y="2547631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3347864" y="1923678"/>
            <a:ext cx="1512168" cy="80397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個人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3347864" y="3226753"/>
            <a:ext cx="1512168" cy="80397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團體</a:t>
            </a:r>
          </a:p>
        </p:txBody>
      </p:sp>
      <p:sp>
        <p:nvSpPr>
          <p:cNvPr id="9" name="向右箭號 8"/>
          <p:cNvSpPr/>
          <p:nvPr/>
        </p:nvSpPr>
        <p:spPr>
          <a:xfrm rot="19800000" flipV="1">
            <a:off x="5127477" y="1947796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800000">
            <a:off x="5127477" y="245819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6012160" y="1563638"/>
            <a:ext cx="1728192" cy="7620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基本資料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知識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6012160" y="2557117"/>
            <a:ext cx="1728192" cy="7620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時事題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177" b="93990" l="10000" r="100000">
                        <a14:foregroundMark x1="42000" y1="88815" x2="42000" y2="88815"/>
                        <a14:foregroundMark x1="35500" y1="86811" x2="35500" y2="86811"/>
                        <a14:foregroundMark x1="37333" y1="87145" x2="37333" y2="87145"/>
                        <a14:foregroundMark x1="40000" y1="87813" x2="40000" y2="87813"/>
                        <a14:foregroundMark x1="45500" y1="87813" x2="45500" y2="87813"/>
                        <a14:foregroundMark x1="32167" y1="87479" x2="32167" y2="87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9586" y="2638212"/>
            <a:ext cx="2412448" cy="2408427"/>
          </a:xfrm>
          <a:prstGeom prst="rect">
            <a:avLst/>
          </a:prstGeom>
        </p:spPr>
      </p:pic>
      <p:sp>
        <p:nvSpPr>
          <p:cNvPr id="12" name="圓角矩形圖說文字 11"/>
          <p:cNvSpPr/>
          <p:nvPr/>
        </p:nvSpPr>
        <p:spPr>
          <a:xfrm flipH="1">
            <a:off x="1475656" y="1419622"/>
            <a:ext cx="5760640" cy="1656184"/>
          </a:xfrm>
          <a:prstGeom prst="wedgeRoundRectCallout">
            <a:avLst>
              <a:gd name="adj1" fmla="val -53857"/>
              <a:gd name="adj2" fmla="val 853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方圓體W7(P)" pitchFamily="82" charset="-120"/>
                <a:ea typeface="華康方圓體W7(P)" pitchFamily="82" charset="-120"/>
              </a:rPr>
              <a:t>敢</a:t>
            </a:r>
            <a:r>
              <a:rPr lang="en-US" altLang="zh-TW" sz="3200" dirty="0" smtClean="0">
                <a:latin typeface="華康方圓體W7(P)" pitchFamily="82" charset="-120"/>
                <a:ea typeface="華康方圓體W7(P)" pitchFamily="82" charset="-120"/>
              </a:rPr>
              <a:t>show</a:t>
            </a:r>
            <a:r>
              <a:rPr lang="zh-TW" altLang="en-US" sz="3200" dirty="0" smtClean="0">
                <a:latin typeface="華康方圓體W7(P)" pitchFamily="82" charset="-120"/>
                <a:ea typeface="華康方圓體W7(P)" pitchFamily="82" charset="-120"/>
              </a:rPr>
              <a:t>很重要</a:t>
            </a:r>
            <a:endParaRPr lang="en-US" altLang="zh-TW" sz="3200" dirty="0" smtClean="0">
              <a:latin typeface="華康方圓體W7(P)" pitchFamily="82" charset="-120"/>
              <a:ea typeface="華康方圓體W7(P)" pitchFamily="82" charset="-120"/>
            </a:endParaRPr>
          </a:p>
          <a:p>
            <a:pPr algn="ctr"/>
            <a:r>
              <a:rPr lang="zh-TW" altLang="en-US" sz="3200" dirty="0" smtClean="0">
                <a:latin typeface="華康方圓體W7(P)" pitchFamily="82" charset="-120"/>
                <a:ea typeface="華康方圓體W7(P)" pitchFamily="82" charset="-120"/>
              </a:rPr>
              <a:t>不要怕錯  大聲說出來就對了</a:t>
            </a:r>
            <a:endParaRPr lang="zh-TW" altLang="en-US" sz="3200" dirty="0">
              <a:latin typeface="華康方圓體W7(P)" pitchFamily="82" charset="-120"/>
              <a:ea typeface="華康方圓體W7(P)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384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5" grpId="0" animBg="1"/>
      <p:bldP spid="5" grpId="1" animBg="1"/>
      <p:bldP spid="13" grpId="0" animBg="1"/>
      <p:bldP spid="13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66B515"/>
                </a:solidFill>
                <a:latin typeface="華康方圓體W7(P)" pitchFamily="82" charset="-120"/>
                <a:ea typeface="華康方圓體W7(P)" pitchFamily="82" charset="-120"/>
              </a:rPr>
              <a:t>企管系在學什麼</a:t>
            </a:r>
            <a:endParaRPr lang="en-US" altLang="zh-TW" dirty="0">
              <a:solidFill>
                <a:srgbClr val="66B515"/>
              </a:solidFill>
              <a:latin typeface="華康方圓體W7(P)" pitchFamily="82" charset="-120"/>
              <a:ea typeface="華康方圓體W7(P)" pitchFamily="82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11760" y="1779662"/>
            <a:ext cx="1800200" cy="11521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生產</a:t>
            </a:r>
          </a:p>
        </p:txBody>
      </p:sp>
      <p:sp>
        <p:nvSpPr>
          <p:cNvPr id="6" name="矩形 5"/>
          <p:cNvSpPr/>
          <p:nvPr/>
        </p:nvSpPr>
        <p:spPr>
          <a:xfrm>
            <a:off x="2411760" y="2931790"/>
            <a:ext cx="1800200" cy="11521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行銷</a:t>
            </a:r>
          </a:p>
        </p:txBody>
      </p:sp>
      <p:sp>
        <p:nvSpPr>
          <p:cNvPr id="7" name="矩形 6"/>
          <p:cNvSpPr/>
          <p:nvPr/>
        </p:nvSpPr>
        <p:spPr>
          <a:xfrm>
            <a:off x="4211960" y="2931790"/>
            <a:ext cx="1800200" cy="11521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人力</a:t>
            </a:r>
          </a:p>
        </p:txBody>
      </p:sp>
      <p:sp>
        <p:nvSpPr>
          <p:cNvPr id="8" name="矩形 7"/>
          <p:cNvSpPr/>
          <p:nvPr/>
        </p:nvSpPr>
        <p:spPr>
          <a:xfrm>
            <a:off x="4211960" y="1779662"/>
            <a:ext cx="1800200" cy="11521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財務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5886" y="2505502"/>
            <a:ext cx="1332148" cy="8525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企管系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6094" l="9961" r="100000">
                        <a14:foregroundMark x1="46777" y1="7715" x2="46777" y2="7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190541"/>
            <a:ext cx="1469641" cy="146964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58" b="95893" l="10000" r="90000">
                        <a14:foregroundMark x1="49219" y1="5687" x2="49219" y2="5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3390" y="1498441"/>
            <a:ext cx="1449199" cy="14333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030" b="89899" l="9848" r="89899">
                        <a14:foregroundMark x1="39141" y1="9343" x2="39141" y2="9343"/>
                        <a14:foregroundMark x1="34596" y1="9848" x2="34596" y2="9848"/>
                        <a14:foregroundMark x1="65404" y1="40657" x2="65404" y2="40657"/>
                        <a14:foregroundMark x1="68434" y1="37374" x2="68434" y2="37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392155"/>
            <a:ext cx="1645920" cy="164592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214" b="96615" l="9961" r="89844">
                        <a14:foregroundMark x1="19531" y1="50651" x2="19531" y2="50651"/>
                        <a14:foregroundMark x1="13965" y1="66667" x2="13965" y2="66667"/>
                        <a14:foregroundMark x1="13379" y1="69922" x2="13379" y2="69922"/>
                        <a14:foregroundMark x1="12793" y1="69922" x2="12793" y2="69922"/>
                        <a14:foregroundMark x1="15625" y1="54948" x2="15625" y2="54948"/>
                        <a14:foregroundMark x1="18848" y1="51953" x2="18848" y2="51953"/>
                        <a14:foregroundMark x1="21680" y1="45833" x2="21680" y2="45833"/>
                        <a14:foregroundMark x1="27148" y1="40495" x2="27148" y2="40495"/>
                        <a14:foregroundMark x1="31152" y1="33464" x2="31152" y2="33464"/>
                        <a14:foregroundMark x1="34961" y1="29688" x2="34961" y2="29688"/>
                        <a14:foregroundMark x1="36621" y1="26953" x2="36621" y2="26953"/>
                        <a14:foregroundMark x1="40039" y1="23698" x2="40039" y2="23698"/>
                        <a14:foregroundMark x1="37109" y1="22526" x2="37109" y2="22526"/>
                        <a14:foregroundMark x1="35156" y1="24349" x2="35156" y2="24349"/>
                        <a14:foregroundMark x1="37305" y1="21875" x2="37305" y2="21875"/>
                        <a14:foregroundMark x1="38672" y1="20833" x2="38672" y2="20833"/>
                        <a14:foregroundMark x1="38770" y1="21224" x2="38770" y2="21224"/>
                        <a14:foregroundMark x1="33594" y1="24349" x2="33594" y2="24349"/>
                        <a14:foregroundMark x1="33301" y1="27214" x2="33301" y2="27214"/>
                        <a14:foregroundMark x1="28125" y1="34896" x2="28125" y2="34896"/>
                        <a14:foregroundMark x1="25781" y1="40104" x2="24902" y2="41016"/>
                        <a14:foregroundMark x1="23340" y1="41927" x2="23340" y2="41927"/>
                        <a14:foregroundMark x1="26270" y1="38802" x2="26660" y2="38411"/>
                        <a14:foregroundMark x1="26270" y1="39583" x2="25293" y2="40495"/>
                        <a14:foregroundMark x1="21777" y1="45964" x2="20410" y2="47005"/>
                        <a14:foregroundMark x1="17969" y1="47786" x2="17773" y2="48438"/>
                        <a14:foregroundMark x1="16016" y1="54818" x2="15625" y2="55599"/>
                        <a14:foregroundMark x1="15625" y1="55990" x2="15625" y2="55990"/>
                        <a14:foregroundMark x1="61914" y1="20833" x2="61914" y2="20833"/>
                        <a14:foregroundMark x1="64063" y1="23438" x2="64746" y2="24479"/>
                        <a14:foregroundMark x1="66504" y1="26823" x2="66504" y2="26823"/>
                        <a14:foregroundMark x1="67578" y1="30469" x2="68359" y2="32552"/>
                        <a14:foregroundMark x1="69922" y1="34505" x2="70410" y2="35286"/>
                        <a14:foregroundMark x1="71777" y1="36719" x2="72559" y2="38151"/>
                        <a14:foregroundMark x1="73730" y1="41016" x2="76367" y2="43490"/>
                        <a14:foregroundMark x1="77246" y1="44792" x2="79395" y2="47786"/>
                        <a14:foregroundMark x1="80469" y1="49870" x2="82324" y2="52474"/>
                        <a14:foregroundMark x1="84766" y1="55990" x2="86523" y2="58073"/>
                        <a14:foregroundMark x1="87695" y1="59505" x2="87695" y2="59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8760" y="3038075"/>
            <a:ext cx="1903891" cy="142791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3667" b="97333" l="10000" r="90000">
                        <a14:foregroundMark x1="35500" y1="74667" x2="35500" y2="7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943" y="2699321"/>
            <a:ext cx="2105425" cy="2105425"/>
          </a:xfrm>
          <a:prstGeom prst="rect">
            <a:avLst/>
          </a:prstGeom>
        </p:spPr>
      </p:pic>
      <p:sp>
        <p:nvSpPr>
          <p:cNvPr id="12" name="橢圓形圖說文字 11"/>
          <p:cNvSpPr/>
          <p:nvPr/>
        </p:nvSpPr>
        <p:spPr>
          <a:xfrm>
            <a:off x="2699792" y="1498441"/>
            <a:ext cx="5184576" cy="2009413"/>
          </a:xfrm>
          <a:prstGeom prst="wedgeEllipseCallout">
            <a:avLst>
              <a:gd name="adj1" fmla="val -63405"/>
              <a:gd name="adj2" fmla="val 55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那企管這樣什麼都學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但是不是樣樣不精通呢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???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6177" b="93990" l="10000" r="100000">
                        <a14:foregroundMark x1="42000" y1="88815" x2="42000" y2="88815"/>
                        <a14:foregroundMark x1="35500" y1="86811" x2="35500" y2="86811"/>
                        <a14:foregroundMark x1="37333" y1="87145" x2="37333" y2="87145"/>
                        <a14:foregroundMark x1="40000" y1="87813" x2="40000" y2="87813"/>
                        <a14:foregroundMark x1="45500" y1="87813" x2="45500" y2="87813"/>
                        <a14:foregroundMark x1="32167" y1="87479" x2="32167" y2="87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9586" y="2638212"/>
            <a:ext cx="2412448" cy="2408427"/>
          </a:xfrm>
          <a:prstGeom prst="rect">
            <a:avLst/>
          </a:prstGeom>
        </p:spPr>
      </p:pic>
      <p:sp>
        <p:nvSpPr>
          <p:cNvPr id="13" name="圓角矩形圖說文字 12"/>
          <p:cNvSpPr/>
          <p:nvPr/>
        </p:nvSpPr>
        <p:spPr>
          <a:xfrm>
            <a:off x="2411760" y="1597915"/>
            <a:ext cx="4522819" cy="1440160"/>
          </a:xfrm>
          <a:prstGeom prst="wedgeRoundRectCallout">
            <a:avLst>
              <a:gd name="adj1" fmla="val 60502"/>
              <a:gd name="adj2" fmla="val 895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>
                <a:latin typeface="華康方圓體W7(P)" pitchFamily="82" charset="-120"/>
                <a:ea typeface="華康方圓體W7(P)" pitchFamily="82" charset="-120"/>
              </a:rPr>
              <a:t>T</a:t>
            </a:r>
            <a:r>
              <a:rPr lang="zh-TW" altLang="en-US" sz="4400" dirty="0" smtClean="0">
                <a:latin typeface="華康方圓體W7(P)" pitchFamily="82" charset="-120"/>
                <a:ea typeface="華康方圓體W7(P)" pitchFamily="82" charset="-120"/>
              </a:rPr>
              <a:t>字化教學</a:t>
            </a:r>
            <a:endParaRPr lang="zh-TW" altLang="en-US" sz="4400" dirty="0">
              <a:latin typeface="華康方圓體W7(P)" pitchFamily="82" charset="-120"/>
              <a:ea typeface="華康方圓體W7(P)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384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5" grpId="0" animBg="1"/>
      <p:bldP spid="12" grpId="0" animBg="1"/>
      <p:bldP spid="12" grpId="1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rgbClr val="66B515"/>
                </a:solidFill>
                <a:latin typeface="華康方圓體W7(P)" pitchFamily="82" charset="-120"/>
                <a:ea typeface="華康方圓體W7(P)" pitchFamily="82" charset="-120"/>
              </a:rPr>
              <a:t>大 學 四 年</a:t>
            </a:r>
            <a:endParaRPr lang="en-US" altLang="zh-TW" dirty="0">
              <a:solidFill>
                <a:srgbClr val="66B515"/>
              </a:solidFill>
              <a:latin typeface="華康方圓體W7(P)" pitchFamily="82" charset="-120"/>
              <a:ea typeface="華康方圓體W7(P)" pitchFamily="82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971600" y="1563638"/>
            <a:ext cx="2448272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菲律賓海外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服務學習團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向右箭號 2"/>
          <p:cNvSpPr/>
          <p:nvPr/>
        </p:nvSpPr>
        <p:spPr>
          <a:xfrm>
            <a:off x="3988114" y="1761660"/>
            <a:ext cx="1512168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971600" y="2571750"/>
            <a:ext cx="2448272" cy="7920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服務學習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3958147" y="2769772"/>
            <a:ext cx="1512168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971600" y="3579862"/>
            <a:ext cx="2448272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企業參訪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3958147" y="3777884"/>
            <a:ext cx="1512168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5868144" y="1563638"/>
            <a:ext cx="2448272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企劃書撰寫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PPT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的製作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5868144" y="2571750"/>
            <a:ext cx="2448272" cy="7920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培養同理心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助人為快樂之本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5868144" y="3579862"/>
            <a:ext cx="2448272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讓課本上的理論得以證實 並且加以理解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384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66B515"/>
                </a:solidFill>
                <a:latin typeface="華康方圓體W7(P)" pitchFamily="82" charset="-120"/>
                <a:ea typeface="華康方圓體W7(P)" pitchFamily="82" charset="-120"/>
              </a:rPr>
              <a:t>未來出路</a:t>
            </a:r>
            <a:endParaRPr lang="en-US" altLang="zh-TW" dirty="0">
              <a:solidFill>
                <a:srgbClr val="66B515"/>
              </a:solidFill>
              <a:latin typeface="華康方圓體W7(P)" pitchFamily="82" charset="-120"/>
              <a:ea typeface="華康方圓體W7(P)" pitchFamily="82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624" y="1851670"/>
            <a:ext cx="68407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可在企業界、金融業、證券業、保險業、服務業、資訊業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    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latinLnBrk="1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  汽車業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及政府機關找到管理層級的工作</a:t>
            </a:r>
            <a:br>
              <a:rPr lang="zh-TW" altLang="en-US" sz="2000" dirty="0">
                <a:latin typeface="微軟正黑體" pitchFamily="34" charset="-120"/>
                <a:ea typeface="微軟正黑體" pitchFamily="34" charset="-120"/>
              </a:rPr>
            </a:b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latinLnBrk="1"/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可進入國內外研究所深造，往學界及研究機關發展</a:t>
            </a:r>
          </a:p>
          <a:p>
            <a:pPr latinLnBrk="1"/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latinLnBrk="1"/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可自行創業，踏入實務界。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35384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/>
          <a:lstStyle/>
          <a:p>
            <a:endParaRPr lang="en-US" altLang="zh-TW" dirty="0" smtClean="0">
              <a:solidFill>
                <a:srgbClr val="66B515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520" cy="5103186"/>
          </a:xfrm>
        </p:spPr>
      </p:pic>
      <p:sp>
        <p:nvSpPr>
          <p:cNvPr id="5" name="矩形 4"/>
          <p:cNvSpPr/>
          <p:nvPr/>
        </p:nvSpPr>
        <p:spPr>
          <a:xfrm>
            <a:off x="3743908" y="339502"/>
            <a:ext cx="46805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FOR YOUR LISTENING</a:t>
            </a:r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384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</p:bldLst>
  </p:timing>
</p:sld>
</file>

<file path=ppt/theme/theme1.xml><?xml version="1.0" encoding="utf-8"?>
<a:theme xmlns:a="http://schemas.openxmlformats.org/drawingml/2006/main" name="16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165</Template>
  <TotalTime>61</TotalTime>
  <Words>175</Words>
  <Application>Microsoft Office PowerPoint</Application>
  <PresentationFormat>如螢幕大小 (16:9)</PresentationFormat>
  <Paragraphs>51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Arial</vt:lpstr>
      <vt:lpstr>新細明體</vt:lpstr>
      <vt:lpstr>華康方圓體W7(P)</vt:lpstr>
      <vt:lpstr>華康中特圓體</vt:lpstr>
      <vt:lpstr>微軟正黑體</vt:lpstr>
      <vt:lpstr>Calibri</vt:lpstr>
      <vt:lpstr>165</vt:lpstr>
      <vt:lpstr>輔仁大學 管理學院</vt:lpstr>
      <vt:lpstr>流程</vt:lpstr>
      <vt:lpstr>自 我 簡 介</vt:lpstr>
      <vt:lpstr>面 試 注 意 事 項</vt:lpstr>
      <vt:lpstr>企管系在學什麼</vt:lpstr>
      <vt:lpstr>大 學 四 年</vt:lpstr>
      <vt:lpstr>未來出路</vt:lpstr>
      <vt:lpstr>投影片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輔仁大學 管理學院</dc:title>
  <dc:creator>wayne200915</dc:creator>
  <cp:lastModifiedBy>AAA</cp:lastModifiedBy>
  <cp:revision>8</cp:revision>
  <dcterms:created xsi:type="dcterms:W3CDTF">2012-11-06T19:06:20Z</dcterms:created>
  <dcterms:modified xsi:type="dcterms:W3CDTF">2012-11-13T00:35:57Z</dcterms:modified>
</cp:coreProperties>
</file>