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90"/>
  </p:notesMasterIdLst>
  <p:handoutMasterIdLst>
    <p:handoutMasterId r:id="rId91"/>
  </p:handoutMasterIdLst>
  <p:sldIdLst>
    <p:sldId id="470" r:id="rId2"/>
    <p:sldId id="342" r:id="rId3"/>
    <p:sldId id="532" r:id="rId4"/>
    <p:sldId id="534" r:id="rId5"/>
    <p:sldId id="474" r:id="rId6"/>
    <p:sldId id="411" r:id="rId7"/>
    <p:sldId id="475" r:id="rId8"/>
    <p:sldId id="477" r:id="rId9"/>
    <p:sldId id="521" r:id="rId10"/>
    <p:sldId id="522" r:id="rId11"/>
    <p:sldId id="523" r:id="rId12"/>
    <p:sldId id="412" r:id="rId13"/>
    <p:sldId id="478" r:id="rId14"/>
    <p:sldId id="391" r:id="rId15"/>
    <p:sldId id="393" r:id="rId16"/>
    <p:sldId id="270" r:id="rId17"/>
    <p:sldId id="483" r:id="rId18"/>
    <p:sldId id="484" r:id="rId19"/>
    <p:sldId id="485" r:id="rId20"/>
    <p:sldId id="479" r:id="rId21"/>
    <p:sldId id="480" r:id="rId22"/>
    <p:sldId id="394" r:id="rId23"/>
    <p:sldId id="481" r:id="rId24"/>
    <p:sldId id="386" r:id="rId25"/>
    <p:sldId id="418" r:id="rId26"/>
    <p:sldId id="395" r:id="rId27"/>
    <p:sldId id="359" r:id="rId28"/>
    <p:sldId id="407" r:id="rId29"/>
    <p:sldId id="402" r:id="rId30"/>
    <p:sldId id="360" r:id="rId31"/>
    <p:sldId id="432" r:id="rId32"/>
    <p:sldId id="431" r:id="rId33"/>
    <p:sldId id="408" r:id="rId34"/>
    <p:sldId id="405" r:id="rId35"/>
    <p:sldId id="367" r:id="rId36"/>
    <p:sldId id="368" r:id="rId37"/>
    <p:sldId id="366" r:id="rId38"/>
    <p:sldId id="357" r:id="rId39"/>
    <p:sldId id="519" r:id="rId40"/>
    <p:sldId id="491" r:id="rId41"/>
    <p:sldId id="535" r:id="rId42"/>
    <p:sldId id="536" r:id="rId43"/>
    <p:sldId id="361" r:id="rId44"/>
    <p:sldId id="552" r:id="rId45"/>
    <p:sldId id="389" r:id="rId46"/>
    <p:sldId id="498" r:id="rId47"/>
    <p:sldId id="362" r:id="rId48"/>
    <p:sldId id="508" r:id="rId49"/>
    <p:sldId id="502" r:id="rId50"/>
    <p:sldId id="503" r:id="rId51"/>
    <p:sldId id="509" r:id="rId52"/>
    <p:sldId id="537" r:id="rId53"/>
    <p:sldId id="513" r:id="rId54"/>
    <p:sldId id="538" r:id="rId55"/>
    <p:sldId id="504" r:id="rId56"/>
    <p:sldId id="369" r:id="rId57"/>
    <p:sldId id="510" r:id="rId58"/>
    <p:sldId id="539" r:id="rId59"/>
    <p:sldId id="499" r:id="rId60"/>
    <p:sldId id="515" r:id="rId61"/>
    <p:sldId id="507" r:id="rId62"/>
    <p:sldId id="527" r:id="rId63"/>
    <p:sldId id="514" r:id="rId64"/>
    <p:sldId id="544" r:id="rId65"/>
    <p:sldId id="543" r:id="rId66"/>
    <p:sldId id="436" r:id="rId67"/>
    <p:sldId id="363" r:id="rId68"/>
    <p:sldId id="545" r:id="rId69"/>
    <p:sldId id="390" r:id="rId70"/>
    <p:sldId id="516" r:id="rId71"/>
    <p:sldId id="285" r:id="rId72"/>
    <p:sldId id="525" r:id="rId73"/>
    <p:sldId id="520" r:id="rId74"/>
    <p:sldId id="517" r:id="rId75"/>
    <p:sldId id="287" r:id="rId76"/>
    <p:sldId id="442" r:id="rId77"/>
    <p:sldId id="546" r:id="rId78"/>
    <p:sldId id="286" r:id="rId79"/>
    <p:sldId id="440" r:id="rId80"/>
    <p:sldId id="451" r:id="rId81"/>
    <p:sldId id="385" r:id="rId82"/>
    <p:sldId id="375" r:id="rId83"/>
    <p:sldId id="376" r:id="rId84"/>
    <p:sldId id="469" r:id="rId85"/>
    <p:sldId id="468" r:id="rId86"/>
    <p:sldId id="473" r:id="rId87"/>
    <p:sldId id="553" r:id="rId88"/>
    <p:sldId id="316" r:id="rId8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0000FF"/>
    <a:srgbClr val="FF0000"/>
    <a:srgbClr val="FF3300"/>
    <a:srgbClr val="008000"/>
    <a:srgbClr val="00FF00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0676" autoAdjust="0"/>
  </p:normalViewPr>
  <p:slideViewPr>
    <p:cSldViewPr>
      <p:cViewPr>
        <p:scale>
          <a:sx n="70" d="100"/>
          <a:sy n="70" d="100"/>
        </p:scale>
        <p:origin x="-52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284"/>
    </p:cViewPr>
  </p:sorterViewPr>
  <p:notesViewPr>
    <p:cSldViewPr>
      <p:cViewPr varScale="1">
        <p:scale>
          <a:sx n="61" d="100"/>
          <a:sy n="61" d="100"/>
        </p:scale>
        <p:origin x="-1757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1" csCatId="accent1" phldr="1"/>
      <dgm:spPr/>
    </dgm:pt>
    <dgm:pt modelId="{5898799C-62F9-408B-A7AE-7DDCBF2A6B09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15D47303-0082-481F-A209-073EF8371E86}">
      <dgm:prSet phldrT="[文字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BEE43F7C-E1FB-420E-948B-F67300548F95}" type="par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10426A79-2C80-46E1-B5A2-215503D184F7}" type="sibTrans" cxnId="{854357E4-4F59-4818-9959-8D8FCEA10963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52922425-01EF-46B6-BB15-51A228C9086C}" type="pres">
      <dgm:prSet presAssocID="{15D47303-0082-481F-A209-073EF8371E86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361DF2-49F6-4667-85E4-A755BEF3A944}" type="pres">
      <dgm:prSet presAssocID="{10426A79-2C80-46E1-B5A2-215503D184F7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B9DD0C-F7A1-4EE5-9ABF-2B2335F014E5}" type="presOf" srcId="{5898799C-62F9-408B-A7AE-7DDCBF2A6B09}" destId="{81F5F4E9-EF9C-4575-A5BC-A1B99ED7EB02}" srcOrd="0" destOrd="0" presId="urn:microsoft.com/office/officeart/2005/8/layout/hProcess9"/>
    <dgm:cxn modelId="{ECA404C5-195F-45D3-866D-D6DB907905C7}" type="presOf" srcId="{D462F8D8-4FEF-4540-8BD6-E2DB2E9E83CB}" destId="{DD3A304A-C427-4C60-92B5-7E05BB587AAD}" srcOrd="0" destOrd="0" presId="urn:microsoft.com/office/officeart/2005/8/layout/hProcess9"/>
    <dgm:cxn modelId="{6BCAADD4-2CCF-4465-9644-E5E60F9649A9}" type="presOf" srcId="{3BD6B7B8-9B0C-4522-A967-6AA5E746AEFF}" destId="{4B8C8123-F4B2-4D8B-8C30-33962625E06D}" srcOrd="0" destOrd="0" presId="urn:microsoft.com/office/officeart/2005/8/layout/hProcess9"/>
    <dgm:cxn modelId="{7BEF6A9D-5A64-44C7-9191-DF12F4118A29}" type="presOf" srcId="{15D47303-0082-481F-A209-073EF8371E86}" destId="{52922425-01EF-46B6-BB15-51A228C9086C}" srcOrd="0" destOrd="0" presId="urn:microsoft.com/office/officeart/2005/8/layout/hProcess9"/>
    <dgm:cxn modelId="{854357E4-4F59-4818-9959-8D8FCEA10963}" srcId="{D462F8D8-4FEF-4540-8BD6-E2DB2E9E83CB}" destId="{15D47303-0082-481F-A209-073EF8371E86}" srcOrd="0" destOrd="0" parTransId="{BEE43F7C-E1FB-420E-948B-F67300548F95}" sibTransId="{10426A79-2C80-46E1-B5A2-215503D184F7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81412D10-8FF2-4B92-9712-5A959E1E40F1}" type="presParOf" srcId="{DD3A304A-C427-4C60-92B5-7E05BB587AAD}" destId="{E8C98204-45EF-40F4-8FC5-FDC7AAF03B0C}" srcOrd="0" destOrd="0" presId="urn:microsoft.com/office/officeart/2005/8/layout/hProcess9"/>
    <dgm:cxn modelId="{944A0F04-7E41-4416-A607-8B598D68651D}" type="presParOf" srcId="{DD3A304A-C427-4C60-92B5-7E05BB587AAD}" destId="{2884EAEA-B520-4DB8-8148-A33C77DB2B48}" srcOrd="1" destOrd="0" presId="urn:microsoft.com/office/officeart/2005/8/layout/hProcess9"/>
    <dgm:cxn modelId="{E553C5E2-6915-4A28-9377-03C66F0EF86B}" type="presParOf" srcId="{2884EAEA-B520-4DB8-8148-A33C77DB2B48}" destId="{52922425-01EF-46B6-BB15-51A228C9086C}" srcOrd="0" destOrd="0" presId="urn:microsoft.com/office/officeart/2005/8/layout/hProcess9"/>
    <dgm:cxn modelId="{9C0FB393-846D-451C-A706-02CBBF724C02}" type="presParOf" srcId="{2884EAEA-B520-4DB8-8148-A33C77DB2B48}" destId="{8C361DF2-49F6-4667-85E4-A755BEF3A944}" srcOrd="1" destOrd="0" presId="urn:microsoft.com/office/officeart/2005/8/layout/hProcess9"/>
    <dgm:cxn modelId="{B08A62FE-289A-43AF-995E-9DEB0B71AAA9}" type="presParOf" srcId="{2884EAEA-B520-4DB8-8148-A33C77DB2B48}" destId="{81F5F4E9-EF9C-4575-A5BC-A1B99ED7EB02}" srcOrd="2" destOrd="0" presId="urn:microsoft.com/office/officeart/2005/8/layout/hProcess9"/>
    <dgm:cxn modelId="{1E340ED1-9589-49B8-B98D-4177760E8A65}" type="presParOf" srcId="{2884EAEA-B520-4DB8-8148-A33C77DB2B48}" destId="{CBC03C8E-18AE-4095-A774-0699A71918C4}" srcOrd="3" destOrd="0" presId="urn:microsoft.com/office/officeart/2005/8/layout/hProcess9"/>
    <dgm:cxn modelId="{B7A73E49-9465-446C-96F4-36CEA0A2CB3E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97769-19F3-4663-9ED9-5DF9614106EB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5" csCatId="accent1" phldr="1"/>
      <dgm:spPr/>
    </dgm:pt>
    <dgm:pt modelId="{74CD3FB7-7359-49FD-8F79-DDB2087725F7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1%</a:t>
          </a:r>
          <a:endParaRPr lang="zh-TW" altLang="en-US" dirty="0"/>
        </a:p>
      </dgm:t>
    </dgm:pt>
    <dgm:pt modelId="{772AEDE7-6CF8-41E9-BB8F-5F7E216A0F64}" type="par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C11C10B7-9796-46EC-BC7E-0AA7298FFBD5}" type="sibTrans" cxnId="{8CBC909B-1124-4C94-9DAE-3A3FB7A814B4}">
      <dgm:prSet/>
      <dgm:spPr/>
      <dgm:t>
        <a:bodyPr/>
        <a:lstStyle/>
        <a:p>
          <a:endParaRPr lang="zh-TW" altLang="en-US"/>
        </a:p>
      </dgm:t>
    </dgm:pt>
    <dgm:pt modelId="{87B769EF-A5A1-4B4A-B4A8-2D14D9AC55F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2%</a:t>
          </a:r>
          <a:endParaRPr lang="zh-TW" altLang="en-US" dirty="0"/>
        </a:p>
      </dgm:t>
    </dgm:pt>
    <dgm:pt modelId="{A03997D6-9934-4A1B-B7A4-FCCFF980926A}" type="par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4AAEB7A6-3000-49B4-A0B0-0CE67A420FC4}" type="sibTrans" cxnId="{F72FBCF7-74B2-4C84-BB3B-9DEE531ED00B}">
      <dgm:prSet/>
      <dgm:spPr/>
      <dgm:t>
        <a:bodyPr/>
        <a:lstStyle/>
        <a:p>
          <a:endParaRPr lang="zh-TW" altLang="en-US"/>
        </a:p>
      </dgm:t>
    </dgm:pt>
    <dgm:pt modelId="{CC4D33E8-6599-4484-B3C1-1780643382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3%</a:t>
          </a:r>
          <a:endParaRPr lang="zh-TW" altLang="en-US" dirty="0"/>
        </a:p>
      </dgm:t>
    </dgm:pt>
    <dgm:pt modelId="{5BFE9BF9-5673-4CF0-A2B9-65F4758B6905}" type="par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6E0D2595-6DA8-4AE3-B788-166196146B54}" type="sibTrans" cxnId="{FE842AF9-75EE-4EE8-8BE1-5B189306C314}">
      <dgm:prSet/>
      <dgm:spPr/>
      <dgm:t>
        <a:bodyPr/>
        <a:lstStyle/>
        <a:p>
          <a:endParaRPr lang="zh-TW" altLang="en-US"/>
        </a:p>
      </dgm:t>
    </dgm:pt>
    <dgm:pt modelId="{D74EB67D-22FE-4FAB-BFB0-57F8A1C9CE8E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4%</a:t>
          </a:r>
          <a:endParaRPr lang="zh-TW" altLang="en-US" dirty="0"/>
        </a:p>
      </dgm:t>
    </dgm:pt>
    <dgm:pt modelId="{84EC8FD1-3E82-4A2E-9543-84DB5DCF3DFE}" type="par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176226A9-48A9-4867-8328-4906174944BE}" type="sibTrans" cxnId="{67608C0D-BC25-404A-A0FC-1E0B5117A700}">
      <dgm:prSet/>
      <dgm:spPr/>
      <dgm:t>
        <a:bodyPr/>
        <a:lstStyle/>
        <a:p>
          <a:endParaRPr lang="zh-TW" altLang="en-US"/>
        </a:p>
      </dgm:t>
    </dgm:pt>
    <dgm:pt modelId="{26A2287B-A8C3-481B-BA2B-992A7D393C3F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5%</a:t>
          </a:r>
          <a:endParaRPr lang="zh-TW" altLang="en-US" dirty="0"/>
        </a:p>
      </dgm:t>
    </dgm:pt>
    <dgm:pt modelId="{3425BADC-3F99-4088-8B4E-70B0A976E7C0}" type="par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D375CA3C-2459-43AE-A3C3-0E87F87A638B}" type="sibTrans" cxnId="{592E7DE7-7B12-421C-8888-596606E04950}">
      <dgm:prSet/>
      <dgm:spPr/>
      <dgm:t>
        <a:bodyPr/>
        <a:lstStyle/>
        <a:p>
          <a:endParaRPr lang="zh-TW" altLang="en-US"/>
        </a:p>
      </dgm:t>
    </dgm:pt>
    <dgm:pt modelId="{B9904461-0493-40EE-8A5E-2215B0DB56C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6%</a:t>
          </a:r>
          <a:endParaRPr lang="zh-TW" altLang="en-US" dirty="0"/>
        </a:p>
      </dgm:t>
    </dgm:pt>
    <dgm:pt modelId="{677FEA55-714C-4785-B617-219B0DCBF52E}" type="par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0047D9C7-DA6A-4A0C-A085-09B90C3A9355}" type="sibTrans" cxnId="{655C1C72-8550-4891-9E17-02D357139018}">
      <dgm:prSet/>
      <dgm:spPr/>
      <dgm:t>
        <a:bodyPr/>
        <a:lstStyle/>
        <a:p>
          <a:endParaRPr lang="zh-TW" altLang="en-US"/>
        </a:p>
      </dgm:t>
    </dgm:pt>
    <dgm:pt modelId="{847A1273-91BD-4108-AC2B-43585D5730A1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7%</a:t>
          </a:r>
          <a:endParaRPr lang="zh-TW" altLang="en-US" dirty="0"/>
        </a:p>
      </dgm:t>
    </dgm:pt>
    <dgm:pt modelId="{BD87721F-8D24-46E2-B717-27953574A224}" type="par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CF0B9E40-F017-488D-ACD8-B3C9B57A311A}" type="sibTrans" cxnId="{9424B6E9-09A1-454C-BF9B-296B13A4312A}">
      <dgm:prSet/>
      <dgm:spPr/>
      <dgm:t>
        <a:bodyPr/>
        <a:lstStyle/>
        <a:p>
          <a:endParaRPr lang="zh-TW" altLang="en-US"/>
        </a:p>
      </dgm:t>
    </dgm:pt>
    <dgm:pt modelId="{AE01C452-21CD-404D-A6DC-1A0DC9D8BD79}">
      <dgm:prSet phldrT="[文字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altLang="zh-TW" dirty="0" smtClean="0"/>
            <a:t>8%</a:t>
          </a:r>
          <a:endParaRPr lang="zh-TW" altLang="en-US" dirty="0"/>
        </a:p>
      </dgm:t>
    </dgm:pt>
    <dgm:pt modelId="{1C034243-A1B5-4593-A7EA-3FFA671BA1B2}" type="par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A7F7C5FA-1392-47FD-B6C2-D89279918652}" type="sibTrans" cxnId="{9660149C-50F9-470B-B671-750C281705E7}">
      <dgm:prSet/>
      <dgm:spPr/>
      <dgm:t>
        <a:bodyPr/>
        <a:lstStyle/>
        <a:p>
          <a:endParaRPr lang="zh-TW" altLang="en-US"/>
        </a:p>
      </dgm:t>
    </dgm:pt>
    <dgm:pt modelId="{D4D2BEB8-8A71-4144-B35C-2FA056923695}" type="pres">
      <dgm:prSet presAssocID="{0FD97769-19F3-4663-9ED9-5DF9614106EB}" presName="CompostProcess" presStyleCnt="0">
        <dgm:presLayoutVars>
          <dgm:dir/>
          <dgm:resizeHandles val="exact"/>
        </dgm:presLayoutVars>
      </dgm:prSet>
      <dgm:spPr/>
    </dgm:pt>
    <dgm:pt modelId="{ADC34B1C-36F3-4B40-9DE0-8F81C7A89B45}" type="pres">
      <dgm:prSet presAssocID="{0FD97769-19F3-4663-9ED9-5DF9614106EB}" presName="arrow" presStyleLbl="bgShp" presStyleIdx="0" presStyleCnt="1"/>
      <dgm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518809E-73F6-4D86-88D4-4FEED3DB6E0D}" type="pres">
      <dgm:prSet presAssocID="{0FD97769-19F3-4663-9ED9-5DF9614106EB}" presName="linearProcess" presStyleCnt="0"/>
      <dgm:spPr/>
    </dgm:pt>
    <dgm:pt modelId="{B8EC411C-DA01-4417-871C-A14CCBA61029}" type="pres">
      <dgm:prSet presAssocID="{74CD3FB7-7359-49FD-8F79-DDB2087725F7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67001-8A0E-448E-BA5A-0A489CD70CC7}" type="pres">
      <dgm:prSet presAssocID="{C11C10B7-9796-46EC-BC7E-0AA7298FFBD5}" presName="sibTrans" presStyleCnt="0"/>
      <dgm:spPr/>
    </dgm:pt>
    <dgm:pt modelId="{7FC27A7C-93ED-4577-9785-1622AE6CED9C}" type="pres">
      <dgm:prSet presAssocID="{87B769EF-A5A1-4B4A-B4A8-2D14D9AC55FE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86F92C-C0BF-4AC5-88B6-87A3B147327A}" type="pres">
      <dgm:prSet presAssocID="{4AAEB7A6-3000-49B4-A0B0-0CE67A420FC4}" presName="sibTrans" presStyleCnt="0"/>
      <dgm:spPr/>
    </dgm:pt>
    <dgm:pt modelId="{848384B6-3C94-4788-9296-FF7D049720FF}" type="pres">
      <dgm:prSet presAssocID="{CC4D33E8-6599-4484-B3C1-1780643382A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CB165-9B6B-4145-B7F5-99FCC5C7AAC4}" type="pres">
      <dgm:prSet presAssocID="{6E0D2595-6DA8-4AE3-B788-166196146B54}" presName="sibTrans" presStyleCnt="0"/>
      <dgm:spPr/>
    </dgm:pt>
    <dgm:pt modelId="{6AEAA591-C1F5-4FF9-9111-7737B03B1171}" type="pres">
      <dgm:prSet presAssocID="{D74EB67D-22FE-4FAB-BFB0-57F8A1C9CE8E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340AA-4CED-473C-954C-D26D8F604463}" type="pres">
      <dgm:prSet presAssocID="{176226A9-48A9-4867-8328-4906174944BE}" presName="sibTrans" presStyleCnt="0"/>
      <dgm:spPr/>
    </dgm:pt>
    <dgm:pt modelId="{57AD4CD2-A57D-420D-80D1-5D644B0C0D6C}" type="pres">
      <dgm:prSet presAssocID="{26A2287B-A8C3-481B-BA2B-992A7D393C3F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2C596-B11B-4337-B182-BDD86EFD7213}" type="pres">
      <dgm:prSet presAssocID="{D375CA3C-2459-43AE-A3C3-0E87F87A638B}" presName="sibTrans" presStyleCnt="0"/>
      <dgm:spPr/>
    </dgm:pt>
    <dgm:pt modelId="{6E61E85D-0221-4B17-82D2-E6463E9B6E9C}" type="pres">
      <dgm:prSet presAssocID="{B9904461-0493-40EE-8A5E-2215B0DB56C9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3FBD4-6979-4AE9-8AE2-D92E7470FEC1}" type="pres">
      <dgm:prSet presAssocID="{0047D9C7-DA6A-4A0C-A085-09B90C3A9355}" presName="sibTrans" presStyleCnt="0"/>
      <dgm:spPr/>
    </dgm:pt>
    <dgm:pt modelId="{CAFDFA24-C135-40A4-94ED-DB6E2D8E7C4E}" type="pres">
      <dgm:prSet presAssocID="{847A1273-91BD-4108-AC2B-43585D5730A1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C191C-C0DB-45C8-A073-9E8D47FA92CB}" type="pres">
      <dgm:prSet presAssocID="{CF0B9E40-F017-488D-ACD8-B3C9B57A311A}" presName="sibTrans" presStyleCnt="0"/>
      <dgm:spPr/>
    </dgm:pt>
    <dgm:pt modelId="{E1E9DE44-942D-459B-9621-5226519DCA68}" type="pres">
      <dgm:prSet presAssocID="{AE01C452-21CD-404D-A6DC-1A0DC9D8BD79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2E7DE7-7B12-421C-8888-596606E04950}" srcId="{0FD97769-19F3-4663-9ED9-5DF9614106EB}" destId="{26A2287B-A8C3-481B-BA2B-992A7D393C3F}" srcOrd="4" destOrd="0" parTransId="{3425BADC-3F99-4088-8B4E-70B0A976E7C0}" sibTransId="{D375CA3C-2459-43AE-A3C3-0E87F87A638B}"/>
    <dgm:cxn modelId="{8CBC909B-1124-4C94-9DAE-3A3FB7A814B4}" srcId="{0FD97769-19F3-4663-9ED9-5DF9614106EB}" destId="{74CD3FB7-7359-49FD-8F79-DDB2087725F7}" srcOrd="0" destOrd="0" parTransId="{772AEDE7-6CF8-41E9-BB8F-5F7E216A0F64}" sibTransId="{C11C10B7-9796-46EC-BC7E-0AA7298FFBD5}"/>
    <dgm:cxn modelId="{6B8EA2BA-5B95-463B-9C94-956620760AD4}" type="presOf" srcId="{74CD3FB7-7359-49FD-8F79-DDB2087725F7}" destId="{B8EC411C-DA01-4417-871C-A14CCBA61029}" srcOrd="0" destOrd="0" presId="urn:microsoft.com/office/officeart/2005/8/layout/hProcess9"/>
    <dgm:cxn modelId="{F32824CC-C795-4E9C-9CA4-1121A122843A}" type="presOf" srcId="{B9904461-0493-40EE-8A5E-2215B0DB56C9}" destId="{6E61E85D-0221-4B17-82D2-E6463E9B6E9C}" srcOrd="0" destOrd="0" presId="urn:microsoft.com/office/officeart/2005/8/layout/hProcess9"/>
    <dgm:cxn modelId="{1DCE3A39-6AF5-4D1F-9CF5-74CC88F8156F}" type="presOf" srcId="{CC4D33E8-6599-4484-B3C1-1780643382A1}" destId="{848384B6-3C94-4788-9296-FF7D049720FF}" srcOrd="0" destOrd="0" presId="urn:microsoft.com/office/officeart/2005/8/layout/hProcess9"/>
    <dgm:cxn modelId="{9660149C-50F9-470B-B671-750C281705E7}" srcId="{0FD97769-19F3-4663-9ED9-5DF9614106EB}" destId="{AE01C452-21CD-404D-A6DC-1A0DC9D8BD79}" srcOrd="7" destOrd="0" parTransId="{1C034243-A1B5-4593-A7EA-3FFA671BA1B2}" sibTransId="{A7F7C5FA-1392-47FD-B6C2-D89279918652}"/>
    <dgm:cxn modelId="{FE842AF9-75EE-4EE8-8BE1-5B189306C314}" srcId="{0FD97769-19F3-4663-9ED9-5DF9614106EB}" destId="{CC4D33E8-6599-4484-B3C1-1780643382A1}" srcOrd="2" destOrd="0" parTransId="{5BFE9BF9-5673-4CF0-A2B9-65F4758B6905}" sibTransId="{6E0D2595-6DA8-4AE3-B788-166196146B54}"/>
    <dgm:cxn modelId="{655C1C72-8550-4891-9E17-02D357139018}" srcId="{0FD97769-19F3-4663-9ED9-5DF9614106EB}" destId="{B9904461-0493-40EE-8A5E-2215B0DB56C9}" srcOrd="5" destOrd="0" parTransId="{677FEA55-714C-4785-B617-219B0DCBF52E}" sibTransId="{0047D9C7-DA6A-4A0C-A085-09B90C3A9355}"/>
    <dgm:cxn modelId="{5F3F6A7A-CD22-4B8B-878F-6A8D848BDCC8}" type="presOf" srcId="{0FD97769-19F3-4663-9ED9-5DF9614106EB}" destId="{D4D2BEB8-8A71-4144-B35C-2FA056923695}" srcOrd="0" destOrd="0" presId="urn:microsoft.com/office/officeart/2005/8/layout/hProcess9"/>
    <dgm:cxn modelId="{580A6D33-D393-47FD-9E38-51A23B9CF45C}" type="presOf" srcId="{847A1273-91BD-4108-AC2B-43585D5730A1}" destId="{CAFDFA24-C135-40A4-94ED-DB6E2D8E7C4E}" srcOrd="0" destOrd="0" presId="urn:microsoft.com/office/officeart/2005/8/layout/hProcess9"/>
    <dgm:cxn modelId="{9424B6E9-09A1-454C-BF9B-296B13A4312A}" srcId="{0FD97769-19F3-4663-9ED9-5DF9614106EB}" destId="{847A1273-91BD-4108-AC2B-43585D5730A1}" srcOrd="6" destOrd="0" parTransId="{BD87721F-8D24-46E2-B717-27953574A224}" sibTransId="{CF0B9E40-F017-488D-ACD8-B3C9B57A311A}"/>
    <dgm:cxn modelId="{C7562A2A-8D2A-40B7-89C5-C97097575F43}" type="presOf" srcId="{26A2287B-A8C3-481B-BA2B-992A7D393C3F}" destId="{57AD4CD2-A57D-420D-80D1-5D644B0C0D6C}" srcOrd="0" destOrd="0" presId="urn:microsoft.com/office/officeart/2005/8/layout/hProcess9"/>
    <dgm:cxn modelId="{DBC21B92-0504-4552-8876-32960882C96D}" type="presOf" srcId="{87B769EF-A5A1-4B4A-B4A8-2D14D9AC55FE}" destId="{7FC27A7C-93ED-4577-9785-1622AE6CED9C}" srcOrd="0" destOrd="0" presId="urn:microsoft.com/office/officeart/2005/8/layout/hProcess9"/>
    <dgm:cxn modelId="{67608C0D-BC25-404A-A0FC-1E0B5117A700}" srcId="{0FD97769-19F3-4663-9ED9-5DF9614106EB}" destId="{D74EB67D-22FE-4FAB-BFB0-57F8A1C9CE8E}" srcOrd="3" destOrd="0" parTransId="{84EC8FD1-3E82-4A2E-9543-84DB5DCF3DFE}" sibTransId="{176226A9-48A9-4867-8328-4906174944BE}"/>
    <dgm:cxn modelId="{852054DD-B891-492E-A1AD-3D521C7B15DC}" type="presOf" srcId="{AE01C452-21CD-404D-A6DC-1A0DC9D8BD79}" destId="{E1E9DE44-942D-459B-9621-5226519DCA68}" srcOrd="0" destOrd="0" presId="urn:microsoft.com/office/officeart/2005/8/layout/hProcess9"/>
    <dgm:cxn modelId="{F72FBCF7-74B2-4C84-BB3B-9DEE531ED00B}" srcId="{0FD97769-19F3-4663-9ED9-5DF9614106EB}" destId="{87B769EF-A5A1-4B4A-B4A8-2D14D9AC55FE}" srcOrd="1" destOrd="0" parTransId="{A03997D6-9934-4A1B-B7A4-FCCFF980926A}" sibTransId="{4AAEB7A6-3000-49B4-A0B0-0CE67A420FC4}"/>
    <dgm:cxn modelId="{200181BA-E358-4A11-A155-69D3047CEF4B}" type="presOf" srcId="{D74EB67D-22FE-4FAB-BFB0-57F8A1C9CE8E}" destId="{6AEAA591-C1F5-4FF9-9111-7737B03B1171}" srcOrd="0" destOrd="0" presId="urn:microsoft.com/office/officeart/2005/8/layout/hProcess9"/>
    <dgm:cxn modelId="{E83FCC98-B4D7-4B09-85BA-79D9F462377D}" type="presParOf" srcId="{D4D2BEB8-8A71-4144-B35C-2FA056923695}" destId="{ADC34B1C-36F3-4B40-9DE0-8F81C7A89B45}" srcOrd="0" destOrd="0" presId="urn:microsoft.com/office/officeart/2005/8/layout/hProcess9"/>
    <dgm:cxn modelId="{08DCE16E-1362-4849-B723-0270129BDE13}" type="presParOf" srcId="{D4D2BEB8-8A71-4144-B35C-2FA056923695}" destId="{7518809E-73F6-4D86-88D4-4FEED3DB6E0D}" srcOrd="1" destOrd="0" presId="urn:microsoft.com/office/officeart/2005/8/layout/hProcess9"/>
    <dgm:cxn modelId="{1237B02D-B2FE-4ACF-9930-9FE11020C296}" type="presParOf" srcId="{7518809E-73F6-4D86-88D4-4FEED3DB6E0D}" destId="{B8EC411C-DA01-4417-871C-A14CCBA61029}" srcOrd="0" destOrd="0" presId="urn:microsoft.com/office/officeart/2005/8/layout/hProcess9"/>
    <dgm:cxn modelId="{462AE362-9692-412F-A123-C24B26C3FD5D}" type="presParOf" srcId="{7518809E-73F6-4D86-88D4-4FEED3DB6E0D}" destId="{78767001-8A0E-448E-BA5A-0A489CD70CC7}" srcOrd="1" destOrd="0" presId="urn:microsoft.com/office/officeart/2005/8/layout/hProcess9"/>
    <dgm:cxn modelId="{A4B64EAA-45AC-475D-B8E8-C87323248712}" type="presParOf" srcId="{7518809E-73F6-4D86-88D4-4FEED3DB6E0D}" destId="{7FC27A7C-93ED-4577-9785-1622AE6CED9C}" srcOrd="2" destOrd="0" presId="urn:microsoft.com/office/officeart/2005/8/layout/hProcess9"/>
    <dgm:cxn modelId="{D980DFE8-3B7F-487B-8540-F07FA680DD67}" type="presParOf" srcId="{7518809E-73F6-4D86-88D4-4FEED3DB6E0D}" destId="{6486F92C-C0BF-4AC5-88B6-87A3B147327A}" srcOrd="3" destOrd="0" presId="urn:microsoft.com/office/officeart/2005/8/layout/hProcess9"/>
    <dgm:cxn modelId="{91A4383A-3188-46E4-8DC2-121BF8006DFE}" type="presParOf" srcId="{7518809E-73F6-4D86-88D4-4FEED3DB6E0D}" destId="{848384B6-3C94-4788-9296-FF7D049720FF}" srcOrd="4" destOrd="0" presId="urn:microsoft.com/office/officeart/2005/8/layout/hProcess9"/>
    <dgm:cxn modelId="{BE3A580D-BB54-4647-AE6C-086B07D37EEA}" type="presParOf" srcId="{7518809E-73F6-4D86-88D4-4FEED3DB6E0D}" destId="{90ECB165-9B6B-4145-B7F5-99FCC5C7AAC4}" srcOrd="5" destOrd="0" presId="urn:microsoft.com/office/officeart/2005/8/layout/hProcess9"/>
    <dgm:cxn modelId="{E28898A8-3286-4314-BCA8-34F6D28ECF15}" type="presParOf" srcId="{7518809E-73F6-4D86-88D4-4FEED3DB6E0D}" destId="{6AEAA591-C1F5-4FF9-9111-7737B03B1171}" srcOrd="6" destOrd="0" presId="urn:microsoft.com/office/officeart/2005/8/layout/hProcess9"/>
    <dgm:cxn modelId="{1768D7BA-D560-4817-8BDB-CE94FF1D8F8A}" type="presParOf" srcId="{7518809E-73F6-4D86-88D4-4FEED3DB6E0D}" destId="{D2B340AA-4CED-473C-954C-D26D8F604463}" srcOrd="7" destOrd="0" presId="urn:microsoft.com/office/officeart/2005/8/layout/hProcess9"/>
    <dgm:cxn modelId="{59C63E5D-68B9-4857-AFAD-C167A50DD09E}" type="presParOf" srcId="{7518809E-73F6-4D86-88D4-4FEED3DB6E0D}" destId="{57AD4CD2-A57D-420D-80D1-5D644B0C0D6C}" srcOrd="8" destOrd="0" presId="urn:microsoft.com/office/officeart/2005/8/layout/hProcess9"/>
    <dgm:cxn modelId="{3DE6ACC9-4E38-4A2C-BBF2-1F05D1B9B7C5}" type="presParOf" srcId="{7518809E-73F6-4D86-88D4-4FEED3DB6E0D}" destId="{C272C596-B11B-4337-B182-BDD86EFD7213}" srcOrd="9" destOrd="0" presId="urn:microsoft.com/office/officeart/2005/8/layout/hProcess9"/>
    <dgm:cxn modelId="{A2F98C56-AE39-4E47-BC43-7DEF5B071292}" type="presParOf" srcId="{7518809E-73F6-4D86-88D4-4FEED3DB6E0D}" destId="{6E61E85D-0221-4B17-82D2-E6463E9B6E9C}" srcOrd="10" destOrd="0" presId="urn:microsoft.com/office/officeart/2005/8/layout/hProcess9"/>
    <dgm:cxn modelId="{25211C53-1D1D-4573-9A3F-AAA802216508}" type="presParOf" srcId="{7518809E-73F6-4D86-88D4-4FEED3DB6E0D}" destId="{E9B3FBD4-6979-4AE9-8AE2-D92E7470FEC1}" srcOrd="11" destOrd="0" presId="urn:microsoft.com/office/officeart/2005/8/layout/hProcess9"/>
    <dgm:cxn modelId="{89C5AA4C-915B-494C-B183-4C6A16A21F67}" type="presParOf" srcId="{7518809E-73F6-4D86-88D4-4FEED3DB6E0D}" destId="{CAFDFA24-C135-40A4-94ED-DB6E2D8E7C4E}" srcOrd="12" destOrd="0" presId="urn:microsoft.com/office/officeart/2005/8/layout/hProcess9"/>
    <dgm:cxn modelId="{8B31A6AE-D120-41F7-9F32-005D0F32A78D}" type="presParOf" srcId="{7518809E-73F6-4D86-88D4-4FEED3DB6E0D}" destId="{335C191C-C0DB-45C8-A073-9E8D47FA92CB}" srcOrd="13" destOrd="0" presId="urn:microsoft.com/office/officeart/2005/8/layout/hProcess9"/>
    <dgm:cxn modelId="{15AFF31A-3EC5-4D2E-84FC-F32DCC999DED}" type="presParOf" srcId="{7518809E-73F6-4D86-88D4-4FEED3DB6E0D}" destId="{E1E9DE44-942D-459B-9621-5226519DCA68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2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 custLinFactNeighborX="-267" custLinFactNeighborY="683"/>
      <dgm:spPr/>
      <dgm:t>
        <a:bodyPr/>
        <a:lstStyle/>
        <a:p>
          <a:endParaRPr lang="zh-TW" altLang="en-US"/>
        </a:p>
      </dgm:t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96FA2A-F40A-431D-BB1C-6B69D454DFE0}" type="presOf" srcId="{3E0CF16D-4AC2-47BE-9B34-DD5E5E695B27}" destId="{DCCD9845-2423-4CB9-8861-BCFF81204559}" srcOrd="0" destOrd="0" presId="urn:microsoft.com/office/officeart/2005/8/layout/hProcess9"/>
    <dgm:cxn modelId="{23A6BC6B-7A25-4E4F-BF37-D0C0E5AE3140}" type="presOf" srcId="{5898799C-62F9-408B-A7AE-7DDCBF2A6B09}" destId="{81F5F4E9-EF9C-4575-A5BC-A1B99ED7EB02}" srcOrd="0" destOrd="0" presId="urn:microsoft.com/office/officeart/2005/8/layout/hProcess9"/>
    <dgm:cxn modelId="{956D9B21-FC78-4609-AA33-12EB8084B54D}" type="presOf" srcId="{3BD6B7B8-9B0C-4522-A967-6AA5E746AEFF}" destId="{4B8C8123-F4B2-4D8B-8C30-33962625E06D}" srcOrd="0" destOrd="0" presId="urn:microsoft.com/office/officeart/2005/8/layout/hProcess9"/>
    <dgm:cxn modelId="{280594BA-996F-4C69-ADD5-963A7D03FDBA}" type="presOf" srcId="{D462F8D8-4FEF-4540-8BD6-E2DB2E9E83CB}" destId="{DD3A304A-C427-4C60-92B5-7E05BB587AAD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5D41B051-FA2B-4B0B-87D2-7C24BF267FF6}" type="presParOf" srcId="{DD3A304A-C427-4C60-92B5-7E05BB587AAD}" destId="{E8C98204-45EF-40F4-8FC5-FDC7AAF03B0C}" srcOrd="0" destOrd="0" presId="urn:microsoft.com/office/officeart/2005/8/layout/hProcess9"/>
    <dgm:cxn modelId="{EBC44733-E07A-4DBB-96C6-6452BD93B433}" type="presParOf" srcId="{DD3A304A-C427-4C60-92B5-7E05BB587AAD}" destId="{2884EAEA-B520-4DB8-8148-A33C77DB2B48}" srcOrd="1" destOrd="0" presId="urn:microsoft.com/office/officeart/2005/8/layout/hProcess9"/>
    <dgm:cxn modelId="{A81F23BC-F208-4A49-B9A5-4E763F30AD1E}" type="presParOf" srcId="{2884EAEA-B520-4DB8-8148-A33C77DB2B48}" destId="{DCCD9845-2423-4CB9-8861-BCFF81204559}" srcOrd="0" destOrd="0" presId="urn:microsoft.com/office/officeart/2005/8/layout/hProcess9"/>
    <dgm:cxn modelId="{D93854AD-6C0C-4422-BCE9-9ED228744E07}" type="presParOf" srcId="{2884EAEA-B520-4DB8-8148-A33C77DB2B48}" destId="{8A46E0D3-0222-4BC5-8CCE-7900FC1489D3}" srcOrd="1" destOrd="0" presId="urn:microsoft.com/office/officeart/2005/8/layout/hProcess9"/>
    <dgm:cxn modelId="{8FEBD5F0-40B2-4655-8265-31C04C4669B3}" type="presParOf" srcId="{2884EAEA-B520-4DB8-8148-A33C77DB2B48}" destId="{81F5F4E9-EF9C-4575-A5BC-A1B99ED7EB02}" srcOrd="2" destOrd="0" presId="urn:microsoft.com/office/officeart/2005/8/layout/hProcess9"/>
    <dgm:cxn modelId="{385A0830-DCAE-46B6-97D7-F8EEAD4393DE}" type="presParOf" srcId="{2884EAEA-B520-4DB8-8148-A33C77DB2B48}" destId="{CBC03C8E-18AE-4095-A774-0699A71918C4}" srcOrd="3" destOrd="0" presId="urn:microsoft.com/office/officeart/2005/8/layout/hProcess9"/>
    <dgm:cxn modelId="{3985ECE7-4E73-4E65-ABB4-C6AE00A7B0F6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3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dirty="0">
            <a:latin typeface="華康中特圓體" pitchFamily="49" charset="-120"/>
            <a:ea typeface="華康中特圓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061B6B-4C90-4EB0-878A-F61BEC1F00A3}" type="presOf" srcId="{3E0CF16D-4AC2-47BE-9B34-DD5E5E695B27}" destId="{DCCD9845-2423-4CB9-8861-BCFF81204559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049C8A59-EA98-4EC8-8B94-30CB4CE445D3}" type="presOf" srcId="{D462F8D8-4FEF-4540-8BD6-E2DB2E9E83CB}" destId="{DD3A304A-C427-4C60-92B5-7E05BB587AAD}" srcOrd="0" destOrd="0" presId="urn:microsoft.com/office/officeart/2005/8/layout/hProcess9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7AFF0198-692F-4C8E-A091-62489193D7AC}" type="presOf" srcId="{3BD6B7B8-9B0C-4522-A967-6AA5E746AEFF}" destId="{4B8C8123-F4B2-4D8B-8C30-33962625E06D}" srcOrd="0" destOrd="0" presId="urn:microsoft.com/office/officeart/2005/8/layout/hProcess9"/>
    <dgm:cxn modelId="{FFD334D4-8651-49CC-A254-948CC81C6FBD}" type="presOf" srcId="{5898799C-62F9-408B-A7AE-7DDCBF2A6B09}" destId="{81F5F4E9-EF9C-4575-A5BC-A1B99ED7EB02}" srcOrd="0" destOrd="0" presId="urn:microsoft.com/office/officeart/2005/8/layout/hProcess9"/>
    <dgm:cxn modelId="{990A1E2D-0A23-49AD-957F-DAAD6592A6E2}" type="presParOf" srcId="{DD3A304A-C427-4C60-92B5-7E05BB587AAD}" destId="{E8C98204-45EF-40F4-8FC5-FDC7AAF03B0C}" srcOrd="0" destOrd="0" presId="urn:microsoft.com/office/officeart/2005/8/layout/hProcess9"/>
    <dgm:cxn modelId="{F5F4CCEB-EE8F-432C-BA8E-8E6E45D237ED}" type="presParOf" srcId="{DD3A304A-C427-4C60-92B5-7E05BB587AAD}" destId="{2884EAEA-B520-4DB8-8148-A33C77DB2B48}" srcOrd="1" destOrd="0" presId="urn:microsoft.com/office/officeart/2005/8/layout/hProcess9"/>
    <dgm:cxn modelId="{57184BCD-766F-43E9-815E-AA4216F856DF}" type="presParOf" srcId="{2884EAEA-B520-4DB8-8148-A33C77DB2B48}" destId="{DCCD9845-2423-4CB9-8861-BCFF81204559}" srcOrd="0" destOrd="0" presId="urn:microsoft.com/office/officeart/2005/8/layout/hProcess9"/>
    <dgm:cxn modelId="{40A8B908-290C-49BA-9CF6-0E0D0085D463}" type="presParOf" srcId="{2884EAEA-B520-4DB8-8148-A33C77DB2B48}" destId="{8A46E0D3-0222-4BC5-8CCE-7900FC1489D3}" srcOrd="1" destOrd="0" presId="urn:microsoft.com/office/officeart/2005/8/layout/hProcess9"/>
    <dgm:cxn modelId="{0048DF5E-506D-45FD-9334-3BCDEA902216}" type="presParOf" srcId="{2884EAEA-B520-4DB8-8148-A33C77DB2B48}" destId="{81F5F4E9-EF9C-4575-A5BC-A1B99ED7EB02}" srcOrd="2" destOrd="0" presId="urn:microsoft.com/office/officeart/2005/8/layout/hProcess9"/>
    <dgm:cxn modelId="{BB457BB1-5654-44DB-ADBE-79C8D4D70AA1}" type="presParOf" srcId="{2884EAEA-B520-4DB8-8148-A33C77DB2B48}" destId="{CBC03C8E-18AE-4095-A774-0699A71918C4}" srcOrd="3" destOrd="0" presId="urn:microsoft.com/office/officeart/2005/8/layout/hProcess9"/>
    <dgm:cxn modelId="{82FA89C6-75D4-450F-877F-3DC0E675FAAD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461C5-8A06-4DAA-961B-F4840FA88763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8" csCatId="accent1" phldr="1"/>
      <dgm:spPr/>
    </dgm:pt>
    <dgm:pt modelId="{84E4C47F-A3F2-4B18-A7A7-EFFB2B61E1C7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(7/18</a:t>
          </a:r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3095FE79-5BEB-4DEC-A3CF-FA889870CF0B}" type="par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3CF99B22-ABF7-43C2-877D-384D09664AF6}" type="sibTrans" cxnId="{793858DA-236F-49A3-AAC3-44C3791CBD9D}">
      <dgm:prSet/>
      <dgm:spPr/>
      <dgm:t>
        <a:bodyPr/>
        <a:lstStyle/>
        <a:p>
          <a:endParaRPr lang="zh-TW" altLang="en-US"/>
        </a:p>
      </dgm:t>
    </dgm:pt>
    <dgm:pt modelId="{16D1DE41-7773-418F-B4F7-7D02839F0C53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</a:t>
          </a:r>
          <a:r>
            <a:rPr lang="zh-TW" altLang="en-US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7/28)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F5832A29-B867-482E-9F60-8C86B746C29C}" type="par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C2259DCE-A886-4D05-94DE-1D70881BDCF7}" type="sibTrans" cxnId="{225CFDBC-C48B-465A-ACC7-A83DE53FB5DD}">
      <dgm:prSet/>
      <dgm:spPr/>
      <dgm:t>
        <a:bodyPr/>
        <a:lstStyle/>
        <a:p>
          <a:endParaRPr lang="zh-TW" altLang="en-US"/>
        </a:p>
      </dgm:t>
    </dgm:pt>
    <dgm:pt modelId="{0187F1B7-F80B-47C4-8D69-E8E5373367C6}">
      <dgm:prSet phldrT="[文字]"/>
      <dgm:spPr>
        <a:solidFill>
          <a:srgbClr val="FFFF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zh-TW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(8/6)</a:t>
          </a:r>
          <a:endParaRPr lang="zh-TW" altLang="en-US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7C5BF0D8-CB31-4335-BDB7-1144A030308F}" type="par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7C789AE-2907-4208-A603-624270A8FB07}" type="sibTrans" cxnId="{31FABC5B-6E22-4866-B21E-F4F7270247D1}">
      <dgm:prSet/>
      <dgm:spPr/>
      <dgm:t>
        <a:bodyPr/>
        <a:lstStyle/>
        <a:p>
          <a:endParaRPr lang="zh-TW" altLang="en-US"/>
        </a:p>
      </dgm:t>
    </dgm:pt>
    <dgm:pt modelId="{4BFF1D46-87FD-4178-8432-65DAFE2E7EB7}" type="pres">
      <dgm:prSet presAssocID="{09F461C5-8A06-4DAA-961B-F4840FA88763}" presName="CompostProcess" presStyleCnt="0">
        <dgm:presLayoutVars>
          <dgm:dir/>
          <dgm:resizeHandles val="exact"/>
        </dgm:presLayoutVars>
      </dgm:prSet>
      <dgm:spPr/>
    </dgm:pt>
    <dgm:pt modelId="{5E4EB808-E98B-4B0F-8D17-BDA703A9825D}" type="pres">
      <dgm:prSet presAssocID="{09F461C5-8A06-4DAA-961B-F4840FA88763}" presName="arrow" presStyleLbl="bgShp" presStyleIdx="0" presStyleCnt="1" custLinFactNeighborX="-393" custLinFactNeighborY="-7556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7896059A-D305-43EC-826B-7CE2FC8A85DE}" type="pres">
      <dgm:prSet presAssocID="{09F461C5-8A06-4DAA-961B-F4840FA88763}" presName="linearProcess" presStyleCnt="0"/>
      <dgm:spPr/>
    </dgm:pt>
    <dgm:pt modelId="{E25B52BE-F211-4004-A014-BAD0F6111513}" type="pres">
      <dgm:prSet presAssocID="{84E4C47F-A3F2-4B18-A7A7-EFFB2B61E1C7}" presName="textNode" presStyleLbl="node1" presStyleIdx="0" presStyleCnt="3" custLinFactNeighborX="27086" custLinFactNeighborY="229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D83EFE-D89E-4B1D-9E2B-7E33EE4463B5}" type="pres">
      <dgm:prSet presAssocID="{3CF99B22-ABF7-43C2-877D-384D09664AF6}" presName="sibTrans" presStyleCnt="0"/>
      <dgm:spPr/>
    </dgm:pt>
    <dgm:pt modelId="{5866EE38-2B61-46AA-8929-7DE00695232B}" type="pres">
      <dgm:prSet presAssocID="{16D1DE41-7773-418F-B4F7-7D02839F0C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B27A59-5898-40F3-8153-C9A1B8D858DF}" type="pres">
      <dgm:prSet presAssocID="{C2259DCE-A886-4D05-94DE-1D70881BDCF7}" presName="sibTrans" presStyleCnt="0"/>
      <dgm:spPr/>
    </dgm:pt>
    <dgm:pt modelId="{1AB031BF-526C-43D8-94CE-08A31195D9EF}" type="pres">
      <dgm:prSet presAssocID="{0187F1B7-F80B-47C4-8D69-E8E5373367C6}" presName="textNode" presStyleLbl="node1" presStyleIdx="2" presStyleCnt="3" custLinFactNeighborX="15703" custLinFactNeighborY="-120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D5B241-BE36-47F5-81BA-2CD0333C50CD}" type="presOf" srcId="{16D1DE41-7773-418F-B4F7-7D02839F0C53}" destId="{5866EE38-2B61-46AA-8929-7DE00695232B}" srcOrd="0" destOrd="0" presId="urn:microsoft.com/office/officeart/2005/8/layout/hProcess9"/>
    <dgm:cxn modelId="{225CFDBC-C48B-465A-ACC7-A83DE53FB5DD}" srcId="{09F461C5-8A06-4DAA-961B-F4840FA88763}" destId="{16D1DE41-7773-418F-B4F7-7D02839F0C53}" srcOrd="1" destOrd="0" parTransId="{F5832A29-B867-482E-9F60-8C86B746C29C}" sibTransId="{C2259DCE-A886-4D05-94DE-1D70881BDCF7}"/>
    <dgm:cxn modelId="{7EC01216-D553-4089-9054-74E97D374300}" type="presOf" srcId="{0187F1B7-F80B-47C4-8D69-E8E5373367C6}" destId="{1AB031BF-526C-43D8-94CE-08A31195D9EF}" srcOrd="0" destOrd="0" presId="urn:microsoft.com/office/officeart/2005/8/layout/hProcess9"/>
    <dgm:cxn modelId="{D642830D-E02B-43AB-8AFA-DA2A237C85D4}" type="presOf" srcId="{09F461C5-8A06-4DAA-961B-F4840FA88763}" destId="{4BFF1D46-87FD-4178-8432-65DAFE2E7EB7}" srcOrd="0" destOrd="0" presId="urn:microsoft.com/office/officeart/2005/8/layout/hProcess9"/>
    <dgm:cxn modelId="{31FABC5B-6E22-4866-B21E-F4F7270247D1}" srcId="{09F461C5-8A06-4DAA-961B-F4840FA88763}" destId="{0187F1B7-F80B-47C4-8D69-E8E5373367C6}" srcOrd="2" destOrd="0" parTransId="{7C5BF0D8-CB31-4335-BDB7-1144A030308F}" sibTransId="{47C789AE-2907-4208-A603-624270A8FB07}"/>
    <dgm:cxn modelId="{793858DA-236F-49A3-AAC3-44C3791CBD9D}" srcId="{09F461C5-8A06-4DAA-961B-F4840FA88763}" destId="{84E4C47F-A3F2-4B18-A7A7-EFFB2B61E1C7}" srcOrd="0" destOrd="0" parTransId="{3095FE79-5BEB-4DEC-A3CF-FA889870CF0B}" sibTransId="{3CF99B22-ABF7-43C2-877D-384D09664AF6}"/>
    <dgm:cxn modelId="{DAAE7092-7CC0-4C68-8B39-E58BFCFC2058}" type="presOf" srcId="{84E4C47F-A3F2-4B18-A7A7-EFFB2B61E1C7}" destId="{E25B52BE-F211-4004-A014-BAD0F6111513}" srcOrd="0" destOrd="0" presId="urn:microsoft.com/office/officeart/2005/8/layout/hProcess9"/>
    <dgm:cxn modelId="{B2C315AB-0B9D-4495-B23B-787A0428563A}" type="presParOf" srcId="{4BFF1D46-87FD-4178-8432-65DAFE2E7EB7}" destId="{5E4EB808-E98B-4B0F-8D17-BDA703A9825D}" srcOrd="0" destOrd="0" presId="urn:microsoft.com/office/officeart/2005/8/layout/hProcess9"/>
    <dgm:cxn modelId="{B6D680C2-121B-4D00-BD15-0DFAD69A5224}" type="presParOf" srcId="{4BFF1D46-87FD-4178-8432-65DAFE2E7EB7}" destId="{7896059A-D305-43EC-826B-7CE2FC8A85DE}" srcOrd="1" destOrd="0" presId="urn:microsoft.com/office/officeart/2005/8/layout/hProcess9"/>
    <dgm:cxn modelId="{2F6F9EA5-F31C-4455-AFB8-300977F592A8}" type="presParOf" srcId="{7896059A-D305-43EC-826B-7CE2FC8A85DE}" destId="{E25B52BE-F211-4004-A014-BAD0F6111513}" srcOrd="0" destOrd="0" presId="urn:microsoft.com/office/officeart/2005/8/layout/hProcess9"/>
    <dgm:cxn modelId="{ECD8EF88-7416-4100-A612-E1EED24223BF}" type="presParOf" srcId="{7896059A-D305-43EC-826B-7CE2FC8A85DE}" destId="{D9D83EFE-D89E-4B1D-9E2B-7E33EE4463B5}" srcOrd="1" destOrd="0" presId="urn:microsoft.com/office/officeart/2005/8/layout/hProcess9"/>
    <dgm:cxn modelId="{D7E3E9A2-8A1D-4174-BE5E-105AE7E38A0D}" type="presParOf" srcId="{7896059A-D305-43EC-826B-7CE2FC8A85DE}" destId="{5866EE38-2B61-46AA-8929-7DE00695232B}" srcOrd="2" destOrd="0" presId="urn:microsoft.com/office/officeart/2005/8/layout/hProcess9"/>
    <dgm:cxn modelId="{5F14CF49-1C99-4421-B435-D347C470F1B7}" type="presParOf" srcId="{7896059A-D305-43EC-826B-7CE2FC8A85DE}" destId="{BDB27A59-5898-40F3-8153-C9A1B8D858DF}" srcOrd="3" destOrd="0" presId="urn:microsoft.com/office/officeart/2005/8/layout/hProcess9"/>
    <dgm:cxn modelId="{17A48FC4-D845-4391-979D-1EB2479D0964}" type="presParOf" srcId="{7896059A-D305-43EC-826B-7CE2FC8A85DE}" destId="{1AB031BF-526C-43D8-94CE-08A31195D9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284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22425-01EF-46B6-BB15-51A228C9086C}">
      <dsp:nvSpPr>
        <dsp:cNvPr id="0" name=""/>
        <dsp:cNvSpPr/>
      </dsp:nvSpPr>
      <dsp:spPr>
        <a:xfrm>
          <a:off x="502389" y="1653953"/>
          <a:ext cx="2327192" cy="976880"/>
        </a:xfrm>
        <a:prstGeom prst="roundRect">
          <a:avLst/>
        </a:prstGeom>
        <a:solidFill>
          <a:srgbClr val="FFFF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8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502389" y="1653953"/>
        <a:ext cx="2327192" cy="976880"/>
      </dsp:txXfrm>
    </dsp:sp>
    <dsp:sp modelId="{81F5F4E9-EF9C-4575-A5BC-A1B99ED7EB02}">
      <dsp:nvSpPr>
        <dsp:cNvPr id="0" name=""/>
        <dsp:cNvSpPr/>
      </dsp:nvSpPr>
      <dsp:spPr>
        <a:xfrm>
          <a:off x="3187379" y="1653953"/>
          <a:ext cx="2393853" cy="97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3187379" y="1653953"/>
        <a:ext cx="2393853" cy="976880"/>
      </dsp:txXfrm>
    </dsp:sp>
    <dsp:sp modelId="{4B8C8123-F4B2-4D8B-8C30-33962625E06D}">
      <dsp:nvSpPr>
        <dsp:cNvPr id="0" name=""/>
        <dsp:cNvSpPr/>
      </dsp:nvSpPr>
      <dsp:spPr>
        <a:xfrm>
          <a:off x="5939030" y="1663886"/>
          <a:ext cx="2397779" cy="957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5939030" y="1663886"/>
        <a:ext cx="2397779" cy="957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34B1C-36F3-4B40-9DE0-8F81C7A89B45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rgbClr val="FFFF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C411C-DA01-4417-871C-A14CCBA61029}">
      <dsp:nvSpPr>
        <dsp:cNvPr id="0" name=""/>
        <dsp:cNvSpPr/>
      </dsp:nvSpPr>
      <dsp:spPr>
        <a:xfrm>
          <a:off x="431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1%</a:t>
          </a:r>
          <a:endParaRPr lang="zh-TW" altLang="en-US" sz="3700" kern="1200" dirty="0"/>
        </a:p>
      </dsp:txBody>
      <dsp:txXfrm>
        <a:off x="4316" y="1531620"/>
        <a:ext cx="963334" cy="2042160"/>
      </dsp:txXfrm>
    </dsp:sp>
    <dsp:sp modelId="{7FC27A7C-93ED-4577-9785-1622AE6CED9C}">
      <dsp:nvSpPr>
        <dsp:cNvPr id="0" name=""/>
        <dsp:cNvSpPr/>
      </dsp:nvSpPr>
      <dsp:spPr>
        <a:xfrm>
          <a:off x="112820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2%</a:t>
          </a:r>
          <a:endParaRPr lang="zh-TW" altLang="en-US" sz="3700" kern="1200" dirty="0"/>
        </a:p>
      </dsp:txBody>
      <dsp:txXfrm>
        <a:off x="1128206" y="1531620"/>
        <a:ext cx="963334" cy="2042160"/>
      </dsp:txXfrm>
    </dsp:sp>
    <dsp:sp modelId="{848384B6-3C94-4788-9296-FF7D049720FF}">
      <dsp:nvSpPr>
        <dsp:cNvPr id="0" name=""/>
        <dsp:cNvSpPr/>
      </dsp:nvSpPr>
      <dsp:spPr>
        <a:xfrm>
          <a:off x="2252096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3%</a:t>
          </a:r>
          <a:endParaRPr lang="zh-TW" altLang="en-US" sz="3700" kern="1200" dirty="0"/>
        </a:p>
      </dsp:txBody>
      <dsp:txXfrm>
        <a:off x="2252096" y="1531620"/>
        <a:ext cx="963334" cy="2042160"/>
      </dsp:txXfrm>
    </dsp:sp>
    <dsp:sp modelId="{6AEAA591-C1F5-4FF9-9111-7737B03B1171}">
      <dsp:nvSpPr>
        <dsp:cNvPr id="0" name=""/>
        <dsp:cNvSpPr/>
      </dsp:nvSpPr>
      <dsp:spPr>
        <a:xfrm>
          <a:off x="337598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4%</a:t>
          </a:r>
          <a:endParaRPr lang="zh-TW" altLang="en-US" sz="3700" kern="1200" dirty="0"/>
        </a:p>
      </dsp:txBody>
      <dsp:txXfrm>
        <a:off x="3375987" y="1531620"/>
        <a:ext cx="963334" cy="2042160"/>
      </dsp:txXfrm>
    </dsp:sp>
    <dsp:sp modelId="{57AD4CD2-A57D-420D-80D1-5D644B0C0D6C}">
      <dsp:nvSpPr>
        <dsp:cNvPr id="0" name=""/>
        <dsp:cNvSpPr/>
      </dsp:nvSpPr>
      <dsp:spPr>
        <a:xfrm>
          <a:off x="4499877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5%</a:t>
          </a:r>
          <a:endParaRPr lang="zh-TW" altLang="en-US" sz="3700" kern="1200" dirty="0"/>
        </a:p>
      </dsp:txBody>
      <dsp:txXfrm>
        <a:off x="4499877" y="1531620"/>
        <a:ext cx="963334" cy="2042160"/>
      </dsp:txXfrm>
    </dsp:sp>
    <dsp:sp modelId="{6E61E85D-0221-4B17-82D2-E6463E9B6E9C}">
      <dsp:nvSpPr>
        <dsp:cNvPr id="0" name=""/>
        <dsp:cNvSpPr/>
      </dsp:nvSpPr>
      <dsp:spPr>
        <a:xfrm>
          <a:off x="562376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6%</a:t>
          </a:r>
          <a:endParaRPr lang="zh-TW" altLang="en-US" sz="3700" kern="1200" dirty="0"/>
        </a:p>
      </dsp:txBody>
      <dsp:txXfrm>
        <a:off x="5623768" y="1531620"/>
        <a:ext cx="963334" cy="2042160"/>
      </dsp:txXfrm>
    </dsp:sp>
    <dsp:sp modelId="{CAFDFA24-C135-40A4-94ED-DB6E2D8E7C4E}">
      <dsp:nvSpPr>
        <dsp:cNvPr id="0" name=""/>
        <dsp:cNvSpPr/>
      </dsp:nvSpPr>
      <dsp:spPr>
        <a:xfrm>
          <a:off x="6747658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7%</a:t>
          </a:r>
          <a:endParaRPr lang="zh-TW" altLang="en-US" sz="3700" kern="1200" dirty="0"/>
        </a:p>
      </dsp:txBody>
      <dsp:txXfrm>
        <a:off x="6747658" y="1531620"/>
        <a:ext cx="963334" cy="2042160"/>
      </dsp:txXfrm>
    </dsp:sp>
    <dsp:sp modelId="{E1E9DE44-942D-459B-9621-5226519DCA68}">
      <dsp:nvSpPr>
        <dsp:cNvPr id="0" name=""/>
        <dsp:cNvSpPr/>
      </dsp:nvSpPr>
      <dsp:spPr>
        <a:xfrm>
          <a:off x="7871549" y="1531620"/>
          <a:ext cx="963334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kern="1200" dirty="0" smtClean="0"/>
            <a:t>8%</a:t>
          </a:r>
          <a:endParaRPr lang="zh-TW" altLang="en-US" sz="3700" kern="1200" dirty="0"/>
        </a:p>
      </dsp:txBody>
      <dsp:txXfrm>
        <a:off x="7871549" y="1531620"/>
        <a:ext cx="963334" cy="2042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42879" y="0"/>
          <a:ext cx="7513320" cy="51054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970715"/>
          <a:ext cx="2327192" cy="1163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970715"/>
        <a:ext cx="2327192" cy="1163970"/>
      </dsp:txXfrm>
    </dsp:sp>
    <dsp:sp modelId="{81F5F4E9-EF9C-4575-A5BC-A1B99ED7EB02}">
      <dsp:nvSpPr>
        <dsp:cNvPr id="0" name=""/>
        <dsp:cNvSpPr/>
      </dsp:nvSpPr>
      <dsp:spPr>
        <a:xfrm>
          <a:off x="3187379" y="1970715"/>
          <a:ext cx="2393853" cy="116397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970715"/>
        <a:ext cx="2393853" cy="1163970"/>
      </dsp:txXfrm>
    </dsp:sp>
    <dsp:sp modelId="{4B8C8123-F4B2-4D8B-8C30-33962625E06D}">
      <dsp:nvSpPr>
        <dsp:cNvPr id="0" name=""/>
        <dsp:cNvSpPr/>
      </dsp:nvSpPr>
      <dsp:spPr>
        <a:xfrm>
          <a:off x="6023193" y="1982549"/>
          <a:ext cx="2397779" cy="114030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982549"/>
        <a:ext cx="2397779" cy="11403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41417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598755"/>
          <a:ext cx="2327192" cy="944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繁星推薦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18227" y="1598755"/>
        <a:ext cx="2327192" cy="944277"/>
      </dsp:txXfrm>
    </dsp:sp>
    <dsp:sp modelId="{81F5F4E9-EF9C-4575-A5BC-A1B99ED7EB02}">
      <dsp:nvSpPr>
        <dsp:cNvPr id="0" name=""/>
        <dsp:cNvSpPr/>
      </dsp:nvSpPr>
      <dsp:spPr>
        <a:xfrm>
          <a:off x="3187379" y="1598755"/>
          <a:ext cx="2393853" cy="944277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個人申請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3187379" y="1598755"/>
        <a:ext cx="2393853" cy="944277"/>
      </dsp:txXfrm>
    </dsp:sp>
    <dsp:sp modelId="{4B8C8123-F4B2-4D8B-8C30-33962625E06D}">
      <dsp:nvSpPr>
        <dsp:cNvPr id="0" name=""/>
        <dsp:cNvSpPr/>
      </dsp:nvSpPr>
      <dsp:spPr>
        <a:xfrm>
          <a:off x="6023193" y="1608355"/>
          <a:ext cx="2397779" cy="92507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特圓體" pitchFamily="49" charset="-120"/>
              <a:ea typeface="華康中特圓體" pitchFamily="49" charset="-120"/>
            </a:rPr>
            <a:t>考試分發</a:t>
          </a:r>
          <a:endParaRPr lang="zh-TW" altLang="en-US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6023193" y="1608355"/>
        <a:ext cx="2397779" cy="9250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EB808-E98B-4B0F-8D17-BDA703A9825D}">
      <dsp:nvSpPr>
        <dsp:cNvPr id="0" name=""/>
        <dsp:cNvSpPr/>
      </dsp:nvSpPr>
      <dsp:spPr>
        <a:xfrm>
          <a:off x="623176" y="0"/>
          <a:ext cx="7391902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52BE-F211-4004-A014-BAD0F6111513}">
      <dsp:nvSpPr>
        <dsp:cNvPr id="0" name=""/>
        <dsp:cNvSpPr/>
      </dsp:nvSpPr>
      <dsp:spPr>
        <a:xfrm>
          <a:off x="332645" y="2000254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自行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繳交登記費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(7/18</a:t>
          </a: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7/27)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332645" y="2000254"/>
        <a:ext cx="2608906" cy="2042160"/>
      </dsp:txXfrm>
    </dsp:sp>
    <dsp:sp modelId="{5866EE38-2B61-46AA-8929-7DE00695232B}">
      <dsp:nvSpPr>
        <dsp:cNvPr id="0" name=""/>
        <dsp:cNvSpPr/>
      </dsp:nvSpPr>
      <dsp:spPr>
        <a:xfrm>
          <a:off x="3043724" y="1531620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網路</a:t>
          </a:r>
          <a:endParaRPr lang="en-US" altLang="zh-TW" sz="3100" kern="1200" dirty="0" smtClean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選填</a:t>
          </a: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志願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(7/24</a:t>
          </a:r>
          <a:r>
            <a:rPr lang="zh-TW" altLang="en-US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～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7/28)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3043724" y="1531620"/>
        <a:ext cx="2608906" cy="2042160"/>
      </dsp:txXfrm>
    </dsp:sp>
    <dsp:sp modelId="{1AB031BF-526C-43D8-94CE-08A31195D9EF}">
      <dsp:nvSpPr>
        <dsp:cNvPr id="0" name=""/>
        <dsp:cNvSpPr/>
      </dsp:nvSpPr>
      <dsp:spPr>
        <a:xfrm>
          <a:off x="5814762" y="1285886"/>
          <a:ext cx="2608906" cy="2042160"/>
        </a:xfrm>
        <a:prstGeom prst="round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錄取公告</a:t>
          </a:r>
          <a:r>
            <a:rPr lang="en-US" altLang="zh-TW" sz="3100" kern="1200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rPr>
            <a:t>(8/6)</a:t>
          </a:r>
          <a:endParaRPr lang="zh-TW" altLang="en-US" sz="3100" kern="1200" dirty="0">
            <a:solidFill>
              <a:schemeClr val="tx1"/>
            </a:solidFill>
            <a:latin typeface="華康中特圓體" pitchFamily="49" charset="-120"/>
            <a:ea typeface="華康中特圓體" pitchFamily="49" charset="-120"/>
          </a:endParaRPr>
        </a:p>
      </dsp:txBody>
      <dsp:txXfrm>
        <a:off x="5814762" y="1285886"/>
        <a:ext cx="2608906" cy="204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0FBB9F-DACA-4C5D-B3CF-EF8A9F4E432E}" type="datetimeFigureOut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83C7E3-A21B-4A45-B8A5-DE438E3BAC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06314BA-CBA9-4845-9FE0-4211AA0F3DAC}" type="datetimeFigureOut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2D84DB-8997-4789-85D4-390848D4BD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E45BA-9EC7-40EC-AB10-C81DDC08229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6E209-0133-4751-B0E3-DF8CC9687356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8" name="頁尾版面配置區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 smtClean="0"/>
              <a:t>1</a:t>
            </a:r>
            <a:endParaRPr lang="zh-TW" altLang="en-US" dirty="0" smtClean="0"/>
          </a:p>
        </p:txBody>
      </p:sp>
      <p:sp>
        <p:nvSpPr>
          <p:cNvPr id="129029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19FF1-9EBE-43FD-B22A-B2A1D848B0D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56E0-E2F7-445A-B0F1-AD3DE01ACAB9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346F-D407-4BD2-BA76-56EC3CDFE8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21FF-A75E-41C8-B1C0-1269FC487281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C63E-9BF1-4017-9860-47B3BE413A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AB01-F8C6-48AA-AF21-48C0F7F9ED89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FA84-C5F3-4F49-9CC9-1DBFF5328B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6DA-9688-4CB1-8A77-EDBF2E98D55B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74AE-F3BE-4291-87DE-974FDBE9FD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063-8805-427F-9E70-8A303E50ACA6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63EA-86D2-4287-9720-901E0EC90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147F-86D6-4048-A5A4-5F58B13EEC19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200E-37DC-43E1-8136-1BDA319B19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9922-FE51-4195-BFC4-73CF6259FAA8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C895-52AB-445E-89E4-88E9B72EC5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189-07A8-4497-8F5B-40FD698BBBEC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767A-0260-4A05-9105-F749B21B59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BF17-F81D-4D62-98AB-89F5FD2C2A36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C5D6-C0B5-46D8-8B9D-8FF7318B8E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956D-5184-4A80-8113-5C6614463F77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069-A1CC-459E-8839-AF25D07EB4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C308-5D20-42AB-80F8-F9FBC7779B1B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4D26-9A93-4CAA-B0B3-65F293816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C367444-0FBE-4945-8599-6344BE56737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-1214438" y="5000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E5240B-AF4B-4CBB-A3F0-409D4BA247E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564B-08AB-43E5-9DA9-DB52668F1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5DBFE94-28BC-4E16-92D9-01515CE6A5B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1D7C1FA1-677C-4A24-A6FB-4659D501A39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89D9-6F58-4E09-9D2B-A862775A3C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0863" y="152400"/>
            <a:ext cx="71707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2DEA-7067-47A9-BEB5-2FAED6DDC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6E78-A108-4D8D-BA02-75CBD514CD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1A83-E1BF-4373-84B2-BE27ADE9F9F7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36E5-83AE-482D-A8FE-9E3EBB314A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693C-1F54-416C-AE11-A5FC10E59C00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62C4-C68B-4725-BA17-9F5C492F3E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CE8E-7A93-4479-A83A-C6FFC2BA9BED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0AC2-4D8F-4B35-A75A-6D2BC6506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C33F-0C75-4810-AC97-63F033856E0F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8E5C-283D-464E-9DA0-71C95EFE8D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1FAE-0D8F-40A4-8E5A-4C754E404677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333-BE5D-4660-A4FE-FA5A43AF0F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7493-4083-4269-BC52-5283094D9A15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B28C-D4C2-4716-B1F7-7089555496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83B39D-55ED-483B-9368-3FA7F095A7E1}" type="datetime1">
              <a:rPr lang="zh-TW" altLang="en-US"/>
              <a:pPr>
                <a:defRPr/>
              </a:pPr>
              <a:t>2012/11/26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454D6B-BABA-4867-9FF9-CF5EFE4E74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7" descr="校徽22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圖片 8" descr="DSC_0117.JPG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7188" y="6143625"/>
            <a:ext cx="100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  <p:sldLayoutId id="2147484902" r:id="rId12"/>
    <p:sldLayoutId id="2147484903" r:id="rId13"/>
    <p:sldLayoutId id="2147484904" r:id="rId14"/>
    <p:sldLayoutId id="2147484905" r:id="rId15"/>
    <p:sldLayoutId id="2147484906" r:id="rId16"/>
    <p:sldLayoutId id="2147484907" r:id="rId17"/>
    <p:sldLayoutId id="2147484908" r:id="rId18"/>
    <p:sldLayoutId id="2147484909" r:id="rId19"/>
    <p:sldLayoutId id="2147484910" r:id="rId20"/>
    <p:sldLayoutId id="2147484914" r:id="rId21"/>
    <p:sldLayoutId id="2147484915" r:id="rId22"/>
    <p:sldLayoutId id="2147484916" r:id="rId23"/>
    <p:sldLayoutId id="2147484917" r:id="rId24"/>
    <p:sldLayoutId id="2147484918" r:id="rId25"/>
    <p:sldLayoutId id="2147484919" r:id="rId26"/>
    <p:sldLayoutId id="2147484920" r:id="rId27"/>
    <p:sldLayoutId id="2147484921" r:id="rId2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9733" y="1700212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altLang="zh-TW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sz="72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度大學多元入學方案說明會</a:t>
            </a:r>
            <a:endParaRPr kumimoji="0" lang="zh-TW" altLang="en-US" sz="72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000375" y="5572125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lang="zh-TW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7250" y="1357313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考試成績的使用，有「檢定</a:t>
            </a:r>
            <a:r>
              <a:rPr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」「</a:t>
            </a:r>
            <a:r>
              <a:rPr lang="zh-TW" altLang="en-US" sz="4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採計」和「參酌」三種方式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714625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071938"/>
            <a:ext cx="5810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143500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文字方塊 5"/>
          <p:cNvSpPr txBox="1">
            <a:spLocks noChangeArrowheads="1"/>
          </p:cNvSpPr>
          <p:nvPr/>
        </p:nvSpPr>
        <p:spPr bwMode="auto">
          <a:xfrm>
            <a:off x="642938" y="285750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考試成績的採用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5C1F8-8453-453C-A9D6-C631D47C638F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50" y="357188"/>
            <a:ext cx="8572500" cy="928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考試成績的採用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2910" y="1500174"/>
          <a:ext cx="7572428" cy="41269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6267"/>
                <a:gridCol w="833662"/>
                <a:gridCol w="1646351"/>
                <a:gridCol w="1571636"/>
                <a:gridCol w="1714512"/>
              </a:tblGrid>
              <a:tr h="838114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791" marR="95791" marT="47895" marB="4789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古印體" pitchFamily="65" charset="-120"/>
                        <a:ea typeface="華康古印體" pitchFamily="65" charset="-120"/>
                      </a:endParaRPr>
                    </a:p>
                  </a:txBody>
                  <a:tcPr marL="95791" marR="95791" marT="47895" marB="478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學科能力 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術科考試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指定項目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考科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ctr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繁星推薦</a:t>
                      </a:r>
                      <a:endParaRPr kumimoji="1" lang="en-US" altLang="zh-TW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申請入學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考試分發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</a:tbl>
          </a:graphicData>
        </a:graphic>
      </p:graphicFrame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2123728" y="6021288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PS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打（ˇ）表示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可選用或不選用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9733" y="1700212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學科能力測驗</a:t>
            </a:r>
            <a:b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</a:b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指定科目考試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0742" r="6250" b="6250"/>
          <a:stretch>
            <a:fillRect/>
          </a:stretch>
        </p:blipFill>
        <p:spPr bwMode="auto">
          <a:xfrm>
            <a:off x="0" y="500042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1428728" y="3214686"/>
            <a:ext cx="489654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657225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學科能力測驗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>
            <p:ph idx="1"/>
          </p:nvPr>
        </p:nvGraphicFramePr>
        <p:xfrm>
          <a:off x="0" y="1928813"/>
          <a:ext cx="9144000" cy="40272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39664"/>
                <a:gridCol w="7104336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1/27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1/28(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日、一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)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國文、英文、數學、社會、自然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五科都要考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高一、高二必修課程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各科成績採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指定科目考試</a:t>
            </a: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7598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71675"/>
                <a:gridCol w="68675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7/1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7/3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215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國文、英文、數學甲、數學乙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歷史、地理、公民與社會</a:t>
                      </a:r>
                      <a:endParaRPr kumimoji="1" lang="en-US" altLang="zh-TW" sz="32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物理、化學、生物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十科，自行選考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65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高中三學年必修及選修課程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答錯均不倒扣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00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滿分為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5750" y="214313"/>
          <a:ext cx="8358247" cy="65008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85885"/>
                <a:gridCol w="3929090"/>
                <a:gridCol w="3143272"/>
              </a:tblGrid>
              <a:tr h="580421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學  科  能  力  測  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指 定 科 目 考 試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評量目標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基本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測驗學科的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進階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知識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考試範圍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 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必修及必選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高一、高二、高三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必修、必選、選修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國文、英文、數學、自然、社會（五科均考）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國文、英文、數甲、數乙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歷史、地理、公民與社會物理、化學、生物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（可選考）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測驗形式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電腦閱卷題型為主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國文、英文有非選擇題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選擇題與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非選擇題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成績計算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級分制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15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級分）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滿分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分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考試時間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高三寒假（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102.1/27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1/28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）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102.7/1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7/3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用途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繁星推薦、申請入學、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科大申請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、中央警察大學申請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軍校甄選入學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其他單招校系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考試分發入學制</a:t>
                      </a:r>
                      <a:endParaRPr kumimoji="1" lang="en-US" altLang="zh-TW" sz="2000" b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進修學士班分發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791" marR="95791" marT="47895" marB="47895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8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4E00D-3E22-41C0-8BB5-68072A39BD8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5"/>
          <p:cNvSpPr txBox="1">
            <a:spLocks noChangeArrowheads="1"/>
          </p:cNvSpPr>
          <p:nvPr/>
        </p:nvSpPr>
        <p:spPr bwMode="auto">
          <a:xfrm>
            <a:off x="155575" y="1557338"/>
            <a:ext cx="97504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頂標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88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前標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75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均標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50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後標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25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defTabSz="958850">
              <a:lnSpc>
                <a:spcPct val="150000"/>
              </a:lnSpc>
            </a:pPr>
            <a:r>
              <a: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底標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：該科成績位於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lang="zh-TW" altLang="en-US" sz="2800" u="sng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百分位數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之考生級分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</p:txBody>
      </p: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0" y="5373688"/>
            <a:ext cx="88582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/>
            <a:r>
              <a:rPr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學測之學科及總級分均有五標，術科、指考分數有五標</a:t>
            </a: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285750" y="500063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級分</a:t>
            </a:r>
            <a:r>
              <a:rPr kumimoji="0" lang="en-US" altLang="zh-TW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分數</a:t>
            </a:r>
            <a:r>
              <a:rPr kumimoji="0" lang="en-US" altLang="zh-TW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五標</a:t>
            </a:r>
          </a:p>
        </p:txBody>
      </p:sp>
      <p:sp>
        <p:nvSpPr>
          <p:cNvPr id="9318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C684F-C5E3-48E6-B86A-3D4C4010032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9"/>
          <p:cNvSpPr>
            <a:spLocks noGrp="1" noChangeArrowheads="1"/>
          </p:cNvSpPr>
          <p:nvPr>
            <p:ph type="title"/>
          </p:nvPr>
        </p:nvSpPr>
        <p:spPr>
          <a:xfrm>
            <a:off x="1071563" y="285750"/>
            <a:ext cx="7170737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學年度學科能力測驗五標</a:t>
            </a: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ph type="tbl" idx="1"/>
          </p:nvPr>
        </p:nvGraphicFramePr>
        <p:xfrm>
          <a:off x="714375" y="1500188"/>
          <a:ext cx="7707312" cy="4800283"/>
        </p:xfrm>
        <a:graphic>
          <a:graphicData uri="http://schemas.openxmlformats.org/drawingml/2006/table">
            <a:tbl>
              <a:tblPr/>
              <a:tblGrid>
                <a:gridCol w="1008062"/>
                <a:gridCol w="1057275"/>
                <a:gridCol w="1212850"/>
                <a:gridCol w="996950"/>
                <a:gridCol w="996950"/>
                <a:gridCol w="1031875"/>
                <a:gridCol w="140335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國文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英文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數學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社會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自然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總級分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頂標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前標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59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均標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49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後標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37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底標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28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1071551"/>
          <a:ext cx="9144002" cy="578646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22012"/>
                <a:gridCol w="1446635"/>
                <a:gridCol w="1446635"/>
                <a:gridCol w="1446635"/>
                <a:gridCol w="1446635"/>
                <a:gridCol w="1435450"/>
              </a:tblGrid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科目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頂標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前標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均標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後標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底標</a:t>
                      </a: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國文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69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47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40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英文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35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25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數學甲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53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33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數學乙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80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43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28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化學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70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41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30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latin typeface="華康中特圓體" pitchFamily="49" charset="-120"/>
                          <a:ea typeface="華康中特圓體" pitchFamily="49" charset="-120"/>
                        </a:rPr>
                        <a:t>物理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77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59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41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31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生物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86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63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47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歷史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43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36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latin typeface="華康中特圓體" pitchFamily="49" charset="-120"/>
                          <a:ea typeface="華康中特圓體" pitchFamily="49" charset="-120"/>
                        </a:rPr>
                        <a:t>地理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78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72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64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52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42</a:t>
                      </a:r>
                      <a:endParaRPr lang="en-US" altLang="zh-TW" sz="2000" b="0" i="0" u="none" strike="noStrike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marL="9525" marR="9525" marT="9525" marB="0" anchor="ctr"/>
                </a:tc>
              </a:tr>
              <a:tr h="5260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0" i="0" u="none" strike="noStrike" kern="1200" dirty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公民與社會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86</a:t>
                      </a:r>
                      <a:endParaRPr lang="en-US" altLang="zh-TW" sz="20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81</a:t>
                      </a:r>
                      <a:endParaRPr lang="en-US" altLang="zh-TW" sz="20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73</a:t>
                      </a:r>
                      <a:endParaRPr lang="en-US" altLang="zh-TW" sz="20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64</a:t>
                      </a:r>
                      <a:endParaRPr lang="en-US" altLang="zh-TW" sz="20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 smtClean="0">
                          <a:solidFill>
                            <a:schemeClr val="dk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56</a:t>
                      </a:r>
                      <a:endParaRPr lang="en-US" altLang="zh-TW" sz="2000" b="0" i="0" u="none" strike="noStrike" kern="1200" dirty="0">
                        <a:solidFill>
                          <a:schemeClr val="dk1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784" name="矩形 2"/>
          <p:cNvSpPr>
            <a:spLocks noChangeArrowheads="1"/>
          </p:cNvSpPr>
          <p:nvPr/>
        </p:nvSpPr>
        <p:spPr bwMode="auto">
          <a:xfrm>
            <a:off x="1285875" y="285750"/>
            <a:ext cx="6853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101</a:t>
            </a:r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度指定科目考試五標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gray">
          <a:xfrm>
            <a:off x="2928938" y="500063"/>
            <a:ext cx="2895600" cy="6072187"/>
          </a:xfrm>
          <a:prstGeom prst="leftRightArrowCallout">
            <a:avLst>
              <a:gd name="adj1" fmla="val 21864"/>
              <a:gd name="adj2" fmla="val 23961"/>
              <a:gd name="adj3" fmla="val 17926"/>
              <a:gd name="adj4" fmla="val 50000"/>
            </a:avLst>
          </a:prstGeom>
          <a:gradFill rotWithShape="1">
            <a:gsLst>
              <a:gs pos="0">
                <a:srgbClr val="B8ED95"/>
              </a:gs>
              <a:gs pos="50000">
                <a:srgbClr val="D2F2BF"/>
              </a:gs>
              <a:gs pos="100000">
                <a:srgbClr val="E9F8E0"/>
              </a:gs>
            </a:gsLst>
            <a:lin ang="16200000" scaled="1"/>
          </a:gradFill>
          <a:ln w="25400" algn="ctr">
            <a:solidFill>
              <a:srgbClr val="00B050"/>
            </a:solidFill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endParaRPr kumimoji="0" lang="zh-TW" altLang="zh-TW" sz="2800" b="1">
              <a:solidFill>
                <a:srgbClr val="FFFFFF"/>
              </a:solidFill>
              <a:latin typeface="Calibri" pitchFamily="34" charset="0"/>
              <a:ea typeface="華康超明體(P)" pitchFamily="18" charset="-120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gray">
          <a:xfrm>
            <a:off x="642938" y="2571750"/>
            <a:ext cx="2286000" cy="1439863"/>
          </a:xfrm>
          <a:prstGeom prst="rightArrowCallout">
            <a:avLst>
              <a:gd name="adj1" fmla="val 25000"/>
              <a:gd name="adj2" fmla="val 25000"/>
              <a:gd name="adj3" fmla="val 26461"/>
              <a:gd name="adj4" fmla="val 77431"/>
            </a:avLst>
          </a:prstGeom>
          <a:solidFill>
            <a:srgbClr val="FFFF99"/>
          </a:solidFill>
          <a:ln w="25400" algn="ctr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rgbClr val="6A6238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TW" altLang="en-US" sz="2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考招分離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">
          <a:xfrm>
            <a:off x="5857875" y="2500313"/>
            <a:ext cx="2286000" cy="1589087"/>
          </a:xfrm>
          <a:prstGeom prst="leftArrowCallout">
            <a:avLst>
              <a:gd name="adj1" fmla="val 25000"/>
              <a:gd name="adj2" fmla="val 25000"/>
              <a:gd name="adj3" fmla="val 23976"/>
              <a:gd name="adj4" fmla="val 6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86680B"/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多元選才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929063" y="714375"/>
            <a:ext cx="862012" cy="578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什麼是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『</a:t>
            </a:r>
            <a:r>
              <a:rPr kumimoji="0" lang="zh-TW" altLang="en-US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</a:t>
            </a:r>
            <a:r>
              <a:rPr kumimoji="0" lang="en-US" altLang="zh-TW" sz="4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』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0" y="500063"/>
            <a:ext cx="37861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採用三項考試成績：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指考</a:t>
            </a:r>
            <a:endParaRPr kumimoji="0" lang="en-US" altLang="zh-TW" sz="320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320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術科測驗</a:t>
            </a:r>
            <a:endParaRPr kumimoji="0" lang="zh-TW" altLang="en-US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57188" y="4357688"/>
            <a:ext cx="3143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三大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招生管道：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繁星推薦</a:t>
            </a:r>
            <a:endParaRPr kumimoji="0" lang="en-US" altLang="zh-TW" sz="32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申請入學</a:t>
            </a:r>
            <a:endParaRPr kumimoji="0" lang="zh-TW" altLang="en-US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None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考試分發</a:t>
            </a:r>
            <a:endParaRPr kumimoji="0" lang="zh-TW" altLang="en-US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429250" y="5572125"/>
            <a:ext cx="35004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大學依辦學理念及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發展特色自行選才</a:t>
            </a:r>
            <a:r>
              <a:rPr kumimoji="0" lang="zh-TW" altLang="en-US" sz="32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29375" y="1571625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適才適性</a:t>
            </a:r>
            <a:r>
              <a:rPr kumimoji="0"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143625" y="4357688"/>
            <a:ext cx="2236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學生依性向</a:t>
            </a:r>
            <a:endParaRPr kumimoji="0" lang="en-US" altLang="zh-TW" sz="320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200">
                <a:latin typeface="華康中特圓體" pitchFamily="49" charset="-120"/>
                <a:ea typeface="華康中特圓體" pitchFamily="49" charset="-120"/>
              </a:rPr>
              <a:t>能力與興趣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5" grpId="0"/>
      <p:bldP spid="6" grpId="0"/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raindropchapter.org/images/Graphics/Paint_P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http://www.iicbelgrado.esteri.it/IIC_NewDelhi/webform/..%5C..%5CIICManager%5CUpload%5CIMG%5C%5CNewDelhi%5Clegge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4435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 descr="http://www.surreywebsight.org.uk/assets/Image/photos/Fundraising/events/running%20l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-25400"/>
            <a:ext cx="5883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57224" y="2714620"/>
            <a:ext cx="7929618" cy="1571636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術科考試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19" t="9765" r="4785" b="6250"/>
          <a:stretch>
            <a:fillRect/>
          </a:stretch>
        </p:blipFill>
        <p:spPr bwMode="auto">
          <a:xfrm>
            <a:off x="-3406" y="500042"/>
            <a:ext cx="9147405" cy="61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術科考試</a:t>
            </a: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474348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6601"/>
                <a:gridCol w="6437399"/>
              </a:tblGrid>
              <a:tr h="785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考試科目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考試日期與項目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1/31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素描、彩繪技法、創意表現、水墨書畫</a:t>
                      </a:r>
                      <a:endParaRPr kumimoji="1" lang="en-US" altLang="zh-TW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美術鑑賞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7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音樂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2/3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主修、副修、樂理、聽寫、視唱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44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體育</a:t>
                      </a:r>
                      <a:endParaRPr kumimoji="1" lang="zh-TW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2/2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～</a:t>
                      </a:r>
                      <a:r>
                        <a:rPr kumimoji="1" lang="en-US" altLang="zh-TW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2/4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60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公尺立姿快跑、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20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秒反覆側步、一分鐘屈膝仰臥起坐、立定連續三次跳、</a:t>
                      </a:r>
                      <a:r>
                        <a:rPr kumimoji="1" lang="en-US" altLang="zh-TW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1600</a:t>
                      </a: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公尺跑走</a:t>
                      </a:r>
                      <a:r>
                        <a:rPr kumimoji="1" lang="zh-TW" alt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</a:rPr>
                        <a:t> 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8" name="文字方塊 3"/>
          <p:cNvSpPr txBox="1">
            <a:spLocks noChangeArrowheads="1"/>
          </p:cNvSpPr>
          <p:nvPr/>
        </p:nvSpPr>
        <p:spPr bwMode="auto">
          <a:xfrm>
            <a:off x="428597" y="6072188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術科成績</a:t>
            </a:r>
            <a:r>
              <a:rPr lang="zh-TW" altLang="en-US" sz="3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供繁星推薦、申請</a:t>
            </a:r>
            <a:r>
              <a:rPr lang="zh-TW" altLang="en-US" sz="3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入學及分發入學之用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odbuyersnetwork.com/Portals/31523/images/gry%20percentage%20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81979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3" name="標題 1"/>
          <p:cNvSpPr txBox="1">
            <a:spLocks/>
          </p:cNvSpPr>
          <p:nvPr/>
        </p:nvSpPr>
        <p:spPr bwMode="auto">
          <a:xfrm>
            <a:off x="6429388" y="0"/>
            <a:ext cx="27146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anchor="ctr"/>
          <a:lstStyle/>
          <a:p>
            <a:pPr eaLnBrk="0" hangingPunct="0">
              <a:defRPr/>
            </a:pPr>
            <a:endParaRPr kumimoji="0" lang="en-US" altLang="zh-TW" sz="3200" spc="-1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  <a:p>
            <a:pPr eaLnBrk="0" hangingPunct="0">
              <a:defRPr/>
            </a:pPr>
            <a:r>
              <a:rPr kumimoji="0" lang="en-US" altLang="zh-TW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101</a:t>
            </a:r>
            <a:r>
              <a:rPr kumimoji="0"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錄取</a:t>
            </a:r>
            <a:r>
              <a:rPr kumimoji="0" lang="en-US" altLang="zh-TW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8213</a:t>
            </a:r>
            <a:r>
              <a:rPr kumimoji="0"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人</a:t>
            </a:r>
            <a:endParaRPr kumimoji="0" lang="en-US" altLang="zh-TW" sz="3200" spc="-1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  <a:p>
            <a:pPr eaLnBrk="0" hangingPunct="0">
              <a:defRPr/>
            </a:pPr>
            <a:endParaRPr kumimoji="0" lang="en-US" altLang="zh-TW" sz="3200" spc="-1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  <a:p>
            <a:pPr eaLnBrk="0" hangingPunct="0">
              <a:defRPr/>
            </a:pPr>
            <a:r>
              <a:rPr kumimoji="0" lang="en-US" altLang="zh-TW" sz="40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102</a:t>
            </a:r>
            <a:r>
              <a:rPr kumimoji="0" lang="zh-TW" altLang="en-US" sz="40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年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68</a:t>
            </a:r>
            <a:r>
              <a:rPr lang="zh-TW" altLang="zh-TW" sz="4000" dirty="0" smtClean="0"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1523</a:t>
            </a:r>
            <a:r>
              <a:rPr lang="zh-TW" altLang="zh-TW" sz="4000" dirty="0" smtClean="0">
                <a:latin typeface="華康中特圓體" pitchFamily="49" charset="-120"/>
                <a:ea typeface="華康中特圓體" pitchFamily="49" charset="-120"/>
              </a:rPr>
              <a:t>系組提供</a:t>
            </a:r>
            <a:r>
              <a:rPr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10246</a:t>
            </a:r>
            <a:r>
              <a:rPr lang="zh-TW" altLang="zh-TW" sz="4000" dirty="0" smtClean="0">
                <a:latin typeface="華康中特圓體" pitchFamily="49" charset="-120"/>
                <a:ea typeface="華康中特圓體" pitchFamily="49" charset="-120"/>
              </a:rPr>
              <a:t>個名額</a:t>
            </a:r>
            <a:endParaRPr lang="en-US" altLang="zh-TW" sz="4000" dirty="0" smtClean="0">
              <a:latin typeface="華康中特圓體" pitchFamily="49" charset="-120"/>
              <a:ea typeface="華康中特圓體" pitchFamily="49" charset="-120"/>
            </a:endParaRPr>
          </a:p>
          <a:p>
            <a:pPr eaLnBrk="0" hangingPunct="0">
              <a:defRPr/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上限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15%)</a:t>
            </a:r>
            <a:endParaRPr kumimoji="0" lang="zh-TW" altLang="en-US" sz="4000" dirty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9092" y="0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7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繁星推薦 </a:t>
            </a:r>
            <a:endParaRPr kumimoji="0" lang="en-US" altLang="zh-TW" sz="72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0" y="0"/>
          <a:ext cx="8839200" cy="4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1643063" y="4286250"/>
            <a:ext cx="6715125" cy="2214563"/>
            <a:chOff x="1666772" y="374439"/>
            <a:chExt cx="5782773" cy="878057"/>
          </a:xfrm>
        </p:grpSpPr>
        <p:sp>
          <p:nvSpPr>
            <p:cNvPr id="5" name="圓角化同側角落矩形 4"/>
            <p:cNvSpPr/>
            <p:nvPr/>
          </p:nvSpPr>
          <p:spPr>
            <a:xfrm rot="5400000">
              <a:off x="4104775" y="-2063564"/>
              <a:ext cx="878057" cy="575406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圓角化同側角落矩形 4"/>
            <p:cNvSpPr/>
            <p:nvPr/>
          </p:nvSpPr>
          <p:spPr>
            <a:xfrm>
              <a:off x="1737860" y="419758"/>
              <a:ext cx="5711685" cy="832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(3/4</a:t>
              </a:r>
              <a:r>
                <a:rPr lang="zh-TW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3/5)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</a:t>
              </a:r>
              <a:r>
                <a:rPr 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11)</a:t>
              </a:r>
              <a:endParaRPr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32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</a:t>
              </a:r>
              <a:r>
                <a:rPr lang="en-US" altLang="zh-TW" sz="32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15)</a:t>
              </a:r>
              <a:endPara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27" t="10742" r="6250" b="6250"/>
          <a:stretch>
            <a:fillRect/>
          </a:stretch>
        </p:blipFill>
        <p:spPr bwMode="auto">
          <a:xfrm>
            <a:off x="-8437" y="428604"/>
            <a:ext cx="915243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170738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依學群推薦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8836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大學依學系之性質分學群招生，由高中向大學依學群推薦符合推薦條件之應屆畢業學生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smtClean="0">
              <a:latin typeface="華康仿宋體W6" pitchFamily="49" charset="-120"/>
              <a:ea typeface="華康仿宋體W6" pitchFamily="49" charset="-120"/>
            </a:endParaRPr>
          </a:p>
        </p:txBody>
      </p:sp>
      <p:graphicFrame>
        <p:nvGraphicFramePr>
          <p:cNvPr id="6" name="Group 128"/>
          <p:cNvGraphicFramePr>
            <a:graphicFrameLocks noGrp="1"/>
          </p:cNvGraphicFramePr>
          <p:nvPr>
            <p:ph sz="half" idx="2"/>
          </p:nvPr>
        </p:nvGraphicFramePr>
        <p:xfrm>
          <a:off x="238125" y="2643188"/>
          <a:ext cx="8906193" cy="3481893"/>
        </p:xfrm>
        <a:graphic>
          <a:graphicData uri="http://schemas.openxmlformats.org/drawingml/2006/table">
            <a:tbl>
              <a:tblPr/>
              <a:tblGrid>
                <a:gridCol w="1865313"/>
                <a:gridCol w="7040880"/>
              </a:tblGrid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13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704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10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特圓體" pitchFamily="49" charset="-120"/>
                          <a:ea typeface="華康中特圓體" pitchFamily="49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特圓體" pitchFamily="49" charset="-120"/>
                        <a:ea typeface="華康中特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5857875" cy="928687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繁星推薦共同規範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全程就讀同一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所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高中之應屆畢業生</a:t>
            </a:r>
            <a:endParaRPr lang="en-US" altLang="zh-TW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排除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跳級生、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轉學生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、交換學生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高中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前四學期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學業成績總平均全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校排名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前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 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30%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 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40%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50%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(2/1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下載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學科能力測驗成績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通過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校系之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檢定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標準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高中對大學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每學群至多推薦二名學生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，並</a:t>
            </a:r>
            <a:r>
              <a:rPr lang="zh-TW" altLang="en-US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排定推薦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至同所大學學生之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優先順序</a:t>
            </a:r>
            <a:endParaRPr lang="en-US" altLang="zh-TW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同一學生僅限推薦至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學群，選填志願數依大學之規定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9717" t="13867" r="7519" b="9961"/>
          <a:stretch>
            <a:fillRect/>
          </a:stretch>
        </p:blipFill>
        <p:spPr bwMode="auto">
          <a:xfrm>
            <a:off x="0" y="342015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F3DD-B60C-4A06-A19A-AE40C51B9C1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500034" y="2928934"/>
            <a:ext cx="564360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13" t="10425" r="7040" b="7330"/>
          <a:stretch>
            <a:fillRect/>
          </a:stretch>
        </p:blipFill>
        <p:spPr bwMode="auto">
          <a:xfrm>
            <a:off x="0" y="285728"/>
            <a:ext cx="904441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A1C9-B7EB-4275-893F-1E20B8FFD0FE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" name="橢圓 5"/>
          <p:cNvSpPr/>
          <p:nvPr/>
        </p:nvSpPr>
        <p:spPr>
          <a:xfrm>
            <a:off x="0" y="1071546"/>
            <a:ext cx="9144000" cy="292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4857752" y="2000240"/>
            <a:ext cx="428625" cy="35718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429375" y="3929063"/>
            <a:ext cx="714375" cy="29289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14414" y="1357298"/>
            <a:ext cx="776287" cy="70485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928802"/>
            <a:ext cx="9001156" cy="4214842"/>
          </a:xfrm>
        </p:spPr>
        <p:txBody>
          <a:bodyPr rtlCol="0">
            <a:noAutofit/>
          </a:bodyPr>
          <a:lstStyle/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A.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考題依據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99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課綱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國、歷除外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B.102-103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英聽列入備審資料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(104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年列入檢定門檻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   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118</a:t>
            </a: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個校系的個人申請選用英聽測驗或其他英檢成績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台大所有學系全部採用英聽成績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)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C.24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所大學試辦</a:t>
            </a:r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備審資料網路上傳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，</a:t>
            </a: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103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年全面實施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          </a:t>
            </a:r>
            <a:endParaRPr lang="en-US" altLang="zh-TW" dirty="0" smtClean="0"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7667-9726-4A05-A488-62EB9E6BADDB}" type="slidenum">
              <a:rPr lang="zh-TW" altLang="en-US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學年度大學入學較大變革</a:t>
            </a:r>
            <a:endParaRPr lang="zh-TW" altLang="en-US" sz="4800" dirty="0">
              <a:ln>
                <a:solidFill>
                  <a:srgbClr val="FFFF66"/>
                </a:solidFill>
              </a:ln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繁星推薦分發原則</a:t>
            </a:r>
            <a:endParaRPr lang="en-US" altLang="zh-TW" sz="4800" smtClean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900" b="1" dirty="0">
              <a:solidFill>
                <a:srgbClr val="FF0000"/>
              </a:solidFill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3500" b="1" dirty="0">
                <a:solidFill>
                  <a:srgbClr val="0000FF"/>
                </a:solidFill>
                <a:latin typeface="新細明體" pitchFamily="18" charset="-120"/>
              </a:rPr>
              <a:t> 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會依大學校系所訂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學測檢定標準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、高中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優先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推薦順序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項目進行第一輪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分發；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大學錄取同所高中學生以一名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lang="en-US" altLang="zh-TW" sz="35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輪分發後校系仍有缺額者，進行</a:t>
            </a:r>
            <a:r>
              <a:rPr lang="zh-TW" altLang="en-US" sz="35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第二輪</a:t>
            </a:r>
            <a:r>
              <a:rPr lang="zh-TW" altLang="en-US" sz="35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，至缺額補滿為止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大學錄取同一高中學生不限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名</a:t>
            </a:r>
            <a:r>
              <a:rPr lang="en-US" altLang="zh-TW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輪及第二輪分發經比序至最後一項目仍</a:t>
            </a:r>
            <a:r>
              <a:rPr lang="zh-TW" altLang="en-US" sz="35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相同</a:t>
            </a:r>
            <a:r>
              <a:rPr lang="zh-TW" altLang="en-US" sz="35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時，則增額錄取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152400" y="1600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分發比序：第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lang="en-US" altLang="zh-TW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…</a:t>
            </a:r>
            <a:endParaRPr lang="zh-TW" altLang="en-US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8207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itchFamily="34" charset="0"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在校學業成績全校排名百分比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5120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0" y="1571612"/>
            <a:ext cx="9143999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比序為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學測各單科級分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或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總級分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，或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各單科學業總平均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成績全校排名百分比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單科為國文、英文、數學、物理、化學、生物、地球科學、歷史、地理、公民與社會、音樂、美術、舞蹈、體育等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14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科</a:t>
            </a:r>
          </a:p>
          <a:p>
            <a:pPr marL="342900" indent="-342900">
              <a:spcBef>
                <a:spcPts val="1200"/>
              </a:spcBef>
              <a:buClr>
                <a:srgbClr val="003300"/>
              </a:buClr>
              <a:buFont typeface="Wingdings" pitchFamily="2" charset="2"/>
              <a:buChar char="p"/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音樂、美術、舞蹈、體育專業成績僅供第四～第七學群之校系擇一使用 </a:t>
            </a:r>
          </a:p>
        </p:txBody>
      </p:sp>
      <p:sp>
        <p:nvSpPr>
          <p:cNvPr id="48131" name="文字方塊 2"/>
          <p:cNvSpPr txBox="1">
            <a:spLocks noChangeArrowheads="1"/>
          </p:cNvSpPr>
          <p:nvPr/>
        </p:nvSpPr>
        <p:spPr bwMode="auto">
          <a:xfrm>
            <a:off x="3143250" y="571500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</a:t>
            </a:r>
            <a:r>
              <a:rPr lang="en-US" altLang="zh-TW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en-US" altLang="zh-TW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lang="zh-TW" altLang="en-US" sz="4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比序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916" t="19531" r="15771" b="48242"/>
          <a:stretch>
            <a:fillRect/>
          </a:stretch>
        </p:blipFill>
        <p:spPr bwMode="auto">
          <a:xfrm>
            <a:off x="1" y="1428736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857488" y="1500174"/>
            <a:ext cx="642942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00430" y="1500174"/>
            <a:ext cx="3000396" cy="1785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1000100" y="1857365"/>
            <a:ext cx="1143000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915" t="18554" r="15771" b="48242"/>
          <a:stretch>
            <a:fillRect/>
          </a:stretch>
        </p:blipFill>
        <p:spPr bwMode="auto">
          <a:xfrm>
            <a:off x="-134535" y="1285860"/>
            <a:ext cx="927853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643174" y="1357299"/>
            <a:ext cx="857256" cy="2000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3500430" y="1357298"/>
            <a:ext cx="3071834" cy="2000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1000100" y="2071678"/>
            <a:ext cx="1143000" cy="121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50F0D-A93D-4C6D-B432-96742855D73F}" type="slidenum">
              <a:rPr lang="en-US" altLang="zh-TW"/>
              <a:pPr>
                <a:defRPr/>
              </a:pPr>
              <a:t>35</a:t>
            </a:fld>
            <a:endParaRPr lang="en-US" altLang="zh-TW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7643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184EB-67EC-44E9-AF6A-AF60E83768AE}" type="slidenum">
              <a:rPr lang="en-US" altLang="zh-TW"/>
              <a:pPr>
                <a:defRPr/>
              </a:pPr>
              <a:t>36</a:t>
            </a:fld>
            <a:endParaRPr lang="en-US" altLang="zh-TW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6438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D6591-3E93-4DFE-9872-5236673378EE}" type="slidenum">
              <a:rPr lang="en-US" altLang="zh-TW"/>
              <a:pPr>
                <a:defRPr/>
              </a:pPr>
              <a:t>37</a:t>
            </a:fld>
            <a:endParaRPr lang="en-US" altLang="zh-TW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643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乘號 6"/>
          <p:cNvSpPr/>
          <p:nvPr/>
        </p:nvSpPr>
        <p:spPr>
          <a:xfrm>
            <a:off x="3500438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429500" y="4000500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55576" y="2780928"/>
            <a:ext cx="43204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1563" y="3500438"/>
            <a:ext cx="7215187" cy="1000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5576" y="5085184"/>
            <a:ext cx="432048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43000" y="5500688"/>
            <a:ext cx="7215188" cy="714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683568" y="5517232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10" name="五角星形 9"/>
          <p:cNvSpPr/>
          <p:nvPr/>
        </p:nvSpPr>
        <p:spPr>
          <a:xfrm>
            <a:off x="683568" y="2852936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D4F38-9AF4-4834-A4D9-9D0BFC70079C}" type="slidenum">
              <a:rPr lang="en-US" altLang="zh-TW"/>
              <a:pPr>
                <a:defRPr/>
              </a:pPr>
              <a:t>38</a:t>
            </a:fld>
            <a:endParaRPr lang="en-US" altLang="zh-TW" dirty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85813"/>
            <a:ext cx="778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乘號 7"/>
          <p:cNvSpPr/>
          <p:nvPr/>
        </p:nvSpPr>
        <p:spPr>
          <a:xfrm>
            <a:off x="3643313" y="5572125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4572000" y="3500438"/>
            <a:ext cx="571500" cy="571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99592" y="2780928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03648" y="3500438"/>
            <a:ext cx="6912768" cy="1071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03648" y="5500689"/>
            <a:ext cx="6912768" cy="592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899592" y="2924944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7" name="五角星形 6"/>
          <p:cNvSpPr/>
          <p:nvPr/>
        </p:nvSpPr>
        <p:spPr>
          <a:xfrm>
            <a:off x="899592" y="3933056"/>
            <a:ext cx="428625" cy="571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http://www.thinkmitchthink.com/blog/wp-content/uploads/2007/06/choosing-apples-42-15216625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3038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0" y="785794"/>
            <a:ext cx="9144000" cy="1946273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7200" dirty="0">
                <a:solidFill>
                  <a:srgbClr val="000000"/>
                </a:solidFill>
                <a:latin typeface="Tahoma" pitchFamily="34" charset="0"/>
                <a:ea typeface="華康粗黑體" pitchFamily="49" charset="-120"/>
              </a:rPr>
              <a:t>各校系錄取標準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7667-9726-4A05-A488-62EB9E6BADDB}" type="slidenum">
              <a:rPr lang="zh-TW" altLang="en-US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43966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n>
                  <a:solidFill>
                    <a:srgbClr val="FFFF6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備審資料網路上傳試辦學校</a:t>
            </a:r>
            <a:endParaRPr lang="zh-TW" altLang="en-US" sz="4800" dirty="0">
              <a:ln>
                <a:solidFill>
                  <a:srgbClr val="FFFF66"/>
                </a:solidFill>
              </a:ln>
              <a:solidFill>
                <a:schemeClr val="accent3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" y="1571612"/>
          <a:ext cx="9143997" cy="34290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85999"/>
                <a:gridCol w="2068301"/>
                <a:gridCol w="2032006"/>
                <a:gridCol w="2757691"/>
              </a:tblGrid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臺灣大學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清華大學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東華大學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長榮大學</a:t>
                      </a:r>
                      <a:endParaRPr lang="zh-TW" altLang="en-US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臺師大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交通大學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臺東大學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暨南大學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中興大學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淡江大學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中正大學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臺北大學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成功大學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中央大學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義守大學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7030A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臺北醫學大學</a:t>
                      </a:r>
                      <a:endParaRPr lang="zh-TW" altLang="en-US" sz="2800" b="0" dirty="0">
                        <a:solidFill>
                          <a:srgbClr val="7030A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政治大學</a:t>
                      </a:r>
                      <a:endParaRPr lang="zh-TW" altLang="en-US" sz="2800" b="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文化大學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世新大學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宜蘭大學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東海大學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00FF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中山大學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實踐大學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金門大學</a:t>
                      </a:r>
                      <a:endParaRPr lang="zh-TW" altLang="en-US" sz="28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357290" y="5143512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24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校，共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783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個系組已占所有校系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45%</a:t>
            </a:r>
          </a:p>
          <a:p>
            <a:endParaRPr lang="en-US" altLang="zh-TW" sz="20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2000" dirty="0" smtClean="0">
                <a:latin typeface="華康中特圓體" pitchFamily="49" charset="-120"/>
                <a:ea typeface="華康中特圓體" pitchFamily="49" charset="-120"/>
              </a:rPr>
              <a:t>大學甄選委員會預計，大學學測考試之前，就會將「線上書審」的教學說明放在網站上，上面會有各種疑難解答及步驟說明。</a:t>
            </a:r>
            <a:endParaRPr lang="en-US" altLang="zh-TW" sz="2000" dirty="0"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83" t="23044" r="5015" b="16976"/>
          <a:stretch>
            <a:fillRect/>
          </a:stretch>
        </p:blipFill>
        <p:spPr bwMode="auto">
          <a:xfrm>
            <a:off x="0" y="1785926"/>
            <a:ext cx="91816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7519" t="20703" r="6014" b="62695"/>
          <a:stretch>
            <a:fillRect/>
          </a:stretch>
        </p:blipFill>
        <p:spPr bwMode="auto">
          <a:xfrm>
            <a:off x="0" y="500042"/>
            <a:ext cx="9144000" cy="13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0F351-7B46-459B-BB86-142387F5B74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10" name="圓角矩形 9"/>
          <p:cNvSpPr/>
          <p:nvPr/>
        </p:nvSpPr>
        <p:spPr>
          <a:xfrm>
            <a:off x="0" y="2714620"/>
            <a:ext cx="9144000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0" y="4572008"/>
            <a:ext cx="9144000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24" t="23437" r="6138" b="6250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519" t="20703" r="6054" b="63092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0564B-08AB-43E5-9DA9-DB52668F1C10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>
          <a:xfrm>
            <a:off x="0" y="2214554"/>
            <a:ext cx="9144000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24" t="22461" r="4785" b="6250"/>
          <a:stretch>
            <a:fillRect/>
          </a:stretch>
        </p:blipFill>
        <p:spPr bwMode="auto">
          <a:xfrm>
            <a:off x="0" y="642918"/>
            <a:ext cx="904229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324" t="20508" r="4785" b="71679"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 4"/>
          <p:cNvSpPr/>
          <p:nvPr/>
        </p:nvSpPr>
        <p:spPr>
          <a:xfrm>
            <a:off x="0" y="642918"/>
            <a:ext cx="9144000" cy="107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0" y="4857760"/>
            <a:ext cx="9144000" cy="107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繁星推薦分發錄取生權利義務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25"/>
            <a:ext cx="8229600" cy="3686175"/>
          </a:xfrm>
        </p:spPr>
        <p:txBody>
          <a:bodyPr/>
          <a:lstStyle/>
          <a:p>
            <a:pPr eaLnBrk="1" hangingPunct="1"/>
            <a:endParaRPr lang="en-US" altLang="zh-TW" sz="9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一律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不得參加當年度「個人申請」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除依簡章規定期限放棄資格，否則一律不得再登記參加考試入學招生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入學後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可否轉系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34" t="18554" r="37012" b="23828"/>
          <a:stretch>
            <a:fillRect/>
          </a:stretch>
        </p:blipFill>
        <p:spPr bwMode="auto">
          <a:xfrm>
            <a:off x="0" y="2428868"/>
            <a:ext cx="3643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3643306" y="3000372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70%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：清大、交大、北醫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endParaRPr lang="en-US" altLang="zh-TW" sz="32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中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國醫</a:t>
            </a:r>
            <a: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</a:br>
            <a: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55%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：臺師大、東海</a:t>
            </a:r>
            <a: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</a:br>
            <a:r>
              <a:rPr lang="en-US" altLang="zh-TW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50%</a:t>
            </a:r>
            <a:r>
              <a:rPr lang="zh-TW" altLang="en-US" sz="32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：</a:t>
            </a:r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中央、中興、中正</a:t>
            </a:r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endParaRPr lang="en-US" altLang="zh-TW" sz="3200" spc="-1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海洋</a:t>
            </a:r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、暨南、聯合、</a:t>
            </a:r>
            <a:endParaRPr lang="en-US" altLang="zh-TW" sz="3200" spc="-100" dirty="0" smtClean="0">
              <a:solidFill>
                <a:srgbClr val="0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200" spc="-100" dirty="0" smtClean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     高醫、世新</a:t>
            </a:r>
            <a:endParaRPr lang="zh-TW" altLang="en-US" sz="32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0" y="214290"/>
            <a:ext cx="9144000" cy="20716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  <a:t>個人申請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  <a:t>---</a:t>
            </a:r>
            <a:r>
              <a:rPr kumimoji="0" lang="zh-TW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  <a:t>上限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  <a:t>45%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102</a:t>
            </a:r>
            <a:r>
              <a:rPr kumimoji="0" lang="zh-TW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年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71</a:t>
            </a:r>
            <a:r>
              <a:rPr kumimoji="0" lang="zh-TW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校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1762</a:t>
            </a:r>
            <a:r>
              <a:rPr kumimoji="0" lang="zh-TW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系組，招生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4</a:t>
            </a:r>
            <a:r>
              <a:rPr kumimoji="0" lang="zh-TW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萬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6887</a:t>
            </a:r>
            <a:r>
              <a:rPr kumimoji="0" lang="zh-TW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人</a:t>
            </a: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  <a:t/>
            </a:r>
            <a:b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華康粗黑體" pitchFamily="49" charset="-120"/>
                <a:cs typeface="+mj-cs"/>
              </a:rPr>
            </a:br>
            <a:endParaRPr kumimoji="0" lang="zh-TW" altLang="en-US" sz="4000" b="0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華康粗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963613"/>
          <a:ext cx="88392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643063" y="3071813"/>
            <a:ext cx="6357937" cy="3786187"/>
            <a:chOff x="1105494" y="1540536"/>
            <a:chExt cx="7374322" cy="2752809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494173" y="-747727"/>
              <a:ext cx="2510424" cy="728778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540536"/>
              <a:ext cx="7374322" cy="275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繳費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3/11</a:t>
              </a:r>
              <a:r>
                <a:rPr lang="zh-TW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3/14) 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、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報名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公告第一階段篩選結果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3/2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寄發指定項目甄試通知、繳交甄試費用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大學自訂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指定項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目甄試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29</a:t>
              </a:r>
              <a:r>
                <a:rPr lang="zh-TW" alt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4/2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1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期間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之週五、六、日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寄發網路登記就讀志願序通行碼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4/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華康中特圓體" pitchFamily="49" charset="-120"/>
                  <a:ea typeface="華康中特圓體" pitchFamily="49" charset="-120"/>
                </a:rPr>
                <a:t>17)</a:t>
              </a:r>
              <a:endParaRPr lang="zh-TW" sz="20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公告錄取名單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4/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29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前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正備取生</a:t>
              </a:r>
              <a:r>
                <a:rPr lang="zh-TW" altLang="en-US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網路</a:t>
              </a: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登記就讀志願序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2</a:t>
              </a:r>
              <a:r>
                <a:rPr 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公告統一分發結果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9)</a:t>
              </a:r>
              <a:endParaRPr lang="zh-TW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lvl="1" indent="-457200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放棄截止</a:t>
              </a:r>
              <a:r>
                <a:rPr lang="en-US" altLang="zh-TW" sz="20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5/1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3)</a:t>
              </a:r>
              <a:endParaRPr lang="zh-TW" altLang="en-US" sz="2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27" t="10742" r="6250" b="6250"/>
          <a:stretch>
            <a:fillRect/>
          </a:stretch>
        </p:blipFill>
        <p:spPr bwMode="auto">
          <a:xfrm>
            <a:off x="0" y="285728"/>
            <a:ext cx="905074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個人申請第一階段篩選方式</a:t>
            </a:r>
            <a:endParaRPr lang="en-US" altLang="zh-TW" sz="480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1000" b="1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學生自行報名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學校統一彙辦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，申請校系數以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六校系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含</a:t>
            </a:r>
            <a:r>
              <a:rPr lang="en-US" altLang="zh-TW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為限</a:t>
            </a:r>
            <a:endParaRPr lang="en-US" altLang="zh-TW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大學得限制考生僅能申請該校一學系（組）違者取消考生報名該大學所有校系（組）之申請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依學生學科能力測驗或術科考試成績，進行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第一階段篩選</a:t>
            </a:r>
            <a:endParaRPr lang="en-US" altLang="zh-TW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通過第一階段檢定學生，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自行</a:t>
            </a:r>
            <a:r>
              <a:rPr lang="zh-TW" altLang="en-US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依大學校系通知</a:t>
            </a:r>
            <a:r>
              <a:rPr lang="zh-TW" altLang="en-US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報名第二階段甄試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4648" r="9912" b="6250"/>
          <a:stretch>
            <a:fillRect/>
          </a:stretch>
        </p:blipFill>
        <p:spPr bwMode="auto">
          <a:xfrm>
            <a:off x="214282" y="143554"/>
            <a:ext cx="8786842" cy="67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2428874" y="3143248"/>
            <a:ext cx="2000249" cy="3714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1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8612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68613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4006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標題 1"/>
          <p:cNvSpPr>
            <a:spLocks/>
          </p:cNvSpPr>
          <p:nvPr/>
        </p:nvSpPr>
        <p:spPr bwMode="auto">
          <a:xfrm>
            <a:off x="0" y="5200650"/>
            <a:ext cx="9144000" cy="1657350"/>
          </a:xfrm>
          <a:prstGeom prst="rect">
            <a:avLst/>
          </a:prstGeom>
          <a:solidFill>
            <a:srgbClr val="FAFBF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大學多元入學架構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168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168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white">
          <a:xfrm rot="922588">
            <a:off x="1484673" y="5241156"/>
            <a:ext cx="5688186" cy="13790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學科能力測驗檢定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18554" r="2588" b="22851"/>
          <a:stretch>
            <a:fillRect/>
          </a:stretch>
        </p:blipFill>
        <p:spPr bwMode="auto">
          <a:xfrm>
            <a:off x="0" y="1518451"/>
            <a:ext cx="9144000" cy="412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2588" b="22851"/>
          <a:stretch>
            <a:fillRect/>
          </a:stretch>
        </p:blipFill>
        <p:spPr bwMode="auto">
          <a:xfrm>
            <a:off x="0" y="1357298"/>
            <a:ext cx="9144000" cy="412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8554" r="50533" b="54308"/>
          <a:stretch>
            <a:fillRect/>
          </a:stretch>
        </p:blipFill>
        <p:spPr bwMode="auto">
          <a:xfrm>
            <a:off x="0" y="1571612"/>
            <a:ext cx="92020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5000628" y="2428868"/>
            <a:ext cx="785813" cy="285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50533" b="54048"/>
          <a:stretch>
            <a:fillRect/>
          </a:stretch>
        </p:blipFill>
        <p:spPr bwMode="auto">
          <a:xfrm>
            <a:off x="-1" y="1357298"/>
            <a:ext cx="911489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4929190" y="2143117"/>
            <a:ext cx="785813" cy="285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5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4756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4757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white">
          <a:xfrm rot="582093">
            <a:off x="-123945" y="3925137"/>
            <a:ext cx="568818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第一階段倍率篩選</a:t>
            </a: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3729-386A-4F52-B917-1641D49265FB}" type="slidenum">
              <a:rPr lang="en-US" altLang="zh-TW"/>
              <a:pPr>
                <a:defRPr/>
              </a:pPr>
              <a:t>56</a:t>
            </a:fld>
            <a:endParaRPr lang="en-US" altLang="zh-TW" dirty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 t="11954" b="11539"/>
          <a:stretch>
            <a:fillRect/>
          </a:stretch>
        </p:blipFill>
        <p:spPr bwMode="auto">
          <a:xfrm>
            <a:off x="500034" y="714356"/>
            <a:ext cx="8274050" cy="4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5072066" y="1571612"/>
            <a:ext cx="1444724" cy="500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000100" y="4643446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71538" y="3643314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3428992" y="571480"/>
            <a:ext cx="3240360" cy="86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428728" y="528638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最低倍率不得大於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或甄試人數不得大於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572132" y="3143248"/>
            <a:ext cx="500066" cy="500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429256" y="2071678"/>
            <a:ext cx="785818" cy="928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572132" y="4071942"/>
            <a:ext cx="428628" cy="500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18554" r="50533" b="54308"/>
          <a:stretch>
            <a:fillRect/>
          </a:stretch>
        </p:blipFill>
        <p:spPr bwMode="auto">
          <a:xfrm>
            <a:off x="0" y="1518451"/>
            <a:ext cx="9157672" cy="37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6143636" y="3286124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143636" y="3714752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143636" y="4500570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50533" b="54048"/>
          <a:stretch>
            <a:fillRect/>
          </a:stretch>
        </p:blipFill>
        <p:spPr bwMode="auto">
          <a:xfrm>
            <a:off x="0" y="1571612"/>
            <a:ext cx="911489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6143636" y="3000372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143636" y="3429000"/>
            <a:ext cx="347663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143636" y="4929198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143636" y="3857628"/>
            <a:ext cx="347663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10742" r="9179" b="6250"/>
          <a:stretch>
            <a:fillRect/>
          </a:stretch>
        </p:blipFill>
        <p:spPr bwMode="auto">
          <a:xfrm>
            <a:off x="-1" y="81293"/>
            <a:ext cx="9248249" cy="67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056" t="10742" r="11377" b="6250"/>
          <a:stretch>
            <a:fillRect/>
          </a:stretch>
        </p:blipFill>
        <p:spPr bwMode="auto">
          <a:xfrm>
            <a:off x="0" y="0"/>
            <a:ext cx="88750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90D1B-283E-478E-A7D2-B8A7BD292E4C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5625" r="25293" b="75586"/>
          <a:stretch>
            <a:fillRect/>
          </a:stretch>
        </p:blipFill>
        <p:spPr bwMode="auto">
          <a:xfrm>
            <a:off x="0" y="428604"/>
            <a:ext cx="9144000" cy="8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0" y="5572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倍率篩選總級分浮動，總級分同級分篩選不公布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197" t="60547" r="9912" b="26758"/>
          <a:stretch>
            <a:fillRect/>
          </a:stretch>
        </p:blipFill>
        <p:spPr bwMode="auto">
          <a:xfrm>
            <a:off x="0" y="1285860"/>
            <a:ext cx="92319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127" t="38086" r="4052" b="50195"/>
          <a:stretch>
            <a:fillRect/>
          </a:stretch>
        </p:blipFill>
        <p:spPr bwMode="auto">
          <a:xfrm>
            <a:off x="-1" y="2214554"/>
            <a:ext cx="9144001" cy="8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t="14648" r="18701" b="75586"/>
          <a:stretch>
            <a:fillRect/>
          </a:stretch>
        </p:blipFill>
        <p:spPr bwMode="auto">
          <a:xfrm>
            <a:off x="-1" y="3500438"/>
            <a:ext cx="9144001" cy="82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l="2197" t="60547" r="9912" b="29687"/>
          <a:stretch>
            <a:fillRect/>
          </a:stretch>
        </p:blipFill>
        <p:spPr bwMode="auto">
          <a:xfrm>
            <a:off x="0" y="4286256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 l="5127" t="59570" r="3320" b="32617"/>
          <a:stretch>
            <a:fillRect/>
          </a:stretch>
        </p:blipFill>
        <p:spPr bwMode="auto">
          <a:xfrm>
            <a:off x="0" y="5000636"/>
            <a:ext cx="9144000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3" name="文字版面配置區 2"/>
          <p:cNvSpPr>
            <a:spLocks noGrp="1"/>
          </p:cNvSpPr>
          <p:nvPr>
            <p:ph type="body" sz="half" idx="4294967295"/>
          </p:nvPr>
        </p:nvSpPr>
        <p:spPr>
          <a:xfrm>
            <a:off x="1192213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192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5145088" y="1981200"/>
            <a:ext cx="3819525" cy="4114800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81925" name="Picture 2" descr="http://superiorsaunas.com/store/images/steps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1043608" y="1628800"/>
            <a:ext cx="6984776" cy="11542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l"/>
              <a:defRPr/>
            </a:pPr>
            <a:r>
              <a:rPr lang="zh-TW" altLang="en-US" sz="4800" dirty="0" smtClean="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rPr>
              <a:t>第二階段指定項目甄試</a:t>
            </a: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4800" dirty="0" smtClean="0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t="18554" r="2588" b="54308"/>
          <a:stretch>
            <a:fillRect/>
          </a:stretch>
        </p:blipFill>
        <p:spPr bwMode="auto">
          <a:xfrm>
            <a:off x="0" y="1518451"/>
            <a:ext cx="9144000" cy="36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3500430" y="2214554"/>
            <a:ext cx="571502" cy="2786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643702" y="2928934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000760" y="3214686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286644" y="2071678"/>
            <a:ext cx="17145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t="44937" r="2588" b="22851"/>
          <a:stretch>
            <a:fillRect/>
          </a:stretch>
        </p:blipFill>
        <p:spPr bwMode="auto">
          <a:xfrm>
            <a:off x="0" y="1643050"/>
            <a:ext cx="9144000" cy="405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1142976" y="1643050"/>
            <a:ext cx="857250" cy="2428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2428860" y="2000240"/>
            <a:ext cx="6357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500298" y="2285992"/>
            <a:ext cx="6643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285984" y="3214686"/>
            <a:ext cx="5357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428860" y="3500438"/>
            <a:ext cx="6215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571736" y="5429264"/>
            <a:ext cx="6215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2588" b="54048"/>
          <a:stretch>
            <a:fillRect/>
          </a:stretch>
        </p:blipFill>
        <p:spPr bwMode="auto">
          <a:xfrm>
            <a:off x="0" y="1357298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6715140" y="2786058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6715140" y="3143248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143372" y="3714752"/>
            <a:ext cx="2762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358082" y="1928802"/>
            <a:ext cx="178591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4937" r="2588" b="22851"/>
          <a:stretch>
            <a:fillRect/>
          </a:stretch>
        </p:blipFill>
        <p:spPr bwMode="auto">
          <a:xfrm>
            <a:off x="0" y="1571612"/>
            <a:ext cx="9144000" cy="44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928662" y="1714488"/>
            <a:ext cx="1276357" cy="25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714612" y="2000240"/>
            <a:ext cx="6215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428860" y="2571744"/>
            <a:ext cx="12144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 txBox="1">
            <a:spLocks/>
          </p:cNvSpPr>
          <p:nvPr/>
        </p:nvSpPr>
        <p:spPr bwMode="auto">
          <a:xfrm>
            <a:off x="152400" y="1785938"/>
            <a:ext cx="89916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使用甄選委員會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4/17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發之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就讀志願序通行碼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正備取生於登記期間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5/2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3)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至甄選委員會網址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http://www.caac.ccu.edu.tw/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進入「網路登記志願」後，點選「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就讀志願序登記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」選項，進行登記作業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詳細作業流程請參閱簡章「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kumimoji="0" lang="zh-TW" altLang="en-US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學年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度大學甄選入學招生網路登記就讀志願序作業流程」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57250" y="785813"/>
            <a:ext cx="7170738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就讀志願序網路登記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572000" y="2643188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zh-TW" altLang="en-US" sz="200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500563" y="264318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文字方塊 4"/>
          <p:cNvSpPr txBox="1">
            <a:spLocks noChangeArrowheads="1"/>
          </p:cNvSpPr>
          <p:nvPr/>
        </p:nvSpPr>
        <p:spPr bwMode="auto">
          <a:xfrm>
            <a:off x="428625" y="1143000"/>
            <a:ext cx="85725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個人申請分發錄取生權利義務</a:t>
            </a:r>
            <a:endParaRPr kumimoji="0" lang="en-US" altLang="zh-TW" sz="44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分發錄取生即取得各該校系入學資格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除依簡章規定期限</a:t>
            </a:r>
            <a:r>
              <a:rPr kumimoji="0" lang="en-US" altLang="zh-TW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32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5/13)</a:t>
            </a:r>
            <a:r>
              <a:rPr kumimoji="0"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放棄資格，否則一律</a:t>
            </a: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不得再登記參加</a:t>
            </a: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該學年度考試分發入學招生與四技二專各聯合</a:t>
            </a:r>
            <a:r>
              <a:rPr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登記分發入學</a:t>
            </a: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招生</a:t>
            </a:r>
            <a:endParaRPr kumimoji="0" lang="en-US" altLang="zh-TW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已錄取繁星計畫之考生不得參加申請入學第一階段篩選</a:t>
            </a:r>
          </a:p>
          <a:p>
            <a:pPr>
              <a:buFont typeface="Wingdings" pitchFamily="2" charset="2"/>
              <a:buChar char="Ø"/>
            </a:pPr>
            <a:r>
              <a:rPr kumimoji="0" lang="zh-TW" altLang="en-US" sz="32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入學後可否轉系，由各大學自訂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erver008\訓育組照片\教務處\關於老師上課拍照\100學年度老師上課拍照\英文科\100-1005黃翊欣老師-二勤\DSC_9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800"/>
          </a:xfrm>
          <a:prstGeom prst="rect">
            <a:avLst/>
          </a:prstGeom>
          <a:noFill/>
        </p:spPr>
      </p:pic>
      <p:sp>
        <p:nvSpPr>
          <p:cNvPr id="89091" name="標題 1"/>
          <p:cNvSpPr>
            <a:spLocks noGrp="1"/>
          </p:cNvSpPr>
          <p:nvPr>
            <p:ph type="title" idx="4294967295"/>
          </p:nvPr>
        </p:nvSpPr>
        <p:spPr>
          <a:xfrm>
            <a:off x="0" y="5057775"/>
            <a:ext cx="9144000" cy="180022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zh-TW" altLang="en-US" sz="7200" dirty="0" smtClean="0">
                <a:solidFill>
                  <a:srgbClr val="000000"/>
                </a:solidFill>
                <a:ea typeface="華康粗黑體" pitchFamily="49" charset="-120"/>
              </a:rPr>
              <a:t>考試入學</a:t>
            </a:r>
            <a:r>
              <a:rPr lang="en-US" altLang="zh-TW" sz="4000" dirty="0" smtClean="0">
                <a:solidFill>
                  <a:srgbClr val="000000"/>
                </a:solidFill>
                <a:ea typeface="華康粗黑體" pitchFamily="49" charset="-120"/>
              </a:rPr>
              <a:t>---</a:t>
            </a:r>
            <a:r>
              <a:rPr lang="zh-TW" altLang="en-US" sz="4000" dirty="0" smtClean="0">
                <a:solidFill>
                  <a:srgbClr val="000000"/>
                </a:solidFill>
                <a:ea typeface="華康粗黑體" pitchFamily="49" charset="-120"/>
              </a:rPr>
              <a:t>下限</a:t>
            </a:r>
            <a:r>
              <a:rPr lang="en-US" altLang="zh-TW" sz="4000" dirty="0" smtClean="0">
                <a:solidFill>
                  <a:srgbClr val="000000"/>
                </a:solidFill>
                <a:ea typeface="華康粗黑體" pitchFamily="49" charset="-120"/>
              </a:rPr>
              <a:t>40%</a:t>
            </a:r>
            <a:endParaRPr lang="zh-TW" altLang="en-US" sz="4000" dirty="0" smtClean="0">
              <a:solidFill>
                <a:srgbClr val="000000"/>
              </a:solidFill>
              <a:ea typeface="華康粗黑體" pitchFamily="49" charset="-12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785842"/>
          <a:ext cx="8839200" cy="414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468313" y="2884488"/>
            <a:ext cx="8496300" cy="3787775"/>
            <a:chOff x="1105494" y="1565781"/>
            <a:chExt cx="7288546" cy="3169961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3164786" y="-493511"/>
              <a:ext cx="3169961" cy="728854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1105494" y="1719895"/>
              <a:ext cx="7133297" cy="2861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發售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大</a:t>
              </a: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學考試入學登記分發相關資訊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(5/10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6/8)</a:t>
              </a:r>
              <a:endParaRPr lang="en-US" altLang="zh-TW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寄發指定科目考試成績單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(7/18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公布考科組合成績人數累計表及最低登記標準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(7/18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繳交登記費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7/18</a:t>
              </a:r>
              <a:r>
                <a:rPr lang="zh-TW" altLang="en-US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7/27)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網路登記分發志願</a:t>
              </a:r>
              <a:r>
                <a:rPr lang="en-US" altLang="zh-TW" sz="2800" dirty="0" smtClean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(7/24</a:t>
              </a:r>
              <a:r>
                <a:rPr lang="zh-TW" altLang="en-US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～</a:t>
              </a:r>
              <a:r>
                <a:rPr lang="en-US" altLang="zh-TW" sz="2800" dirty="0">
                  <a:solidFill>
                    <a:srgbClr val="FF3300"/>
                  </a:solidFill>
                  <a:latin typeface="華康中特圓體" pitchFamily="49" charset="-120"/>
                  <a:ea typeface="華康中特圓體" pitchFamily="49" charset="-120"/>
                </a:rPr>
                <a:t>7/28)</a:t>
              </a:r>
            </a:p>
            <a:p>
              <a:pPr marL="342900" indent="-342900"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錄取公告</a:t>
              </a:r>
              <a:r>
                <a:rPr lang="en-US" altLang="zh-TW" sz="2800" dirty="0" smtClean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rPr>
                <a:t>(8/6)</a:t>
              </a:r>
              <a:endParaRPr lang="zh-TW" altLang="en-US" sz="28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29" t="16601" r="23095" b="6250"/>
          <a:stretch>
            <a:fillRect/>
          </a:stretch>
        </p:blipFill>
        <p:spPr bwMode="auto">
          <a:xfrm>
            <a:off x="1928794" y="0"/>
            <a:ext cx="5555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521" t="10742" r="1855" b="8203"/>
          <a:stretch>
            <a:fillRect/>
          </a:stretch>
        </p:blipFill>
        <p:spPr bwMode="auto">
          <a:xfrm>
            <a:off x="-20721" y="428604"/>
            <a:ext cx="91647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500313"/>
            <a:ext cx="7100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文字方塊 4"/>
          <p:cNvSpPr txBox="1">
            <a:spLocks noChangeArrowheads="1"/>
          </p:cNvSpPr>
          <p:nvPr/>
        </p:nvSpPr>
        <p:spPr bwMode="auto">
          <a:xfrm>
            <a:off x="642938" y="857250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考試分發入學管道</a:t>
            </a:r>
          </a:p>
        </p:txBody>
      </p:sp>
      <p:sp>
        <p:nvSpPr>
          <p:cNvPr id="11264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B2E4E-D993-43B1-BE5E-FDE9049B9B2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7772400" cy="727071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考試分發採計考科</a:t>
            </a:r>
            <a:endParaRPr lang="zh-TW" altLang="en-US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400800" cy="71438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跨組考生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71604" y="1928802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三、四科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五、六科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97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年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26%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74%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101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年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32.3%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67.7%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57356" y="4572008"/>
          <a:ext cx="571504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90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年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107%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94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年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144%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99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、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100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、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101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年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129%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assets.sbnation.com/assets/299605/winners-first-second-third-place-awards-podium-thumb7258727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7938"/>
            <a:ext cx="685165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標題 1"/>
          <p:cNvSpPr>
            <a:spLocks/>
          </p:cNvSpPr>
          <p:nvPr/>
        </p:nvSpPr>
        <p:spPr bwMode="auto">
          <a:xfrm>
            <a:off x="0" y="3071810"/>
            <a:ext cx="9144000" cy="1800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7200" dirty="0">
                <a:solidFill>
                  <a:srgbClr val="000000"/>
                </a:solidFill>
                <a:latin typeface="Times New Roman" pitchFamily="18" charset="0"/>
                <a:ea typeface="華康粗黑體" pitchFamily="49" charset="-120"/>
              </a:rPr>
              <a:t>各校系最低錄取標準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183" t="20508" r="10644" b="11026"/>
          <a:stretch>
            <a:fillRect/>
          </a:stretch>
        </p:blipFill>
        <p:spPr bwMode="auto">
          <a:xfrm>
            <a:off x="-1943" y="0"/>
            <a:ext cx="9113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2910" y="2285992"/>
            <a:ext cx="8281988" cy="3140075"/>
            <a:chOff x="158" y="1525"/>
            <a:chExt cx="5444" cy="2064"/>
          </a:xfrm>
        </p:grpSpPr>
        <p:sp>
          <p:nvSpPr>
            <p:cNvPr id="93189" name="AutoShape 7"/>
            <p:cNvSpPr>
              <a:spLocks noChangeArrowheads="1"/>
            </p:cNvSpPr>
            <p:nvPr/>
          </p:nvSpPr>
          <p:spPr bwMode="auto">
            <a:xfrm>
              <a:off x="158" y="1525"/>
              <a:ext cx="5444" cy="2064"/>
            </a:xfrm>
            <a:prstGeom prst="homePlate">
              <a:avLst>
                <a:gd name="adj" fmla="val 25057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93190" name="Group 8"/>
            <p:cNvGrpSpPr>
              <a:grpSpLocks/>
            </p:cNvGrpSpPr>
            <p:nvPr/>
          </p:nvGrpSpPr>
          <p:grpSpPr bwMode="auto">
            <a:xfrm>
              <a:off x="273" y="1654"/>
              <a:ext cx="1529" cy="1867"/>
              <a:chOff x="562" y="1120"/>
              <a:chExt cx="1299" cy="2666"/>
            </a:xfrm>
          </p:grpSpPr>
          <p:sp>
            <p:nvSpPr>
              <p:cNvPr id="93197" name="Rectangle 9"/>
              <p:cNvSpPr>
                <a:spLocks noChangeArrowheads="1"/>
              </p:cNvSpPr>
              <p:nvPr/>
            </p:nvSpPr>
            <p:spPr bwMode="auto">
              <a:xfrm>
                <a:off x="584" y="1472"/>
                <a:ext cx="127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 dirty="0">
                  <a:solidFill>
                    <a:schemeClr val="tx2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先「檢定」</a:t>
                </a:r>
              </a:p>
              <a:p>
                <a:pPr algn="ctr"/>
                <a:endParaRPr kumimoji="0"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algn="ctr"/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學科能力測驗</a:t>
                </a:r>
                <a:endParaRPr kumimoji="0" lang="ja-JP" altLang="en-US" sz="2400" dirty="0">
                  <a:latin typeface="華康中特圓體" pitchFamily="49" charset="-120"/>
                  <a:ea typeface="標楷體" pitchFamily="65" charset="-120"/>
                </a:endParaRPr>
              </a:p>
            </p:txBody>
          </p:sp>
          <p:sp>
            <p:nvSpPr>
              <p:cNvPr id="93198" name="Rectangle 10"/>
              <p:cNvSpPr>
                <a:spLocks noChangeArrowheads="1"/>
              </p:cNvSpPr>
              <p:nvPr/>
            </p:nvSpPr>
            <p:spPr bwMode="auto">
              <a:xfrm>
                <a:off x="562" y="1120"/>
                <a:ext cx="1277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1</a:t>
                </a:r>
              </a:p>
            </p:txBody>
          </p:sp>
        </p:grpSp>
        <p:grpSp>
          <p:nvGrpSpPr>
            <p:cNvPr id="93191" name="Group 11"/>
            <p:cNvGrpSpPr>
              <a:grpSpLocks/>
            </p:cNvGrpSpPr>
            <p:nvPr/>
          </p:nvGrpSpPr>
          <p:grpSpPr bwMode="auto">
            <a:xfrm>
              <a:off x="1868" y="1655"/>
              <a:ext cx="1498" cy="1854"/>
              <a:chOff x="2020" y="1126"/>
              <a:chExt cx="1271" cy="2649"/>
            </a:xfrm>
          </p:grpSpPr>
          <p:sp>
            <p:nvSpPr>
              <p:cNvPr id="93195" name="Rectangle 12"/>
              <p:cNvSpPr>
                <a:spLocks noChangeArrowheads="1"/>
              </p:cNvSpPr>
              <p:nvPr/>
            </p:nvSpPr>
            <p:spPr bwMode="auto">
              <a:xfrm>
                <a:off x="2020" y="1126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2</a:t>
                </a:r>
              </a:p>
            </p:txBody>
          </p:sp>
          <p:sp>
            <p:nvSpPr>
              <p:cNvPr id="93196" name="Rectangle 13"/>
              <p:cNvSpPr>
                <a:spLocks noChangeArrowheads="1"/>
              </p:cNvSpPr>
              <p:nvPr/>
            </p:nvSpPr>
            <p:spPr bwMode="auto">
              <a:xfrm>
                <a:off x="2021" y="1461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en-US" altLang="zh-TW" sz="2800" b="1">
                  <a:solidFill>
                    <a:schemeClr val="tx2"/>
                  </a:solidFill>
                  <a:latin typeface="Tahoma" pitchFamily="34" charset="0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後「採計」</a:t>
                </a:r>
                <a:endParaRPr kumimoji="0" lang="ja-JP" altLang="en-US" sz="240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指定科目考試</a:t>
                </a: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術科考試</a:t>
                </a:r>
                <a:endParaRPr kumimoji="0" lang="ja-JP" altLang="en-US" sz="240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  <p:grpSp>
          <p:nvGrpSpPr>
            <p:cNvPr id="93192" name="Group 14"/>
            <p:cNvGrpSpPr>
              <a:grpSpLocks/>
            </p:cNvGrpSpPr>
            <p:nvPr/>
          </p:nvGrpSpPr>
          <p:grpSpPr bwMode="auto">
            <a:xfrm>
              <a:off x="3466" y="1654"/>
              <a:ext cx="1597" cy="1854"/>
              <a:chOff x="3480" y="1120"/>
              <a:chExt cx="1355" cy="2650"/>
            </a:xfrm>
          </p:grpSpPr>
          <p:sp>
            <p:nvSpPr>
              <p:cNvPr id="93193" name="Rectangle 15"/>
              <p:cNvSpPr>
                <a:spLocks noChangeArrowheads="1"/>
              </p:cNvSpPr>
              <p:nvPr/>
            </p:nvSpPr>
            <p:spPr bwMode="auto">
              <a:xfrm>
                <a:off x="3480" y="1120"/>
                <a:ext cx="1355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en-US" altLang="ja-JP" sz="3200">
                    <a:solidFill>
                      <a:schemeClr val="bg1"/>
                    </a:solidFill>
                    <a:latin typeface="Calibri" pitchFamily="34" charset="0"/>
                    <a:ea typeface="標楷體" pitchFamily="65" charset="-120"/>
                  </a:rPr>
                  <a:t>STEP 3</a:t>
                </a:r>
              </a:p>
            </p:txBody>
          </p:sp>
          <p:sp>
            <p:nvSpPr>
              <p:cNvPr id="93194" name="Rectangle 16"/>
              <p:cNvSpPr>
                <a:spLocks noChangeArrowheads="1"/>
              </p:cNvSpPr>
              <p:nvPr/>
            </p:nvSpPr>
            <p:spPr bwMode="auto">
              <a:xfrm>
                <a:off x="3480" y="1456"/>
                <a:ext cx="1354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kumimoji="0" lang="ja-JP" altLang="en-US" sz="2600" b="1">
                  <a:solidFill>
                    <a:srgbClr val="CC0000"/>
                  </a:solidFill>
                  <a:latin typeface="Tahoma" pitchFamily="34" charset="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CC0000"/>
                    </a:solidFill>
                    <a:latin typeface="華康中特圓體" pitchFamily="49" charset="-120"/>
                    <a:ea typeface="華康中特圓體" pitchFamily="49" charset="-120"/>
                  </a:rPr>
                  <a:t>再「同分參酌」</a:t>
                </a:r>
                <a:endParaRPr kumimoji="0" lang="ja-JP" altLang="en-US" sz="2400">
                  <a:solidFill>
                    <a:srgbClr val="CC0000"/>
                  </a:solidFill>
                  <a:latin typeface="華康中特圓體" pitchFamily="49" charset="-120"/>
                  <a:ea typeface="標楷體" pitchFamily="65" charset="-120"/>
                </a:endParaRPr>
              </a:p>
              <a:p>
                <a:pPr algn="ctr"/>
                <a:endParaRPr kumimoji="0" lang="ja-JP" altLang="en-US" sz="2800">
                  <a:solidFill>
                    <a:srgbClr val="CC0000"/>
                  </a:solidFill>
                  <a:latin typeface="華康中特圓體" pitchFamily="49" charset="-120"/>
                  <a:ea typeface="ＭＳ Ｐゴシック" pitchFamily="34" charset="-128"/>
                </a:endParaRPr>
              </a:p>
              <a:p>
                <a:pPr algn="ctr"/>
                <a:r>
                  <a:rPr kumimoji="0" lang="zh-TW" altLang="en-US" sz="240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指定科目考試</a:t>
                </a:r>
                <a:endParaRPr kumimoji="0" lang="ja-JP" altLang="en-US" sz="2400">
                  <a:solidFill>
                    <a:srgbClr val="0000FF"/>
                  </a:solidFill>
                  <a:latin typeface="華康中特圓體" pitchFamily="49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13667" name="投影片編號版面配置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5C6EA-4786-4143-859E-38B5BAA9525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zh-TW" altLang="en-US" smtClean="0"/>
          </a:p>
        </p:txBody>
      </p:sp>
      <p:sp>
        <p:nvSpPr>
          <p:cNvPr id="93188" name="文字方塊 15"/>
          <p:cNvSpPr txBox="1">
            <a:spLocks noChangeArrowheads="1"/>
          </p:cNvSpPr>
          <p:nvPr/>
        </p:nvSpPr>
        <p:spPr bwMode="auto">
          <a:xfrm>
            <a:off x="1214438" y="1071563"/>
            <a:ext cx="628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考試分發入學分發流程</a:t>
            </a:r>
            <a:endParaRPr kumimoji="0" lang="zh-TW" altLang="en-US" sz="480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8662" y="5429264"/>
            <a:ext cx="2571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8850">
              <a:lnSpc>
                <a:spcPts val="3000"/>
              </a:lnSpc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最多二科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 defTabSz="958850">
              <a:lnSpc>
                <a:spcPts val="3000"/>
              </a:lnSpc>
              <a:spcBef>
                <a:spcPts val="0"/>
              </a:spcBef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159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校系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32" t="6836" r="4052" b="72656"/>
          <a:stretch>
            <a:fillRect/>
          </a:stretch>
        </p:blipFill>
        <p:spPr bwMode="auto">
          <a:xfrm>
            <a:off x="0" y="1500174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1428728" y="1928802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429124" y="1785926"/>
            <a:ext cx="428628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428992" y="157161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5214942" y="3143248"/>
            <a:ext cx="3929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985" t="7031" r="3125" b="76367"/>
          <a:stretch>
            <a:fillRect/>
          </a:stretch>
        </p:blipFill>
        <p:spPr bwMode="auto">
          <a:xfrm>
            <a:off x="0" y="1688710"/>
            <a:ext cx="9144000" cy="30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1357290" y="2428868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428992" y="1928802"/>
            <a:ext cx="347663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357686" y="2143116"/>
            <a:ext cx="42862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2143125"/>
            <a:ext cx="8356600" cy="3733800"/>
            <a:chOff x="703" y="935"/>
            <a:chExt cx="4448" cy="2767"/>
          </a:xfrm>
        </p:grpSpPr>
        <p:grpSp>
          <p:nvGrpSpPr>
            <p:cNvPr id="96262" name="Group 5"/>
            <p:cNvGrpSpPr>
              <a:grpSpLocks/>
            </p:cNvGrpSpPr>
            <p:nvPr/>
          </p:nvGrpSpPr>
          <p:grpSpPr bwMode="auto">
            <a:xfrm>
              <a:off x="703" y="935"/>
              <a:ext cx="4448" cy="862"/>
              <a:chOff x="703" y="935"/>
              <a:chExt cx="4448" cy="454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1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159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須先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繳交登記費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，否則無法上網選填志願</a:t>
                </a:r>
                <a:endParaRPr kumimoji="0" lang="en-US" altLang="zh-TW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(</a:t>
                </a:r>
                <a:r>
                  <a:rPr kumimoji="0" lang="en-US" altLang="zh-TW" sz="2800" dirty="0" smtClean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102</a:t>
                </a:r>
                <a:r>
                  <a:rPr kumimoji="0" lang="zh-TW" altLang="en-US" sz="2800" dirty="0" smtClean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學年</a:t>
                </a:r>
                <a:r>
                  <a:rPr kumimoji="0" lang="zh-TW" altLang="en-US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度</a:t>
                </a:r>
                <a:r>
                  <a:rPr kumimoji="0" lang="zh-TW" altLang="en-US" sz="28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大學考試入學登記分發相關資訊</a:t>
                </a:r>
                <a:r>
                  <a:rPr kumimoji="0" lang="en-US" altLang="zh-TW" sz="28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)</a:t>
                </a:r>
                <a:endParaRPr kumimoji="0" lang="zh-TW" altLang="en-US" sz="2800" dirty="0">
                  <a:solidFill>
                    <a:srgbClr val="0000FF"/>
                  </a:solidFill>
                  <a:latin typeface="華康中特圓體" pitchFamily="49" charset="-120"/>
                  <a:ea typeface="華康中特圓體" pitchFamily="49" charset="-120"/>
                </a:endParaRPr>
              </a:p>
            </p:txBody>
          </p:sp>
        </p:grpSp>
        <p:grpSp>
          <p:nvGrpSpPr>
            <p:cNvPr id="96263" name="Group 8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703" y="935"/>
              <a:chExt cx="4446" cy="454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2</a:t>
                </a:r>
                <a:endParaRPr kumimoji="0" lang="en-US" altLang="ja-JP" sz="3200" b="1" dirty="0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000" b="1" dirty="0">
                  <a:latin typeface="Times New Roman" pitchFamily="18" charset="0"/>
                  <a:ea typeface="Apple LiGothic Medium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分發採登記制，考生上網至大學考試入學分發委員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會</a:t>
                </a:r>
                <a:r>
                  <a:rPr kumimoji="0" lang="en-US" altLang="zh-TW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www.uac.edu.tw</a:t>
                </a:r>
                <a:r>
                  <a:rPr kumimoji="0" lang="zh-TW" altLang="en-US" sz="26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選填志願，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志願數最多為</a:t>
                </a:r>
                <a:r>
                  <a:rPr kumimoji="0" lang="en-US" altLang="zh-TW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100</a:t>
                </a:r>
                <a:r>
                  <a:rPr kumimoji="0" lang="zh-TW" altLang="en-US" sz="2600" dirty="0">
                    <a:solidFill>
                      <a:srgbClr val="FF0000"/>
                    </a:solidFill>
                    <a:latin typeface="華康中特圓體" pitchFamily="49" charset="-120"/>
                    <a:ea typeface="華康中特圓體" pitchFamily="49" charset="-120"/>
                  </a:rPr>
                  <a:t>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pple LiGothic Medium" charset="-120"/>
                </a:endParaRPr>
              </a:p>
            </p:txBody>
          </p:sp>
        </p:grpSp>
        <p:grpSp>
          <p:nvGrpSpPr>
            <p:cNvPr id="96264" name="Group 11"/>
            <p:cNvGrpSpPr>
              <a:grpSpLocks/>
            </p:cNvGrpSpPr>
            <p:nvPr/>
          </p:nvGrpSpPr>
          <p:grpSpPr bwMode="auto">
            <a:xfrm>
              <a:off x="703" y="2840"/>
              <a:ext cx="4446" cy="862"/>
              <a:chOff x="703" y="935"/>
              <a:chExt cx="4446" cy="45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3200" b="1">
                    <a:solidFill>
                      <a:schemeClr val="bg1"/>
                    </a:solidFill>
                    <a:latin typeface="+mn-lt"/>
                    <a:ea typeface="+mn-ea"/>
                  </a:rPr>
                  <a:t>3</a:t>
                </a:r>
                <a:endParaRPr kumimoji="0" lang="en-US" altLang="ja-JP" sz="3200" b="1">
                  <a:solidFill>
                    <a:schemeClr val="bg1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3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已獲取繁星推薦、申請入學或保送之錄取資格者，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400" dirty="0">
                    <a:solidFill>
                      <a:srgbClr val="0000FF"/>
                    </a:solidFill>
                    <a:latin typeface="華康中特圓體" pitchFamily="49" charset="-120"/>
                    <a:ea typeface="華康中特圓體" pitchFamily="49" charset="-120"/>
                  </a:rPr>
                  <a:t>須於規定期限內辦理放棄，才可參加考試分發入學登記</a:t>
                </a:r>
              </a:p>
            </p:txBody>
          </p:sp>
        </p:grpSp>
      </p:grpSp>
      <p:sp>
        <p:nvSpPr>
          <p:cNvPr id="115715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E1F52-D3D1-40EF-90F7-1A27B520C24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zh-TW" altLang="en-US" smtClean="0"/>
          </a:p>
        </p:txBody>
      </p:sp>
      <p:sp>
        <p:nvSpPr>
          <p:cNvPr id="96260" name="文字方塊 14"/>
          <p:cNvSpPr txBox="1">
            <a:spLocks noChangeArrowheads="1"/>
          </p:cNvSpPr>
          <p:nvPr/>
        </p:nvSpPr>
        <p:spPr bwMode="auto">
          <a:xfrm>
            <a:off x="1428750" y="714375"/>
            <a:ext cx="635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考試分發入學注意事項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572000" y="1928813"/>
            <a:ext cx="1371600" cy="838200"/>
          </a:xfrm>
          <a:prstGeom prst="downArrowCallout">
            <a:avLst>
              <a:gd name="adj1" fmla="val 40909"/>
              <a:gd name="adj2" fmla="val 40909"/>
              <a:gd name="adj3" fmla="val 16667"/>
              <a:gd name="adj4" fmla="val 66667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非常重要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3"/>
          <p:cNvGraphicFramePr>
            <a:graphicFrameLocks/>
          </p:cNvGraphicFramePr>
          <p:nvPr/>
        </p:nvGraphicFramePr>
        <p:xfrm>
          <a:off x="304800" y="1142984"/>
          <a:ext cx="86963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</a:pPr>
            <a:endParaRPr lang="zh-TW" altLang="en-US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8435" name="Picture 2" descr="payperpost-realrank-deci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540067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24" name="標題 1"/>
          <p:cNvSpPr>
            <a:spLocks/>
          </p:cNvSpPr>
          <p:nvPr/>
        </p:nvSpPr>
        <p:spPr bwMode="auto">
          <a:xfrm>
            <a:off x="6072188" y="2928938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繁星推薦</a:t>
            </a:r>
          </a:p>
        </p:txBody>
      </p:sp>
      <p:sp>
        <p:nvSpPr>
          <p:cNvPr id="721925" name="標題 1"/>
          <p:cNvSpPr>
            <a:spLocks/>
          </p:cNvSpPr>
          <p:nvPr/>
        </p:nvSpPr>
        <p:spPr bwMode="auto">
          <a:xfrm>
            <a:off x="0" y="0"/>
            <a:ext cx="2771775" cy="1052513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個人申請</a:t>
            </a:r>
          </a:p>
        </p:txBody>
      </p:sp>
      <p:sp>
        <p:nvSpPr>
          <p:cNvPr id="721926" name="標題 1"/>
          <p:cNvSpPr>
            <a:spLocks/>
          </p:cNvSpPr>
          <p:nvPr/>
        </p:nvSpPr>
        <p:spPr bwMode="auto">
          <a:xfrm>
            <a:off x="4929188" y="214313"/>
            <a:ext cx="2771775" cy="1052512"/>
          </a:xfrm>
          <a:prstGeom prst="rect">
            <a:avLst/>
          </a:prstGeom>
          <a:solidFill>
            <a:srgbClr val="FAFBF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考試分發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white">
          <a:xfrm>
            <a:off x="357188" y="6215063"/>
            <a:ext cx="23780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學科能力測驗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white">
          <a:xfrm>
            <a:off x="3714750" y="5143500"/>
            <a:ext cx="1762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術科考試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white">
          <a:xfrm>
            <a:off x="0" y="1214438"/>
            <a:ext cx="36083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第二階段指定項目甄試</a:t>
            </a: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white">
          <a:xfrm>
            <a:off x="4929188" y="1643063"/>
            <a:ext cx="23780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指定科目考試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white">
          <a:xfrm>
            <a:off x="0" y="1643063"/>
            <a:ext cx="29924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zh-TW" altLang="en-US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第一階段倍率篩選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white">
          <a:xfrm>
            <a:off x="4572000" y="4286250"/>
            <a:ext cx="21859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None/>
            </a:pPr>
            <a:r>
              <a:rPr lang="zh-TW" altLang="en-US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在學成績校排</a:t>
            </a:r>
            <a:r>
              <a:rPr lang="en-US" altLang="zh-TW" sz="2400" dirty="0">
                <a:solidFill>
                  <a:srgbClr val="000000"/>
                </a:solidFill>
                <a:latin typeface="華康中特圓體" pitchFamily="49" charset="-120"/>
                <a:ea typeface="華康中特圓體" pitchFamily="49" charset="-120"/>
              </a:rPr>
              <a:t>%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white">
          <a:xfrm>
            <a:off x="3714750" y="4214813"/>
            <a:ext cx="1146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altLang="zh-TW" sz="2400" dirty="0">
                <a:latin typeface="華康中圓體" pitchFamily="49" charset="-120"/>
                <a:ea typeface="華康中圓體" pitchFamily="49" charset="-12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29" t="10742" r="6205" b="8203"/>
          <a:stretch>
            <a:fillRect/>
          </a:stretch>
        </p:blipFill>
        <p:spPr bwMode="auto">
          <a:xfrm>
            <a:off x="0" y="740434"/>
            <a:ext cx="9144000" cy="611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143108" y="3429000"/>
            <a:ext cx="700089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8486775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102</a:t>
            </a:r>
            <a:r>
              <a:rPr lang="zh-TW" altLang="en-US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學年度大學多元入學方案日程表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000625" y="2571750"/>
            <a:ext cx="928688" cy="78581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放棄錄取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857875" y="857250"/>
            <a:ext cx="1928813" cy="301625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考試分發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928688" y="1857375"/>
            <a:ext cx="1643062" cy="301625"/>
          </a:xfrm>
          <a:prstGeom prst="rect">
            <a:avLst/>
          </a:prstGeom>
          <a:solidFill>
            <a:srgbClr val="00B0F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繁星推薦</a:t>
            </a: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2786063" y="1857375"/>
            <a:ext cx="1857375" cy="301625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個人申請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1000125" y="1428750"/>
            <a:ext cx="63579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學測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1/27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術科考試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美術、音樂、體育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)1/31~2/7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286500" y="3714750"/>
            <a:ext cx="2357438" cy="301625"/>
          </a:xfrm>
          <a:prstGeom prst="rect">
            <a:avLst/>
          </a:prstGeom>
          <a:solidFill>
            <a:srgbClr val="92D05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指定科目考試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7/1-3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8688" y="2357438"/>
            <a:ext cx="164306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28688" y="2786063"/>
            <a:ext cx="1643062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3/11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4625" y="3143250"/>
            <a:ext cx="18573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3/12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428875" y="3643313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成績檢定及篩選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3/21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00250" y="4214813"/>
            <a:ext cx="3143250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大學指定項目甄試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3/29-4/21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43188" y="4786313"/>
            <a:ext cx="192881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公告錄取名單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571750" y="5286375"/>
            <a:ext cx="2143125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5/2-3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643188" y="5857875"/>
            <a:ext cx="2071687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5/9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286500" y="2857500"/>
            <a:ext cx="2357438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指考報名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5/14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215074" y="5214950"/>
            <a:ext cx="2357437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網路選填志願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7/24-28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向下箭號 39"/>
          <p:cNvSpPr/>
          <p:nvPr/>
        </p:nvSpPr>
        <p:spPr bwMode="auto">
          <a:xfrm>
            <a:off x="6715125" y="1143000"/>
            <a:ext cx="285750" cy="1714500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49" name="向下箭號 48"/>
          <p:cNvSpPr/>
          <p:nvPr/>
        </p:nvSpPr>
        <p:spPr bwMode="auto">
          <a:xfrm>
            <a:off x="6786563" y="3214688"/>
            <a:ext cx="214312" cy="5000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0" name="向下箭號 49"/>
          <p:cNvSpPr/>
          <p:nvPr/>
        </p:nvSpPr>
        <p:spPr bwMode="auto">
          <a:xfrm>
            <a:off x="6786578" y="4000504"/>
            <a:ext cx="214314" cy="500066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1" name="向下箭號 50"/>
          <p:cNvSpPr/>
          <p:nvPr/>
        </p:nvSpPr>
        <p:spPr bwMode="auto">
          <a:xfrm>
            <a:off x="1571625" y="221456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2" name="向下箭號 51"/>
          <p:cNvSpPr/>
          <p:nvPr/>
        </p:nvSpPr>
        <p:spPr bwMode="auto">
          <a:xfrm>
            <a:off x="3571875" y="3429000"/>
            <a:ext cx="142875" cy="19208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3" name="向下箭號 52"/>
          <p:cNvSpPr/>
          <p:nvPr/>
        </p:nvSpPr>
        <p:spPr bwMode="auto">
          <a:xfrm>
            <a:off x="3643313" y="3929063"/>
            <a:ext cx="71437" cy="19208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4" name="向下箭號 53"/>
          <p:cNvSpPr/>
          <p:nvPr/>
        </p:nvSpPr>
        <p:spPr bwMode="auto">
          <a:xfrm>
            <a:off x="3643313" y="4572000"/>
            <a:ext cx="71437" cy="21431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5" name="向下箭號 54"/>
          <p:cNvSpPr/>
          <p:nvPr/>
        </p:nvSpPr>
        <p:spPr bwMode="auto">
          <a:xfrm flipH="1">
            <a:off x="3643313" y="5000625"/>
            <a:ext cx="46037" cy="2635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6" name="向下箭號 55"/>
          <p:cNvSpPr/>
          <p:nvPr/>
        </p:nvSpPr>
        <p:spPr bwMode="auto">
          <a:xfrm flipH="1">
            <a:off x="3643313" y="5643563"/>
            <a:ext cx="46037" cy="2143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58" name="向下箭號 57"/>
          <p:cNvSpPr/>
          <p:nvPr/>
        </p:nvSpPr>
        <p:spPr bwMode="auto">
          <a:xfrm>
            <a:off x="1571625" y="264318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0" name="向下箭號 59"/>
          <p:cNvSpPr/>
          <p:nvPr/>
        </p:nvSpPr>
        <p:spPr bwMode="auto">
          <a:xfrm>
            <a:off x="3571875" y="2143125"/>
            <a:ext cx="71438" cy="1000125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n-ea"/>
            </a:endParaRPr>
          </a:p>
        </p:txBody>
      </p:sp>
      <p:cxnSp>
        <p:nvCxnSpPr>
          <p:cNvPr id="62" name="直線接點 61"/>
          <p:cNvCxnSpPr/>
          <p:nvPr/>
        </p:nvCxnSpPr>
        <p:spPr bwMode="auto">
          <a:xfrm rot="5400000">
            <a:off x="3572669" y="1785144"/>
            <a:ext cx="14128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 bwMode="auto">
          <a:xfrm rot="16200000" flipV="1">
            <a:off x="1427956" y="1786732"/>
            <a:ext cx="14446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直線接點 107"/>
          <p:cNvCxnSpPr>
            <a:stCxn id="36" idx="3"/>
          </p:cNvCxnSpPr>
          <p:nvPr/>
        </p:nvCxnSpPr>
        <p:spPr bwMode="auto">
          <a:xfrm flipV="1">
            <a:off x="4714875" y="6000750"/>
            <a:ext cx="857250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99366" name="圖片 134" descr="校徽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直線單箭頭接點 82"/>
          <p:cNvCxnSpPr/>
          <p:nvPr/>
        </p:nvCxnSpPr>
        <p:spPr bwMode="auto">
          <a:xfrm flipV="1">
            <a:off x="2571750" y="2928938"/>
            <a:ext cx="2357438" cy="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6" name="直線單箭頭接點 95"/>
          <p:cNvCxnSpPr>
            <a:endCxn id="21" idx="2"/>
          </p:cNvCxnSpPr>
          <p:nvPr/>
        </p:nvCxnSpPr>
        <p:spPr bwMode="auto">
          <a:xfrm rot="16200000" flipV="1">
            <a:off x="4179888" y="4643438"/>
            <a:ext cx="2643187" cy="714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7" name="直線單箭頭接點 106"/>
          <p:cNvCxnSpPr>
            <a:endCxn id="37" idx="1"/>
          </p:cNvCxnSpPr>
          <p:nvPr/>
        </p:nvCxnSpPr>
        <p:spPr bwMode="auto">
          <a:xfrm>
            <a:off x="5929313" y="3000375"/>
            <a:ext cx="357187" cy="7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285750" y="1143000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1" name="矩形 42"/>
          <p:cNvSpPr>
            <a:spLocks noChangeArrowheads="1"/>
          </p:cNvSpPr>
          <p:nvPr/>
        </p:nvSpPr>
        <p:spPr bwMode="auto">
          <a:xfrm>
            <a:off x="214402" y="1143000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2/20</a:t>
            </a:r>
            <a:r>
              <a:rPr kumimoji="0"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</a:t>
            </a:r>
            <a:r>
              <a:rPr kumimoji="0"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發成績</a:t>
            </a:r>
          </a:p>
        </p:txBody>
      </p:sp>
      <p:sp>
        <p:nvSpPr>
          <p:cNvPr id="17452" name="矩形 43"/>
          <p:cNvSpPr>
            <a:spLocks noChangeArrowheads="1"/>
          </p:cNvSpPr>
          <p:nvPr/>
        </p:nvSpPr>
        <p:spPr bwMode="auto">
          <a:xfrm>
            <a:off x="4071938" y="1071563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2/20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</a:t>
            </a:r>
          </a:p>
        </p:txBody>
      </p:sp>
      <p:sp>
        <p:nvSpPr>
          <p:cNvPr id="46" name="矩形 45"/>
          <p:cNvSpPr/>
          <p:nvPr/>
        </p:nvSpPr>
        <p:spPr>
          <a:xfrm>
            <a:off x="4143372" y="1071546"/>
            <a:ext cx="1143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4" name="文字方塊 46"/>
          <p:cNvSpPr txBox="1">
            <a:spLocks noChangeArrowheads="1"/>
          </p:cNvSpPr>
          <p:nvPr/>
        </p:nvSpPr>
        <p:spPr bwMode="auto">
          <a:xfrm>
            <a:off x="4214813" y="2714625"/>
            <a:ext cx="785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3/15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55" name="文字方塊 47"/>
          <p:cNvSpPr txBox="1">
            <a:spLocks noChangeArrowheads="1"/>
          </p:cNvSpPr>
          <p:nvPr/>
        </p:nvSpPr>
        <p:spPr bwMode="auto">
          <a:xfrm>
            <a:off x="5143500" y="3571875"/>
            <a:ext cx="71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5/13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215074" y="4429132"/>
            <a:ext cx="2428875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公布成績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7/18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向下箭號 58"/>
          <p:cNvSpPr/>
          <p:nvPr/>
        </p:nvSpPr>
        <p:spPr bwMode="auto">
          <a:xfrm flipH="1">
            <a:off x="6786578" y="4714884"/>
            <a:ext cx="214312" cy="50006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1" name="向右箭號圖說文字 60"/>
          <p:cNvSpPr/>
          <p:nvPr/>
        </p:nvSpPr>
        <p:spPr>
          <a:xfrm rot="10800000" flipH="1">
            <a:off x="500063" y="3214688"/>
            <a:ext cx="2214562" cy="28575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4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59" name="矩形 62"/>
          <p:cNvSpPr>
            <a:spLocks noChangeArrowheads="1"/>
          </p:cNvSpPr>
          <p:nvPr/>
        </p:nvSpPr>
        <p:spPr bwMode="auto">
          <a:xfrm>
            <a:off x="500063" y="3214688"/>
            <a:ext cx="18573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大學申請</a:t>
            </a: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6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70" name="向右箭號圖說文字 69"/>
          <p:cNvSpPr/>
          <p:nvPr/>
        </p:nvSpPr>
        <p:spPr>
          <a:xfrm rot="10800000">
            <a:off x="4714875" y="1857375"/>
            <a:ext cx="1571625" cy="5000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61" name="矩形 70"/>
          <p:cNvSpPr>
            <a:spLocks noChangeArrowheads="1"/>
          </p:cNvSpPr>
          <p:nvPr/>
        </p:nvSpPr>
        <p:spPr bwMode="auto">
          <a:xfrm>
            <a:off x="4929188" y="1857375"/>
            <a:ext cx="1285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四技申請</a:t>
            </a:r>
            <a:endParaRPr kumimoji="0" lang="en-US" altLang="zh-TW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ts val="1600"/>
              </a:lnSpc>
            </a:pPr>
            <a:r>
              <a:rPr kumimoji="0" lang="en-US" altLang="zh-TW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kumimoji="0" lang="zh-TW" altLang="en-US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</a:p>
        </p:txBody>
      </p:sp>
      <p:sp>
        <p:nvSpPr>
          <p:cNvPr id="63" name="橢圓 62"/>
          <p:cNvSpPr/>
          <p:nvPr/>
        </p:nvSpPr>
        <p:spPr>
          <a:xfrm>
            <a:off x="1857356" y="3500438"/>
            <a:ext cx="3500462" cy="114300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向下箭號 63"/>
          <p:cNvSpPr/>
          <p:nvPr/>
        </p:nvSpPr>
        <p:spPr bwMode="auto">
          <a:xfrm flipH="1">
            <a:off x="6786578" y="5500702"/>
            <a:ext cx="214312" cy="50006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ahoma" pitchFamily="34" charset="0"/>
              <a:ea typeface="+mn-ea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286512" y="6000768"/>
            <a:ext cx="24288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公告錄取</a:t>
            </a:r>
            <a:r>
              <a:rPr kumimoji="0" lang="en-US" altLang="zh-TW" b="1" dirty="0" smtClean="0">
                <a:latin typeface="標楷體" pitchFamily="65" charset="-120"/>
                <a:ea typeface="標楷體" pitchFamily="65" charset="-120"/>
              </a:rPr>
              <a:t>8/6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6" grpId="0" animBg="1"/>
      <p:bldP spid="57" grpId="0" animBg="1"/>
      <p:bldP spid="61" grpId="0" animBg="1"/>
      <p:bldP spid="70" grpId="0" animBg="1"/>
      <p:bldP spid="63" grpId="0" animBg="1"/>
      <p:bldP spid="6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2000250"/>
            <a:ext cx="9143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一、各項心理測驗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:</a:t>
            </a: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多因素性向測驗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學業成績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能力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大學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興趣量表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大學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學系探索量表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興趣</a:t>
            </a:r>
            <a:endParaRPr kumimoji="0" lang="en-US" altLang="zh-TW" sz="36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二、大學學群介紹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(10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月班週會課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+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父母期望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=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價值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673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F6A36-5658-426C-86C7-3F0D75BDA24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zh-TW" altLang="en-US" smtClean="0"/>
          </a:p>
        </p:txBody>
      </p:sp>
      <p:sp>
        <p:nvSpPr>
          <p:cNvPr id="101380" name="文字方塊 3"/>
          <p:cNvSpPr txBox="1">
            <a:spLocks noChangeArrowheads="1"/>
          </p:cNvSpPr>
          <p:nvPr/>
        </p:nvSpPr>
        <p:spPr bwMode="auto">
          <a:xfrm>
            <a:off x="714375" y="928688"/>
            <a:ext cx="7072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輔導室系列生涯輔導計畫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14313" y="1214422"/>
            <a:ext cx="89296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三、大學多元入學方案說明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會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-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學生場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9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8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endParaRPr kumimoji="0" lang="zh-TW" altLang="en-US" sz="32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四、大學多元入學方案家長說明會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kumimoji="0" lang="zh-TW" altLang="en-US" sz="36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24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11/21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甄選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簡章發售</a:t>
            </a:r>
            <a:r>
              <a:rPr kumimoji="0" lang="en-US" altLang="zh-TW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endParaRPr kumimoji="0" lang="en-US" altLang="zh-TW" sz="36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五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、申請入學備審資料說明會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1/31(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1/27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學測，</a:t>
            </a:r>
            <a:r>
              <a:rPr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2/2-2/17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年假   </a:t>
            </a:r>
            <a:endParaRPr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kumimoji="0"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FAF97-7C82-4FD3-9398-F94B1975260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文字方塊 3"/>
          <p:cNvSpPr txBox="1">
            <a:spLocks noChangeArrowheads="1"/>
          </p:cNvSpPr>
          <p:nvPr/>
        </p:nvSpPr>
        <p:spPr bwMode="auto">
          <a:xfrm>
            <a:off x="0" y="785794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六、</a:t>
            </a:r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備審資料借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閱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     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--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4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20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endParaRPr kumimoji="0" lang="en-US" altLang="zh-TW" sz="36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七、面試考古題提供</a:t>
            </a:r>
            <a:endParaRPr kumimoji="0" lang="en-US" altLang="zh-TW" sz="40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kumimoji="0"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   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18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日開學日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起</a:t>
            </a:r>
            <a:endParaRPr kumimoji="0" lang="en-US" altLang="zh-TW" sz="36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八、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選填志願說明會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-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23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六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繁星撕榜說明會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教務處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2/18(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開學，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2/20(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三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學</a:t>
            </a:r>
            <a:r>
              <a:rPr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測成績公布</a:t>
            </a:r>
            <a:endParaRPr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3/4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kumimoji="0" lang="en-US" altLang="zh-TW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繁星推薦報名 </a:t>
            </a:r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endParaRPr lang="zh-TW" altLang="en-US" sz="3600" dirty="0" smtClean="0"/>
          </a:p>
          <a:p>
            <a:endParaRPr lang="zh-TW" altLang="en-US" dirty="0" smtClean="0"/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矩形 2"/>
          <p:cNvSpPr>
            <a:spLocks noChangeArrowheads="1"/>
          </p:cNvSpPr>
          <p:nvPr/>
        </p:nvSpPr>
        <p:spPr bwMode="auto">
          <a:xfrm>
            <a:off x="500034" y="714356"/>
            <a:ext cx="77152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1" fontAlgn="auto" hangingPunct="1">
              <a:spcAft>
                <a:spcPts val="0"/>
              </a:spcAft>
              <a:buNone/>
              <a:defRPr/>
            </a:pP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九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面試技巧說明會</a:t>
            </a:r>
            <a:endParaRPr kumimoji="0"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暫定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21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第一階段放榜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0" lang="zh-TW" altLang="en-US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十、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模擬面試</a:t>
            </a:r>
            <a:endParaRPr kumimoji="0" lang="en-US" altLang="zh-TW" sz="4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25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26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27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一～三</a:t>
            </a:r>
            <a:r>
              <a:rPr kumimoji="0" lang="en-US" altLang="zh-TW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4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3/29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4/20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指定項目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甄試</a:t>
            </a:r>
            <a:endParaRPr kumimoji="0"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十一、登記分發選填志願說明會</a:t>
            </a:r>
            <a:endParaRPr kumimoji="0" lang="en-US" altLang="zh-TW" sz="36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暫定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7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月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19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日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五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</a:p>
          <a:p>
            <a:r>
              <a:rPr kumimoji="0" lang="zh-TW" altLang="en-US" sz="36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7/18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寄發指考成績單</a:t>
            </a:r>
            <a:endParaRPr kumimoji="0"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　  　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7/24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kumimoji="0"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28</a:t>
            </a:r>
            <a:r>
              <a:rPr kumimoji="0"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網路選填志願</a:t>
            </a:r>
          </a:p>
          <a:p>
            <a:endParaRPr kumimoji="0" lang="en-US" altLang="zh-TW" sz="28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1784" y="1556495"/>
            <a:ext cx="8460432" cy="3745011"/>
          </a:xfrm>
          <a:prstGeom prst="rect">
            <a:avLst/>
          </a:prstGeom>
          <a:solidFill>
            <a:srgbClr val="FFFFFF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大學多元入學網站連結</a:t>
            </a:r>
            <a:endParaRPr kumimoji="0" lang="en-US" altLang="zh-TW" sz="6000" dirty="0" smtClean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>
              <a:defRPr/>
            </a:pPr>
            <a:r>
              <a:rPr kumimoji="0" lang="zh-TW" altLang="en-US" sz="60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輔導室</a:t>
            </a:r>
            <a:endParaRPr kumimoji="0" lang="zh-TW" altLang="en-US" sz="6000" dirty="0"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742" r="33349" b="8232"/>
          <a:stretch>
            <a:fillRect/>
          </a:stretch>
        </p:blipFill>
        <p:spPr bwMode="auto">
          <a:xfrm>
            <a:off x="928662" y="-1"/>
            <a:ext cx="752167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683568" y="764704"/>
            <a:ext cx="7572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不一樣的管道，不一樣的選擇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85750" y="2204865"/>
            <a:ext cx="871537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希望每位同學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在親師共同協助之下</a:t>
            </a:r>
            <a:endParaRPr kumimoji="0" lang="en-US" altLang="zh-TW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kumimoji="0" lang="zh-TW" altLang="en-US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　都能走上專屬自己的大學之路</a:t>
            </a:r>
            <a:r>
              <a:rPr kumimoji="0" lang="en-US" altLang="zh-TW" sz="4000" dirty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……</a:t>
            </a:r>
          </a:p>
          <a:p>
            <a:endParaRPr lang="en-US" altLang="zh-TW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～輔導</a:t>
            </a:r>
            <a:r>
              <a:rPr kumimoji="0" lang="zh-TW" altLang="en-US" sz="4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室祝福</a:t>
            </a:r>
            <a:r>
              <a:rPr kumimoji="0" lang="zh-TW" altLang="en-US" sz="44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你～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4000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857375"/>
            <a:ext cx="6911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3143250"/>
            <a:ext cx="5761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4071938"/>
            <a:ext cx="57610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5000625"/>
            <a:ext cx="57610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1000125" y="571500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三項統一考試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B09B-B99C-408B-A0AA-9902107CDEA7}" type="slidenum">
              <a:rPr lang="zh-TW" alt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</TotalTime>
  <Words>2663</Words>
  <Application>Microsoft Office PowerPoint</Application>
  <PresentationFormat>如螢幕大小 (4:3)</PresentationFormat>
  <Paragraphs>545</Paragraphs>
  <Slides>88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88</vt:i4>
      </vt:variant>
    </vt:vector>
  </HeadingPairs>
  <TitlesOfParts>
    <vt:vector size="89" baseType="lpstr">
      <vt:lpstr>佈景主題1</vt:lpstr>
      <vt:lpstr>投影片 1</vt:lpstr>
      <vt:lpstr>投影片 2</vt:lpstr>
      <vt:lpstr>102學年度大學入學較大變革</vt:lpstr>
      <vt:lpstr>備審資料網路上傳試辦學校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學科能力測驗</vt:lpstr>
      <vt:lpstr>指定科目考試</vt:lpstr>
      <vt:lpstr>投影片 16</vt:lpstr>
      <vt:lpstr>投影片 17</vt:lpstr>
      <vt:lpstr>101學年度學科能力測驗五標</vt:lpstr>
      <vt:lpstr>投影片 19</vt:lpstr>
      <vt:lpstr>投影片 20</vt:lpstr>
      <vt:lpstr>投影片 21</vt:lpstr>
      <vt:lpstr>術科考試</vt:lpstr>
      <vt:lpstr>投影片 23</vt:lpstr>
      <vt:lpstr>投影片 24</vt:lpstr>
      <vt:lpstr>投影片 25</vt:lpstr>
      <vt:lpstr>依學群推薦</vt:lpstr>
      <vt:lpstr>繁星推薦共同規範</vt:lpstr>
      <vt:lpstr>投影片 28</vt:lpstr>
      <vt:lpstr>投影片 29</vt:lpstr>
      <vt:lpstr>繁星推薦分發原則</vt:lpstr>
      <vt:lpstr>分發比序：第1比序為…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繁星推薦分發錄取生權利義務</vt:lpstr>
      <vt:lpstr>投影片 44</vt:lpstr>
      <vt:lpstr>投影片 45</vt:lpstr>
      <vt:lpstr>投影片 46</vt:lpstr>
      <vt:lpstr>個人申請第一階段篩選方式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考試入學---下限40%</vt:lpstr>
      <vt:lpstr>投影片 69</vt:lpstr>
      <vt:lpstr>投影片 70</vt:lpstr>
      <vt:lpstr>投影片 71</vt:lpstr>
      <vt:lpstr>考試分發採計考科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102學年度大學多元入學方案日程表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AAA</cp:lastModifiedBy>
  <cp:revision>585</cp:revision>
  <dcterms:created xsi:type="dcterms:W3CDTF">2009-11-12T09:10:16Z</dcterms:created>
  <dcterms:modified xsi:type="dcterms:W3CDTF">2012-11-26T08:45:28Z</dcterms:modified>
</cp:coreProperties>
</file>