
<file path=[Content_Types].xml><?xml version="1.0" encoding="utf-8"?>
<Types xmlns="http://schemas.openxmlformats.org/package/2006/content-types">
  <Default Extension="png" ContentType="image/png"/>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3.xml" ContentType="application/vnd.openxmlformats-officedocument.drawingml.chart+xml"/>
  <Override PartName="/ppt/theme/themeOverride1.xml" ContentType="application/vnd.openxmlformats-officedocument.themeOverride+xml"/>
  <Override PartName="/ppt/charts/chart4.xml" ContentType="application/vnd.openxmlformats-officedocument.drawingml.chart+xml"/>
  <Override PartName="/ppt/drawings/drawing1.xml" ContentType="application/vnd.openxmlformats-officedocument.drawingml.chartshapes+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handoutMasterIdLst>
    <p:handoutMasterId r:id="rId51"/>
  </p:handoutMasterIdLst>
  <p:sldIdLst>
    <p:sldId id="353" r:id="rId2"/>
    <p:sldId id="372" r:id="rId3"/>
    <p:sldId id="373" r:id="rId4"/>
    <p:sldId id="462" r:id="rId5"/>
    <p:sldId id="354" r:id="rId6"/>
    <p:sldId id="363" r:id="rId7"/>
    <p:sldId id="362" r:id="rId8"/>
    <p:sldId id="377" r:id="rId9"/>
    <p:sldId id="378" r:id="rId10"/>
    <p:sldId id="380" r:id="rId11"/>
    <p:sldId id="461" r:id="rId12"/>
    <p:sldId id="381" r:id="rId13"/>
    <p:sldId id="382" r:id="rId14"/>
    <p:sldId id="384" r:id="rId15"/>
    <p:sldId id="385" r:id="rId16"/>
    <p:sldId id="473" r:id="rId17"/>
    <p:sldId id="477" r:id="rId18"/>
    <p:sldId id="464" r:id="rId19"/>
    <p:sldId id="463" r:id="rId20"/>
    <p:sldId id="468" r:id="rId21"/>
    <p:sldId id="474" r:id="rId22"/>
    <p:sldId id="476" r:id="rId23"/>
    <p:sldId id="475" r:id="rId24"/>
    <p:sldId id="471" r:id="rId25"/>
    <p:sldId id="472" r:id="rId26"/>
    <p:sldId id="390" r:id="rId27"/>
    <p:sldId id="391" r:id="rId28"/>
    <p:sldId id="392" r:id="rId29"/>
    <p:sldId id="393" r:id="rId30"/>
    <p:sldId id="400" r:id="rId31"/>
    <p:sldId id="406" r:id="rId32"/>
    <p:sldId id="407" r:id="rId33"/>
    <p:sldId id="410" r:id="rId34"/>
    <p:sldId id="412" r:id="rId35"/>
    <p:sldId id="418" r:id="rId36"/>
    <p:sldId id="420" r:id="rId37"/>
    <p:sldId id="423" r:id="rId38"/>
    <p:sldId id="424" r:id="rId39"/>
    <p:sldId id="426" r:id="rId40"/>
    <p:sldId id="446" r:id="rId41"/>
    <p:sldId id="447" r:id="rId42"/>
    <p:sldId id="448" r:id="rId43"/>
    <p:sldId id="455" r:id="rId44"/>
    <p:sldId id="458" r:id="rId45"/>
    <p:sldId id="459" r:id="rId46"/>
    <p:sldId id="437" r:id="rId47"/>
    <p:sldId id="440" r:id="rId48"/>
    <p:sldId id="274" r:id="rId49"/>
  </p:sldIdLst>
  <p:sldSz cx="9144000" cy="6858000" type="screen4x3"/>
  <p:notesSz cx="6797675" cy="9926638"/>
  <p:defaultTextStyle>
    <a:defPPr>
      <a:defRPr lang="zh-TW"/>
    </a:defPPr>
    <a:lvl1pPr algn="l" rtl="0" fontAlgn="base">
      <a:spcBef>
        <a:spcPct val="0"/>
      </a:spcBef>
      <a:spcAft>
        <a:spcPct val="0"/>
      </a:spcAft>
      <a:defRPr sz="3600" b="1" kern="1200">
        <a:solidFill>
          <a:schemeClr val="bg1"/>
        </a:solidFill>
        <a:effectDag name="">
          <a:cont type="tree" name="">
            <a:effect ref="fillLine"/>
            <a:outerShdw dist="38100" dir="13500000" algn="br">
              <a:schemeClr val="bg1">
                <a:lumMod val="200000"/>
                <a:satMod val="200000"/>
              </a:schemeClr>
            </a:outerShdw>
          </a:cont>
          <a:cont type="tree" name="">
            <a:effect ref="fillLine"/>
            <a:outerShdw dist="38100" dir="2700000" algn="tl">
              <a:schemeClr val="bg1">
                <a:lumMod val="60000"/>
                <a:satMod val="60000"/>
              </a:schemeClr>
            </a:outerShdw>
          </a:cont>
          <a:effect ref="fillLine"/>
        </a:effectDag>
        <a:latin typeface="Forte"/>
        <a:ea typeface="標楷體" pitchFamily="65" charset="-120"/>
        <a:cs typeface="+mn-cs"/>
      </a:defRPr>
    </a:lvl1pPr>
    <a:lvl2pPr marL="457200" algn="l" rtl="0" fontAlgn="base">
      <a:spcBef>
        <a:spcPct val="0"/>
      </a:spcBef>
      <a:spcAft>
        <a:spcPct val="0"/>
      </a:spcAft>
      <a:defRPr sz="3600" b="1" kern="1200">
        <a:solidFill>
          <a:schemeClr val="bg1"/>
        </a:solidFill>
        <a:effectDag name="">
          <a:cont type="tree" name="">
            <a:effect ref="fillLine"/>
            <a:outerShdw dist="38100" dir="13500000" algn="br">
              <a:schemeClr val="bg1">
                <a:lumMod val="200000"/>
                <a:satMod val="200000"/>
              </a:schemeClr>
            </a:outerShdw>
          </a:cont>
          <a:cont type="tree" name="">
            <a:effect ref="fillLine"/>
            <a:outerShdw dist="38100" dir="2700000" algn="tl">
              <a:schemeClr val="bg1">
                <a:lumMod val="60000"/>
                <a:satMod val="60000"/>
              </a:schemeClr>
            </a:outerShdw>
          </a:cont>
          <a:effect ref="fillLine"/>
        </a:effectDag>
        <a:latin typeface="Forte"/>
        <a:ea typeface="標楷體" pitchFamily="65" charset="-120"/>
        <a:cs typeface="+mn-cs"/>
      </a:defRPr>
    </a:lvl2pPr>
    <a:lvl3pPr marL="914400" algn="l" rtl="0" fontAlgn="base">
      <a:spcBef>
        <a:spcPct val="0"/>
      </a:spcBef>
      <a:spcAft>
        <a:spcPct val="0"/>
      </a:spcAft>
      <a:defRPr sz="3600" b="1" kern="1200">
        <a:solidFill>
          <a:schemeClr val="bg1"/>
        </a:solidFill>
        <a:effectDag name="">
          <a:cont type="tree" name="">
            <a:effect ref="fillLine"/>
            <a:outerShdw dist="38100" dir="13500000" algn="br">
              <a:schemeClr val="bg1">
                <a:lumMod val="200000"/>
                <a:satMod val="200000"/>
              </a:schemeClr>
            </a:outerShdw>
          </a:cont>
          <a:cont type="tree" name="">
            <a:effect ref="fillLine"/>
            <a:outerShdw dist="38100" dir="2700000" algn="tl">
              <a:schemeClr val="bg1">
                <a:lumMod val="60000"/>
                <a:satMod val="60000"/>
              </a:schemeClr>
            </a:outerShdw>
          </a:cont>
          <a:effect ref="fillLine"/>
        </a:effectDag>
        <a:latin typeface="Forte"/>
        <a:ea typeface="標楷體" pitchFamily="65" charset="-120"/>
        <a:cs typeface="+mn-cs"/>
      </a:defRPr>
    </a:lvl3pPr>
    <a:lvl4pPr marL="1371600" algn="l" rtl="0" fontAlgn="base">
      <a:spcBef>
        <a:spcPct val="0"/>
      </a:spcBef>
      <a:spcAft>
        <a:spcPct val="0"/>
      </a:spcAft>
      <a:defRPr sz="3600" b="1" kern="1200">
        <a:solidFill>
          <a:schemeClr val="bg1"/>
        </a:solidFill>
        <a:effectDag name="">
          <a:cont type="tree" name="">
            <a:effect ref="fillLine"/>
            <a:outerShdw dist="38100" dir="13500000" algn="br">
              <a:schemeClr val="bg1">
                <a:lumMod val="200000"/>
                <a:satMod val="200000"/>
              </a:schemeClr>
            </a:outerShdw>
          </a:cont>
          <a:cont type="tree" name="">
            <a:effect ref="fillLine"/>
            <a:outerShdw dist="38100" dir="2700000" algn="tl">
              <a:schemeClr val="bg1">
                <a:lumMod val="60000"/>
                <a:satMod val="60000"/>
              </a:schemeClr>
            </a:outerShdw>
          </a:cont>
          <a:effect ref="fillLine"/>
        </a:effectDag>
        <a:latin typeface="Forte"/>
        <a:ea typeface="標楷體" pitchFamily="65" charset="-120"/>
        <a:cs typeface="+mn-cs"/>
      </a:defRPr>
    </a:lvl4pPr>
    <a:lvl5pPr marL="1828800" algn="l" rtl="0" fontAlgn="base">
      <a:spcBef>
        <a:spcPct val="0"/>
      </a:spcBef>
      <a:spcAft>
        <a:spcPct val="0"/>
      </a:spcAft>
      <a:defRPr sz="3600" b="1" kern="1200">
        <a:solidFill>
          <a:schemeClr val="bg1"/>
        </a:solidFill>
        <a:effectDag name="">
          <a:cont type="tree" name="">
            <a:effect ref="fillLine"/>
            <a:outerShdw dist="38100" dir="13500000" algn="br">
              <a:schemeClr val="bg1">
                <a:lumMod val="200000"/>
                <a:satMod val="200000"/>
              </a:schemeClr>
            </a:outerShdw>
          </a:cont>
          <a:cont type="tree" name="">
            <a:effect ref="fillLine"/>
            <a:outerShdw dist="38100" dir="2700000" algn="tl">
              <a:schemeClr val="bg1">
                <a:lumMod val="60000"/>
                <a:satMod val="60000"/>
              </a:schemeClr>
            </a:outerShdw>
          </a:cont>
          <a:effect ref="fillLine"/>
        </a:effectDag>
        <a:latin typeface="Forte"/>
        <a:ea typeface="標楷體" pitchFamily="65" charset="-120"/>
        <a:cs typeface="+mn-cs"/>
      </a:defRPr>
    </a:lvl5pPr>
    <a:lvl6pPr marL="2286000" algn="l" defTabSz="914400" rtl="0" eaLnBrk="1" latinLnBrk="0" hangingPunct="1">
      <a:defRPr sz="3600" b="1" kern="1200">
        <a:solidFill>
          <a:schemeClr val="bg1"/>
        </a:solidFill>
        <a:effectDag name="">
          <a:cont type="tree" name="">
            <a:effect ref="fillLine"/>
            <a:outerShdw dist="38100" dir="13500000" algn="br">
              <a:schemeClr val="bg1">
                <a:lumMod val="200000"/>
                <a:satMod val="200000"/>
              </a:schemeClr>
            </a:outerShdw>
          </a:cont>
          <a:cont type="tree" name="">
            <a:effect ref="fillLine"/>
            <a:outerShdw dist="38100" dir="2700000" algn="tl">
              <a:schemeClr val="bg1">
                <a:lumMod val="60000"/>
                <a:satMod val="60000"/>
              </a:schemeClr>
            </a:outerShdw>
          </a:cont>
          <a:effect ref="fillLine"/>
        </a:effectDag>
        <a:latin typeface="Forte"/>
        <a:ea typeface="標楷體" pitchFamily="65" charset="-120"/>
        <a:cs typeface="+mn-cs"/>
      </a:defRPr>
    </a:lvl6pPr>
    <a:lvl7pPr marL="2743200" algn="l" defTabSz="914400" rtl="0" eaLnBrk="1" latinLnBrk="0" hangingPunct="1">
      <a:defRPr sz="3600" b="1" kern="1200">
        <a:solidFill>
          <a:schemeClr val="bg1"/>
        </a:solidFill>
        <a:effectDag name="">
          <a:cont type="tree" name="">
            <a:effect ref="fillLine"/>
            <a:outerShdw dist="38100" dir="13500000" algn="br">
              <a:schemeClr val="bg1">
                <a:lumMod val="200000"/>
                <a:satMod val="200000"/>
              </a:schemeClr>
            </a:outerShdw>
          </a:cont>
          <a:cont type="tree" name="">
            <a:effect ref="fillLine"/>
            <a:outerShdw dist="38100" dir="2700000" algn="tl">
              <a:schemeClr val="bg1">
                <a:lumMod val="60000"/>
                <a:satMod val="60000"/>
              </a:schemeClr>
            </a:outerShdw>
          </a:cont>
          <a:effect ref="fillLine"/>
        </a:effectDag>
        <a:latin typeface="Forte"/>
        <a:ea typeface="標楷體" pitchFamily="65" charset="-120"/>
        <a:cs typeface="+mn-cs"/>
      </a:defRPr>
    </a:lvl7pPr>
    <a:lvl8pPr marL="3200400" algn="l" defTabSz="914400" rtl="0" eaLnBrk="1" latinLnBrk="0" hangingPunct="1">
      <a:defRPr sz="3600" b="1" kern="1200">
        <a:solidFill>
          <a:schemeClr val="bg1"/>
        </a:solidFill>
        <a:effectDag name="">
          <a:cont type="tree" name="">
            <a:effect ref="fillLine"/>
            <a:outerShdw dist="38100" dir="13500000" algn="br">
              <a:schemeClr val="bg1">
                <a:lumMod val="200000"/>
                <a:satMod val="200000"/>
              </a:schemeClr>
            </a:outerShdw>
          </a:cont>
          <a:cont type="tree" name="">
            <a:effect ref="fillLine"/>
            <a:outerShdw dist="38100" dir="2700000" algn="tl">
              <a:schemeClr val="bg1">
                <a:lumMod val="60000"/>
                <a:satMod val="60000"/>
              </a:schemeClr>
            </a:outerShdw>
          </a:cont>
          <a:effect ref="fillLine"/>
        </a:effectDag>
        <a:latin typeface="Forte"/>
        <a:ea typeface="標楷體" pitchFamily="65" charset="-120"/>
        <a:cs typeface="+mn-cs"/>
      </a:defRPr>
    </a:lvl8pPr>
    <a:lvl9pPr marL="3657600" algn="l" defTabSz="914400" rtl="0" eaLnBrk="1" latinLnBrk="0" hangingPunct="1">
      <a:defRPr sz="3600" b="1" kern="1200">
        <a:solidFill>
          <a:schemeClr val="bg1"/>
        </a:solidFill>
        <a:effectDag name="">
          <a:cont type="tree" name="">
            <a:effect ref="fillLine"/>
            <a:outerShdw dist="38100" dir="13500000" algn="br">
              <a:schemeClr val="bg1">
                <a:lumMod val="200000"/>
                <a:satMod val="200000"/>
              </a:schemeClr>
            </a:outerShdw>
          </a:cont>
          <a:cont type="tree" name="">
            <a:effect ref="fillLine"/>
            <a:outerShdw dist="38100" dir="2700000" algn="tl">
              <a:schemeClr val="bg1">
                <a:lumMod val="60000"/>
                <a:satMod val="60000"/>
              </a:schemeClr>
            </a:outerShdw>
          </a:cont>
          <a:effect ref="fillLine"/>
        </a:effectDag>
        <a:latin typeface="Forte"/>
        <a:ea typeface="標楷體" pitchFamily="65" charset="-12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FFFF99"/>
    <a:srgbClr val="CC00CC"/>
    <a:srgbClr val="800080"/>
    <a:srgbClr val="333399"/>
    <a:srgbClr val="0033CC"/>
    <a:srgbClr val="FF9900"/>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佈景主題樣式 1 - 輔色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111" autoAdjust="0"/>
    <p:restoredTop sz="94035" autoAdjust="0"/>
  </p:normalViewPr>
  <p:slideViewPr>
    <p:cSldViewPr>
      <p:cViewPr>
        <p:scale>
          <a:sx n="64" d="100"/>
          <a:sy n="64" d="100"/>
        </p:scale>
        <p:origin x="-654" y="-57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___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___2.xlsx"/></Relationships>
</file>

<file path=ppt/charts/_rels/chart3.xml.rels><?xml version="1.0" encoding="UTF-8" standalone="yes"?>
<Relationships xmlns="http://schemas.openxmlformats.org/package/2006/relationships"><Relationship Id="rId2" Type="http://schemas.openxmlformats.org/officeDocument/2006/relationships/oleObject" Target="file:///C:\Users\Winnie\Desktop\&#36001;&#25919;&#23416;&#31995;&#31995;&#21451;&#38936;&#22495;&#32113;&#35336;.xls" TargetMode="External"/><Relationship Id="rId1" Type="http://schemas.openxmlformats.org/officeDocument/2006/relationships/themeOverride" Target="../theme/themeOverride1.xml"/></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___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hPercent val="153"/>
      <c:rotY val="20"/>
      <c:depthPercent val="100"/>
      <c:rAngAx val="1"/>
    </c:view3D>
    <c:floor>
      <c:thickness val="0"/>
      <c:spPr>
        <a:solidFill>
          <a:srgbClr val="C0C0C0"/>
        </a:solidFill>
        <a:ln w="3175">
          <a:solidFill>
            <a:schemeClr val="tx1"/>
          </a:solidFill>
          <a:prstDash val="solid"/>
        </a:ln>
      </c:spPr>
    </c:floor>
    <c:sideWall>
      <c:thickness val="0"/>
      <c:spPr>
        <a:noFill/>
        <a:ln w="12700">
          <a:solidFill>
            <a:schemeClr val="tx1"/>
          </a:solidFill>
          <a:prstDash val="solid"/>
        </a:ln>
      </c:spPr>
    </c:sideWall>
    <c:backWall>
      <c:thickness val="0"/>
      <c:spPr>
        <a:noFill/>
        <a:ln w="12700">
          <a:solidFill>
            <a:schemeClr val="tx1"/>
          </a:solidFill>
          <a:prstDash val="solid"/>
        </a:ln>
      </c:spPr>
    </c:backWall>
    <c:plotArea>
      <c:layout>
        <c:manualLayout>
          <c:layoutTarget val="inner"/>
          <c:xMode val="edge"/>
          <c:yMode val="edge"/>
          <c:x val="0.11068702290076335"/>
          <c:y val="1.9230769230769256E-2"/>
          <c:w val="0.84987277353689605"/>
          <c:h val="0.85000000000000042"/>
        </c:manualLayout>
      </c:layout>
      <c:bar3DChart>
        <c:barDir val="bar"/>
        <c:grouping val="clustered"/>
        <c:varyColors val="0"/>
        <c:ser>
          <c:idx val="0"/>
          <c:order val="0"/>
          <c:tx>
            <c:strRef>
              <c:f>Sheet1!$A$2</c:f>
              <c:strCache>
                <c:ptCount val="1"/>
              </c:strCache>
            </c:strRef>
          </c:tx>
          <c:spPr>
            <a:solidFill>
              <a:srgbClr val="99CCFF"/>
            </a:solidFill>
            <a:ln w="9398">
              <a:solidFill>
                <a:schemeClr val="tx1"/>
              </a:solidFill>
              <a:prstDash val="solid"/>
            </a:ln>
          </c:spPr>
          <c:invertIfNegative val="0"/>
          <c:dLbls>
            <c:dLbl>
              <c:idx val="0"/>
              <c:layout>
                <c:manualLayout>
                  <c:x val="4.5506426925889538E-3"/>
                  <c:y val="-1.1194009717545621E-2"/>
                </c:manualLayout>
              </c:layout>
              <c:showLegendKey val="0"/>
              <c:showVal val="1"/>
              <c:showCatName val="0"/>
              <c:showSerName val="0"/>
              <c:showPercent val="0"/>
              <c:showBubbleSize val="0"/>
            </c:dLbl>
            <c:dLbl>
              <c:idx val="1"/>
              <c:layout>
                <c:manualLayout>
                  <c:x val="5.2836182313805592E-3"/>
                  <c:y val="-9.5773237868274717E-3"/>
                </c:manualLayout>
              </c:layout>
              <c:showLegendKey val="0"/>
              <c:showVal val="1"/>
              <c:showCatName val="0"/>
              <c:showSerName val="0"/>
              <c:showPercent val="0"/>
              <c:showBubbleSize val="0"/>
            </c:dLbl>
            <c:dLbl>
              <c:idx val="2"/>
              <c:layout>
                <c:manualLayout>
                  <c:x val="9.2776199951245797E-4"/>
                  <c:y val="-1.5653289391899559E-2"/>
                </c:manualLayout>
              </c:layout>
              <c:showLegendKey val="0"/>
              <c:showVal val="1"/>
              <c:showCatName val="0"/>
              <c:showSerName val="0"/>
              <c:showPercent val="0"/>
              <c:showBubbleSize val="0"/>
            </c:dLbl>
            <c:dLbl>
              <c:idx val="3"/>
              <c:layout>
                <c:manualLayout>
                  <c:x val="1.1299565494398521E-2"/>
                  <c:y val="-1.7883101150817489E-2"/>
                </c:manualLayout>
              </c:layout>
              <c:showLegendKey val="0"/>
              <c:showVal val="1"/>
              <c:showCatName val="0"/>
              <c:showSerName val="0"/>
              <c:showPercent val="0"/>
              <c:showBubbleSize val="0"/>
            </c:dLbl>
            <c:dLbl>
              <c:idx val="4"/>
              <c:layout>
                <c:manualLayout>
                  <c:x val="1.0348338833620588E-2"/>
                  <c:y val="-1.6266415220099559E-2"/>
                </c:manualLayout>
              </c:layout>
              <c:showLegendKey val="0"/>
              <c:showVal val="1"/>
              <c:showCatName val="0"/>
              <c:showSerName val="0"/>
              <c:showPercent val="0"/>
              <c:showBubbleSize val="0"/>
            </c:dLbl>
            <c:dLbl>
              <c:idx val="5"/>
              <c:layout>
                <c:manualLayout>
                  <c:x val="1.8126937222554287E-2"/>
                  <c:y val="-2.0419303902094496E-2"/>
                </c:manualLayout>
              </c:layout>
              <c:showLegendKey val="0"/>
              <c:showVal val="1"/>
              <c:showCatName val="0"/>
              <c:showSerName val="0"/>
              <c:showPercent val="0"/>
              <c:showBubbleSize val="0"/>
            </c:dLbl>
            <c:spPr>
              <a:noFill/>
              <a:ln w="18797">
                <a:noFill/>
              </a:ln>
            </c:spPr>
            <c:txPr>
              <a:bodyPr/>
              <a:lstStyle/>
              <a:p>
                <a:pPr>
                  <a:defRPr sz="1332" b="1" i="0" u="none" strike="noStrike" baseline="0">
                    <a:solidFill>
                      <a:schemeClr val="tx1"/>
                    </a:solidFill>
                    <a:latin typeface="標楷體"/>
                    <a:ea typeface="標楷體"/>
                    <a:cs typeface="標楷體"/>
                  </a:defRPr>
                </a:pPr>
                <a:endParaRPr lang="zh-TW"/>
              </a:p>
            </c:txPr>
            <c:showLegendKey val="0"/>
            <c:showVal val="1"/>
            <c:showCatName val="0"/>
            <c:showSerName val="0"/>
            <c:showPercent val="0"/>
            <c:showBubbleSize val="0"/>
            <c:showLeaderLines val="0"/>
          </c:dLbls>
          <c:cat>
            <c:strRef>
              <c:f>Sheet1!$B$1:$J$1</c:f>
              <c:strCache>
                <c:ptCount val="9"/>
                <c:pt idx="0">
                  <c:v>奧國</c:v>
                </c:pt>
                <c:pt idx="1">
                  <c:v>俄國</c:v>
                </c:pt>
                <c:pt idx="2">
                  <c:v>法國</c:v>
                </c:pt>
                <c:pt idx="3">
                  <c:v>日本</c:v>
                </c:pt>
                <c:pt idx="4">
                  <c:v>澳洲</c:v>
                </c:pt>
                <c:pt idx="5">
                  <c:v>德國</c:v>
                </c:pt>
                <c:pt idx="6">
                  <c:v>英國</c:v>
                </c:pt>
                <c:pt idx="7">
                  <c:v>台灣</c:v>
                </c:pt>
                <c:pt idx="8">
                  <c:v>美國</c:v>
                </c:pt>
              </c:strCache>
            </c:strRef>
          </c:cat>
          <c:val>
            <c:numRef>
              <c:f>Sheet1!$B$2:$J$2</c:f>
              <c:numCache>
                <c:formatCode>General</c:formatCode>
                <c:ptCount val="9"/>
                <c:pt idx="0">
                  <c:v>1</c:v>
                </c:pt>
                <c:pt idx="1">
                  <c:v>1</c:v>
                </c:pt>
                <c:pt idx="2">
                  <c:v>2</c:v>
                </c:pt>
                <c:pt idx="3">
                  <c:v>3</c:v>
                </c:pt>
                <c:pt idx="4">
                  <c:v>4</c:v>
                </c:pt>
                <c:pt idx="5">
                  <c:v>5</c:v>
                </c:pt>
                <c:pt idx="6">
                  <c:v>7</c:v>
                </c:pt>
                <c:pt idx="7">
                  <c:v>30</c:v>
                </c:pt>
                <c:pt idx="8">
                  <c:v>79</c:v>
                </c:pt>
              </c:numCache>
            </c:numRef>
          </c:val>
        </c:ser>
        <c:dLbls>
          <c:showLegendKey val="0"/>
          <c:showVal val="0"/>
          <c:showCatName val="0"/>
          <c:showSerName val="0"/>
          <c:showPercent val="0"/>
          <c:showBubbleSize val="0"/>
        </c:dLbls>
        <c:gapWidth val="150"/>
        <c:gapDepth val="0"/>
        <c:shape val="box"/>
        <c:axId val="69797376"/>
        <c:axId val="69798912"/>
        <c:axId val="0"/>
      </c:bar3DChart>
      <c:catAx>
        <c:axId val="69797376"/>
        <c:scaling>
          <c:orientation val="minMax"/>
        </c:scaling>
        <c:delete val="0"/>
        <c:axPos val="l"/>
        <c:numFmt formatCode="General" sourceLinked="1"/>
        <c:majorTickMark val="in"/>
        <c:minorTickMark val="none"/>
        <c:tickLblPos val="low"/>
        <c:spPr>
          <a:ln w="2350">
            <a:solidFill>
              <a:schemeClr val="tx1"/>
            </a:solidFill>
            <a:prstDash val="solid"/>
          </a:ln>
        </c:spPr>
        <c:txPr>
          <a:bodyPr rot="0" vert="horz"/>
          <a:lstStyle/>
          <a:p>
            <a:pPr>
              <a:defRPr sz="1332" b="1" i="0" u="none" strike="noStrike" baseline="0">
                <a:solidFill>
                  <a:schemeClr val="tx1"/>
                </a:solidFill>
                <a:latin typeface="標楷體"/>
                <a:ea typeface="標楷體"/>
                <a:cs typeface="標楷體"/>
              </a:defRPr>
            </a:pPr>
            <a:endParaRPr lang="zh-TW"/>
          </a:p>
        </c:txPr>
        <c:crossAx val="69798912"/>
        <c:crosses val="autoZero"/>
        <c:auto val="1"/>
        <c:lblAlgn val="ctr"/>
        <c:lblOffset val="100"/>
        <c:tickLblSkip val="1"/>
        <c:tickMarkSkip val="1"/>
        <c:noMultiLvlLbl val="0"/>
      </c:catAx>
      <c:valAx>
        <c:axId val="69798912"/>
        <c:scaling>
          <c:orientation val="minMax"/>
        </c:scaling>
        <c:delete val="0"/>
        <c:axPos val="b"/>
        <c:majorGridlines>
          <c:spPr>
            <a:ln w="2350">
              <a:solidFill>
                <a:schemeClr val="tx1"/>
              </a:solidFill>
              <a:prstDash val="solid"/>
            </a:ln>
          </c:spPr>
        </c:majorGridlines>
        <c:numFmt formatCode="General" sourceLinked="1"/>
        <c:majorTickMark val="in"/>
        <c:minorTickMark val="none"/>
        <c:tickLblPos val="nextTo"/>
        <c:spPr>
          <a:ln w="2350">
            <a:solidFill>
              <a:schemeClr val="tx1"/>
            </a:solidFill>
            <a:prstDash val="solid"/>
          </a:ln>
        </c:spPr>
        <c:txPr>
          <a:bodyPr rot="0" vert="horz"/>
          <a:lstStyle/>
          <a:p>
            <a:pPr>
              <a:defRPr sz="1332" b="1" i="0" u="none" strike="noStrike" baseline="0">
                <a:solidFill>
                  <a:schemeClr val="tx1"/>
                </a:solidFill>
                <a:latin typeface="標楷體"/>
                <a:ea typeface="標楷體"/>
                <a:cs typeface="標楷體"/>
              </a:defRPr>
            </a:pPr>
            <a:endParaRPr lang="zh-TW"/>
          </a:p>
        </c:txPr>
        <c:crossAx val="69797376"/>
        <c:crosses val="autoZero"/>
        <c:crossBetween val="between"/>
      </c:valAx>
      <c:spPr>
        <a:noFill/>
        <a:ln w="18797">
          <a:noFill/>
        </a:ln>
      </c:spPr>
    </c:plotArea>
    <c:plotVisOnly val="1"/>
    <c:dispBlanksAs val="gap"/>
    <c:showDLblsOverMax val="0"/>
  </c:chart>
  <c:spPr>
    <a:noFill/>
    <a:ln>
      <a:noFill/>
    </a:ln>
  </c:spPr>
  <c:txPr>
    <a:bodyPr/>
    <a:lstStyle/>
    <a:p>
      <a:pPr>
        <a:defRPr sz="1332" b="1" i="0" u="none" strike="noStrike" baseline="0">
          <a:solidFill>
            <a:schemeClr val="tx1"/>
          </a:solidFill>
          <a:latin typeface="標楷體"/>
          <a:ea typeface="標楷體"/>
          <a:cs typeface="標楷體"/>
        </a:defRPr>
      </a:pPr>
      <a:endParaRPr lang="zh-TW"/>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solidFill>
          <a:srgbClr val="C0C0C0"/>
        </a:solidFill>
        <a:ln w="3175">
          <a:solidFill>
            <a:schemeClr val="tx1"/>
          </a:solidFill>
          <a:prstDash val="solid"/>
        </a:ln>
      </c:spPr>
    </c:floor>
    <c:sideWall>
      <c:thickness val="0"/>
      <c:spPr>
        <a:noFill/>
        <a:ln w="12700">
          <a:solidFill>
            <a:schemeClr val="tx1"/>
          </a:solidFill>
          <a:prstDash val="solid"/>
        </a:ln>
      </c:spPr>
    </c:sideWall>
    <c:backWall>
      <c:thickness val="0"/>
      <c:spPr>
        <a:noFill/>
        <a:ln w="12700">
          <a:solidFill>
            <a:schemeClr val="tx1"/>
          </a:solidFill>
          <a:prstDash val="solid"/>
        </a:ln>
      </c:spPr>
    </c:backWall>
    <c:plotArea>
      <c:layout/>
      <c:bar3DChart>
        <c:barDir val="col"/>
        <c:grouping val="clustered"/>
        <c:varyColors val="0"/>
        <c:dLbls>
          <c:showLegendKey val="0"/>
          <c:showVal val="0"/>
          <c:showCatName val="0"/>
          <c:showSerName val="0"/>
          <c:showPercent val="0"/>
          <c:showBubbleSize val="0"/>
        </c:dLbls>
        <c:gapWidth val="150"/>
        <c:gapDepth val="0"/>
        <c:shape val="box"/>
        <c:axId val="69871488"/>
        <c:axId val="69873024"/>
        <c:axId val="0"/>
      </c:bar3DChart>
      <c:catAx>
        <c:axId val="69871488"/>
        <c:scaling>
          <c:orientation val="minMax"/>
        </c:scaling>
        <c:delete val="0"/>
        <c:axPos val="b"/>
        <c:majorTickMark val="in"/>
        <c:minorTickMark val="none"/>
        <c:tickLblPos val="low"/>
        <c:spPr>
          <a:ln w="935">
            <a:solidFill>
              <a:schemeClr val="tx1"/>
            </a:solidFill>
            <a:prstDash val="solid"/>
          </a:ln>
        </c:spPr>
        <c:txPr>
          <a:bodyPr rot="0" vert="horz"/>
          <a:lstStyle/>
          <a:p>
            <a:pPr>
              <a:defRPr sz="530" b="1" i="0" u="none" strike="noStrike" baseline="0">
                <a:solidFill>
                  <a:schemeClr val="tx1"/>
                </a:solidFill>
                <a:latin typeface="標楷體"/>
                <a:ea typeface="標楷體"/>
                <a:cs typeface="標楷體"/>
              </a:defRPr>
            </a:pPr>
            <a:endParaRPr lang="zh-TW"/>
          </a:p>
        </c:txPr>
        <c:crossAx val="69873024"/>
        <c:crosses val="autoZero"/>
        <c:auto val="1"/>
        <c:lblAlgn val="ctr"/>
        <c:lblOffset val="100"/>
        <c:tickMarkSkip val="1"/>
        <c:noMultiLvlLbl val="0"/>
      </c:catAx>
      <c:valAx>
        <c:axId val="69873024"/>
        <c:scaling>
          <c:orientation val="minMax"/>
        </c:scaling>
        <c:delete val="0"/>
        <c:axPos val="l"/>
        <c:majorGridlines>
          <c:spPr>
            <a:ln w="935">
              <a:solidFill>
                <a:schemeClr val="tx1"/>
              </a:solidFill>
              <a:prstDash val="solid"/>
            </a:ln>
          </c:spPr>
        </c:majorGridlines>
        <c:majorTickMark val="in"/>
        <c:minorTickMark val="none"/>
        <c:tickLblPos val="nextTo"/>
        <c:spPr>
          <a:ln w="935">
            <a:solidFill>
              <a:schemeClr val="tx1"/>
            </a:solidFill>
            <a:prstDash val="solid"/>
          </a:ln>
        </c:spPr>
        <c:txPr>
          <a:bodyPr rot="0" vert="horz"/>
          <a:lstStyle/>
          <a:p>
            <a:pPr>
              <a:defRPr sz="530" b="1" i="0" u="none" strike="noStrike" baseline="0">
                <a:solidFill>
                  <a:schemeClr val="tx1"/>
                </a:solidFill>
                <a:latin typeface="標楷體"/>
                <a:ea typeface="標楷體"/>
                <a:cs typeface="標楷體"/>
              </a:defRPr>
            </a:pPr>
            <a:endParaRPr lang="zh-TW"/>
          </a:p>
        </c:txPr>
        <c:crossAx val="69871488"/>
        <c:crosses val="autoZero"/>
        <c:crossBetween val="between"/>
      </c:valAx>
      <c:spPr>
        <a:noFill/>
        <a:ln w="7482">
          <a:noFill/>
        </a:ln>
      </c:spPr>
    </c:plotArea>
    <c:legend>
      <c:legendPos val="r"/>
      <c:layout>
        <c:manualLayout>
          <c:xMode val="edge"/>
          <c:yMode val="edge"/>
          <c:x val="0.91463414634146367"/>
          <c:y val="0.40344827586206944"/>
          <c:w val="8.1613508442776733E-2"/>
          <c:h val="0.19482758620689655"/>
        </c:manualLayout>
      </c:layout>
      <c:overlay val="0"/>
      <c:spPr>
        <a:noFill/>
        <a:ln w="935">
          <a:solidFill>
            <a:schemeClr val="tx1"/>
          </a:solidFill>
          <a:prstDash val="solid"/>
        </a:ln>
      </c:spPr>
      <c:txPr>
        <a:bodyPr/>
        <a:lstStyle/>
        <a:p>
          <a:pPr>
            <a:defRPr sz="487" b="1" i="0" u="none" strike="noStrike" baseline="0">
              <a:solidFill>
                <a:schemeClr val="tx1"/>
              </a:solidFill>
              <a:latin typeface="標楷體"/>
              <a:ea typeface="標楷體"/>
              <a:cs typeface="標楷體"/>
            </a:defRPr>
          </a:pPr>
          <a:endParaRPr lang="zh-TW"/>
        </a:p>
      </c:txPr>
    </c:legend>
    <c:plotVisOnly val="1"/>
    <c:dispBlanksAs val="gap"/>
    <c:showDLblsOverMax val="0"/>
  </c:chart>
  <c:spPr>
    <a:noFill/>
    <a:ln>
      <a:noFill/>
    </a:ln>
  </c:spPr>
  <c:txPr>
    <a:bodyPr/>
    <a:lstStyle/>
    <a:p>
      <a:pPr>
        <a:defRPr sz="530" b="1" i="0" u="none" strike="noStrike" baseline="0">
          <a:solidFill>
            <a:schemeClr val="tx1"/>
          </a:solidFill>
          <a:latin typeface="標楷體"/>
          <a:ea typeface="標楷體"/>
          <a:cs typeface="標楷體"/>
        </a:defRPr>
      </a:pPr>
      <a:endParaRPr lang="zh-TW"/>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30"/>
      <c:rotY val="0"/>
      <c:rAngAx val="0"/>
      <c:perspective val="30"/>
    </c:view3D>
    <c:floor>
      <c:thickness val="0"/>
    </c:floor>
    <c:sideWall>
      <c:thickness val="0"/>
    </c:sideWall>
    <c:backWall>
      <c:thickness val="0"/>
    </c:backWall>
    <c:plotArea>
      <c:layout/>
      <c:pie3DChart>
        <c:varyColors val="1"/>
        <c:ser>
          <c:idx val="0"/>
          <c:order val="0"/>
          <c:dPt>
            <c:idx val="1"/>
            <c:bubble3D val="0"/>
            <c:explosion val="40"/>
          </c:dPt>
          <c:dPt>
            <c:idx val="2"/>
            <c:bubble3D val="0"/>
            <c:explosion val="53"/>
          </c:dPt>
          <c:dLbls>
            <c:txPr>
              <a:bodyPr/>
              <a:lstStyle/>
              <a:p>
                <a:pPr>
                  <a:defRPr sz="1600" b="1">
                    <a:latin typeface="微軟正黑體" pitchFamily="34" charset="-120"/>
                    <a:ea typeface="微軟正黑體" pitchFamily="34" charset="-120"/>
                  </a:defRPr>
                </a:pPr>
                <a:endParaRPr lang="zh-TW"/>
              </a:p>
            </c:txPr>
            <c:showLegendKey val="0"/>
            <c:showVal val="0"/>
            <c:showCatName val="1"/>
            <c:showSerName val="0"/>
            <c:showPercent val="1"/>
            <c:showBubbleSize val="0"/>
            <c:showLeaderLines val="1"/>
          </c:dLbls>
          <c:cat>
            <c:strRef>
              <c:f>Sheet1!$A$3:$A$10</c:f>
              <c:strCache>
                <c:ptCount val="8"/>
                <c:pt idx="0">
                  <c:v>政府機關</c:v>
                </c:pt>
                <c:pt idx="1">
                  <c:v>金融界</c:v>
                </c:pt>
                <c:pt idx="2">
                  <c:v>工商界</c:v>
                </c:pt>
                <c:pt idx="3">
                  <c:v>會計/法律事務所</c:v>
                </c:pt>
                <c:pt idx="4">
                  <c:v>教界</c:v>
                </c:pt>
                <c:pt idx="5">
                  <c:v>研究所</c:v>
                </c:pt>
                <c:pt idx="6">
                  <c:v>旅居</c:v>
                </c:pt>
                <c:pt idx="7">
                  <c:v>其他(和兵役，退休，歿)</c:v>
                </c:pt>
              </c:strCache>
            </c:strRef>
          </c:cat>
          <c:val>
            <c:numRef>
              <c:f>Sheet1!$B$3:$B$10</c:f>
              <c:numCache>
                <c:formatCode>General</c:formatCode>
                <c:ptCount val="8"/>
                <c:pt idx="0">
                  <c:v>419</c:v>
                </c:pt>
                <c:pt idx="1">
                  <c:v>648</c:v>
                </c:pt>
                <c:pt idx="2">
                  <c:v>572</c:v>
                </c:pt>
                <c:pt idx="3">
                  <c:v>143</c:v>
                </c:pt>
                <c:pt idx="4">
                  <c:v>175</c:v>
                </c:pt>
                <c:pt idx="5">
                  <c:v>95</c:v>
                </c:pt>
                <c:pt idx="6">
                  <c:v>378</c:v>
                </c:pt>
                <c:pt idx="7">
                  <c:v>407</c:v>
                </c:pt>
              </c:numCache>
            </c:numRef>
          </c:val>
        </c:ser>
        <c:dLbls>
          <c:showLegendKey val="0"/>
          <c:showVal val="0"/>
          <c:showCatName val="1"/>
          <c:showSerName val="0"/>
          <c:showPercent val="1"/>
          <c:showBubbleSize val="0"/>
          <c:showLeaderLines val="1"/>
        </c:dLbls>
      </c:pie3DChart>
    </c:plotArea>
    <c:plotVisOnly val="1"/>
    <c:dispBlanksAs val="zero"/>
    <c:showDLblsOverMax val="0"/>
  </c:chart>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zh-TW" altLang="en-US" dirty="0" smtClean="0"/>
              <a:t>學生人數比例</a:t>
            </a:r>
            <a:endParaRPr lang="zh-TW" altLang="en-US" dirty="0"/>
          </a:p>
        </c:rich>
      </c:tx>
      <c:overlay val="0"/>
    </c:title>
    <c:autoTitleDeleted val="0"/>
    <c:view3D>
      <c:rotX val="75"/>
      <c:rotY val="0"/>
      <c:rAngAx val="0"/>
      <c:perspective val="30"/>
    </c:view3D>
    <c:floor>
      <c:thickness val="0"/>
    </c:floor>
    <c:sideWall>
      <c:thickness val="0"/>
    </c:sideWall>
    <c:backWall>
      <c:thickness val="0"/>
    </c:backWall>
    <c:plotArea>
      <c:layout/>
      <c:pie3DChart>
        <c:varyColors val="1"/>
        <c:ser>
          <c:idx val="0"/>
          <c:order val="0"/>
          <c:tx>
            <c:strRef>
              <c:f>Sheet1!$B$1</c:f>
              <c:strCache>
                <c:ptCount val="1"/>
                <c:pt idx="0">
                  <c:v>銷售</c:v>
                </c:pt>
              </c:strCache>
            </c:strRef>
          </c:tx>
          <c:cat>
            <c:strRef>
              <c:f>Sheet1!$A$2:$A$4</c:f>
              <c:strCache>
                <c:ptCount val="3"/>
                <c:pt idx="0">
                  <c:v>第一季</c:v>
                </c:pt>
                <c:pt idx="1">
                  <c:v>第二季</c:v>
                </c:pt>
                <c:pt idx="2">
                  <c:v>第三季</c:v>
                </c:pt>
              </c:strCache>
            </c:strRef>
          </c:cat>
          <c:val>
            <c:numRef>
              <c:f>Sheet1!$B$2:$B$4</c:f>
              <c:numCache>
                <c:formatCode>General</c:formatCode>
                <c:ptCount val="3"/>
                <c:pt idx="0">
                  <c:v>404</c:v>
                </c:pt>
                <c:pt idx="1">
                  <c:v>41</c:v>
                </c:pt>
                <c:pt idx="2">
                  <c:v>13</c:v>
                </c:pt>
              </c:numCache>
            </c:numRef>
          </c:val>
        </c:ser>
        <c:dLbls>
          <c:showLegendKey val="0"/>
          <c:showVal val="0"/>
          <c:showCatName val="0"/>
          <c:showSerName val="0"/>
          <c:showPercent val="0"/>
          <c:showBubbleSize val="0"/>
          <c:showLeaderLines val="1"/>
        </c:dLbls>
      </c:pie3DChart>
    </c:plotArea>
    <c:plotVisOnly val="1"/>
    <c:dispBlanksAs val="zero"/>
    <c:showDLblsOverMax val="0"/>
  </c:chart>
  <c:txPr>
    <a:bodyPr/>
    <a:lstStyle/>
    <a:p>
      <a:pPr>
        <a:defRPr sz="1800"/>
      </a:pPr>
      <a:endParaRPr lang="zh-TW"/>
    </a:p>
  </c:txPr>
  <c:externalData r:id="rId1">
    <c:autoUpdate val="0"/>
  </c:externalData>
  <c:userShapes r:id="rId2"/>
</c:chartSpace>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drawings/drawing1.xml><?xml version="1.0" encoding="utf-8"?>
<c:userShapes xmlns:c="http://schemas.openxmlformats.org/drawingml/2006/chart">
  <cdr:relSizeAnchor xmlns:cdr="http://schemas.openxmlformats.org/drawingml/2006/chartDrawing">
    <cdr:from>
      <cdr:x>0.30461</cdr:x>
      <cdr:y>0.71111</cdr:y>
    </cdr:from>
    <cdr:to>
      <cdr:x>0.65492</cdr:x>
      <cdr:y>0.88219</cdr:y>
    </cdr:to>
    <cdr:sp macro="" textlink="">
      <cdr:nvSpPr>
        <cdr:cNvPr id="2" name="文字方塊 1"/>
        <cdr:cNvSpPr txBox="1"/>
      </cdr:nvSpPr>
      <cdr:spPr>
        <a:xfrm xmlns:a="http://schemas.openxmlformats.org/drawingml/2006/main">
          <a:off x="1440160" y="2304256"/>
          <a:ext cx="1656184" cy="55436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zh-TW" altLang="en-US" sz="1800" dirty="0"/>
            <a:t>學士班</a:t>
          </a:r>
          <a:r>
            <a:rPr lang="zh-TW" altLang="en-US" sz="1800" dirty="0" smtClean="0"/>
            <a:t>，</a:t>
          </a:r>
          <a:r>
            <a:rPr lang="en-US" altLang="zh-TW" sz="1800" dirty="0" smtClean="0"/>
            <a:t>404</a:t>
          </a:r>
          <a:r>
            <a:rPr lang="zh-TW" altLang="en-US" sz="1800" dirty="0" smtClean="0"/>
            <a:t>人</a:t>
          </a:r>
          <a:endParaRPr lang="zh-TW" altLang="en-US" sz="1800" dirty="0"/>
        </a:p>
      </cdr:txBody>
    </cdr:sp>
  </cdr:relSizeAnchor>
  <cdr:relSizeAnchor xmlns:cdr="http://schemas.openxmlformats.org/drawingml/2006/chartDrawing">
    <cdr:from>
      <cdr:x>0.04569</cdr:x>
      <cdr:y>0.15556</cdr:y>
    </cdr:from>
    <cdr:to>
      <cdr:x>0.41123</cdr:x>
      <cdr:y>0.31111</cdr:y>
    </cdr:to>
    <cdr:sp macro="" textlink="">
      <cdr:nvSpPr>
        <cdr:cNvPr id="3" name="文字方塊 2"/>
        <cdr:cNvSpPr txBox="1"/>
      </cdr:nvSpPr>
      <cdr:spPr>
        <a:xfrm xmlns:a="http://schemas.openxmlformats.org/drawingml/2006/main">
          <a:off x="216024" y="504056"/>
          <a:ext cx="1728192" cy="50405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zh-TW" altLang="en-US" sz="1800" dirty="0"/>
            <a:t>碩士班</a:t>
          </a:r>
          <a:r>
            <a:rPr lang="zh-TW" altLang="en-US" sz="1800" dirty="0" smtClean="0"/>
            <a:t>，</a:t>
          </a:r>
          <a:r>
            <a:rPr lang="en-US" altLang="zh-TW" sz="1800" dirty="0" smtClean="0"/>
            <a:t>41</a:t>
          </a:r>
          <a:r>
            <a:rPr lang="zh-TW" altLang="en-US" sz="1800" dirty="0" smtClean="0"/>
            <a:t> 人</a:t>
          </a:r>
          <a:endParaRPr lang="zh-TW" altLang="en-US" sz="18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02"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13" tIns="45706" rIns="91413" bIns="45706" numCol="1" anchor="t" anchorCtr="0" compatLnSpc="1">
            <a:prstTxWarp prst="textNoShape">
              <a:avLst/>
            </a:prstTxWarp>
          </a:bodyPr>
          <a:lstStyle>
            <a:lvl1pPr algn="l" eaLnBrk="1" hangingPunct="1">
              <a:defRPr kumimoji="1" sz="1200" b="0">
                <a:solidFill>
                  <a:schemeClr val="tx1"/>
                </a:solidFill>
                <a:effectLst/>
                <a:latin typeface="Arial" pitchFamily="34" charset="0"/>
                <a:ea typeface="新細明體" pitchFamily="18" charset="-120"/>
              </a:defRPr>
            </a:lvl1pPr>
          </a:lstStyle>
          <a:p>
            <a:pPr>
              <a:defRPr/>
            </a:pPr>
            <a:endParaRPr lang="en-US" altLang="zh-TW"/>
          </a:p>
        </p:txBody>
      </p:sp>
      <p:sp>
        <p:nvSpPr>
          <p:cNvPr id="102403" name="Rectangle 3"/>
          <p:cNvSpPr>
            <a:spLocks noGrp="1" noChangeArrowheads="1"/>
          </p:cNvSpPr>
          <p:nvPr>
            <p:ph type="dt" sz="quarter" idx="1"/>
          </p:nvPr>
        </p:nvSpPr>
        <p:spPr bwMode="auto">
          <a:xfrm>
            <a:off x="3849688" y="0"/>
            <a:ext cx="2946400" cy="496888"/>
          </a:xfrm>
          <a:prstGeom prst="rect">
            <a:avLst/>
          </a:prstGeom>
          <a:noFill/>
          <a:ln w="9525">
            <a:noFill/>
            <a:miter lim="800000"/>
            <a:headEnd/>
            <a:tailEnd/>
          </a:ln>
          <a:effectLst/>
        </p:spPr>
        <p:txBody>
          <a:bodyPr vert="horz" wrap="square" lIns="91413" tIns="45706" rIns="91413" bIns="45706" numCol="1" anchor="t" anchorCtr="0" compatLnSpc="1">
            <a:prstTxWarp prst="textNoShape">
              <a:avLst/>
            </a:prstTxWarp>
          </a:bodyPr>
          <a:lstStyle>
            <a:lvl1pPr algn="r" eaLnBrk="1" hangingPunct="1">
              <a:defRPr kumimoji="1" sz="1200" b="0">
                <a:solidFill>
                  <a:schemeClr val="tx1"/>
                </a:solidFill>
                <a:effectLst/>
                <a:latin typeface="Arial" pitchFamily="34" charset="0"/>
                <a:ea typeface="新細明體" pitchFamily="18" charset="-120"/>
              </a:defRPr>
            </a:lvl1pPr>
          </a:lstStyle>
          <a:p>
            <a:pPr>
              <a:defRPr/>
            </a:pPr>
            <a:fld id="{A72C2BA8-B776-4CD3-B3FA-70695B0664F3}" type="datetime1">
              <a:rPr lang="zh-TW" altLang="en-US"/>
              <a:pPr>
                <a:defRPr/>
              </a:pPr>
              <a:t>2013/10/30</a:t>
            </a:fld>
            <a:endParaRPr lang="en-US" altLang="zh-TW"/>
          </a:p>
        </p:txBody>
      </p:sp>
      <p:sp>
        <p:nvSpPr>
          <p:cNvPr id="102404" name="Rectangle 4"/>
          <p:cNvSpPr>
            <a:spLocks noGrp="1" noChangeArrowheads="1"/>
          </p:cNvSpPr>
          <p:nvPr>
            <p:ph type="ftr" sz="quarter" idx="2"/>
          </p:nvPr>
        </p:nvSpPr>
        <p:spPr bwMode="auto">
          <a:xfrm>
            <a:off x="0" y="9428163"/>
            <a:ext cx="2946400" cy="496887"/>
          </a:xfrm>
          <a:prstGeom prst="rect">
            <a:avLst/>
          </a:prstGeom>
          <a:noFill/>
          <a:ln w="9525">
            <a:noFill/>
            <a:miter lim="800000"/>
            <a:headEnd/>
            <a:tailEnd/>
          </a:ln>
          <a:effectLst/>
        </p:spPr>
        <p:txBody>
          <a:bodyPr vert="horz" wrap="square" lIns="91413" tIns="45706" rIns="91413" bIns="45706" numCol="1" anchor="b" anchorCtr="0" compatLnSpc="1">
            <a:prstTxWarp prst="textNoShape">
              <a:avLst/>
            </a:prstTxWarp>
          </a:bodyPr>
          <a:lstStyle>
            <a:lvl1pPr algn="l" eaLnBrk="1" hangingPunct="1">
              <a:defRPr kumimoji="1" sz="1200" b="0">
                <a:solidFill>
                  <a:schemeClr val="tx1"/>
                </a:solidFill>
                <a:effectLst/>
                <a:latin typeface="Arial" pitchFamily="34" charset="0"/>
                <a:ea typeface="新細明體" pitchFamily="18" charset="-120"/>
              </a:defRPr>
            </a:lvl1pPr>
          </a:lstStyle>
          <a:p>
            <a:pPr>
              <a:defRPr/>
            </a:pPr>
            <a:endParaRPr lang="en-US" altLang="zh-TW"/>
          </a:p>
        </p:txBody>
      </p:sp>
      <p:sp>
        <p:nvSpPr>
          <p:cNvPr id="102405" name="Rectangle 5"/>
          <p:cNvSpPr>
            <a:spLocks noGrp="1" noChangeArrowheads="1"/>
          </p:cNvSpPr>
          <p:nvPr>
            <p:ph type="sldNum" sz="quarter" idx="3"/>
          </p:nvPr>
        </p:nvSpPr>
        <p:spPr bwMode="auto">
          <a:xfrm>
            <a:off x="3849688" y="9428163"/>
            <a:ext cx="2946400" cy="496887"/>
          </a:xfrm>
          <a:prstGeom prst="rect">
            <a:avLst/>
          </a:prstGeom>
          <a:noFill/>
          <a:ln w="9525">
            <a:noFill/>
            <a:miter lim="800000"/>
            <a:headEnd/>
            <a:tailEnd/>
          </a:ln>
          <a:effectLst/>
        </p:spPr>
        <p:txBody>
          <a:bodyPr vert="horz" wrap="square" lIns="91413" tIns="45706" rIns="91413" bIns="45706" numCol="1" anchor="b" anchorCtr="0" compatLnSpc="1">
            <a:prstTxWarp prst="textNoShape">
              <a:avLst/>
            </a:prstTxWarp>
          </a:bodyPr>
          <a:lstStyle>
            <a:lvl1pPr algn="r" eaLnBrk="1" hangingPunct="1">
              <a:defRPr kumimoji="1" sz="1200" b="0">
                <a:solidFill>
                  <a:schemeClr val="tx1"/>
                </a:solidFill>
                <a:effectLst/>
                <a:latin typeface="Arial" pitchFamily="34" charset="0"/>
                <a:ea typeface="新細明體" pitchFamily="18" charset="-120"/>
              </a:defRPr>
            </a:lvl1pPr>
          </a:lstStyle>
          <a:p>
            <a:pPr>
              <a:defRPr/>
            </a:pPr>
            <a:fld id="{4D82E951-D2AC-4F1C-8513-B150C17A4E31}" type="slidenum">
              <a:rPr lang="en-US" altLang="zh-TW"/>
              <a:pPr>
                <a:defRPr/>
              </a:pPr>
              <a:t>‹#›</a:t>
            </a:fld>
            <a:endParaRPr lang="en-US" altLang="zh-TW"/>
          </a:p>
        </p:txBody>
      </p:sp>
    </p:spTree>
    <p:extLst>
      <p:ext uri="{BB962C8B-B14F-4D97-AF65-F5344CB8AC3E}">
        <p14:creationId xmlns:p14="http://schemas.microsoft.com/office/powerpoint/2010/main" val="41682524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274"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13" tIns="45706" rIns="91413" bIns="45706" numCol="1" anchor="t" anchorCtr="0" compatLnSpc="1">
            <a:prstTxWarp prst="textNoShape">
              <a:avLst/>
            </a:prstTxWarp>
          </a:bodyPr>
          <a:lstStyle>
            <a:lvl1pPr algn="l" eaLnBrk="1" hangingPunct="1">
              <a:defRPr kumimoji="1" sz="1200" b="0">
                <a:solidFill>
                  <a:schemeClr val="tx1"/>
                </a:solidFill>
                <a:effectLst/>
                <a:latin typeface="Arial" pitchFamily="34" charset="0"/>
                <a:ea typeface="新細明體" pitchFamily="18" charset="-120"/>
              </a:defRPr>
            </a:lvl1pPr>
          </a:lstStyle>
          <a:p>
            <a:pPr>
              <a:defRPr/>
            </a:pPr>
            <a:endParaRPr lang="en-US" altLang="zh-TW"/>
          </a:p>
        </p:txBody>
      </p:sp>
      <p:sp>
        <p:nvSpPr>
          <p:cNvPr id="54275" name="Rectangle 3"/>
          <p:cNvSpPr>
            <a:spLocks noGrp="1" noChangeArrowheads="1"/>
          </p:cNvSpPr>
          <p:nvPr>
            <p:ph type="dt" idx="1"/>
          </p:nvPr>
        </p:nvSpPr>
        <p:spPr bwMode="auto">
          <a:xfrm>
            <a:off x="3849688" y="0"/>
            <a:ext cx="2946400" cy="496888"/>
          </a:xfrm>
          <a:prstGeom prst="rect">
            <a:avLst/>
          </a:prstGeom>
          <a:noFill/>
          <a:ln w="9525">
            <a:noFill/>
            <a:miter lim="800000"/>
            <a:headEnd/>
            <a:tailEnd/>
          </a:ln>
          <a:effectLst/>
        </p:spPr>
        <p:txBody>
          <a:bodyPr vert="horz" wrap="square" lIns="91413" tIns="45706" rIns="91413" bIns="45706" numCol="1" anchor="t" anchorCtr="0" compatLnSpc="1">
            <a:prstTxWarp prst="textNoShape">
              <a:avLst/>
            </a:prstTxWarp>
          </a:bodyPr>
          <a:lstStyle>
            <a:lvl1pPr algn="r" eaLnBrk="1" hangingPunct="1">
              <a:defRPr kumimoji="1" sz="1200" b="0">
                <a:solidFill>
                  <a:schemeClr val="tx1"/>
                </a:solidFill>
                <a:effectLst/>
                <a:latin typeface="Arial" pitchFamily="34" charset="0"/>
                <a:ea typeface="新細明體" pitchFamily="18" charset="-120"/>
              </a:defRPr>
            </a:lvl1pPr>
          </a:lstStyle>
          <a:p>
            <a:pPr>
              <a:defRPr/>
            </a:pPr>
            <a:fld id="{050D0E9F-AFD4-4C62-AC3A-17A5772EC0E1}" type="datetime1">
              <a:rPr lang="zh-TW" altLang="en-US"/>
              <a:pPr>
                <a:defRPr/>
              </a:pPr>
              <a:t>2013/10/30</a:t>
            </a:fld>
            <a:endParaRPr lang="en-US" altLang="zh-TW"/>
          </a:p>
        </p:txBody>
      </p:sp>
      <p:sp>
        <p:nvSpPr>
          <p:cNvPr id="15364" name="Rectangle 4"/>
          <p:cNvSpPr>
            <a:spLocks noGrp="1" noRot="1" noChangeAspect="1" noChangeArrowheads="1" noTextEdit="1"/>
          </p:cNvSpPr>
          <p:nvPr>
            <p:ph type="sldImg" idx="2"/>
          </p:nvPr>
        </p:nvSpPr>
        <p:spPr bwMode="auto">
          <a:xfrm>
            <a:off x="914400" y="744538"/>
            <a:ext cx="4965700" cy="3722687"/>
          </a:xfrm>
          <a:prstGeom prst="rect">
            <a:avLst/>
          </a:prstGeom>
          <a:noFill/>
          <a:ln w="9525">
            <a:solidFill>
              <a:srgbClr val="000000"/>
            </a:solidFill>
            <a:miter lim="800000"/>
            <a:headEnd/>
            <a:tailEnd/>
          </a:ln>
        </p:spPr>
      </p:sp>
      <p:sp>
        <p:nvSpPr>
          <p:cNvPr id="54277" name="Rectangle 5"/>
          <p:cNvSpPr>
            <a:spLocks noGrp="1" noChangeArrowheads="1"/>
          </p:cNvSpPr>
          <p:nvPr>
            <p:ph type="body" sz="quarter" idx="3"/>
          </p:nvPr>
        </p:nvSpPr>
        <p:spPr bwMode="auto">
          <a:xfrm>
            <a:off x="679450" y="4714875"/>
            <a:ext cx="5438775" cy="4467225"/>
          </a:xfrm>
          <a:prstGeom prst="rect">
            <a:avLst/>
          </a:prstGeom>
          <a:noFill/>
          <a:ln w="9525">
            <a:noFill/>
            <a:miter lim="800000"/>
            <a:headEnd/>
            <a:tailEnd/>
          </a:ln>
          <a:effectLst/>
        </p:spPr>
        <p:txBody>
          <a:bodyPr vert="horz" wrap="square" lIns="91413" tIns="45706" rIns="91413" bIns="45706" numCol="1" anchor="t" anchorCtr="0" compatLnSpc="1">
            <a:prstTxWarp prst="textNoShape">
              <a:avLst/>
            </a:prstTxWarp>
          </a:bodyPr>
          <a:lstStyle/>
          <a:p>
            <a:pPr lvl="0"/>
            <a:r>
              <a:rPr lang="zh-TW" altLang="en-US" noProof="0" smtClean="0"/>
              <a:t>按一下以編輯母片</a:t>
            </a:r>
          </a:p>
          <a:p>
            <a:pPr lvl="1"/>
            <a:r>
              <a:rPr lang="zh-TW" altLang="en-US" noProof="0" smtClean="0"/>
              <a:t>第二層</a:t>
            </a:r>
          </a:p>
          <a:p>
            <a:pPr lvl="2"/>
            <a:r>
              <a:rPr lang="zh-TW" altLang="en-US" noProof="0" smtClean="0"/>
              <a:t>第三層</a:t>
            </a:r>
          </a:p>
          <a:p>
            <a:pPr lvl="3"/>
            <a:r>
              <a:rPr lang="zh-TW" altLang="en-US" noProof="0" smtClean="0"/>
              <a:t>第四層</a:t>
            </a:r>
          </a:p>
          <a:p>
            <a:pPr lvl="4"/>
            <a:r>
              <a:rPr lang="zh-TW" altLang="en-US" noProof="0" smtClean="0"/>
              <a:t>第五層</a:t>
            </a:r>
          </a:p>
        </p:txBody>
      </p:sp>
      <p:sp>
        <p:nvSpPr>
          <p:cNvPr id="54278" name="Rectangle 6"/>
          <p:cNvSpPr>
            <a:spLocks noGrp="1" noChangeArrowheads="1"/>
          </p:cNvSpPr>
          <p:nvPr>
            <p:ph type="ftr" sz="quarter" idx="4"/>
          </p:nvPr>
        </p:nvSpPr>
        <p:spPr bwMode="auto">
          <a:xfrm>
            <a:off x="0" y="9428163"/>
            <a:ext cx="2946400" cy="496887"/>
          </a:xfrm>
          <a:prstGeom prst="rect">
            <a:avLst/>
          </a:prstGeom>
          <a:noFill/>
          <a:ln w="9525">
            <a:noFill/>
            <a:miter lim="800000"/>
            <a:headEnd/>
            <a:tailEnd/>
          </a:ln>
          <a:effectLst/>
        </p:spPr>
        <p:txBody>
          <a:bodyPr vert="horz" wrap="square" lIns="91413" tIns="45706" rIns="91413" bIns="45706" numCol="1" anchor="b" anchorCtr="0" compatLnSpc="1">
            <a:prstTxWarp prst="textNoShape">
              <a:avLst/>
            </a:prstTxWarp>
          </a:bodyPr>
          <a:lstStyle>
            <a:lvl1pPr algn="l" eaLnBrk="1" hangingPunct="1">
              <a:defRPr kumimoji="1" sz="1200" b="0">
                <a:solidFill>
                  <a:schemeClr val="tx1"/>
                </a:solidFill>
                <a:effectLst/>
                <a:latin typeface="Arial" pitchFamily="34" charset="0"/>
                <a:ea typeface="新細明體" pitchFamily="18" charset="-120"/>
              </a:defRPr>
            </a:lvl1pPr>
          </a:lstStyle>
          <a:p>
            <a:pPr>
              <a:defRPr/>
            </a:pPr>
            <a:endParaRPr lang="en-US" altLang="zh-TW"/>
          </a:p>
        </p:txBody>
      </p:sp>
      <p:sp>
        <p:nvSpPr>
          <p:cNvPr id="54279" name="Rectangle 7"/>
          <p:cNvSpPr>
            <a:spLocks noGrp="1" noChangeArrowheads="1"/>
          </p:cNvSpPr>
          <p:nvPr>
            <p:ph type="sldNum" sz="quarter" idx="5"/>
          </p:nvPr>
        </p:nvSpPr>
        <p:spPr bwMode="auto">
          <a:xfrm>
            <a:off x="3849688" y="9428163"/>
            <a:ext cx="2946400" cy="496887"/>
          </a:xfrm>
          <a:prstGeom prst="rect">
            <a:avLst/>
          </a:prstGeom>
          <a:noFill/>
          <a:ln w="9525">
            <a:noFill/>
            <a:miter lim="800000"/>
            <a:headEnd/>
            <a:tailEnd/>
          </a:ln>
          <a:effectLst/>
        </p:spPr>
        <p:txBody>
          <a:bodyPr vert="horz" wrap="square" lIns="91413" tIns="45706" rIns="91413" bIns="45706" numCol="1" anchor="b" anchorCtr="0" compatLnSpc="1">
            <a:prstTxWarp prst="textNoShape">
              <a:avLst/>
            </a:prstTxWarp>
          </a:bodyPr>
          <a:lstStyle>
            <a:lvl1pPr algn="r" eaLnBrk="1" hangingPunct="1">
              <a:defRPr kumimoji="1" sz="1200" b="0">
                <a:solidFill>
                  <a:schemeClr val="tx1"/>
                </a:solidFill>
                <a:effectLst/>
                <a:latin typeface="Arial" pitchFamily="34" charset="0"/>
                <a:ea typeface="新細明體" pitchFamily="18" charset="-120"/>
              </a:defRPr>
            </a:lvl1pPr>
          </a:lstStyle>
          <a:p>
            <a:pPr>
              <a:defRPr/>
            </a:pPr>
            <a:fld id="{29004876-5484-42C7-A987-1CC931DD77A4}" type="slidenum">
              <a:rPr lang="en-US" altLang="zh-TW"/>
              <a:pPr>
                <a:defRPr/>
              </a:pPr>
              <a:t>‹#›</a:t>
            </a:fld>
            <a:endParaRPr lang="en-US" altLang="zh-TW"/>
          </a:p>
        </p:txBody>
      </p:sp>
    </p:spTree>
    <p:extLst>
      <p:ext uri="{BB962C8B-B14F-4D97-AF65-F5344CB8AC3E}">
        <p14:creationId xmlns:p14="http://schemas.microsoft.com/office/powerpoint/2010/main" val="3862367433"/>
      </p:ext>
    </p:extLst>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kumimoji="1" sz="1200" kern="1200">
        <a:solidFill>
          <a:schemeClr val="tx1"/>
        </a:solidFill>
        <a:latin typeface="Arial" pitchFamily="34" charset="0"/>
        <a:ea typeface="新細明體" pitchFamily="18" charset="-120"/>
        <a:cs typeface="+mn-cs"/>
      </a:defRPr>
    </a:lvl1pPr>
    <a:lvl2pPr marL="457200" algn="l" rtl="0" eaLnBrk="0" fontAlgn="base" hangingPunct="0">
      <a:spcBef>
        <a:spcPct val="30000"/>
      </a:spcBef>
      <a:spcAft>
        <a:spcPct val="0"/>
      </a:spcAft>
      <a:defRPr kumimoji="1" sz="1200" kern="1200">
        <a:solidFill>
          <a:schemeClr val="tx1"/>
        </a:solidFill>
        <a:latin typeface="Arial" pitchFamily="34" charset="0"/>
        <a:ea typeface="新細明體" pitchFamily="18" charset="-120"/>
        <a:cs typeface="+mn-cs"/>
      </a:defRPr>
    </a:lvl2pPr>
    <a:lvl3pPr marL="914400" algn="l" rtl="0" eaLnBrk="0" fontAlgn="base" hangingPunct="0">
      <a:spcBef>
        <a:spcPct val="30000"/>
      </a:spcBef>
      <a:spcAft>
        <a:spcPct val="0"/>
      </a:spcAft>
      <a:defRPr kumimoji="1" sz="1200" kern="1200">
        <a:solidFill>
          <a:schemeClr val="tx1"/>
        </a:solidFill>
        <a:latin typeface="Arial" pitchFamily="34" charset="0"/>
        <a:ea typeface="新細明體" pitchFamily="18" charset="-120"/>
        <a:cs typeface="+mn-cs"/>
      </a:defRPr>
    </a:lvl3pPr>
    <a:lvl4pPr marL="1371600" algn="l" rtl="0" eaLnBrk="0" fontAlgn="base" hangingPunct="0">
      <a:spcBef>
        <a:spcPct val="30000"/>
      </a:spcBef>
      <a:spcAft>
        <a:spcPct val="0"/>
      </a:spcAft>
      <a:defRPr kumimoji="1" sz="1200" kern="1200">
        <a:solidFill>
          <a:schemeClr val="tx1"/>
        </a:solidFill>
        <a:latin typeface="Arial" pitchFamily="34" charset="0"/>
        <a:ea typeface="新細明體" pitchFamily="18" charset="-120"/>
        <a:cs typeface="+mn-cs"/>
      </a:defRPr>
    </a:lvl4pPr>
    <a:lvl5pPr marL="1828800" algn="l" rtl="0" eaLnBrk="0" fontAlgn="base" hangingPunct="0">
      <a:spcBef>
        <a:spcPct val="30000"/>
      </a:spcBef>
      <a:spcAft>
        <a:spcPct val="0"/>
      </a:spcAft>
      <a:defRPr kumimoji="1" sz="1200" kern="1200">
        <a:solidFill>
          <a:schemeClr val="tx1"/>
        </a:solidFill>
        <a:latin typeface="Arial" pitchFamily="34" charset="0"/>
        <a:ea typeface="新細明體" pitchFamily="18"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3"/>
          <p:cNvSpPr>
            <a:spLocks noGrp="1" noChangeArrowheads="1"/>
          </p:cNvSpPr>
          <p:nvPr>
            <p:ph type="dt" sz="quarter" idx="1"/>
          </p:nvPr>
        </p:nvSpPr>
        <p:spPr>
          <a:noFill/>
        </p:spPr>
        <p:txBody>
          <a:bodyPr/>
          <a:lstStyle/>
          <a:p>
            <a:fld id="{CF651F78-683C-470F-931D-62F8E43E3D8D}" type="datetime1">
              <a:rPr lang="zh-TW" altLang="en-US" smtClean="0">
                <a:latin typeface="Arial" charset="0"/>
                <a:ea typeface="新細明體" charset="-120"/>
              </a:rPr>
              <a:pPr/>
              <a:t>2013/10/30</a:t>
            </a:fld>
            <a:endParaRPr lang="en-US" altLang="zh-TW" smtClean="0">
              <a:latin typeface="Arial" charset="0"/>
              <a:ea typeface="新細明體" charset="-120"/>
            </a:endParaRPr>
          </a:p>
        </p:txBody>
      </p:sp>
      <p:sp>
        <p:nvSpPr>
          <p:cNvPr id="18434" name="Rectangle 7"/>
          <p:cNvSpPr>
            <a:spLocks noGrp="1" noChangeArrowheads="1"/>
          </p:cNvSpPr>
          <p:nvPr>
            <p:ph type="sldNum" sz="quarter" idx="5"/>
          </p:nvPr>
        </p:nvSpPr>
        <p:spPr>
          <a:noFill/>
        </p:spPr>
        <p:txBody>
          <a:bodyPr/>
          <a:lstStyle/>
          <a:p>
            <a:fld id="{CEB59AE2-E6FD-48CE-9F50-1F06A8A5DB61}" type="slidenum">
              <a:rPr lang="en-US" altLang="zh-TW" smtClean="0">
                <a:latin typeface="Arial" charset="0"/>
                <a:ea typeface="新細明體" charset="-120"/>
              </a:rPr>
              <a:pPr/>
              <a:t>1</a:t>
            </a:fld>
            <a:endParaRPr lang="en-US" altLang="zh-TW" smtClean="0">
              <a:latin typeface="Arial" charset="0"/>
              <a:ea typeface="新細明體" charset="-120"/>
            </a:endParaRPr>
          </a:p>
        </p:txBody>
      </p:sp>
      <p:sp>
        <p:nvSpPr>
          <p:cNvPr id="18435" name="Rectangle 2"/>
          <p:cNvSpPr>
            <a:spLocks noGrp="1" noRot="1" noChangeAspect="1" noChangeArrowheads="1" noTextEdit="1"/>
          </p:cNvSpPr>
          <p:nvPr>
            <p:ph type="sldImg"/>
          </p:nvPr>
        </p:nvSpPr>
        <p:spPr>
          <a:xfrm>
            <a:off x="915988" y="744538"/>
            <a:ext cx="4965700" cy="3724275"/>
          </a:xfrm>
          <a:ln/>
        </p:spPr>
      </p:sp>
      <p:sp>
        <p:nvSpPr>
          <p:cNvPr id="18436" name="Rectangle 3"/>
          <p:cNvSpPr>
            <a:spLocks noGrp="1" noChangeArrowheads="1"/>
          </p:cNvSpPr>
          <p:nvPr>
            <p:ph type="body" idx="1"/>
          </p:nvPr>
        </p:nvSpPr>
        <p:spPr>
          <a:noFill/>
          <a:ln/>
        </p:spPr>
        <p:txBody>
          <a:bodyPr/>
          <a:lstStyle/>
          <a:p>
            <a:pPr eaLnBrk="1" hangingPunct="1"/>
            <a:endParaRPr lang="zh-TW" altLang="zh-TW" smtClean="0">
              <a:latin typeface="Arial" charset="0"/>
              <a:ea typeface="新細明體" charset="-12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投影片圖像版面配置區 1"/>
          <p:cNvSpPr>
            <a:spLocks noGrp="1" noRot="1" noChangeAspect="1" noTextEdit="1"/>
          </p:cNvSpPr>
          <p:nvPr>
            <p:ph type="sldImg"/>
          </p:nvPr>
        </p:nvSpPr>
        <p:spPr>
          <a:xfrm>
            <a:off x="917575" y="744538"/>
            <a:ext cx="4962525" cy="3722687"/>
          </a:xfrm>
          <a:ln/>
        </p:spPr>
      </p:sp>
      <p:sp>
        <p:nvSpPr>
          <p:cNvPr id="45058" name="備忘稿版面配置區 2"/>
          <p:cNvSpPr>
            <a:spLocks noGrp="1"/>
          </p:cNvSpPr>
          <p:nvPr>
            <p:ph type="body" idx="1"/>
          </p:nvPr>
        </p:nvSpPr>
        <p:spPr>
          <a:noFill/>
          <a:ln/>
        </p:spPr>
        <p:txBody>
          <a:bodyPr/>
          <a:lstStyle/>
          <a:p>
            <a:pPr eaLnBrk="1" hangingPunct="1"/>
            <a:endParaRPr lang="zh-TW" altLang="en-US" smtClean="0">
              <a:latin typeface="Arial" charset="0"/>
              <a:ea typeface="新細明體" charset="-120"/>
            </a:endParaRPr>
          </a:p>
        </p:txBody>
      </p:sp>
      <p:sp>
        <p:nvSpPr>
          <p:cNvPr id="45059" name="投影片編號版面配置區 3"/>
          <p:cNvSpPr>
            <a:spLocks noGrp="1"/>
          </p:cNvSpPr>
          <p:nvPr>
            <p:ph type="sldNum" sz="quarter" idx="5"/>
          </p:nvPr>
        </p:nvSpPr>
        <p:spPr>
          <a:noFill/>
        </p:spPr>
        <p:txBody>
          <a:bodyPr/>
          <a:lstStyle/>
          <a:p>
            <a:fld id="{213BA924-7372-4C87-A1B8-CD53017918F2}" type="slidenum">
              <a:rPr lang="en-US" altLang="zh-TW" smtClean="0">
                <a:latin typeface="Arial" charset="0"/>
                <a:ea typeface="新細明體" charset="-120"/>
              </a:rPr>
              <a:pPr/>
              <a:t>18</a:t>
            </a:fld>
            <a:endParaRPr lang="en-US" altLang="zh-TW" smtClean="0">
              <a:latin typeface="Arial" charset="0"/>
              <a:ea typeface="新細明體" charset="-12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3"/>
          <p:cNvSpPr>
            <a:spLocks noGrp="1" noChangeArrowheads="1"/>
          </p:cNvSpPr>
          <p:nvPr>
            <p:ph type="dt" sz="quarter" idx="1"/>
          </p:nvPr>
        </p:nvSpPr>
        <p:spPr>
          <a:noFill/>
        </p:spPr>
        <p:txBody>
          <a:bodyPr/>
          <a:lstStyle/>
          <a:p>
            <a:fld id="{5F10522E-1B95-4710-B375-2CD49AAB2165}" type="datetime1">
              <a:rPr lang="zh-TW" altLang="en-US" smtClean="0">
                <a:latin typeface="Arial" charset="0"/>
                <a:ea typeface="新細明體" charset="-120"/>
              </a:rPr>
              <a:pPr/>
              <a:t>2013/10/30</a:t>
            </a:fld>
            <a:endParaRPr lang="en-US" altLang="zh-TW" smtClean="0">
              <a:latin typeface="Arial" charset="0"/>
              <a:ea typeface="新細明體" charset="-120"/>
            </a:endParaRPr>
          </a:p>
        </p:txBody>
      </p:sp>
      <p:sp>
        <p:nvSpPr>
          <p:cNvPr id="53250" name="Rectangle 7"/>
          <p:cNvSpPr>
            <a:spLocks noGrp="1" noChangeArrowheads="1"/>
          </p:cNvSpPr>
          <p:nvPr>
            <p:ph type="sldNum" sz="quarter" idx="5"/>
          </p:nvPr>
        </p:nvSpPr>
        <p:spPr>
          <a:noFill/>
        </p:spPr>
        <p:txBody>
          <a:bodyPr/>
          <a:lstStyle/>
          <a:p>
            <a:fld id="{7AA18B7D-2C64-4275-BD91-BD0981C561B8}" type="slidenum">
              <a:rPr lang="en-US" altLang="zh-TW" smtClean="0">
                <a:latin typeface="Arial" charset="0"/>
                <a:ea typeface="新細明體" charset="-120"/>
              </a:rPr>
              <a:pPr/>
              <a:t>19</a:t>
            </a:fld>
            <a:endParaRPr lang="en-US" altLang="zh-TW" smtClean="0">
              <a:latin typeface="Arial" charset="0"/>
              <a:ea typeface="新細明體" charset="-120"/>
            </a:endParaRPr>
          </a:p>
        </p:txBody>
      </p:sp>
      <p:sp>
        <p:nvSpPr>
          <p:cNvPr id="53251" name="Rectangle 2"/>
          <p:cNvSpPr>
            <a:spLocks noGrp="1" noRot="1" noChangeAspect="1" noChangeArrowheads="1" noTextEdit="1"/>
          </p:cNvSpPr>
          <p:nvPr>
            <p:ph type="sldImg"/>
          </p:nvPr>
        </p:nvSpPr>
        <p:spPr>
          <a:xfrm>
            <a:off x="915988" y="744538"/>
            <a:ext cx="4962525" cy="3722687"/>
          </a:xfrm>
          <a:ln/>
        </p:spPr>
      </p:sp>
      <p:sp>
        <p:nvSpPr>
          <p:cNvPr id="53252" name="Rectangle 3"/>
          <p:cNvSpPr>
            <a:spLocks noGrp="1" noChangeArrowheads="1"/>
          </p:cNvSpPr>
          <p:nvPr>
            <p:ph type="body" idx="1"/>
          </p:nvPr>
        </p:nvSpPr>
        <p:spPr>
          <a:noFill/>
          <a:ln/>
        </p:spPr>
        <p:txBody>
          <a:bodyPr/>
          <a:lstStyle/>
          <a:p>
            <a:pPr eaLnBrk="1" hangingPunct="1"/>
            <a:endParaRPr lang="zh-TW" altLang="zh-TW" smtClean="0">
              <a:latin typeface="Arial" charset="0"/>
              <a:ea typeface="新細明體" charset="-12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3"/>
          <p:cNvSpPr>
            <a:spLocks noGrp="1" noChangeArrowheads="1"/>
          </p:cNvSpPr>
          <p:nvPr>
            <p:ph type="dt" sz="quarter" idx="1"/>
          </p:nvPr>
        </p:nvSpPr>
        <p:spPr>
          <a:noFill/>
        </p:spPr>
        <p:txBody>
          <a:bodyPr/>
          <a:lstStyle/>
          <a:p>
            <a:fld id="{135E67CF-3115-43AB-A10D-7D5164F94095}" type="datetime1">
              <a:rPr lang="zh-TW" altLang="en-US" smtClean="0">
                <a:latin typeface="Arial" charset="0"/>
                <a:ea typeface="新細明體" charset="-120"/>
              </a:rPr>
              <a:pPr/>
              <a:t>2013/10/30</a:t>
            </a:fld>
            <a:endParaRPr lang="en-US" altLang="zh-TW" smtClean="0">
              <a:latin typeface="Arial" charset="0"/>
              <a:ea typeface="新細明體" charset="-120"/>
            </a:endParaRPr>
          </a:p>
        </p:txBody>
      </p:sp>
      <p:sp>
        <p:nvSpPr>
          <p:cNvPr id="55298" name="Rectangle 7"/>
          <p:cNvSpPr>
            <a:spLocks noGrp="1" noChangeArrowheads="1"/>
          </p:cNvSpPr>
          <p:nvPr>
            <p:ph type="sldNum" sz="quarter" idx="5"/>
          </p:nvPr>
        </p:nvSpPr>
        <p:spPr>
          <a:noFill/>
        </p:spPr>
        <p:txBody>
          <a:bodyPr/>
          <a:lstStyle/>
          <a:p>
            <a:fld id="{97648988-8EE2-49C5-A116-592E9507C349}" type="slidenum">
              <a:rPr lang="en-US" altLang="zh-TW" smtClean="0">
                <a:latin typeface="Arial" charset="0"/>
                <a:ea typeface="新細明體" charset="-120"/>
              </a:rPr>
              <a:pPr/>
              <a:t>20</a:t>
            </a:fld>
            <a:endParaRPr lang="en-US" altLang="zh-TW" smtClean="0">
              <a:latin typeface="Arial" charset="0"/>
              <a:ea typeface="新細明體" charset="-120"/>
            </a:endParaRPr>
          </a:p>
        </p:txBody>
      </p:sp>
      <p:sp>
        <p:nvSpPr>
          <p:cNvPr id="55299" name="Rectangle 2"/>
          <p:cNvSpPr>
            <a:spLocks noGrp="1" noRot="1" noChangeAspect="1" noChangeArrowheads="1" noTextEdit="1"/>
          </p:cNvSpPr>
          <p:nvPr>
            <p:ph type="sldImg"/>
          </p:nvPr>
        </p:nvSpPr>
        <p:spPr>
          <a:xfrm>
            <a:off x="915988" y="744538"/>
            <a:ext cx="4962525" cy="3722687"/>
          </a:xfrm>
          <a:ln/>
        </p:spPr>
      </p:sp>
      <p:sp>
        <p:nvSpPr>
          <p:cNvPr id="55300" name="Rectangle 3"/>
          <p:cNvSpPr>
            <a:spLocks noGrp="1" noChangeArrowheads="1"/>
          </p:cNvSpPr>
          <p:nvPr>
            <p:ph type="body" idx="1"/>
          </p:nvPr>
        </p:nvSpPr>
        <p:spPr>
          <a:noFill/>
          <a:ln/>
        </p:spPr>
        <p:txBody>
          <a:bodyPr/>
          <a:lstStyle/>
          <a:p>
            <a:pPr eaLnBrk="1" hangingPunct="1"/>
            <a:endParaRPr lang="zh-TW" altLang="zh-TW" smtClean="0">
              <a:latin typeface="Arial" charset="0"/>
              <a:ea typeface="新細明體" charset="-12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投影片圖像版面配置區 1"/>
          <p:cNvSpPr>
            <a:spLocks noGrp="1" noRot="1" noChangeAspect="1" noTextEdit="1"/>
          </p:cNvSpPr>
          <p:nvPr>
            <p:ph type="sldImg"/>
          </p:nvPr>
        </p:nvSpPr>
        <p:spPr>
          <a:xfrm>
            <a:off x="915988" y="744538"/>
            <a:ext cx="4962525" cy="3722687"/>
          </a:xfrm>
          <a:ln/>
        </p:spPr>
      </p:sp>
      <p:sp>
        <p:nvSpPr>
          <p:cNvPr id="66562" name="備忘稿版面配置區 2"/>
          <p:cNvSpPr>
            <a:spLocks noGrp="1"/>
          </p:cNvSpPr>
          <p:nvPr>
            <p:ph type="body" idx="1"/>
          </p:nvPr>
        </p:nvSpPr>
        <p:spPr>
          <a:noFill/>
          <a:ln/>
        </p:spPr>
        <p:txBody>
          <a:bodyPr/>
          <a:lstStyle/>
          <a:p>
            <a:pPr>
              <a:spcBef>
                <a:spcPct val="0"/>
              </a:spcBef>
            </a:pPr>
            <a:endParaRPr lang="zh-TW" altLang="en-US" smtClean="0">
              <a:latin typeface="Arial" charset="0"/>
              <a:ea typeface="新細明體" charset="-120"/>
            </a:endParaRPr>
          </a:p>
        </p:txBody>
      </p:sp>
      <p:sp>
        <p:nvSpPr>
          <p:cNvPr id="66563" name="投影片編號版面配置區 3"/>
          <p:cNvSpPr>
            <a:spLocks noGrp="1"/>
          </p:cNvSpPr>
          <p:nvPr>
            <p:ph type="sldNum" sz="quarter" idx="5"/>
          </p:nvPr>
        </p:nvSpPr>
        <p:spPr>
          <a:noFill/>
        </p:spPr>
        <p:txBody>
          <a:bodyPr/>
          <a:lstStyle/>
          <a:p>
            <a:fld id="{B1EC5BF7-6FC0-4915-9AD2-C7BA83E03F8A}" type="slidenum">
              <a:rPr lang="zh-TW" altLang="en-US" smtClean="0">
                <a:latin typeface="Arial" charset="0"/>
                <a:ea typeface="新細明體" charset="-120"/>
              </a:rPr>
              <a:pPr/>
              <a:t>33</a:t>
            </a:fld>
            <a:endParaRPr lang="en-US" altLang="zh-TW" smtClean="0">
              <a:latin typeface="Arial" charset="0"/>
              <a:ea typeface="新細明體" charset="-12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3"/>
          <p:cNvSpPr>
            <a:spLocks noGrp="1" noChangeArrowheads="1"/>
          </p:cNvSpPr>
          <p:nvPr>
            <p:ph type="dt" sz="quarter" idx="1"/>
          </p:nvPr>
        </p:nvSpPr>
        <p:spPr>
          <a:noFill/>
        </p:spPr>
        <p:txBody>
          <a:bodyPr/>
          <a:lstStyle/>
          <a:p>
            <a:fld id="{44796839-BB96-40E4-A360-F61E3D42DEA6}" type="datetime1">
              <a:rPr lang="zh-TW" altLang="en-US" smtClean="0">
                <a:latin typeface="Arial" charset="0"/>
                <a:ea typeface="新細明體" charset="-120"/>
              </a:rPr>
              <a:pPr/>
              <a:t>2013/10/30</a:t>
            </a:fld>
            <a:endParaRPr lang="en-US" altLang="zh-TW" smtClean="0">
              <a:latin typeface="Arial" charset="0"/>
              <a:ea typeface="新細明體" charset="-120"/>
            </a:endParaRPr>
          </a:p>
        </p:txBody>
      </p:sp>
      <p:sp>
        <p:nvSpPr>
          <p:cNvPr id="82946" name="Rectangle 7"/>
          <p:cNvSpPr>
            <a:spLocks noGrp="1" noChangeArrowheads="1"/>
          </p:cNvSpPr>
          <p:nvPr>
            <p:ph type="sldNum" sz="quarter" idx="5"/>
          </p:nvPr>
        </p:nvSpPr>
        <p:spPr>
          <a:noFill/>
        </p:spPr>
        <p:txBody>
          <a:bodyPr/>
          <a:lstStyle/>
          <a:p>
            <a:fld id="{02D4F2E7-3D60-4A82-B6F0-291FA1AE8161}" type="slidenum">
              <a:rPr lang="en-US" altLang="zh-TW" smtClean="0">
                <a:latin typeface="Arial" charset="0"/>
                <a:ea typeface="新細明體" charset="-120"/>
              </a:rPr>
              <a:pPr/>
              <a:t>48</a:t>
            </a:fld>
            <a:endParaRPr lang="en-US" altLang="zh-TW" smtClean="0">
              <a:latin typeface="Arial" charset="0"/>
              <a:ea typeface="新細明體" charset="-120"/>
            </a:endParaRPr>
          </a:p>
        </p:txBody>
      </p:sp>
      <p:sp>
        <p:nvSpPr>
          <p:cNvPr id="82947" name="Rectangle 2"/>
          <p:cNvSpPr>
            <a:spLocks noGrp="1" noRot="1" noChangeAspect="1" noChangeArrowheads="1" noTextEdit="1"/>
          </p:cNvSpPr>
          <p:nvPr>
            <p:ph type="sldImg"/>
          </p:nvPr>
        </p:nvSpPr>
        <p:spPr>
          <a:xfrm>
            <a:off x="915988" y="744538"/>
            <a:ext cx="4962525" cy="3722687"/>
          </a:xfrm>
          <a:ln/>
        </p:spPr>
      </p:sp>
      <p:sp>
        <p:nvSpPr>
          <p:cNvPr id="82948" name="Rectangle 3"/>
          <p:cNvSpPr>
            <a:spLocks noGrp="1" noChangeArrowheads="1"/>
          </p:cNvSpPr>
          <p:nvPr>
            <p:ph type="body" idx="1"/>
          </p:nvPr>
        </p:nvSpPr>
        <p:spPr>
          <a:noFill/>
          <a:ln/>
        </p:spPr>
        <p:txBody>
          <a:bodyPr/>
          <a:lstStyle/>
          <a:p>
            <a:pPr eaLnBrk="1" hangingPunct="1"/>
            <a:endParaRPr lang="zh-TW" altLang="zh-TW" smtClean="0">
              <a:latin typeface="Arial" charset="0"/>
              <a:ea typeface="新細明體" charset="-12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3"/>
          <p:cNvSpPr>
            <a:spLocks noGrp="1" noChangeArrowheads="1"/>
          </p:cNvSpPr>
          <p:nvPr>
            <p:ph type="dt" sz="quarter" idx="1"/>
          </p:nvPr>
        </p:nvSpPr>
        <p:spPr>
          <a:noFill/>
        </p:spPr>
        <p:txBody>
          <a:bodyPr/>
          <a:lstStyle/>
          <a:p>
            <a:fld id="{FEE75C2F-65CA-4018-9911-9EDE16623C30}" type="datetime1">
              <a:rPr lang="zh-TW" altLang="en-US" smtClean="0">
                <a:latin typeface="Arial" charset="0"/>
                <a:ea typeface="新細明體" charset="-120"/>
              </a:rPr>
              <a:pPr/>
              <a:t>2013/10/30</a:t>
            </a:fld>
            <a:endParaRPr lang="en-US" altLang="zh-TW" smtClean="0">
              <a:latin typeface="Arial" charset="0"/>
              <a:ea typeface="新細明體" charset="-120"/>
            </a:endParaRPr>
          </a:p>
        </p:txBody>
      </p:sp>
      <p:sp>
        <p:nvSpPr>
          <p:cNvPr id="20482" name="Rectangle 7"/>
          <p:cNvSpPr>
            <a:spLocks noGrp="1" noChangeArrowheads="1"/>
          </p:cNvSpPr>
          <p:nvPr>
            <p:ph type="sldNum" sz="quarter" idx="5"/>
          </p:nvPr>
        </p:nvSpPr>
        <p:spPr>
          <a:noFill/>
        </p:spPr>
        <p:txBody>
          <a:bodyPr/>
          <a:lstStyle/>
          <a:p>
            <a:fld id="{B28F671A-6E0E-4281-803B-FD4D91F30638}" type="slidenum">
              <a:rPr lang="en-US" altLang="zh-TW" smtClean="0">
                <a:latin typeface="Arial" charset="0"/>
                <a:ea typeface="新細明體" charset="-120"/>
              </a:rPr>
              <a:pPr/>
              <a:t>2</a:t>
            </a:fld>
            <a:endParaRPr lang="en-US" altLang="zh-TW" smtClean="0">
              <a:latin typeface="Arial" charset="0"/>
              <a:ea typeface="新細明體" charset="-120"/>
            </a:endParaRPr>
          </a:p>
        </p:txBody>
      </p:sp>
      <p:sp>
        <p:nvSpPr>
          <p:cNvPr id="20483" name="Rectangle 2"/>
          <p:cNvSpPr>
            <a:spLocks noGrp="1" noRot="1" noChangeAspect="1" noChangeArrowheads="1" noTextEdit="1"/>
          </p:cNvSpPr>
          <p:nvPr>
            <p:ph type="sldImg"/>
          </p:nvPr>
        </p:nvSpPr>
        <p:spPr>
          <a:xfrm>
            <a:off x="915988" y="744538"/>
            <a:ext cx="4962525" cy="3722687"/>
          </a:xfrm>
          <a:ln/>
        </p:spPr>
      </p:sp>
      <p:sp>
        <p:nvSpPr>
          <p:cNvPr id="20484" name="Rectangle 3"/>
          <p:cNvSpPr>
            <a:spLocks noGrp="1" noChangeArrowheads="1"/>
          </p:cNvSpPr>
          <p:nvPr>
            <p:ph type="body" idx="1"/>
          </p:nvPr>
        </p:nvSpPr>
        <p:spPr>
          <a:noFill/>
          <a:ln/>
        </p:spPr>
        <p:txBody>
          <a:bodyPr/>
          <a:lstStyle/>
          <a:p>
            <a:pPr eaLnBrk="1" hangingPunct="1"/>
            <a:endParaRPr lang="zh-TW" altLang="zh-TW" smtClean="0">
              <a:latin typeface="Arial" charset="0"/>
              <a:ea typeface="新細明體" charset="-12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3"/>
          <p:cNvSpPr>
            <a:spLocks noGrp="1" noChangeArrowheads="1"/>
          </p:cNvSpPr>
          <p:nvPr>
            <p:ph type="dt" sz="quarter" idx="1"/>
          </p:nvPr>
        </p:nvSpPr>
        <p:spPr>
          <a:noFill/>
        </p:spPr>
        <p:txBody>
          <a:bodyPr/>
          <a:lstStyle/>
          <a:p>
            <a:fld id="{D77DFC4E-2D1B-4180-9C15-995F3B47D999}" type="datetime1">
              <a:rPr lang="zh-TW" altLang="en-US" smtClean="0">
                <a:latin typeface="Arial" charset="0"/>
                <a:ea typeface="新細明體" charset="-120"/>
              </a:rPr>
              <a:pPr/>
              <a:t>2013/10/30</a:t>
            </a:fld>
            <a:endParaRPr lang="en-US" altLang="zh-TW" smtClean="0">
              <a:latin typeface="Arial" charset="0"/>
              <a:ea typeface="新細明體" charset="-120"/>
            </a:endParaRPr>
          </a:p>
        </p:txBody>
      </p:sp>
      <p:sp>
        <p:nvSpPr>
          <p:cNvPr id="22530" name="Rectangle 7"/>
          <p:cNvSpPr>
            <a:spLocks noGrp="1" noChangeArrowheads="1"/>
          </p:cNvSpPr>
          <p:nvPr>
            <p:ph type="sldNum" sz="quarter" idx="5"/>
          </p:nvPr>
        </p:nvSpPr>
        <p:spPr>
          <a:noFill/>
        </p:spPr>
        <p:txBody>
          <a:bodyPr/>
          <a:lstStyle/>
          <a:p>
            <a:fld id="{8C83B81B-4894-4F8A-9CD5-3714A00473BD}" type="slidenum">
              <a:rPr lang="en-US" altLang="zh-TW" smtClean="0">
                <a:latin typeface="Arial" charset="0"/>
                <a:ea typeface="新細明體" charset="-120"/>
              </a:rPr>
              <a:pPr/>
              <a:t>3</a:t>
            </a:fld>
            <a:endParaRPr lang="en-US" altLang="zh-TW" smtClean="0">
              <a:latin typeface="Arial" charset="0"/>
              <a:ea typeface="新細明體" charset="-120"/>
            </a:endParaRPr>
          </a:p>
        </p:txBody>
      </p:sp>
      <p:sp>
        <p:nvSpPr>
          <p:cNvPr id="22531" name="Rectangle 2"/>
          <p:cNvSpPr>
            <a:spLocks noGrp="1" noRot="1" noChangeAspect="1" noChangeArrowheads="1" noTextEdit="1"/>
          </p:cNvSpPr>
          <p:nvPr>
            <p:ph type="sldImg"/>
          </p:nvPr>
        </p:nvSpPr>
        <p:spPr>
          <a:xfrm>
            <a:off x="915988" y="744538"/>
            <a:ext cx="4962525" cy="3722687"/>
          </a:xfrm>
          <a:ln/>
        </p:spPr>
      </p:sp>
      <p:sp>
        <p:nvSpPr>
          <p:cNvPr id="22532" name="Rectangle 3"/>
          <p:cNvSpPr>
            <a:spLocks noGrp="1" noChangeArrowheads="1"/>
          </p:cNvSpPr>
          <p:nvPr>
            <p:ph type="body" idx="1"/>
          </p:nvPr>
        </p:nvSpPr>
        <p:spPr>
          <a:noFill/>
          <a:ln/>
        </p:spPr>
        <p:txBody>
          <a:bodyPr/>
          <a:lstStyle/>
          <a:p>
            <a:pPr eaLnBrk="1" hangingPunct="1"/>
            <a:endParaRPr lang="zh-TW" altLang="zh-TW" smtClean="0">
              <a:latin typeface="Arial" charset="0"/>
              <a:ea typeface="新細明體" charset="-12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3"/>
          <p:cNvSpPr>
            <a:spLocks noGrp="1" noChangeArrowheads="1"/>
          </p:cNvSpPr>
          <p:nvPr>
            <p:ph type="dt" sz="quarter" idx="1"/>
          </p:nvPr>
        </p:nvSpPr>
        <p:spPr>
          <a:noFill/>
        </p:spPr>
        <p:txBody>
          <a:bodyPr/>
          <a:lstStyle/>
          <a:p>
            <a:fld id="{A48558A3-7FBB-494A-9B48-CFE1C34E3CE3}" type="datetime1">
              <a:rPr lang="zh-TW" altLang="en-US" smtClean="0">
                <a:latin typeface="Arial" charset="0"/>
                <a:ea typeface="新細明體" charset="-120"/>
              </a:rPr>
              <a:pPr/>
              <a:t>2013/10/30</a:t>
            </a:fld>
            <a:endParaRPr lang="en-US" altLang="zh-TW" smtClean="0">
              <a:latin typeface="Arial" charset="0"/>
              <a:ea typeface="新細明體" charset="-120"/>
            </a:endParaRPr>
          </a:p>
        </p:txBody>
      </p:sp>
      <p:sp>
        <p:nvSpPr>
          <p:cNvPr id="24578" name="Rectangle 7"/>
          <p:cNvSpPr>
            <a:spLocks noGrp="1" noChangeArrowheads="1"/>
          </p:cNvSpPr>
          <p:nvPr>
            <p:ph type="sldNum" sz="quarter" idx="5"/>
          </p:nvPr>
        </p:nvSpPr>
        <p:spPr>
          <a:noFill/>
        </p:spPr>
        <p:txBody>
          <a:bodyPr/>
          <a:lstStyle/>
          <a:p>
            <a:fld id="{BAFE83C5-BCE0-4AD1-9D8D-DFA8C06C6ADF}" type="slidenum">
              <a:rPr lang="en-US" altLang="zh-TW" smtClean="0">
                <a:latin typeface="Arial" charset="0"/>
                <a:ea typeface="新細明體" charset="-120"/>
              </a:rPr>
              <a:pPr/>
              <a:t>4</a:t>
            </a:fld>
            <a:endParaRPr lang="en-US" altLang="zh-TW" smtClean="0">
              <a:latin typeface="Arial" charset="0"/>
              <a:ea typeface="新細明體" charset="-120"/>
            </a:endParaRPr>
          </a:p>
        </p:txBody>
      </p:sp>
      <p:sp>
        <p:nvSpPr>
          <p:cNvPr id="24579" name="Rectangle 2"/>
          <p:cNvSpPr>
            <a:spLocks noGrp="1" noRot="1" noChangeAspect="1" noChangeArrowheads="1" noTextEdit="1"/>
          </p:cNvSpPr>
          <p:nvPr>
            <p:ph type="sldImg"/>
          </p:nvPr>
        </p:nvSpPr>
        <p:spPr>
          <a:xfrm>
            <a:off x="915988" y="744538"/>
            <a:ext cx="4962525" cy="3722687"/>
          </a:xfrm>
          <a:ln/>
        </p:spPr>
      </p:sp>
      <p:sp>
        <p:nvSpPr>
          <p:cNvPr id="24580" name="Rectangle 3"/>
          <p:cNvSpPr>
            <a:spLocks noGrp="1" noChangeArrowheads="1"/>
          </p:cNvSpPr>
          <p:nvPr>
            <p:ph type="body" idx="1"/>
          </p:nvPr>
        </p:nvSpPr>
        <p:spPr>
          <a:noFill/>
          <a:ln/>
        </p:spPr>
        <p:txBody>
          <a:bodyPr/>
          <a:lstStyle/>
          <a:p>
            <a:pPr eaLnBrk="1" hangingPunct="1"/>
            <a:endParaRPr lang="zh-TW" altLang="zh-TW" smtClean="0">
              <a:latin typeface="Arial" charset="0"/>
              <a:ea typeface="新細明體" charset="-12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3"/>
          <p:cNvSpPr>
            <a:spLocks noGrp="1" noChangeArrowheads="1"/>
          </p:cNvSpPr>
          <p:nvPr>
            <p:ph type="dt" sz="quarter" idx="1"/>
          </p:nvPr>
        </p:nvSpPr>
        <p:spPr>
          <a:noFill/>
        </p:spPr>
        <p:txBody>
          <a:bodyPr/>
          <a:lstStyle/>
          <a:p>
            <a:fld id="{3CB8BD0F-82C1-409F-BD7C-175BA4372BFA}" type="datetime1">
              <a:rPr lang="zh-TW" altLang="en-US" smtClean="0">
                <a:latin typeface="Arial" charset="0"/>
                <a:ea typeface="新細明體" charset="-120"/>
              </a:rPr>
              <a:pPr/>
              <a:t>2013/10/30</a:t>
            </a:fld>
            <a:endParaRPr lang="en-US" altLang="zh-TW" smtClean="0">
              <a:latin typeface="Arial" charset="0"/>
              <a:ea typeface="新細明體" charset="-120"/>
            </a:endParaRPr>
          </a:p>
        </p:txBody>
      </p:sp>
      <p:sp>
        <p:nvSpPr>
          <p:cNvPr id="26626" name="Rectangle 7"/>
          <p:cNvSpPr>
            <a:spLocks noGrp="1" noChangeArrowheads="1"/>
          </p:cNvSpPr>
          <p:nvPr>
            <p:ph type="sldNum" sz="quarter" idx="5"/>
          </p:nvPr>
        </p:nvSpPr>
        <p:spPr>
          <a:noFill/>
        </p:spPr>
        <p:txBody>
          <a:bodyPr/>
          <a:lstStyle/>
          <a:p>
            <a:fld id="{522AC59A-8FA0-49B6-BF9B-27F4C07EE179}" type="slidenum">
              <a:rPr lang="en-US" altLang="zh-TW" smtClean="0">
                <a:latin typeface="Arial" charset="0"/>
                <a:ea typeface="新細明體" charset="-120"/>
              </a:rPr>
              <a:pPr/>
              <a:t>5</a:t>
            </a:fld>
            <a:endParaRPr lang="en-US" altLang="zh-TW" smtClean="0">
              <a:latin typeface="Arial" charset="0"/>
              <a:ea typeface="新細明體" charset="-120"/>
            </a:endParaRPr>
          </a:p>
        </p:txBody>
      </p:sp>
      <p:sp>
        <p:nvSpPr>
          <p:cNvPr id="26627" name="Rectangle 2"/>
          <p:cNvSpPr>
            <a:spLocks noGrp="1" noRot="1" noChangeAspect="1" noChangeArrowheads="1" noTextEdit="1"/>
          </p:cNvSpPr>
          <p:nvPr>
            <p:ph type="sldImg"/>
          </p:nvPr>
        </p:nvSpPr>
        <p:spPr>
          <a:xfrm>
            <a:off x="915988" y="744538"/>
            <a:ext cx="4962525" cy="3722687"/>
          </a:xfrm>
          <a:ln/>
        </p:spPr>
      </p:sp>
      <p:sp>
        <p:nvSpPr>
          <p:cNvPr id="26628" name="Rectangle 3"/>
          <p:cNvSpPr>
            <a:spLocks noGrp="1" noChangeArrowheads="1"/>
          </p:cNvSpPr>
          <p:nvPr>
            <p:ph type="body" idx="1"/>
          </p:nvPr>
        </p:nvSpPr>
        <p:spPr>
          <a:noFill/>
          <a:ln/>
        </p:spPr>
        <p:txBody>
          <a:bodyPr/>
          <a:lstStyle/>
          <a:p>
            <a:pPr eaLnBrk="1" hangingPunct="1"/>
            <a:endParaRPr lang="zh-TW" altLang="zh-TW" smtClean="0">
              <a:latin typeface="Arial" charset="0"/>
              <a:ea typeface="新細明體" charset="-12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3"/>
          <p:cNvSpPr>
            <a:spLocks noGrp="1" noChangeArrowheads="1"/>
          </p:cNvSpPr>
          <p:nvPr>
            <p:ph type="dt" sz="quarter" idx="1"/>
          </p:nvPr>
        </p:nvSpPr>
        <p:spPr>
          <a:noFill/>
        </p:spPr>
        <p:txBody>
          <a:bodyPr/>
          <a:lstStyle/>
          <a:p>
            <a:fld id="{FC6F7CA4-8F5F-4DD8-B86E-7A6C10F0877A}" type="datetime1">
              <a:rPr lang="zh-TW" altLang="en-US" smtClean="0">
                <a:latin typeface="Arial" charset="0"/>
                <a:ea typeface="新細明體" charset="-120"/>
              </a:rPr>
              <a:pPr/>
              <a:t>2013/10/30</a:t>
            </a:fld>
            <a:endParaRPr lang="en-US" altLang="zh-TW" smtClean="0">
              <a:latin typeface="Arial" charset="0"/>
              <a:ea typeface="新細明體" charset="-120"/>
            </a:endParaRPr>
          </a:p>
        </p:txBody>
      </p:sp>
      <p:sp>
        <p:nvSpPr>
          <p:cNvPr id="28674" name="Rectangle 7"/>
          <p:cNvSpPr>
            <a:spLocks noGrp="1" noChangeArrowheads="1"/>
          </p:cNvSpPr>
          <p:nvPr>
            <p:ph type="sldNum" sz="quarter" idx="5"/>
          </p:nvPr>
        </p:nvSpPr>
        <p:spPr>
          <a:noFill/>
        </p:spPr>
        <p:txBody>
          <a:bodyPr/>
          <a:lstStyle/>
          <a:p>
            <a:fld id="{4B8AE28E-A7E8-4D25-B8D5-B83058D4825C}" type="slidenum">
              <a:rPr lang="en-US" altLang="zh-TW" smtClean="0">
                <a:latin typeface="Arial" charset="0"/>
                <a:ea typeface="新細明體" charset="-120"/>
              </a:rPr>
              <a:pPr/>
              <a:t>6</a:t>
            </a:fld>
            <a:endParaRPr lang="en-US" altLang="zh-TW" smtClean="0">
              <a:latin typeface="Arial" charset="0"/>
              <a:ea typeface="新細明體" charset="-120"/>
            </a:endParaRPr>
          </a:p>
        </p:txBody>
      </p:sp>
      <p:sp>
        <p:nvSpPr>
          <p:cNvPr id="28675" name="Rectangle 2"/>
          <p:cNvSpPr>
            <a:spLocks noGrp="1" noRot="1" noChangeAspect="1" noChangeArrowheads="1" noTextEdit="1"/>
          </p:cNvSpPr>
          <p:nvPr>
            <p:ph type="sldImg"/>
          </p:nvPr>
        </p:nvSpPr>
        <p:spPr>
          <a:xfrm>
            <a:off x="915988" y="744538"/>
            <a:ext cx="4962525" cy="3722687"/>
          </a:xfrm>
          <a:ln/>
        </p:spPr>
      </p:sp>
      <p:sp>
        <p:nvSpPr>
          <p:cNvPr id="28676" name="Rectangle 3"/>
          <p:cNvSpPr>
            <a:spLocks noGrp="1" noChangeArrowheads="1"/>
          </p:cNvSpPr>
          <p:nvPr>
            <p:ph type="body" idx="1"/>
          </p:nvPr>
        </p:nvSpPr>
        <p:spPr>
          <a:noFill/>
          <a:ln/>
        </p:spPr>
        <p:txBody>
          <a:bodyPr/>
          <a:lstStyle/>
          <a:p>
            <a:pPr eaLnBrk="1" hangingPunct="1"/>
            <a:endParaRPr lang="zh-TW" altLang="zh-TW" smtClean="0">
              <a:latin typeface="Arial" charset="0"/>
              <a:ea typeface="新細明體" charset="-12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3"/>
          <p:cNvSpPr>
            <a:spLocks noGrp="1" noChangeArrowheads="1"/>
          </p:cNvSpPr>
          <p:nvPr>
            <p:ph type="dt" sz="quarter" idx="1"/>
          </p:nvPr>
        </p:nvSpPr>
        <p:spPr>
          <a:noFill/>
        </p:spPr>
        <p:txBody>
          <a:bodyPr/>
          <a:lstStyle/>
          <a:p>
            <a:fld id="{EBB57736-6A09-49F4-8732-F858BA2E505D}" type="datetime1">
              <a:rPr lang="zh-TW" altLang="en-US" smtClean="0">
                <a:latin typeface="Arial" charset="0"/>
                <a:ea typeface="新細明體" charset="-120"/>
              </a:rPr>
              <a:pPr/>
              <a:t>2013/10/30</a:t>
            </a:fld>
            <a:endParaRPr lang="en-US" altLang="zh-TW" smtClean="0">
              <a:latin typeface="Arial" charset="0"/>
              <a:ea typeface="新細明體" charset="-120"/>
            </a:endParaRPr>
          </a:p>
        </p:txBody>
      </p:sp>
      <p:sp>
        <p:nvSpPr>
          <p:cNvPr id="31746" name="Rectangle 7"/>
          <p:cNvSpPr>
            <a:spLocks noGrp="1" noChangeArrowheads="1"/>
          </p:cNvSpPr>
          <p:nvPr>
            <p:ph type="sldNum" sz="quarter" idx="5"/>
          </p:nvPr>
        </p:nvSpPr>
        <p:spPr>
          <a:noFill/>
        </p:spPr>
        <p:txBody>
          <a:bodyPr/>
          <a:lstStyle/>
          <a:p>
            <a:fld id="{72AFCD75-E089-4817-9E66-6E9AEAECEA65}" type="slidenum">
              <a:rPr lang="en-US" altLang="zh-TW" smtClean="0">
                <a:latin typeface="Arial" charset="0"/>
                <a:ea typeface="新細明體" charset="-120"/>
              </a:rPr>
              <a:pPr/>
              <a:t>7</a:t>
            </a:fld>
            <a:endParaRPr lang="en-US" altLang="zh-TW" smtClean="0">
              <a:latin typeface="Arial" charset="0"/>
              <a:ea typeface="新細明體" charset="-120"/>
            </a:endParaRPr>
          </a:p>
        </p:txBody>
      </p:sp>
      <p:sp>
        <p:nvSpPr>
          <p:cNvPr id="31747" name="Rectangle 2"/>
          <p:cNvSpPr>
            <a:spLocks noGrp="1" noRot="1" noChangeAspect="1" noChangeArrowheads="1" noTextEdit="1"/>
          </p:cNvSpPr>
          <p:nvPr>
            <p:ph type="sldImg"/>
          </p:nvPr>
        </p:nvSpPr>
        <p:spPr>
          <a:xfrm>
            <a:off x="915988" y="744538"/>
            <a:ext cx="4962525" cy="3722687"/>
          </a:xfrm>
          <a:ln/>
        </p:spPr>
      </p:sp>
      <p:sp>
        <p:nvSpPr>
          <p:cNvPr id="31748" name="Rectangle 3"/>
          <p:cNvSpPr>
            <a:spLocks noGrp="1" noChangeArrowheads="1"/>
          </p:cNvSpPr>
          <p:nvPr>
            <p:ph type="body" idx="1"/>
          </p:nvPr>
        </p:nvSpPr>
        <p:spPr>
          <a:noFill/>
          <a:ln/>
        </p:spPr>
        <p:txBody>
          <a:bodyPr/>
          <a:lstStyle/>
          <a:p>
            <a:pPr eaLnBrk="1" hangingPunct="1"/>
            <a:endParaRPr lang="zh-TW" altLang="zh-TW" smtClean="0">
              <a:latin typeface="Arial" charset="0"/>
              <a:ea typeface="新細明體" charset="-12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3"/>
          <p:cNvSpPr>
            <a:spLocks noGrp="1" noChangeArrowheads="1"/>
          </p:cNvSpPr>
          <p:nvPr>
            <p:ph type="dt" sz="quarter" idx="1"/>
          </p:nvPr>
        </p:nvSpPr>
        <p:spPr>
          <a:noFill/>
        </p:spPr>
        <p:txBody>
          <a:bodyPr/>
          <a:lstStyle/>
          <a:p>
            <a:fld id="{1EBA71AE-6CCC-4EA9-8663-C3753442BE05}" type="datetime1">
              <a:rPr lang="zh-TW" altLang="en-US" smtClean="0">
                <a:latin typeface="Arial" charset="0"/>
                <a:ea typeface="新細明體" charset="-120"/>
              </a:rPr>
              <a:pPr/>
              <a:t>2013/10/30</a:t>
            </a:fld>
            <a:endParaRPr lang="en-US" altLang="zh-TW" smtClean="0">
              <a:latin typeface="Arial" charset="0"/>
              <a:ea typeface="新細明體" charset="-120"/>
            </a:endParaRPr>
          </a:p>
        </p:txBody>
      </p:sp>
      <p:sp>
        <p:nvSpPr>
          <p:cNvPr id="35842" name="Rectangle 7"/>
          <p:cNvSpPr>
            <a:spLocks noGrp="1" noChangeArrowheads="1"/>
          </p:cNvSpPr>
          <p:nvPr>
            <p:ph type="sldNum" sz="quarter" idx="5"/>
          </p:nvPr>
        </p:nvSpPr>
        <p:spPr>
          <a:noFill/>
        </p:spPr>
        <p:txBody>
          <a:bodyPr/>
          <a:lstStyle/>
          <a:p>
            <a:fld id="{464AFB0B-A419-4876-B6F0-265550EB3D8F}" type="slidenum">
              <a:rPr lang="en-US" altLang="zh-TW" smtClean="0">
                <a:latin typeface="Arial" charset="0"/>
                <a:ea typeface="新細明體" charset="-120"/>
              </a:rPr>
              <a:pPr/>
              <a:t>9</a:t>
            </a:fld>
            <a:endParaRPr lang="en-US" altLang="zh-TW" smtClean="0">
              <a:latin typeface="Arial" charset="0"/>
              <a:ea typeface="新細明體" charset="-120"/>
            </a:endParaRPr>
          </a:p>
        </p:txBody>
      </p:sp>
      <p:sp>
        <p:nvSpPr>
          <p:cNvPr id="35843" name="Rectangle 2"/>
          <p:cNvSpPr>
            <a:spLocks noGrp="1" noRot="1" noChangeAspect="1" noChangeArrowheads="1" noTextEdit="1"/>
          </p:cNvSpPr>
          <p:nvPr>
            <p:ph type="sldImg"/>
          </p:nvPr>
        </p:nvSpPr>
        <p:spPr>
          <a:xfrm>
            <a:off x="915988" y="744538"/>
            <a:ext cx="4962525" cy="3722687"/>
          </a:xfrm>
          <a:ln/>
        </p:spPr>
      </p:sp>
      <p:sp>
        <p:nvSpPr>
          <p:cNvPr id="35844" name="Rectangle 3"/>
          <p:cNvSpPr>
            <a:spLocks noGrp="1" noChangeArrowheads="1"/>
          </p:cNvSpPr>
          <p:nvPr>
            <p:ph type="body" idx="1"/>
          </p:nvPr>
        </p:nvSpPr>
        <p:spPr>
          <a:noFill/>
          <a:ln/>
        </p:spPr>
        <p:txBody>
          <a:bodyPr/>
          <a:lstStyle/>
          <a:p>
            <a:pPr eaLnBrk="1" hangingPunct="1"/>
            <a:endParaRPr lang="zh-TW" altLang="zh-TW" smtClean="0">
              <a:latin typeface="Arial" charset="0"/>
              <a:ea typeface="新細明體" charset="-12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3"/>
          <p:cNvSpPr>
            <a:spLocks noGrp="1" noChangeArrowheads="1"/>
          </p:cNvSpPr>
          <p:nvPr>
            <p:ph type="dt" sz="quarter" idx="1"/>
          </p:nvPr>
        </p:nvSpPr>
        <p:spPr>
          <a:noFill/>
        </p:spPr>
        <p:txBody>
          <a:bodyPr/>
          <a:lstStyle/>
          <a:p>
            <a:fld id="{025AFF38-312C-4941-91E3-6795F8BB458E}" type="datetime1">
              <a:rPr lang="zh-TW" altLang="en-US" smtClean="0">
                <a:latin typeface="Arial" charset="0"/>
                <a:ea typeface="新細明體" charset="-120"/>
              </a:rPr>
              <a:pPr/>
              <a:t>2013/10/30</a:t>
            </a:fld>
            <a:endParaRPr lang="en-US" altLang="zh-TW" smtClean="0">
              <a:latin typeface="Arial" charset="0"/>
              <a:ea typeface="新細明體" charset="-120"/>
            </a:endParaRPr>
          </a:p>
        </p:txBody>
      </p:sp>
      <p:sp>
        <p:nvSpPr>
          <p:cNvPr id="37890" name="Rectangle 7"/>
          <p:cNvSpPr>
            <a:spLocks noGrp="1" noChangeArrowheads="1"/>
          </p:cNvSpPr>
          <p:nvPr>
            <p:ph type="sldNum" sz="quarter" idx="5"/>
          </p:nvPr>
        </p:nvSpPr>
        <p:spPr>
          <a:noFill/>
        </p:spPr>
        <p:txBody>
          <a:bodyPr/>
          <a:lstStyle/>
          <a:p>
            <a:fld id="{566115A1-1709-4C68-AFFC-A1909085C90F}" type="slidenum">
              <a:rPr lang="en-US" altLang="zh-TW" smtClean="0">
                <a:latin typeface="Arial" charset="0"/>
                <a:ea typeface="新細明體" charset="-120"/>
              </a:rPr>
              <a:pPr/>
              <a:t>10</a:t>
            </a:fld>
            <a:endParaRPr lang="en-US" altLang="zh-TW" smtClean="0">
              <a:latin typeface="Arial" charset="0"/>
              <a:ea typeface="新細明體" charset="-120"/>
            </a:endParaRPr>
          </a:p>
        </p:txBody>
      </p:sp>
      <p:sp>
        <p:nvSpPr>
          <p:cNvPr id="37891" name="Rectangle 2"/>
          <p:cNvSpPr>
            <a:spLocks noGrp="1" noRot="1" noChangeAspect="1" noChangeArrowheads="1" noTextEdit="1"/>
          </p:cNvSpPr>
          <p:nvPr>
            <p:ph type="sldImg"/>
          </p:nvPr>
        </p:nvSpPr>
        <p:spPr>
          <a:xfrm>
            <a:off x="915988" y="744538"/>
            <a:ext cx="4962525" cy="3722687"/>
          </a:xfrm>
          <a:ln/>
        </p:spPr>
      </p:sp>
      <p:sp>
        <p:nvSpPr>
          <p:cNvPr id="37892" name="Rectangle 3"/>
          <p:cNvSpPr>
            <a:spLocks noGrp="1" noChangeArrowheads="1"/>
          </p:cNvSpPr>
          <p:nvPr>
            <p:ph type="body" idx="1"/>
          </p:nvPr>
        </p:nvSpPr>
        <p:spPr>
          <a:noFill/>
          <a:ln/>
        </p:spPr>
        <p:txBody>
          <a:bodyPr/>
          <a:lstStyle/>
          <a:p>
            <a:pPr eaLnBrk="1" hangingPunct="1"/>
            <a:endParaRPr lang="zh-TW" altLang="zh-TW" smtClean="0">
              <a:latin typeface="Arial" charset="0"/>
              <a:ea typeface="新細明體" charset="-12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685800" y="2130425"/>
            <a:ext cx="7772400" cy="1470025"/>
          </a:xfrm>
        </p:spPr>
        <p:txBody>
          <a:bodyPr/>
          <a:lstStyle>
            <a:lvl1pPr>
              <a:defRPr/>
            </a:lvl1pPr>
          </a:lstStyle>
          <a:p>
            <a:r>
              <a:rPr lang="zh-TW" altLang="en-US"/>
              <a:t>按一下以編輯母片標題樣式</a:t>
            </a:r>
          </a:p>
        </p:txBody>
      </p:sp>
      <p:sp>
        <p:nvSpPr>
          <p:cNvPr id="4099"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zh-TW" altLang="en-US"/>
              <a:t>按一下以編輯母片副標題樣式</a:t>
            </a:r>
          </a:p>
        </p:txBody>
      </p:sp>
      <p:sp>
        <p:nvSpPr>
          <p:cNvPr id="4" name="Rectangle 4"/>
          <p:cNvSpPr>
            <a:spLocks noGrp="1" noChangeArrowheads="1"/>
          </p:cNvSpPr>
          <p:nvPr>
            <p:ph type="dt" sz="half" idx="10"/>
          </p:nvPr>
        </p:nvSpPr>
        <p:spPr/>
        <p:txBody>
          <a:bodyPr/>
          <a:lstStyle>
            <a:lvl1pPr>
              <a:defRPr>
                <a:latin typeface="+mn-lt"/>
                <a:ea typeface="新細明體" pitchFamily="18" charset="-120"/>
              </a:defRPr>
            </a:lvl1pPr>
          </a:lstStyle>
          <a:p>
            <a:pPr>
              <a:defRPr/>
            </a:pPr>
            <a:endParaRPr lang="en-US" altLang="zh-TW"/>
          </a:p>
        </p:txBody>
      </p:sp>
      <p:sp>
        <p:nvSpPr>
          <p:cNvPr id="5" name="Rectangle 5"/>
          <p:cNvSpPr>
            <a:spLocks noGrp="1" noChangeArrowheads="1"/>
          </p:cNvSpPr>
          <p:nvPr>
            <p:ph type="ftr" sz="quarter" idx="11"/>
          </p:nvPr>
        </p:nvSpPr>
        <p:spPr/>
        <p:txBody>
          <a:bodyPr/>
          <a:lstStyle>
            <a:lvl1pPr>
              <a:defRPr>
                <a:latin typeface="+mn-lt"/>
                <a:ea typeface="新細明體" pitchFamily="18" charset="-120"/>
              </a:defRPr>
            </a:lvl1pPr>
          </a:lstStyle>
          <a:p>
            <a:pPr>
              <a:defRPr/>
            </a:pPr>
            <a:endParaRPr lang="en-US" altLang="zh-TW"/>
          </a:p>
        </p:txBody>
      </p:sp>
      <p:sp>
        <p:nvSpPr>
          <p:cNvPr id="6" name="Rectangle 6"/>
          <p:cNvSpPr>
            <a:spLocks noGrp="1" noChangeArrowheads="1"/>
          </p:cNvSpPr>
          <p:nvPr>
            <p:ph type="sldNum" sz="quarter" idx="12"/>
          </p:nvPr>
        </p:nvSpPr>
        <p:spPr/>
        <p:txBody>
          <a:bodyPr/>
          <a:lstStyle>
            <a:lvl1pPr>
              <a:defRPr>
                <a:latin typeface="+mn-lt"/>
                <a:ea typeface="新細明體" pitchFamily="18" charset="-120"/>
              </a:defRPr>
            </a:lvl1pPr>
          </a:lstStyle>
          <a:p>
            <a:pPr>
              <a:defRPr/>
            </a:pPr>
            <a:fld id="{4F0656D5-455E-4242-A13D-714DA7ECE9A7}" type="slidenum">
              <a:rPr lang="en-US" altLang="zh-TW"/>
              <a:pPr>
                <a:defRPr/>
              </a:pPr>
              <a:t>‹#›</a:t>
            </a:fld>
            <a:endParaRPr lang="en-US" altLang="zh-TW"/>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52A88EA3-FA01-435B-87C0-CDDC19DECD61}" type="slidenum">
              <a:rPr lang="en-US" altLang="zh-TW"/>
              <a:pPr>
                <a:defRPr/>
              </a:pPr>
              <a:t>‹#›</a:t>
            </a:fld>
            <a:endParaRPr lang="en-US" altLang="zh-TW"/>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D7E6DD43-9181-45B2-9E13-A9446B4B9ACE}" type="slidenum">
              <a:rPr lang="en-US" altLang="zh-TW"/>
              <a:pPr>
                <a:defRPr/>
              </a:pPr>
              <a:t>‹#›</a:t>
            </a:fld>
            <a:endParaRPr lang="en-US" altLang="zh-TW"/>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標題，文字及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p>
            <a:r>
              <a:rPr lang="zh-TW" altLang="en-US" smtClean="0"/>
              <a:t>按一下以編輯母片標題樣式</a:t>
            </a:r>
            <a:endParaRPr lang="zh-TW" altLang="en-US"/>
          </a:p>
        </p:txBody>
      </p:sp>
      <p:sp>
        <p:nvSpPr>
          <p:cNvPr id="3" name="文字版面配置區 2"/>
          <p:cNvSpPr>
            <a:spLocks noGrp="1"/>
          </p:cNvSpPr>
          <p:nvPr>
            <p:ph type="body" sz="half" idx="1"/>
          </p:nvPr>
        </p:nvSpPr>
        <p:spPr>
          <a:xfrm>
            <a:off x="457200" y="1600200"/>
            <a:ext cx="4038600" cy="4525963"/>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a:ln/>
        </p:spPr>
        <p:txBody>
          <a:bodyPr/>
          <a:lstStyle>
            <a:lvl1pPr>
              <a:defRPr/>
            </a:lvl1pPr>
          </a:lstStyle>
          <a:p>
            <a:pPr>
              <a:defRPr/>
            </a:pPr>
            <a:fld id="{3DA04370-0AFD-43A6-9FF8-72517AD31D36}" type="slidenum">
              <a:rPr lang="en-US" altLang="zh-TW"/>
              <a:pPr>
                <a:defRPr/>
              </a:pPr>
              <a:t>‹#›</a:t>
            </a:fld>
            <a:endParaRPr lang="en-US" altLang="zh-TW"/>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標題，文字及兩項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p>
            <a:r>
              <a:rPr lang="zh-TW" altLang="en-US" smtClean="0"/>
              <a:t>按一下以編輯母片標題樣式</a:t>
            </a:r>
            <a:endParaRPr lang="zh-TW" altLang="en-US"/>
          </a:p>
        </p:txBody>
      </p:sp>
      <p:sp>
        <p:nvSpPr>
          <p:cNvPr id="3" name="文字版面配置區 2"/>
          <p:cNvSpPr>
            <a:spLocks noGrp="1"/>
          </p:cNvSpPr>
          <p:nvPr>
            <p:ph type="body" sz="half" idx="1"/>
          </p:nvPr>
        </p:nvSpPr>
        <p:spPr>
          <a:xfrm>
            <a:off x="457200" y="1600200"/>
            <a:ext cx="4038600" cy="4525963"/>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quarter" idx="2"/>
          </p:nvPr>
        </p:nvSpPr>
        <p:spPr>
          <a:xfrm>
            <a:off x="4648200" y="1600200"/>
            <a:ext cx="4038600" cy="21859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內容版面配置區 4"/>
          <p:cNvSpPr>
            <a:spLocks noGrp="1"/>
          </p:cNvSpPr>
          <p:nvPr>
            <p:ph sz="quarter" idx="3"/>
          </p:nvPr>
        </p:nvSpPr>
        <p:spPr>
          <a:xfrm>
            <a:off x="4648200" y="3938588"/>
            <a:ext cx="4038600" cy="2187575"/>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7"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8" name="Rectangle 6"/>
          <p:cNvSpPr>
            <a:spLocks noGrp="1" noChangeArrowheads="1"/>
          </p:cNvSpPr>
          <p:nvPr>
            <p:ph type="sldNum" sz="quarter" idx="12"/>
          </p:nvPr>
        </p:nvSpPr>
        <p:spPr>
          <a:ln/>
        </p:spPr>
        <p:txBody>
          <a:bodyPr/>
          <a:lstStyle>
            <a:lvl1pPr>
              <a:defRPr/>
            </a:lvl1pPr>
          </a:lstStyle>
          <a:p>
            <a:pPr>
              <a:defRPr/>
            </a:pPr>
            <a:fld id="{DBD8A221-2FC8-4CA5-998C-69978C7915D8}" type="slidenum">
              <a:rPr lang="en-US" altLang="zh-TW"/>
              <a:pPr>
                <a:defRPr/>
              </a:pPr>
              <a:t>‹#›</a:t>
            </a:fld>
            <a:endParaRPr lang="en-US" altLang="zh-TW"/>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4A06410C-BB04-44DC-A9F2-F997B633046E}" type="slidenum">
              <a:rPr lang="en-US" altLang="zh-TW"/>
              <a:pPr>
                <a:defRPr/>
              </a:pPr>
              <a:t>‹#›</a:t>
            </a:fld>
            <a:endParaRPr lang="en-US" altLang="zh-TW"/>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101ACFC3-CCA2-40D8-9794-5385946ABE1C}" type="slidenum">
              <a:rPr lang="en-US" altLang="zh-TW"/>
              <a:pPr>
                <a:defRPr/>
              </a:pPr>
              <a:t>‹#›</a:t>
            </a:fld>
            <a:endParaRPr lang="en-US" altLang="zh-TW"/>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a:ln/>
        </p:spPr>
        <p:txBody>
          <a:bodyPr/>
          <a:lstStyle>
            <a:lvl1pPr>
              <a:defRPr/>
            </a:lvl1pPr>
          </a:lstStyle>
          <a:p>
            <a:pPr>
              <a:defRPr/>
            </a:pPr>
            <a:fld id="{E486C09F-7D9F-497E-8F3D-5324B9A0BD75}" type="slidenum">
              <a:rPr lang="en-US" altLang="zh-TW"/>
              <a:pPr>
                <a:defRPr/>
              </a:pPr>
              <a:t>‹#›</a:t>
            </a:fld>
            <a:endParaRPr lang="en-US" altLang="zh-TW"/>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9" name="Rectangle 6"/>
          <p:cNvSpPr>
            <a:spLocks noGrp="1" noChangeArrowheads="1"/>
          </p:cNvSpPr>
          <p:nvPr>
            <p:ph type="sldNum" sz="quarter" idx="12"/>
          </p:nvPr>
        </p:nvSpPr>
        <p:spPr>
          <a:ln/>
        </p:spPr>
        <p:txBody>
          <a:bodyPr/>
          <a:lstStyle>
            <a:lvl1pPr>
              <a:defRPr/>
            </a:lvl1pPr>
          </a:lstStyle>
          <a:p>
            <a:pPr>
              <a:defRPr/>
            </a:pPr>
            <a:fld id="{2C09471B-BC58-4574-A1F0-61D584A8DCBC}" type="slidenum">
              <a:rPr lang="en-US" altLang="zh-TW"/>
              <a:pPr>
                <a:defRPr/>
              </a:pPr>
              <a:t>‹#›</a:t>
            </a:fld>
            <a:endParaRPr lang="en-US" altLang="zh-TW"/>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5" name="Rectangle 6"/>
          <p:cNvSpPr>
            <a:spLocks noGrp="1" noChangeArrowheads="1"/>
          </p:cNvSpPr>
          <p:nvPr>
            <p:ph type="sldNum" sz="quarter" idx="12"/>
          </p:nvPr>
        </p:nvSpPr>
        <p:spPr>
          <a:ln/>
        </p:spPr>
        <p:txBody>
          <a:bodyPr/>
          <a:lstStyle>
            <a:lvl1pPr>
              <a:defRPr/>
            </a:lvl1pPr>
          </a:lstStyle>
          <a:p>
            <a:pPr>
              <a:defRPr/>
            </a:pPr>
            <a:fld id="{163C3037-F8C4-407C-9889-9FF156CF9F29}" type="slidenum">
              <a:rPr lang="en-US" altLang="zh-TW"/>
              <a:pPr>
                <a:defRPr/>
              </a:pPr>
              <a:t>‹#›</a:t>
            </a:fld>
            <a:endParaRPr lang="en-US" altLang="zh-TW"/>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4" name="Rectangle 6"/>
          <p:cNvSpPr>
            <a:spLocks noGrp="1" noChangeArrowheads="1"/>
          </p:cNvSpPr>
          <p:nvPr>
            <p:ph type="sldNum" sz="quarter" idx="12"/>
          </p:nvPr>
        </p:nvSpPr>
        <p:spPr>
          <a:ln/>
        </p:spPr>
        <p:txBody>
          <a:bodyPr/>
          <a:lstStyle>
            <a:lvl1pPr>
              <a:defRPr/>
            </a:lvl1pPr>
          </a:lstStyle>
          <a:p>
            <a:pPr>
              <a:defRPr/>
            </a:pPr>
            <a:fld id="{A4106B1F-03D4-4076-8520-DA1128FF6104}" type="slidenum">
              <a:rPr lang="en-US" altLang="zh-TW"/>
              <a:pPr>
                <a:defRPr/>
              </a:pPr>
              <a:t>‹#›</a:t>
            </a:fld>
            <a:endParaRPr lang="en-US" altLang="zh-TW"/>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a:ln/>
        </p:spPr>
        <p:txBody>
          <a:bodyPr/>
          <a:lstStyle>
            <a:lvl1pPr>
              <a:defRPr/>
            </a:lvl1pPr>
          </a:lstStyle>
          <a:p>
            <a:pPr>
              <a:defRPr/>
            </a:pPr>
            <a:fld id="{D9FCE575-3CD0-482A-A9D9-90B615C5E85A}" type="slidenum">
              <a:rPr lang="en-US" altLang="zh-TW"/>
              <a:pPr>
                <a:defRPr/>
              </a:pPr>
              <a:t>‹#›</a:t>
            </a:fld>
            <a:endParaRPr lang="en-US" altLang="zh-TW"/>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smtClean="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a:ln/>
        </p:spPr>
        <p:txBody>
          <a:bodyPr/>
          <a:lstStyle>
            <a:lvl1pPr>
              <a:defRPr/>
            </a:lvl1pPr>
          </a:lstStyle>
          <a:p>
            <a:pPr>
              <a:defRPr/>
            </a:pPr>
            <a:fld id="{73E74456-5591-4E57-B25C-2453A15F74A4}" type="slidenum">
              <a:rPr lang="en-US" altLang="zh-TW"/>
              <a:pPr>
                <a:defRPr/>
              </a:pPr>
              <a:t>‹#›</a:t>
            </a:fld>
            <a:endParaRPr lang="en-US" altLang="zh-TW"/>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30723"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kumimoji="1" sz="1400" b="0">
                <a:solidFill>
                  <a:schemeClr val="tx1"/>
                </a:solidFill>
                <a:effectLst/>
                <a:latin typeface="+mn-ea"/>
              </a:defRPr>
            </a:lvl1pPr>
          </a:lstStyle>
          <a:p>
            <a:pPr>
              <a:defRPr/>
            </a:pPr>
            <a:endParaRPr lang="en-US" altLang="zh-TW"/>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kumimoji="1" sz="1400" b="0">
                <a:solidFill>
                  <a:schemeClr val="tx1"/>
                </a:solidFill>
                <a:effectLst/>
                <a:latin typeface="+mn-ea"/>
              </a:defRPr>
            </a:lvl1pPr>
          </a:lstStyle>
          <a:p>
            <a:pPr>
              <a:defRPr/>
            </a:pPr>
            <a:endParaRPr lang="en-US" altLang="zh-TW"/>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kumimoji="1" sz="1400" b="0">
                <a:solidFill>
                  <a:schemeClr val="tx1"/>
                </a:solidFill>
                <a:effectLst/>
                <a:latin typeface="+mn-ea"/>
              </a:defRPr>
            </a:lvl1pPr>
          </a:lstStyle>
          <a:p>
            <a:pPr>
              <a:defRPr/>
            </a:pPr>
            <a:fld id="{5C7B5AD7-E2DB-4847-94BC-E6D2E9D37FDD}" type="slidenum">
              <a:rPr lang="en-US" altLang="zh-TW"/>
              <a:pPr>
                <a:defRPr/>
              </a:pPr>
              <a:t>‹#›</a:t>
            </a:fld>
            <a:endParaRPr lang="en-US" altLang="zh-TW"/>
          </a:p>
        </p:txBody>
      </p:sp>
    </p:spTree>
  </p:cSld>
  <p:clrMap bg1="lt1" tx1="dk1" bg2="lt2" tx2="dk2" accent1="accent1" accent2="accent2" accent3="accent3" accent4="accent4" accent5="accent5" accent6="accent6" hlink="hlink" folHlink="folHlink"/>
  <p:sldLayoutIdLst>
    <p:sldLayoutId id="2147483662" r:id="rId1"/>
    <p:sldLayoutId id="2147483661" r:id="rId2"/>
    <p:sldLayoutId id="2147483660" r:id="rId3"/>
    <p:sldLayoutId id="2147483659" r:id="rId4"/>
    <p:sldLayoutId id="2147483658" r:id="rId5"/>
    <p:sldLayoutId id="2147483657" r:id="rId6"/>
    <p:sldLayoutId id="2147483656" r:id="rId7"/>
    <p:sldLayoutId id="2147483655" r:id="rId8"/>
    <p:sldLayoutId id="2147483654" r:id="rId9"/>
    <p:sldLayoutId id="2147483653" r:id="rId10"/>
    <p:sldLayoutId id="2147483652" r:id="rId11"/>
    <p:sldLayoutId id="2147483651" r:id="rId12"/>
    <p:sldLayoutId id="2147483650" r:id="rId13"/>
  </p:sldLayoutIdLst>
  <p:transition>
    <p:fade/>
  </p:transition>
  <p:txStyles>
    <p:titleStyle>
      <a:lvl1pPr algn="ctr" rtl="0" eaLnBrk="0" fontAlgn="base" hangingPunct="0">
        <a:spcBef>
          <a:spcPct val="0"/>
        </a:spcBef>
        <a:spcAft>
          <a:spcPct val="0"/>
        </a:spcAft>
        <a:defRPr kumimoji="1" sz="4400" b="1">
          <a:solidFill>
            <a:schemeClr val="accent2"/>
          </a:solidFill>
          <a:latin typeface="+mj-lt"/>
          <a:ea typeface="+mj-ea"/>
          <a:cs typeface="+mj-cs"/>
        </a:defRPr>
      </a:lvl1pPr>
      <a:lvl2pPr algn="ctr" rtl="0" eaLnBrk="0" fontAlgn="base" hangingPunct="0">
        <a:spcBef>
          <a:spcPct val="0"/>
        </a:spcBef>
        <a:spcAft>
          <a:spcPct val="0"/>
        </a:spcAft>
        <a:defRPr kumimoji="1" sz="4400" b="1">
          <a:solidFill>
            <a:schemeClr val="accent2"/>
          </a:solidFill>
          <a:latin typeface="Arial" pitchFamily="34" charset="0"/>
          <a:ea typeface="標楷體" pitchFamily="65" charset="-120"/>
        </a:defRPr>
      </a:lvl2pPr>
      <a:lvl3pPr algn="ctr" rtl="0" eaLnBrk="0" fontAlgn="base" hangingPunct="0">
        <a:spcBef>
          <a:spcPct val="0"/>
        </a:spcBef>
        <a:spcAft>
          <a:spcPct val="0"/>
        </a:spcAft>
        <a:defRPr kumimoji="1" sz="4400" b="1">
          <a:solidFill>
            <a:schemeClr val="accent2"/>
          </a:solidFill>
          <a:latin typeface="Arial" pitchFamily="34" charset="0"/>
          <a:ea typeface="標楷體" pitchFamily="65" charset="-120"/>
        </a:defRPr>
      </a:lvl3pPr>
      <a:lvl4pPr algn="ctr" rtl="0" eaLnBrk="0" fontAlgn="base" hangingPunct="0">
        <a:spcBef>
          <a:spcPct val="0"/>
        </a:spcBef>
        <a:spcAft>
          <a:spcPct val="0"/>
        </a:spcAft>
        <a:defRPr kumimoji="1" sz="4400" b="1">
          <a:solidFill>
            <a:schemeClr val="accent2"/>
          </a:solidFill>
          <a:latin typeface="Arial" pitchFamily="34" charset="0"/>
          <a:ea typeface="標楷體" pitchFamily="65" charset="-120"/>
        </a:defRPr>
      </a:lvl4pPr>
      <a:lvl5pPr algn="ctr" rtl="0" eaLnBrk="0" fontAlgn="base" hangingPunct="0">
        <a:spcBef>
          <a:spcPct val="0"/>
        </a:spcBef>
        <a:spcAft>
          <a:spcPct val="0"/>
        </a:spcAft>
        <a:defRPr kumimoji="1" sz="4400" b="1">
          <a:solidFill>
            <a:schemeClr val="accent2"/>
          </a:solidFill>
          <a:latin typeface="Arial" pitchFamily="34" charset="0"/>
          <a:ea typeface="標楷體" pitchFamily="65" charset="-120"/>
        </a:defRPr>
      </a:lvl5pPr>
      <a:lvl6pPr marL="457200" algn="ctr" rtl="0" fontAlgn="base">
        <a:spcBef>
          <a:spcPct val="0"/>
        </a:spcBef>
        <a:spcAft>
          <a:spcPct val="0"/>
        </a:spcAft>
        <a:defRPr kumimoji="1" sz="4400" b="1">
          <a:solidFill>
            <a:schemeClr val="accent2"/>
          </a:solidFill>
          <a:latin typeface="Arial" pitchFamily="34" charset="0"/>
          <a:ea typeface="標楷體" pitchFamily="65" charset="-120"/>
        </a:defRPr>
      </a:lvl6pPr>
      <a:lvl7pPr marL="914400" algn="ctr" rtl="0" fontAlgn="base">
        <a:spcBef>
          <a:spcPct val="0"/>
        </a:spcBef>
        <a:spcAft>
          <a:spcPct val="0"/>
        </a:spcAft>
        <a:defRPr kumimoji="1" sz="4400" b="1">
          <a:solidFill>
            <a:schemeClr val="accent2"/>
          </a:solidFill>
          <a:latin typeface="Arial" pitchFamily="34" charset="0"/>
          <a:ea typeface="標楷體" pitchFamily="65" charset="-120"/>
        </a:defRPr>
      </a:lvl7pPr>
      <a:lvl8pPr marL="1371600" algn="ctr" rtl="0" fontAlgn="base">
        <a:spcBef>
          <a:spcPct val="0"/>
        </a:spcBef>
        <a:spcAft>
          <a:spcPct val="0"/>
        </a:spcAft>
        <a:defRPr kumimoji="1" sz="4400" b="1">
          <a:solidFill>
            <a:schemeClr val="accent2"/>
          </a:solidFill>
          <a:latin typeface="Arial" pitchFamily="34" charset="0"/>
          <a:ea typeface="標楷體" pitchFamily="65" charset="-120"/>
        </a:defRPr>
      </a:lvl8pPr>
      <a:lvl9pPr marL="1828800" algn="ctr" rtl="0" fontAlgn="base">
        <a:spcBef>
          <a:spcPct val="0"/>
        </a:spcBef>
        <a:spcAft>
          <a:spcPct val="0"/>
        </a:spcAft>
        <a:defRPr kumimoji="1" sz="4400" b="1">
          <a:solidFill>
            <a:schemeClr val="accent2"/>
          </a:solidFill>
          <a:latin typeface="Arial" pitchFamily="34" charset="0"/>
          <a:ea typeface="標楷體" pitchFamily="65" charset="-120"/>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image" Target="../media/image26.jpeg"/></Relationships>
</file>

<file path=ppt/slides/_rels/slide1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chart" Target="../charts/chart2.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chart" Target="../charts/chart1.xml"/><Relationship Id="rId5" Type="http://schemas.openxmlformats.org/officeDocument/2006/relationships/image" Target="../media/image7.emf"/><Relationship Id="rId4" Type="http://schemas.openxmlformats.org/officeDocument/2006/relationships/oleObject" Target="../embeddings/Microsoft_Excel_97-2003____1.xls"/></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Grp="1" noChangeArrowheads="1"/>
          </p:cNvSpPr>
          <p:nvPr>
            <p:ph type="ctrTitle"/>
          </p:nvPr>
        </p:nvSpPr>
        <p:spPr>
          <a:xfrm>
            <a:off x="5148064" y="4581128"/>
            <a:ext cx="3095625" cy="647700"/>
          </a:xfrm>
        </p:spPr>
        <p:txBody>
          <a:bodyPr/>
          <a:lstStyle/>
          <a:p>
            <a:pPr eaLnBrk="1" hangingPunct="1">
              <a:lnSpc>
                <a:spcPct val="115000"/>
              </a:lnSpc>
              <a:defRPr/>
            </a:pPr>
            <a:r>
              <a:rPr lang="en-US" altLang="zh-TW" sz="2400" dirty="0" smtClean="0">
                <a:solidFill>
                  <a:schemeClr val="tx1"/>
                </a:solidFill>
                <a:effectLst>
                  <a:outerShdw blurRad="38100" dist="38100" dir="2700000" algn="tl">
                    <a:srgbClr val="C0C0C0"/>
                  </a:outerShdw>
                </a:effectLst>
                <a:latin typeface="標楷體" pitchFamily="65" charset="-120"/>
              </a:rPr>
              <a:t>2013</a:t>
            </a:r>
            <a:r>
              <a:rPr lang="zh-TW" altLang="en-US" sz="2400" dirty="0" smtClean="0">
                <a:solidFill>
                  <a:schemeClr val="tx1"/>
                </a:solidFill>
                <a:effectLst>
                  <a:outerShdw blurRad="38100" dist="38100" dir="2700000" algn="tl">
                    <a:srgbClr val="C0C0C0"/>
                  </a:outerShdw>
                </a:effectLst>
                <a:latin typeface="標楷體" pitchFamily="65" charset="-120"/>
              </a:rPr>
              <a:t>年</a:t>
            </a:r>
            <a:r>
              <a:rPr lang="en-US" altLang="zh-TW" sz="2400" dirty="0" smtClean="0">
                <a:solidFill>
                  <a:schemeClr val="tx1"/>
                </a:solidFill>
                <a:effectLst>
                  <a:outerShdw blurRad="38100" dist="38100" dir="2700000" algn="tl">
                    <a:srgbClr val="C0C0C0"/>
                  </a:outerShdw>
                </a:effectLst>
                <a:latin typeface="標楷體" pitchFamily="65" charset="-120"/>
              </a:rPr>
              <a:t>10</a:t>
            </a:r>
            <a:r>
              <a:rPr lang="zh-TW" altLang="en-US" sz="2400" dirty="0" smtClean="0">
                <a:solidFill>
                  <a:schemeClr val="tx1"/>
                </a:solidFill>
                <a:effectLst>
                  <a:outerShdw blurRad="38100" dist="38100" dir="2700000" algn="tl">
                    <a:srgbClr val="C0C0C0"/>
                  </a:outerShdw>
                </a:effectLst>
                <a:latin typeface="標楷體" pitchFamily="65" charset="-120"/>
              </a:rPr>
              <a:t>月</a:t>
            </a:r>
            <a:r>
              <a:rPr lang="en-US" altLang="zh-TW" sz="2400" dirty="0" smtClean="0">
                <a:solidFill>
                  <a:schemeClr val="tx1"/>
                </a:solidFill>
                <a:effectLst>
                  <a:outerShdw blurRad="38100" dist="38100" dir="2700000" algn="tl">
                    <a:srgbClr val="C0C0C0"/>
                  </a:outerShdw>
                </a:effectLst>
                <a:latin typeface="標楷體" pitchFamily="65" charset="-120"/>
              </a:rPr>
              <a:t>30</a:t>
            </a:r>
            <a:r>
              <a:rPr lang="zh-TW" altLang="en-US" sz="2400" dirty="0" smtClean="0">
                <a:solidFill>
                  <a:schemeClr val="tx1"/>
                </a:solidFill>
                <a:effectLst>
                  <a:outerShdw blurRad="38100" dist="38100" dir="2700000" algn="tl">
                    <a:srgbClr val="C0C0C0"/>
                  </a:outerShdw>
                </a:effectLst>
                <a:latin typeface="標楷體" pitchFamily="65" charset="-120"/>
              </a:rPr>
              <a:t>日</a:t>
            </a:r>
          </a:p>
        </p:txBody>
      </p:sp>
      <p:pic>
        <p:nvPicPr>
          <p:cNvPr id="17410" name="Picture 3" descr="CSS Logo"/>
          <p:cNvPicPr>
            <a:picLocks noChangeAspect="1" noChangeArrowheads="1"/>
          </p:cNvPicPr>
          <p:nvPr/>
        </p:nvPicPr>
        <p:blipFill>
          <a:blip r:embed="rId3" cstate="print">
            <a:clrChange>
              <a:clrFrom>
                <a:srgbClr val="FFFFFF"/>
              </a:clrFrom>
              <a:clrTo>
                <a:srgbClr val="FFFFFF">
                  <a:alpha val="0"/>
                </a:srgbClr>
              </a:clrTo>
            </a:clrChange>
          </a:blip>
          <a:srcRect t="16037" r="9468"/>
          <a:stretch>
            <a:fillRect/>
          </a:stretch>
        </p:blipFill>
        <p:spPr bwMode="auto">
          <a:xfrm>
            <a:off x="4859338" y="5229225"/>
            <a:ext cx="3886200" cy="1400175"/>
          </a:xfrm>
          <a:prstGeom prst="rect">
            <a:avLst/>
          </a:prstGeom>
          <a:noFill/>
          <a:ln w="9525">
            <a:noFill/>
            <a:miter lim="800000"/>
            <a:headEnd/>
            <a:tailEnd/>
          </a:ln>
        </p:spPr>
      </p:pic>
      <p:sp>
        <p:nvSpPr>
          <p:cNvPr id="191493" name="Text Box 5"/>
          <p:cNvSpPr txBox="1">
            <a:spLocks noChangeArrowheads="1"/>
          </p:cNvSpPr>
          <p:nvPr/>
        </p:nvSpPr>
        <p:spPr bwMode="auto">
          <a:xfrm>
            <a:off x="4427538" y="260350"/>
            <a:ext cx="4716462" cy="641350"/>
          </a:xfrm>
          <a:prstGeom prst="rect">
            <a:avLst/>
          </a:prstGeom>
          <a:noFill/>
          <a:ln w="9525" algn="ctr">
            <a:noFill/>
            <a:miter lim="800000"/>
            <a:headEnd/>
            <a:tailEnd/>
          </a:ln>
          <a:effectLst/>
        </p:spPr>
        <p:txBody>
          <a:bodyPr>
            <a:spAutoFit/>
          </a:bodyPr>
          <a:lstStyle/>
          <a:p>
            <a:pPr algn="ctr" eaLnBrk="0" hangingPunct="0">
              <a:spcBef>
                <a:spcPct val="50000"/>
              </a:spcBef>
              <a:defRPr/>
            </a:pPr>
            <a:endParaRPr lang="zh-TW" altLang="zh-TW">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標楷體" pitchFamily="65" charset="-120"/>
            </a:endParaRPr>
          </a:p>
        </p:txBody>
      </p:sp>
      <p:sp>
        <p:nvSpPr>
          <p:cNvPr id="191495" name="Rectangle 7"/>
          <p:cNvSpPr>
            <a:spLocks noChangeArrowheads="1"/>
          </p:cNvSpPr>
          <p:nvPr/>
        </p:nvSpPr>
        <p:spPr bwMode="auto">
          <a:xfrm>
            <a:off x="3563938" y="549275"/>
            <a:ext cx="5472112" cy="862013"/>
          </a:xfrm>
          <a:prstGeom prst="rect">
            <a:avLst/>
          </a:prstGeom>
          <a:noFill/>
          <a:ln w="9525" algn="ctr">
            <a:noFill/>
            <a:miter lim="800000"/>
            <a:headEnd/>
            <a:tailEnd/>
          </a:ln>
          <a:effectLst/>
        </p:spPr>
        <p:txBody>
          <a:bodyPr>
            <a:spAutoFit/>
          </a:bodyPr>
          <a:lstStyle/>
          <a:p>
            <a:pPr algn="ctr" eaLnBrk="0" hangingPunct="0">
              <a:defRPr/>
            </a:pPr>
            <a:r>
              <a:rPr kumimoji="1" lang="zh-TW" altLang="en-US" sz="5000" dirty="0">
                <a:solidFill>
                  <a:schemeClr val="tx1"/>
                </a:solidFill>
                <a:effectLst>
                  <a:outerShdw blurRad="38100" dist="38100" dir="2700000" algn="tl">
                    <a:srgbClr val="C0C0C0"/>
                  </a:outerShdw>
                </a:effectLst>
                <a:latin typeface="標楷體" pitchFamily="65" charset="-120"/>
              </a:rPr>
              <a:t>國立政治大學</a:t>
            </a:r>
          </a:p>
        </p:txBody>
      </p:sp>
      <p:sp>
        <p:nvSpPr>
          <p:cNvPr id="191496" name="Rectangle 8"/>
          <p:cNvSpPr>
            <a:spLocks noChangeArrowheads="1"/>
          </p:cNvSpPr>
          <p:nvPr/>
        </p:nvSpPr>
        <p:spPr bwMode="auto">
          <a:xfrm>
            <a:off x="3779838" y="1484313"/>
            <a:ext cx="4968875" cy="671512"/>
          </a:xfrm>
          <a:prstGeom prst="rect">
            <a:avLst/>
          </a:prstGeom>
          <a:noFill/>
          <a:ln w="9525" algn="ctr">
            <a:noFill/>
            <a:miter lim="800000"/>
            <a:headEnd/>
            <a:tailEnd/>
          </a:ln>
          <a:effectLst/>
        </p:spPr>
        <p:txBody>
          <a:bodyPr>
            <a:spAutoFit/>
          </a:bodyPr>
          <a:lstStyle/>
          <a:p>
            <a:pPr algn="ctr" eaLnBrk="0" hangingPunct="0">
              <a:defRPr/>
            </a:pPr>
            <a:r>
              <a:rPr kumimoji="1" lang="zh-TW" altLang="en-US" sz="3800" dirty="0">
                <a:solidFill>
                  <a:schemeClr val="tx2"/>
                </a:solidFill>
                <a:effectLst>
                  <a:outerShdw blurRad="38100" dist="38100" dir="2700000" algn="tl">
                    <a:srgbClr val="C0C0C0"/>
                  </a:outerShdw>
                </a:effectLst>
                <a:latin typeface="Lucida Calligraphy" pitchFamily="66" charset="0"/>
              </a:rPr>
              <a:t>社會科學學院</a:t>
            </a:r>
          </a:p>
        </p:txBody>
      </p:sp>
      <p:sp>
        <p:nvSpPr>
          <p:cNvPr id="191497" name="Text Box 9"/>
          <p:cNvSpPr txBox="1">
            <a:spLocks noChangeArrowheads="1"/>
          </p:cNvSpPr>
          <p:nvPr/>
        </p:nvSpPr>
        <p:spPr bwMode="auto">
          <a:xfrm>
            <a:off x="5399088" y="3500438"/>
            <a:ext cx="3276600" cy="677108"/>
          </a:xfrm>
          <a:prstGeom prst="rect">
            <a:avLst/>
          </a:prstGeom>
          <a:noFill/>
          <a:ln w="9525">
            <a:noFill/>
            <a:miter lim="800000"/>
            <a:headEnd/>
            <a:tailEnd/>
          </a:ln>
          <a:effectLst/>
        </p:spPr>
        <p:txBody>
          <a:bodyPr wrap="square">
            <a:spAutoFit/>
          </a:bodyPr>
          <a:lstStyle/>
          <a:p>
            <a:pPr>
              <a:defRPr/>
            </a:pPr>
            <a:r>
              <a:rPr kumimoji="1" lang="zh-TW" altLang="en-US" sz="3800" dirty="0" smtClean="0">
                <a:solidFill>
                  <a:schemeClr val="tx2"/>
                </a:solidFill>
                <a:effectLst>
                  <a:outerShdw blurRad="38100" dist="38100" dir="2700000" algn="tl">
                    <a:srgbClr val="C0C0C0"/>
                  </a:outerShdw>
                </a:effectLst>
                <a:latin typeface="Arial" pitchFamily="34" charset="0"/>
              </a:rPr>
              <a:t>李酉潭 副院長</a:t>
            </a:r>
            <a:endParaRPr kumimoji="1" lang="en-US" altLang="zh-TW" sz="3800" dirty="0" smtClean="0">
              <a:solidFill>
                <a:schemeClr val="tx2"/>
              </a:solidFill>
              <a:effectLst>
                <a:outerShdw blurRad="38100" dist="38100" dir="2700000" algn="tl">
                  <a:srgbClr val="C0C0C0"/>
                </a:outerShdw>
              </a:effectLst>
              <a:latin typeface="Arial" pitchFamily="34" charset="0"/>
            </a:endParaRPr>
          </a:p>
        </p:txBody>
      </p:sp>
      <p:pic>
        <p:nvPicPr>
          <p:cNvPr id="17415" name="圖片 8" descr="綜合院館照片-01.jpg"/>
          <p:cNvPicPr>
            <a:picLocks noChangeAspect="1"/>
          </p:cNvPicPr>
          <p:nvPr/>
        </p:nvPicPr>
        <p:blipFill>
          <a:blip r:embed="rId4" cstate="print"/>
          <a:srcRect/>
          <a:stretch>
            <a:fillRect/>
          </a:stretch>
        </p:blipFill>
        <p:spPr bwMode="auto">
          <a:xfrm>
            <a:off x="0" y="0"/>
            <a:ext cx="4211638" cy="6858000"/>
          </a:xfrm>
          <a:prstGeom prst="rect">
            <a:avLst/>
          </a:prstGeom>
          <a:noFill/>
          <a:ln w="9525">
            <a:noFill/>
            <a:miter lim="800000"/>
            <a:headEnd/>
            <a:tailEnd/>
          </a:ln>
        </p:spPr>
      </p:pic>
      <p:pic>
        <p:nvPicPr>
          <p:cNvPr id="17417" name="圖片 15" descr="未命名 -1拷貝.png"/>
          <p:cNvPicPr>
            <a:picLocks noChangeAspect="1"/>
          </p:cNvPicPr>
          <p:nvPr/>
        </p:nvPicPr>
        <p:blipFill>
          <a:blip r:embed="rId5" cstate="print">
            <a:lum bright="20000"/>
          </a:blip>
          <a:srcRect/>
          <a:stretch>
            <a:fillRect/>
          </a:stretch>
        </p:blipFill>
        <p:spPr bwMode="auto">
          <a:xfrm>
            <a:off x="3894138" y="2133600"/>
            <a:ext cx="5249862" cy="1214438"/>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3"/>
          <p:cNvSpPr>
            <a:spLocks noGrp="1" noChangeArrowheads="1"/>
          </p:cNvSpPr>
          <p:nvPr>
            <p:ph type="body" idx="1"/>
          </p:nvPr>
        </p:nvSpPr>
        <p:spPr>
          <a:xfrm>
            <a:off x="0" y="1458913"/>
            <a:ext cx="8642350" cy="5399087"/>
          </a:xfrm>
        </p:spPr>
        <p:txBody>
          <a:bodyPr/>
          <a:lstStyle/>
          <a:p>
            <a:pPr algn="just" eaLnBrk="1" hangingPunct="1"/>
            <a:endParaRPr lang="en-US" altLang="zh-TW" smtClean="0">
              <a:latin typeface="標楷體" pitchFamily="65" charset="-120"/>
            </a:endParaRPr>
          </a:p>
          <a:p>
            <a:pPr algn="just" eaLnBrk="1" hangingPunct="1"/>
            <a:endParaRPr lang="en-US" altLang="zh-TW" smtClean="0">
              <a:latin typeface="標楷體" pitchFamily="65" charset="-120"/>
            </a:endParaRPr>
          </a:p>
        </p:txBody>
      </p:sp>
      <p:sp>
        <p:nvSpPr>
          <p:cNvPr id="36866" name="Rectangle 8"/>
          <p:cNvSpPr>
            <a:spLocks noChangeArrowheads="1"/>
          </p:cNvSpPr>
          <p:nvPr/>
        </p:nvSpPr>
        <p:spPr bwMode="auto">
          <a:xfrm>
            <a:off x="395288" y="692150"/>
            <a:ext cx="8280400" cy="1616075"/>
          </a:xfrm>
          <a:prstGeom prst="rect">
            <a:avLst/>
          </a:prstGeom>
          <a:noFill/>
          <a:ln w="9525">
            <a:noFill/>
            <a:miter lim="800000"/>
            <a:headEnd/>
            <a:tailEnd/>
          </a:ln>
        </p:spPr>
        <p:txBody>
          <a:bodyPr anchor="ctr">
            <a:spAutoFit/>
          </a:bodyPr>
          <a:lstStyle/>
          <a:p>
            <a:pPr eaLnBrk="0" hangingPunct="0"/>
            <a:r>
              <a:rPr lang="zh-TW" altLang="en-US" sz="2000">
                <a:solidFill>
                  <a:srgbClr val="0070C0"/>
                </a:solidFill>
                <a:effectLst/>
                <a:latin typeface="標楷體" pitchFamily="65" charset="-120"/>
              </a:rPr>
              <a:t>社會科學學院一直以來致力與國際知名大學發展交流合作友好關係，以提供多元性及具國際水準的高等教育給師生。社科院以四大面向發展國際化，分別是教師國際化、學習國際化、教學國際化以及研究國際化。各個面向皆有其獨特的發展策略以提供高水準的教育並加強國際學術網絡。</a:t>
            </a:r>
          </a:p>
        </p:txBody>
      </p:sp>
      <p:grpSp>
        <p:nvGrpSpPr>
          <p:cNvPr id="36867" name="群組 47"/>
          <p:cNvGrpSpPr>
            <a:grpSpLocks/>
          </p:cNvGrpSpPr>
          <p:nvPr/>
        </p:nvGrpSpPr>
        <p:grpSpPr bwMode="auto">
          <a:xfrm>
            <a:off x="250825" y="2349500"/>
            <a:ext cx="8642350" cy="4319588"/>
            <a:chOff x="785786" y="2357430"/>
            <a:chExt cx="7786688" cy="3929062"/>
          </a:xfrm>
        </p:grpSpPr>
        <p:sp>
          <p:nvSpPr>
            <p:cNvPr id="31752" name="Line 9"/>
            <p:cNvSpPr>
              <a:spLocks noChangeShapeType="1"/>
            </p:cNvSpPr>
            <p:nvPr/>
          </p:nvSpPr>
          <p:spPr bwMode="auto">
            <a:xfrm>
              <a:off x="4571856" y="3069311"/>
              <a:ext cx="0" cy="144398"/>
            </a:xfrm>
            <a:prstGeom prst="line">
              <a:avLst/>
            </a:prstGeom>
            <a:noFill/>
            <a:ln w="9525">
              <a:solidFill>
                <a:srgbClr val="000000"/>
              </a:solidFill>
              <a:round/>
              <a:headEnd/>
              <a:tailEnd/>
            </a:ln>
          </p:spPr>
          <p:txBody>
            <a:bodyPr/>
            <a:lstStyle/>
            <a:p>
              <a:pPr algn="ctr" eaLnBrk="0" hangingPunct="0">
                <a:defRPr/>
              </a:pPr>
              <a:endParaRPr lang="zh-TW" altLang="en-US">
                <a:latin typeface="Forte" pitchFamily="66" charset="0"/>
              </a:endParaRPr>
            </a:p>
          </p:txBody>
        </p:sp>
        <p:grpSp>
          <p:nvGrpSpPr>
            <p:cNvPr id="36872" name="群組 46"/>
            <p:cNvGrpSpPr>
              <a:grpSpLocks/>
            </p:cNvGrpSpPr>
            <p:nvPr/>
          </p:nvGrpSpPr>
          <p:grpSpPr bwMode="auto">
            <a:xfrm>
              <a:off x="785786" y="2357430"/>
              <a:ext cx="7786688" cy="3929062"/>
              <a:chOff x="673100" y="2349501"/>
              <a:chExt cx="7786688" cy="3929062"/>
            </a:xfrm>
          </p:grpSpPr>
          <p:sp>
            <p:nvSpPr>
              <p:cNvPr id="31754" name="Line 11"/>
              <p:cNvSpPr>
                <a:spLocks noChangeShapeType="1"/>
              </p:cNvSpPr>
              <p:nvPr/>
            </p:nvSpPr>
            <p:spPr bwMode="auto">
              <a:xfrm>
                <a:off x="1692922" y="3212999"/>
                <a:ext cx="1430" cy="457741"/>
              </a:xfrm>
              <a:prstGeom prst="line">
                <a:avLst/>
              </a:prstGeom>
              <a:noFill/>
              <a:ln w="9525">
                <a:solidFill>
                  <a:srgbClr val="000000"/>
                </a:solidFill>
                <a:round/>
                <a:headEnd/>
                <a:tailEnd/>
              </a:ln>
            </p:spPr>
            <p:txBody>
              <a:bodyPr/>
              <a:lstStyle/>
              <a:p>
                <a:pPr algn="ctr" eaLnBrk="0" hangingPunct="0">
                  <a:defRPr/>
                </a:pPr>
                <a:endParaRPr lang="zh-TW" altLang="en-US">
                  <a:latin typeface="Forte" pitchFamily="66" charset="0"/>
                </a:endParaRPr>
              </a:p>
            </p:txBody>
          </p:sp>
          <p:grpSp>
            <p:nvGrpSpPr>
              <p:cNvPr id="36874" name="群組 45"/>
              <p:cNvGrpSpPr>
                <a:grpSpLocks/>
              </p:cNvGrpSpPr>
              <p:nvPr/>
            </p:nvGrpSpPr>
            <p:grpSpPr bwMode="auto">
              <a:xfrm>
                <a:off x="673100" y="2349501"/>
                <a:ext cx="7786688" cy="3929062"/>
                <a:chOff x="673100" y="2349501"/>
                <a:chExt cx="7786688" cy="3929062"/>
              </a:xfrm>
            </p:grpSpPr>
            <p:sp>
              <p:nvSpPr>
                <p:cNvPr id="31756" name="Line 10"/>
                <p:cNvSpPr>
                  <a:spLocks noChangeShapeType="1"/>
                </p:cNvSpPr>
                <p:nvPr/>
              </p:nvSpPr>
              <p:spPr bwMode="auto">
                <a:xfrm>
                  <a:off x="1692922" y="3212999"/>
                  <a:ext cx="5831434" cy="0"/>
                </a:xfrm>
                <a:prstGeom prst="line">
                  <a:avLst/>
                </a:prstGeom>
                <a:noFill/>
                <a:ln w="9525">
                  <a:solidFill>
                    <a:srgbClr val="000000"/>
                  </a:solidFill>
                  <a:round/>
                  <a:headEnd/>
                  <a:tailEnd/>
                </a:ln>
              </p:spPr>
              <p:txBody>
                <a:bodyPr/>
                <a:lstStyle/>
                <a:p>
                  <a:pPr algn="ctr" eaLnBrk="0" hangingPunct="0">
                    <a:defRPr/>
                  </a:pPr>
                  <a:endParaRPr lang="zh-TW" altLang="en-US">
                    <a:latin typeface="Forte" pitchFamily="66" charset="0"/>
                  </a:endParaRPr>
                </a:p>
              </p:txBody>
            </p:sp>
            <p:sp>
              <p:nvSpPr>
                <p:cNvPr id="31757" name="Line 12"/>
                <p:cNvSpPr>
                  <a:spLocks noChangeShapeType="1"/>
                </p:cNvSpPr>
                <p:nvPr/>
              </p:nvSpPr>
              <p:spPr bwMode="auto">
                <a:xfrm>
                  <a:off x="3778336" y="3212999"/>
                  <a:ext cx="1430" cy="457741"/>
                </a:xfrm>
                <a:prstGeom prst="line">
                  <a:avLst/>
                </a:prstGeom>
                <a:noFill/>
                <a:ln w="9525">
                  <a:solidFill>
                    <a:srgbClr val="000000"/>
                  </a:solidFill>
                  <a:round/>
                  <a:headEnd/>
                  <a:tailEnd/>
                </a:ln>
              </p:spPr>
              <p:txBody>
                <a:bodyPr/>
                <a:lstStyle/>
                <a:p>
                  <a:pPr algn="ctr" eaLnBrk="0" hangingPunct="0">
                    <a:defRPr/>
                  </a:pPr>
                  <a:endParaRPr lang="zh-TW" altLang="en-US">
                    <a:latin typeface="Forte" pitchFamily="66" charset="0"/>
                  </a:endParaRPr>
                </a:p>
              </p:txBody>
            </p:sp>
            <p:sp>
              <p:nvSpPr>
                <p:cNvPr id="31758" name="Line 13"/>
                <p:cNvSpPr>
                  <a:spLocks noChangeShapeType="1"/>
                </p:cNvSpPr>
                <p:nvPr/>
              </p:nvSpPr>
              <p:spPr bwMode="auto">
                <a:xfrm>
                  <a:off x="5725007" y="3212999"/>
                  <a:ext cx="0" cy="287352"/>
                </a:xfrm>
                <a:prstGeom prst="line">
                  <a:avLst/>
                </a:prstGeom>
                <a:noFill/>
                <a:ln w="9525">
                  <a:solidFill>
                    <a:srgbClr val="000000"/>
                  </a:solidFill>
                  <a:round/>
                  <a:headEnd/>
                  <a:tailEnd/>
                </a:ln>
              </p:spPr>
              <p:txBody>
                <a:bodyPr/>
                <a:lstStyle/>
                <a:p>
                  <a:pPr algn="ctr" eaLnBrk="0" hangingPunct="0">
                    <a:defRPr/>
                  </a:pPr>
                  <a:endParaRPr lang="zh-TW" altLang="en-US">
                    <a:latin typeface="Forte" pitchFamily="66" charset="0"/>
                  </a:endParaRPr>
                </a:p>
              </p:txBody>
            </p:sp>
            <p:sp>
              <p:nvSpPr>
                <p:cNvPr id="31759" name="Line 14"/>
                <p:cNvSpPr>
                  <a:spLocks noChangeShapeType="1"/>
                </p:cNvSpPr>
                <p:nvPr/>
              </p:nvSpPr>
              <p:spPr bwMode="auto">
                <a:xfrm>
                  <a:off x="7524356" y="3212999"/>
                  <a:ext cx="0" cy="287352"/>
                </a:xfrm>
                <a:prstGeom prst="line">
                  <a:avLst/>
                </a:prstGeom>
                <a:noFill/>
                <a:ln w="9525">
                  <a:solidFill>
                    <a:srgbClr val="000000"/>
                  </a:solidFill>
                  <a:round/>
                  <a:headEnd/>
                  <a:tailEnd/>
                </a:ln>
              </p:spPr>
              <p:txBody>
                <a:bodyPr/>
                <a:lstStyle/>
                <a:p>
                  <a:pPr algn="ctr" eaLnBrk="0" hangingPunct="0">
                    <a:defRPr/>
                  </a:pPr>
                  <a:endParaRPr lang="zh-TW" altLang="en-US">
                    <a:latin typeface="Forte" pitchFamily="66" charset="0"/>
                  </a:endParaRPr>
                </a:p>
              </p:txBody>
            </p:sp>
            <p:sp>
              <p:nvSpPr>
                <p:cNvPr id="31760" name="Text Box 15"/>
                <p:cNvSpPr txBox="1">
                  <a:spLocks noChangeArrowheads="1"/>
                </p:cNvSpPr>
                <p:nvPr/>
              </p:nvSpPr>
              <p:spPr bwMode="auto">
                <a:xfrm>
                  <a:off x="673100" y="3500351"/>
                  <a:ext cx="2169803" cy="560263"/>
                </a:xfrm>
                <a:prstGeom prst="rect">
                  <a:avLst/>
                </a:prstGeom>
                <a:solidFill>
                  <a:srgbClr val="CCFFFF"/>
                </a:solidFill>
                <a:ln w="9525">
                  <a:solidFill>
                    <a:srgbClr val="000000"/>
                  </a:solidFill>
                  <a:miter lim="800000"/>
                  <a:headEnd/>
                  <a:tailEnd/>
                </a:ln>
              </p:spPr>
              <p:txBody>
                <a:bodyPr/>
                <a:lstStyle/>
                <a:p>
                  <a:pPr algn="ctr" eaLnBrk="0" hangingPunct="0">
                    <a:defRPr/>
                  </a:pPr>
                  <a:r>
                    <a:rPr lang="zh-TW" altLang="en-US" sz="2000" dirty="0">
                      <a:solidFill>
                        <a:schemeClr val="tx1"/>
                      </a:solidFill>
                      <a:latin typeface="新細明體" pitchFamily="18" charset="-120"/>
                    </a:rPr>
                    <a:t>學習國際化</a:t>
                  </a:r>
                </a:p>
              </p:txBody>
            </p:sp>
            <p:sp>
              <p:nvSpPr>
                <p:cNvPr id="31761" name="Text Box 16"/>
                <p:cNvSpPr txBox="1">
                  <a:spLocks noChangeArrowheads="1"/>
                </p:cNvSpPr>
                <p:nvPr/>
              </p:nvSpPr>
              <p:spPr bwMode="auto">
                <a:xfrm>
                  <a:off x="2895825" y="3500351"/>
                  <a:ext cx="1799349" cy="540047"/>
                </a:xfrm>
                <a:prstGeom prst="rect">
                  <a:avLst/>
                </a:prstGeom>
                <a:solidFill>
                  <a:srgbClr val="CCFFCC"/>
                </a:solidFill>
                <a:ln w="9525">
                  <a:solidFill>
                    <a:srgbClr val="000000"/>
                  </a:solidFill>
                  <a:miter lim="800000"/>
                  <a:headEnd/>
                  <a:tailEnd/>
                </a:ln>
              </p:spPr>
              <p:txBody>
                <a:bodyPr/>
                <a:lstStyle/>
                <a:p>
                  <a:pPr algn="ctr" eaLnBrk="0" hangingPunct="0">
                    <a:defRPr/>
                  </a:pPr>
                  <a:r>
                    <a:rPr lang="zh-TW" altLang="en-US" sz="2000" dirty="0">
                      <a:solidFill>
                        <a:schemeClr val="tx1"/>
                      </a:solidFill>
                      <a:latin typeface="新細明體" pitchFamily="18" charset="-120"/>
                    </a:rPr>
                    <a:t>教師國際化 </a:t>
                  </a:r>
                </a:p>
              </p:txBody>
            </p:sp>
            <p:sp>
              <p:nvSpPr>
                <p:cNvPr id="31762" name="Text Box 17"/>
                <p:cNvSpPr txBox="1">
                  <a:spLocks noChangeArrowheads="1"/>
                </p:cNvSpPr>
                <p:nvPr/>
              </p:nvSpPr>
              <p:spPr bwMode="auto">
                <a:xfrm>
                  <a:off x="4776702" y="3501795"/>
                  <a:ext cx="1800778" cy="540047"/>
                </a:xfrm>
                <a:prstGeom prst="rect">
                  <a:avLst/>
                </a:prstGeom>
                <a:solidFill>
                  <a:srgbClr val="CC99FF"/>
                </a:solidFill>
                <a:ln w="9525">
                  <a:solidFill>
                    <a:srgbClr val="000000"/>
                  </a:solidFill>
                  <a:miter lim="800000"/>
                  <a:headEnd/>
                  <a:tailEnd/>
                </a:ln>
              </p:spPr>
              <p:txBody>
                <a:bodyPr/>
                <a:lstStyle/>
                <a:p>
                  <a:pPr algn="ctr" eaLnBrk="0" hangingPunct="0">
                    <a:defRPr/>
                  </a:pPr>
                  <a:r>
                    <a:rPr lang="zh-TW" altLang="en-US" sz="2000" dirty="0">
                      <a:solidFill>
                        <a:schemeClr val="tx1"/>
                      </a:solidFill>
                      <a:latin typeface="新細明體" pitchFamily="18" charset="-120"/>
                    </a:rPr>
                    <a:t>研究國際化</a:t>
                  </a:r>
                </a:p>
              </p:txBody>
            </p:sp>
            <p:sp>
              <p:nvSpPr>
                <p:cNvPr id="31763" name="Text Box 18"/>
                <p:cNvSpPr txBox="1">
                  <a:spLocks noChangeArrowheads="1"/>
                </p:cNvSpPr>
                <p:nvPr/>
              </p:nvSpPr>
              <p:spPr bwMode="auto">
                <a:xfrm>
                  <a:off x="6659010" y="3500351"/>
                  <a:ext cx="1800778" cy="540047"/>
                </a:xfrm>
                <a:prstGeom prst="rect">
                  <a:avLst/>
                </a:prstGeom>
                <a:solidFill>
                  <a:srgbClr val="FF99CC"/>
                </a:solidFill>
                <a:ln w="9525">
                  <a:solidFill>
                    <a:srgbClr val="000000"/>
                  </a:solidFill>
                  <a:miter lim="800000"/>
                  <a:headEnd/>
                  <a:tailEnd/>
                </a:ln>
              </p:spPr>
              <p:txBody>
                <a:bodyPr/>
                <a:lstStyle/>
                <a:p>
                  <a:pPr algn="ctr" eaLnBrk="0" hangingPunct="0">
                    <a:defRPr/>
                  </a:pPr>
                  <a:r>
                    <a:rPr lang="zh-TW" altLang="en-US" sz="2000" dirty="0">
                      <a:solidFill>
                        <a:schemeClr val="tx1"/>
                      </a:solidFill>
                      <a:latin typeface="新細明體" pitchFamily="18" charset="-120"/>
                    </a:rPr>
                    <a:t>教學國際化</a:t>
                  </a:r>
                </a:p>
              </p:txBody>
            </p:sp>
            <p:sp>
              <p:nvSpPr>
                <p:cNvPr id="31764" name="Text Box 19"/>
                <p:cNvSpPr txBox="1">
                  <a:spLocks noChangeArrowheads="1"/>
                </p:cNvSpPr>
                <p:nvPr/>
              </p:nvSpPr>
              <p:spPr bwMode="auto">
                <a:xfrm>
                  <a:off x="683113" y="4220895"/>
                  <a:ext cx="2159790" cy="2057668"/>
                </a:xfrm>
                <a:prstGeom prst="rect">
                  <a:avLst/>
                </a:prstGeom>
                <a:solidFill>
                  <a:srgbClr val="CCFFFF"/>
                </a:solidFill>
                <a:ln w="9525">
                  <a:solidFill>
                    <a:srgbClr val="000000"/>
                  </a:solidFill>
                  <a:miter lim="800000"/>
                  <a:headEnd/>
                  <a:tailEnd/>
                </a:ln>
              </p:spPr>
              <p:txBody>
                <a:bodyPr/>
                <a:lstStyle/>
                <a:p>
                  <a:pPr eaLnBrk="0" hangingPunct="0">
                    <a:buClr>
                      <a:schemeClr val="tx1"/>
                    </a:buClr>
                    <a:buFont typeface="Wingdings" pitchFamily="2" charset="2"/>
                    <a:buChar char="l"/>
                    <a:tabLst>
                      <a:tab pos="228600" algn="l"/>
                    </a:tabLst>
                    <a:defRPr/>
                  </a:pPr>
                  <a:r>
                    <a:rPr lang="zh-TW" altLang="en-US" sz="1200" dirty="0">
                      <a:solidFill>
                        <a:schemeClr val="tx1"/>
                      </a:solidFill>
                      <a:latin typeface="新細明體" pitchFamily="18" charset="-120"/>
                    </a:rPr>
                    <a:t>創造英文學習環境</a:t>
                  </a:r>
                  <a:r>
                    <a:rPr lang="en-US" altLang="zh-TW" sz="1200" dirty="0">
                      <a:solidFill>
                        <a:schemeClr val="tx1"/>
                      </a:solidFill>
                      <a:latin typeface="新細明體" pitchFamily="18" charset="-120"/>
                    </a:rPr>
                    <a:t>: </a:t>
                  </a:r>
                  <a:r>
                    <a:rPr lang="zh-TW" altLang="en-US" sz="1200" dirty="0">
                      <a:solidFill>
                        <a:schemeClr val="tx1"/>
                      </a:solidFill>
                      <a:latin typeface="新細明體" pitchFamily="18" charset="-120"/>
                    </a:rPr>
                    <a:t>打造國       </a:t>
                  </a:r>
                </a:p>
                <a:p>
                  <a:pPr eaLnBrk="0" hangingPunct="0">
                    <a:buClr>
                      <a:schemeClr val="tx1"/>
                    </a:buClr>
                    <a:buFont typeface="Wingdings" pitchFamily="2" charset="2"/>
                    <a:buNone/>
                    <a:tabLst>
                      <a:tab pos="228600" algn="l"/>
                    </a:tabLst>
                    <a:defRPr/>
                  </a:pPr>
                  <a:r>
                    <a:rPr lang="zh-TW" altLang="en-US" sz="1200" dirty="0">
                      <a:solidFill>
                        <a:schemeClr val="tx1"/>
                      </a:solidFill>
                      <a:latin typeface="新細明體" pitchFamily="18" charset="-120"/>
                    </a:rPr>
                    <a:t>   際家族、國際村、全天候 </a:t>
                  </a:r>
                </a:p>
                <a:p>
                  <a:pPr eaLnBrk="0" hangingPunct="0">
                    <a:buClr>
                      <a:schemeClr val="tx1"/>
                    </a:buClr>
                    <a:buFont typeface="Wingdings" pitchFamily="2" charset="2"/>
                    <a:buNone/>
                    <a:tabLst>
                      <a:tab pos="228600" algn="l"/>
                    </a:tabLst>
                    <a:defRPr/>
                  </a:pPr>
                  <a:r>
                    <a:rPr lang="zh-TW" altLang="en-US" sz="1200" dirty="0">
                      <a:solidFill>
                        <a:schemeClr val="tx1"/>
                      </a:solidFill>
                      <a:latin typeface="新細明體" pitchFamily="18" charset="-120"/>
                    </a:rPr>
                    <a:t>   </a:t>
                  </a:r>
                  <a:r>
                    <a:rPr lang="en-US" altLang="zh-TW" sz="1200" dirty="0">
                      <a:solidFill>
                        <a:schemeClr val="tx1"/>
                      </a:solidFill>
                      <a:latin typeface="新細明體" pitchFamily="18" charset="-120"/>
                    </a:rPr>
                    <a:t>CNN</a:t>
                  </a:r>
                  <a:r>
                    <a:rPr lang="zh-TW" altLang="en-US" sz="1200" dirty="0">
                      <a:solidFill>
                        <a:schemeClr val="tx1"/>
                      </a:solidFill>
                      <a:latin typeface="新細明體" pitchFamily="18" charset="-120"/>
                    </a:rPr>
                    <a:t>新聞播送。</a:t>
                  </a:r>
                </a:p>
                <a:p>
                  <a:pPr eaLnBrk="0" hangingPunct="0">
                    <a:buClr>
                      <a:schemeClr val="tx1"/>
                    </a:buClr>
                    <a:buFont typeface="Wingdings" pitchFamily="2" charset="2"/>
                    <a:buChar char="l"/>
                    <a:tabLst>
                      <a:tab pos="228600" algn="l"/>
                    </a:tabLst>
                    <a:defRPr/>
                  </a:pPr>
                  <a:r>
                    <a:rPr lang="zh-TW" altLang="en-US" sz="1200" dirty="0">
                      <a:solidFill>
                        <a:schemeClr val="tx1"/>
                      </a:solidFill>
                      <a:latin typeface="新細明體" pitchFamily="18" charset="-120"/>
                    </a:rPr>
                    <a:t>夏日英文研習營。</a:t>
                  </a:r>
                </a:p>
                <a:p>
                  <a:pPr eaLnBrk="0" hangingPunct="0">
                    <a:buClr>
                      <a:schemeClr val="tx1"/>
                    </a:buClr>
                    <a:buFont typeface="Wingdings" pitchFamily="2" charset="2"/>
                    <a:buChar char="l"/>
                    <a:tabLst>
                      <a:tab pos="228600" algn="l"/>
                    </a:tabLst>
                    <a:defRPr/>
                  </a:pPr>
                  <a:r>
                    <a:rPr lang="zh-TW" altLang="en-US" sz="1200" dirty="0">
                      <a:solidFill>
                        <a:schemeClr val="tx1"/>
                      </a:solidFill>
                      <a:latin typeface="新細明體" pitchFamily="18" charset="-120"/>
                    </a:rPr>
                    <a:t>定期舉辦國外留學講座及交 </a:t>
                  </a:r>
                </a:p>
                <a:p>
                  <a:pPr eaLnBrk="0" hangingPunct="0">
                    <a:buClr>
                      <a:schemeClr val="tx1"/>
                    </a:buClr>
                    <a:buFont typeface="Wingdings" pitchFamily="2" charset="2"/>
                    <a:buNone/>
                    <a:tabLst>
                      <a:tab pos="228600" algn="l"/>
                    </a:tabLst>
                    <a:defRPr/>
                  </a:pPr>
                  <a:r>
                    <a:rPr lang="zh-TW" altLang="en-US" sz="1200" dirty="0">
                      <a:solidFill>
                        <a:schemeClr val="tx1"/>
                      </a:solidFill>
                      <a:latin typeface="新細明體" pitchFamily="18" charset="-120"/>
                    </a:rPr>
                    <a:t>   換學生經驗分享工作坊。</a:t>
                  </a:r>
                </a:p>
                <a:p>
                  <a:pPr eaLnBrk="0" hangingPunct="0">
                    <a:buClr>
                      <a:schemeClr val="tx1"/>
                    </a:buClr>
                    <a:buFont typeface="Wingdings" pitchFamily="2" charset="2"/>
                    <a:buChar char="l"/>
                    <a:tabLst>
                      <a:tab pos="228600" algn="l"/>
                    </a:tabLst>
                    <a:defRPr/>
                  </a:pPr>
                  <a:r>
                    <a:rPr lang="zh-TW" altLang="en-US" sz="1200" dirty="0">
                      <a:solidFill>
                        <a:schemeClr val="tx1"/>
                      </a:solidFill>
                      <a:latin typeface="新細明體" pitchFamily="18" charset="-120"/>
                    </a:rPr>
                    <a:t>提升國際學生的質與量，</a:t>
                  </a:r>
                </a:p>
                <a:p>
                  <a:pPr eaLnBrk="0" hangingPunct="0">
                    <a:buClr>
                      <a:schemeClr val="tx1"/>
                    </a:buClr>
                    <a:buFont typeface="Wingdings" pitchFamily="2" charset="2"/>
                    <a:buChar char="l"/>
                    <a:tabLst>
                      <a:tab pos="228600" algn="l"/>
                    </a:tabLst>
                    <a:defRPr/>
                  </a:pPr>
                  <a:r>
                    <a:rPr lang="zh-TW" altLang="en-US" sz="1200" dirty="0">
                      <a:solidFill>
                        <a:schemeClr val="tx1"/>
                      </a:solidFill>
                      <a:latin typeface="新細明體" pitchFamily="18" charset="-120"/>
                    </a:rPr>
                    <a:t>鼓勵博碩士生參加國際會議 </a:t>
                  </a:r>
                </a:p>
                <a:p>
                  <a:pPr eaLnBrk="0" hangingPunct="0">
                    <a:buClr>
                      <a:schemeClr val="tx1"/>
                    </a:buClr>
                    <a:buFont typeface="Wingdings" pitchFamily="2" charset="2"/>
                    <a:buNone/>
                    <a:tabLst>
                      <a:tab pos="228600" algn="l"/>
                    </a:tabLst>
                    <a:defRPr/>
                  </a:pPr>
                  <a:r>
                    <a:rPr lang="zh-TW" altLang="en-US" sz="1200" dirty="0">
                      <a:solidFill>
                        <a:schemeClr val="tx1"/>
                      </a:solidFill>
                      <a:latin typeface="新細明體" pitchFamily="18" charset="-120"/>
                    </a:rPr>
                    <a:t>   發表論文。</a:t>
                  </a:r>
                </a:p>
              </p:txBody>
            </p:sp>
            <p:sp>
              <p:nvSpPr>
                <p:cNvPr id="31765" name="Text Box 20"/>
                <p:cNvSpPr txBox="1">
                  <a:spLocks noChangeArrowheads="1"/>
                </p:cNvSpPr>
                <p:nvPr/>
              </p:nvSpPr>
              <p:spPr bwMode="auto">
                <a:xfrm>
                  <a:off x="2915849" y="4220895"/>
                  <a:ext cx="1800779" cy="2057668"/>
                </a:xfrm>
                <a:prstGeom prst="rect">
                  <a:avLst/>
                </a:prstGeom>
                <a:solidFill>
                  <a:srgbClr val="CCFFCC"/>
                </a:solidFill>
                <a:ln w="9525">
                  <a:solidFill>
                    <a:srgbClr val="000000"/>
                  </a:solidFill>
                  <a:miter lim="800000"/>
                  <a:headEnd/>
                  <a:tailEnd/>
                </a:ln>
              </p:spPr>
              <p:txBody>
                <a:bodyPr/>
                <a:lstStyle/>
                <a:p>
                  <a:pPr eaLnBrk="0" hangingPunct="0">
                    <a:buFont typeface="Wingdings" pitchFamily="2" charset="2"/>
                    <a:buChar char="l"/>
                    <a:tabLst>
                      <a:tab pos="228600" algn="l"/>
                    </a:tabLst>
                    <a:defRPr/>
                  </a:pPr>
                  <a:r>
                    <a:rPr lang="zh-TW" altLang="en-US" sz="1200" dirty="0">
                      <a:solidFill>
                        <a:schemeClr val="tx1"/>
                      </a:solidFill>
                      <a:latin typeface="新細明體" pitchFamily="18" charset="-120"/>
                    </a:rPr>
                    <a:t>發展姊妹院，增加訪   </a:t>
                  </a:r>
                </a:p>
                <a:p>
                  <a:pPr eaLnBrk="0" hangingPunct="0">
                    <a:buFont typeface="Wingdings" pitchFamily="2" charset="2"/>
                    <a:buNone/>
                    <a:tabLst>
                      <a:tab pos="228600" algn="l"/>
                    </a:tabLst>
                    <a:defRPr/>
                  </a:pPr>
                  <a:r>
                    <a:rPr lang="zh-TW" altLang="en-US" sz="1200" dirty="0">
                      <a:solidFill>
                        <a:schemeClr val="tx1"/>
                      </a:solidFill>
                      <a:latin typeface="新細明體" pitchFamily="18" charset="-120"/>
                    </a:rPr>
                    <a:t>   問學者及交換教授。</a:t>
                  </a:r>
                </a:p>
                <a:p>
                  <a:pPr eaLnBrk="0" hangingPunct="0">
                    <a:buFont typeface="Wingdings" pitchFamily="2" charset="2"/>
                    <a:buChar char="l"/>
                    <a:tabLst>
                      <a:tab pos="228600" algn="l"/>
                    </a:tabLst>
                    <a:defRPr/>
                  </a:pPr>
                  <a:r>
                    <a:rPr lang="zh-TW" altLang="en-US" sz="1200" dirty="0">
                      <a:solidFill>
                        <a:schemeClr val="tx1"/>
                      </a:solidFill>
                      <a:latin typeface="新細明體" pitchFamily="18" charset="-120"/>
                    </a:rPr>
                    <a:t>鼓勵教師積極參與國</a:t>
                  </a:r>
                </a:p>
                <a:p>
                  <a:pPr eaLnBrk="0" hangingPunct="0">
                    <a:buFont typeface="Wingdings" pitchFamily="2" charset="2"/>
                    <a:buNone/>
                    <a:tabLst>
                      <a:tab pos="228600" algn="l"/>
                    </a:tabLst>
                    <a:defRPr/>
                  </a:pPr>
                  <a:r>
                    <a:rPr lang="zh-TW" altLang="en-US" sz="1200" dirty="0">
                      <a:solidFill>
                        <a:schemeClr val="tx1"/>
                      </a:solidFill>
                      <a:latin typeface="新細明體" pitchFamily="18" charset="-120"/>
                    </a:rPr>
                    <a:t>   際學術事務</a:t>
                  </a:r>
                </a:p>
                <a:p>
                  <a:pPr eaLnBrk="0" hangingPunct="0">
                    <a:buFont typeface="Wingdings" pitchFamily="2" charset="2"/>
                    <a:buChar char="l"/>
                    <a:tabLst>
                      <a:tab pos="228600" algn="l"/>
                    </a:tabLst>
                    <a:defRPr/>
                  </a:pPr>
                  <a:r>
                    <a:rPr lang="zh-TW" altLang="en-US" sz="1200" dirty="0">
                      <a:solidFill>
                        <a:schemeClr val="tx1"/>
                      </a:solidFill>
                      <a:latin typeface="新細明體" pitchFamily="18" charset="-120"/>
                    </a:rPr>
                    <a:t>聘請國際學者至本校 </a:t>
                  </a:r>
                </a:p>
                <a:p>
                  <a:pPr eaLnBrk="0" hangingPunct="0">
                    <a:buFont typeface="Wingdings" pitchFamily="2" charset="2"/>
                    <a:buNone/>
                    <a:tabLst>
                      <a:tab pos="228600" algn="l"/>
                    </a:tabLst>
                    <a:defRPr/>
                  </a:pPr>
                  <a:r>
                    <a:rPr lang="zh-TW" altLang="en-US" sz="1200" dirty="0">
                      <a:solidFill>
                        <a:schemeClr val="tx1"/>
                      </a:solidFill>
                      <a:latin typeface="新細明體" pitchFamily="18" charset="-120"/>
                    </a:rPr>
                    <a:t>   任教</a:t>
                  </a:r>
                </a:p>
              </p:txBody>
            </p:sp>
            <p:sp>
              <p:nvSpPr>
                <p:cNvPr id="31766" name="Text Box 21"/>
                <p:cNvSpPr txBox="1">
                  <a:spLocks noChangeArrowheads="1"/>
                </p:cNvSpPr>
                <p:nvPr/>
              </p:nvSpPr>
              <p:spPr bwMode="auto">
                <a:xfrm>
                  <a:off x="4788145" y="4220895"/>
                  <a:ext cx="1799349" cy="2057668"/>
                </a:xfrm>
                <a:prstGeom prst="rect">
                  <a:avLst/>
                </a:prstGeom>
                <a:solidFill>
                  <a:srgbClr val="CC99FF"/>
                </a:solidFill>
                <a:ln w="9525">
                  <a:solidFill>
                    <a:srgbClr val="000000"/>
                  </a:solidFill>
                  <a:miter lim="800000"/>
                  <a:headEnd/>
                  <a:tailEnd/>
                </a:ln>
              </p:spPr>
              <p:txBody>
                <a:bodyPr/>
                <a:lstStyle/>
                <a:p>
                  <a:pPr eaLnBrk="0" hangingPunct="0">
                    <a:buFont typeface="Wingdings" pitchFamily="2" charset="2"/>
                    <a:buChar char="l"/>
                    <a:tabLst>
                      <a:tab pos="228600" algn="l"/>
                    </a:tabLst>
                    <a:defRPr/>
                  </a:pPr>
                  <a:r>
                    <a:rPr lang="zh-TW" altLang="en-US" sz="1200" dirty="0">
                      <a:solidFill>
                        <a:schemeClr val="tx1"/>
                      </a:solidFill>
                      <a:latin typeface="新細明體" pitchFamily="18" charset="-120"/>
                    </a:rPr>
                    <a:t>成立國際學術研究  </a:t>
                  </a:r>
                </a:p>
                <a:p>
                  <a:pPr eaLnBrk="0" hangingPunct="0">
                    <a:buFont typeface="Wingdings" pitchFamily="2" charset="2"/>
                    <a:buNone/>
                    <a:tabLst>
                      <a:tab pos="228600" algn="l"/>
                    </a:tabLst>
                    <a:defRPr/>
                  </a:pPr>
                  <a:r>
                    <a:rPr lang="zh-TW" altLang="en-US" sz="1200" dirty="0">
                      <a:solidFill>
                        <a:schemeClr val="tx1"/>
                      </a:solidFill>
                      <a:latin typeface="新細明體" pitchFamily="18" charset="-120"/>
                    </a:rPr>
                    <a:t>   團隊</a:t>
                  </a:r>
                </a:p>
                <a:p>
                  <a:pPr eaLnBrk="0" hangingPunct="0">
                    <a:buFont typeface="Wingdings" pitchFamily="2" charset="2"/>
                    <a:buChar char="l"/>
                    <a:tabLst>
                      <a:tab pos="228600" algn="l"/>
                    </a:tabLst>
                    <a:defRPr/>
                  </a:pPr>
                  <a:r>
                    <a:rPr lang="zh-TW" altLang="en-US" sz="1200" dirty="0">
                      <a:solidFill>
                        <a:schemeClr val="tx1"/>
                      </a:solidFill>
                      <a:latin typeface="新細明體" pitchFamily="18" charset="-120"/>
                    </a:rPr>
                    <a:t>促進各學科間跨國跨  </a:t>
                  </a:r>
                </a:p>
                <a:p>
                  <a:pPr eaLnBrk="0" hangingPunct="0">
                    <a:buFont typeface="Wingdings" pitchFamily="2" charset="2"/>
                    <a:buNone/>
                    <a:tabLst>
                      <a:tab pos="228600" algn="l"/>
                    </a:tabLst>
                    <a:defRPr/>
                  </a:pPr>
                  <a:r>
                    <a:rPr lang="zh-TW" altLang="en-US" sz="1200" dirty="0">
                      <a:solidFill>
                        <a:schemeClr val="tx1"/>
                      </a:solidFill>
                      <a:latin typeface="新細明體" pitchFamily="18" charset="-120"/>
                    </a:rPr>
                    <a:t>   領域合作</a:t>
                  </a:r>
                </a:p>
                <a:p>
                  <a:pPr eaLnBrk="0" hangingPunct="0">
                    <a:buFont typeface="Wingdings" pitchFamily="2" charset="2"/>
                    <a:buChar char="l"/>
                    <a:tabLst>
                      <a:tab pos="228600" algn="l"/>
                    </a:tabLst>
                    <a:defRPr/>
                  </a:pPr>
                  <a:r>
                    <a:rPr lang="zh-TW" altLang="en-US" sz="1200" dirty="0">
                      <a:solidFill>
                        <a:schemeClr val="tx1"/>
                      </a:solidFill>
                      <a:latin typeface="新細明體" pitchFamily="18" charset="-120"/>
                    </a:rPr>
                    <a:t>舉辦國際會議</a:t>
                  </a:r>
                  <a:endParaRPr lang="en-US" altLang="zh-TW" sz="1200" dirty="0">
                    <a:solidFill>
                      <a:schemeClr val="tx1"/>
                    </a:solidFill>
                    <a:latin typeface="新細明體" pitchFamily="18" charset="-120"/>
                  </a:endParaRPr>
                </a:p>
                <a:p>
                  <a:pPr eaLnBrk="0" hangingPunct="0">
                    <a:buFont typeface="Wingdings" pitchFamily="2" charset="2"/>
                    <a:buChar char="l"/>
                    <a:tabLst>
                      <a:tab pos="228600" algn="l"/>
                    </a:tabLst>
                    <a:defRPr/>
                  </a:pPr>
                  <a:r>
                    <a:rPr lang="zh-TW" altLang="en-US" sz="1200" dirty="0">
                      <a:solidFill>
                        <a:schemeClr val="tx1"/>
                      </a:solidFill>
                      <a:latin typeface="Forte" pitchFamily="66" charset="0"/>
                    </a:rPr>
                    <a:t>舉辦投稿國際</a:t>
                  </a:r>
                  <a:r>
                    <a:rPr lang="en-US" altLang="zh-TW" sz="1200" dirty="0">
                      <a:solidFill>
                        <a:schemeClr val="tx1"/>
                      </a:solidFill>
                      <a:latin typeface="Forte" pitchFamily="66" charset="0"/>
                    </a:rPr>
                    <a:t>SSCI/SCI</a:t>
                  </a:r>
                  <a:r>
                    <a:rPr lang="zh-TW" altLang="en-US" sz="1200" dirty="0">
                      <a:solidFill>
                        <a:schemeClr val="tx1"/>
                      </a:solidFill>
                      <a:latin typeface="Forte" pitchFamily="66" charset="0"/>
                    </a:rPr>
                    <a:t>期刊技巧研習營。</a:t>
                  </a:r>
                </a:p>
                <a:p>
                  <a:pPr algn="ctr" eaLnBrk="0" hangingPunct="0">
                    <a:buFont typeface="Wingdings" pitchFamily="2" charset="2"/>
                    <a:buChar char="l"/>
                    <a:tabLst>
                      <a:tab pos="228600" algn="l"/>
                    </a:tabLst>
                    <a:defRPr/>
                  </a:pPr>
                  <a:endParaRPr lang="zh-TW" altLang="en-US" sz="1200" dirty="0">
                    <a:latin typeface="新細明體" pitchFamily="18" charset="-120"/>
                  </a:endParaRPr>
                </a:p>
              </p:txBody>
            </p:sp>
            <p:sp>
              <p:nvSpPr>
                <p:cNvPr id="31767" name="Text Box 22"/>
                <p:cNvSpPr txBox="1">
                  <a:spLocks noChangeArrowheads="1"/>
                </p:cNvSpPr>
                <p:nvPr/>
              </p:nvSpPr>
              <p:spPr bwMode="auto">
                <a:xfrm>
                  <a:off x="6659010" y="4220895"/>
                  <a:ext cx="1800778" cy="2057668"/>
                </a:xfrm>
                <a:prstGeom prst="rect">
                  <a:avLst/>
                </a:prstGeom>
                <a:solidFill>
                  <a:srgbClr val="FF99CC"/>
                </a:solidFill>
                <a:ln w="9525">
                  <a:solidFill>
                    <a:srgbClr val="000000"/>
                  </a:solidFill>
                  <a:miter lim="800000"/>
                  <a:headEnd/>
                  <a:tailEnd/>
                </a:ln>
              </p:spPr>
              <p:txBody>
                <a:bodyPr/>
                <a:lstStyle/>
                <a:p>
                  <a:pPr eaLnBrk="0" hangingPunct="0">
                    <a:buFont typeface="Wingdings" pitchFamily="2" charset="2"/>
                    <a:buChar char="l"/>
                    <a:defRPr/>
                  </a:pPr>
                  <a:r>
                    <a:rPr lang="zh-TW" altLang="en-US" sz="1200" dirty="0">
                      <a:solidFill>
                        <a:schemeClr val="tx1"/>
                      </a:solidFill>
                      <a:latin typeface="Forte" pitchFamily="66" charset="0"/>
                    </a:rPr>
                    <a:t>落實個案教學於教學系統中。</a:t>
                  </a:r>
                  <a:endParaRPr lang="en-US" altLang="zh-TW" sz="1200" dirty="0">
                    <a:solidFill>
                      <a:schemeClr val="tx1"/>
                    </a:solidFill>
                    <a:latin typeface="Forte" pitchFamily="66" charset="0"/>
                  </a:endParaRPr>
                </a:p>
                <a:p>
                  <a:pPr eaLnBrk="0" hangingPunct="0">
                    <a:buFont typeface="Wingdings" pitchFamily="2" charset="2"/>
                    <a:buChar char="l"/>
                    <a:defRPr/>
                  </a:pPr>
                  <a:r>
                    <a:rPr lang="zh-TW" altLang="en-US" sz="1200" dirty="0">
                      <a:solidFill>
                        <a:schemeClr val="tx1"/>
                      </a:solidFill>
                      <a:latin typeface="Forte" pitchFamily="66" charset="0"/>
                    </a:rPr>
                    <a:t>推動實驗性國際遠距教學。</a:t>
                  </a:r>
                  <a:endParaRPr lang="en-US" altLang="zh-TW" sz="1200" dirty="0">
                    <a:solidFill>
                      <a:schemeClr val="tx1"/>
                    </a:solidFill>
                    <a:latin typeface="Forte" pitchFamily="66" charset="0"/>
                  </a:endParaRPr>
                </a:p>
                <a:p>
                  <a:pPr eaLnBrk="0" hangingPunct="0">
                    <a:buFont typeface="Wingdings" pitchFamily="2" charset="2"/>
                    <a:buChar char="l"/>
                    <a:defRPr/>
                  </a:pPr>
                  <a:r>
                    <a:rPr lang="zh-TW" altLang="en-US" sz="1200" dirty="0">
                      <a:solidFill>
                        <a:schemeClr val="tx1"/>
                      </a:solidFill>
                      <a:latin typeface="Forte" pitchFamily="66" charset="0"/>
                    </a:rPr>
                    <a:t>增加英語授課課程。</a:t>
                  </a:r>
                  <a:endParaRPr lang="en-US" altLang="zh-TW" sz="1200" dirty="0">
                    <a:solidFill>
                      <a:schemeClr val="tx1"/>
                    </a:solidFill>
                    <a:latin typeface="Forte" pitchFamily="66" charset="0"/>
                  </a:endParaRPr>
                </a:p>
                <a:p>
                  <a:pPr eaLnBrk="0" hangingPunct="0">
                    <a:buFont typeface="Wingdings" pitchFamily="2" charset="2"/>
                    <a:buChar char="l"/>
                    <a:defRPr/>
                  </a:pPr>
                  <a:r>
                    <a:rPr lang="zh-TW" altLang="en-US" sz="1200" dirty="0">
                      <a:solidFill>
                        <a:schemeClr val="tx1"/>
                      </a:solidFill>
                      <a:latin typeface="Forte" pitchFamily="66" charset="0"/>
                    </a:rPr>
                    <a:t>舉辦中文教師如何教授英語課程演講活動。</a:t>
                  </a:r>
                  <a:endParaRPr lang="en-US" altLang="zh-TW" sz="1200" dirty="0">
                    <a:solidFill>
                      <a:schemeClr val="tx1"/>
                    </a:solidFill>
                    <a:latin typeface="Forte" pitchFamily="66" charset="0"/>
                  </a:endParaRPr>
                </a:p>
                <a:p>
                  <a:pPr eaLnBrk="0" hangingPunct="0">
                    <a:buFont typeface="Wingdings" pitchFamily="2" charset="2"/>
                    <a:buChar char="l"/>
                    <a:defRPr/>
                  </a:pPr>
                  <a:r>
                    <a:rPr lang="zh-TW" altLang="en-US" sz="1200" dirty="0">
                      <a:solidFill>
                        <a:schemeClr val="tx1"/>
                      </a:solidFill>
                      <a:latin typeface="Forte" pitchFamily="66" charset="0"/>
                    </a:rPr>
                    <a:t>設立全英語授課的碩、博士學分學程。</a:t>
                  </a:r>
                </a:p>
                <a:p>
                  <a:pPr algn="ctr" eaLnBrk="0" hangingPunct="0">
                    <a:defRPr/>
                  </a:pPr>
                  <a:endParaRPr lang="zh-TW" altLang="en-US" sz="1200" dirty="0">
                    <a:latin typeface="新細明體" pitchFamily="18" charset="-120"/>
                  </a:endParaRPr>
                </a:p>
                <a:p>
                  <a:pPr algn="ctr" eaLnBrk="0" hangingPunct="0">
                    <a:defRPr/>
                  </a:pPr>
                  <a:endParaRPr lang="en-US" altLang="zh-TW" sz="1400" dirty="0">
                    <a:latin typeface="新細明體" pitchFamily="18" charset="-120"/>
                  </a:endParaRPr>
                </a:p>
              </p:txBody>
            </p:sp>
            <p:sp>
              <p:nvSpPr>
                <p:cNvPr id="31768" name="Line 23"/>
                <p:cNvSpPr>
                  <a:spLocks noChangeShapeType="1"/>
                </p:cNvSpPr>
                <p:nvPr/>
              </p:nvSpPr>
              <p:spPr bwMode="auto">
                <a:xfrm>
                  <a:off x="5723577" y="4057726"/>
                  <a:ext cx="1430" cy="163169"/>
                </a:xfrm>
                <a:prstGeom prst="line">
                  <a:avLst/>
                </a:prstGeom>
                <a:noFill/>
                <a:ln w="9525">
                  <a:solidFill>
                    <a:srgbClr val="000000"/>
                  </a:solidFill>
                  <a:round/>
                  <a:headEnd/>
                  <a:tailEnd/>
                </a:ln>
              </p:spPr>
              <p:txBody>
                <a:bodyPr/>
                <a:lstStyle/>
                <a:p>
                  <a:pPr algn="ctr" eaLnBrk="0" hangingPunct="0">
                    <a:defRPr/>
                  </a:pPr>
                  <a:endParaRPr lang="zh-TW" altLang="en-US">
                    <a:latin typeface="Forte" pitchFamily="66" charset="0"/>
                  </a:endParaRPr>
                </a:p>
              </p:txBody>
            </p:sp>
            <p:sp>
              <p:nvSpPr>
                <p:cNvPr id="31769" name="Line 24"/>
                <p:cNvSpPr>
                  <a:spLocks noChangeShapeType="1"/>
                </p:cNvSpPr>
                <p:nvPr/>
              </p:nvSpPr>
              <p:spPr bwMode="auto">
                <a:xfrm>
                  <a:off x="3779765" y="4057726"/>
                  <a:ext cx="1431" cy="163169"/>
                </a:xfrm>
                <a:prstGeom prst="line">
                  <a:avLst/>
                </a:prstGeom>
                <a:noFill/>
                <a:ln w="9525">
                  <a:solidFill>
                    <a:srgbClr val="000000"/>
                  </a:solidFill>
                  <a:round/>
                  <a:headEnd/>
                  <a:tailEnd/>
                </a:ln>
              </p:spPr>
              <p:txBody>
                <a:bodyPr/>
                <a:lstStyle/>
                <a:p>
                  <a:pPr algn="ctr" eaLnBrk="0" hangingPunct="0">
                    <a:defRPr/>
                  </a:pPr>
                  <a:endParaRPr lang="zh-TW" altLang="en-US">
                    <a:latin typeface="Forte" pitchFamily="66" charset="0"/>
                  </a:endParaRPr>
                </a:p>
              </p:txBody>
            </p:sp>
            <p:sp>
              <p:nvSpPr>
                <p:cNvPr id="31770" name="Line 25"/>
                <p:cNvSpPr>
                  <a:spLocks noChangeShapeType="1"/>
                </p:cNvSpPr>
                <p:nvPr/>
              </p:nvSpPr>
              <p:spPr bwMode="auto">
                <a:xfrm>
                  <a:off x="7522926" y="4057726"/>
                  <a:ext cx="1430" cy="163169"/>
                </a:xfrm>
                <a:prstGeom prst="line">
                  <a:avLst/>
                </a:prstGeom>
                <a:noFill/>
                <a:ln w="9525">
                  <a:solidFill>
                    <a:srgbClr val="000000"/>
                  </a:solidFill>
                  <a:round/>
                  <a:headEnd/>
                  <a:tailEnd/>
                </a:ln>
              </p:spPr>
              <p:txBody>
                <a:bodyPr/>
                <a:lstStyle/>
                <a:p>
                  <a:pPr algn="ctr" eaLnBrk="0" hangingPunct="0">
                    <a:defRPr/>
                  </a:pPr>
                  <a:endParaRPr lang="zh-TW" altLang="en-US">
                    <a:latin typeface="Forte" pitchFamily="66" charset="0"/>
                  </a:endParaRPr>
                </a:p>
              </p:txBody>
            </p:sp>
            <p:sp>
              <p:nvSpPr>
                <p:cNvPr id="31771" name="Line 26"/>
                <p:cNvSpPr>
                  <a:spLocks noChangeShapeType="1"/>
                </p:cNvSpPr>
                <p:nvPr/>
              </p:nvSpPr>
              <p:spPr bwMode="auto">
                <a:xfrm>
                  <a:off x="1752996" y="4057726"/>
                  <a:ext cx="1430" cy="163169"/>
                </a:xfrm>
                <a:prstGeom prst="line">
                  <a:avLst/>
                </a:prstGeom>
                <a:noFill/>
                <a:ln w="9525">
                  <a:solidFill>
                    <a:srgbClr val="000000"/>
                  </a:solidFill>
                  <a:round/>
                  <a:headEnd/>
                  <a:tailEnd/>
                </a:ln>
              </p:spPr>
              <p:txBody>
                <a:bodyPr/>
                <a:lstStyle/>
                <a:p>
                  <a:pPr algn="ctr" eaLnBrk="0" hangingPunct="0">
                    <a:defRPr/>
                  </a:pPr>
                  <a:endParaRPr lang="zh-TW" altLang="en-US">
                    <a:latin typeface="Forte" pitchFamily="66" charset="0"/>
                  </a:endParaRPr>
                </a:p>
              </p:txBody>
            </p:sp>
            <p:sp>
              <p:nvSpPr>
                <p:cNvPr id="31772" name="Text Box 27"/>
                <p:cNvSpPr txBox="1">
                  <a:spLocks noChangeArrowheads="1"/>
                </p:cNvSpPr>
                <p:nvPr/>
              </p:nvSpPr>
              <p:spPr bwMode="auto">
                <a:xfrm>
                  <a:off x="3492271" y="2349501"/>
                  <a:ext cx="2161220" cy="714769"/>
                </a:xfrm>
                <a:prstGeom prst="rect">
                  <a:avLst/>
                </a:prstGeom>
                <a:solidFill>
                  <a:srgbClr val="FFFF99"/>
                </a:solidFill>
                <a:ln w="38100" cmpd="dbl">
                  <a:solidFill>
                    <a:srgbClr val="000000"/>
                  </a:solidFill>
                  <a:miter lim="800000"/>
                  <a:headEnd/>
                  <a:tailEnd/>
                </a:ln>
              </p:spPr>
              <p:txBody>
                <a:bodyPr/>
                <a:lstStyle/>
                <a:p>
                  <a:pPr algn="ctr" eaLnBrk="0" hangingPunct="0">
                    <a:defRPr/>
                  </a:pPr>
                  <a:r>
                    <a:rPr lang="zh-TW" altLang="en-US" sz="2400" dirty="0">
                      <a:solidFill>
                        <a:schemeClr val="tx1"/>
                      </a:solidFill>
                      <a:latin typeface="新細明體" pitchFamily="18" charset="-120"/>
                      <a:cs typeface="Times New Roman" pitchFamily="18" charset="0"/>
                    </a:rPr>
                    <a:t>院級國際化</a:t>
                  </a:r>
                </a:p>
              </p:txBody>
            </p:sp>
          </p:grpSp>
        </p:grpSp>
      </p:grpSp>
      <p:sp>
        <p:nvSpPr>
          <p:cNvPr id="31749" name="Rectangle 28"/>
          <p:cNvSpPr>
            <a:spLocks noChangeArrowheads="1"/>
          </p:cNvSpPr>
          <p:nvPr/>
        </p:nvSpPr>
        <p:spPr bwMode="auto">
          <a:xfrm>
            <a:off x="0" y="1677988"/>
            <a:ext cx="184150" cy="762000"/>
          </a:xfrm>
          <a:prstGeom prst="rect">
            <a:avLst/>
          </a:prstGeom>
          <a:noFill/>
          <a:ln w="9525">
            <a:noFill/>
            <a:miter lim="800000"/>
            <a:headEnd/>
            <a:tailEnd/>
          </a:ln>
        </p:spPr>
        <p:txBody>
          <a:bodyPr wrap="none" anchor="ctr">
            <a:spAutoFit/>
          </a:bodyPr>
          <a:lstStyle/>
          <a:p>
            <a:pPr algn="ctr" eaLnBrk="0" hangingPunct="0">
              <a:tabLst>
                <a:tab pos="228600" algn="l"/>
              </a:tabLst>
              <a:defRPr/>
            </a:pPr>
            <a:endParaRPr lang="zh-TW" altLang="zh-TW">
              <a:latin typeface="標楷體" pitchFamily="65" charset="-120"/>
            </a:endParaRPr>
          </a:p>
        </p:txBody>
      </p:sp>
      <p:sp>
        <p:nvSpPr>
          <p:cNvPr id="589832" name="Freeform 8"/>
          <p:cNvSpPr>
            <a:spLocks/>
          </p:cNvSpPr>
          <p:nvPr/>
        </p:nvSpPr>
        <p:spPr bwMode="gray">
          <a:xfrm flipH="1" flipV="1">
            <a:off x="-36513" y="-26988"/>
            <a:ext cx="5327651" cy="503238"/>
          </a:xfrm>
          <a:custGeom>
            <a:avLst/>
            <a:gdLst>
              <a:gd name="T0" fmla="*/ 272 w 1632"/>
              <a:gd name="T1" fmla="*/ 0 h 272"/>
              <a:gd name="T2" fmla="*/ 0 w 1632"/>
              <a:gd name="T3" fmla="*/ 272 h 272"/>
              <a:gd name="T4" fmla="*/ 1632 w 1632"/>
              <a:gd name="T5" fmla="*/ 272 h 272"/>
              <a:gd name="T6" fmla="*/ 1632 w 1632"/>
              <a:gd name="T7" fmla="*/ 0 h 272"/>
              <a:gd name="T8" fmla="*/ 272 w 1632"/>
              <a:gd name="T9" fmla="*/ 0 h 272"/>
              <a:gd name="T10" fmla="*/ 0 60000 65536"/>
              <a:gd name="T11" fmla="*/ 0 60000 65536"/>
              <a:gd name="T12" fmla="*/ 0 60000 65536"/>
              <a:gd name="T13" fmla="*/ 0 60000 65536"/>
              <a:gd name="T14" fmla="*/ 0 60000 65536"/>
              <a:gd name="T15" fmla="*/ 0 w 1632"/>
              <a:gd name="T16" fmla="*/ 0 h 272"/>
              <a:gd name="T17" fmla="*/ 1632 w 1632"/>
              <a:gd name="T18" fmla="*/ 272 h 272"/>
            </a:gdLst>
            <a:ahLst/>
            <a:cxnLst>
              <a:cxn ang="T10">
                <a:pos x="T0" y="T1"/>
              </a:cxn>
              <a:cxn ang="T11">
                <a:pos x="T2" y="T3"/>
              </a:cxn>
              <a:cxn ang="T12">
                <a:pos x="T4" y="T5"/>
              </a:cxn>
              <a:cxn ang="T13">
                <a:pos x="T6" y="T7"/>
              </a:cxn>
              <a:cxn ang="T14">
                <a:pos x="T8" y="T9"/>
              </a:cxn>
            </a:cxnLst>
            <a:rect l="T15" t="T16" r="T17" b="T18"/>
            <a:pathLst>
              <a:path w="1632" h="272">
                <a:moveTo>
                  <a:pt x="272" y="0"/>
                </a:moveTo>
                <a:lnTo>
                  <a:pt x="0" y="272"/>
                </a:lnTo>
                <a:lnTo>
                  <a:pt x="1632" y="272"/>
                </a:lnTo>
                <a:lnTo>
                  <a:pt x="1632" y="0"/>
                </a:lnTo>
                <a:lnTo>
                  <a:pt x="272" y="0"/>
                </a:lnTo>
                <a:close/>
              </a:path>
            </a:pathLst>
          </a:custGeom>
          <a:solidFill>
            <a:srgbClr val="7793BB"/>
          </a:solidFill>
          <a:ln w="25400">
            <a:noFill/>
            <a:round/>
            <a:headEnd/>
            <a:tailEnd/>
          </a:ln>
          <a:effectLst>
            <a:outerShdw dist="107763" dir="2700000" algn="ctr" rotWithShape="0">
              <a:schemeClr val="bg2">
                <a:alpha val="50000"/>
              </a:schemeClr>
            </a:outerShdw>
          </a:effectLst>
        </p:spPr>
        <p:txBody>
          <a:bodyPr rot="10800000" lIns="45720" tIns="44450" rIns="45720" bIns="44450" anchor="ctr" anchorCtr="1"/>
          <a:lstStyle/>
          <a:p>
            <a:pPr algn="ctr" eaLnBrk="0" fontAlgn="auto" hangingPunct="0">
              <a:spcBef>
                <a:spcPts val="0"/>
              </a:spcBef>
              <a:spcAft>
                <a:spcPts val="0"/>
              </a:spcAft>
              <a:defRPr/>
            </a:pPr>
            <a:endParaRPr lang="zh-TW" altLang="en-US" sz="1800">
              <a:latin typeface="+mn-lt"/>
              <a:ea typeface="+mn-ea"/>
            </a:endParaRPr>
          </a:p>
        </p:txBody>
      </p:sp>
      <p:sp>
        <p:nvSpPr>
          <p:cNvPr id="231458" name="Rectangle 34"/>
          <p:cNvSpPr>
            <a:spLocks noChangeArrowheads="1"/>
          </p:cNvSpPr>
          <p:nvPr/>
        </p:nvSpPr>
        <p:spPr bwMode="auto">
          <a:xfrm>
            <a:off x="0" y="-100013"/>
            <a:ext cx="2646363" cy="584201"/>
          </a:xfrm>
          <a:prstGeom prst="rect">
            <a:avLst/>
          </a:prstGeom>
          <a:noFill/>
          <a:ln w="9525">
            <a:noFill/>
            <a:miter lim="800000"/>
            <a:headEnd/>
            <a:tailEnd/>
          </a:ln>
          <a:effectLst/>
        </p:spPr>
        <p:txBody>
          <a:bodyPr wrap="none">
            <a:spAutoFit/>
          </a:bodyPr>
          <a:lstStyle/>
          <a:p>
            <a:pPr algn="ctr" eaLnBrk="0" hangingPunct="0">
              <a:defRPr/>
            </a:pPr>
            <a:r>
              <a:rPr lang="zh-TW" altLang="en-US" sz="3200" dirty="0">
                <a:solidFill>
                  <a:schemeClr val="tx1"/>
                </a:solidFill>
                <a:effectLst>
                  <a:outerShdw blurRad="38100" dist="38100" dir="2700000" algn="tl">
                    <a:srgbClr val="000000">
                      <a:alpha val="43137"/>
                    </a:srgbClr>
                  </a:outerShdw>
                </a:effectLst>
                <a:latin typeface="標楷體" pitchFamily="65" charset="-120"/>
                <a:ea typeface="華康海報體W12"/>
                <a:cs typeface="華康海報體W12"/>
              </a:rPr>
              <a:t>社科院國際化</a:t>
            </a:r>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12"/>
          <p:cNvSpPr>
            <a:spLocks noChangeArrowheads="1"/>
          </p:cNvSpPr>
          <p:nvPr/>
        </p:nvSpPr>
        <p:spPr bwMode="auto">
          <a:xfrm>
            <a:off x="558990" y="5391382"/>
            <a:ext cx="1620244" cy="687541"/>
          </a:xfrm>
          <a:prstGeom prst="roundRect">
            <a:avLst>
              <a:gd name="adj" fmla="val 16667"/>
            </a:avLst>
          </a:prstGeom>
          <a:solidFill>
            <a:srgbClr val="C0C0C0">
              <a:alpha val="39999"/>
            </a:srgbClr>
          </a:solidFill>
          <a:ln w="9525">
            <a:solidFill>
              <a:srgbClr val="92A57B"/>
            </a:solidFill>
            <a:round/>
            <a:headEnd/>
            <a:tailEnd/>
          </a:ln>
          <a:scene3d>
            <a:camera prst="orthographicFront"/>
            <a:lightRig rig="threePt" dir="t"/>
          </a:scene3d>
          <a:sp3d>
            <a:bevelT w="114300" prst="artDeco"/>
          </a:sp3d>
        </p:spPr>
        <p:txBody>
          <a:bodyPr wrap="none" anchor="ctr"/>
          <a:lstStyle/>
          <a:p>
            <a:pPr algn="ctr" eaLnBrk="0" hangingPunct="0">
              <a:defRPr/>
            </a:pPr>
            <a:endParaRPr lang="zh-TW" altLang="en-US" sz="2000">
              <a:solidFill>
                <a:srgbClr val="222613"/>
              </a:solidFill>
              <a:latin typeface="標楷體" pitchFamily="65" charset="-120"/>
            </a:endParaRPr>
          </a:p>
          <a:p>
            <a:pPr algn="ctr" eaLnBrk="0" hangingPunct="0">
              <a:defRPr/>
            </a:pPr>
            <a:endParaRPr lang="zh-TW" altLang="en-US" sz="2000">
              <a:solidFill>
                <a:srgbClr val="222613"/>
              </a:solidFill>
              <a:latin typeface="標楷體" pitchFamily="65" charset="-120"/>
            </a:endParaRPr>
          </a:p>
          <a:p>
            <a:pPr algn="ctr" eaLnBrk="0" hangingPunct="0">
              <a:defRPr/>
            </a:pPr>
            <a:endParaRPr lang="zh-TW" altLang="en-US" sz="2000">
              <a:solidFill>
                <a:srgbClr val="222613"/>
              </a:solidFill>
              <a:latin typeface="標楷體" pitchFamily="65" charset="-120"/>
            </a:endParaRPr>
          </a:p>
        </p:txBody>
      </p:sp>
      <p:sp>
        <p:nvSpPr>
          <p:cNvPr id="2" name="AutoShape 12"/>
          <p:cNvSpPr>
            <a:spLocks noChangeArrowheads="1"/>
          </p:cNvSpPr>
          <p:nvPr/>
        </p:nvSpPr>
        <p:spPr bwMode="auto">
          <a:xfrm>
            <a:off x="558990" y="4308575"/>
            <a:ext cx="1620244" cy="620761"/>
          </a:xfrm>
          <a:prstGeom prst="roundRect">
            <a:avLst>
              <a:gd name="adj" fmla="val 16667"/>
            </a:avLst>
          </a:prstGeom>
          <a:solidFill>
            <a:srgbClr val="C0C0C0">
              <a:alpha val="39999"/>
            </a:srgbClr>
          </a:solidFill>
          <a:ln w="9525">
            <a:solidFill>
              <a:srgbClr val="92A57B"/>
            </a:solidFill>
            <a:round/>
            <a:headEnd/>
            <a:tailEnd/>
          </a:ln>
          <a:scene3d>
            <a:camera prst="orthographicFront"/>
            <a:lightRig rig="threePt" dir="t"/>
          </a:scene3d>
          <a:sp3d>
            <a:bevelT w="114300" prst="artDeco"/>
          </a:sp3d>
        </p:spPr>
        <p:txBody>
          <a:bodyPr wrap="none" anchor="ctr"/>
          <a:lstStyle/>
          <a:p>
            <a:pPr algn="ctr" eaLnBrk="0" hangingPunct="0">
              <a:defRPr/>
            </a:pPr>
            <a:endParaRPr lang="zh-TW" altLang="en-US" sz="2000">
              <a:solidFill>
                <a:srgbClr val="222613"/>
              </a:solidFill>
              <a:latin typeface="標楷體" pitchFamily="65" charset="-120"/>
            </a:endParaRPr>
          </a:p>
          <a:p>
            <a:pPr algn="ctr" eaLnBrk="0" hangingPunct="0">
              <a:defRPr/>
            </a:pPr>
            <a:endParaRPr lang="zh-TW" altLang="en-US" sz="2000">
              <a:solidFill>
                <a:srgbClr val="222613"/>
              </a:solidFill>
              <a:latin typeface="標楷體" pitchFamily="65" charset="-120"/>
            </a:endParaRPr>
          </a:p>
          <a:p>
            <a:pPr algn="ctr" eaLnBrk="0" hangingPunct="0">
              <a:defRPr/>
            </a:pPr>
            <a:endParaRPr lang="zh-TW" altLang="en-US" sz="2000">
              <a:solidFill>
                <a:srgbClr val="222613"/>
              </a:solidFill>
              <a:latin typeface="標楷體" pitchFamily="65" charset="-120"/>
            </a:endParaRPr>
          </a:p>
        </p:txBody>
      </p:sp>
      <p:sp>
        <p:nvSpPr>
          <p:cNvPr id="3" name="AutoShape 12"/>
          <p:cNvSpPr>
            <a:spLocks noChangeArrowheads="1"/>
          </p:cNvSpPr>
          <p:nvPr/>
        </p:nvSpPr>
        <p:spPr bwMode="auto">
          <a:xfrm>
            <a:off x="558990" y="3229075"/>
            <a:ext cx="1620244" cy="620761"/>
          </a:xfrm>
          <a:prstGeom prst="roundRect">
            <a:avLst>
              <a:gd name="adj" fmla="val 16667"/>
            </a:avLst>
          </a:prstGeom>
          <a:solidFill>
            <a:srgbClr val="C0C0C0">
              <a:alpha val="39999"/>
            </a:srgbClr>
          </a:solidFill>
          <a:ln w="9525">
            <a:solidFill>
              <a:srgbClr val="92A57B"/>
            </a:solidFill>
            <a:round/>
            <a:headEnd/>
            <a:tailEnd/>
          </a:ln>
          <a:scene3d>
            <a:camera prst="orthographicFront"/>
            <a:lightRig rig="threePt" dir="t"/>
          </a:scene3d>
          <a:sp3d>
            <a:bevelT w="114300" prst="artDeco"/>
          </a:sp3d>
        </p:spPr>
        <p:txBody>
          <a:bodyPr wrap="none" anchor="ctr"/>
          <a:lstStyle/>
          <a:p>
            <a:pPr algn="ctr" eaLnBrk="0" hangingPunct="0">
              <a:defRPr/>
            </a:pPr>
            <a:endParaRPr lang="zh-TW" altLang="en-US" sz="2000">
              <a:solidFill>
                <a:srgbClr val="222613"/>
              </a:solidFill>
              <a:latin typeface="標楷體" pitchFamily="65" charset="-120"/>
            </a:endParaRPr>
          </a:p>
          <a:p>
            <a:pPr algn="ctr" eaLnBrk="0" hangingPunct="0">
              <a:defRPr/>
            </a:pPr>
            <a:endParaRPr lang="zh-TW" altLang="en-US" sz="2000">
              <a:solidFill>
                <a:srgbClr val="222613"/>
              </a:solidFill>
              <a:latin typeface="標楷體" pitchFamily="65" charset="-120"/>
            </a:endParaRPr>
          </a:p>
          <a:p>
            <a:pPr algn="ctr" eaLnBrk="0" hangingPunct="0">
              <a:defRPr/>
            </a:pPr>
            <a:endParaRPr lang="zh-TW" altLang="en-US" sz="2000">
              <a:solidFill>
                <a:srgbClr val="222613"/>
              </a:solidFill>
              <a:latin typeface="標楷體" pitchFamily="65" charset="-120"/>
            </a:endParaRPr>
          </a:p>
        </p:txBody>
      </p:sp>
      <p:sp>
        <p:nvSpPr>
          <p:cNvPr id="6" name="AutoShape 12"/>
          <p:cNvSpPr>
            <a:spLocks noChangeArrowheads="1"/>
          </p:cNvSpPr>
          <p:nvPr/>
        </p:nvSpPr>
        <p:spPr bwMode="auto">
          <a:xfrm>
            <a:off x="558990" y="2221013"/>
            <a:ext cx="1620244" cy="620760"/>
          </a:xfrm>
          <a:prstGeom prst="roundRect">
            <a:avLst>
              <a:gd name="adj" fmla="val 16667"/>
            </a:avLst>
          </a:prstGeom>
          <a:solidFill>
            <a:srgbClr val="C0C0C0">
              <a:alpha val="39999"/>
            </a:srgbClr>
          </a:solidFill>
          <a:ln w="9525">
            <a:solidFill>
              <a:srgbClr val="92A57B"/>
            </a:solidFill>
            <a:round/>
            <a:headEnd/>
            <a:tailEnd/>
          </a:ln>
          <a:scene3d>
            <a:camera prst="orthographicFront"/>
            <a:lightRig rig="threePt" dir="t"/>
          </a:scene3d>
          <a:sp3d>
            <a:bevelT w="114300" prst="artDeco"/>
          </a:sp3d>
        </p:spPr>
        <p:txBody>
          <a:bodyPr wrap="none" anchor="ctr"/>
          <a:lstStyle/>
          <a:p>
            <a:pPr algn="ctr" eaLnBrk="0" hangingPunct="0">
              <a:defRPr/>
            </a:pPr>
            <a:endParaRPr lang="zh-TW" altLang="en-US" sz="2000">
              <a:solidFill>
                <a:srgbClr val="222613"/>
              </a:solidFill>
              <a:latin typeface="標楷體" pitchFamily="65" charset="-120"/>
            </a:endParaRPr>
          </a:p>
          <a:p>
            <a:pPr algn="ctr" eaLnBrk="0" hangingPunct="0">
              <a:defRPr/>
            </a:pPr>
            <a:endParaRPr lang="zh-TW" altLang="en-US" sz="2000">
              <a:solidFill>
                <a:srgbClr val="222613"/>
              </a:solidFill>
              <a:latin typeface="標楷體" pitchFamily="65" charset="-120"/>
            </a:endParaRPr>
          </a:p>
          <a:p>
            <a:pPr algn="ctr" eaLnBrk="0" hangingPunct="0">
              <a:defRPr/>
            </a:pPr>
            <a:endParaRPr lang="zh-TW" altLang="en-US" sz="2000">
              <a:solidFill>
                <a:srgbClr val="222613"/>
              </a:solidFill>
              <a:latin typeface="標楷體" pitchFamily="65" charset="-120"/>
            </a:endParaRPr>
          </a:p>
        </p:txBody>
      </p:sp>
      <p:sp>
        <p:nvSpPr>
          <p:cNvPr id="589832" name="Freeform 8"/>
          <p:cNvSpPr>
            <a:spLocks/>
          </p:cNvSpPr>
          <p:nvPr/>
        </p:nvSpPr>
        <p:spPr bwMode="gray">
          <a:xfrm flipH="1" flipV="1">
            <a:off x="252413" y="261938"/>
            <a:ext cx="3311525" cy="503237"/>
          </a:xfrm>
          <a:custGeom>
            <a:avLst/>
            <a:gdLst>
              <a:gd name="T0" fmla="*/ 272 w 1632"/>
              <a:gd name="T1" fmla="*/ 0 h 272"/>
              <a:gd name="T2" fmla="*/ 0 w 1632"/>
              <a:gd name="T3" fmla="*/ 272 h 272"/>
              <a:gd name="T4" fmla="*/ 1632 w 1632"/>
              <a:gd name="T5" fmla="*/ 272 h 272"/>
              <a:gd name="T6" fmla="*/ 1632 w 1632"/>
              <a:gd name="T7" fmla="*/ 0 h 272"/>
              <a:gd name="T8" fmla="*/ 272 w 1632"/>
              <a:gd name="T9" fmla="*/ 0 h 272"/>
              <a:gd name="T10" fmla="*/ 0 60000 65536"/>
              <a:gd name="T11" fmla="*/ 0 60000 65536"/>
              <a:gd name="T12" fmla="*/ 0 60000 65536"/>
              <a:gd name="T13" fmla="*/ 0 60000 65536"/>
              <a:gd name="T14" fmla="*/ 0 60000 65536"/>
              <a:gd name="T15" fmla="*/ 0 w 1632"/>
              <a:gd name="T16" fmla="*/ 0 h 272"/>
              <a:gd name="T17" fmla="*/ 1632 w 1632"/>
              <a:gd name="T18" fmla="*/ 272 h 272"/>
            </a:gdLst>
            <a:ahLst/>
            <a:cxnLst>
              <a:cxn ang="T10">
                <a:pos x="T0" y="T1"/>
              </a:cxn>
              <a:cxn ang="T11">
                <a:pos x="T2" y="T3"/>
              </a:cxn>
              <a:cxn ang="T12">
                <a:pos x="T4" y="T5"/>
              </a:cxn>
              <a:cxn ang="T13">
                <a:pos x="T6" y="T7"/>
              </a:cxn>
              <a:cxn ang="T14">
                <a:pos x="T8" y="T9"/>
              </a:cxn>
            </a:cxnLst>
            <a:rect l="T15" t="T16" r="T17" b="T18"/>
            <a:pathLst>
              <a:path w="1632" h="272">
                <a:moveTo>
                  <a:pt x="272" y="0"/>
                </a:moveTo>
                <a:lnTo>
                  <a:pt x="0" y="272"/>
                </a:lnTo>
                <a:lnTo>
                  <a:pt x="1632" y="272"/>
                </a:lnTo>
                <a:lnTo>
                  <a:pt x="1632" y="0"/>
                </a:lnTo>
                <a:lnTo>
                  <a:pt x="272" y="0"/>
                </a:lnTo>
                <a:close/>
              </a:path>
            </a:pathLst>
          </a:custGeom>
          <a:solidFill>
            <a:srgbClr val="7793BB"/>
          </a:solidFill>
          <a:ln w="25400">
            <a:noFill/>
            <a:round/>
            <a:headEnd/>
            <a:tailEnd/>
          </a:ln>
          <a:effectLst>
            <a:outerShdw dist="107763" dir="2700000" algn="ctr" rotWithShape="0">
              <a:schemeClr val="bg2">
                <a:alpha val="50000"/>
              </a:schemeClr>
            </a:outerShdw>
          </a:effectLst>
        </p:spPr>
        <p:txBody>
          <a:bodyPr rot="10800000" lIns="45720" tIns="44450" rIns="45720" bIns="44450" anchor="ctr" anchorCtr="1"/>
          <a:lstStyle/>
          <a:p>
            <a:pPr algn="ctr" eaLnBrk="0" fontAlgn="auto" hangingPunct="0">
              <a:spcBef>
                <a:spcPts val="0"/>
              </a:spcBef>
              <a:spcAft>
                <a:spcPts val="0"/>
              </a:spcAft>
              <a:defRPr/>
            </a:pPr>
            <a:endParaRPr lang="zh-TW" altLang="en-US" sz="1800">
              <a:latin typeface="+mn-lt"/>
              <a:ea typeface="+mn-ea"/>
            </a:endParaRPr>
          </a:p>
        </p:txBody>
      </p:sp>
      <p:sp>
        <p:nvSpPr>
          <p:cNvPr id="20487" name="Text Box 13"/>
          <p:cNvSpPr txBox="1">
            <a:spLocks noChangeArrowheads="1"/>
          </p:cNvSpPr>
          <p:nvPr/>
        </p:nvSpPr>
        <p:spPr bwMode="auto">
          <a:xfrm>
            <a:off x="0" y="260350"/>
            <a:ext cx="3635375" cy="523875"/>
          </a:xfrm>
          <a:prstGeom prst="rect">
            <a:avLst/>
          </a:prstGeom>
          <a:noFill/>
          <a:ln w="9525" algn="ctr">
            <a:noFill/>
            <a:miter lim="800000"/>
            <a:headEnd/>
            <a:tailEnd/>
          </a:ln>
        </p:spPr>
        <p:txBody>
          <a:bodyPr>
            <a:spAutoFit/>
          </a:bodyPr>
          <a:lstStyle/>
          <a:p>
            <a:pPr algn="ctr" eaLnBrk="0" hangingPunct="0">
              <a:defRPr/>
            </a:pPr>
            <a:r>
              <a:rPr lang="zh-TW" altLang="en-US" sz="2800" dirty="0">
                <a:solidFill>
                  <a:schemeClr val="tx1"/>
                </a:solidFill>
                <a:effectLst>
                  <a:outerShdw blurRad="38100" dist="38100" dir="2700000" algn="tl">
                    <a:srgbClr val="C0C0C0"/>
                  </a:outerShdw>
                </a:effectLst>
                <a:latin typeface="Lucida Calligraphy" pitchFamily="66" charset="0"/>
              </a:rPr>
              <a:t>社科院國際化策略</a:t>
            </a:r>
          </a:p>
        </p:txBody>
      </p:sp>
      <p:sp>
        <p:nvSpPr>
          <p:cNvPr id="7" name="AutoShape 12"/>
          <p:cNvSpPr>
            <a:spLocks noChangeArrowheads="1"/>
          </p:cNvSpPr>
          <p:nvPr/>
        </p:nvSpPr>
        <p:spPr bwMode="auto">
          <a:xfrm>
            <a:off x="558990" y="1212950"/>
            <a:ext cx="1620244" cy="620761"/>
          </a:xfrm>
          <a:prstGeom prst="roundRect">
            <a:avLst>
              <a:gd name="adj" fmla="val 16667"/>
            </a:avLst>
          </a:prstGeom>
          <a:solidFill>
            <a:srgbClr val="C0C0C0">
              <a:alpha val="39999"/>
            </a:srgbClr>
          </a:solidFill>
          <a:ln w="9525">
            <a:solidFill>
              <a:srgbClr val="92A57B"/>
            </a:solidFill>
            <a:round/>
            <a:headEnd/>
            <a:tailEnd/>
          </a:ln>
          <a:scene3d>
            <a:camera prst="orthographicFront"/>
            <a:lightRig rig="threePt" dir="t"/>
          </a:scene3d>
          <a:sp3d>
            <a:bevelT w="114300" prst="artDeco"/>
          </a:sp3d>
        </p:spPr>
        <p:txBody>
          <a:bodyPr wrap="none" anchor="ctr"/>
          <a:lstStyle/>
          <a:p>
            <a:pPr algn="ctr" eaLnBrk="0" hangingPunct="0">
              <a:defRPr/>
            </a:pPr>
            <a:endParaRPr lang="zh-TW" altLang="en-US" sz="2000">
              <a:solidFill>
                <a:srgbClr val="222613"/>
              </a:solidFill>
              <a:latin typeface="標楷體" pitchFamily="65" charset="-120"/>
            </a:endParaRPr>
          </a:p>
          <a:p>
            <a:pPr algn="ctr" eaLnBrk="0" hangingPunct="0">
              <a:defRPr/>
            </a:pPr>
            <a:endParaRPr lang="zh-TW" altLang="en-US" sz="2000">
              <a:solidFill>
                <a:srgbClr val="222613"/>
              </a:solidFill>
              <a:latin typeface="標楷體" pitchFamily="65" charset="-120"/>
            </a:endParaRPr>
          </a:p>
          <a:p>
            <a:pPr algn="ctr" eaLnBrk="0" hangingPunct="0">
              <a:defRPr/>
            </a:pPr>
            <a:endParaRPr lang="zh-TW" altLang="en-US" sz="2000">
              <a:solidFill>
                <a:srgbClr val="222613"/>
              </a:solidFill>
              <a:latin typeface="標楷體" pitchFamily="65" charset="-120"/>
            </a:endParaRPr>
          </a:p>
        </p:txBody>
      </p:sp>
      <p:sp>
        <p:nvSpPr>
          <p:cNvPr id="30739" name="Text Box 11"/>
          <p:cNvSpPr txBox="1">
            <a:spLocks noChangeArrowheads="1"/>
          </p:cNvSpPr>
          <p:nvPr/>
        </p:nvSpPr>
        <p:spPr bwMode="auto">
          <a:xfrm>
            <a:off x="900113" y="1268413"/>
            <a:ext cx="1225550" cy="473075"/>
          </a:xfrm>
          <a:prstGeom prst="rect">
            <a:avLst/>
          </a:prstGeom>
          <a:noFill/>
          <a:ln w="9525">
            <a:noFill/>
            <a:miter lim="800000"/>
            <a:headEnd/>
            <a:tailEnd/>
          </a:ln>
        </p:spPr>
        <p:txBody>
          <a:bodyPr>
            <a:spAutoFit/>
          </a:bodyPr>
          <a:lstStyle/>
          <a:p>
            <a:pPr algn="ctr" eaLnBrk="0" hangingPunct="0">
              <a:spcBef>
                <a:spcPct val="50000"/>
              </a:spcBef>
              <a:defRPr/>
            </a:pPr>
            <a:r>
              <a:rPr lang="zh-TW" altLang="en-US" sz="2500" dirty="0">
                <a:solidFill>
                  <a:srgbClr val="0033CC"/>
                </a:solidFill>
                <a:latin typeface="Cambria" pitchFamily="18" charset="0"/>
              </a:rPr>
              <a:t>學 生</a:t>
            </a:r>
          </a:p>
        </p:txBody>
      </p:sp>
      <p:sp>
        <p:nvSpPr>
          <p:cNvPr id="30740" name="Text Box 15"/>
          <p:cNvSpPr txBox="1">
            <a:spLocks noChangeArrowheads="1"/>
          </p:cNvSpPr>
          <p:nvPr/>
        </p:nvSpPr>
        <p:spPr bwMode="auto">
          <a:xfrm>
            <a:off x="900113" y="2276475"/>
            <a:ext cx="1008062" cy="473075"/>
          </a:xfrm>
          <a:prstGeom prst="rect">
            <a:avLst/>
          </a:prstGeom>
          <a:noFill/>
          <a:ln w="9525">
            <a:noFill/>
            <a:miter lim="800000"/>
            <a:headEnd/>
            <a:tailEnd/>
          </a:ln>
        </p:spPr>
        <p:txBody>
          <a:bodyPr>
            <a:spAutoFit/>
          </a:bodyPr>
          <a:lstStyle/>
          <a:p>
            <a:pPr algn="ctr" eaLnBrk="0" hangingPunct="0">
              <a:spcBef>
                <a:spcPct val="50000"/>
              </a:spcBef>
              <a:defRPr/>
            </a:pPr>
            <a:r>
              <a:rPr lang="zh-TW" altLang="en-US" sz="2500" dirty="0">
                <a:solidFill>
                  <a:srgbClr val="0033CC"/>
                </a:solidFill>
                <a:latin typeface="Cambria" pitchFamily="18" charset="0"/>
              </a:rPr>
              <a:t>教 師</a:t>
            </a:r>
          </a:p>
        </p:txBody>
      </p:sp>
      <p:sp>
        <p:nvSpPr>
          <p:cNvPr id="30741" name="Text Box 19"/>
          <p:cNvSpPr txBox="1">
            <a:spLocks noChangeArrowheads="1"/>
          </p:cNvSpPr>
          <p:nvPr/>
        </p:nvSpPr>
        <p:spPr bwMode="auto">
          <a:xfrm>
            <a:off x="755650" y="3284538"/>
            <a:ext cx="1295400" cy="477837"/>
          </a:xfrm>
          <a:prstGeom prst="rect">
            <a:avLst/>
          </a:prstGeom>
          <a:noFill/>
          <a:ln w="9525">
            <a:noFill/>
            <a:miter lim="800000"/>
            <a:headEnd/>
            <a:tailEnd/>
          </a:ln>
        </p:spPr>
        <p:txBody>
          <a:bodyPr>
            <a:spAutoFit/>
          </a:bodyPr>
          <a:lstStyle/>
          <a:p>
            <a:pPr algn="ctr" eaLnBrk="0" hangingPunct="0">
              <a:spcBef>
                <a:spcPct val="50000"/>
              </a:spcBef>
              <a:defRPr/>
            </a:pPr>
            <a:r>
              <a:rPr lang="zh-TW" altLang="en-US" sz="2500" dirty="0">
                <a:solidFill>
                  <a:srgbClr val="0033CC"/>
                </a:solidFill>
                <a:latin typeface="Cambria" pitchFamily="18" charset="0"/>
              </a:rPr>
              <a:t>研 究</a:t>
            </a:r>
          </a:p>
        </p:txBody>
      </p:sp>
      <p:sp>
        <p:nvSpPr>
          <p:cNvPr id="30742" name="Text Box 23"/>
          <p:cNvSpPr txBox="1">
            <a:spLocks noChangeArrowheads="1"/>
          </p:cNvSpPr>
          <p:nvPr/>
        </p:nvSpPr>
        <p:spPr bwMode="auto">
          <a:xfrm>
            <a:off x="684213" y="4365625"/>
            <a:ext cx="1366837" cy="473075"/>
          </a:xfrm>
          <a:prstGeom prst="rect">
            <a:avLst/>
          </a:prstGeom>
          <a:noFill/>
          <a:ln w="9525">
            <a:noFill/>
            <a:miter lim="800000"/>
            <a:headEnd/>
            <a:tailEnd/>
          </a:ln>
        </p:spPr>
        <p:txBody>
          <a:bodyPr>
            <a:spAutoFit/>
          </a:bodyPr>
          <a:lstStyle/>
          <a:p>
            <a:pPr algn="ctr" eaLnBrk="0" hangingPunct="0">
              <a:spcBef>
                <a:spcPct val="50000"/>
              </a:spcBef>
              <a:defRPr/>
            </a:pPr>
            <a:r>
              <a:rPr lang="zh-TW" altLang="en-US" sz="2500" dirty="0">
                <a:solidFill>
                  <a:srgbClr val="0033CC"/>
                </a:solidFill>
                <a:latin typeface="Cambria" pitchFamily="18" charset="0"/>
              </a:rPr>
              <a:t>教 學</a:t>
            </a:r>
          </a:p>
        </p:txBody>
      </p:sp>
      <p:sp>
        <p:nvSpPr>
          <p:cNvPr id="30743" name="Text Box 27"/>
          <p:cNvSpPr txBox="1">
            <a:spLocks noChangeArrowheads="1"/>
          </p:cNvSpPr>
          <p:nvPr/>
        </p:nvSpPr>
        <p:spPr bwMode="auto">
          <a:xfrm>
            <a:off x="755650" y="5516563"/>
            <a:ext cx="1223963" cy="473075"/>
          </a:xfrm>
          <a:prstGeom prst="rect">
            <a:avLst/>
          </a:prstGeom>
          <a:noFill/>
          <a:ln w="9525">
            <a:noFill/>
            <a:miter lim="800000"/>
            <a:headEnd/>
            <a:tailEnd/>
          </a:ln>
        </p:spPr>
        <p:txBody>
          <a:bodyPr>
            <a:spAutoFit/>
          </a:bodyPr>
          <a:lstStyle/>
          <a:p>
            <a:pPr algn="ctr" eaLnBrk="0" hangingPunct="0">
              <a:spcBef>
                <a:spcPct val="50000"/>
              </a:spcBef>
              <a:defRPr/>
            </a:pPr>
            <a:r>
              <a:rPr lang="zh-TW" altLang="en-US" sz="2500" dirty="0">
                <a:solidFill>
                  <a:srgbClr val="0033CC"/>
                </a:solidFill>
                <a:latin typeface="Cambria" pitchFamily="18" charset="0"/>
              </a:rPr>
              <a:t>姊妹院</a:t>
            </a:r>
          </a:p>
        </p:txBody>
      </p:sp>
      <p:sp>
        <p:nvSpPr>
          <p:cNvPr id="30744" name="AutoShape 28"/>
          <p:cNvSpPr>
            <a:spLocks noChangeArrowheads="1"/>
          </p:cNvSpPr>
          <p:nvPr/>
        </p:nvSpPr>
        <p:spPr bwMode="auto">
          <a:xfrm>
            <a:off x="2268538" y="1125538"/>
            <a:ext cx="6407150" cy="790575"/>
          </a:xfrm>
          <a:prstGeom prst="roundRect">
            <a:avLst>
              <a:gd name="adj" fmla="val 16667"/>
            </a:avLst>
          </a:prstGeom>
          <a:noFill/>
          <a:ln w="9525">
            <a:solidFill>
              <a:schemeClr val="accent1"/>
            </a:solidFill>
            <a:round/>
            <a:headEnd/>
            <a:tailEnd/>
          </a:ln>
        </p:spPr>
        <p:txBody>
          <a:bodyPr wrap="none" anchor="ctr"/>
          <a:lstStyle/>
          <a:p>
            <a:pPr algn="ctr" eaLnBrk="0" hangingPunct="0">
              <a:defRPr/>
            </a:pPr>
            <a:endParaRPr lang="zh-TW" altLang="en-US">
              <a:latin typeface="Forte" pitchFamily="66" charset="0"/>
            </a:endParaRPr>
          </a:p>
        </p:txBody>
      </p:sp>
      <p:sp>
        <p:nvSpPr>
          <p:cNvPr id="38936" name="Text Box 29"/>
          <p:cNvSpPr txBox="1">
            <a:spLocks noChangeArrowheads="1"/>
          </p:cNvSpPr>
          <p:nvPr/>
        </p:nvSpPr>
        <p:spPr bwMode="auto">
          <a:xfrm>
            <a:off x="2411413" y="1196975"/>
            <a:ext cx="6192837" cy="701675"/>
          </a:xfrm>
          <a:prstGeom prst="rect">
            <a:avLst/>
          </a:prstGeom>
          <a:noFill/>
          <a:ln w="9525">
            <a:noFill/>
            <a:miter lim="800000"/>
            <a:headEnd/>
            <a:tailEnd/>
          </a:ln>
        </p:spPr>
        <p:txBody>
          <a:bodyPr>
            <a:spAutoFit/>
          </a:bodyPr>
          <a:lstStyle/>
          <a:p>
            <a:pPr eaLnBrk="0" hangingPunct="0">
              <a:spcBef>
                <a:spcPct val="50000"/>
              </a:spcBef>
            </a:pPr>
            <a:r>
              <a:rPr lang="zh-TW" altLang="en-US" sz="2000">
                <a:solidFill>
                  <a:schemeClr val="tx1"/>
                </a:solidFill>
                <a:effectLst/>
                <a:latin typeface="標楷體" pitchFamily="65" charset="-120"/>
              </a:rPr>
              <a:t>國際家族、英文寫作專班、會話專班、國外留遊學講座、國際服務學習課程</a:t>
            </a:r>
            <a:endParaRPr lang="en-US" altLang="zh-TW" sz="2000">
              <a:solidFill>
                <a:schemeClr val="tx1"/>
              </a:solidFill>
              <a:effectLst/>
              <a:latin typeface="標楷體" pitchFamily="65" charset="-120"/>
            </a:endParaRPr>
          </a:p>
        </p:txBody>
      </p:sp>
      <p:sp>
        <p:nvSpPr>
          <p:cNvPr id="30746" name="AutoShape 30"/>
          <p:cNvSpPr>
            <a:spLocks noChangeArrowheads="1"/>
          </p:cNvSpPr>
          <p:nvPr/>
        </p:nvSpPr>
        <p:spPr bwMode="auto">
          <a:xfrm>
            <a:off x="2268538" y="2060575"/>
            <a:ext cx="6407150" cy="863600"/>
          </a:xfrm>
          <a:prstGeom prst="roundRect">
            <a:avLst>
              <a:gd name="adj" fmla="val 16667"/>
            </a:avLst>
          </a:prstGeom>
          <a:noFill/>
          <a:ln w="9525">
            <a:solidFill>
              <a:schemeClr val="accent1"/>
            </a:solidFill>
            <a:round/>
            <a:headEnd/>
            <a:tailEnd/>
          </a:ln>
        </p:spPr>
        <p:txBody>
          <a:bodyPr wrap="none" anchor="ctr"/>
          <a:lstStyle/>
          <a:p>
            <a:pPr algn="ctr" eaLnBrk="0" hangingPunct="0">
              <a:defRPr/>
            </a:pPr>
            <a:endParaRPr lang="zh-TW" altLang="en-US">
              <a:latin typeface="Forte" pitchFamily="66" charset="0"/>
            </a:endParaRPr>
          </a:p>
        </p:txBody>
      </p:sp>
      <p:sp>
        <p:nvSpPr>
          <p:cNvPr id="38938" name="Text Box 31"/>
          <p:cNvSpPr txBox="1">
            <a:spLocks noChangeArrowheads="1"/>
          </p:cNvSpPr>
          <p:nvPr/>
        </p:nvSpPr>
        <p:spPr bwMode="auto">
          <a:xfrm>
            <a:off x="2411413" y="2276475"/>
            <a:ext cx="6192837" cy="396875"/>
          </a:xfrm>
          <a:prstGeom prst="rect">
            <a:avLst/>
          </a:prstGeom>
          <a:noFill/>
          <a:ln w="9525">
            <a:noFill/>
            <a:miter lim="800000"/>
            <a:headEnd/>
            <a:tailEnd/>
          </a:ln>
        </p:spPr>
        <p:txBody>
          <a:bodyPr>
            <a:spAutoFit/>
          </a:bodyPr>
          <a:lstStyle/>
          <a:p>
            <a:pPr eaLnBrk="0" hangingPunct="0">
              <a:spcBef>
                <a:spcPct val="50000"/>
              </a:spcBef>
            </a:pPr>
            <a:r>
              <a:rPr lang="zh-TW" altLang="en-US" sz="2000">
                <a:solidFill>
                  <a:schemeClr val="tx1"/>
                </a:solidFill>
                <a:effectLst/>
                <a:latin typeface="Cambria" pitchFamily="18" charset="0"/>
              </a:rPr>
              <a:t>訪問學者、教師國際大使、國際學者</a:t>
            </a:r>
            <a:endParaRPr lang="en-US" altLang="zh-TW" sz="2000">
              <a:solidFill>
                <a:schemeClr val="tx1"/>
              </a:solidFill>
              <a:effectLst/>
              <a:latin typeface="Cambria" pitchFamily="18" charset="0"/>
            </a:endParaRPr>
          </a:p>
        </p:txBody>
      </p:sp>
      <p:sp>
        <p:nvSpPr>
          <p:cNvPr id="30748" name="AutoShape 32"/>
          <p:cNvSpPr>
            <a:spLocks noChangeArrowheads="1"/>
          </p:cNvSpPr>
          <p:nvPr/>
        </p:nvSpPr>
        <p:spPr bwMode="auto">
          <a:xfrm>
            <a:off x="2339975" y="3068638"/>
            <a:ext cx="6407150" cy="1079500"/>
          </a:xfrm>
          <a:prstGeom prst="roundRect">
            <a:avLst>
              <a:gd name="adj" fmla="val 16667"/>
            </a:avLst>
          </a:prstGeom>
          <a:noFill/>
          <a:ln w="9525">
            <a:solidFill>
              <a:schemeClr val="accent1"/>
            </a:solidFill>
            <a:round/>
            <a:headEnd/>
            <a:tailEnd/>
          </a:ln>
        </p:spPr>
        <p:txBody>
          <a:bodyPr wrap="none" anchor="ctr"/>
          <a:lstStyle/>
          <a:p>
            <a:pPr algn="ctr" eaLnBrk="0" hangingPunct="0">
              <a:defRPr/>
            </a:pPr>
            <a:endParaRPr lang="zh-TW" altLang="en-US">
              <a:latin typeface="Forte" pitchFamily="66" charset="0"/>
            </a:endParaRPr>
          </a:p>
        </p:txBody>
      </p:sp>
      <p:sp>
        <p:nvSpPr>
          <p:cNvPr id="38940" name="Text Box 34"/>
          <p:cNvSpPr txBox="1">
            <a:spLocks noChangeArrowheads="1"/>
          </p:cNvSpPr>
          <p:nvPr/>
        </p:nvSpPr>
        <p:spPr bwMode="auto">
          <a:xfrm>
            <a:off x="2411413" y="3213100"/>
            <a:ext cx="6192837" cy="701675"/>
          </a:xfrm>
          <a:prstGeom prst="rect">
            <a:avLst/>
          </a:prstGeom>
          <a:noFill/>
          <a:ln w="9525">
            <a:noFill/>
            <a:miter lim="800000"/>
            <a:headEnd/>
            <a:tailEnd/>
          </a:ln>
        </p:spPr>
        <p:txBody>
          <a:bodyPr>
            <a:spAutoFit/>
          </a:bodyPr>
          <a:lstStyle/>
          <a:p>
            <a:pPr eaLnBrk="0" hangingPunct="0">
              <a:spcBef>
                <a:spcPct val="50000"/>
              </a:spcBef>
            </a:pPr>
            <a:r>
              <a:rPr lang="zh-TW" altLang="en-US" sz="2000">
                <a:solidFill>
                  <a:schemeClr val="tx1"/>
                </a:solidFill>
                <a:effectLst/>
                <a:latin typeface="Cambria" pitchFamily="18" charset="0"/>
              </a:rPr>
              <a:t>國際研究合作案：兩岸三地土地稅及制度研究，與美國威斯康辛大學、林肯土地政策研究中心、北京大學</a:t>
            </a:r>
          </a:p>
        </p:txBody>
      </p:sp>
      <p:sp>
        <p:nvSpPr>
          <p:cNvPr id="30750" name="AutoShape 38"/>
          <p:cNvSpPr>
            <a:spLocks noChangeArrowheads="1"/>
          </p:cNvSpPr>
          <p:nvPr/>
        </p:nvSpPr>
        <p:spPr bwMode="auto">
          <a:xfrm>
            <a:off x="2339975" y="4292600"/>
            <a:ext cx="6407150" cy="792163"/>
          </a:xfrm>
          <a:prstGeom prst="roundRect">
            <a:avLst>
              <a:gd name="adj" fmla="val 16667"/>
            </a:avLst>
          </a:prstGeom>
          <a:noFill/>
          <a:ln w="9525">
            <a:solidFill>
              <a:schemeClr val="accent1"/>
            </a:solidFill>
            <a:round/>
            <a:headEnd/>
            <a:tailEnd/>
          </a:ln>
        </p:spPr>
        <p:txBody>
          <a:bodyPr wrap="none" anchor="ctr"/>
          <a:lstStyle/>
          <a:p>
            <a:pPr algn="ctr" eaLnBrk="0" hangingPunct="0">
              <a:defRPr/>
            </a:pPr>
            <a:endParaRPr lang="zh-TW" altLang="en-US">
              <a:latin typeface="Forte" pitchFamily="66" charset="0"/>
            </a:endParaRPr>
          </a:p>
        </p:txBody>
      </p:sp>
      <p:sp>
        <p:nvSpPr>
          <p:cNvPr id="38942" name="Text Box 54"/>
          <p:cNvSpPr txBox="1">
            <a:spLocks noChangeArrowheads="1"/>
          </p:cNvSpPr>
          <p:nvPr/>
        </p:nvSpPr>
        <p:spPr bwMode="auto">
          <a:xfrm>
            <a:off x="2555875" y="4365625"/>
            <a:ext cx="6192838" cy="701675"/>
          </a:xfrm>
          <a:prstGeom prst="rect">
            <a:avLst/>
          </a:prstGeom>
          <a:noFill/>
          <a:ln w="9525">
            <a:noFill/>
            <a:miter lim="800000"/>
            <a:headEnd/>
            <a:tailEnd/>
          </a:ln>
        </p:spPr>
        <p:txBody>
          <a:bodyPr>
            <a:spAutoFit/>
          </a:bodyPr>
          <a:lstStyle/>
          <a:p>
            <a:pPr eaLnBrk="0" hangingPunct="0">
              <a:spcBef>
                <a:spcPct val="50000"/>
              </a:spcBef>
            </a:pPr>
            <a:r>
              <a:rPr lang="zh-TW" altLang="en-US" sz="2000">
                <a:solidFill>
                  <a:schemeClr val="tx1"/>
                </a:solidFill>
                <a:effectLst/>
                <a:latin typeface="標楷體" pitchFamily="65" charset="-120"/>
              </a:rPr>
              <a:t>英文授課課程 </a:t>
            </a:r>
            <a:r>
              <a:rPr lang="en-US" altLang="zh-TW" sz="2000">
                <a:solidFill>
                  <a:schemeClr val="tx1"/>
                </a:solidFill>
                <a:effectLst/>
                <a:latin typeface="標楷體" pitchFamily="65" charset="-120"/>
              </a:rPr>
              <a:t>(</a:t>
            </a:r>
            <a:r>
              <a:rPr lang="zh-TW" altLang="en-US" sz="2000">
                <a:solidFill>
                  <a:schemeClr val="tx1"/>
                </a:solidFill>
                <a:effectLst/>
                <a:latin typeface="標楷體" pitchFamily="65" charset="-120"/>
              </a:rPr>
              <a:t>目前有</a:t>
            </a:r>
            <a:r>
              <a:rPr lang="en-US" altLang="zh-TW" sz="2000">
                <a:solidFill>
                  <a:schemeClr val="tx1"/>
                </a:solidFill>
                <a:effectLst/>
                <a:latin typeface="標楷體" pitchFamily="65" charset="-120"/>
              </a:rPr>
              <a:t>44</a:t>
            </a:r>
            <a:r>
              <a:rPr lang="zh-TW" altLang="en-US" sz="2000">
                <a:solidFill>
                  <a:schemeClr val="tx1"/>
                </a:solidFill>
                <a:effectLst/>
                <a:latin typeface="標楷體" pitchFamily="65" charset="-120"/>
              </a:rPr>
              <a:t>個英文課程</a:t>
            </a:r>
            <a:r>
              <a:rPr lang="en-US" altLang="zh-TW" sz="2000">
                <a:solidFill>
                  <a:schemeClr val="tx1"/>
                </a:solidFill>
                <a:effectLst/>
                <a:latin typeface="標楷體" pitchFamily="65" charset="-120"/>
              </a:rPr>
              <a:t>)</a:t>
            </a:r>
            <a:r>
              <a:rPr lang="zh-TW" altLang="en-US" sz="2000">
                <a:solidFill>
                  <a:schemeClr val="tx1"/>
                </a:solidFill>
                <a:effectLst/>
                <a:latin typeface="標楷體" pitchFamily="65" charset="-120"/>
              </a:rPr>
              <a:t>、國外短期學習課程、移地教學、國際夏日課程</a:t>
            </a:r>
            <a:endParaRPr lang="en-US" altLang="zh-TW" sz="2000">
              <a:solidFill>
                <a:schemeClr val="tx1"/>
              </a:solidFill>
              <a:effectLst/>
              <a:latin typeface="標楷體" pitchFamily="65" charset="-120"/>
            </a:endParaRPr>
          </a:p>
        </p:txBody>
      </p:sp>
      <p:sp>
        <p:nvSpPr>
          <p:cNvPr id="30752" name="AutoShape 58"/>
          <p:cNvSpPr>
            <a:spLocks noChangeArrowheads="1"/>
          </p:cNvSpPr>
          <p:nvPr/>
        </p:nvSpPr>
        <p:spPr bwMode="auto">
          <a:xfrm>
            <a:off x="2339975" y="5300663"/>
            <a:ext cx="6407150" cy="1079500"/>
          </a:xfrm>
          <a:prstGeom prst="roundRect">
            <a:avLst>
              <a:gd name="adj" fmla="val 16667"/>
            </a:avLst>
          </a:prstGeom>
          <a:noFill/>
          <a:ln w="9525">
            <a:solidFill>
              <a:schemeClr val="accent1"/>
            </a:solidFill>
            <a:round/>
            <a:headEnd/>
            <a:tailEnd/>
          </a:ln>
        </p:spPr>
        <p:txBody>
          <a:bodyPr wrap="none" anchor="ctr"/>
          <a:lstStyle/>
          <a:p>
            <a:pPr algn="ctr" eaLnBrk="0" hangingPunct="0">
              <a:defRPr/>
            </a:pPr>
            <a:endParaRPr lang="zh-TW" altLang="en-US">
              <a:latin typeface="Forte" pitchFamily="66" charset="0"/>
            </a:endParaRPr>
          </a:p>
        </p:txBody>
      </p:sp>
      <p:sp>
        <p:nvSpPr>
          <p:cNvPr id="38944" name="Text Box 59"/>
          <p:cNvSpPr txBox="1">
            <a:spLocks noChangeArrowheads="1"/>
          </p:cNvSpPr>
          <p:nvPr/>
        </p:nvSpPr>
        <p:spPr bwMode="auto">
          <a:xfrm>
            <a:off x="2484438" y="5516563"/>
            <a:ext cx="6192837" cy="701675"/>
          </a:xfrm>
          <a:prstGeom prst="rect">
            <a:avLst/>
          </a:prstGeom>
          <a:noFill/>
          <a:ln w="9525">
            <a:noFill/>
            <a:miter lim="800000"/>
            <a:headEnd/>
            <a:tailEnd/>
          </a:ln>
        </p:spPr>
        <p:txBody>
          <a:bodyPr>
            <a:spAutoFit/>
          </a:bodyPr>
          <a:lstStyle/>
          <a:p>
            <a:pPr eaLnBrk="0" hangingPunct="0">
              <a:spcBef>
                <a:spcPct val="50000"/>
              </a:spcBef>
            </a:pPr>
            <a:r>
              <a:rPr lang="zh-TW" altLang="en-US" sz="2000">
                <a:solidFill>
                  <a:schemeClr val="tx1"/>
                </a:solidFill>
                <a:effectLst/>
                <a:latin typeface="Calibri" pitchFamily="34" charset="0"/>
              </a:rPr>
              <a:t>目前總計有</a:t>
            </a:r>
            <a:r>
              <a:rPr lang="en-US" altLang="zh-TW" sz="2000">
                <a:solidFill>
                  <a:schemeClr val="tx1"/>
                </a:solidFill>
                <a:effectLst/>
                <a:latin typeface="Calibri" pitchFamily="34" charset="0"/>
              </a:rPr>
              <a:t>60</a:t>
            </a:r>
            <a:r>
              <a:rPr lang="zh-TW" altLang="en-US" sz="2000">
                <a:solidFill>
                  <a:schemeClr val="tx1"/>
                </a:solidFill>
                <a:effectLst/>
                <a:latin typeface="Calibri" pitchFamily="34" charset="0"/>
              </a:rPr>
              <a:t>幾個姊妹院合約，並進行學生及教師交換，學生透過教換系統擴展國際視野</a:t>
            </a:r>
            <a:endParaRPr lang="en-US" altLang="zh-TW" sz="2000">
              <a:solidFill>
                <a:schemeClr val="tx1"/>
              </a:solidFill>
              <a:effectLst/>
              <a:latin typeface="Calibri" pitchFamily="34" charset="0"/>
            </a:endParaRPr>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reeform 8"/>
          <p:cNvSpPr>
            <a:spLocks/>
          </p:cNvSpPr>
          <p:nvPr/>
        </p:nvSpPr>
        <p:spPr bwMode="gray">
          <a:xfrm flipH="1" flipV="1">
            <a:off x="0" y="0"/>
            <a:ext cx="5327650" cy="503238"/>
          </a:xfrm>
          <a:custGeom>
            <a:avLst/>
            <a:gdLst>
              <a:gd name="T0" fmla="*/ 272 w 1632"/>
              <a:gd name="T1" fmla="*/ 0 h 272"/>
              <a:gd name="T2" fmla="*/ 0 w 1632"/>
              <a:gd name="T3" fmla="*/ 272 h 272"/>
              <a:gd name="T4" fmla="*/ 1632 w 1632"/>
              <a:gd name="T5" fmla="*/ 272 h 272"/>
              <a:gd name="T6" fmla="*/ 1632 w 1632"/>
              <a:gd name="T7" fmla="*/ 0 h 272"/>
              <a:gd name="T8" fmla="*/ 272 w 1632"/>
              <a:gd name="T9" fmla="*/ 0 h 272"/>
              <a:gd name="T10" fmla="*/ 0 60000 65536"/>
              <a:gd name="T11" fmla="*/ 0 60000 65536"/>
              <a:gd name="T12" fmla="*/ 0 60000 65536"/>
              <a:gd name="T13" fmla="*/ 0 60000 65536"/>
              <a:gd name="T14" fmla="*/ 0 60000 65536"/>
              <a:gd name="T15" fmla="*/ 0 w 1632"/>
              <a:gd name="T16" fmla="*/ 0 h 272"/>
              <a:gd name="T17" fmla="*/ 1632 w 1632"/>
              <a:gd name="T18" fmla="*/ 272 h 272"/>
            </a:gdLst>
            <a:ahLst/>
            <a:cxnLst>
              <a:cxn ang="T10">
                <a:pos x="T0" y="T1"/>
              </a:cxn>
              <a:cxn ang="T11">
                <a:pos x="T2" y="T3"/>
              </a:cxn>
              <a:cxn ang="T12">
                <a:pos x="T4" y="T5"/>
              </a:cxn>
              <a:cxn ang="T13">
                <a:pos x="T6" y="T7"/>
              </a:cxn>
              <a:cxn ang="T14">
                <a:pos x="T8" y="T9"/>
              </a:cxn>
            </a:cxnLst>
            <a:rect l="T15" t="T16" r="T17" b="T18"/>
            <a:pathLst>
              <a:path w="1632" h="272">
                <a:moveTo>
                  <a:pt x="272" y="0"/>
                </a:moveTo>
                <a:lnTo>
                  <a:pt x="0" y="272"/>
                </a:lnTo>
                <a:lnTo>
                  <a:pt x="1632" y="272"/>
                </a:lnTo>
                <a:lnTo>
                  <a:pt x="1632" y="0"/>
                </a:lnTo>
                <a:lnTo>
                  <a:pt x="272" y="0"/>
                </a:lnTo>
                <a:close/>
              </a:path>
            </a:pathLst>
          </a:custGeom>
          <a:solidFill>
            <a:srgbClr val="7793BB"/>
          </a:solidFill>
          <a:ln w="25400">
            <a:noFill/>
            <a:round/>
            <a:headEnd/>
            <a:tailEnd/>
          </a:ln>
          <a:effectLst>
            <a:outerShdw dist="107763" dir="2700000" algn="ctr" rotWithShape="0">
              <a:schemeClr val="bg2">
                <a:alpha val="50000"/>
              </a:schemeClr>
            </a:outerShdw>
          </a:effectLst>
        </p:spPr>
        <p:txBody>
          <a:bodyPr rot="10800000" lIns="45720" tIns="44450" rIns="45720" bIns="44450" anchor="ctr" anchorCtr="1"/>
          <a:lstStyle/>
          <a:p>
            <a:pPr algn="ctr" eaLnBrk="0" fontAlgn="auto" hangingPunct="0">
              <a:spcBef>
                <a:spcPts val="0"/>
              </a:spcBef>
              <a:spcAft>
                <a:spcPts val="0"/>
              </a:spcAft>
              <a:defRPr/>
            </a:pPr>
            <a:endParaRPr lang="zh-TW" altLang="en-US" sz="1800">
              <a:latin typeface="+mn-lt"/>
              <a:ea typeface="+mn-ea"/>
            </a:endParaRPr>
          </a:p>
        </p:txBody>
      </p:sp>
      <p:grpSp>
        <p:nvGrpSpPr>
          <p:cNvPr id="39938" name="內容版面配置區 3"/>
          <p:cNvGrpSpPr>
            <a:grpSpLocks noGrp="1"/>
          </p:cNvGrpSpPr>
          <p:nvPr/>
        </p:nvGrpSpPr>
        <p:grpSpPr bwMode="auto">
          <a:xfrm>
            <a:off x="250825" y="1773238"/>
            <a:ext cx="8642350" cy="4740275"/>
            <a:chOff x="404813" y="981075"/>
            <a:chExt cx="8128000" cy="5256213"/>
          </a:xfrm>
        </p:grpSpPr>
        <p:pic>
          <p:nvPicPr>
            <p:cNvPr id="39941" name="Picture 12" descr="world_map_01"/>
            <p:cNvPicPr>
              <a:picLocks noChangeAspect="1" noChangeArrowheads="1"/>
            </p:cNvPicPr>
            <p:nvPr/>
          </p:nvPicPr>
          <p:blipFill>
            <a:blip r:embed="rId2" cstate="print"/>
            <a:srcRect/>
            <a:stretch>
              <a:fillRect/>
            </a:stretch>
          </p:blipFill>
          <p:spPr bwMode="auto">
            <a:xfrm>
              <a:off x="404813" y="981075"/>
              <a:ext cx="8128000" cy="5256213"/>
            </a:xfrm>
            <a:prstGeom prst="rect">
              <a:avLst/>
            </a:prstGeom>
            <a:noFill/>
            <a:ln w="9525">
              <a:noFill/>
              <a:miter lim="800000"/>
              <a:headEnd/>
              <a:tailEnd/>
            </a:ln>
          </p:spPr>
        </p:pic>
        <p:sp>
          <p:nvSpPr>
            <p:cNvPr id="32775" name="Rectangle 14"/>
            <p:cNvSpPr>
              <a:spLocks noChangeArrowheads="1"/>
            </p:cNvSpPr>
            <p:nvPr/>
          </p:nvSpPr>
          <p:spPr bwMode="auto">
            <a:xfrm>
              <a:off x="5724443" y="2206234"/>
              <a:ext cx="862965" cy="575613"/>
            </a:xfrm>
            <a:prstGeom prst="rect">
              <a:avLst/>
            </a:prstGeom>
            <a:solidFill>
              <a:srgbClr val="CCECFF">
                <a:alpha val="61960"/>
              </a:srgbClr>
            </a:solidFill>
            <a:ln w="9525">
              <a:solidFill>
                <a:srgbClr val="C0C0C0"/>
              </a:solidFill>
              <a:miter lim="800000"/>
              <a:headEnd/>
              <a:tailEnd/>
            </a:ln>
          </p:spPr>
          <p:txBody>
            <a:bodyPr/>
            <a:lstStyle/>
            <a:p>
              <a:pPr algn="ctr" eaLnBrk="0" hangingPunct="0">
                <a:defRPr/>
              </a:pPr>
              <a:r>
                <a:rPr lang="zh-TW" altLang="en-US" sz="1200" dirty="0">
                  <a:solidFill>
                    <a:srgbClr val="000000"/>
                  </a:solidFill>
                  <a:latin typeface="Cambria" pitchFamily="18" charset="0"/>
                </a:rPr>
                <a:t>美國  </a:t>
              </a:r>
              <a:r>
                <a:rPr lang="en-US" altLang="zh-TW" sz="1200" dirty="0">
                  <a:solidFill>
                    <a:srgbClr val="000000"/>
                  </a:solidFill>
                  <a:latin typeface="Cambria" pitchFamily="18" charset="0"/>
                </a:rPr>
                <a:t>5</a:t>
              </a:r>
            </a:p>
            <a:p>
              <a:pPr algn="ctr" eaLnBrk="0" hangingPunct="0">
                <a:defRPr/>
              </a:pPr>
              <a:r>
                <a:rPr lang="zh-TW" altLang="en-US" sz="1200" dirty="0">
                  <a:solidFill>
                    <a:srgbClr val="000000"/>
                  </a:solidFill>
                  <a:latin typeface="Cambria" pitchFamily="18" charset="0"/>
                </a:rPr>
                <a:t>加拿大  </a:t>
              </a:r>
              <a:r>
                <a:rPr lang="en-US" altLang="zh-TW" sz="1200" dirty="0">
                  <a:solidFill>
                    <a:srgbClr val="000000"/>
                  </a:solidFill>
                  <a:latin typeface="Cambria" pitchFamily="18" charset="0"/>
                </a:rPr>
                <a:t>3 </a:t>
              </a:r>
              <a:endParaRPr lang="en-US" altLang="zh-TW" dirty="0">
                <a:latin typeface="Cambria" pitchFamily="18" charset="0"/>
              </a:endParaRPr>
            </a:p>
          </p:txBody>
        </p:sp>
        <p:sp>
          <p:nvSpPr>
            <p:cNvPr id="32776" name="Rectangle 15"/>
            <p:cNvSpPr>
              <a:spLocks noChangeArrowheads="1"/>
            </p:cNvSpPr>
            <p:nvPr/>
          </p:nvSpPr>
          <p:spPr bwMode="auto">
            <a:xfrm>
              <a:off x="684008" y="1915786"/>
              <a:ext cx="1007788" cy="1200515"/>
            </a:xfrm>
            <a:prstGeom prst="rect">
              <a:avLst/>
            </a:prstGeom>
            <a:solidFill>
              <a:srgbClr val="CCECFF">
                <a:alpha val="61960"/>
              </a:srgbClr>
            </a:solidFill>
            <a:ln w="9525">
              <a:solidFill>
                <a:srgbClr val="C0C0C0"/>
              </a:solidFill>
              <a:miter lim="800000"/>
              <a:headEnd/>
              <a:tailEnd/>
            </a:ln>
          </p:spPr>
          <p:txBody>
            <a:bodyPr>
              <a:spAutoFit/>
            </a:bodyPr>
            <a:lstStyle/>
            <a:p>
              <a:pPr algn="ctr" eaLnBrk="0" hangingPunct="0">
                <a:defRPr/>
              </a:pPr>
              <a:r>
                <a:rPr lang="zh-TW" altLang="en-US" sz="1200">
                  <a:solidFill>
                    <a:srgbClr val="000000"/>
                  </a:solidFill>
                  <a:latin typeface="Cambria" pitchFamily="18" charset="0"/>
                </a:rPr>
                <a:t>芬蘭 </a:t>
              </a:r>
              <a:r>
                <a:rPr lang="en-US" altLang="zh-TW" sz="1200">
                  <a:solidFill>
                    <a:srgbClr val="000000"/>
                  </a:solidFill>
                  <a:latin typeface="Cambria" pitchFamily="18" charset="0"/>
                </a:rPr>
                <a:t>1</a:t>
              </a:r>
            </a:p>
            <a:p>
              <a:pPr algn="ctr" eaLnBrk="0" hangingPunct="0">
                <a:defRPr/>
              </a:pPr>
              <a:r>
                <a:rPr lang="zh-TW" altLang="en-US" sz="1200">
                  <a:solidFill>
                    <a:srgbClr val="000000"/>
                  </a:solidFill>
                  <a:latin typeface="Cambria" pitchFamily="18" charset="0"/>
                </a:rPr>
                <a:t>德國 </a:t>
              </a:r>
              <a:r>
                <a:rPr lang="en-US" altLang="zh-TW" sz="1200">
                  <a:solidFill>
                    <a:srgbClr val="000000"/>
                  </a:solidFill>
                  <a:latin typeface="Cambria" pitchFamily="18" charset="0"/>
                </a:rPr>
                <a:t>1</a:t>
              </a:r>
              <a:endParaRPr lang="zh-TW" altLang="en-US" sz="1200">
                <a:solidFill>
                  <a:srgbClr val="000000"/>
                </a:solidFill>
                <a:latin typeface="Cambria" pitchFamily="18" charset="0"/>
              </a:endParaRPr>
            </a:p>
            <a:p>
              <a:pPr algn="ctr" eaLnBrk="0" hangingPunct="0">
                <a:defRPr/>
              </a:pPr>
              <a:r>
                <a:rPr lang="zh-TW" altLang="en-US" sz="1200">
                  <a:solidFill>
                    <a:srgbClr val="000000"/>
                  </a:solidFill>
                  <a:latin typeface="Cambria" pitchFamily="18" charset="0"/>
                </a:rPr>
                <a:t>法國  </a:t>
              </a:r>
              <a:r>
                <a:rPr lang="en-US" altLang="zh-TW" sz="1200">
                  <a:solidFill>
                    <a:srgbClr val="000000"/>
                  </a:solidFill>
                  <a:latin typeface="Cambria" pitchFamily="18" charset="0"/>
                </a:rPr>
                <a:t>1</a:t>
              </a:r>
              <a:endParaRPr lang="zh-TW" altLang="en-US" sz="1200">
                <a:solidFill>
                  <a:srgbClr val="000000"/>
                </a:solidFill>
                <a:latin typeface="Cambria" pitchFamily="18" charset="0"/>
              </a:endParaRPr>
            </a:p>
            <a:p>
              <a:pPr algn="ctr" eaLnBrk="0" hangingPunct="0">
                <a:defRPr/>
              </a:pPr>
              <a:r>
                <a:rPr lang="zh-TW" altLang="en-US" sz="1200">
                  <a:solidFill>
                    <a:srgbClr val="000000"/>
                  </a:solidFill>
                  <a:latin typeface="Cambria" pitchFamily="18" charset="0"/>
                </a:rPr>
                <a:t>奧地利 </a:t>
              </a:r>
              <a:r>
                <a:rPr lang="en-US" altLang="zh-TW" sz="1200">
                  <a:solidFill>
                    <a:srgbClr val="000000"/>
                  </a:solidFill>
                  <a:latin typeface="Cambria" pitchFamily="18" charset="0"/>
                </a:rPr>
                <a:t>1</a:t>
              </a:r>
              <a:endParaRPr lang="zh-TW" altLang="en-US" sz="1200">
                <a:solidFill>
                  <a:srgbClr val="000000"/>
                </a:solidFill>
                <a:latin typeface="Cambria" pitchFamily="18" charset="0"/>
              </a:endParaRPr>
            </a:p>
            <a:p>
              <a:pPr algn="ctr" eaLnBrk="0" hangingPunct="0">
                <a:defRPr/>
              </a:pPr>
              <a:r>
                <a:rPr lang="zh-TW" altLang="en-US" sz="1200">
                  <a:solidFill>
                    <a:srgbClr val="000000"/>
                  </a:solidFill>
                  <a:latin typeface="Cambria" pitchFamily="18" charset="0"/>
                </a:rPr>
                <a:t>英國 </a:t>
              </a:r>
              <a:r>
                <a:rPr lang="en-US" altLang="zh-TW" sz="1200">
                  <a:solidFill>
                    <a:srgbClr val="000000"/>
                  </a:solidFill>
                  <a:latin typeface="Cambria" pitchFamily="18" charset="0"/>
                </a:rPr>
                <a:t>1</a:t>
              </a:r>
              <a:endParaRPr lang="zh-TW" altLang="en-US">
                <a:latin typeface="Cambria" pitchFamily="18" charset="0"/>
              </a:endParaRPr>
            </a:p>
          </p:txBody>
        </p:sp>
        <p:sp>
          <p:nvSpPr>
            <p:cNvPr id="32777" name="Rectangle 16"/>
            <p:cNvSpPr>
              <a:spLocks noChangeArrowheads="1"/>
            </p:cNvSpPr>
            <p:nvPr/>
          </p:nvSpPr>
          <p:spPr bwMode="auto">
            <a:xfrm>
              <a:off x="3059402" y="1915786"/>
              <a:ext cx="915222" cy="285166"/>
            </a:xfrm>
            <a:prstGeom prst="rect">
              <a:avLst/>
            </a:prstGeom>
            <a:solidFill>
              <a:srgbClr val="CCECFF">
                <a:alpha val="61960"/>
              </a:srgbClr>
            </a:solidFill>
            <a:ln w="9525">
              <a:solidFill>
                <a:srgbClr val="C0C0C0"/>
              </a:solidFill>
              <a:miter lim="800000"/>
              <a:headEnd/>
              <a:tailEnd/>
            </a:ln>
          </p:spPr>
          <p:txBody>
            <a:bodyPr>
              <a:spAutoFit/>
            </a:bodyPr>
            <a:lstStyle/>
            <a:p>
              <a:pPr algn="ctr" eaLnBrk="0" hangingPunct="0">
                <a:defRPr/>
              </a:pPr>
              <a:r>
                <a:rPr lang="zh-TW" altLang="en-US" sz="1200">
                  <a:solidFill>
                    <a:srgbClr val="000000"/>
                  </a:solidFill>
                  <a:latin typeface="Cambria" pitchFamily="18" charset="0"/>
                </a:rPr>
                <a:t>俄羅斯 </a:t>
              </a:r>
              <a:r>
                <a:rPr lang="en-US" altLang="zh-TW" sz="1200">
                  <a:solidFill>
                    <a:srgbClr val="000000"/>
                  </a:solidFill>
                  <a:latin typeface="Cambria" pitchFamily="18" charset="0"/>
                </a:rPr>
                <a:t> 5</a:t>
              </a:r>
              <a:endParaRPr lang="en-US" altLang="zh-TW">
                <a:latin typeface="Cambria" pitchFamily="18" charset="0"/>
              </a:endParaRPr>
            </a:p>
          </p:txBody>
        </p:sp>
        <p:sp>
          <p:nvSpPr>
            <p:cNvPr id="32778" name="Rectangle 17"/>
            <p:cNvSpPr>
              <a:spLocks noChangeArrowheads="1"/>
            </p:cNvSpPr>
            <p:nvPr/>
          </p:nvSpPr>
          <p:spPr bwMode="auto">
            <a:xfrm>
              <a:off x="3779038" y="2781847"/>
              <a:ext cx="864459" cy="462956"/>
            </a:xfrm>
            <a:prstGeom prst="rect">
              <a:avLst/>
            </a:prstGeom>
            <a:solidFill>
              <a:srgbClr val="CCECFF">
                <a:alpha val="61960"/>
              </a:srgbClr>
            </a:solidFill>
            <a:ln w="9525">
              <a:solidFill>
                <a:srgbClr val="C0C0C0"/>
              </a:solidFill>
              <a:miter lim="800000"/>
              <a:headEnd/>
              <a:tailEnd/>
            </a:ln>
          </p:spPr>
          <p:txBody>
            <a:bodyPr>
              <a:spAutoFit/>
            </a:bodyPr>
            <a:lstStyle/>
            <a:p>
              <a:pPr algn="ctr" eaLnBrk="0" hangingPunct="0">
                <a:defRPr/>
              </a:pPr>
              <a:r>
                <a:rPr lang="zh-TW" altLang="en-US" sz="1200">
                  <a:solidFill>
                    <a:srgbClr val="000000"/>
                  </a:solidFill>
                  <a:latin typeface="Cambria" pitchFamily="18" charset="0"/>
                </a:rPr>
                <a:t>日本 </a:t>
              </a:r>
              <a:r>
                <a:rPr lang="en-US" altLang="zh-TW" sz="1200">
                  <a:solidFill>
                    <a:srgbClr val="000000"/>
                  </a:solidFill>
                  <a:latin typeface="Cambria" pitchFamily="18" charset="0"/>
                </a:rPr>
                <a:t>5</a:t>
              </a:r>
            </a:p>
            <a:p>
              <a:pPr algn="ctr" eaLnBrk="0" hangingPunct="0">
                <a:defRPr/>
              </a:pPr>
              <a:r>
                <a:rPr lang="zh-TW" altLang="en-US" sz="1200">
                  <a:solidFill>
                    <a:srgbClr val="000000"/>
                  </a:solidFill>
                  <a:latin typeface="Cambria" pitchFamily="18" charset="0"/>
                </a:rPr>
                <a:t>韓國 </a:t>
              </a:r>
              <a:r>
                <a:rPr lang="en-US" altLang="zh-TW" sz="1200">
                  <a:solidFill>
                    <a:srgbClr val="000000"/>
                  </a:solidFill>
                  <a:latin typeface="Cambria" pitchFamily="18" charset="0"/>
                </a:rPr>
                <a:t>8</a:t>
              </a:r>
            </a:p>
          </p:txBody>
        </p:sp>
        <p:sp>
          <p:nvSpPr>
            <p:cNvPr id="32779" name="Rectangle 19"/>
            <p:cNvSpPr>
              <a:spLocks noChangeArrowheads="1"/>
            </p:cNvSpPr>
            <p:nvPr/>
          </p:nvSpPr>
          <p:spPr bwMode="auto">
            <a:xfrm>
              <a:off x="3492378" y="5012129"/>
              <a:ext cx="1080946" cy="285166"/>
            </a:xfrm>
            <a:prstGeom prst="rect">
              <a:avLst/>
            </a:prstGeom>
            <a:solidFill>
              <a:srgbClr val="CCECFF">
                <a:alpha val="61960"/>
              </a:srgbClr>
            </a:solidFill>
            <a:ln w="9525">
              <a:solidFill>
                <a:srgbClr val="C0C0C0"/>
              </a:solidFill>
              <a:miter lim="800000"/>
              <a:headEnd/>
              <a:tailEnd/>
            </a:ln>
          </p:spPr>
          <p:txBody>
            <a:bodyPr>
              <a:spAutoFit/>
            </a:bodyPr>
            <a:lstStyle/>
            <a:p>
              <a:pPr algn="ctr" eaLnBrk="0" hangingPunct="0">
                <a:defRPr/>
              </a:pPr>
              <a:r>
                <a:rPr lang="zh-TW" altLang="en-US" sz="1200">
                  <a:solidFill>
                    <a:srgbClr val="000000"/>
                  </a:solidFill>
                  <a:latin typeface="Cambria" pitchFamily="18" charset="0"/>
                </a:rPr>
                <a:t>澳洲</a:t>
              </a:r>
              <a:r>
                <a:rPr lang="en-US" altLang="zh-TW" sz="1200">
                  <a:solidFill>
                    <a:srgbClr val="000000"/>
                  </a:solidFill>
                  <a:latin typeface="Cambria" pitchFamily="18" charset="0"/>
                </a:rPr>
                <a:t> 2</a:t>
              </a:r>
              <a:endParaRPr lang="zh-TW" altLang="en-US">
                <a:latin typeface="Cambria" pitchFamily="18" charset="0"/>
              </a:endParaRPr>
            </a:p>
          </p:txBody>
        </p:sp>
        <p:sp>
          <p:nvSpPr>
            <p:cNvPr id="32780" name="Rectangle 17"/>
            <p:cNvSpPr>
              <a:spLocks noChangeArrowheads="1"/>
            </p:cNvSpPr>
            <p:nvPr/>
          </p:nvSpPr>
          <p:spPr bwMode="auto">
            <a:xfrm>
              <a:off x="2772742" y="2781847"/>
              <a:ext cx="862965" cy="318612"/>
            </a:xfrm>
            <a:prstGeom prst="rect">
              <a:avLst/>
            </a:prstGeom>
            <a:solidFill>
              <a:srgbClr val="CCECFF">
                <a:alpha val="61960"/>
              </a:srgbClr>
            </a:solidFill>
            <a:ln w="9525">
              <a:solidFill>
                <a:srgbClr val="C0C0C0"/>
              </a:solidFill>
              <a:miter lim="800000"/>
              <a:headEnd/>
              <a:tailEnd/>
            </a:ln>
          </p:spPr>
          <p:txBody>
            <a:bodyPr>
              <a:spAutoFit/>
            </a:bodyPr>
            <a:lstStyle/>
            <a:p>
              <a:pPr algn="ctr" eaLnBrk="0" hangingPunct="0">
                <a:defRPr/>
              </a:pPr>
              <a:r>
                <a:rPr lang="zh-TW" altLang="en-US" sz="1200">
                  <a:solidFill>
                    <a:srgbClr val="000000"/>
                  </a:solidFill>
                  <a:latin typeface="Cambria" pitchFamily="18" charset="0"/>
                </a:rPr>
                <a:t>大陸 </a:t>
              </a:r>
              <a:r>
                <a:rPr lang="en-US" altLang="zh-TW" sz="1200">
                  <a:solidFill>
                    <a:srgbClr val="000000"/>
                  </a:solidFill>
                  <a:latin typeface="Cambria" pitchFamily="18" charset="0"/>
                </a:rPr>
                <a:t>26</a:t>
              </a:r>
              <a:endParaRPr lang="zh-TW" altLang="en-US">
                <a:latin typeface="Cambria" pitchFamily="18" charset="0"/>
              </a:endParaRPr>
            </a:p>
          </p:txBody>
        </p:sp>
        <p:sp>
          <p:nvSpPr>
            <p:cNvPr id="32781" name="Rectangle 19"/>
            <p:cNvSpPr>
              <a:spLocks noChangeArrowheads="1"/>
            </p:cNvSpPr>
            <p:nvPr/>
          </p:nvSpPr>
          <p:spPr bwMode="auto">
            <a:xfrm>
              <a:off x="972161" y="4293933"/>
              <a:ext cx="1080946" cy="283405"/>
            </a:xfrm>
            <a:prstGeom prst="rect">
              <a:avLst/>
            </a:prstGeom>
            <a:solidFill>
              <a:srgbClr val="CCECFF">
                <a:alpha val="61960"/>
              </a:srgbClr>
            </a:solidFill>
            <a:ln w="9525">
              <a:solidFill>
                <a:srgbClr val="C0C0C0"/>
              </a:solidFill>
              <a:miter lim="800000"/>
              <a:headEnd/>
              <a:tailEnd/>
            </a:ln>
          </p:spPr>
          <p:txBody>
            <a:bodyPr>
              <a:spAutoFit/>
            </a:bodyPr>
            <a:lstStyle/>
            <a:p>
              <a:pPr algn="ctr" eaLnBrk="0" hangingPunct="0">
                <a:defRPr/>
              </a:pPr>
              <a:r>
                <a:rPr lang="zh-TW" altLang="en-US" sz="1200">
                  <a:solidFill>
                    <a:srgbClr val="000000"/>
                  </a:solidFill>
                  <a:latin typeface="Cambria" pitchFamily="18" charset="0"/>
                </a:rPr>
                <a:t>南非</a:t>
              </a:r>
              <a:r>
                <a:rPr lang="en-US" altLang="zh-TW" sz="1200">
                  <a:solidFill>
                    <a:srgbClr val="000000"/>
                  </a:solidFill>
                  <a:latin typeface="Cambria" pitchFamily="18" charset="0"/>
                </a:rPr>
                <a:t> 1</a:t>
              </a:r>
              <a:endParaRPr lang="zh-TW" altLang="en-US">
                <a:latin typeface="Cambria" pitchFamily="18" charset="0"/>
              </a:endParaRPr>
            </a:p>
          </p:txBody>
        </p:sp>
        <p:sp>
          <p:nvSpPr>
            <p:cNvPr id="32782" name="Rectangle 16"/>
            <p:cNvSpPr>
              <a:spLocks noChangeArrowheads="1"/>
            </p:cNvSpPr>
            <p:nvPr/>
          </p:nvSpPr>
          <p:spPr bwMode="auto">
            <a:xfrm>
              <a:off x="2411432" y="2276645"/>
              <a:ext cx="913728" cy="283405"/>
            </a:xfrm>
            <a:prstGeom prst="rect">
              <a:avLst/>
            </a:prstGeom>
            <a:solidFill>
              <a:srgbClr val="CCECFF">
                <a:alpha val="61960"/>
              </a:srgbClr>
            </a:solidFill>
            <a:ln w="9525">
              <a:solidFill>
                <a:srgbClr val="C0C0C0"/>
              </a:solidFill>
              <a:miter lim="800000"/>
              <a:headEnd/>
              <a:tailEnd/>
            </a:ln>
          </p:spPr>
          <p:txBody>
            <a:bodyPr>
              <a:spAutoFit/>
            </a:bodyPr>
            <a:lstStyle/>
            <a:p>
              <a:pPr algn="ctr" eaLnBrk="0" hangingPunct="0">
                <a:defRPr/>
              </a:pPr>
              <a:r>
                <a:rPr lang="zh-TW" altLang="en-US" sz="1200">
                  <a:solidFill>
                    <a:srgbClr val="000000"/>
                  </a:solidFill>
                  <a:latin typeface="Cambria" pitchFamily="18" charset="0"/>
                </a:rPr>
                <a:t>蒙古</a:t>
              </a:r>
              <a:r>
                <a:rPr lang="en-US" altLang="zh-TW" sz="1200">
                  <a:solidFill>
                    <a:srgbClr val="000000"/>
                  </a:solidFill>
                  <a:latin typeface="Cambria" pitchFamily="18" charset="0"/>
                </a:rPr>
                <a:t> 1</a:t>
              </a:r>
              <a:endParaRPr lang="en-US" altLang="zh-TW">
                <a:latin typeface="Cambria" pitchFamily="18" charset="0"/>
              </a:endParaRPr>
            </a:p>
          </p:txBody>
        </p:sp>
        <p:sp>
          <p:nvSpPr>
            <p:cNvPr id="32783" name="Rectangle 17"/>
            <p:cNvSpPr>
              <a:spLocks noChangeArrowheads="1"/>
            </p:cNvSpPr>
            <p:nvPr/>
          </p:nvSpPr>
          <p:spPr bwMode="auto">
            <a:xfrm>
              <a:off x="3059402" y="3285288"/>
              <a:ext cx="862965" cy="461195"/>
            </a:xfrm>
            <a:prstGeom prst="rect">
              <a:avLst/>
            </a:prstGeom>
            <a:solidFill>
              <a:srgbClr val="CCECFF">
                <a:alpha val="61960"/>
              </a:srgbClr>
            </a:solidFill>
            <a:ln w="9525">
              <a:solidFill>
                <a:srgbClr val="C0C0C0"/>
              </a:solidFill>
              <a:miter lim="800000"/>
              <a:headEnd/>
              <a:tailEnd/>
            </a:ln>
          </p:spPr>
          <p:txBody>
            <a:bodyPr>
              <a:spAutoFit/>
            </a:bodyPr>
            <a:lstStyle/>
            <a:p>
              <a:pPr algn="ctr" eaLnBrk="0" hangingPunct="0">
                <a:defRPr/>
              </a:pPr>
              <a:r>
                <a:rPr lang="zh-TW" altLang="en-US" sz="1200">
                  <a:solidFill>
                    <a:srgbClr val="000000"/>
                  </a:solidFill>
                  <a:latin typeface="Cambria" pitchFamily="18" charset="0"/>
                </a:rPr>
                <a:t>香港 </a:t>
              </a:r>
              <a:r>
                <a:rPr lang="en-US" altLang="zh-TW" sz="1200">
                  <a:solidFill>
                    <a:srgbClr val="000000"/>
                  </a:solidFill>
                  <a:latin typeface="Cambria" pitchFamily="18" charset="0"/>
                </a:rPr>
                <a:t>4</a:t>
              </a:r>
            </a:p>
            <a:p>
              <a:pPr algn="ctr" eaLnBrk="0" hangingPunct="0">
                <a:defRPr/>
              </a:pPr>
              <a:r>
                <a:rPr lang="zh-TW" altLang="en-US" sz="1200">
                  <a:solidFill>
                    <a:srgbClr val="000000"/>
                  </a:solidFill>
                  <a:latin typeface="Cambria" pitchFamily="18" charset="0"/>
                </a:rPr>
                <a:t>澳門 </a:t>
              </a:r>
              <a:r>
                <a:rPr lang="en-US" altLang="zh-TW" sz="1200">
                  <a:solidFill>
                    <a:srgbClr val="000000"/>
                  </a:solidFill>
                  <a:latin typeface="Cambria" pitchFamily="18" charset="0"/>
                </a:rPr>
                <a:t>2</a:t>
              </a:r>
              <a:endParaRPr lang="zh-TW" altLang="en-US">
                <a:latin typeface="Cambria" pitchFamily="18" charset="0"/>
              </a:endParaRPr>
            </a:p>
          </p:txBody>
        </p:sp>
      </p:grpSp>
      <p:sp>
        <p:nvSpPr>
          <p:cNvPr id="16" name="Rectangle 21"/>
          <p:cNvSpPr>
            <a:spLocks noChangeArrowheads="1"/>
          </p:cNvSpPr>
          <p:nvPr/>
        </p:nvSpPr>
        <p:spPr bwMode="auto">
          <a:xfrm>
            <a:off x="428625" y="0"/>
            <a:ext cx="3467100" cy="584200"/>
          </a:xfrm>
          <a:prstGeom prst="rect">
            <a:avLst/>
          </a:prstGeom>
          <a:noFill/>
          <a:ln w="9525">
            <a:noFill/>
            <a:miter lim="800000"/>
            <a:headEnd/>
            <a:tailEnd/>
          </a:ln>
          <a:effectLst/>
        </p:spPr>
        <p:txBody>
          <a:bodyPr wrap="none">
            <a:spAutoFit/>
          </a:bodyPr>
          <a:lstStyle/>
          <a:p>
            <a:pPr algn="ctr" eaLnBrk="0" hangingPunct="0">
              <a:defRPr/>
            </a:pPr>
            <a:r>
              <a:rPr lang="zh-TW" altLang="en-US" sz="3200" dirty="0">
                <a:solidFill>
                  <a:schemeClr val="tx1"/>
                </a:solidFill>
                <a:effectLst>
                  <a:outerShdw blurRad="38100" dist="38100" dir="2700000" algn="tl">
                    <a:srgbClr val="000000">
                      <a:alpha val="43137"/>
                    </a:srgbClr>
                  </a:outerShdw>
                </a:effectLst>
                <a:latin typeface="標楷體" pitchFamily="65" charset="-120"/>
                <a:ea typeface="華康海報體W12"/>
                <a:cs typeface="華康海報體W12"/>
              </a:rPr>
              <a:t>社科院締結姊妹院</a:t>
            </a:r>
          </a:p>
        </p:txBody>
      </p:sp>
      <p:sp>
        <p:nvSpPr>
          <p:cNvPr id="39940" name="Rectangle 8"/>
          <p:cNvSpPr>
            <a:spLocks noChangeArrowheads="1"/>
          </p:cNvSpPr>
          <p:nvPr/>
        </p:nvSpPr>
        <p:spPr bwMode="auto">
          <a:xfrm>
            <a:off x="611188" y="692150"/>
            <a:ext cx="7777162" cy="1006475"/>
          </a:xfrm>
          <a:prstGeom prst="rect">
            <a:avLst/>
          </a:prstGeom>
          <a:noFill/>
          <a:ln w="9525" algn="ctr">
            <a:noFill/>
            <a:miter lim="800000"/>
            <a:headEnd/>
            <a:tailEnd/>
          </a:ln>
        </p:spPr>
        <p:txBody>
          <a:bodyPr anchor="ctr">
            <a:spAutoFit/>
          </a:bodyPr>
          <a:lstStyle/>
          <a:p>
            <a:pPr algn="ctr" eaLnBrk="0" hangingPunct="0"/>
            <a:r>
              <a:rPr lang="zh-TW" altLang="en-US" sz="2000">
                <a:solidFill>
                  <a:srgbClr val="0033CC"/>
                </a:solidFill>
                <a:effectLst/>
                <a:latin typeface="標楷體" pitchFamily="65" charset="-120"/>
              </a:rPr>
              <a:t>社科院與國際知名學府發展姊妹院合作關係，以提供教師及學生更多機會與國外學校交流，這也是本院發展國際化的第一步。</a:t>
            </a:r>
          </a:p>
          <a:p>
            <a:pPr algn="ctr" eaLnBrk="0" hangingPunct="0"/>
            <a:r>
              <a:rPr lang="zh-TW" altLang="en-US" sz="2000">
                <a:solidFill>
                  <a:srgbClr val="008000"/>
                </a:solidFill>
                <a:effectLst/>
                <a:latin typeface="標楷體" pitchFamily="65" charset="-120"/>
              </a:rPr>
              <a:t>社科院簽約學校數目</a:t>
            </a:r>
            <a:r>
              <a:rPr lang="en-US" altLang="zh-TW" sz="2000">
                <a:solidFill>
                  <a:srgbClr val="008000"/>
                </a:solidFill>
                <a:effectLst/>
                <a:latin typeface="標楷體" pitchFamily="65" charset="-120"/>
              </a:rPr>
              <a:t>: </a:t>
            </a:r>
            <a:r>
              <a:rPr lang="zh-TW" altLang="en-US" sz="2000">
                <a:solidFill>
                  <a:srgbClr val="008000"/>
                </a:solidFill>
                <a:effectLst/>
                <a:latin typeface="標楷體" pitchFamily="65" charset="-120"/>
              </a:rPr>
              <a:t>姊妹院合約共</a:t>
            </a:r>
            <a:r>
              <a:rPr lang="en-US" altLang="zh-TW" sz="2000">
                <a:solidFill>
                  <a:srgbClr val="008000"/>
                </a:solidFill>
                <a:effectLst/>
                <a:latin typeface="標楷體" pitchFamily="65" charset="-120"/>
              </a:rPr>
              <a:t>67</a:t>
            </a:r>
            <a:r>
              <a:rPr lang="zh-TW" altLang="en-US" sz="2000">
                <a:solidFill>
                  <a:srgbClr val="008000"/>
                </a:solidFill>
                <a:effectLst/>
                <a:latin typeface="標楷體" pitchFamily="65" charset="-120"/>
              </a:rPr>
              <a:t>件</a:t>
            </a:r>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9832" name="Freeform 8"/>
          <p:cNvSpPr>
            <a:spLocks/>
          </p:cNvSpPr>
          <p:nvPr/>
        </p:nvSpPr>
        <p:spPr bwMode="gray">
          <a:xfrm flipH="1" flipV="1">
            <a:off x="1714500" y="214313"/>
            <a:ext cx="6286500" cy="503237"/>
          </a:xfrm>
          <a:custGeom>
            <a:avLst/>
            <a:gdLst>
              <a:gd name="T0" fmla="*/ 272 w 1632"/>
              <a:gd name="T1" fmla="*/ 0 h 272"/>
              <a:gd name="T2" fmla="*/ 0 w 1632"/>
              <a:gd name="T3" fmla="*/ 272 h 272"/>
              <a:gd name="T4" fmla="*/ 1632 w 1632"/>
              <a:gd name="T5" fmla="*/ 272 h 272"/>
              <a:gd name="T6" fmla="*/ 1632 w 1632"/>
              <a:gd name="T7" fmla="*/ 0 h 272"/>
              <a:gd name="T8" fmla="*/ 272 w 1632"/>
              <a:gd name="T9" fmla="*/ 0 h 272"/>
              <a:gd name="T10" fmla="*/ 0 60000 65536"/>
              <a:gd name="T11" fmla="*/ 0 60000 65536"/>
              <a:gd name="T12" fmla="*/ 0 60000 65536"/>
              <a:gd name="T13" fmla="*/ 0 60000 65536"/>
              <a:gd name="T14" fmla="*/ 0 60000 65536"/>
              <a:gd name="T15" fmla="*/ 0 w 1632"/>
              <a:gd name="T16" fmla="*/ 0 h 272"/>
              <a:gd name="T17" fmla="*/ 1632 w 1632"/>
              <a:gd name="T18" fmla="*/ 272 h 272"/>
            </a:gdLst>
            <a:ahLst/>
            <a:cxnLst>
              <a:cxn ang="T10">
                <a:pos x="T0" y="T1"/>
              </a:cxn>
              <a:cxn ang="T11">
                <a:pos x="T2" y="T3"/>
              </a:cxn>
              <a:cxn ang="T12">
                <a:pos x="T4" y="T5"/>
              </a:cxn>
              <a:cxn ang="T13">
                <a:pos x="T6" y="T7"/>
              </a:cxn>
              <a:cxn ang="T14">
                <a:pos x="T8" y="T9"/>
              </a:cxn>
            </a:cxnLst>
            <a:rect l="T15" t="T16" r="T17" b="T18"/>
            <a:pathLst>
              <a:path w="1632" h="272">
                <a:moveTo>
                  <a:pt x="272" y="0"/>
                </a:moveTo>
                <a:lnTo>
                  <a:pt x="0" y="272"/>
                </a:lnTo>
                <a:lnTo>
                  <a:pt x="1632" y="272"/>
                </a:lnTo>
                <a:lnTo>
                  <a:pt x="1632" y="0"/>
                </a:lnTo>
                <a:lnTo>
                  <a:pt x="272" y="0"/>
                </a:lnTo>
                <a:close/>
              </a:path>
            </a:pathLst>
          </a:custGeom>
          <a:ln>
            <a:headEnd/>
            <a:tailEnd/>
          </a:ln>
        </p:spPr>
        <p:style>
          <a:lnRef idx="1">
            <a:schemeClr val="accent2"/>
          </a:lnRef>
          <a:fillRef idx="2">
            <a:schemeClr val="accent2"/>
          </a:fillRef>
          <a:effectRef idx="1">
            <a:schemeClr val="accent2"/>
          </a:effectRef>
          <a:fontRef idx="minor">
            <a:schemeClr val="dk1"/>
          </a:fontRef>
        </p:style>
        <p:txBody>
          <a:bodyPr rot="10800000" lIns="45720" tIns="44450" rIns="45720" bIns="44450" anchor="ctr" anchorCtr="1"/>
          <a:lstStyle/>
          <a:p>
            <a:pPr algn="ctr" eaLnBrk="0" fontAlgn="auto" hangingPunct="0">
              <a:spcBef>
                <a:spcPts val="0"/>
              </a:spcBef>
              <a:spcAft>
                <a:spcPts val="0"/>
              </a:spcAft>
              <a:defRPr/>
            </a:pPr>
            <a:endParaRPr lang="zh-TW" altLang="en-US" sz="1800"/>
          </a:p>
        </p:txBody>
      </p:sp>
      <p:sp>
        <p:nvSpPr>
          <p:cNvPr id="34819" name="Text Box 13"/>
          <p:cNvSpPr txBox="1">
            <a:spLocks noChangeArrowheads="1"/>
          </p:cNvSpPr>
          <p:nvPr/>
        </p:nvSpPr>
        <p:spPr bwMode="auto">
          <a:xfrm>
            <a:off x="1763713" y="260350"/>
            <a:ext cx="5429250" cy="430213"/>
          </a:xfrm>
          <a:prstGeom prst="rect">
            <a:avLst/>
          </a:prstGeom>
          <a:noFill/>
          <a:ln w="9525" algn="ctr">
            <a:noFill/>
            <a:miter lim="800000"/>
            <a:headEnd/>
            <a:tailEnd/>
          </a:ln>
        </p:spPr>
        <p:txBody>
          <a:bodyPr>
            <a:spAutoFit/>
          </a:bodyPr>
          <a:lstStyle/>
          <a:p>
            <a:pPr algn="ctr" eaLnBrk="0" hangingPunct="0">
              <a:defRPr/>
            </a:pPr>
            <a:r>
              <a:rPr lang="en-US" altLang="zh-TW" sz="2200" dirty="0">
                <a:solidFill>
                  <a:srgbClr val="0033CC"/>
                </a:solidFill>
                <a:latin typeface="Lucida Calligraphy" pitchFamily="66" charset="0"/>
              </a:rPr>
              <a:t>2010 </a:t>
            </a:r>
            <a:r>
              <a:rPr lang="zh-TW" altLang="en-US" sz="2200" dirty="0">
                <a:solidFill>
                  <a:srgbClr val="0033CC"/>
                </a:solidFill>
                <a:latin typeface="Lucida Calligraphy" pitchFamily="66" charset="0"/>
              </a:rPr>
              <a:t>社科院國際夏日學院 </a:t>
            </a:r>
            <a:r>
              <a:rPr lang="en-US" altLang="zh-TW" sz="2200" dirty="0">
                <a:solidFill>
                  <a:srgbClr val="0033CC"/>
                </a:solidFill>
                <a:latin typeface="Lucida Calligraphy" pitchFamily="66" charset="0"/>
              </a:rPr>
              <a:t>(Incoming)</a:t>
            </a:r>
          </a:p>
        </p:txBody>
      </p:sp>
      <p:pic>
        <p:nvPicPr>
          <p:cNvPr id="40963" name="Picture 12" descr="P1080152"/>
          <p:cNvPicPr>
            <a:picLocks noChangeAspect="1" noChangeArrowheads="1"/>
          </p:cNvPicPr>
          <p:nvPr/>
        </p:nvPicPr>
        <p:blipFill>
          <a:blip r:embed="rId2" cstate="print"/>
          <a:srcRect/>
          <a:stretch>
            <a:fillRect/>
          </a:stretch>
        </p:blipFill>
        <p:spPr bwMode="auto">
          <a:xfrm>
            <a:off x="395288" y="2708275"/>
            <a:ext cx="2808287" cy="2103438"/>
          </a:xfrm>
          <a:prstGeom prst="rect">
            <a:avLst/>
          </a:prstGeom>
          <a:noFill/>
          <a:ln w="9525">
            <a:solidFill>
              <a:srgbClr val="FF9900"/>
            </a:solidFill>
            <a:miter lim="800000"/>
            <a:headEnd/>
            <a:tailEnd/>
          </a:ln>
        </p:spPr>
      </p:pic>
      <p:pic>
        <p:nvPicPr>
          <p:cNvPr id="40964" name="Picture 13" descr="IMG_0041"/>
          <p:cNvPicPr>
            <a:picLocks noChangeAspect="1" noChangeArrowheads="1"/>
          </p:cNvPicPr>
          <p:nvPr/>
        </p:nvPicPr>
        <p:blipFill>
          <a:blip r:embed="rId3" cstate="print"/>
          <a:srcRect/>
          <a:stretch>
            <a:fillRect/>
          </a:stretch>
        </p:blipFill>
        <p:spPr bwMode="auto">
          <a:xfrm>
            <a:off x="3071813" y="4429125"/>
            <a:ext cx="2520950" cy="1889125"/>
          </a:xfrm>
          <a:prstGeom prst="rect">
            <a:avLst/>
          </a:prstGeom>
          <a:noFill/>
          <a:ln w="9525">
            <a:solidFill>
              <a:schemeClr val="folHlink"/>
            </a:solidFill>
            <a:miter lim="800000"/>
            <a:headEnd/>
            <a:tailEnd/>
          </a:ln>
        </p:spPr>
      </p:pic>
      <p:sp>
        <p:nvSpPr>
          <p:cNvPr id="34822" name="Text Box 14"/>
          <p:cNvSpPr txBox="1">
            <a:spLocks noChangeArrowheads="1"/>
          </p:cNvSpPr>
          <p:nvPr/>
        </p:nvSpPr>
        <p:spPr bwMode="auto">
          <a:xfrm>
            <a:off x="3132138" y="1052513"/>
            <a:ext cx="5616575" cy="2736850"/>
          </a:xfrm>
          <a:prstGeom prst="rect">
            <a:avLst/>
          </a:prstGeom>
          <a:noFill/>
          <a:ln w="9525">
            <a:noFill/>
            <a:miter lim="800000"/>
            <a:headEnd/>
            <a:tailEnd/>
          </a:ln>
        </p:spPr>
        <p:txBody>
          <a:bodyPr>
            <a:spAutoFit/>
          </a:bodyPr>
          <a:lstStyle/>
          <a:p>
            <a:pPr eaLnBrk="0" hangingPunct="0">
              <a:buClr>
                <a:schemeClr val="accent1"/>
              </a:buClr>
              <a:defRPr/>
            </a:pPr>
            <a:r>
              <a:rPr lang="en-US" altLang="zh-TW" sz="2400" dirty="0">
                <a:solidFill>
                  <a:srgbClr val="000099"/>
                </a:solidFill>
                <a:latin typeface="Calibri" pitchFamily="34" charset="0"/>
              </a:rPr>
              <a:t>2010</a:t>
            </a:r>
            <a:r>
              <a:rPr lang="zh-TW" altLang="en-US" sz="2400" dirty="0">
                <a:solidFill>
                  <a:srgbClr val="000099"/>
                </a:solidFill>
                <a:latin typeface="Calibri" pitchFamily="34" charset="0"/>
              </a:rPr>
              <a:t>年夏日學院主題</a:t>
            </a:r>
            <a:r>
              <a:rPr lang="en-US" altLang="zh-TW" sz="2400" dirty="0">
                <a:solidFill>
                  <a:srgbClr val="000099"/>
                </a:solidFill>
                <a:latin typeface="Calibri" pitchFamily="34" charset="0"/>
              </a:rPr>
              <a:t>: </a:t>
            </a:r>
          </a:p>
          <a:p>
            <a:pPr eaLnBrk="0" hangingPunct="0">
              <a:buClr>
                <a:schemeClr val="accent1"/>
              </a:buClr>
              <a:defRPr/>
            </a:pPr>
            <a:r>
              <a:rPr lang="en-US" altLang="zh-TW" sz="2400" dirty="0">
                <a:solidFill>
                  <a:srgbClr val="000099"/>
                </a:solidFill>
                <a:latin typeface="Calibri" pitchFamily="34" charset="0"/>
              </a:rPr>
              <a:t>Global Citizenship Summer Institute:</a:t>
            </a:r>
          </a:p>
          <a:p>
            <a:pPr eaLnBrk="0" hangingPunct="0">
              <a:defRPr/>
            </a:pPr>
            <a:r>
              <a:rPr lang="en-US" altLang="zh-TW" sz="2400" dirty="0">
                <a:solidFill>
                  <a:srgbClr val="000099"/>
                </a:solidFill>
                <a:latin typeface="Calibri" pitchFamily="34" charset="0"/>
              </a:rPr>
              <a:t>Social Change &amp; Sustainable Development</a:t>
            </a:r>
          </a:p>
          <a:p>
            <a:pPr eaLnBrk="0" hangingPunct="0">
              <a:spcBef>
                <a:spcPct val="50000"/>
              </a:spcBef>
              <a:buClr>
                <a:schemeClr val="accent1"/>
              </a:buClr>
              <a:buFont typeface="Wingdings" pitchFamily="2" charset="2"/>
              <a:buChar char="l"/>
              <a:defRPr/>
            </a:pPr>
            <a:r>
              <a:rPr lang="zh-TW" altLang="en-US" sz="2400" dirty="0">
                <a:solidFill>
                  <a:srgbClr val="CC00CC"/>
                </a:solidFill>
                <a:latin typeface="Calibri" pitchFamily="34" charset="0"/>
              </a:rPr>
              <a:t>與香港大學及香港教育學院合辦</a:t>
            </a:r>
          </a:p>
          <a:p>
            <a:pPr eaLnBrk="0" hangingPunct="0">
              <a:spcBef>
                <a:spcPct val="50000"/>
              </a:spcBef>
              <a:buClr>
                <a:schemeClr val="accent1"/>
              </a:buClr>
              <a:buFont typeface="Wingdings" pitchFamily="2" charset="2"/>
              <a:buChar char="l"/>
              <a:defRPr/>
            </a:pPr>
            <a:r>
              <a:rPr lang="en-US" altLang="zh-TW" sz="2400" dirty="0">
                <a:solidFill>
                  <a:srgbClr val="CC00CC"/>
                </a:solidFill>
                <a:latin typeface="Calibri" pitchFamily="34" charset="0"/>
              </a:rPr>
              <a:t>40 </a:t>
            </a:r>
            <a:r>
              <a:rPr lang="zh-TW" altLang="en-US" sz="2400" dirty="0">
                <a:solidFill>
                  <a:srgbClr val="CC00CC"/>
                </a:solidFill>
                <a:latin typeface="Calibri" pitchFamily="34" charset="0"/>
              </a:rPr>
              <a:t>學生與老師來台參加英文課程及校外參訪</a:t>
            </a:r>
          </a:p>
        </p:txBody>
      </p:sp>
      <p:pic>
        <p:nvPicPr>
          <p:cNvPr id="40966" name="Picture 15" descr="IMG_5107"/>
          <p:cNvPicPr>
            <a:picLocks noChangeAspect="1" noChangeArrowheads="1"/>
          </p:cNvPicPr>
          <p:nvPr/>
        </p:nvPicPr>
        <p:blipFill>
          <a:blip r:embed="rId4" cstate="print"/>
          <a:srcRect/>
          <a:stretch>
            <a:fillRect/>
          </a:stretch>
        </p:blipFill>
        <p:spPr bwMode="auto">
          <a:xfrm>
            <a:off x="928688" y="4929188"/>
            <a:ext cx="2305050" cy="1735137"/>
          </a:xfrm>
          <a:prstGeom prst="rect">
            <a:avLst/>
          </a:prstGeom>
          <a:noFill/>
          <a:ln w="9525">
            <a:solidFill>
              <a:schemeClr val="folHlink"/>
            </a:solidFill>
            <a:miter lim="800000"/>
            <a:headEnd/>
            <a:tailEnd/>
          </a:ln>
        </p:spPr>
      </p:pic>
      <p:pic>
        <p:nvPicPr>
          <p:cNvPr id="40967" name="Picture 16" descr="P1080988"/>
          <p:cNvPicPr>
            <a:picLocks noChangeAspect="1" noChangeArrowheads="1"/>
          </p:cNvPicPr>
          <p:nvPr/>
        </p:nvPicPr>
        <p:blipFill>
          <a:blip r:embed="rId5" cstate="print"/>
          <a:srcRect l="17317" r="15062" b="-1837"/>
          <a:stretch>
            <a:fillRect/>
          </a:stretch>
        </p:blipFill>
        <p:spPr bwMode="auto">
          <a:xfrm>
            <a:off x="428625" y="974725"/>
            <a:ext cx="1479550" cy="1668463"/>
          </a:xfrm>
          <a:prstGeom prst="rect">
            <a:avLst/>
          </a:prstGeom>
          <a:noFill/>
          <a:ln w="9525">
            <a:solidFill>
              <a:schemeClr val="folHlink"/>
            </a:solidFill>
            <a:miter lim="800000"/>
            <a:headEnd/>
            <a:tailEnd/>
          </a:ln>
        </p:spPr>
      </p:pic>
      <p:pic>
        <p:nvPicPr>
          <p:cNvPr id="40968" name="Picture 11" descr="P1080422"/>
          <p:cNvPicPr>
            <a:picLocks noChangeAspect="1" noChangeArrowheads="1"/>
          </p:cNvPicPr>
          <p:nvPr/>
        </p:nvPicPr>
        <p:blipFill>
          <a:blip r:embed="rId6" cstate="print"/>
          <a:srcRect b="29483"/>
          <a:stretch>
            <a:fillRect/>
          </a:stretch>
        </p:blipFill>
        <p:spPr bwMode="auto">
          <a:xfrm>
            <a:off x="5143500" y="4714875"/>
            <a:ext cx="3671888" cy="1939925"/>
          </a:xfrm>
          <a:prstGeom prst="rect">
            <a:avLst/>
          </a:prstGeom>
          <a:noFill/>
          <a:ln w="9525">
            <a:solidFill>
              <a:srgbClr val="FF9900"/>
            </a:solidFill>
            <a:miter lim="800000"/>
            <a:headEnd/>
            <a:tailEnd/>
          </a:ln>
        </p:spPr>
      </p:pic>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5" name="圖片 9" descr="照片04.jpg"/>
          <p:cNvPicPr>
            <a:picLocks noChangeAspect="1"/>
          </p:cNvPicPr>
          <p:nvPr/>
        </p:nvPicPr>
        <p:blipFill>
          <a:blip r:embed="rId2" cstate="print"/>
          <a:srcRect/>
          <a:stretch>
            <a:fillRect/>
          </a:stretch>
        </p:blipFill>
        <p:spPr bwMode="auto">
          <a:xfrm>
            <a:off x="285750" y="3143250"/>
            <a:ext cx="3357563" cy="2209800"/>
          </a:xfrm>
          <a:prstGeom prst="rect">
            <a:avLst/>
          </a:prstGeom>
          <a:noFill/>
          <a:ln w="9525">
            <a:noFill/>
            <a:miter lim="800000"/>
            <a:headEnd/>
            <a:tailEnd/>
          </a:ln>
        </p:spPr>
      </p:pic>
      <p:sp>
        <p:nvSpPr>
          <p:cNvPr id="589832" name="Freeform 8"/>
          <p:cNvSpPr>
            <a:spLocks/>
          </p:cNvSpPr>
          <p:nvPr/>
        </p:nvSpPr>
        <p:spPr bwMode="gray">
          <a:xfrm flipH="1" flipV="1">
            <a:off x="1428750" y="142875"/>
            <a:ext cx="6715125" cy="503238"/>
          </a:xfrm>
          <a:custGeom>
            <a:avLst/>
            <a:gdLst>
              <a:gd name="T0" fmla="*/ 272 w 1632"/>
              <a:gd name="T1" fmla="*/ 0 h 272"/>
              <a:gd name="T2" fmla="*/ 0 w 1632"/>
              <a:gd name="T3" fmla="*/ 272 h 272"/>
              <a:gd name="T4" fmla="*/ 1632 w 1632"/>
              <a:gd name="T5" fmla="*/ 272 h 272"/>
              <a:gd name="T6" fmla="*/ 1632 w 1632"/>
              <a:gd name="T7" fmla="*/ 0 h 272"/>
              <a:gd name="T8" fmla="*/ 272 w 1632"/>
              <a:gd name="T9" fmla="*/ 0 h 272"/>
              <a:gd name="T10" fmla="*/ 0 60000 65536"/>
              <a:gd name="T11" fmla="*/ 0 60000 65536"/>
              <a:gd name="T12" fmla="*/ 0 60000 65536"/>
              <a:gd name="T13" fmla="*/ 0 60000 65536"/>
              <a:gd name="T14" fmla="*/ 0 60000 65536"/>
              <a:gd name="T15" fmla="*/ 0 w 1632"/>
              <a:gd name="T16" fmla="*/ 0 h 272"/>
              <a:gd name="T17" fmla="*/ 1632 w 1632"/>
              <a:gd name="T18" fmla="*/ 272 h 272"/>
            </a:gdLst>
            <a:ahLst/>
            <a:cxnLst>
              <a:cxn ang="T10">
                <a:pos x="T0" y="T1"/>
              </a:cxn>
              <a:cxn ang="T11">
                <a:pos x="T2" y="T3"/>
              </a:cxn>
              <a:cxn ang="T12">
                <a:pos x="T4" y="T5"/>
              </a:cxn>
              <a:cxn ang="T13">
                <a:pos x="T6" y="T7"/>
              </a:cxn>
              <a:cxn ang="T14">
                <a:pos x="T8" y="T9"/>
              </a:cxn>
            </a:cxnLst>
            <a:rect l="T15" t="T16" r="T17" b="T18"/>
            <a:pathLst>
              <a:path w="1632" h="272">
                <a:moveTo>
                  <a:pt x="272" y="0"/>
                </a:moveTo>
                <a:lnTo>
                  <a:pt x="0" y="272"/>
                </a:lnTo>
                <a:lnTo>
                  <a:pt x="1632" y="272"/>
                </a:lnTo>
                <a:lnTo>
                  <a:pt x="1632" y="0"/>
                </a:lnTo>
                <a:lnTo>
                  <a:pt x="272" y="0"/>
                </a:lnTo>
                <a:close/>
              </a:path>
            </a:pathLst>
          </a:custGeom>
          <a:ln>
            <a:headEnd/>
            <a:tailEnd/>
          </a:ln>
        </p:spPr>
        <p:style>
          <a:lnRef idx="1">
            <a:schemeClr val="accent2"/>
          </a:lnRef>
          <a:fillRef idx="2">
            <a:schemeClr val="accent2"/>
          </a:fillRef>
          <a:effectRef idx="1">
            <a:schemeClr val="accent2"/>
          </a:effectRef>
          <a:fontRef idx="minor">
            <a:schemeClr val="dk1"/>
          </a:fontRef>
        </p:style>
        <p:txBody>
          <a:bodyPr rot="10800000" lIns="45720" tIns="44450" rIns="45720" bIns="44450" anchor="ctr" anchorCtr="1"/>
          <a:lstStyle/>
          <a:p>
            <a:pPr algn="ctr" eaLnBrk="0" fontAlgn="auto" hangingPunct="0">
              <a:spcBef>
                <a:spcPts val="0"/>
              </a:spcBef>
              <a:spcAft>
                <a:spcPts val="0"/>
              </a:spcAft>
              <a:defRPr/>
            </a:pPr>
            <a:endParaRPr lang="zh-TW" altLang="en-US" sz="1800" dirty="0">
              <a:solidFill>
                <a:schemeClr val="accent2">
                  <a:lumMod val="50000"/>
                </a:schemeClr>
              </a:solidFill>
            </a:endParaRPr>
          </a:p>
        </p:txBody>
      </p:sp>
      <p:sp>
        <p:nvSpPr>
          <p:cNvPr id="35844" name="Text Box 13"/>
          <p:cNvSpPr txBox="1">
            <a:spLocks noChangeArrowheads="1"/>
          </p:cNvSpPr>
          <p:nvPr/>
        </p:nvSpPr>
        <p:spPr bwMode="auto">
          <a:xfrm>
            <a:off x="1547813" y="188913"/>
            <a:ext cx="6072187" cy="430212"/>
          </a:xfrm>
          <a:prstGeom prst="rect">
            <a:avLst/>
          </a:prstGeom>
          <a:noFill/>
          <a:ln w="9525" algn="ctr">
            <a:noFill/>
            <a:miter lim="800000"/>
            <a:headEnd/>
            <a:tailEnd/>
          </a:ln>
        </p:spPr>
        <p:txBody>
          <a:bodyPr>
            <a:spAutoFit/>
          </a:bodyPr>
          <a:lstStyle/>
          <a:p>
            <a:pPr algn="ctr" eaLnBrk="0" hangingPunct="0">
              <a:defRPr/>
            </a:pPr>
            <a:r>
              <a:rPr lang="en-US" altLang="zh-TW" sz="2200" dirty="0">
                <a:solidFill>
                  <a:srgbClr val="0033CC"/>
                </a:solidFill>
                <a:latin typeface="Lucida Calligraphy" pitchFamily="66" charset="0"/>
              </a:rPr>
              <a:t>2011 </a:t>
            </a:r>
            <a:r>
              <a:rPr lang="zh-TW" altLang="en-US" sz="2200" dirty="0">
                <a:solidFill>
                  <a:srgbClr val="0033CC"/>
                </a:solidFill>
                <a:latin typeface="Lucida Calligraphy" pitchFamily="66" charset="0"/>
              </a:rPr>
              <a:t>社科院國際夏日學院</a:t>
            </a:r>
            <a:r>
              <a:rPr lang="en-US" altLang="zh-TW" sz="2200" dirty="0">
                <a:solidFill>
                  <a:srgbClr val="0033CC"/>
                </a:solidFill>
                <a:latin typeface="Lucida Calligraphy" pitchFamily="66" charset="0"/>
              </a:rPr>
              <a:t>(Incoming)</a:t>
            </a:r>
            <a:endParaRPr lang="zh-TW" altLang="en-US" sz="2200" dirty="0">
              <a:solidFill>
                <a:srgbClr val="0033CC"/>
              </a:solidFill>
              <a:latin typeface="Lucida Calligraphy" pitchFamily="66" charset="0"/>
            </a:endParaRPr>
          </a:p>
        </p:txBody>
      </p:sp>
      <p:sp>
        <p:nvSpPr>
          <p:cNvPr id="41988" name="Text Box 14"/>
          <p:cNvSpPr txBox="1">
            <a:spLocks noChangeArrowheads="1"/>
          </p:cNvSpPr>
          <p:nvPr/>
        </p:nvSpPr>
        <p:spPr bwMode="auto">
          <a:xfrm>
            <a:off x="214313" y="1500188"/>
            <a:ext cx="5545137" cy="1570037"/>
          </a:xfrm>
          <a:prstGeom prst="rect">
            <a:avLst/>
          </a:prstGeom>
          <a:noFill/>
          <a:ln w="9525">
            <a:noFill/>
            <a:miter lim="800000"/>
            <a:headEnd/>
            <a:tailEnd/>
          </a:ln>
        </p:spPr>
        <p:txBody>
          <a:bodyPr>
            <a:spAutoFit/>
          </a:bodyPr>
          <a:lstStyle/>
          <a:p>
            <a:pPr algn="ctr" eaLnBrk="0" hangingPunct="0">
              <a:buClr>
                <a:schemeClr val="accent1"/>
              </a:buClr>
              <a:buFont typeface="Wingdings" pitchFamily="2" charset="2"/>
              <a:buChar char="l"/>
            </a:pPr>
            <a:r>
              <a:rPr lang="zh-TW" altLang="en-US" sz="2400">
                <a:solidFill>
                  <a:srgbClr val="CC00CC"/>
                </a:solidFill>
                <a:effectLst/>
                <a:latin typeface="Calibri" pitchFamily="34" charset="0"/>
              </a:rPr>
              <a:t>與香港大學及香港教育學院合辦</a:t>
            </a:r>
          </a:p>
          <a:p>
            <a:pPr algn="ctr" eaLnBrk="0" hangingPunct="0">
              <a:spcBef>
                <a:spcPct val="50000"/>
              </a:spcBef>
              <a:buClr>
                <a:schemeClr val="accent1"/>
              </a:buClr>
              <a:buFont typeface="Wingdings" pitchFamily="2" charset="2"/>
              <a:buChar char="l"/>
            </a:pPr>
            <a:r>
              <a:rPr lang="en-US" altLang="zh-TW" sz="2400">
                <a:solidFill>
                  <a:srgbClr val="CC00CC"/>
                </a:solidFill>
                <a:effectLst/>
                <a:latin typeface="Calibri" pitchFamily="34" charset="0"/>
              </a:rPr>
              <a:t> 85</a:t>
            </a:r>
            <a:r>
              <a:rPr lang="zh-TW" altLang="en-US" sz="2400">
                <a:solidFill>
                  <a:srgbClr val="CC00CC"/>
                </a:solidFill>
                <a:effectLst/>
                <a:latin typeface="Calibri" pitchFamily="34" charset="0"/>
              </a:rPr>
              <a:t>名學生與老師來政大社科院</a:t>
            </a:r>
            <a:endParaRPr lang="en-US" altLang="zh-TW" sz="2400">
              <a:solidFill>
                <a:srgbClr val="CC00CC"/>
              </a:solidFill>
              <a:effectLst/>
              <a:latin typeface="Calibri" pitchFamily="34" charset="0"/>
            </a:endParaRPr>
          </a:p>
          <a:p>
            <a:pPr algn="ctr" eaLnBrk="0" hangingPunct="0">
              <a:spcBef>
                <a:spcPct val="50000"/>
              </a:spcBef>
              <a:buClr>
                <a:schemeClr val="accent1"/>
              </a:buClr>
            </a:pPr>
            <a:r>
              <a:rPr lang="zh-TW" altLang="en-US" sz="2400">
                <a:solidFill>
                  <a:srgbClr val="CC00CC"/>
                </a:solidFill>
                <a:effectLst/>
                <a:latin typeface="Calibri" pitchFamily="34" charset="0"/>
              </a:rPr>
              <a:t>參加英文課程及校外參訪</a:t>
            </a:r>
          </a:p>
        </p:txBody>
      </p:sp>
      <p:sp>
        <p:nvSpPr>
          <p:cNvPr id="35846" name="文字方塊 11"/>
          <p:cNvSpPr txBox="1">
            <a:spLocks noChangeArrowheads="1"/>
          </p:cNvSpPr>
          <p:nvPr/>
        </p:nvSpPr>
        <p:spPr bwMode="auto">
          <a:xfrm>
            <a:off x="285750" y="785813"/>
            <a:ext cx="4278313" cy="769937"/>
          </a:xfrm>
          <a:prstGeom prst="rect">
            <a:avLst/>
          </a:prstGeom>
          <a:noFill/>
          <a:ln w="9525">
            <a:noFill/>
            <a:miter lim="800000"/>
            <a:headEnd/>
            <a:tailEnd/>
          </a:ln>
        </p:spPr>
        <p:txBody>
          <a:bodyPr wrap="none">
            <a:spAutoFit/>
          </a:bodyPr>
          <a:lstStyle/>
          <a:p>
            <a:pPr algn="ctr" eaLnBrk="0" hangingPunct="0">
              <a:buClr>
                <a:schemeClr val="accent1"/>
              </a:buClr>
              <a:defRPr/>
            </a:pPr>
            <a:r>
              <a:rPr lang="en-US" altLang="zh-TW" sz="2200">
                <a:solidFill>
                  <a:srgbClr val="000099"/>
                </a:solidFill>
                <a:latin typeface="Calibri" pitchFamily="34" charset="0"/>
              </a:rPr>
              <a:t>2011</a:t>
            </a:r>
            <a:r>
              <a:rPr lang="zh-TW" altLang="en-US" sz="2200">
                <a:solidFill>
                  <a:srgbClr val="000099"/>
                </a:solidFill>
                <a:latin typeface="Calibri" pitchFamily="34" charset="0"/>
              </a:rPr>
              <a:t>年夏日學院主題</a:t>
            </a:r>
            <a:r>
              <a:rPr lang="en-US" altLang="zh-TW" sz="2200">
                <a:solidFill>
                  <a:srgbClr val="000099"/>
                </a:solidFill>
                <a:latin typeface="Calibri" pitchFamily="34" charset="0"/>
              </a:rPr>
              <a:t>:</a:t>
            </a:r>
          </a:p>
          <a:p>
            <a:pPr algn="ctr" eaLnBrk="0" hangingPunct="0">
              <a:buClr>
                <a:schemeClr val="accent1"/>
              </a:buClr>
              <a:defRPr/>
            </a:pPr>
            <a:r>
              <a:rPr lang="en-US" altLang="zh-TW" sz="2200">
                <a:solidFill>
                  <a:srgbClr val="000099"/>
                </a:solidFill>
                <a:latin typeface="Calibri" pitchFamily="34" charset="0"/>
              </a:rPr>
              <a:t>Global Citizenship Summer Institute</a:t>
            </a:r>
            <a:endParaRPr lang="zh-TW" altLang="en-US" sz="2200">
              <a:solidFill>
                <a:srgbClr val="000099"/>
              </a:solidFill>
              <a:latin typeface="Forte" pitchFamily="66" charset="0"/>
            </a:endParaRPr>
          </a:p>
        </p:txBody>
      </p:sp>
      <p:pic>
        <p:nvPicPr>
          <p:cNvPr id="41990" name="圖片 7" descr="照片02.jpg"/>
          <p:cNvPicPr>
            <a:picLocks noChangeAspect="1"/>
          </p:cNvPicPr>
          <p:nvPr/>
        </p:nvPicPr>
        <p:blipFill>
          <a:blip r:embed="rId3" cstate="print"/>
          <a:srcRect/>
          <a:stretch>
            <a:fillRect/>
          </a:stretch>
        </p:blipFill>
        <p:spPr bwMode="auto">
          <a:xfrm>
            <a:off x="2357438" y="4572000"/>
            <a:ext cx="3276600" cy="2000250"/>
          </a:xfrm>
          <a:prstGeom prst="rect">
            <a:avLst/>
          </a:prstGeom>
          <a:noFill/>
          <a:ln w="9525">
            <a:noFill/>
            <a:miter lim="800000"/>
            <a:headEnd/>
            <a:tailEnd/>
          </a:ln>
        </p:spPr>
      </p:pic>
      <p:pic>
        <p:nvPicPr>
          <p:cNvPr id="41991" name="圖片 8" descr="照片03.jpg"/>
          <p:cNvPicPr>
            <a:picLocks noChangeAspect="1"/>
          </p:cNvPicPr>
          <p:nvPr/>
        </p:nvPicPr>
        <p:blipFill>
          <a:blip r:embed="rId4" cstate="print"/>
          <a:srcRect/>
          <a:stretch>
            <a:fillRect/>
          </a:stretch>
        </p:blipFill>
        <p:spPr bwMode="auto">
          <a:xfrm>
            <a:off x="5786438" y="4572000"/>
            <a:ext cx="3014662" cy="2011363"/>
          </a:xfrm>
          <a:prstGeom prst="rect">
            <a:avLst/>
          </a:prstGeom>
          <a:noFill/>
          <a:ln w="9525">
            <a:noFill/>
            <a:miter lim="800000"/>
            <a:headEnd/>
            <a:tailEnd/>
          </a:ln>
        </p:spPr>
      </p:pic>
      <p:pic>
        <p:nvPicPr>
          <p:cNvPr id="41992" name="圖片 10" descr="照片05.jpg"/>
          <p:cNvPicPr>
            <a:picLocks noChangeAspect="1"/>
          </p:cNvPicPr>
          <p:nvPr/>
        </p:nvPicPr>
        <p:blipFill>
          <a:blip r:embed="rId5" cstate="print"/>
          <a:srcRect/>
          <a:stretch>
            <a:fillRect/>
          </a:stretch>
        </p:blipFill>
        <p:spPr bwMode="auto">
          <a:xfrm>
            <a:off x="5286375" y="1768475"/>
            <a:ext cx="3500438" cy="2625725"/>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09" name="圖片 16" descr="海外照片06.jpg"/>
          <p:cNvPicPr>
            <a:picLocks noChangeAspect="1"/>
          </p:cNvPicPr>
          <p:nvPr/>
        </p:nvPicPr>
        <p:blipFill>
          <a:blip r:embed="rId2" cstate="print"/>
          <a:srcRect/>
          <a:stretch>
            <a:fillRect/>
          </a:stretch>
        </p:blipFill>
        <p:spPr bwMode="auto">
          <a:xfrm>
            <a:off x="6375400" y="2362200"/>
            <a:ext cx="2609850" cy="1957388"/>
          </a:xfrm>
          <a:prstGeom prst="rect">
            <a:avLst/>
          </a:prstGeom>
          <a:noFill/>
          <a:ln w="9525">
            <a:noFill/>
            <a:miter lim="800000"/>
            <a:headEnd/>
            <a:tailEnd/>
          </a:ln>
        </p:spPr>
      </p:pic>
      <p:sp>
        <p:nvSpPr>
          <p:cNvPr id="589832" name="Freeform 8"/>
          <p:cNvSpPr>
            <a:spLocks/>
          </p:cNvSpPr>
          <p:nvPr/>
        </p:nvSpPr>
        <p:spPr bwMode="gray">
          <a:xfrm flipH="1" flipV="1">
            <a:off x="500063" y="214313"/>
            <a:ext cx="7358062" cy="574675"/>
          </a:xfrm>
          <a:custGeom>
            <a:avLst/>
            <a:gdLst>
              <a:gd name="T0" fmla="*/ 272 w 1632"/>
              <a:gd name="T1" fmla="*/ 0 h 272"/>
              <a:gd name="T2" fmla="*/ 0 w 1632"/>
              <a:gd name="T3" fmla="*/ 272 h 272"/>
              <a:gd name="T4" fmla="*/ 1632 w 1632"/>
              <a:gd name="T5" fmla="*/ 272 h 272"/>
              <a:gd name="T6" fmla="*/ 1632 w 1632"/>
              <a:gd name="T7" fmla="*/ 0 h 272"/>
              <a:gd name="T8" fmla="*/ 272 w 1632"/>
              <a:gd name="T9" fmla="*/ 0 h 272"/>
              <a:gd name="T10" fmla="*/ 0 60000 65536"/>
              <a:gd name="T11" fmla="*/ 0 60000 65536"/>
              <a:gd name="T12" fmla="*/ 0 60000 65536"/>
              <a:gd name="T13" fmla="*/ 0 60000 65536"/>
              <a:gd name="T14" fmla="*/ 0 60000 65536"/>
              <a:gd name="T15" fmla="*/ 0 w 1632"/>
              <a:gd name="T16" fmla="*/ 0 h 272"/>
              <a:gd name="T17" fmla="*/ 1632 w 1632"/>
              <a:gd name="T18" fmla="*/ 272 h 272"/>
            </a:gdLst>
            <a:ahLst/>
            <a:cxnLst>
              <a:cxn ang="T10">
                <a:pos x="T0" y="T1"/>
              </a:cxn>
              <a:cxn ang="T11">
                <a:pos x="T2" y="T3"/>
              </a:cxn>
              <a:cxn ang="T12">
                <a:pos x="T4" y="T5"/>
              </a:cxn>
              <a:cxn ang="T13">
                <a:pos x="T6" y="T7"/>
              </a:cxn>
              <a:cxn ang="T14">
                <a:pos x="T8" y="T9"/>
              </a:cxn>
            </a:cxnLst>
            <a:rect l="T15" t="T16" r="T17" b="T18"/>
            <a:pathLst>
              <a:path w="1632" h="272">
                <a:moveTo>
                  <a:pt x="272" y="0"/>
                </a:moveTo>
                <a:lnTo>
                  <a:pt x="0" y="272"/>
                </a:lnTo>
                <a:lnTo>
                  <a:pt x="1632" y="272"/>
                </a:lnTo>
                <a:lnTo>
                  <a:pt x="1632" y="0"/>
                </a:lnTo>
                <a:lnTo>
                  <a:pt x="272" y="0"/>
                </a:lnTo>
                <a:close/>
              </a:path>
            </a:pathLst>
          </a:custGeom>
          <a:ln>
            <a:headEnd/>
            <a:tailEnd/>
          </a:ln>
        </p:spPr>
        <p:style>
          <a:lnRef idx="1">
            <a:schemeClr val="accent2"/>
          </a:lnRef>
          <a:fillRef idx="2">
            <a:schemeClr val="accent2"/>
          </a:fillRef>
          <a:effectRef idx="1">
            <a:schemeClr val="accent2"/>
          </a:effectRef>
          <a:fontRef idx="minor">
            <a:schemeClr val="dk1"/>
          </a:fontRef>
        </p:style>
        <p:txBody>
          <a:bodyPr rot="10800000" lIns="45720" tIns="44450" rIns="45720" bIns="44450" anchor="ctr" anchorCtr="1"/>
          <a:lstStyle/>
          <a:p>
            <a:pPr algn="ctr" eaLnBrk="0" fontAlgn="auto" hangingPunct="0">
              <a:spcBef>
                <a:spcPts val="0"/>
              </a:spcBef>
              <a:spcAft>
                <a:spcPts val="0"/>
              </a:spcAft>
              <a:defRPr/>
            </a:pPr>
            <a:endParaRPr lang="zh-TW" altLang="en-US" sz="1800"/>
          </a:p>
        </p:txBody>
      </p:sp>
      <p:sp>
        <p:nvSpPr>
          <p:cNvPr id="36868" name="Text Box 13"/>
          <p:cNvSpPr txBox="1">
            <a:spLocks noChangeArrowheads="1"/>
          </p:cNvSpPr>
          <p:nvPr/>
        </p:nvSpPr>
        <p:spPr bwMode="auto">
          <a:xfrm>
            <a:off x="539750" y="260350"/>
            <a:ext cx="6891338" cy="430213"/>
          </a:xfrm>
          <a:prstGeom prst="rect">
            <a:avLst/>
          </a:prstGeom>
          <a:noFill/>
          <a:ln w="9525" algn="ctr">
            <a:noFill/>
            <a:miter lim="800000"/>
            <a:headEnd/>
            <a:tailEnd/>
          </a:ln>
        </p:spPr>
        <p:txBody>
          <a:bodyPr>
            <a:spAutoFit/>
          </a:bodyPr>
          <a:lstStyle/>
          <a:p>
            <a:pPr algn="ctr" eaLnBrk="0" hangingPunct="0">
              <a:defRPr/>
            </a:pPr>
            <a:r>
              <a:rPr lang="en-US" altLang="zh-TW" sz="2200" dirty="0">
                <a:solidFill>
                  <a:srgbClr val="0033CC"/>
                </a:solidFill>
                <a:latin typeface="Lucida Calligraphy" pitchFamily="66" charset="0"/>
              </a:rPr>
              <a:t>2011 </a:t>
            </a:r>
            <a:r>
              <a:rPr lang="zh-TW" altLang="en-US" sz="2200" dirty="0">
                <a:solidFill>
                  <a:srgbClr val="0033CC"/>
                </a:solidFill>
                <a:latin typeface="Lucida Calligraphy" pitchFamily="66" charset="0"/>
              </a:rPr>
              <a:t>社科院國際海外夏日學院 </a:t>
            </a:r>
            <a:r>
              <a:rPr lang="en-US" altLang="zh-TW" sz="2200" dirty="0">
                <a:solidFill>
                  <a:srgbClr val="0033CC"/>
                </a:solidFill>
                <a:latin typeface="Lucida Calligraphy" pitchFamily="66" charset="0"/>
              </a:rPr>
              <a:t>Outgoing</a:t>
            </a:r>
            <a:endParaRPr lang="zh-TW" altLang="en-US" sz="2200" dirty="0">
              <a:solidFill>
                <a:srgbClr val="0033CC"/>
              </a:solidFill>
              <a:latin typeface="Lucida Calligraphy" pitchFamily="66" charset="0"/>
            </a:endParaRPr>
          </a:p>
        </p:txBody>
      </p:sp>
      <p:sp>
        <p:nvSpPr>
          <p:cNvPr id="43012" name="Text Box 14"/>
          <p:cNvSpPr txBox="1">
            <a:spLocks noChangeArrowheads="1"/>
          </p:cNvSpPr>
          <p:nvPr/>
        </p:nvSpPr>
        <p:spPr bwMode="auto">
          <a:xfrm>
            <a:off x="395288" y="1700213"/>
            <a:ext cx="5545137" cy="3048000"/>
          </a:xfrm>
          <a:prstGeom prst="rect">
            <a:avLst/>
          </a:prstGeom>
          <a:noFill/>
          <a:ln w="9525">
            <a:noFill/>
            <a:miter lim="800000"/>
            <a:headEnd/>
            <a:tailEnd/>
          </a:ln>
        </p:spPr>
        <p:txBody>
          <a:bodyPr>
            <a:spAutoFit/>
          </a:bodyPr>
          <a:lstStyle/>
          <a:p>
            <a:pPr eaLnBrk="0" hangingPunct="0">
              <a:spcBef>
                <a:spcPct val="50000"/>
              </a:spcBef>
              <a:buClr>
                <a:schemeClr val="accent1"/>
              </a:buClr>
              <a:buFont typeface="Wingdings" pitchFamily="2" charset="2"/>
              <a:buChar char="l"/>
            </a:pPr>
            <a:r>
              <a:rPr lang="zh-TW" altLang="en-US" sz="2400" dirty="0">
                <a:solidFill>
                  <a:srgbClr val="CC00CC"/>
                </a:solidFill>
                <a:effectLst/>
                <a:latin typeface="Calibri" pitchFamily="34" charset="0"/>
              </a:rPr>
              <a:t>與香港教育學院合辦</a:t>
            </a:r>
            <a:endParaRPr lang="en-US" altLang="zh-TW" sz="2400" dirty="0">
              <a:solidFill>
                <a:srgbClr val="CC00CC"/>
              </a:solidFill>
              <a:effectLst/>
              <a:latin typeface="Calibri" pitchFamily="34" charset="0"/>
            </a:endParaRPr>
          </a:p>
          <a:p>
            <a:pPr eaLnBrk="0" hangingPunct="0">
              <a:spcBef>
                <a:spcPct val="50000"/>
              </a:spcBef>
              <a:buClr>
                <a:schemeClr val="accent1"/>
              </a:buClr>
              <a:buFont typeface="Wingdings" pitchFamily="2" charset="2"/>
              <a:buChar char="l"/>
            </a:pPr>
            <a:r>
              <a:rPr lang="en-US" altLang="zh-TW" sz="2400" dirty="0">
                <a:solidFill>
                  <a:srgbClr val="CC00CC"/>
                </a:solidFill>
                <a:effectLst/>
                <a:latin typeface="Calibri" pitchFamily="34" charset="0"/>
              </a:rPr>
              <a:t> </a:t>
            </a:r>
            <a:r>
              <a:rPr lang="zh-TW" altLang="en-US" sz="2400" dirty="0">
                <a:solidFill>
                  <a:srgbClr val="CC00CC"/>
                </a:solidFill>
                <a:effectLst/>
                <a:latin typeface="Calibri" pitchFamily="34" charset="0"/>
              </a:rPr>
              <a:t>由社科院莊奕琦副院長率領</a:t>
            </a:r>
            <a:r>
              <a:rPr lang="en-US" altLang="zh-TW" sz="2400" dirty="0">
                <a:solidFill>
                  <a:srgbClr val="CC00CC"/>
                </a:solidFill>
                <a:effectLst/>
                <a:latin typeface="Calibri" pitchFamily="34" charset="0"/>
              </a:rPr>
              <a:t>20</a:t>
            </a:r>
            <a:r>
              <a:rPr lang="zh-TW" altLang="en-US" sz="2400" dirty="0">
                <a:solidFill>
                  <a:srgbClr val="CC00CC"/>
                </a:solidFill>
                <a:effectLst/>
                <a:latin typeface="Calibri" pitchFamily="34" charset="0"/>
              </a:rPr>
              <a:t>名政大學生赴港參加，另加入美國</a:t>
            </a:r>
            <a:r>
              <a:rPr lang="en-US" altLang="zh-TW" sz="2400" dirty="0">
                <a:solidFill>
                  <a:srgbClr val="CC00CC"/>
                </a:solidFill>
                <a:effectLst/>
                <a:latin typeface="Calibri" pitchFamily="34" charset="0"/>
              </a:rPr>
              <a:t>Bridgewater State University 20</a:t>
            </a:r>
            <a:r>
              <a:rPr lang="zh-TW" altLang="en-US" sz="2400" dirty="0">
                <a:solidFill>
                  <a:srgbClr val="CC00CC"/>
                </a:solidFill>
                <a:effectLst/>
                <a:latin typeface="Calibri" pitchFamily="34" charset="0"/>
              </a:rPr>
              <a:t>名學生，以及</a:t>
            </a:r>
            <a:r>
              <a:rPr lang="en-US" altLang="zh-TW" sz="2400" dirty="0">
                <a:solidFill>
                  <a:srgbClr val="CC00CC"/>
                </a:solidFill>
                <a:effectLst/>
                <a:latin typeface="Calibri" pitchFamily="34" charset="0"/>
              </a:rPr>
              <a:t>4</a:t>
            </a:r>
            <a:r>
              <a:rPr lang="zh-TW" altLang="en-US" sz="2400" dirty="0">
                <a:solidFill>
                  <a:srgbClr val="CC00CC"/>
                </a:solidFill>
                <a:effectLst/>
                <a:latin typeface="Calibri" pitchFamily="34" charset="0"/>
              </a:rPr>
              <a:t>名香港教育學院學生共同參與。</a:t>
            </a:r>
            <a:endParaRPr lang="en-US" altLang="zh-TW" sz="2400" dirty="0">
              <a:solidFill>
                <a:srgbClr val="CC00CC"/>
              </a:solidFill>
              <a:effectLst/>
              <a:latin typeface="Calibri" pitchFamily="34" charset="0"/>
            </a:endParaRPr>
          </a:p>
          <a:p>
            <a:pPr eaLnBrk="0" hangingPunct="0">
              <a:spcBef>
                <a:spcPct val="50000"/>
              </a:spcBef>
              <a:buClr>
                <a:schemeClr val="accent1"/>
              </a:buClr>
              <a:buFont typeface="Wingdings" pitchFamily="2" charset="2"/>
              <a:buChar char="l"/>
            </a:pPr>
            <a:r>
              <a:rPr lang="zh-TW" altLang="en-US" sz="2400" dirty="0">
                <a:solidFill>
                  <a:srgbClr val="CC00CC"/>
                </a:solidFill>
                <a:effectLst/>
                <a:latin typeface="Calibri" pitchFamily="34" charset="0"/>
              </a:rPr>
              <a:t>上課地點</a:t>
            </a:r>
            <a:r>
              <a:rPr lang="en-US" altLang="zh-TW" sz="2400" dirty="0">
                <a:solidFill>
                  <a:srgbClr val="CC00CC"/>
                </a:solidFill>
                <a:effectLst/>
                <a:latin typeface="Calibri" pitchFamily="34" charset="0"/>
              </a:rPr>
              <a:t>: </a:t>
            </a:r>
            <a:r>
              <a:rPr lang="zh-TW" altLang="en-US" sz="2400" dirty="0">
                <a:solidFill>
                  <a:srgbClr val="CC00CC"/>
                </a:solidFill>
                <a:effectLst/>
                <a:latin typeface="Calibri" pitchFamily="34" charset="0"/>
              </a:rPr>
              <a:t>香港教育學院、澳門大學、廣州中山大學</a:t>
            </a:r>
            <a:endParaRPr lang="en-US" altLang="zh-TW" sz="2400" dirty="0">
              <a:solidFill>
                <a:srgbClr val="CC00CC"/>
              </a:solidFill>
              <a:effectLst/>
              <a:latin typeface="Calibri" pitchFamily="34" charset="0"/>
            </a:endParaRPr>
          </a:p>
        </p:txBody>
      </p:sp>
      <p:sp>
        <p:nvSpPr>
          <p:cNvPr id="36870" name="文字方塊 11"/>
          <p:cNvSpPr txBox="1">
            <a:spLocks noChangeArrowheads="1"/>
          </p:cNvSpPr>
          <p:nvPr/>
        </p:nvSpPr>
        <p:spPr bwMode="auto">
          <a:xfrm>
            <a:off x="323850" y="908050"/>
            <a:ext cx="6119813" cy="831850"/>
          </a:xfrm>
          <a:prstGeom prst="rect">
            <a:avLst/>
          </a:prstGeom>
          <a:noFill/>
          <a:ln w="9525">
            <a:noFill/>
            <a:miter lim="800000"/>
            <a:headEnd/>
            <a:tailEnd/>
          </a:ln>
        </p:spPr>
        <p:txBody>
          <a:bodyPr>
            <a:spAutoFit/>
          </a:bodyPr>
          <a:lstStyle/>
          <a:p>
            <a:pPr algn="ctr" eaLnBrk="0" hangingPunct="0">
              <a:buClr>
                <a:schemeClr val="accent1"/>
              </a:buClr>
              <a:defRPr/>
            </a:pPr>
            <a:r>
              <a:rPr lang="en-US" altLang="zh-TW" sz="2400" dirty="0">
                <a:solidFill>
                  <a:srgbClr val="000099"/>
                </a:solidFill>
                <a:latin typeface="Calibri" pitchFamily="34" charset="0"/>
              </a:rPr>
              <a:t>2011</a:t>
            </a:r>
            <a:r>
              <a:rPr lang="zh-TW" altLang="en-US" sz="2400" dirty="0">
                <a:solidFill>
                  <a:srgbClr val="000099"/>
                </a:solidFill>
                <a:latin typeface="Calibri" pitchFamily="34" charset="0"/>
              </a:rPr>
              <a:t>年海外夏日學院主題</a:t>
            </a:r>
            <a:r>
              <a:rPr lang="en-US" altLang="zh-TW" sz="2400" dirty="0">
                <a:solidFill>
                  <a:srgbClr val="000099"/>
                </a:solidFill>
                <a:latin typeface="Calibri" pitchFamily="34" charset="0"/>
              </a:rPr>
              <a:t>: </a:t>
            </a:r>
            <a:r>
              <a:rPr lang="zh-TW" altLang="en-US" sz="2400" dirty="0">
                <a:solidFill>
                  <a:srgbClr val="000099"/>
                </a:solidFill>
                <a:latin typeface="Calibri" pitchFamily="34" charset="0"/>
              </a:rPr>
              <a:t>亞洲脈動</a:t>
            </a:r>
            <a:endParaRPr lang="en-US" altLang="zh-TW" sz="2400" dirty="0">
              <a:solidFill>
                <a:srgbClr val="000099"/>
              </a:solidFill>
              <a:latin typeface="Calibri" pitchFamily="34" charset="0"/>
            </a:endParaRPr>
          </a:p>
          <a:p>
            <a:pPr algn="ctr" eaLnBrk="0" hangingPunct="0">
              <a:buClr>
                <a:schemeClr val="accent1"/>
              </a:buClr>
              <a:defRPr/>
            </a:pPr>
            <a:r>
              <a:rPr lang="en-US" altLang="zh-TW" sz="2400" dirty="0">
                <a:solidFill>
                  <a:srgbClr val="000099"/>
                </a:solidFill>
                <a:latin typeface="Calibri" pitchFamily="34" charset="0"/>
              </a:rPr>
              <a:t>Asia Move: C</a:t>
            </a:r>
            <a:r>
              <a:rPr lang="en-US" altLang="zh-TW" sz="2400" dirty="0">
                <a:solidFill>
                  <a:srgbClr val="000099"/>
                </a:solidFill>
                <a:latin typeface="Forte" pitchFamily="66" charset="0"/>
              </a:rPr>
              <a:t>hallenges of Greater China</a:t>
            </a:r>
            <a:endParaRPr lang="zh-TW" altLang="en-US" sz="2400" dirty="0">
              <a:solidFill>
                <a:srgbClr val="000099"/>
              </a:solidFill>
              <a:latin typeface="Forte" pitchFamily="66" charset="0"/>
            </a:endParaRPr>
          </a:p>
        </p:txBody>
      </p:sp>
      <p:pic>
        <p:nvPicPr>
          <p:cNvPr id="43014" name="圖片 12" descr="海外照片01.jpg"/>
          <p:cNvPicPr>
            <a:picLocks noChangeAspect="1"/>
          </p:cNvPicPr>
          <p:nvPr/>
        </p:nvPicPr>
        <p:blipFill>
          <a:blip r:embed="rId3" cstate="print"/>
          <a:srcRect/>
          <a:stretch>
            <a:fillRect/>
          </a:stretch>
        </p:blipFill>
        <p:spPr bwMode="auto">
          <a:xfrm>
            <a:off x="2968625" y="4727575"/>
            <a:ext cx="2622550" cy="1892300"/>
          </a:xfrm>
          <a:prstGeom prst="rect">
            <a:avLst/>
          </a:prstGeom>
          <a:noFill/>
          <a:ln w="9525">
            <a:noFill/>
            <a:miter lim="800000"/>
            <a:headEnd/>
            <a:tailEnd/>
          </a:ln>
        </p:spPr>
      </p:pic>
      <p:pic>
        <p:nvPicPr>
          <p:cNvPr id="43015" name="圖片 13" descr="海外照片02.jpg"/>
          <p:cNvPicPr>
            <a:picLocks noChangeAspect="1"/>
          </p:cNvPicPr>
          <p:nvPr/>
        </p:nvPicPr>
        <p:blipFill>
          <a:blip r:embed="rId4" cstate="print"/>
          <a:srcRect/>
          <a:stretch>
            <a:fillRect/>
          </a:stretch>
        </p:blipFill>
        <p:spPr bwMode="auto">
          <a:xfrm>
            <a:off x="5637213" y="4454525"/>
            <a:ext cx="3411537" cy="2160588"/>
          </a:xfrm>
          <a:prstGeom prst="rect">
            <a:avLst/>
          </a:prstGeom>
          <a:noFill/>
          <a:ln w="9525">
            <a:noFill/>
            <a:miter lim="800000"/>
            <a:headEnd/>
            <a:tailEnd/>
          </a:ln>
        </p:spPr>
      </p:pic>
      <p:pic>
        <p:nvPicPr>
          <p:cNvPr id="43016" name="圖片 17" descr="海外照片07.jpg"/>
          <p:cNvPicPr>
            <a:picLocks noChangeAspect="1"/>
          </p:cNvPicPr>
          <p:nvPr/>
        </p:nvPicPr>
        <p:blipFill>
          <a:blip r:embed="rId5" cstate="print"/>
          <a:srcRect/>
          <a:stretch>
            <a:fillRect/>
          </a:stretch>
        </p:blipFill>
        <p:spPr bwMode="auto">
          <a:xfrm>
            <a:off x="674688" y="4975225"/>
            <a:ext cx="2214562" cy="1660525"/>
          </a:xfrm>
          <a:prstGeom prst="rect">
            <a:avLst/>
          </a:prstGeom>
          <a:noFill/>
          <a:ln w="9525">
            <a:noFill/>
            <a:miter lim="800000"/>
            <a:headEnd/>
            <a:tailEnd/>
          </a:ln>
        </p:spPr>
      </p:pic>
      <p:pic>
        <p:nvPicPr>
          <p:cNvPr id="43017" name="圖片 9" descr="香港01.jpg"/>
          <p:cNvPicPr>
            <a:picLocks noChangeAspect="1"/>
          </p:cNvPicPr>
          <p:nvPr/>
        </p:nvPicPr>
        <p:blipFill>
          <a:blip r:embed="rId6" cstate="print"/>
          <a:srcRect/>
          <a:stretch>
            <a:fillRect/>
          </a:stretch>
        </p:blipFill>
        <p:spPr bwMode="auto">
          <a:xfrm>
            <a:off x="7019925" y="819150"/>
            <a:ext cx="1944688" cy="1457325"/>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9832" name="Freeform 8"/>
          <p:cNvSpPr>
            <a:spLocks/>
          </p:cNvSpPr>
          <p:nvPr/>
        </p:nvSpPr>
        <p:spPr bwMode="gray">
          <a:xfrm flipH="1" flipV="1">
            <a:off x="500063" y="214313"/>
            <a:ext cx="7358062" cy="574675"/>
          </a:xfrm>
          <a:custGeom>
            <a:avLst/>
            <a:gdLst>
              <a:gd name="T0" fmla="*/ 272 w 1632"/>
              <a:gd name="T1" fmla="*/ 0 h 272"/>
              <a:gd name="T2" fmla="*/ 0 w 1632"/>
              <a:gd name="T3" fmla="*/ 272 h 272"/>
              <a:gd name="T4" fmla="*/ 1632 w 1632"/>
              <a:gd name="T5" fmla="*/ 272 h 272"/>
              <a:gd name="T6" fmla="*/ 1632 w 1632"/>
              <a:gd name="T7" fmla="*/ 0 h 272"/>
              <a:gd name="T8" fmla="*/ 272 w 1632"/>
              <a:gd name="T9" fmla="*/ 0 h 272"/>
              <a:gd name="T10" fmla="*/ 0 60000 65536"/>
              <a:gd name="T11" fmla="*/ 0 60000 65536"/>
              <a:gd name="T12" fmla="*/ 0 60000 65536"/>
              <a:gd name="T13" fmla="*/ 0 60000 65536"/>
              <a:gd name="T14" fmla="*/ 0 60000 65536"/>
              <a:gd name="T15" fmla="*/ 0 w 1632"/>
              <a:gd name="T16" fmla="*/ 0 h 272"/>
              <a:gd name="T17" fmla="*/ 1632 w 1632"/>
              <a:gd name="T18" fmla="*/ 272 h 272"/>
            </a:gdLst>
            <a:ahLst/>
            <a:cxnLst>
              <a:cxn ang="T10">
                <a:pos x="T0" y="T1"/>
              </a:cxn>
              <a:cxn ang="T11">
                <a:pos x="T2" y="T3"/>
              </a:cxn>
              <a:cxn ang="T12">
                <a:pos x="T4" y="T5"/>
              </a:cxn>
              <a:cxn ang="T13">
                <a:pos x="T6" y="T7"/>
              </a:cxn>
              <a:cxn ang="T14">
                <a:pos x="T8" y="T9"/>
              </a:cxn>
            </a:cxnLst>
            <a:rect l="T15" t="T16" r="T17" b="T18"/>
            <a:pathLst>
              <a:path w="1632" h="272">
                <a:moveTo>
                  <a:pt x="272" y="0"/>
                </a:moveTo>
                <a:lnTo>
                  <a:pt x="0" y="272"/>
                </a:lnTo>
                <a:lnTo>
                  <a:pt x="1632" y="272"/>
                </a:lnTo>
                <a:lnTo>
                  <a:pt x="1632" y="0"/>
                </a:lnTo>
                <a:lnTo>
                  <a:pt x="272" y="0"/>
                </a:lnTo>
                <a:close/>
              </a:path>
            </a:pathLst>
          </a:custGeom>
          <a:ln>
            <a:headEnd/>
            <a:tailEnd/>
          </a:ln>
        </p:spPr>
        <p:style>
          <a:lnRef idx="1">
            <a:schemeClr val="accent2"/>
          </a:lnRef>
          <a:fillRef idx="2">
            <a:schemeClr val="accent2"/>
          </a:fillRef>
          <a:effectRef idx="1">
            <a:schemeClr val="accent2"/>
          </a:effectRef>
          <a:fontRef idx="minor">
            <a:schemeClr val="dk1"/>
          </a:fontRef>
        </p:style>
        <p:txBody>
          <a:bodyPr rot="10800000" lIns="45720" tIns="44450" rIns="45720" bIns="44450" anchor="ctr" anchorCtr="1"/>
          <a:lstStyle/>
          <a:p>
            <a:pPr algn="ctr" eaLnBrk="0" fontAlgn="auto" hangingPunct="0">
              <a:spcBef>
                <a:spcPts val="0"/>
              </a:spcBef>
              <a:spcAft>
                <a:spcPts val="0"/>
              </a:spcAft>
              <a:defRPr/>
            </a:pPr>
            <a:endParaRPr lang="zh-TW" altLang="en-US" sz="1800"/>
          </a:p>
        </p:txBody>
      </p:sp>
      <p:sp>
        <p:nvSpPr>
          <p:cNvPr id="36868" name="Text Box 13"/>
          <p:cNvSpPr txBox="1">
            <a:spLocks noChangeArrowheads="1"/>
          </p:cNvSpPr>
          <p:nvPr/>
        </p:nvSpPr>
        <p:spPr bwMode="auto">
          <a:xfrm>
            <a:off x="539750" y="260350"/>
            <a:ext cx="6891338" cy="430213"/>
          </a:xfrm>
          <a:prstGeom prst="rect">
            <a:avLst/>
          </a:prstGeom>
          <a:noFill/>
          <a:ln w="9525" algn="ctr">
            <a:noFill/>
            <a:miter lim="800000"/>
            <a:headEnd/>
            <a:tailEnd/>
          </a:ln>
        </p:spPr>
        <p:txBody>
          <a:bodyPr>
            <a:spAutoFit/>
          </a:bodyPr>
          <a:lstStyle/>
          <a:p>
            <a:pPr algn="ctr" eaLnBrk="0" hangingPunct="0">
              <a:defRPr/>
            </a:pPr>
            <a:r>
              <a:rPr lang="en-US" altLang="zh-TW" sz="2200" dirty="0" smtClean="0">
                <a:solidFill>
                  <a:srgbClr val="0033CC"/>
                </a:solidFill>
                <a:latin typeface="Lucida Calligraphy" pitchFamily="66" charset="0"/>
              </a:rPr>
              <a:t>2012 </a:t>
            </a:r>
            <a:r>
              <a:rPr lang="zh-TW" altLang="en-US" sz="2200" dirty="0">
                <a:solidFill>
                  <a:srgbClr val="0033CC"/>
                </a:solidFill>
                <a:latin typeface="Lucida Calligraphy" pitchFamily="66" charset="0"/>
              </a:rPr>
              <a:t>社科院國際海外夏日學院 </a:t>
            </a:r>
            <a:r>
              <a:rPr lang="en-US" altLang="zh-TW" sz="2200" dirty="0" smtClean="0">
                <a:solidFill>
                  <a:srgbClr val="0033CC"/>
                </a:solidFill>
                <a:latin typeface="Lucida Calligraphy" pitchFamily="66" charset="0"/>
              </a:rPr>
              <a:t>Incoming</a:t>
            </a:r>
            <a:endParaRPr lang="zh-TW" altLang="en-US" sz="2200" dirty="0">
              <a:solidFill>
                <a:srgbClr val="0033CC"/>
              </a:solidFill>
              <a:latin typeface="Lucida Calligraphy" pitchFamily="66" charset="0"/>
            </a:endParaRPr>
          </a:p>
        </p:txBody>
      </p:sp>
      <p:sp>
        <p:nvSpPr>
          <p:cNvPr id="43012" name="Text Box 14"/>
          <p:cNvSpPr txBox="1">
            <a:spLocks noChangeArrowheads="1"/>
          </p:cNvSpPr>
          <p:nvPr/>
        </p:nvSpPr>
        <p:spPr bwMode="auto">
          <a:xfrm>
            <a:off x="395536" y="1916832"/>
            <a:ext cx="5688632" cy="2492990"/>
          </a:xfrm>
          <a:prstGeom prst="rect">
            <a:avLst/>
          </a:prstGeom>
          <a:noFill/>
          <a:ln w="9525">
            <a:noFill/>
            <a:miter lim="800000"/>
            <a:headEnd/>
            <a:tailEnd/>
          </a:ln>
        </p:spPr>
        <p:txBody>
          <a:bodyPr wrap="square">
            <a:spAutoFit/>
          </a:bodyPr>
          <a:lstStyle/>
          <a:p>
            <a:pPr eaLnBrk="0" hangingPunct="0">
              <a:spcBef>
                <a:spcPct val="50000"/>
              </a:spcBef>
              <a:buClr>
                <a:schemeClr val="accent1"/>
              </a:buClr>
              <a:buFont typeface="Wingdings" pitchFamily="2" charset="2"/>
              <a:buChar char="l"/>
            </a:pPr>
            <a:r>
              <a:rPr lang="zh-TW" altLang="en-US" sz="2400" dirty="0" smtClean="0">
                <a:solidFill>
                  <a:srgbClr val="CC00CC"/>
                </a:solidFill>
                <a:effectLst/>
                <a:latin typeface="Calibri" pitchFamily="34" charset="0"/>
              </a:rPr>
              <a:t>共計辦理</a:t>
            </a:r>
            <a:r>
              <a:rPr lang="en-US" altLang="zh-TW" sz="2400" dirty="0" smtClean="0">
                <a:solidFill>
                  <a:srgbClr val="CC00CC"/>
                </a:solidFill>
                <a:effectLst/>
                <a:latin typeface="Calibri" pitchFamily="34" charset="0"/>
              </a:rPr>
              <a:t>2</a:t>
            </a:r>
            <a:r>
              <a:rPr lang="zh-TW" altLang="en-US" sz="2400" dirty="0" smtClean="0">
                <a:solidFill>
                  <a:srgbClr val="CC00CC"/>
                </a:solidFill>
                <a:effectLst/>
                <a:latin typeface="Calibri" pitchFamily="34" charset="0"/>
              </a:rPr>
              <a:t>梯次 </a:t>
            </a:r>
            <a:r>
              <a:rPr lang="en-US" altLang="zh-TW" sz="2400" dirty="0" smtClean="0">
                <a:solidFill>
                  <a:srgbClr val="CC00CC"/>
                </a:solidFill>
                <a:effectLst/>
                <a:latin typeface="Calibri" pitchFamily="34" charset="0"/>
              </a:rPr>
              <a:t>(</a:t>
            </a:r>
            <a:r>
              <a:rPr lang="zh-TW" altLang="en-US" sz="2400" dirty="0" smtClean="0">
                <a:solidFill>
                  <a:srgbClr val="CC00CC"/>
                </a:solidFill>
                <a:effectLst/>
                <a:latin typeface="Calibri" pitchFamily="34" charset="0"/>
              </a:rPr>
              <a:t>對外經際貿易大學、美國</a:t>
            </a:r>
            <a:r>
              <a:rPr lang="en-US" altLang="zh-TW" sz="2400" dirty="0" smtClean="0">
                <a:solidFill>
                  <a:srgbClr val="CC00CC"/>
                </a:solidFill>
                <a:effectLst/>
                <a:latin typeface="Calibri" pitchFamily="34" charset="0"/>
              </a:rPr>
              <a:t>Bridgewater State University&amp;</a:t>
            </a:r>
            <a:r>
              <a:rPr lang="zh-TW" altLang="en-US" sz="2400" dirty="0" smtClean="0">
                <a:solidFill>
                  <a:srgbClr val="CC00CC"/>
                </a:solidFill>
                <a:effectLst/>
                <a:latin typeface="Calibri" pitchFamily="34" charset="0"/>
              </a:rPr>
              <a:t>香港教育學院</a:t>
            </a:r>
            <a:r>
              <a:rPr lang="en-US" altLang="zh-TW" sz="2400" dirty="0" smtClean="0">
                <a:solidFill>
                  <a:srgbClr val="CC00CC"/>
                </a:solidFill>
                <a:effectLst/>
                <a:latin typeface="Calibri" pitchFamily="34" charset="0"/>
              </a:rPr>
              <a:t>)</a:t>
            </a:r>
            <a:endParaRPr lang="en-US" altLang="zh-TW" sz="2400" dirty="0">
              <a:solidFill>
                <a:srgbClr val="CC00CC"/>
              </a:solidFill>
              <a:effectLst/>
              <a:latin typeface="Calibri" pitchFamily="34" charset="0"/>
            </a:endParaRPr>
          </a:p>
          <a:p>
            <a:pPr eaLnBrk="0" hangingPunct="0">
              <a:spcBef>
                <a:spcPct val="50000"/>
              </a:spcBef>
              <a:buClr>
                <a:schemeClr val="accent1"/>
              </a:buClr>
              <a:buFont typeface="Wingdings" pitchFamily="2" charset="2"/>
              <a:buChar char="l"/>
            </a:pPr>
            <a:r>
              <a:rPr lang="en-US" altLang="zh-TW" sz="2400" dirty="0">
                <a:solidFill>
                  <a:srgbClr val="CC00CC"/>
                </a:solidFill>
                <a:effectLst/>
                <a:latin typeface="Calibri" pitchFamily="34" charset="0"/>
              </a:rPr>
              <a:t> </a:t>
            </a:r>
            <a:r>
              <a:rPr lang="zh-TW" altLang="en-US" sz="2400" dirty="0" smtClean="0">
                <a:solidFill>
                  <a:srgbClr val="CC00CC"/>
                </a:solidFill>
                <a:effectLst/>
                <a:latin typeface="Calibri" pitchFamily="34" charset="0"/>
              </a:rPr>
              <a:t>上課</a:t>
            </a:r>
            <a:r>
              <a:rPr lang="zh-TW" altLang="en-US" sz="2400" dirty="0">
                <a:solidFill>
                  <a:srgbClr val="CC00CC"/>
                </a:solidFill>
                <a:effectLst/>
                <a:latin typeface="Calibri" pitchFamily="34" charset="0"/>
              </a:rPr>
              <a:t>地點</a:t>
            </a:r>
            <a:r>
              <a:rPr lang="en-US" altLang="zh-TW" sz="2400" dirty="0">
                <a:solidFill>
                  <a:srgbClr val="CC00CC"/>
                </a:solidFill>
                <a:effectLst/>
                <a:latin typeface="Calibri" pitchFamily="34" charset="0"/>
              </a:rPr>
              <a:t>: </a:t>
            </a:r>
            <a:r>
              <a:rPr lang="zh-TW" altLang="en-US" sz="2400" dirty="0" smtClean="0">
                <a:solidFill>
                  <a:srgbClr val="CC00CC"/>
                </a:solidFill>
                <a:effectLst/>
                <a:latin typeface="Calibri" pitchFamily="34" charset="0"/>
              </a:rPr>
              <a:t>政大校區、對外貿易發展協會、台灣智庫、故宮博物院、陽明山、寶藏巖藝術村墾丁國家公園、台南等地。</a:t>
            </a:r>
            <a:endParaRPr lang="en-US" altLang="zh-TW" sz="2400" dirty="0" smtClean="0">
              <a:solidFill>
                <a:srgbClr val="CC00CC"/>
              </a:solidFill>
              <a:effectLst/>
              <a:latin typeface="Calibri" pitchFamily="34" charset="0"/>
            </a:endParaRPr>
          </a:p>
        </p:txBody>
      </p:sp>
      <p:sp>
        <p:nvSpPr>
          <p:cNvPr id="11" name="文字方塊 11"/>
          <p:cNvSpPr txBox="1">
            <a:spLocks noChangeArrowheads="1"/>
          </p:cNvSpPr>
          <p:nvPr/>
        </p:nvSpPr>
        <p:spPr bwMode="auto">
          <a:xfrm>
            <a:off x="323850" y="908050"/>
            <a:ext cx="6119813" cy="830997"/>
          </a:xfrm>
          <a:prstGeom prst="rect">
            <a:avLst/>
          </a:prstGeom>
          <a:noFill/>
          <a:ln w="9525">
            <a:noFill/>
            <a:miter lim="800000"/>
            <a:headEnd/>
            <a:tailEnd/>
          </a:ln>
        </p:spPr>
        <p:txBody>
          <a:bodyPr>
            <a:spAutoFit/>
          </a:bodyPr>
          <a:lstStyle/>
          <a:p>
            <a:pPr algn="ctr" eaLnBrk="0" hangingPunct="0">
              <a:buClr>
                <a:schemeClr val="accent1"/>
              </a:buClr>
              <a:defRPr/>
            </a:pPr>
            <a:r>
              <a:rPr lang="en-US" altLang="zh-TW" sz="2400" dirty="0" smtClean="0">
                <a:solidFill>
                  <a:srgbClr val="000099"/>
                </a:solidFill>
                <a:latin typeface="Calibri" pitchFamily="34" charset="0"/>
              </a:rPr>
              <a:t>2012</a:t>
            </a:r>
            <a:r>
              <a:rPr lang="zh-TW" altLang="en-US" sz="2400" dirty="0" smtClean="0">
                <a:solidFill>
                  <a:srgbClr val="000099"/>
                </a:solidFill>
                <a:latin typeface="Calibri" pitchFamily="34" charset="0"/>
              </a:rPr>
              <a:t>年夏日學院內容</a:t>
            </a:r>
            <a:r>
              <a:rPr lang="en-US" altLang="zh-TW" sz="2400" dirty="0" smtClean="0">
                <a:solidFill>
                  <a:srgbClr val="000099"/>
                </a:solidFill>
                <a:latin typeface="Calibri" pitchFamily="34" charset="0"/>
              </a:rPr>
              <a:t>:</a:t>
            </a:r>
          </a:p>
          <a:p>
            <a:pPr algn="ctr" eaLnBrk="0" hangingPunct="0">
              <a:buClr>
                <a:schemeClr val="accent1"/>
              </a:buClr>
              <a:defRPr/>
            </a:pPr>
            <a:r>
              <a:rPr lang="zh-TW" altLang="en-US" sz="2400" dirty="0" smtClean="0">
                <a:solidFill>
                  <a:srgbClr val="000099"/>
                </a:solidFill>
                <a:latin typeface="Forte" pitchFamily="66" charset="0"/>
              </a:rPr>
              <a:t>台灣社會科學</a:t>
            </a:r>
            <a:r>
              <a:rPr lang="en-US" altLang="zh-TW" sz="2400" dirty="0" smtClean="0">
                <a:solidFill>
                  <a:srgbClr val="000099"/>
                </a:solidFill>
                <a:latin typeface="Forte" pitchFamily="66" charset="0"/>
              </a:rPr>
              <a:t>(</a:t>
            </a:r>
            <a:r>
              <a:rPr lang="zh-TW" altLang="en-US" sz="2400" dirty="0" smtClean="0">
                <a:solidFill>
                  <a:srgbClr val="000099"/>
                </a:solidFill>
                <a:latin typeface="Forte" pitchFamily="66" charset="0"/>
              </a:rPr>
              <a:t>政治、經濟、社會等議題</a:t>
            </a:r>
            <a:r>
              <a:rPr lang="en-US" altLang="zh-TW" sz="2400" dirty="0" smtClean="0">
                <a:solidFill>
                  <a:srgbClr val="000099"/>
                </a:solidFill>
                <a:latin typeface="Forte" pitchFamily="66" charset="0"/>
              </a:rPr>
              <a:t>)</a:t>
            </a:r>
            <a:endParaRPr lang="zh-TW" altLang="en-US" sz="2400" dirty="0">
              <a:solidFill>
                <a:srgbClr val="000099"/>
              </a:solidFill>
              <a:latin typeface="Forte" pitchFamily="66" charset="0"/>
            </a:endParaRPr>
          </a:p>
        </p:txBody>
      </p:sp>
      <p:pic>
        <p:nvPicPr>
          <p:cNvPr id="33795" name="Picture 3" descr="D:\社科院照片\201207summer programme\_MG_0036.JPG"/>
          <p:cNvPicPr>
            <a:picLocks noChangeAspect="1" noChangeArrowheads="1"/>
          </p:cNvPicPr>
          <p:nvPr/>
        </p:nvPicPr>
        <p:blipFill>
          <a:blip r:embed="rId2" cstate="print"/>
          <a:srcRect/>
          <a:stretch>
            <a:fillRect/>
          </a:stretch>
        </p:blipFill>
        <p:spPr bwMode="auto">
          <a:xfrm>
            <a:off x="251520" y="4941168"/>
            <a:ext cx="2695248" cy="1796832"/>
          </a:xfrm>
          <a:prstGeom prst="rect">
            <a:avLst/>
          </a:prstGeom>
          <a:noFill/>
        </p:spPr>
      </p:pic>
      <p:pic>
        <p:nvPicPr>
          <p:cNvPr id="33796" name="Picture 4" descr="D:\社科院照片\201207summer programme\_MG_0098.JPG"/>
          <p:cNvPicPr>
            <a:picLocks noChangeAspect="1" noChangeArrowheads="1"/>
          </p:cNvPicPr>
          <p:nvPr/>
        </p:nvPicPr>
        <p:blipFill>
          <a:blip r:embed="rId3" cstate="print"/>
          <a:srcRect/>
          <a:stretch>
            <a:fillRect/>
          </a:stretch>
        </p:blipFill>
        <p:spPr bwMode="auto">
          <a:xfrm>
            <a:off x="2987824" y="4653136"/>
            <a:ext cx="3126788" cy="2084525"/>
          </a:xfrm>
          <a:prstGeom prst="rect">
            <a:avLst/>
          </a:prstGeom>
          <a:noFill/>
        </p:spPr>
      </p:pic>
      <p:pic>
        <p:nvPicPr>
          <p:cNvPr id="33798" name="Picture 6" descr="D:\社科院照片\201207summer programme\_MG_0272.JPG"/>
          <p:cNvPicPr>
            <a:picLocks noChangeAspect="1" noChangeArrowheads="1"/>
          </p:cNvPicPr>
          <p:nvPr/>
        </p:nvPicPr>
        <p:blipFill>
          <a:blip r:embed="rId4" cstate="print"/>
          <a:srcRect/>
          <a:stretch>
            <a:fillRect/>
          </a:stretch>
        </p:blipFill>
        <p:spPr bwMode="auto">
          <a:xfrm>
            <a:off x="6156176" y="2564904"/>
            <a:ext cx="2766053" cy="4149080"/>
          </a:xfrm>
          <a:prstGeom prst="rect">
            <a:avLst/>
          </a:prstGeom>
          <a:noFill/>
        </p:spPr>
      </p:pic>
      <p:pic>
        <p:nvPicPr>
          <p:cNvPr id="33799" name="Picture 7" descr="D:\社科院照片\201206summer programme\_MG_4365.JPG"/>
          <p:cNvPicPr>
            <a:picLocks noChangeAspect="1" noChangeArrowheads="1"/>
          </p:cNvPicPr>
          <p:nvPr/>
        </p:nvPicPr>
        <p:blipFill>
          <a:blip r:embed="rId5" cstate="print"/>
          <a:srcRect/>
          <a:stretch>
            <a:fillRect/>
          </a:stretch>
        </p:blipFill>
        <p:spPr bwMode="auto">
          <a:xfrm flipH="1">
            <a:off x="6372200" y="836712"/>
            <a:ext cx="2484276" cy="1656184"/>
          </a:xfrm>
          <a:prstGeom prst="rect">
            <a:avLst/>
          </a:prstGeom>
          <a:noFill/>
        </p:spPr>
      </p:pic>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9832" name="Freeform 8"/>
          <p:cNvSpPr>
            <a:spLocks/>
          </p:cNvSpPr>
          <p:nvPr/>
        </p:nvSpPr>
        <p:spPr bwMode="gray">
          <a:xfrm flipH="1" flipV="1">
            <a:off x="500063" y="214313"/>
            <a:ext cx="7358062" cy="574675"/>
          </a:xfrm>
          <a:custGeom>
            <a:avLst/>
            <a:gdLst>
              <a:gd name="T0" fmla="*/ 272 w 1632"/>
              <a:gd name="T1" fmla="*/ 0 h 272"/>
              <a:gd name="T2" fmla="*/ 0 w 1632"/>
              <a:gd name="T3" fmla="*/ 272 h 272"/>
              <a:gd name="T4" fmla="*/ 1632 w 1632"/>
              <a:gd name="T5" fmla="*/ 272 h 272"/>
              <a:gd name="T6" fmla="*/ 1632 w 1632"/>
              <a:gd name="T7" fmla="*/ 0 h 272"/>
              <a:gd name="T8" fmla="*/ 272 w 1632"/>
              <a:gd name="T9" fmla="*/ 0 h 272"/>
              <a:gd name="T10" fmla="*/ 0 60000 65536"/>
              <a:gd name="T11" fmla="*/ 0 60000 65536"/>
              <a:gd name="T12" fmla="*/ 0 60000 65536"/>
              <a:gd name="T13" fmla="*/ 0 60000 65536"/>
              <a:gd name="T14" fmla="*/ 0 60000 65536"/>
              <a:gd name="T15" fmla="*/ 0 w 1632"/>
              <a:gd name="T16" fmla="*/ 0 h 272"/>
              <a:gd name="T17" fmla="*/ 1632 w 1632"/>
              <a:gd name="T18" fmla="*/ 272 h 272"/>
            </a:gdLst>
            <a:ahLst/>
            <a:cxnLst>
              <a:cxn ang="T10">
                <a:pos x="T0" y="T1"/>
              </a:cxn>
              <a:cxn ang="T11">
                <a:pos x="T2" y="T3"/>
              </a:cxn>
              <a:cxn ang="T12">
                <a:pos x="T4" y="T5"/>
              </a:cxn>
              <a:cxn ang="T13">
                <a:pos x="T6" y="T7"/>
              </a:cxn>
              <a:cxn ang="T14">
                <a:pos x="T8" y="T9"/>
              </a:cxn>
            </a:cxnLst>
            <a:rect l="T15" t="T16" r="T17" b="T18"/>
            <a:pathLst>
              <a:path w="1632" h="272">
                <a:moveTo>
                  <a:pt x="272" y="0"/>
                </a:moveTo>
                <a:lnTo>
                  <a:pt x="0" y="272"/>
                </a:lnTo>
                <a:lnTo>
                  <a:pt x="1632" y="272"/>
                </a:lnTo>
                <a:lnTo>
                  <a:pt x="1632" y="0"/>
                </a:lnTo>
                <a:lnTo>
                  <a:pt x="272" y="0"/>
                </a:lnTo>
                <a:close/>
              </a:path>
            </a:pathLst>
          </a:custGeom>
          <a:ln>
            <a:headEnd/>
            <a:tailEnd/>
          </a:ln>
        </p:spPr>
        <p:style>
          <a:lnRef idx="1">
            <a:schemeClr val="accent2"/>
          </a:lnRef>
          <a:fillRef idx="2">
            <a:schemeClr val="accent2"/>
          </a:fillRef>
          <a:effectRef idx="1">
            <a:schemeClr val="accent2"/>
          </a:effectRef>
          <a:fontRef idx="minor">
            <a:schemeClr val="dk1"/>
          </a:fontRef>
        </p:style>
        <p:txBody>
          <a:bodyPr rot="10800000" lIns="45720" tIns="44450" rIns="45720" bIns="44450" anchor="ctr" anchorCtr="1"/>
          <a:lstStyle/>
          <a:p>
            <a:pPr algn="ctr" eaLnBrk="0" fontAlgn="auto" hangingPunct="0">
              <a:spcBef>
                <a:spcPts val="0"/>
              </a:spcBef>
              <a:spcAft>
                <a:spcPts val="0"/>
              </a:spcAft>
              <a:defRPr/>
            </a:pPr>
            <a:endParaRPr lang="zh-TW" altLang="en-US" sz="1800"/>
          </a:p>
        </p:txBody>
      </p:sp>
      <p:sp>
        <p:nvSpPr>
          <p:cNvPr id="36868" name="Text Box 13"/>
          <p:cNvSpPr txBox="1">
            <a:spLocks noChangeArrowheads="1"/>
          </p:cNvSpPr>
          <p:nvPr/>
        </p:nvSpPr>
        <p:spPr bwMode="auto">
          <a:xfrm>
            <a:off x="539750" y="260350"/>
            <a:ext cx="6891338" cy="430213"/>
          </a:xfrm>
          <a:prstGeom prst="rect">
            <a:avLst/>
          </a:prstGeom>
          <a:noFill/>
          <a:ln w="9525" algn="ctr">
            <a:noFill/>
            <a:miter lim="800000"/>
            <a:headEnd/>
            <a:tailEnd/>
          </a:ln>
        </p:spPr>
        <p:txBody>
          <a:bodyPr>
            <a:spAutoFit/>
          </a:bodyPr>
          <a:lstStyle/>
          <a:p>
            <a:pPr algn="ctr" eaLnBrk="0" hangingPunct="0">
              <a:defRPr/>
            </a:pPr>
            <a:r>
              <a:rPr lang="en-US" altLang="zh-TW" sz="2200" dirty="0" smtClean="0">
                <a:solidFill>
                  <a:srgbClr val="0033CC"/>
                </a:solidFill>
                <a:latin typeface="Lucida Calligraphy" pitchFamily="66" charset="0"/>
              </a:rPr>
              <a:t>2013 </a:t>
            </a:r>
            <a:r>
              <a:rPr lang="zh-TW" altLang="en-US" sz="2200" dirty="0" smtClean="0">
                <a:solidFill>
                  <a:srgbClr val="0033CC"/>
                </a:solidFill>
                <a:latin typeface="Lucida Calligraphy" pitchFamily="66" charset="0"/>
              </a:rPr>
              <a:t>社</a:t>
            </a:r>
            <a:r>
              <a:rPr lang="zh-TW" altLang="en-US" sz="2200" dirty="0">
                <a:solidFill>
                  <a:srgbClr val="0033CC"/>
                </a:solidFill>
                <a:latin typeface="Lucida Calligraphy" pitchFamily="66" charset="0"/>
              </a:rPr>
              <a:t>科院國際海外夏日學院 </a:t>
            </a:r>
            <a:r>
              <a:rPr lang="en-US" altLang="zh-TW" sz="2200" dirty="0" smtClean="0">
                <a:solidFill>
                  <a:srgbClr val="0033CC"/>
                </a:solidFill>
                <a:latin typeface="Lucida Calligraphy" pitchFamily="66" charset="0"/>
              </a:rPr>
              <a:t>Incoming</a:t>
            </a:r>
            <a:endParaRPr lang="zh-TW" altLang="en-US" sz="2200" dirty="0">
              <a:solidFill>
                <a:srgbClr val="0033CC"/>
              </a:solidFill>
              <a:latin typeface="Lucida Calligraphy" pitchFamily="66" charset="0"/>
            </a:endParaRPr>
          </a:p>
        </p:txBody>
      </p:sp>
      <p:sp>
        <p:nvSpPr>
          <p:cNvPr id="43012" name="Text Box 14"/>
          <p:cNvSpPr txBox="1">
            <a:spLocks noChangeArrowheads="1"/>
          </p:cNvSpPr>
          <p:nvPr/>
        </p:nvSpPr>
        <p:spPr bwMode="auto">
          <a:xfrm>
            <a:off x="395536" y="1916832"/>
            <a:ext cx="5688632" cy="2123658"/>
          </a:xfrm>
          <a:prstGeom prst="rect">
            <a:avLst/>
          </a:prstGeom>
          <a:noFill/>
          <a:ln w="9525">
            <a:noFill/>
            <a:miter lim="800000"/>
            <a:headEnd/>
            <a:tailEnd/>
          </a:ln>
        </p:spPr>
        <p:txBody>
          <a:bodyPr wrap="square">
            <a:spAutoFit/>
          </a:bodyPr>
          <a:lstStyle/>
          <a:p>
            <a:pPr eaLnBrk="0" hangingPunct="0">
              <a:spcBef>
                <a:spcPct val="50000"/>
              </a:spcBef>
              <a:buClr>
                <a:schemeClr val="accent1"/>
              </a:buClr>
              <a:buFont typeface="Wingdings" pitchFamily="2" charset="2"/>
              <a:buChar char="l"/>
            </a:pPr>
            <a:r>
              <a:rPr lang="zh-TW" altLang="en-US" sz="2400" dirty="0" smtClean="0">
                <a:solidFill>
                  <a:srgbClr val="CC00CC"/>
                </a:solidFill>
                <a:effectLst/>
                <a:latin typeface="Calibri" pitchFamily="34" charset="0"/>
              </a:rPr>
              <a:t>共計辦理</a:t>
            </a:r>
            <a:r>
              <a:rPr lang="en-US" altLang="zh-TW" sz="2400" dirty="0" smtClean="0">
                <a:solidFill>
                  <a:srgbClr val="CC00CC"/>
                </a:solidFill>
                <a:effectLst/>
                <a:latin typeface="Calibri" pitchFamily="34" charset="0"/>
              </a:rPr>
              <a:t>3</a:t>
            </a:r>
            <a:r>
              <a:rPr lang="zh-TW" altLang="en-US" sz="2400" dirty="0" smtClean="0">
                <a:solidFill>
                  <a:srgbClr val="CC00CC"/>
                </a:solidFill>
                <a:effectLst/>
                <a:latin typeface="Calibri" pitchFamily="34" charset="0"/>
              </a:rPr>
              <a:t>梯次 </a:t>
            </a:r>
            <a:r>
              <a:rPr lang="en-US" altLang="zh-TW" sz="2400" dirty="0" smtClean="0">
                <a:solidFill>
                  <a:srgbClr val="CC00CC"/>
                </a:solidFill>
                <a:effectLst/>
                <a:latin typeface="Calibri" pitchFamily="34" charset="0"/>
              </a:rPr>
              <a:t>(</a:t>
            </a:r>
            <a:r>
              <a:rPr lang="zh-TW" altLang="en-US" sz="2400" dirty="0" smtClean="0">
                <a:solidFill>
                  <a:srgbClr val="CC00CC"/>
                </a:solidFill>
                <a:effectLst/>
                <a:latin typeface="Calibri" pitchFamily="34" charset="0"/>
              </a:rPr>
              <a:t>對外經際貿易大學、香港中文大學、香港教育學院</a:t>
            </a:r>
            <a:r>
              <a:rPr lang="en-US" altLang="zh-TW" sz="2400" dirty="0" smtClean="0">
                <a:solidFill>
                  <a:srgbClr val="CC00CC"/>
                </a:solidFill>
                <a:effectLst/>
                <a:latin typeface="Calibri" pitchFamily="34" charset="0"/>
              </a:rPr>
              <a:t>)</a:t>
            </a:r>
            <a:endParaRPr lang="en-US" altLang="zh-TW" sz="2400" dirty="0">
              <a:solidFill>
                <a:srgbClr val="CC00CC"/>
              </a:solidFill>
              <a:effectLst/>
              <a:latin typeface="Calibri" pitchFamily="34" charset="0"/>
            </a:endParaRPr>
          </a:p>
          <a:p>
            <a:pPr eaLnBrk="0" hangingPunct="0">
              <a:spcBef>
                <a:spcPct val="50000"/>
              </a:spcBef>
              <a:buClr>
                <a:schemeClr val="accent1"/>
              </a:buClr>
              <a:buFont typeface="Wingdings" pitchFamily="2" charset="2"/>
              <a:buChar char="l"/>
            </a:pPr>
            <a:r>
              <a:rPr lang="en-US" altLang="zh-TW" sz="2400" dirty="0">
                <a:solidFill>
                  <a:srgbClr val="CC00CC"/>
                </a:solidFill>
                <a:effectLst/>
                <a:latin typeface="Calibri" pitchFamily="34" charset="0"/>
              </a:rPr>
              <a:t> </a:t>
            </a:r>
            <a:r>
              <a:rPr lang="zh-TW" altLang="en-US" sz="2400" dirty="0" smtClean="0">
                <a:solidFill>
                  <a:srgbClr val="CC00CC"/>
                </a:solidFill>
                <a:effectLst/>
                <a:latin typeface="Calibri" pitchFamily="34" charset="0"/>
              </a:rPr>
              <a:t>上課</a:t>
            </a:r>
            <a:r>
              <a:rPr lang="zh-TW" altLang="en-US" sz="2400" dirty="0">
                <a:solidFill>
                  <a:srgbClr val="CC00CC"/>
                </a:solidFill>
                <a:effectLst/>
                <a:latin typeface="Calibri" pitchFamily="34" charset="0"/>
              </a:rPr>
              <a:t>地點</a:t>
            </a:r>
            <a:r>
              <a:rPr lang="en-US" altLang="zh-TW" sz="2400" dirty="0">
                <a:solidFill>
                  <a:srgbClr val="CC00CC"/>
                </a:solidFill>
                <a:effectLst/>
                <a:latin typeface="Calibri" pitchFamily="34" charset="0"/>
              </a:rPr>
              <a:t>: </a:t>
            </a:r>
            <a:r>
              <a:rPr lang="zh-TW" altLang="en-US" sz="2400" dirty="0" smtClean="0">
                <a:solidFill>
                  <a:srgbClr val="CC00CC"/>
                </a:solidFill>
                <a:effectLst/>
                <a:latin typeface="Calibri" pitchFamily="34" charset="0"/>
              </a:rPr>
              <a:t>政大校區、對外貿易發展協會、台灣智庫、總統府、</a:t>
            </a:r>
            <a:r>
              <a:rPr lang="en-US" altLang="zh-TW" sz="2400" dirty="0" smtClean="0">
                <a:solidFill>
                  <a:srgbClr val="CC00CC"/>
                </a:solidFill>
                <a:effectLst/>
                <a:latin typeface="Calibri" pitchFamily="34" charset="0"/>
              </a:rPr>
              <a:t>TVBS</a:t>
            </a:r>
            <a:r>
              <a:rPr lang="zh-TW" altLang="en-US" sz="2400" dirty="0" smtClean="0">
                <a:solidFill>
                  <a:srgbClr val="CC00CC"/>
                </a:solidFill>
                <a:effectLst/>
                <a:latin typeface="Calibri" pitchFamily="34" charset="0"/>
              </a:rPr>
              <a:t>、寶藏巖藝術村、國父紀念館、南投日月潭等地。</a:t>
            </a:r>
            <a:endParaRPr lang="en-US" altLang="zh-TW" sz="2400" dirty="0" smtClean="0">
              <a:solidFill>
                <a:srgbClr val="CC00CC"/>
              </a:solidFill>
              <a:effectLst/>
              <a:latin typeface="Calibri" pitchFamily="34" charset="0"/>
            </a:endParaRPr>
          </a:p>
        </p:txBody>
      </p:sp>
      <p:sp>
        <p:nvSpPr>
          <p:cNvPr id="11" name="文字方塊 11"/>
          <p:cNvSpPr txBox="1">
            <a:spLocks noChangeArrowheads="1"/>
          </p:cNvSpPr>
          <p:nvPr/>
        </p:nvSpPr>
        <p:spPr bwMode="auto">
          <a:xfrm>
            <a:off x="323850" y="908050"/>
            <a:ext cx="6119813" cy="830997"/>
          </a:xfrm>
          <a:prstGeom prst="rect">
            <a:avLst/>
          </a:prstGeom>
          <a:noFill/>
          <a:ln w="9525">
            <a:noFill/>
            <a:miter lim="800000"/>
            <a:headEnd/>
            <a:tailEnd/>
          </a:ln>
        </p:spPr>
        <p:txBody>
          <a:bodyPr>
            <a:spAutoFit/>
          </a:bodyPr>
          <a:lstStyle/>
          <a:p>
            <a:pPr algn="ctr" eaLnBrk="0" hangingPunct="0">
              <a:buClr>
                <a:schemeClr val="accent1"/>
              </a:buClr>
              <a:defRPr/>
            </a:pPr>
            <a:r>
              <a:rPr lang="en-US" altLang="zh-TW" sz="2400" dirty="0" smtClean="0">
                <a:solidFill>
                  <a:srgbClr val="000099"/>
                </a:solidFill>
                <a:latin typeface="Calibri" pitchFamily="34" charset="0"/>
              </a:rPr>
              <a:t>2013</a:t>
            </a:r>
            <a:r>
              <a:rPr lang="zh-TW" altLang="en-US" sz="2400" dirty="0" smtClean="0">
                <a:solidFill>
                  <a:srgbClr val="000099"/>
                </a:solidFill>
                <a:latin typeface="Calibri" pitchFamily="34" charset="0"/>
              </a:rPr>
              <a:t>年夏日學院內容</a:t>
            </a:r>
            <a:r>
              <a:rPr lang="en-US" altLang="zh-TW" sz="2400" dirty="0" smtClean="0">
                <a:solidFill>
                  <a:srgbClr val="000099"/>
                </a:solidFill>
                <a:latin typeface="Calibri" pitchFamily="34" charset="0"/>
              </a:rPr>
              <a:t>:</a:t>
            </a:r>
          </a:p>
          <a:p>
            <a:pPr algn="ctr" eaLnBrk="0" hangingPunct="0">
              <a:buClr>
                <a:schemeClr val="accent1"/>
              </a:buClr>
              <a:defRPr/>
            </a:pPr>
            <a:r>
              <a:rPr lang="zh-TW" altLang="en-US" sz="2400" dirty="0" smtClean="0">
                <a:solidFill>
                  <a:srgbClr val="000099"/>
                </a:solidFill>
                <a:latin typeface="Forte" pitchFamily="66" charset="0"/>
              </a:rPr>
              <a:t>台灣社會科學</a:t>
            </a:r>
            <a:r>
              <a:rPr lang="en-US" altLang="zh-TW" sz="2400" dirty="0" smtClean="0">
                <a:solidFill>
                  <a:srgbClr val="000099"/>
                </a:solidFill>
                <a:latin typeface="Forte" pitchFamily="66" charset="0"/>
              </a:rPr>
              <a:t>(</a:t>
            </a:r>
            <a:r>
              <a:rPr lang="zh-TW" altLang="en-US" sz="2400" dirty="0" smtClean="0">
                <a:solidFill>
                  <a:srgbClr val="000099"/>
                </a:solidFill>
                <a:latin typeface="Forte" pitchFamily="66" charset="0"/>
              </a:rPr>
              <a:t>政治、經濟、社會媒體議題</a:t>
            </a:r>
            <a:r>
              <a:rPr lang="en-US" altLang="zh-TW" sz="2400" dirty="0" smtClean="0">
                <a:solidFill>
                  <a:srgbClr val="000099"/>
                </a:solidFill>
                <a:latin typeface="Forte" pitchFamily="66" charset="0"/>
              </a:rPr>
              <a:t>)</a:t>
            </a:r>
            <a:endParaRPr lang="zh-TW" altLang="en-US" sz="2400" dirty="0">
              <a:solidFill>
                <a:srgbClr val="000099"/>
              </a:solidFill>
              <a:latin typeface="Forte" pitchFamily="66" charset="0"/>
            </a:endParaRPr>
          </a:p>
        </p:txBody>
      </p:sp>
      <p:pic>
        <p:nvPicPr>
          <p:cNvPr id="10" name="圖片 9" descr="IMG_2408.JPG"/>
          <p:cNvPicPr>
            <a:picLocks noChangeAspect="1"/>
          </p:cNvPicPr>
          <p:nvPr/>
        </p:nvPicPr>
        <p:blipFill>
          <a:blip r:embed="rId2" cstate="print"/>
          <a:stretch>
            <a:fillRect/>
          </a:stretch>
        </p:blipFill>
        <p:spPr>
          <a:xfrm>
            <a:off x="179512" y="4580790"/>
            <a:ext cx="2592288" cy="1728192"/>
          </a:xfrm>
          <a:prstGeom prst="rect">
            <a:avLst/>
          </a:prstGeom>
        </p:spPr>
      </p:pic>
      <p:pic>
        <p:nvPicPr>
          <p:cNvPr id="12" name="圖片 11" descr="IMG_1996.JPG"/>
          <p:cNvPicPr>
            <a:picLocks noChangeAspect="1"/>
          </p:cNvPicPr>
          <p:nvPr/>
        </p:nvPicPr>
        <p:blipFill>
          <a:blip r:embed="rId3" cstate="print"/>
          <a:stretch>
            <a:fillRect/>
          </a:stretch>
        </p:blipFill>
        <p:spPr>
          <a:xfrm>
            <a:off x="2771800" y="4436772"/>
            <a:ext cx="3024336" cy="1968219"/>
          </a:xfrm>
          <a:prstGeom prst="rect">
            <a:avLst/>
          </a:prstGeom>
        </p:spPr>
      </p:pic>
      <p:pic>
        <p:nvPicPr>
          <p:cNvPr id="13" name="圖片 12" descr="IMG_3528.JPG"/>
          <p:cNvPicPr>
            <a:picLocks noChangeAspect="1"/>
          </p:cNvPicPr>
          <p:nvPr/>
        </p:nvPicPr>
        <p:blipFill>
          <a:blip r:embed="rId4" cstate="print"/>
          <a:stretch>
            <a:fillRect/>
          </a:stretch>
        </p:blipFill>
        <p:spPr>
          <a:xfrm>
            <a:off x="6444208" y="836712"/>
            <a:ext cx="2484276" cy="1656184"/>
          </a:xfrm>
          <a:prstGeom prst="rect">
            <a:avLst/>
          </a:prstGeom>
        </p:spPr>
      </p:pic>
      <p:pic>
        <p:nvPicPr>
          <p:cNvPr id="15" name="圖片 14" descr="DSC03466.JPG"/>
          <p:cNvPicPr>
            <a:picLocks noChangeAspect="1"/>
          </p:cNvPicPr>
          <p:nvPr/>
        </p:nvPicPr>
        <p:blipFill>
          <a:blip r:embed="rId5" cstate="print"/>
          <a:stretch>
            <a:fillRect/>
          </a:stretch>
        </p:blipFill>
        <p:spPr>
          <a:xfrm>
            <a:off x="6084168" y="2492896"/>
            <a:ext cx="2843808" cy="1886578"/>
          </a:xfrm>
          <a:prstGeom prst="rect">
            <a:avLst/>
          </a:prstGeom>
        </p:spPr>
      </p:pic>
      <p:pic>
        <p:nvPicPr>
          <p:cNvPr id="16" name="圖片 15" descr="IMG_2363.JPG"/>
          <p:cNvPicPr>
            <a:picLocks noChangeAspect="1"/>
          </p:cNvPicPr>
          <p:nvPr/>
        </p:nvPicPr>
        <p:blipFill>
          <a:blip r:embed="rId6" cstate="print"/>
          <a:stretch>
            <a:fillRect/>
          </a:stretch>
        </p:blipFill>
        <p:spPr>
          <a:xfrm>
            <a:off x="5796136" y="4365104"/>
            <a:ext cx="3131840" cy="2087894"/>
          </a:xfrm>
          <a:prstGeom prst="rect">
            <a:avLst/>
          </a:prstGeom>
        </p:spPr>
      </p:pic>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9" name="Rectangle 3"/>
          <p:cNvSpPr>
            <a:spLocks noGrp="1" noChangeArrowheads="1"/>
          </p:cNvSpPr>
          <p:nvPr>
            <p:ph type="body" idx="1"/>
          </p:nvPr>
        </p:nvSpPr>
        <p:spPr>
          <a:xfrm>
            <a:off x="611188" y="2565400"/>
            <a:ext cx="8532812" cy="1757363"/>
          </a:xfrm>
        </p:spPr>
        <p:txBody>
          <a:bodyPr/>
          <a:lstStyle/>
          <a:p>
            <a:pPr eaLnBrk="1" hangingPunct="1">
              <a:buFontTx/>
              <a:buNone/>
              <a:defRPr/>
            </a:pPr>
            <a:r>
              <a:rPr lang="zh-TW" altLang="en-US" sz="9000" dirty="0" smtClean="0">
                <a:solidFill>
                  <a:schemeClr val="accent2"/>
                </a:solidFill>
                <a:effectLst>
                  <a:outerShdw blurRad="38100" dist="38100" dir="2700000" algn="tl">
                    <a:srgbClr val="C0C0C0"/>
                  </a:outerShdw>
                </a:effectLst>
                <a:latin typeface="標楷體" pitchFamily="65" charset="-120"/>
              </a:rPr>
              <a:t>跨領域學分學程</a:t>
            </a:r>
          </a:p>
        </p:txBody>
      </p:sp>
      <p:sp>
        <p:nvSpPr>
          <p:cNvPr id="589832" name="Freeform 8"/>
          <p:cNvSpPr>
            <a:spLocks/>
          </p:cNvSpPr>
          <p:nvPr/>
        </p:nvSpPr>
        <p:spPr bwMode="gray">
          <a:xfrm flipH="1" flipV="1">
            <a:off x="-36513" y="-26988"/>
            <a:ext cx="5327651" cy="503238"/>
          </a:xfrm>
          <a:custGeom>
            <a:avLst/>
            <a:gdLst>
              <a:gd name="T0" fmla="*/ 272 w 1632"/>
              <a:gd name="T1" fmla="*/ 0 h 272"/>
              <a:gd name="T2" fmla="*/ 0 w 1632"/>
              <a:gd name="T3" fmla="*/ 272 h 272"/>
              <a:gd name="T4" fmla="*/ 1632 w 1632"/>
              <a:gd name="T5" fmla="*/ 272 h 272"/>
              <a:gd name="T6" fmla="*/ 1632 w 1632"/>
              <a:gd name="T7" fmla="*/ 0 h 272"/>
              <a:gd name="T8" fmla="*/ 272 w 1632"/>
              <a:gd name="T9" fmla="*/ 0 h 272"/>
              <a:gd name="T10" fmla="*/ 0 60000 65536"/>
              <a:gd name="T11" fmla="*/ 0 60000 65536"/>
              <a:gd name="T12" fmla="*/ 0 60000 65536"/>
              <a:gd name="T13" fmla="*/ 0 60000 65536"/>
              <a:gd name="T14" fmla="*/ 0 60000 65536"/>
              <a:gd name="T15" fmla="*/ 0 w 1632"/>
              <a:gd name="T16" fmla="*/ 0 h 272"/>
              <a:gd name="T17" fmla="*/ 1632 w 1632"/>
              <a:gd name="T18" fmla="*/ 272 h 272"/>
            </a:gdLst>
            <a:ahLst/>
            <a:cxnLst>
              <a:cxn ang="T10">
                <a:pos x="T0" y="T1"/>
              </a:cxn>
              <a:cxn ang="T11">
                <a:pos x="T2" y="T3"/>
              </a:cxn>
              <a:cxn ang="T12">
                <a:pos x="T4" y="T5"/>
              </a:cxn>
              <a:cxn ang="T13">
                <a:pos x="T6" y="T7"/>
              </a:cxn>
              <a:cxn ang="T14">
                <a:pos x="T8" y="T9"/>
              </a:cxn>
            </a:cxnLst>
            <a:rect l="T15" t="T16" r="T17" b="T18"/>
            <a:pathLst>
              <a:path w="1632" h="272">
                <a:moveTo>
                  <a:pt x="272" y="0"/>
                </a:moveTo>
                <a:lnTo>
                  <a:pt x="0" y="272"/>
                </a:lnTo>
                <a:lnTo>
                  <a:pt x="1632" y="272"/>
                </a:lnTo>
                <a:lnTo>
                  <a:pt x="1632" y="0"/>
                </a:lnTo>
                <a:lnTo>
                  <a:pt x="272" y="0"/>
                </a:lnTo>
                <a:close/>
              </a:path>
            </a:pathLst>
          </a:custGeom>
          <a:solidFill>
            <a:srgbClr val="7793BB"/>
          </a:solidFill>
          <a:ln w="25400">
            <a:noFill/>
            <a:round/>
            <a:headEnd/>
            <a:tailEnd/>
          </a:ln>
          <a:effectLst>
            <a:outerShdw dist="107763" dir="2700000" algn="ctr" rotWithShape="0">
              <a:schemeClr val="bg2">
                <a:alpha val="50000"/>
              </a:schemeClr>
            </a:outerShdw>
          </a:effectLst>
        </p:spPr>
        <p:txBody>
          <a:bodyPr rot="10800000" lIns="45720" tIns="44450" rIns="45720" bIns="44450" anchor="ctr" anchorCtr="1"/>
          <a:lstStyle/>
          <a:p>
            <a:pPr fontAlgn="auto">
              <a:spcBef>
                <a:spcPts val="0"/>
              </a:spcBef>
              <a:spcAft>
                <a:spcPts val="0"/>
              </a:spcAft>
              <a:defRPr/>
            </a:pPr>
            <a:endParaRPr lang="zh-TW" altLang="en-US">
              <a:effectLst/>
              <a:latin typeface="+mn-lt"/>
              <a:ea typeface="+mn-ea"/>
            </a:endParaRPr>
          </a:p>
        </p:txBody>
      </p:sp>
      <p:sp>
        <p:nvSpPr>
          <p:cNvPr id="16394" name="Rectangle 10"/>
          <p:cNvSpPr>
            <a:spLocks noChangeArrowheads="1"/>
          </p:cNvSpPr>
          <p:nvPr/>
        </p:nvSpPr>
        <p:spPr bwMode="auto">
          <a:xfrm>
            <a:off x="0" y="-100013"/>
            <a:ext cx="4800600" cy="646113"/>
          </a:xfrm>
          <a:prstGeom prst="rect">
            <a:avLst/>
          </a:prstGeom>
          <a:noFill/>
          <a:ln w="9525">
            <a:noFill/>
            <a:miter lim="800000"/>
            <a:headEnd/>
            <a:tailEnd/>
          </a:ln>
          <a:effectLst/>
        </p:spPr>
        <p:txBody>
          <a:bodyPr wrap="none">
            <a:spAutoFit/>
          </a:bodyPr>
          <a:lstStyle/>
          <a:p>
            <a:pPr>
              <a:defRPr/>
            </a:pPr>
            <a:r>
              <a:rPr lang="zh-TW" altLang="en-US" dirty="0">
                <a:effectLst>
                  <a:outerShdw blurRad="38100" dist="38100" dir="2700000" algn="tl">
                    <a:srgbClr val="C0C0C0"/>
                  </a:outerShdw>
                </a:effectLst>
                <a:latin typeface="Forte" pitchFamily="66" charset="0"/>
              </a:rPr>
              <a:t>社科院學生事務辦公室</a:t>
            </a:r>
          </a:p>
        </p:txBody>
      </p:sp>
      <p:pic>
        <p:nvPicPr>
          <p:cNvPr id="44036" name="Picture 11" descr="CSS Logo"/>
          <p:cNvPicPr>
            <a:picLocks noChangeAspect="1" noChangeArrowheads="1"/>
          </p:cNvPicPr>
          <p:nvPr/>
        </p:nvPicPr>
        <p:blipFill>
          <a:blip r:embed="rId3" cstate="print">
            <a:clrChange>
              <a:clrFrom>
                <a:srgbClr val="FFFFFF"/>
              </a:clrFrom>
              <a:clrTo>
                <a:srgbClr val="FFFFFF">
                  <a:alpha val="0"/>
                </a:srgbClr>
              </a:clrTo>
            </a:clrChange>
          </a:blip>
          <a:srcRect t="16037" r="9468"/>
          <a:stretch>
            <a:fillRect/>
          </a:stretch>
        </p:blipFill>
        <p:spPr bwMode="auto">
          <a:xfrm>
            <a:off x="5222875" y="5457825"/>
            <a:ext cx="3886200" cy="1400175"/>
          </a:xfrm>
          <a:prstGeom prst="rect">
            <a:avLst/>
          </a:prstGeom>
          <a:noFill/>
          <a:ln w="9525">
            <a:noFill/>
            <a:miter lim="800000"/>
            <a:headEnd/>
            <a:tailEnd/>
          </a:ln>
        </p:spPr>
      </p:pic>
      <p:sp>
        <p:nvSpPr>
          <p:cNvPr id="44037" name="投影片編號版面配置區 3"/>
          <p:cNvSpPr>
            <a:spLocks noGrp="1"/>
          </p:cNvSpPr>
          <p:nvPr/>
        </p:nvSpPr>
        <p:spPr bwMode="auto">
          <a:xfrm>
            <a:off x="146050" y="6210300"/>
            <a:ext cx="457200" cy="457200"/>
          </a:xfrm>
          <a:prstGeom prst="ellipse">
            <a:avLst/>
          </a:prstGeom>
          <a:solidFill>
            <a:schemeClr val="accent1"/>
          </a:solidFill>
          <a:ln w="9525">
            <a:noFill/>
            <a:round/>
            <a:headEnd/>
            <a:tailEnd/>
          </a:ln>
        </p:spPr>
        <p:txBody>
          <a:bodyPr wrap="none" lIns="0" tIns="0" rIns="0" bIns="0" anchor="ctr" anchorCtr="1"/>
          <a:lstStyle/>
          <a:p>
            <a:pPr algn="ctr"/>
            <a:r>
              <a:rPr lang="en-US" altLang="zh-TW" sz="1400">
                <a:solidFill>
                  <a:srgbClr val="FFFFFF"/>
                </a:solidFill>
                <a:effectLst/>
                <a:latin typeface="Constantia" pitchFamily="18" charset="0"/>
              </a:rPr>
              <a:t>21</a:t>
            </a:r>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9832" name="Freeform 8"/>
          <p:cNvSpPr>
            <a:spLocks/>
          </p:cNvSpPr>
          <p:nvPr/>
        </p:nvSpPr>
        <p:spPr bwMode="gray">
          <a:xfrm flipH="1" flipV="1">
            <a:off x="-36513" y="-26988"/>
            <a:ext cx="5327651" cy="503238"/>
          </a:xfrm>
          <a:custGeom>
            <a:avLst/>
            <a:gdLst>
              <a:gd name="T0" fmla="*/ 272 w 1632"/>
              <a:gd name="T1" fmla="*/ 0 h 272"/>
              <a:gd name="T2" fmla="*/ 0 w 1632"/>
              <a:gd name="T3" fmla="*/ 272 h 272"/>
              <a:gd name="T4" fmla="*/ 1632 w 1632"/>
              <a:gd name="T5" fmla="*/ 272 h 272"/>
              <a:gd name="T6" fmla="*/ 1632 w 1632"/>
              <a:gd name="T7" fmla="*/ 0 h 272"/>
              <a:gd name="T8" fmla="*/ 272 w 1632"/>
              <a:gd name="T9" fmla="*/ 0 h 272"/>
              <a:gd name="T10" fmla="*/ 0 60000 65536"/>
              <a:gd name="T11" fmla="*/ 0 60000 65536"/>
              <a:gd name="T12" fmla="*/ 0 60000 65536"/>
              <a:gd name="T13" fmla="*/ 0 60000 65536"/>
              <a:gd name="T14" fmla="*/ 0 60000 65536"/>
              <a:gd name="T15" fmla="*/ 0 w 1632"/>
              <a:gd name="T16" fmla="*/ 0 h 272"/>
              <a:gd name="T17" fmla="*/ 1632 w 1632"/>
              <a:gd name="T18" fmla="*/ 272 h 272"/>
            </a:gdLst>
            <a:ahLst/>
            <a:cxnLst>
              <a:cxn ang="T10">
                <a:pos x="T0" y="T1"/>
              </a:cxn>
              <a:cxn ang="T11">
                <a:pos x="T2" y="T3"/>
              </a:cxn>
              <a:cxn ang="T12">
                <a:pos x="T4" y="T5"/>
              </a:cxn>
              <a:cxn ang="T13">
                <a:pos x="T6" y="T7"/>
              </a:cxn>
              <a:cxn ang="T14">
                <a:pos x="T8" y="T9"/>
              </a:cxn>
            </a:cxnLst>
            <a:rect l="T15" t="T16" r="T17" b="T18"/>
            <a:pathLst>
              <a:path w="1632" h="272">
                <a:moveTo>
                  <a:pt x="272" y="0"/>
                </a:moveTo>
                <a:lnTo>
                  <a:pt x="0" y="272"/>
                </a:lnTo>
                <a:lnTo>
                  <a:pt x="1632" y="272"/>
                </a:lnTo>
                <a:lnTo>
                  <a:pt x="1632" y="0"/>
                </a:lnTo>
                <a:lnTo>
                  <a:pt x="272" y="0"/>
                </a:lnTo>
                <a:close/>
              </a:path>
            </a:pathLst>
          </a:custGeom>
          <a:solidFill>
            <a:srgbClr val="7793BB"/>
          </a:solidFill>
          <a:ln w="25400">
            <a:noFill/>
            <a:round/>
            <a:headEnd/>
            <a:tailEnd/>
          </a:ln>
          <a:effectLst>
            <a:outerShdw dist="107763" dir="2700000" algn="ctr" rotWithShape="0">
              <a:schemeClr val="bg2">
                <a:alpha val="50000"/>
              </a:schemeClr>
            </a:outerShdw>
          </a:effectLst>
        </p:spPr>
        <p:txBody>
          <a:bodyPr rot="10800000" lIns="45720" tIns="44450" rIns="45720" bIns="44450" anchor="ctr" anchorCtr="1"/>
          <a:lstStyle/>
          <a:p>
            <a:pPr fontAlgn="auto">
              <a:spcBef>
                <a:spcPts val="0"/>
              </a:spcBef>
              <a:spcAft>
                <a:spcPts val="0"/>
              </a:spcAft>
              <a:defRPr/>
            </a:pPr>
            <a:endParaRPr lang="zh-TW" altLang="en-US" sz="1800" b="0">
              <a:effectLst/>
              <a:latin typeface="+mn-lt"/>
              <a:ea typeface="+mn-ea"/>
            </a:endParaRPr>
          </a:p>
        </p:txBody>
      </p:sp>
      <p:sp>
        <p:nvSpPr>
          <p:cNvPr id="245763" name="Rectangle 3"/>
          <p:cNvSpPr>
            <a:spLocks noChangeArrowheads="1"/>
          </p:cNvSpPr>
          <p:nvPr/>
        </p:nvSpPr>
        <p:spPr bwMode="auto">
          <a:xfrm>
            <a:off x="0" y="-100013"/>
            <a:ext cx="3841750" cy="641351"/>
          </a:xfrm>
          <a:prstGeom prst="rect">
            <a:avLst/>
          </a:prstGeom>
          <a:noFill/>
          <a:ln w="9525">
            <a:noFill/>
            <a:miter lim="800000"/>
            <a:headEnd/>
            <a:tailEnd/>
          </a:ln>
          <a:effectLst/>
        </p:spPr>
        <p:txBody>
          <a:bodyPr wrap="none">
            <a:spAutoFit/>
          </a:bodyPr>
          <a:lstStyle/>
          <a:p>
            <a:pPr>
              <a:defRPr/>
            </a:pPr>
            <a:r>
              <a:rPr kumimoji="1" lang="zh-TW" altLang="en-US">
                <a:solidFill>
                  <a:schemeClr val="tx1"/>
                </a:solidFill>
                <a:effectLst>
                  <a:outerShdw blurRad="38100" dist="38100" dir="2700000" algn="tl">
                    <a:srgbClr val="C0C0C0"/>
                  </a:outerShdw>
                </a:effectLst>
                <a:latin typeface="標楷體" pitchFamily="65" charset="-120"/>
                <a:ea typeface="華康海報體W12"/>
                <a:cs typeface="華康海報體W12"/>
              </a:rPr>
              <a:t>社會科學學院學程</a:t>
            </a:r>
          </a:p>
        </p:txBody>
      </p:sp>
      <p:sp>
        <p:nvSpPr>
          <p:cNvPr id="11" name="圓角矩形 10"/>
          <p:cNvSpPr>
            <a:spLocks noChangeArrowheads="1"/>
          </p:cNvSpPr>
          <p:nvPr/>
        </p:nvSpPr>
        <p:spPr bwMode="auto">
          <a:xfrm>
            <a:off x="323850" y="1484313"/>
            <a:ext cx="8569325" cy="5113337"/>
          </a:xfrm>
          <a:prstGeom prst="roundRect">
            <a:avLst>
              <a:gd name="adj" fmla="val 16667"/>
            </a:avLst>
          </a:prstGeom>
          <a:noFill/>
          <a:ln w="12700" algn="ctr">
            <a:solidFill>
              <a:srgbClr val="FF6600"/>
            </a:solidFill>
            <a:round/>
            <a:headEnd/>
            <a:tailEnd/>
          </a:ln>
          <a:effectLst>
            <a:outerShdw dist="35921" dir="2700000" algn="ctr" rotWithShape="0">
              <a:schemeClr val="bg2"/>
            </a:outerShdw>
          </a:effectLst>
        </p:spPr>
        <p:txBody>
          <a:bodyPr wrap="none" anchor="ctr"/>
          <a:lstStyle/>
          <a:p>
            <a:pPr>
              <a:defRPr/>
            </a:pPr>
            <a:endParaRPr kumimoji="1" lang="zh-TW" altLang="en-US" sz="1800">
              <a:solidFill>
                <a:schemeClr val="tx1"/>
              </a:solidFill>
              <a:effectLst/>
              <a:latin typeface="Arial" pitchFamily="34" charset="0"/>
            </a:endParaRPr>
          </a:p>
        </p:txBody>
      </p:sp>
      <p:sp>
        <p:nvSpPr>
          <p:cNvPr id="9" name="圓角矩形 8"/>
          <p:cNvSpPr/>
          <p:nvPr/>
        </p:nvSpPr>
        <p:spPr bwMode="auto">
          <a:xfrm>
            <a:off x="1475656" y="620688"/>
            <a:ext cx="5869670" cy="847595"/>
          </a:xfrm>
          <a:prstGeom prst="roundRect">
            <a:avLst/>
          </a:prstGeom>
          <a:solidFill>
            <a:schemeClr val="accent1"/>
          </a:solidFill>
          <a:ln w="12700" cap="flat" cmpd="sng" algn="ctr">
            <a:noFill/>
            <a:prstDash val="solid"/>
            <a:round/>
            <a:headEnd type="none" w="med" len="med"/>
            <a:tailEnd type="none" w="med" len="med"/>
          </a:ln>
          <a:effectLst>
            <a:outerShdw dist="35921" dir="2700000" algn="ctr" rotWithShape="0">
              <a:schemeClr val="bg2"/>
            </a:outerShdw>
          </a:effectLst>
          <a:scene3d>
            <a:camera prst="orthographicFront"/>
            <a:lightRig rig="threePt" dir="t"/>
          </a:scene3d>
          <a:sp3d>
            <a:bevelT/>
          </a:sp3d>
        </p:spPr>
        <p:txBody>
          <a:bodyPr wrap="none" anchor="ctr"/>
          <a:lstStyle/>
          <a:p>
            <a:pPr algn="ctr">
              <a:defRPr/>
            </a:pPr>
            <a:r>
              <a:rPr kumimoji="1" lang="zh-TW" altLang="en-US" dirty="0">
                <a:solidFill>
                  <a:srgbClr val="CC00CC"/>
                </a:solidFill>
                <a:effectLst/>
                <a:latin typeface="Forte" pitchFamily="66" charset="0"/>
              </a:rPr>
              <a:t>社會創新領袖學程</a:t>
            </a:r>
          </a:p>
        </p:txBody>
      </p:sp>
      <p:sp>
        <p:nvSpPr>
          <p:cNvPr id="52231" name="文字方塊 9"/>
          <p:cNvSpPr txBox="1">
            <a:spLocks noChangeArrowheads="1"/>
          </p:cNvSpPr>
          <p:nvPr/>
        </p:nvSpPr>
        <p:spPr bwMode="auto">
          <a:xfrm>
            <a:off x="755650" y="1557338"/>
            <a:ext cx="7488238" cy="1784350"/>
          </a:xfrm>
          <a:prstGeom prst="rect">
            <a:avLst/>
          </a:prstGeom>
          <a:noFill/>
          <a:ln w="9525">
            <a:noFill/>
            <a:miter lim="800000"/>
            <a:headEnd/>
            <a:tailEnd/>
          </a:ln>
        </p:spPr>
        <p:txBody>
          <a:bodyPr>
            <a:spAutoFit/>
          </a:bodyPr>
          <a:lstStyle/>
          <a:p>
            <a:pPr eaLnBrk="0" hangingPunct="0">
              <a:buFont typeface="Wingdings" pitchFamily="2" charset="2"/>
              <a:buChar char="u"/>
            </a:pPr>
            <a:r>
              <a:rPr kumimoji="1" lang="zh-TW" altLang="en-US" sz="2200">
                <a:solidFill>
                  <a:schemeClr val="tx1"/>
                </a:solidFill>
                <a:effectLst/>
              </a:rPr>
              <a:t>學程設置緣由</a:t>
            </a:r>
            <a:endParaRPr kumimoji="1" lang="en-US" altLang="zh-TW" sz="2200">
              <a:solidFill>
                <a:schemeClr val="tx1"/>
              </a:solidFill>
              <a:effectLst/>
            </a:endParaRPr>
          </a:p>
          <a:p>
            <a:pPr eaLnBrk="0" hangingPunct="0"/>
            <a:r>
              <a:rPr kumimoji="1" lang="zh-TW" altLang="en-US" sz="2200" b="0">
                <a:solidFill>
                  <a:schemeClr val="tx1"/>
                </a:solidFill>
                <a:effectLst/>
                <a:latin typeface="標楷體" pitchFamily="65" charset="-120"/>
              </a:rPr>
              <a:t>為培育能夠面對未來挑戰的人才，社科院整合各系所專長建構社會科學跨領域統整核心能力，針對未來社會面臨的前瞻性議題設計此一學程，並輔以國際視野與實務經驗，冀能培育出具備社會創新、領導群倫的卓越人才。</a:t>
            </a:r>
          </a:p>
        </p:txBody>
      </p:sp>
      <p:sp>
        <p:nvSpPr>
          <p:cNvPr id="52232" name="文字方塊 12"/>
          <p:cNvSpPr txBox="1">
            <a:spLocks noChangeArrowheads="1"/>
          </p:cNvSpPr>
          <p:nvPr/>
        </p:nvSpPr>
        <p:spPr bwMode="auto">
          <a:xfrm>
            <a:off x="684213" y="3357563"/>
            <a:ext cx="7991475" cy="2800350"/>
          </a:xfrm>
          <a:prstGeom prst="rect">
            <a:avLst/>
          </a:prstGeom>
          <a:noFill/>
          <a:ln w="9525">
            <a:noFill/>
            <a:miter lim="800000"/>
            <a:headEnd/>
            <a:tailEnd/>
          </a:ln>
        </p:spPr>
        <p:txBody>
          <a:bodyPr>
            <a:spAutoFit/>
          </a:bodyPr>
          <a:lstStyle/>
          <a:p>
            <a:pPr eaLnBrk="0" hangingPunct="0">
              <a:buFont typeface="Wingdings" pitchFamily="2" charset="2"/>
              <a:buChar char="u"/>
            </a:pPr>
            <a:r>
              <a:rPr kumimoji="1" lang="zh-TW" altLang="en-US" sz="2200" dirty="0">
                <a:solidFill>
                  <a:schemeClr val="tx1"/>
                </a:solidFill>
                <a:effectLst/>
              </a:rPr>
              <a:t>學程特色</a:t>
            </a:r>
            <a:endParaRPr kumimoji="1" lang="en-US" altLang="zh-TW" sz="2200" dirty="0">
              <a:solidFill>
                <a:schemeClr val="tx1"/>
              </a:solidFill>
              <a:effectLst/>
            </a:endParaRPr>
          </a:p>
          <a:p>
            <a:pPr eaLnBrk="0" hangingPunct="0"/>
            <a:r>
              <a:rPr kumimoji="1" lang="en-US" altLang="zh-TW" sz="2200" dirty="0">
                <a:solidFill>
                  <a:schemeClr val="tx1"/>
                </a:solidFill>
                <a:effectLst/>
              </a:rPr>
              <a:t>    </a:t>
            </a:r>
            <a:r>
              <a:rPr kumimoji="1" lang="en-US" altLang="zh-TW" sz="2200" b="0" dirty="0">
                <a:solidFill>
                  <a:schemeClr val="tx1"/>
                </a:solidFill>
                <a:effectLst/>
              </a:rPr>
              <a:t>(1) </a:t>
            </a:r>
            <a:r>
              <a:rPr kumimoji="1" lang="zh-TW" altLang="en-US" sz="2200" b="0" dirty="0">
                <a:solidFill>
                  <a:schemeClr val="tx1"/>
                </a:solidFill>
                <a:effectLst/>
              </a:rPr>
              <a:t>跨領域課程</a:t>
            </a:r>
            <a:endParaRPr kumimoji="1" lang="en-US" altLang="zh-TW" sz="2200" b="0" dirty="0">
              <a:solidFill>
                <a:schemeClr val="tx1"/>
              </a:solidFill>
              <a:effectLst/>
            </a:endParaRPr>
          </a:p>
          <a:p>
            <a:pPr eaLnBrk="0" hangingPunct="0"/>
            <a:r>
              <a:rPr kumimoji="1" lang="en-US" altLang="zh-TW" sz="2200" b="0" dirty="0">
                <a:solidFill>
                  <a:schemeClr val="tx1"/>
                </a:solidFill>
                <a:effectLst/>
              </a:rPr>
              <a:t>    (2) </a:t>
            </a:r>
            <a:r>
              <a:rPr kumimoji="1" lang="zh-TW" altLang="en-US" sz="2200" b="0" dirty="0">
                <a:solidFill>
                  <a:schemeClr val="tx1"/>
                </a:solidFill>
                <a:effectLst/>
              </a:rPr>
              <a:t>招收對象</a:t>
            </a:r>
            <a:r>
              <a:rPr kumimoji="1" lang="en-US" altLang="zh-TW" sz="2200" b="0" dirty="0">
                <a:solidFill>
                  <a:schemeClr val="tx1"/>
                </a:solidFill>
                <a:effectLst/>
              </a:rPr>
              <a:t>: </a:t>
            </a:r>
            <a:r>
              <a:rPr kumimoji="1" lang="zh-TW" altLang="en-US" sz="2200" b="0" dirty="0">
                <a:solidFill>
                  <a:schemeClr val="tx1"/>
                </a:solidFill>
                <a:effectLst/>
              </a:rPr>
              <a:t>大二以上，社科院</a:t>
            </a:r>
            <a:r>
              <a:rPr kumimoji="1" lang="en-US" altLang="zh-TW" sz="2200" b="0" dirty="0">
                <a:solidFill>
                  <a:schemeClr val="tx1"/>
                </a:solidFill>
                <a:effectLst/>
              </a:rPr>
              <a:t>35</a:t>
            </a:r>
            <a:r>
              <a:rPr kumimoji="1" lang="zh-TW" altLang="en-US" sz="2200" b="0" dirty="0">
                <a:solidFill>
                  <a:schemeClr val="tx1"/>
                </a:solidFill>
                <a:effectLst/>
              </a:rPr>
              <a:t>名、外院</a:t>
            </a:r>
            <a:r>
              <a:rPr kumimoji="1" lang="en-US" altLang="zh-TW" sz="2200" b="0" dirty="0">
                <a:solidFill>
                  <a:schemeClr val="tx1"/>
                </a:solidFill>
                <a:effectLst/>
              </a:rPr>
              <a:t>15</a:t>
            </a:r>
            <a:r>
              <a:rPr kumimoji="1" lang="zh-TW" altLang="en-US" sz="2200" b="0" dirty="0">
                <a:solidFill>
                  <a:schemeClr val="tx1"/>
                </a:solidFill>
                <a:effectLst/>
              </a:rPr>
              <a:t>名</a:t>
            </a:r>
            <a:endParaRPr kumimoji="1" lang="en-US" altLang="zh-TW" sz="2200" b="0" dirty="0">
              <a:solidFill>
                <a:schemeClr val="tx1"/>
              </a:solidFill>
              <a:effectLst/>
            </a:endParaRPr>
          </a:p>
          <a:p>
            <a:pPr eaLnBrk="0" hangingPunct="0"/>
            <a:r>
              <a:rPr kumimoji="1" lang="en-US" altLang="zh-TW" sz="2200" b="0" dirty="0">
                <a:solidFill>
                  <a:schemeClr val="tx1"/>
                </a:solidFill>
                <a:effectLst/>
              </a:rPr>
              <a:t>    (3) </a:t>
            </a:r>
            <a:r>
              <a:rPr kumimoji="1" lang="zh-TW" altLang="en-US" sz="2200" b="0" dirty="0">
                <a:solidFill>
                  <a:schemeClr val="tx1"/>
                </a:solidFill>
                <a:effectLst/>
              </a:rPr>
              <a:t>敦聘社科院講座教授、特聘教授及院內外優秀教師任教</a:t>
            </a:r>
            <a:endParaRPr kumimoji="1" lang="en-US" altLang="zh-TW" sz="2200" b="0" dirty="0">
              <a:solidFill>
                <a:schemeClr val="tx1"/>
              </a:solidFill>
              <a:effectLst/>
            </a:endParaRPr>
          </a:p>
          <a:p>
            <a:pPr eaLnBrk="0" hangingPunct="0"/>
            <a:r>
              <a:rPr kumimoji="1" lang="en-US" altLang="zh-TW" sz="2200" b="0" dirty="0">
                <a:solidFill>
                  <a:schemeClr val="tx1"/>
                </a:solidFill>
                <a:effectLst/>
              </a:rPr>
              <a:t>    (4) </a:t>
            </a:r>
            <a:r>
              <a:rPr kumimoji="1" lang="zh-TW" altLang="en-US" sz="2200" b="0" dirty="0">
                <a:solidFill>
                  <a:schemeClr val="tx1"/>
                </a:solidFill>
                <a:effectLst/>
              </a:rPr>
              <a:t>學程分為核心基礎課程、專業進階課程、實務訓練課程。</a:t>
            </a:r>
            <a:endParaRPr kumimoji="1" lang="en-US" altLang="zh-TW" sz="2200" b="0" dirty="0">
              <a:solidFill>
                <a:schemeClr val="tx1"/>
              </a:solidFill>
              <a:effectLst/>
            </a:endParaRPr>
          </a:p>
          <a:p>
            <a:pPr eaLnBrk="0" hangingPunct="0"/>
            <a:r>
              <a:rPr kumimoji="1" lang="zh-TW" altLang="en-US" sz="2200" b="0" dirty="0">
                <a:solidFill>
                  <a:schemeClr val="tx1"/>
                </a:solidFill>
                <a:effectLst/>
              </a:rPr>
              <a:t>         核心基礎課程包含三門必修；專業進階課程自五門群修課程選擇四門；實務訓練課程包括「國際經驗」與「實習經驗」</a:t>
            </a:r>
            <a:r>
              <a:rPr kumimoji="1" lang="en-US" altLang="zh-TW" sz="2200" b="0" dirty="0">
                <a:solidFill>
                  <a:schemeClr val="tx1"/>
                </a:solidFill>
                <a:effectLst/>
              </a:rPr>
              <a:t>(</a:t>
            </a:r>
            <a:r>
              <a:rPr kumimoji="1" lang="zh-TW" altLang="en-US" sz="2200" b="0" dirty="0">
                <a:solidFill>
                  <a:schemeClr val="tx1"/>
                </a:solidFill>
                <a:effectLst/>
              </a:rPr>
              <a:t>擇一</a:t>
            </a:r>
            <a:r>
              <a:rPr kumimoji="1" lang="en-US" altLang="zh-TW" sz="2200" b="0" dirty="0">
                <a:solidFill>
                  <a:schemeClr val="tx1"/>
                </a:solidFill>
                <a:effectLst/>
              </a:rPr>
              <a:t>)</a:t>
            </a:r>
            <a:endParaRPr kumimoji="1" lang="en-US" altLang="zh-TW" sz="2200" dirty="0">
              <a:solidFill>
                <a:schemeClr val="tx1"/>
              </a:solidFill>
              <a:effectLst/>
            </a:endParaRP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投影片編號版面配置區 3"/>
          <p:cNvSpPr>
            <a:spLocks noGrp="1"/>
          </p:cNvSpPr>
          <p:nvPr/>
        </p:nvSpPr>
        <p:spPr bwMode="auto">
          <a:xfrm>
            <a:off x="146050" y="6210300"/>
            <a:ext cx="457200" cy="457200"/>
          </a:xfrm>
          <a:prstGeom prst="ellipse">
            <a:avLst/>
          </a:prstGeom>
          <a:solidFill>
            <a:schemeClr val="accent1"/>
          </a:solidFill>
          <a:ln w="9525">
            <a:noFill/>
            <a:round/>
            <a:headEnd/>
            <a:tailEnd/>
          </a:ln>
        </p:spPr>
        <p:txBody>
          <a:bodyPr wrap="none" lIns="0" tIns="0" rIns="0" bIns="0" anchor="ctr" anchorCtr="1"/>
          <a:lstStyle/>
          <a:p>
            <a:pPr algn="ctr"/>
            <a:r>
              <a:rPr lang="en-US" altLang="zh-TW" sz="1400" b="0">
                <a:solidFill>
                  <a:srgbClr val="FFFFFF"/>
                </a:solidFill>
                <a:effectLst/>
                <a:latin typeface="Constantia" pitchFamily="18" charset="0"/>
              </a:rPr>
              <a:t>1</a:t>
            </a:r>
          </a:p>
        </p:txBody>
      </p:sp>
      <p:sp>
        <p:nvSpPr>
          <p:cNvPr id="19458" name="Rectangle 26"/>
          <p:cNvSpPr>
            <a:spLocks noChangeArrowheads="1"/>
          </p:cNvSpPr>
          <p:nvPr/>
        </p:nvSpPr>
        <p:spPr bwMode="auto">
          <a:xfrm>
            <a:off x="644111" y="764704"/>
            <a:ext cx="7489825" cy="5183187"/>
          </a:xfrm>
          <a:prstGeom prst="rect">
            <a:avLst/>
          </a:prstGeom>
          <a:noFill/>
          <a:ln w="9525">
            <a:noFill/>
            <a:miter lim="800000"/>
            <a:headEnd/>
            <a:tailEnd/>
          </a:ln>
        </p:spPr>
        <p:txBody>
          <a:bodyPr/>
          <a:lstStyle/>
          <a:p>
            <a:pPr marL="342900" indent="-342900" algn="just">
              <a:lnSpc>
                <a:spcPct val="90000"/>
              </a:lnSpc>
              <a:spcBef>
                <a:spcPct val="20000"/>
              </a:spcBef>
              <a:buFont typeface="Wingdings" pitchFamily="2" charset="2"/>
              <a:buChar char="u"/>
            </a:pPr>
            <a:r>
              <a:rPr kumimoji="1" lang="zh-TW" altLang="en-US" sz="3200" b="0" dirty="0">
                <a:solidFill>
                  <a:schemeClr val="tx1"/>
                </a:solidFill>
                <a:effectLst/>
                <a:latin typeface="Times New Roman" pitchFamily="18" charset="0"/>
              </a:rPr>
              <a:t>人類的</a:t>
            </a:r>
            <a:r>
              <a:rPr kumimoji="1" lang="zh-TW" altLang="en-US" sz="3200" b="0" dirty="0" smtClean="0">
                <a:solidFill>
                  <a:schemeClr val="tx1"/>
                </a:solidFill>
                <a:effectLst/>
                <a:latin typeface="Times New Roman" pitchFamily="18" charset="0"/>
              </a:rPr>
              <a:t>發展</a:t>
            </a:r>
            <a:r>
              <a:rPr kumimoji="1" lang="en-US" altLang="zh-TW" sz="3200" b="0" dirty="0" smtClean="0">
                <a:solidFill>
                  <a:schemeClr val="tx1"/>
                </a:solidFill>
                <a:effectLst/>
                <a:latin typeface="Times New Roman" pitchFamily="18" charset="0"/>
              </a:rPr>
              <a:t>(</a:t>
            </a:r>
            <a:r>
              <a:rPr kumimoji="1" lang="en-US" altLang="zh-TW" sz="3200" b="0" dirty="0">
                <a:solidFill>
                  <a:schemeClr val="tx1"/>
                </a:solidFill>
                <a:effectLst/>
                <a:latin typeface="Times New Roman" pitchFamily="18" charset="0"/>
              </a:rPr>
              <a:t>human development)</a:t>
            </a:r>
          </a:p>
          <a:p>
            <a:pPr marL="342900" indent="-342900" algn="just">
              <a:lnSpc>
                <a:spcPct val="90000"/>
              </a:lnSpc>
              <a:spcBef>
                <a:spcPct val="20000"/>
              </a:spcBef>
              <a:buFont typeface="Wingdings" pitchFamily="2" charset="2"/>
              <a:buChar char="u"/>
            </a:pPr>
            <a:r>
              <a:rPr kumimoji="1" lang="zh-TW" altLang="en-US" sz="3200" b="0" dirty="0">
                <a:solidFill>
                  <a:schemeClr val="tx1"/>
                </a:solidFill>
                <a:effectLst/>
                <a:latin typeface="Times New Roman" pitchFamily="18" charset="0"/>
              </a:rPr>
              <a:t>為全球市場 </a:t>
            </a:r>
            <a:r>
              <a:rPr kumimoji="1" lang="en-US" altLang="zh-TW" sz="3200" b="0" dirty="0">
                <a:solidFill>
                  <a:schemeClr val="tx1"/>
                </a:solidFill>
                <a:effectLst/>
                <a:latin typeface="Times New Roman" pitchFamily="18" charset="0"/>
              </a:rPr>
              <a:t>(global market) </a:t>
            </a:r>
            <a:r>
              <a:rPr kumimoji="1" lang="zh-TW" altLang="en-US" sz="3200" b="0" dirty="0">
                <a:solidFill>
                  <a:schemeClr val="tx1"/>
                </a:solidFill>
                <a:effectLst/>
                <a:latin typeface="Times New Roman" pitchFamily="18" charset="0"/>
              </a:rPr>
              <a:t>培養人才</a:t>
            </a:r>
          </a:p>
          <a:p>
            <a:pPr marL="800100" lvl="1" indent="-342900" algn="just">
              <a:lnSpc>
                <a:spcPct val="90000"/>
              </a:lnSpc>
              <a:spcBef>
                <a:spcPct val="20000"/>
              </a:spcBef>
              <a:buFont typeface="Wingdings" pitchFamily="2" charset="2"/>
              <a:buChar char="Ø"/>
            </a:pPr>
            <a:r>
              <a:rPr kumimoji="1" lang="zh-TW" altLang="en-US" sz="3200" b="0" dirty="0">
                <a:solidFill>
                  <a:schemeClr val="tx1"/>
                </a:solidFill>
                <a:effectLst/>
                <a:latin typeface="Times New Roman" pitchFamily="18" charset="0"/>
              </a:rPr>
              <a:t>領袖人才</a:t>
            </a:r>
          </a:p>
          <a:p>
            <a:pPr marL="800100" lvl="1" indent="-342900" algn="just">
              <a:lnSpc>
                <a:spcPct val="90000"/>
              </a:lnSpc>
              <a:spcBef>
                <a:spcPct val="20000"/>
              </a:spcBef>
              <a:buFont typeface="Wingdings" pitchFamily="2" charset="2"/>
              <a:buChar char="Ø"/>
            </a:pPr>
            <a:r>
              <a:rPr kumimoji="1" lang="zh-TW" altLang="en-US" sz="3200" b="0" dirty="0">
                <a:solidFill>
                  <a:schemeClr val="tx1"/>
                </a:solidFill>
                <a:effectLst/>
                <a:latin typeface="Times New Roman" pitchFamily="18" charset="0"/>
              </a:rPr>
              <a:t>優質公民</a:t>
            </a:r>
          </a:p>
          <a:p>
            <a:pPr marL="342900" indent="-342900" algn="just">
              <a:lnSpc>
                <a:spcPct val="90000"/>
              </a:lnSpc>
              <a:spcBef>
                <a:spcPct val="20000"/>
              </a:spcBef>
              <a:buFont typeface="Wingdings" pitchFamily="2" charset="2"/>
              <a:buChar char="u"/>
            </a:pPr>
            <a:r>
              <a:rPr kumimoji="1" lang="zh-TW" altLang="en-US" sz="3200" b="0" dirty="0">
                <a:solidFill>
                  <a:schemeClr val="tx1"/>
                </a:solidFill>
                <a:effectLst/>
                <a:latin typeface="Times New Roman" pitchFamily="18" charset="0"/>
              </a:rPr>
              <a:t>兼顧人文素養與科技創新</a:t>
            </a:r>
          </a:p>
          <a:p>
            <a:pPr marL="342900" indent="-342900" algn="just">
              <a:lnSpc>
                <a:spcPct val="90000"/>
              </a:lnSpc>
              <a:spcBef>
                <a:spcPct val="20000"/>
              </a:spcBef>
              <a:buFont typeface="Wingdings" pitchFamily="2" charset="2"/>
              <a:buChar char="u"/>
            </a:pPr>
            <a:r>
              <a:rPr kumimoji="1" lang="zh-TW" altLang="en-US" sz="3200" b="0" dirty="0" smtClean="0">
                <a:solidFill>
                  <a:schemeClr val="tx1"/>
                </a:solidFill>
                <a:effectLst/>
                <a:latin typeface="Times New Roman" pitchFamily="18" charset="0"/>
              </a:rPr>
              <a:t>具有</a:t>
            </a:r>
            <a:r>
              <a:rPr kumimoji="1" lang="zh-TW" altLang="en-US" sz="3200" b="0" dirty="0">
                <a:solidFill>
                  <a:schemeClr val="tx1"/>
                </a:solidFill>
                <a:effectLst/>
                <a:latin typeface="Times New Roman" pitchFamily="18" charset="0"/>
              </a:rPr>
              <a:t>全球性、國際性與在地</a:t>
            </a:r>
            <a:r>
              <a:rPr kumimoji="1" lang="zh-TW" altLang="en-US" sz="3200" b="0" dirty="0" smtClean="0">
                <a:solidFill>
                  <a:schemeClr val="tx1"/>
                </a:solidFill>
                <a:effectLst/>
                <a:latin typeface="Times New Roman" pitchFamily="18" charset="0"/>
              </a:rPr>
              <a:t>性</a:t>
            </a:r>
            <a:endParaRPr kumimoji="1" lang="en-US" altLang="zh-TW" sz="3200" b="0" dirty="0" smtClean="0">
              <a:solidFill>
                <a:schemeClr val="tx1"/>
              </a:solidFill>
              <a:effectLst/>
              <a:latin typeface="Times New Roman" pitchFamily="18" charset="0"/>
            </a:endParaRPr>
          </a:p>
          <a:p>
            <a:pPr algn="just">
              <a:lnSpc>
                <a:spcPct val="90000"/>
              </a:lnSpc>
              <a:spcBef>
                <a:spcPct val="20000"/>
              </a:spcBef>
            </a:pPr>
            <a:endParaRPr kumimoji="1" lang="zh-TW" altLang="en-US" sz="3200" b="0" dirty="0">
              <a:solidFill>
                <a:schemeClr val="tx1"/>
              </a:solidFill>
              <a:effectLst/>
              <a:latin typeface="Times New Roman" pitchFamily="18" charset="0"/>
            </a:endParaRPr>
          </a:p>
          <a:p>
            <a:pPr marL="342900" indent="-342900" algn="just">
              <a:lnSpc>
                <a:spcPct val="90000"/>
              </a:lnSpc>
              <a:spcBef>
                <a:spcPct val="20000"/>
              </a:spcBef>
            </a:pPr>
            <a:r>
              <a:rPr kumimoji="1" lang="zh-TW" altLang="en-US" sz="3200" b="0" dirty="0" smtClean="0">
                <a:solidFill>
                  <a:schemeClr val="tx1"/>
                </a:solidFill>
                <a:effectLst/>
                <a:latin typeface="Calibri" pitchFamily="34" charset="0"/>
              </a:rPr>
              <a:t>大學生活是一個人自我追尋、理性發展與人格獨立的過程</a:t>
            </a:r>
            <a:endParaRPr kumimoji="1" lang="en-US" altLang="zh-TW" sz="3200" b="0" dirty="0" smtClean="0">
              <a:solidFill>
                <a:schemeClr val="tx1"/>
              </a:solidFill>
              <a:effectLst/>
              <a:latin typeface="Calibri" pitchFamily="34" charset="0"/>
            </a:endParaRPr>
          </a:p>
          <a:p>
            <a:pPr marL="342900" indent="-342900" algn="just">
              <a:lnSpc>
                <a:spcPct val="90000"/>
              </a:lnSpc>
              <a:spcBef>
                <a:spcPct val="20000"/>
              </a:spcBef>
            </a:pPr>
            <a:r>
              <a:rPr kumimoji="1" lang="zh-TW" altLang="en-US" sz="3200" b="0" dirty="0">
                <a:solidFill>
                  <a:schemeClr val="tx1"/>
                </a:solidFill>
                <a:effectLst/>
                <a:latin typeface="Calibri" pitchFamily="34" charset="0"/>
              </a:rPr>
              <a:t>教育</a:t>
            </a:r>
            <a:r>
              <a:rPr kumimoji="1" lang="zh-TW" altLang="en-US" sz="3200" b="0" dirty="0" smtClean="0">
                <a:solidFill>
                  <a:schemeClr val="tx1"/>
                </a:solidFill>
                <a:effectLst/>
                <a:latin typeface="Calibri" pitchFamily="34" charset="0"/>
              </a:rPr>
              <a:t>是訓練一個人如何在知識與智慧增長過程中永遠保持赤子之心</a:t>
            </a:r>
            <a:endParaRPr kumimoji="1" lang="zh-TW" altLang="en-US" sz="3200" b="0" dirty="0">
              <a:solidFill>
                <a:schemeClr val="tx1"/>
              </a:solidFill>
              <a:effectLst/>
              <a:latin typeface="Calibri" pitchFamily="34" charset="0"/>
            </a:endParaRPr>
          </a:p>
        </p:txBody>
      </p:sp>
      <p:sp>
        <p:nvSpPr>
          <p:cNvPr id="589832" name="Freeform 8"/>
          <p:cNvSpPr>
            <a:spLocks/>
          </p:cNvSpPr>
          <p:nvPr/>
        </p:nvSpPr>
        <p:spPr bwMode="gray">
          <a:xfrm flipH="1" flipV="1">
            <a:off x="-36513" y="-26988"/>
            <a:ext cx="5327651" cy="503238"/>
          </a:xfrm>
          <a:custGeom>
            <a:avLst/>
            <a:gdLst>
              <a:gd name="T0" fmla="*/ 272 w 1632"/>
              <a:gd name="T1" fmla="*/ 0 h 272"/>
              <a:gd name="T2" fmla="*/ 0 w 1632"/>
              <a:gd name="T3" fmla="*/ 272 h 272"/>
              <a:gd name="T4" fmla="*/ 1632 w 1632"/>
              <a:gd name="T5" fmla="*/ 272 h 272"/>
              <a:gd name="T6" fmla="*/ 1632 w 1632"/>
              <a:gd name="T7" fmla="*/ 0 h 272"/>
              <a:gd name="T8" fmla="*/ 272 w 1632"/>
              <a:gd name="T9" fmla="*/ 0 h 272"/>
              <a:gd name="T10" fmla="*/ 0 60000 65536"/>
              <a:gd name="T11" fmla="*/ 0 60000 65536"/>
              <a:gd name="T12" fmla="*/ 0 60000 65536"/>
              <a:gd name="T13" fmla="*/ 0 60000 65536"/>
              <a:gd name="T14" fmla="*/ 0 60000 65536"/>
              <a:gd name="T15" fmla="*/ 0 w 1632"/>
              <a:gd name="T16" fmla="*/ 0 h 272"/>
              <a:gd name="T17" fmla="*/ 1632 w 1632"/>
              <a:gd name="T18" fmla="*/ 272 h 272"/>
            </a:gdLst>
            <a:ahLst/>
            <a:cxnLst>
              <a:cxn ang="T10">
                <a:pos x="T0" y="T1"/>
              </a:cxn>
              <a:cxn ang="T11">
                <a:pos x="T2" y="T3"/>
              </a:cxn>
              <a:cxn ang="T12">
                <a:pos x="T4" y="T5"/>
              </a:cxn>
              <a:cxn ang="T13">
                <a:pos x="T6" y="T7"/>
              </a:cxn>
              <a:cxn ang="T14">
                <a:pos x="T8" y="T9"/>
              </a:cxn>
            </a:cxnLst>
            <a:rect l="T15" t="T16" r="T17" b="T18"/>
            <a:pathLst>
              <a:path w="1632" h="272">
                <a:moveTo>
                  <a:pt x="272" y="0"/>
                </a:moveTo>
                <a:lnTo>
                  <a:pt x="0" y="272"/>
                </a:lnTo>
                <a:lnTo>
                  <a:pt x="1632" y="272"/>
                </a:lnTo>
                <a:lnTo>
                  <a:pt x="1632" y="0"/>
                </a:lnTo>
                <a:lnTo>
                  <a:pt x="272" y="0"/>
                </a:lnTo>
                <a:close/>
              </a:path>
            </a:pathLst>
          </a:custGeom>
          <a:solidFill>
            <a:srgbClr val="7793BB"/>
          </a:solidFill>
          <a:ln w="25400">
            <a:noFill/>
            <a:round/>
            <a:headEnd/>
            <a:tailEnd/>
          </a:ln>
          <a:effectLst>
            <a:outerShdw dist="107763" dir="2700000" algn="ctr" rotWithShape="0">
              <a:schemeClr val="bg2">
                <a:alpha val="50000"/>
              </a:schemeClr>
            </a:outerShdw>
          </a:effectLst>
        </p:spPr>
        <p:txBody>
          <a:bodyPr rot="10800000" lIns="45720" tIns="44450" rIns="45720" bIns="44450" anchor="ctr" anchorCtr="1"/>
          <a:lstStyle/>
          <a:p>
            <a:pPr fontAlgn="auto">
              <a:spcBef>
                <a:spcPts val="0"/>
              </a:spcBef>
              <a:spcAft>
                <a:spcPts val="0"/>
              </a:spcAft>
              <a:defRPr/>
            </a:pPr>
            <a:endParaRPr lang="zh-TW" altLang="en-US" sz="1800" b="0">
              <a:effectLst/>
              <a:latin typeface="+mn-lt"/>
              <a:ea typeface="+mn-ea"/>
            </a:endParaRPr>
          </a:p>
        </p:txBody>
      </p:sp>
      <p:sp>
        <p:nvSpPr>
          <p:cNvPr id="193566" name="Rectangle 30"/>
          <p:cNvSpPr>
            <a:spLocks noChangeArrowheads="1"/>
          </p:cNvSpPr>
          <p:nvPr/>
        </p:nvSpPr>
        <p:spPr bwMode="auto">
          <a:xfrm>
            <a:off x="0" y="-100013"/>
            <a:ext cx="3416300" cy="646113"/>
          </a:xfrm>
          <a:prstGeom prst="rect">
            <a:avLst/>
          </a:prstGeom>
          <a:noFill/>
          <a:ln w="9525">
            <a:noFill/>
            <a:miter lim="800000"/>
            <a:headEnd/>
            <a:tailEnd/>
          </a:ln>
          <a:effectLst/>
        </p:spPr>
        <p:txBody>
          <a:bodyPr wrap="none">
            <a:spAutoFit/>
          </a:bodyPr>
          <a:lstStyle/>
          <a:p>
            <a:pPr>
              <a:defRPr/>
            </a:pPr>
            <a:r>
              <a:rPr kumimoji="1" lang="zh-TW" altLang="en-US" dirty="0">
                <a:solidFill>
                  <a:schemeClr val="tx1"/>
                </a:solidFill>
                <a:effectLst>
                  <a:outerShdw blurRad="38100" dist="38100" dir="2700000" algn="tl">
                    <a:srgbClr val="C0C0C0"/>
                  </a:outerShdw>
                </a:effectLst>
                <a:latin typeface="Arial" pitchFamily="34" charset="0"/>
                <a:ea typeface="華康海報體W12"/>
                <a:cs typeface="華康海報體W12"/>
              </a:rPr>
              <a:t>大學教育的目標</a:t>
            </a:r>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9832" name="Freeform 8"/>
          <p:cNvSpPr>
            <a:spLocks/>
          </p:cNvSpPr>
          <p:nvPr/>
        </p:nvSpPr>
        <p:spPr bwMode="gray">
          <a:xfrm flipH="1" flipV="1">
            <a:off x="-36513" y="-26988"/>
            <a:ext cx="5327651" cy="503238"/>
          </a:xfrm>
          <a:custGeom>
            <a:avLst/>
            <a:gdLst>
              <a:gd name="T0" fmla="*/ 272 w 1632"/>
              <a:gd name="T1" fmla="*/ 0 h 272"/>
              <a:gd name="T2" fmla="*/ 0 w 1632"/>
              <a:gd name="T3" fmla="*/ 272 h 272"/>
              <a:gd name="T4" fmla="*/ 1632 w 1632"/>
              <a:gd name="T5" fmla="*/ 272 h 272"/>
              <a:gd name="T6" fmla="*/ 1632 w 1632"/>
              <a:gd name="T7" fmla="*/ 0 h 272"/>
              <a:gd name="T8" fmla="*/ 272 w 1632"/>
              <a:gd name="T9" fmla="*/ 0 h 272"/>
              <a:gd name="T10" fmla="*/ 0 60000 65536"/>
              <a:gd name="T11" fmla="*/ 0 60000 65536"/>
              <a:gd name="T12" fmla="*/ 0 60000 65536"/>
              <a:gd name="T13" fmla="*/ 0 60000 65536"/>
              <a:gd name="T14" fmla="*/ 0 60000 65536"/>
              <a:gd name="T15" fmla="*/ 0 w 1632"/>
              <a:gd name="T16" fmla="*/ 0 h 272"/>
              <a:gd name="T17" fmla="*/ 1632 w 1632"/>
              <a:gd name="T18" fmla="*/ 272 h 272"/>
            </a:gdLst>
            <a:ahLst/>
            <a:cxnLst>
              <a:cxn ang="T10">
                <a:pos x="T0" y="T1"/>
              </a:cxn>
              <a:cxn ang="T11">
                <a:pos x="T2" y="T3"/>
              </a:cxn>
              <a:cxn ang="T12">
                <a:pos x="T4" y="T5"/>
              </a:cxn>
              <a:cxn ang="T13">
                <a:pos x="T6" y="T7"/>
              </a:cxn>
              <a:cxn ang="T14">
                <a:pos x="T8" y="T9"/>
              </a:cxn>
            </a:cxnLst>
            <a:rect l="T15" t="T16" r="T17" b="T18"/>
            <a:pathLst>
              <a:path w="1632" h="272">
                <a:moveTo>
                  <a:pt x="272" y="0"/>
                </a:moveTo>
                <a:lnTo>
                  <a:pt x="0" y="272"/>
                </a:lnTo>
                <a:lnTo>
                  <a:pt x="1632" y="272"/>
                </a:lnTo>
                <a:lnTo>
                  <a:pt x="1632" y="0"/>
                </a:lnTo>
                <a:lnTo>
                  <a:pt x="272" y="0"/>
                </a:lnTo>
                <a:close/>
              </a:path>
            </a:pathLst>
          </a:custGeom>
          <a:solidFill>
            <a:srgbClr val="7793BB"/>
          </a:solidFill>
          <a:ln w="25400">
            <a:noFill/>
            <a:round/>
            <a:headEnd/>
            <a:tailEnd/>
          </a:ln>
          <a:effectLst>
            <a:outerShdw dist="107763" dir="2700000" algn="ctr" rotWithShape="0">
              <a:schemeClr val="bg2">
                <a:alpha val="50000"/>
              </a:schemeClr>
            </a:outerShdw>
          </a:effectLst>
        </p:spPr>
        <p:txBody>
          <a:bodyPr rot="10800000" lIns="45720" tIns="44450" rIns="45720" bIns="44450" anchor="ctr" anchorCtr="1"/>
          <a:lstStyle/>
          <a:p>
            <a:pPr fontAlgn="auto">
              <a:spcBef>
                <a:spcPts val="0"/>
              </a:spcBef>
              <a:spcAft>
                <a:spcPts val="0"/>
              </a:spcAft>
              <a:defRPr/>
            </a:pPr>
            <a:endParaRPr lang="zh-TW" altLang="en-US" sz="1800" b="0">
              <a:effectLst/>
              <a:latin typeface="+mn-lt"/>
              <a:ea typeface="+mn-ea"/>
            </a:endParaRPr>
          </a:p>
        </p:txBody>
      </p:sp>
      <p:sp>
        <p:nvSpPr>
          <p:cNvPr id="245763" name="Rectangle 3"/>
          <p:cNvSpPr>
            <a:spLocks noChangeArrowheads="1"/>
          </p:cNvSpPr>
          <p:nvPr/>
        </p:nvSpPr>
        <p:spPr bwMode="auto">
          <a:xfrm>
            <a:off x="0" y="-100013"/>
            <a:ext cx="3841750" cy="641351"/>
          </a:xfrm>
          <a:prstGeom prst="rect">
            <a:avLst/>
          </a:prstGeom>
          <a:noFill/>
          <a:ln w="9525">
            <a:noFill/>
            <a:miter lim="800000"/>
            <a:headEnd/>
            <a:tailEnd/>
          </a:ln>
          <a:effectLst/>
        </p:spPr>
        <p:txBody>
          <a:bodyPr wrap="none">
            <a:spAutoFit/>
          </a:bodyPr>
          <a:lstStyle/>
          <a:p>
            <a:pPr>
              <a:defRPr/>
            </a:pPr>
            <a:r>
              <a:rPr kumimoji="1" lang="zh-TW" altLang="en-US" dirty="0">
                <a:solidFill>
                  <a:schemeClr val="tx1"/>
                </a:solidFill>
                <a:effectLst>
                  <a:outerShdw blurRad="38100" dist="38100" dir="2700000" algn="tl">
                    <a:srgbClr val="C0C0C0"/>
                  </a:outerShdw>
                </a:effectLst>
                <a:latin typeface="標楷體" pitchFamily="65" charset="-120"/>
                <a:ea typeface="華康海報體W12"/>
                <a:cs typeface="華康海報體W12"/>
              </a:rPr>
              <a:t>社會科學學院學程</a:t>
            </a:r>
          </a:p>
        </p:txBody>
      </p:sp>
      <p:sp>
        <p:nvSpPr>
          <p:cNvPr id="11" name="圓角矩形 10"/>
          <p:cNvSpPr>
            <a:spLocks noChangeArrowheads="1"/>
          </p:cNvSpPr>
          <p:nvPr/>
        </p:nvSpPr>
        <p:spPr bwMode="auto">
          <a:xfrm>
            <a:off x="323850" y="1484313"/>
            <a:ext cx="8569325" cy="5113337"/>
          </a:xfrm>
          <a:prstGeom prst="roundRect">
            <a:avLst>
              <a:gd name="adj" fmla="val 16667"/>
            </a:avLst>
          </a:prstGeom>
          <a:noFill/>
          <a:ln w="12700" algn="ctr">
            <a:solidFill>
              <a:srgbClr val="FF6600"/>
            </a:solidFill>
            <a:round/>
            <a:headEnd/>
            <a:tailEnd/>
          </a:ln>
          <a:effectLst>
            <a:outerShdw dist="35921" dir="2700000" algn="ctr" rotWithShape="0">
              <a:schemeClr val="bg2"/>
            </a:outerShdw>
          </a:effectLst>
        </p:spPr>
        <p:txBody>
          <a:bodyPr wrap="none" anchor="ctr"/>
          <a:lstStyle/>
          <a:p>
            <a:pPr>
              <a:defRPr/>
            </a:pPr>
            <a:endParaRPr kumimoji="1" lang="zh-TW" altLang="en-US" sz="1800">
              <a:solidFill>
                <a:schemeClr val="tx1"/>
              </a:solidFill>
              <a:effectLst/>
              <a:latin typeface="Arial" pitchFamily="34" charset="0"/>
            </a:endParaRPr>
          </a:p>
        </p:txBody>
      </p:sp>
      <p:sp>
        <p:nvSpPr>
          <p:cNvPr id="9" name="圓角矩形 8"/>
          <p:cNvSpPr/>
          <p:nvPr/>
        </p:nvSpPr>
        <p:spPr bwMode="auto">
          <a:xfrm>
            <a:off x="1475656" y="620688"/>
            <a:ext cx="5869670" cy="847595"/>
          </a:xfrm>
          <a:prstGeom prst="roundRect">
            <a:avLst/>
          </a:prstGeom>
          <a:solidFill>
            <a:schemeClr val="accent1"/>
          </a:solidFill>
          <a:ln w="12700" cap="flat" cmpd="sng" algn="ctr">
            <a:noFill/>
            <a:prstDash val="solid"/>
            <a:round/>
            <a:headEnd type="none" w="med" len="med"/>
            <a:tailEnd type="none" w="med" len="med"/>
          </a:ln>
          <a:effectLst>
            <a:outerShdw dist="35921" dir="2700000" algn="ctr" rotWithShape="0">
              <a:schemeClr val="bg2"/>
            </a:outerShdw>
          </a:effectLst>
          <a:scene3d>
            <a:camera prst="orthographicFront"/>
            <a:lightRig rig="threePt" dir="t"/>
          </a:scene3d>
          <a:sp3d>
            <a:bevelT/>
          </a:sp3d>
        </p:spPr>
        <p:txBody>
          <a:bodyPr wrap="none" anchor="ctr"/>
          <a:lstStyle/>
          <a:p>
            <a:pPr algn="ctr">
              <a:defRPr/>
            </a:pPr>
            <a:r>
              <a:rPr kumimoji="1" lang="zh-TW" altLang="en-US" dirty="0">
                <a:solidFill>
                  <a:srgbClr val="CC00CC"/>
                </a:solidFill>
                <a:effectLst/>
                <a:latin typeface="Forte" pitchFamily="66" charset="0"/>
              </a:rPr>
              <a:t>社會創新領袖學程   師資</a:t>
            </a:r>
          </a:p>
        </p:txBody>
      </p:sp>
      <p:graphicFrame>
        <p:nvGraphicFramePr>
          <p:cNvPr id="8" name="表格 7"/>
          <p:cNvGraphicFramePr>
            <a:graphicFrameLocks noGrp="1"/>
          </p:cNvGraphicFramePr>
          <p:nvPr/>
        </p:nvGraphicFramePr>
        <p:xfrm>
          <a:off x="755650" y="1700213"/>
          <a:ext cx="7488238" cy="4427542"/>
        </p:xfrm>
        <a:graphic>
          <a:graphicData uri="http://schemas.openxmlformats.org/drawingml/2006/table">
            <a:tbl>
              <a:tblPr/>
              <a:tblGrid>
                <a:gridCol w="639763"/>
                <a:gridCol w="3735387"/>
                <a:gridCol w="3113088"/>
              </a:tblGrid>
              <a:tr h="4619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類別</a:t>
                      </a:r>
                      <a:endParaRPr kumimoji="0" lang="zh-TW" sz="1800" b="0" i="0" u="none" strike="noStrike" cap="none" normalizeH="0" baseline="0" dirty="0" smtClean="0">
                        <a:ln>
                          <a:noFill/>
                        </a:ln>
                        <a:solidFill>
                          <a:schemeClr val="tx1"/>
                        </a:solidFill>
                        <a:effectLst/>
                        <a:latin typeface="Times New Roman" pitchFamily="18" charset="0"/>
                        <a:ea typeface="新細明體" pitchFamily="18" charset="-120"/>
                        <a:cs typeface="Times New Roman" pitchFamily="18" charset="0"/>
                      </a:endParaRPr>
                    </a:p>
                  </a:txBody>
                  <a:tcPr marL="58319" marR="5831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9C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課程名稱</a:t>
                      </a:r>
                      <a:endParaRPr kumimoji="0" lang="zh-TW" sz="18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endParaRPr>
                    </a:p>
                  </a:txBody>
                  <a:tcPr marL="58319" marR="5831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9C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師資名單</a:t>
                      </a:r>
                      <a:endParaRPr kumimoji="0" lang="zh-TW" sz="18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endParaRPr>
                    </a:p>
                  </a:txBody>
                  <a:tcPr marL="58319" marR="5831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9C3"/>
                    </a:solidFill>
                  </a:tcPr>
                </a:tc>
              </a:tr>
              <a:tr h="401638">
                <a:tc rowSpan="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2000" b="0" i="0" u="none" strike="noStrike" cap="none" normalizeH="0" baseline="0" smtClean="0">
                          <a:ln>
                            <a:noFill/>
                          </a:ln>
                          <a:solidFill>
                            <a:srgbClr val="800080"/>
                          </a:solidFill>
                          <a:effectLst/>
                          <a:latin typeface="Times New Roman" pitchFamily="18" charset="0"/>
                          <a:ea typeface="標楷體" pitchFamily="65" charset="-120"/>
                          <a:cs typeface="Times New Roman" pitchFamily="18" charset="0"/>
                        </a:rPr>
                        <a:t>核心基礎</a:t>
                      </a:r>
                      <a:endParaRPr kumimoji="0" lang="zh-TW" sz="2000" b="0" i="0" u="none" strike="noStrike" cap="none" normalizeH="0" baseline="0" smtClean="0">
                        <a:ln>
                          <a:noFill/>
                        </a:ln>
                        <a:solidFill>
                          <a:srgbClr val="800080"/>
                        </a:solidFill>
                        <a:effectLst/>
                        <a:latin typeface="Times New Roman" pitchFamily="18" charset="0"/>
                        <a:ea typeface="新細明體" pitchFamily="18" charset="-120"/>
                        <a:cs typeface="Times New Roman" pitchFamily="18" charset="0"/>
                      </a:endParaRPr>
                    </a:p>
                  </a:txBody>
                  <a:tcPr marL="58319" marR="5831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800" b="1" i="0" u="none" strike="noStrike" cap="none" normalizeH="0" baseline="0" smtClean="0">
                          <a:ln>
                            <a:noFill/>
                          </a:ln>
                          <a:solidFill>
                            <a:srgbClr val="333399"/>
                          </a:solidFill>
                          <a:effectLst/>
                          <a:latin typeface="Times New Roman" pitchFamily="18" charset="0"/>
                          <a:ea typeface="標楷體" pitchFamily="65" charset="-120"/>
                          <a:cs typeface="Times New Roman" pitchFamily="18" charset="0"/>
                        </a:rPr>
                        <a:t>社會科學概論</a:t>
                      </a:r>
                      <a:endParaRPr kumimoji="0" lang="zh-TW" sz="1800" b="1" i="0" u="none" strike="noStrike" cap="none" normalizeH="0" baseline="0" smtClean="0">
                        <a:ln>
                          <a:noFill/>
                        </a:ln>
                        <a:solidFill>
                          <a:srgbClr val="333399"/>
                        </a:solidFill>
                        <a:effectLst/>
                        <a:latin typeface="Times New Roman" pitchFamily="18" charset="0"/>
                        <a:ea typeface="新細明體" pitchFamily="18" charset="-120"/>
                        <a:cs typeface="Times New Roman" pitchFamily="18" charset="0"/>
                      </a:endParaRPr>
                    </a:p>
                  </a:txBody>
                  <a:tcPr marL="58319" marR="5831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陳小紅、毛維凌、冷則剛</a:t>
                      </a:r>
                      <a:endParaRPr kumimoji="0" lang="zh-TW" sz="18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endParaRPr>
                    </a:p>
                  </a:txBody>
                  <a:tcPr marL="58319" marR="5831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5763">
                <a:tc vMerge="1">
                  <a:txBody>
                    <a:bodyPr/>
                    <a:lstStyle/>
                    <a:p>
                      <a:endParaRPr lang="zh-TW" alt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800" b="1" i="0" u="none" strike="noStrike" cap="none" normalizeH="0" baseline="0" smtClean="0">
                          <a:ln>
                            <a:noFill/>
                          </a:ln>
                          <a:solidFill>
                            <a:srgbClr val="333399"/>
                          </a:solidFill>
                          <a:effectLst/>
                          <a:latin typeface="Times New Roman" pitchFamily="18" charset="0"/>
                          <a:ea typeface="標楷體" pitchFamily="65" charset="-120"/>
                          <a:cs typeface="Times New Roman" pitchFamily="18" charset="0"/>
                        </a:rPr>
                        <a:t>社會科學方法</a:t>
                      </a:r>
                      <a:endParaRPr kumimoji="0" lang="zh-TW" sz="1800" b="1" i="0" u="none" strike="noStrike" cap="none" normalizeH="0" baseline="0" smtClean="0">
                        <a:ln>
                          <a:noFill/>
                        </a:ln>
                        <a:solidFill>
                          <a:srgbClr val="333399"/>
                        </a:solidFill>
                        <a:effectLst/>
                        <a:latin typeface="Times New Roman" pitchFamily="18" charset="0"/>
                        <a:ea typeface="新細明體" pitchFamily="18" charset="-120"/>
                        <a:cs typeface="Times New Roman" pitchFamily="18" charset="0"/>
                      </a:endParaRPr>
                    </a:p>
                  </a:txBody>
                  <a:tcPr marL="58319" marR="5831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熊瑞梅、馬靄萱、張中復</a:t>
                      </a:r>
                      <a:endParaRPr kumimoji="0" lang="zh-TW" sz="18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endParaRPr>
                    </a:p>
                  </a:txBody>
                  <a:tcPr marL="58319" marR="5831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5763">
                <a:tc vMerge="1">
                  <a:txBody>
                    <a:bodyPr/>
                    <a:lstStyle/>
                    <a:p>
                      <a:endParaRPr lang="zh-TW" alt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800" b="1" i="0" u="none" strike="noStrike" cap="none" normalizeH="0" baseline="0" smtClean="0">
                          <a:ln>
                            <a:noFill/>
                          </a:ln>
                          <a:solidFill>
                            <a:srgbClr val="333399"/>
                          </a:solidFill>
                          <a:effectLst/>
                          <a:latin typeface="Times New Roman" pitchFamily="18" charset="0"/>
                          <a:ea typeface="標楷體" pitchFamily="65" charset="-120"/>
                          <a:cs typeface="Times New Roman" pitchFamily="18" charset="0"/>
                        </a:rPr>
                        <a:t>全球化與國家發展</a:t>
                      </a:r>
                      <a:endParaRPr kumimoji="0" lang="zh-TW" sz="1800" b="1" i="0" u="none" strike="noStrike" cap="none" normalizeH="0" baseline="0" smtClean="0">
                        <a:ln>
                          <a:noFill/>
                        </a:ln>
                        <a:solidFill>
                          <a:srgbClr val="333399"/>
                        </a:solidFill>
                        <a:effectLst/>
                        <a:latin typeface="Times New Roman" pitchFamily="18" charset="0"/>
                        <a:ea typeface="新細明體" pitchFamily="18" charset="-120"/>
                        <a:cs typeface="Times New Roman" pitchFamily="18" charset="0"/>
                      </a:endParaRPr>
                    </a:p>
                  </a:txBody>
                  <a:tcPr marL="58319" marR="5831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zh-TW" sz="18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莊奕琦、</a:t>
                      </a:r>
                      <a:r>
                        <a:rPr kumimoji="0" lang="zh-TW" sz="18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王振寰、李酉潭</a:t>
                      </a:r>
                      <a:endParaRPr kumimoji="0" lang="zh-TW" sz="1800" b="0" i="0" u="none" strike="noStrike" cap="none" normalizeH="0" baseline="0" dirty="0" smtClean="0">
                        <a:ln>
                          <a:noFill/>
                        </a:ln>
                        <a:solidFill>
                          <a:schemeClr val="tx1"/>
                        </a:solidFill>
                        <a:effectLst/>
                        <a:latin typeface="Times New Roman" pitchFamily="18" charset="0"/>
                        <a:ea typeface="新細明體" pitchFamily="18" charset="-120"/>
                        <a:cs typeface="Times New Roman" pitchFamily="18" charset="0"/>
                      </a:endParaRPr>
                    </a:p>
                  </a:txBody>
                  <a:tcPr marL="58319" marR="5831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1000">
                <a:tc rowSpan="5">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TW" sz="2000" b="0" i="0" u="none" strike="noStrike" cap="none" normalizeH="0" baseline="0" smtClean="0">
                        <a:ln>
                          <a:noFill/>
                        </a:ln>
                        <a:solidFill>
                          <a:srgbClr val="800080"/>
                        </a:solidFill>
                        <a:effectLst/>
                        <a:latin typeface="標楷體" pitchFamily="65" charset="-120"/>
                        <a:ea typeface="新細明體" pitchFamily="18" charset="-12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zh-TW" sz="2000" b="0" i="0" u="none" strike="noStrike" cap="none" normalizeH="0" baseline="0" smtClean="0">
                          <a:ln>
                            <a:noFill/>
                          </a:ln>
                          <a:solidFill>
                            <a:srgbClr val="800080"/>
                          </a:solidFill>
                          <a:effectLst/>
                          <a:latin typeface="Times New Roman" pitchFamily="18" charset="0"/>
                          <a:ea typeface="新細明體" pitchFamily="18" charset="-120"/>
                          <a:cs typeface="Times New Roman" pitchFamily="18" charset="0"/>
                        </a:rPr>
                        <a:t>專業進階</a:t>
                      </a:r>
                    </a:p>
                  </a:txBody>
                  <a:tcPr marL="58319" marR="5831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800" b="1" i="0" u="none" strike="noStrike" cap="none" normalizeH="0" baseline="0" smtClean="0">
                          <a:ln>
                            <a:noFill/>
                          </a:ln>
                          <a:solidFill>
                            <a:srgbClr val="333399"/>
                          </a:solidFill>
                          <a:effectLst/>
                          <a:latin typeface="Times New Roman" pitchFamily="18" charset="0"/>
                          <a:ea typeface="標楷體" pitchFamily="65" charset="-120"/>
                          <a:cs typeface="Times New Roman" pitchFamily="18" charset="0"/>
                        </a:rPr>
                        <a:t>科技創新與社會發展</a:t>
                      </a:r>
                      <a:endParaRPr kumimoji="0" lang="zh-TW" sz="1800" b="1" i="0" u="none" strike="noStrike" cap="none" normalizeH="0" baseline="0" smtClean="0">
                        <a:ln>
                          <a:noFill/>
                        </a:ln>
                        <a:solidFill>
                          <a:srgbClr val="333399"/>
                        </a:solidFill>
                        <a:effectLst/>
                        <a:latin typeface="Times New Roman" pitchFamily="18" charset="0"/>
                        <a:ea typeface="新細明體" pitchFamily="18" charset="-120"/>
                        <a:cs typeface="Times New Roman" pitchFamily="18" charset="0"/>
                      </a:endParaRPr>
                    </a:p>
                  </a:txBody>
                  <a:tcPr marL="58319" marR="5831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杜文苓、朱斌妤、陳宗文</a:t>
                      </a:r>
                      <a:endParaRPr kumimoji="0" lang="zh-TW" sz="1800" b="0" i="0" u="none" strike="noStrike" cap="none" normalizeH="0" baseline="0" dirty="0" smtClean="0">
                        <a:ln>
                          <a:noFill/>
                        </a:ln>
                        <a:solidFill>
                          <a:schemeClr val="tx1"/>
                        </a:solidFill>
                        <a:effectLst/>
                        <a:latin typeface="Times New Roman" pitchFamily="18" charset="0"/>
                        <a:ea typeface="新細明體" pitchFamily="18" charset="-120"/>
                        <a:cs typeface="Times New Roman" pitchFamily="18" charset="0"/>
                      </a:endParaRPr>
                    </a:p>
                  </a:txBody>
                  <a:tcPr marL="58319" marR="5831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5763">
                <a:tc vMerge="1">
                  <a:txBody>
                    <a:bodyPr/>
                    <a:lstStyle/>
                    <a:p>
                      <a:endParaRPr lang="zh-TW" alt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800" b="1" i="0" u="none" strike="noStrike" cap="none" normalizeH="0" baseline="0" smtClean="0">
                          <a:ln>
                            <a:noFill/>
                          </a:ln>
                          <a:solidFill>
                            <a:srgbClr val="333399"/>
                          </a:solidFill>
                          <a:effectLst/>
                          <a:latin typeface="Times New Roman" pitchFamily="18" charset="0"/>
                          <a:ea typeface="標楷體" pitchFamily="65" charset="-120"/>
                          <a:cs typeface="Times New Roman" pitchFamily="18" charset="0"/>
                        </a:rPr>
                        <a:t>環保生態與永續發展</a:t>
                      </a:r>
                      <a:endParaRPr kumimoji="0" lang="zh-TW" sz="1800" b="1" i="0" u="none" strike="noStrike" cap="none" normalizeH="0" baseline="0" smtClean="0">
                        <a:ln>
                          <a:noFill/>
                        </a:ln>
                        <a:solidFill>
                          <a:srgbClr val="333399"/>
                        </a:solidFill>
                        <a:effectLst/>
                        <a:latin typeface="Times New Roman" pitchFamily="18" charset="0"/>
                        <a:ea typeface="新細明體" pitchFamily="18" charset="-120"/>
                        <a:cs typeface="Times New Roman" pitchFamily="18" charset="0"/>
                      </a:endParaRPr>
                    </a:p>
                  </a:txBody>
                  <a:tcPr marL="58319" marR="5831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湯京平、孫振義、李慧琳</a:t>
                      </a:r>
                      <a:endParaRPr kumimoji="0" lang="zh-TW" sz="18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endParaRPr>
                    </a:p>
                  </a:txBody>
                  <a:tcPr marL="58319" marR="5831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5763">
                <a:tc vMerge="1">
                  <a:txBody>
                    <a:bodyPr/>
                    <a:lstStyle/>
                    <a:p>
                      <a:endParaRPr lang="zh-TW" alt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800" b="1" i="0" u="none" strike="noStrike" cap="none" normalizeH="0" baseline="0" smtClean="0">
                          <a:ln>
                            <a:noFill/>
                          </a:ln>
                          <a:solidFill>
                            <a:srgbClr val="333399"/>
                          </a:solidFill>
                          <a:effectLst/>
                          <a:latin typeface="Times New Roman" pitchFamily="18" charset="0"/>
                          <a:ea typeface="標楷體" pitchFamily="65" charset="-120"/>
                          <a:cs typeface="Times New Roman" pitchFamily="18" charset="0"/>
                        </a:rPr>
                        <a:t>公民社會與社會企業</a:t>
                      </a:r>
                      <a:endParaRPr kumimoji="0" lang="zh-TW" sz="1800" b="1" i="0" u="none" strike="noStrike" cap="none" normalizeH="0" baseline="0" smtClean="0">
                        <a:ln>
                          <a:noFill/>
                        </a:ln>
                        <a:solidFill>
                          <a:srgbClr val="333399"/>
                        </a:solidFill>
                        <a:effectLst/>
                        <a:latin typeface="Times New Roman" pitchFamily="18" charset="0"/>
                        <a:ea typeface="新細明體" pitchFamily="18" charset="-120"/>
                        <a:cs typeface="Times New Roman" pitchFamily="18" charset="0"/>
                      </a:endParaRPr>
                    </a:p>
                  </a:txBody>
                  <a:tcPr marL="58319" marR="5831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徐世榮、顧忠華、官有垣等</a:t>
                      </a:r>
                      <a:endParaRPr kumimoji="0" lang="zh-TW" sz="18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endParaRPr>
                    </a:p>
                  </a:txBody>
                  <a:tcPr marL="58319" marR="5831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5763">
                <a:tc vMerge="1">
                  <a:txBody>
                    <a:bodyPr/>
                    <a:lstStyle/>
                    <a:p>
                      <a:endParaRPr lang="zh-TW" alt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800" b="1" i="0" u="none" strike="noStrike" cap="none" normalizeH="0" baseline="0" smtClean="0">
                          <a:ln>
                            <a:noFill/>
                          </a:ln>
                          <a:solidFill>
                            <a:srgbClr val="333399"/>
                          </a:solidFill>
                          <a:effectLst/>
                          <a:latin typeface="Times New Roman" pitchFamily="18" charset="0"/>
                          <a:ea typeface="標楷體" pitchFamily="65" charset="-120"/>
                          <a:cs typeface="Times New Roman" pitchFamily="18" charset="0"/>
                        </a:rPr>
                        <a:t>知識經濟與多元文化</a:t>
                      </a:r>
                      <a:endParaRPr kumimoji="0" lang="zh-TW" sz="1800" b="1" i="0" u="none" strike="noStrike" cap="none" normalizeH="0" baseline="0" smtClean="0">
                        <a:ln>
                          <a:noFill/>
                        </a:ln>
                        <a:solidFill>
                          <a:srgbClr val="333399"/>
                        </a:solidFill>
                        <a:effectLst/>
                        <a:latin typeface="Times New Roman" pitchFamily="18" charset="0"/>
                        <a:ea typeface="新細明體" pitchFamily="18" charset="-120"/>
                        <a:cs typeface="Times New Roman" pitchFamily="18" charset="0"/>
                      </a:endParaRPr>
                    </a:p>
                  </a:txBody>
                  <a:tcPr marL="58319" marR="5831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魏玫娟、林修澈、王信實</a:t>
                      </a:r>
                      <a:endParaRPr kumimoji="0" lang="zh-TW" sz="18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endParaRPr>
                    </a:p>
                  </a:txBody>
                  <a:tcPr marL="58319" marR="5831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5763">
                <a:tc vMerge="1">
                  <a:txBody>
                    <a:bodyPr/>
                    <a:lstStyle/>
                    <a:p>
                      <a:endParaRPr lang="zh-TW" alt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800" b="1" i="0" u="none" strike="noStrike" cap="none" normalizeH="0" baseline="0" smtClean="0">
                          <a:ln>
                            <a:noFill/>
                          </a:ln>
                          <a:solidFill>
                            <a:srgbClr val="333399"/>
                          </a:solidFill>
                          <a:effectLst/>
                          <a:latin typeface="Times New Roman" pitchFamily="18" charset="0"/>
                          <a:ea typeface="標楷體" pitchFamily="65" charset="-120"/>
                          <a:cs typeface="Times New Roman" pitchFamily="18" charset="0"/>
                        </a:rPr>
                        <a:t>社會創新與創造力</a:t>
                      </a:r>
                      <a:r>
                        <a:rPr kumimoji="0" lang="en-US" sz="1800" b="1" i="0" u="none" strike="noStrike" cap="none" normalizeH="0" baseline="0" smtClean="0">
                          <a:ln>
                            <a:noFill/>
                          </a:ln>
                          <a:solidFill>
                            <a:srgbClr val="333399"/>
                          </a:solidFill>
                          <a:effectLst/>
                          <a:latin typeface="Times New Roman" pitchFamily="18" charset="0"/>
                          <a:ea typeface="標楷體" pitchFamily="65" charset="-120"/>
                          <a:cs typeface="Times New Roman" pitchFamily="18" charset="0"/>
                        </a:rPr>
                        <a:t> </a:t>
                      </a:r>
                      <a:endParaRPr kumimoji="0" lang="zh-TW" sz="1800" b="1" i="0" u="none" strike="noStrike" cap="none" normalizeH="0" baseline="0" smtClean="0">
                        <a:ln>
                          <a:noFill/>
                        </a:ln>
                        <a:solidFill>
                          <a:srgbClr val="333399"/>
                        </a:solidFill>
                        <a:effectLst/>
                        <a:latin typeface="Times New Roman" pitchFamily="18" charset="0"/>
                        <a:ea typeface="新細明體" pitchFamily="18" charset="-120"/>
                        <a:cs typeface="Times New Roman" pitchFamily="18" charset="0"/>
                      </a:endParaRPr>
                    </a:p>
                  </a:txBody>
                  <a:tcPr marL="58319" marR="5831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江明修</a:t>
                      </a:r>
                      <a:endParaRPr kumimoji="0" lang="zh-TW" sz="18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endParaRPr>
                    </a:p>
                  </a:txBody>
                  <a:tcPr marL="58319" marR="5831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82600">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2000" b="0" i="0" u="none" strike="noStrike" cap="none" normalizeH="0" baseline="0" smtClean="0">
                          <a:ln>
                            <a:noFill/>
                          </a:ln>
                          <a:solidFill>
                            <a:srgbClr val="800080"/>
                          </a:solidFill>
                          <a:effectLst/>
                          <a:latin typeface="Times New Roman" pitchFamily="18" charset="0"/>
                          <a:ea typeface="標楷體" pitchFamily="65" charset="-120"/>
                          <a:cs typeface="Times New Roman" pitchFamily="18" charset="0"/>
                        </a:rPr>
                        <a:t>實務訓練</a:t>
                      </a:r>
                      <a:endParaRPr kumimoji="0" lang="zh-TW" sz="2000" b="0" i="0" u="none" strike="noStrike" cap="none" normalizeH="0" baseline="0" smtClean="0">
                        <a:ln>
                          <a:noFill/>
                        </a:ln>
                        <a:solidFill>
                          <a:srgbClr val="800080"/>
                        </a:solidFill>
                        <a:effectLst/>
                        <a:latin typeface="Times New Roman" pitchFamily="18" charset="0"/>
                        <a:ea typeface="新細明體" pitchFamily="18" charset="-120"/>
                        <a:cs typeface="Times New Roman" pitchFamily="18" charset="0"/>
                      </a:endParaRPr>
                    </a:p>
                  </a:txBody>
                  <a:tcPr marL="58319" marR="5831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800" b="1" i="0" u="none" strike="noStrike" cap="none" normalizeH="0" baseline="0" smtClean="0">
                          <a:ln>
                            <a:noFill/>
                          </a:ln>
                          <a:solidFill>
                            <a:srgbClr val="333399"/>
                          </a:solidFill>
                          <a:effectLst/>
                          <a:latin typeface="Times New Roman" pitchFamily="18" charset="0"/>
                          <a:ea typeface="標楷體" pitchFamily="65" charset="-120"/>
                          <a:cs typeface="Times New Roman" pitchFamily="18" charset="0"/>
                        </a:rPr>
                        <a:t>社區公眾參與之國際交流合作</a:t>
                      </a:r>
                      <a:endParaRPr kumimoji="0" lang="zh-TW" sz="1800" b="1" i="0" u="none" strike="noStrike" cap="none" normalizeH="0" baseline="0" smtClean="0">
                        <a:ln>
                          <a:noFill/>
                        </a:ln>
                        <a:solidFill>
                          <a:srgbClr val="333399"/>
                        </a:solidFill>
                        <a:effectLst/>
                        <a:latin typeface="Times New Roman" pitchFamily="18" charset="0"/>
                        <a:ea typeface="新細明體" pitchFamily="18" charset="-120"/>
                        <a:cs typeface="Times New Roman" pitchFamily="18" charset="0"/>
                      </a:endParaRPr>
                    </a:p>
                  </a:txBody>
                  <a:tcPr marL="58319" marR="5831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白仁德</a:t>
                      </a:r>
                      <a:endParaRPr kumimoji="0" lang="zh-TW" sz="18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endParaRPr>
                    </a:p>
                  </a:txBody>
                  <a:tcPr marL="58319" marR="5831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5763">
                <a:tc vMerge="1">
                  <a:txBody>
                    <a:bodyPr/>
                    <a:lstStyle/>
                    <a:p>
                      <a:endParaRPr lang="zh-TW" alt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sz="1800" b="1" i="0" u="none" strike="noStrike" cap="none" normalizeH="0" baseline="0" smtClean="0">
                          <a:ln>
                            <a:noFill/>
                          </a:ln>
                          <a:solidFill>
                            <a:srgbClr val="333399"/>
                          </a:solidFill>
                          <a:effectLst/>
                          <a:latin typeface="Times New Roman" pitchFamily="18" charset="0"/>
                          <a:ea typeface="標楷體" pitchFamily="65" charset="-120"/>
                          <a:cs typeface="Times New Roman" pitchFamily="18" charset="0"/>
                        </a:rPr>
                        <a:t>實習或執行大專生研究計畫</a:t>
                      </a:r>
                      <a:endParaRPr kumimoji="0" lang="zh-TW" sz="1800" b="1" i="0" u="none" strike="noStrike" cap="none" normalizeH="0" baseline="0" smtClean="0">
                        <a:ln>
                          <a:noFill/>
                        </a:ln>
                        <a:solidFill>
                          <a:srgbClr val="333399"/>
                        </a:solidFill>
                        <a:effectLst/>
                        <a:latin typeface="Times New Roman" pitchFamily="18" charset="0"/>
                        <a:ea typeface="新細明體" pitchFamily="18" charset="-120"/>
                        <a:cs typeface="Times New Roman" pitchFamily="18" charset="0"/>
                      </a:endParaRPr>
                    </a:p>
                  </a:txBody>
                  <a:tcPr marL="58319" marR="5831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zh-TW" sz="18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朱斌妤、</a:t>
                      </a:r>
                      <a:r>
                        <a:rPr kumimoji="0" lang="zh-TW" sz="18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宋麗玉、徐世榮</a:t>
                      </a:r>
                      <a:endParaRPr kumimoji="0" lang="zh-TW" sz="1800" b="0" i="0" u="none" strike="noStrike" cap="none" normalizeH="0" baseline="0" dirty="0" smtClean="0">
                        <a:ln>
                          <a:noFill/>
                        </a:ln>
                        <a:solidFill>
                          <a:schemeClr val="tx1"/>
                        </a:solidFill>
                        <a:effectLst/>
                        <a:latin typeface="Times New Roman" pitchFamily="18" charset="0"/>
                        <a:ea typeface="新細明體" pitchFamily="18" charset="-120"/>
                        <a:cs typeface="Times New Roman" pitchFamily="18" charset="0"/>
                      </a:endParaRPr>
                    </a:p>
                  </a:txBody>
                  <a:tcPr marL="58319" marR="5831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1600200"/>
            <a:ext cx="8363272" cy="4565104"/>
          </a:xfrm>
        </p:spPr>
        <p:txBody>
          <a:bodyPr/>
          <a:lstStyle/>
          <a:p>
            <a:pPr>
              <a:buFont typeface="Wingdings" pitchFamily="2" charset="2"/>
              <a:buChar char="Ø"/>
            </a:pPr>
            <a:r>
              <a:rPr lang="zh-TW" altLang="en-US" sz="2800" dirty="0" smtClean="0"/>
              <a:t>設立目的</a:t>
            </a:r>
            <a:endParaRPr lang="en-US" altLang="zh-TW" sz="2800" dirty="0" smtClean="0"/>
          </a:p>
          <a:p>
            <a:pPr>
              <a:buNone/>
            </a:pPr>
            <a:r>
              <a:rPr lang="zh-TW" altLang="en-US" sz="2200" dirty="0" smtClean="0"/>
              <a:t>    </a:t>
            </a:r>
            <a:r>
              <a:rPr lang="zh-TW" altLang="en-US" sz="2400" dirty="0" smtClean="0"/>
              <a:t>提供經濟學的分析工具，來理解人類社會現象，培育專業人才，解決社會發展的問題。在教育與國家層面，達到教育國際化、深化研究能量與國際能見度、培養產業規劃管理與政策分析人才，並為社會發展提供智庫方面的諮詢功能。</a:t>
            </a:r>
            <a:endParaRPr lang="en-US" altLang="zh-TW" sz="2400" dirty="0" smtClean="0"/>
          </a:p>
          <a:p>
            <a:pPr>
              <a:buNone/>
            </a:pPr>
            <a:endParaRPr lang="en-US" altLang="zh-TW" sz="2200" dirty="0" smtClean="0"/>
          </a:p>
          <a:p>
            <a:pPr>
              <a:buFont typeface="Wingdings" pitchFamily="2" charset="2"/>
              <a:buChar char="Ø"/>
            </a:pPr>
            <a:r>
              <a:rPr lang="zh-TW" altLang="en-US" sz="2600" dirty="0" smtClean="0"/>
              <a:t>發展方向</a:t>
            </a:r>
            <a:endParaRPr lang="en-US" altLang="zh-TW" sz="2600" dirty="0" smtClean="0"/>
          </a:p>
          <a:p>
            <a:pPr lvl="1"/>
            <a:r>
              <a:rPr lang="zh-TW" altLang="en-US" sz="2400" dirty="0" smtClean="0"/>
              <a:t>    資源整合運用、搭配既有學程構成完整課程網絡</a:t>
            </a:r>
            <a:endParaRPr lang="en-US" altLang="zh-TW" sz="2400" dirty="0" smtClean="0"/>
          </a:p>
          <a:p>
            <a:pPr lvl="1">
              <a:buNone/>
            </a:pPr>
            <a:r>
              <a:rPr lang="en-US" altLang="zh-TW" sz="2400" dirty="0" smtClean="0"/>
              <a:t>     </a:t>
            </a:r>
            <a:r>
              <a:rPr lang="zh-TW" altLang="en-US" sz="2400" dirty="0" smtClean="0"/>
              <a:t>（亞太研究英語博士學程、亞太研究英語碩士學程）</a:t>
            </a:r>
            <a:endParaRPr lang="en-US" altLang="zh-TW" sz="2400" dirty="0" smtClean="0"/>
          </a:p>
          <a:p>
            <a:pPr lvl="1"/>
            <a:r>
              <a:rPr lang="zh-TW" altLang="en-US" sz="2400" dirty="0" smtClean="0"/>
              <a:t>    回應社會需求的實務訓練</a:t>
            </a:r>
            <a:endParaRPr lang="en-US" altLang="zh-TW" sz="2400" dirty="0" smtClean="0"/>
          </a:p>
          <a:p>
            <a:pPr lvl="1"/>
            <a:r>
              <a:rPr lang="zh-TW" altLang="en-US" sz="2400" dirty="0" smtClean="0"/>
              <a:t>    移地教學、擴大比較視野</a:t>
            </a:r>
            <a:endParaRPr lang="en-US" altLang="zh-TW" sz="2400" dirty="0" smtClean="0"/>
          </a:p>
          <a:p>
            <a:pPr>
              <a:buNone/>
            </a:pPr>
            <a:r>
              <a:rPr lang="en-US" altLang="zh-TW" sz="2600" dirty="0" smtClean="0"/>
              <a:t>   </a:t>
            </a:r>
            <a:endParaRPr lang="en-US" altLang="zh-TW" sz="1200" dirty="0" smtClean="0"/>
          </a:p>
          <a:p>
            <a:pPr>
              <a:buNone/>
            </a:pPr>
            <a:endParaRPr lang="en-US" altLang="zh-TW" dirty="0" smtClean="0"/>
          </a:p>
          <a:p>
            <a:pPr>
              <a:buNone/>
            </a:pPr>
            <a:endParaRPr lang="zh-TW" altLang="en-US" dirty="0"/>
          </a:p>
        </p:txBody>
      </p:sp>
      <p:sp>
        <p:nvSpPr>
          <p:cNvPr id="5" name="標題 4"/>
          <p:cNvSpPr>
            <a:spLocks noGrp="1"/>
          </p:cNvSpPr>
          <p:nvPr>
            <p:ph type="title"/>
          </p:nvPr>
        </p:nvSpPr>
        <p:spPr bwMode="auto">
          <a:xfrm>
            <a:off x="395536" y="188640"/>
            <a:ext cx="8147248" cy="1354162"/>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eaLnBrk="0" hangingPunct="0"/>
            <a:r>
              <a:rPr lang="zh-TW" altLang="en-US" sz="4000" dirty="0" smtClean="0">
                <a:solidFill>
                  <a:srgbClr val="CC00CC"/>
                </a:solidFill>
              </a:rPr>
              <a:t>    應用經濟與社會發展</a:t>
            </a:r>
            <a:r>
              <a:rPr lang="en-US" altLang="zh-TW" sz="4000" dirty="0" smtClean="0">
                <a:solidFill>
                  <a:srgbClr val="CC00CC"/>
                </a:solidFill>
              </a:rPr>
              <a:t> </a:t>
            </a:r>
          </a:p>
          <a:p>
            <a:pPr algn="l" eaLnBrk="0" hangingPunct="0"/>
            <a:r>
              <a:rPr lang="zh-TW" altLang="en-US" sz="4000" dirty="0" smtClean="0">
                <a:solidFill>
                  <a:srgbClr val="CC00CC"/>
                </a:solidFill>
              </a:rPr>
              <a:t>    英語碩士學位學</a:t>
            </a:r>
            <a:r>
              <a:rPr lang="zh-TW" altLang="en-US" sz="4000" dirty="0" smtClean="0">
                <a:solidFill>
                  <a:srgbClr val="CC00CC"/>
                </a:solidFill>
                <a:latin typeface="Forte" pitchFamily="66" charset="0"/>
              </a:rPr>
              <a:t>程      </a:t>
            </a:r>
            <a:r>
              <a:rPr lang="en-US" altLang="zh-TW" sz="3200" dirty="0" smtClean="0">
                <a:solidFill>
                  <a:srgbClr val="CC00CC"/>
                </a:solidFill>
                <a:latin typeface="Forte" pitchFamily="66" charset="0"/>
              </a:rPr>
              <a:t>(2014</a:t>
            </a:r>
            <a:r>
              <a:rPr lang="zh-TW" altLang="en-US" sz="3200" dirty="0" smtClean="0">
                <a:solidFill>
                  <a:srgbClr val="CC00CC"/>
                </a:solidFill>
                <a:latin typeface="Forte" pitchFamily="66" charset="0"/>
              </a:rPr>
              <a:t>年招生</a:t>
            </a:r>
            <a:r>
              <a:rPr lang="en-US" altLang="zh-TW" sz="3200" dirty="0" smtClean="0">
                <a:solidFill>
                  <a:srgbClr val="CC00CC"/>
                </a:solidFill>
                <a:latin typeface="Forte" pitchFamily="66" charset="0"/>
              </a:rPr>
              <a:t>)</a:t>
            </a:r>
            <a:r>
              <a:rPr lang="en-US" altLang="zh-TW" sz="4000" dirty="0" smtClean="0">
                <a:solidFill>
                  <a:srgbClr val="CC00CC"/>
                </a:solidFill>
                <a:latin typeface="Forte" pitchFamily="66" charset="0"/>
              </a:rPr>
              <a:t> </a:t>
            </a:r>
          </a:p>
          <a:p>
            <a:pPr marL="0" marR="0" indent="0" algn="ctr" defTabSz="914400" rtl="0" eaLnBrk="0" fontAlgn="base" latinLnBrk="0" hangingPunct="0">
              <a:lnSpc>
                <a:spcPct val="100000"/>
              </a:lnSpc>
              <a:spcBef>
                <a:spcPct val="0"/>
              </a:spcBef>
              <a:spcAft>
                <a:spcPct val="0"/>
              </a:spcAft>
              <a:buClrTx/>
              <a:buSzTx/>
              <a:buFontTx/>
              <a:buNone/>
              <a:tabLst/>
            </a:pPr>
            <a:endParaRPr kumimoji="0" lang="zh-TW" altLang="en-US" sz="3600" b="1" i="0" u="none" strike="noStrike" cap="none" normalizeH="0" baseline="0" dirty="0" smtClean="0">
              <a:ln>
                <a:noFill/>
              </a:ln>
              <a:solidFill>
                <a:schemeClr val="bg1"/>
              </a:solidFill>
              <a:effectDag name="">
                <a:cont type="tree" name="">
                  <a:effect ref="fillLine"/>
                  <a:outerShdw dist="38100" dir="13500000" algn="br">
                    <a:schemeClr val="bg1">
                      <a:lumMod val="200000"/>
                      <a:satMod val="200000"/>
                    </a:schemeClr>
                  </a:outerShdw>
                </a:cont>
                <a:cont type="tree" name="">
                  <a:effect ref="fillLine"/>
                  <a:outerShdw dist="38100" dir="2700000" algn="tl">
                    <a:schemeClr val="bg1">
                      <a:lumMod val="60000"/>
                      <a:satMod val="60000"/>
                    </a:schemeClr>
                  </a:outerShdw>
                </a:cont>
                <a:effect ref="fillLine"/>
              </a:effectDag>
              <a:latin typeface="Forte" pitchFamily="66" charset="0"/>
              <a:ea typeface="標楷體" pitchFamily="65" charset="-120"/>
            </a:endParaRPr>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p:txBody>
          <a:bodyPr/>
          <a:lstStyle/>
          <a:p>
            <a:pPr>
              <a:buFont typeface="Wingdings" pitchFamily="2" charset="2"/>
              <a:buChar char="Ø"/>
            </a:pPr>
            <a:endParaRPr lang="en-US" altLang="zh-TW" dirty="0" smtClean="0"/>
          </a:p>
          <a:p>
            <a:pPr>
              <a:buFont typeface="Wingdings" pitchFamily="2" charset="2"/>
              <a:buChar char="Ø"/>
            </a:pPr>
            <a:r>
              <a:rPr lang="zh-TW" altLang="en-US" dirty="0" smtClean="0"/>
              <a:t>學程特色</a:t>
            </a:r>
            <a:endParaRPr lang="en-US" altLang="zh-TW" dirty="0" smtClean="0"/>
          </a:p>
          <a:p>
            <a:pPr>
              <a:buNone/>
            </a:pPr>
            <a:r>
              <a:rPr lang="en-US" altLang="zh-TW" sz="2800" dirty="0" smtClean="0"/>
              <a:t>(1)</a:t>
            </a:r>
            <a:r>
              <a:rPr lang="zh-TW" altLang="en-US" sz="2800" dirty="0" smtClean="0"/>
              <a:t>全英語課程</a:t>
            </a:r>
            <a:endParaRPr lang="en-US" altLang="zh-TW" sz="2800" dirty="0" smtClean="0"/>
          </a:p>
          <a:p>
            <a:pPr>
              <a:buNone/>
            </a:pPr>
            <a:r>
              <a:rPr lang="en-US" altLang="zh-TW" sz="2800" dirty="0" smtClean="0"/>
              <a:t>(2)</a:t>
            </a:r>
            <a:r>
              <a:rPr lang="zh-TW" altLang="en-US" sz="2800" dirty="0" smtClean="0"/>
              <a:t>招生對象：本地生</a:t>
            </a:r>
            <a:r>
              <a:rPr lang="en-US" altLang="zh-TW" sz="2800" dirty="0" smtClean="0">
                <a:latin typeface="Forte" pitchFamily="66" charset="0"/>
              </a:rPr>
              <a:t>10</a:t>
            </a:r>
            <a:r>
              <a:rPr lang="zh-TW" altLang="en-US" sz="2800" dirty="0" smtClean="0"/>
              <a:t>名，境外生</a:t>
            </a:r>
            <a:r>
              <a:rPr lang="en-US" altLang="zh-TW" sz="2800" dirty="0" smtClean="0">
                <a:latin typeface="Forte" pitchFamily="66" charset="0"/>
              </a:rPr>
              <a:t>20</a:t>
            </a:r>
            <a:r>
              <a:rPr lang="zh-TW" altLang="en-US" sz="2800" dirty="0" smtClean="0"/>
              <a:t>名</a:t>
            </a:r>
            <a:endParaRPr lang="en-US" altLang="zh-TW" sz="2800" dirty="0" smtClean="0"/>
          </a:p>
          <a:p>
            <a:pPr>
              <a:buNone/>
            </a:pPr>
            <a:r>
              <a:rPr lang="en-US" altLang="zh-TW" sz="2800" dirty="0" smtClean="0"/>
              <a:t>(3)</a:t>
            </a:r>
            <a:r>
              <a:rPr lang="zh-TW" altLang="en-US" sz="2800" dirty="0" smtClean="0"/>
              <a:t>此為跨領域學程，核心課程以基礎的應用經濟學相關科系為主，專業領域則分為「社會安全與福利」、「經濟政策分析與評估」、「環境與資源經濟」，三大專業領域。</a:t>
            </a:r>
            <a:endParaRPr lang="en-US" altLang="zh-TW" sz="2800" dirty="0" smtClean="0"/>
          </a:p>
          <a:p>
            <a:pPr>
              <a:buNone/>
            </a:pPr>
            <a:r>
              <a:rPr lang="en-US" altLang="zh-TW" sz="2800" dirty="0" smtClean="0"/>
              <a:t>(4)</a:t>
            </a:r>
            <a:r>
              <a:rPr lang="zh-TW" altLang="en-US" sz="2800" dirty="0" smtClean="0"/>
              <a:t>修業規定：共</a:t>
            </a:r>
            <a:r>
              <a:rPr lang="en-US" altLang="zh-TW" sz="2800" dirty="0" smtClean="0">
                <a:latin typeface="Forte" pitchFamily="66" charset="0"/>
              </a:rPr>
              <a:t>36</a:t>
            </a:r>
            <a:r>
              <a:rPr lang="zh-TW" altLang="en-US" sz="2800" dirty="0" smtClean="0"/>
              <a:t>學分，必修</a:t>
            </a:r>
            <a:r>
              <a:rPr lang="en-US" altLang="zh-TW" sz="2800" dirty="0" smtClean="0">
                <a:latin typeface="Forte" pitchFamily="66" charset="0"/>
              </a:rPr>
              <a:t>12</a:t>
            </a:r>
            <a:r>
              <a:rPr lang="zh-TW" altLang="en-US" sz="2800" dirty="0" smtClean="0"/>
              <a:t>學分，專業選修</a:t>
            </a:r>
            <a:r>
              <a:rPr lang="en-US" altLang="zh-TW" sz="2800" dirty="0" smtClean="0">
                <a:latin typeface="Forte" pitchFamily="66" charset="0"/>
              </a:rPr>
              <a:t>18 </a:t>
            </a:r>
            <a:r>
              <a:rPr lang="en-US" altLang="zh-TW" sz="2800" dirty="0" smtClean="0"/>
              <a:t> </a:t>
            </a:r>
            <a:r>
              <a:rPr lang="zh-TW" altLang="en-US" sz="2800" dirty="0" smtClean="0"/>
              <a:t>學分</a:t>
            </a:r>
            <a:endParaRPr lang="en-US" altLang="zh-TW" sz="2800" dirty="0" smtClean="0"/>
          </a:p>
        </p:txBody>
      </p:sp>
      <p:sp>
        <p:nvSpPr>
          <p:cNvPr id="4" name="標題 4"/>
          <p:cNvSpPr>
            <a:spLocks noGrp="1"/>
          </p:cNvSpPr>
          <p:nvPr>
            <p:ph type="title"/>
          </p:nvPr>
        </p:nvSpPr>
        <p:spPr bwMode="auto">
          <a:xfrm>
            <a:off x="395536" y="260648"/>
            <a:ext cx="8352928" cy="1368152"/>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eaLnBrk="0" hangingPunct="0"/>
            <a:r>
              <a:rPr lang="zh-TW" altLang="en-US" sz="4000" dirty="0" smtClean="0">
                <a:solidFill>
                  <a:srgbClr val="CC00CC"/>
                </a:solidFill>
              </a:rPr>
              <a:t>    應用經濟與社會發展</a:t>
            </a:r>
            <a:r>
              <a:rPr lang="en-US" altLang="zh-TW" sz="4000" dirty="0" smtClean="0">
                <a:solidFill>
                  <a:srgbClr val="CC00CC"/>
                </a:solidFill>
              </a:rPr>
              <a:t> </a:t>
            </a:r>
          </a:p>
          <a:p>
            <a:pPr algn="l" eaLnBrk="0" hangingPunct="0"/>
            <a:r>
              <a:rPr lang="zh-TW" altLang="en-US" sz="4000" dirty="0" smtClean="0">
                <a:solidFill>
                  <a:srgbClr val="CC00CC"/>
                </a:solidFill>
              </a:rPr>
              <a:t>    英語碩士學位學</a:t>
            </a:r>
            <a:r>
              <a:rPr lang="zh-TW" altLang="en-US" sz="4000" dirty="0" smtClean="0">
                <a:solidFill>
                  <a:srgbClr val="CC00CC"/>
                </a:solidFill>
                <a:latin typeface="Forte" pitchFamily="66" charset="0"/>
              </a:rPr>
              <a:t>程      </a:t>
            </a:r>
            <a:r>
              <a:rPr lang="en-US" altLang="zh-TW" sz="3200" dirty="0" smtClean="0">
                <a:solidFill>
                  <a:srgbClr val="CC00CC"/>
                </a:solidFill>
                <a:latin typeface="Forte" pitchFamily="66" charset="0"/>
              </a:rPr>
              <a:t>(2014</a:t>
            </a:r>
            <a:r>
              <a:rPr lang="zh-TW" altLang="en-US" sz="3200" dirty="0" smtClean="0">
                <a:solidFill>
                  <a:srgbClr val="CC00CC"/>
                </a:solidFill>
                <a:latin typeface="Forte" pitchFamily="66" charset="0"/>
              </a:rPr>
              <a:t>年招生</a:t>
            </a:r>
            <a:r>
              <a:rPr lang="en-US" altLang="zh-TW" sz="3200" dirty="0" smtClean="0">
                <a:solidFill>
                  <a:srgbClr val="CC00CC"/>
                </a:solidFill>
                <a:latin typeface="Forte" pitchFamily="66" charset="0"/>
              </a:rPr>
              <a:t>)</a:t>
            </a:r>
            <a:r>
              <a:rPr lang="en-US" altLang="zh-TW" sz="4000" dirty="0" smtClean="0">
                <a:solidFill>
                  <a:srgbClr val="CC00CC"/>
                </a:solidFill>
                <a:latin typeface="Forte" pitchFamily="66" charset="0"/>
              </a:rPr>
              <a:t> </a:t>
            </a:r>
          </a:p>
          <a:p>
            <a:pPr marL="0" marR="0" indent="0" algn="ctr" defTabSz="914400" rtl="0" eaLnBrk="0" fontAlgn="base" latinLnBrk="0" hangingPunct="0">
              <a:lnSpc>
                <a:spcPct val="100000"/>
              </a:lnSpc>
              <a:spcBef>
                <a:spcPct val="0"/>
              </a:spcBef>
              <a:spcAft>
                <a:spcPct val="0"/>
              </a:spcAft>
              <a:buClrTx/>
              <a:buSzTx/>
              <a:buFontTx/>
              <a:buNone/>
              <a:tabLst/>
            </a:pPr>
            <a:endParaRPr kumimoji="0" lang="zh-TW" altLang="en-US" sz="3600" b="1" i="0" u="none" strike="noStrike" cap="none" normalizeH="0" baseline="0" dirty="0" smtClean="0">
              <a:ln>
                <a:noFill/>
              </a:ln>
              <a:solidFill>
                <a:schemeClr val="bg1"/>
              </a:solidFill>
              <a:effectDag name="">
                <a:cont type="tree" name="">
                  <a:effect ref="fillLine"/>
                  <a:outerShdw dist="38100" dir="13500000" algn="br">
                    <a:schemeClr val="bg1">
                      <a:lumMod val="200000"/>
                      <a:satMod val="200000"/>
                    </a:schemeClr>
                  </a:outerShdw>
                </a:cont>
                <a:cont type="tree" name="">
                  <a:effect ref="fillLine"/>
                  <a:outerShdw dist="38100" dir="2700000" algn="tl">
                    <a:schemeClr val="bg1">
                      <a:lumMod val="60000"/>
                      <a:satMod val="60000"/>
                    </a:schemeClr>
                  </a:outerShdw>
                </a:cont>
                <a:effect ref="fillLine"/>
              </a:effectDag>
              <a:latin typeface="Forte" pitchFamily="66" charset="0"/>
              <a:ea typeface="標楷體" pitchFamily="65" charset="-120"/>
            </a:endParaRPr>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內容版面配置區 7"/>
          <p:cNvGraphicFramePr>
            <a:graphicFrameLocks noGrp="1"/>
          </p:cNvGraphicFramePr>
          <p:nvPr>
            <p:ph idx="1"/>
          </p:nvPr>
        </p:nvGraphicFramePr>
        <p:xfrm>
          <a:off x="395536" y="1556792"/>
          <a:ext cx="8435280" cy="5097222"/>
        </p:xfrm>
        <a:graphic>
          <a:graphicData uri="http://schemas.openxmlformats.org/drawingml/2006/table">
            <a:tbl>
              <a:tblPr firstRow="1" bandRow="1">
                <a:tableStyleId>{3C2FFA5D-87B4-456A-9821-1D502468CF0F}</a:tableStyleId>
              </a:tblPr>
              <a:tblGrid>
                <a:gridCol w="2811760"/>
                <a:gridCol w="2811760"/>
                <a:gridCol w="2811760"/>
              </a:tblGrid>
              <a:tr h="402719">
                <a:tc gridSpan="3">
                  <a:txBody>
                    <a:bodyPr/>
                    <a:lstStyle/>
                    <a:p>
                      <a:pPr algn="ctr"/>
                      <a:r>
                        <a:rPr lang="en-US" altLang="zh-TW" sz="2000" dirty="0" smtClean="0">
                          <a:solidFill>
                            <a:schemeClr val="tx1"/>
                          </a:solidFill>
                        </a:rPr>
                        <a:t>Core</a:t>
                      </a:r>
                      <a:r>
                        <a:rPr lang="en-US" altLang="zh-TW" sz="2000" baseline="0" dirty="0" smtClean="0">
                          <a:solidFill>
                            <a:schemeClr val="tx1"/>
                          </a:solidFill>
                        </a:rPr>
                        <a:t> Foundation</a:t>
                      </a:r>
                      <a:r>
                        <a:rPr lang="zh-TW" altLang="en-US" sz="2000" baseline="0" dirty="0" smtClean="0">
                          <a:solidFill>
                            <a:schemeClr val="tx1"/>
                          </a:solidFill>
                        </a:rPr>
                        <a:t> 核心基礎</a:t>
                      </a:r>
                      <a:r>
                        <a:rPr lang="en-US" altLang="zh-TW" sz="2000" baseline="0" dirty="0" smtClean="0">
                          <a:solidFill>
                            <a:schemeClr val="tx1"/>
                          </a:solidFill>
                        </a:rPr>
                        <a:t> </a:t>
                      </a:r>
                      <a:endParaRPr lang="zh-TW" altLang="en-US" sz="2000" dirty="0">
                        <a:solidFill>
                          <a:schemeClr val="tx1"/>
                        </a:solidFill>
                      </a:endParaRPr>
                    </a:p>
                  </a:txBody>
                  <a:tcPr>
                    <a:solidFill>
                      <a:srgbClr val="FFFF66"/>
                    </a:solidFill>
                  </a:tcPr>
                </a:tc>
                <a:tc hMerge="1">
                  <a:txBody>
                    <a:bodyPr/>
                    <a:lstStyle/>
                    <a:p>
                      <a:pPr algn="ctr"/>
                      <a:endParaRPr lang="zh-TW" altLang="en-US" dirty="0"/>
                    </a:p>
                  </a:txBody>
                  <a:tcPr/>
                </a:tc>
                <a:tc hMerge="1">
                  <a:txBody>
                    <a:bodyPr/>
                    <a:lstStyle/>
                    <a:p>
                      <a:endParaRPr lang="zh-TW" altLang="en-US" dirty="0"/>
                    </a:p>
                  </a:txBody>
                  <a:tcPr/>
                </a:tc>
              </a:tr>
              <a:tr h="376903">
                <a:tc gridSpan="3">
                  <a:txBody>
                    <a:bodyPr/>
                    <a:lstStyle/>
                    <a:p>
                      <a:pPr algn="ctr"/>
                      <a:r>
                        <a:rPr lang="en-US" altLang="zh-TW" dirty="0" smtClean="0"/>
                        <a:t>Applied Microeconomics </a:t>
                      </a:r>
                      <a:r>
                        <a:rPr lang="zh-TW" altLang="en-US" dirty="0" smtClean="0"/>
                        <a:t>應用個體經濟</a:t>
                      </a:r>
                      <a:endParaRPr lang="zh-TW" altLang="en-US" dirty="0"/>
                    </a:p>
                  </a:txBody>
                  <a:tcPr>
                    <a:solidFill>
                      <a:srgbClr val="FFFF99"/>
                    </a:solidFill>
                  </a:tcPr>
                </a:tc>
                <a:tc hMerge="1">
                  <a:txBody>
                    <a:bodyPr/>
                    <a:lstStyle/>
                    <a:p>
                      <a:endParaRPr lang="zh-TW" altLang="en-US" dirty="0"/>
                    </a:p>
                  </a:txBody>
                  <a:tcPr/>
                </a:tc>
                <a:tc hMerge="1">
                  <a:txBody>
                    <a:bodyPr/>
                    <a:lstStyle/>
                    <a:p>
                      <a:endParaRPr lang="zh-TW" altLang="en-US" dirty="0"/>
                    </a:p>
                  </a:txBody>
                  <a:tcPr/>
                </a:tc>
              </a:tr>
              <a:tr h="401106">
                <a:tc gridSpan="3">
                  <a:txBody>
                    <a:bodyPr/>
                    <a:lstStyle/>
                    <a:p>
                      <a:pPr algn="ctr"/>
                      <a:r>
                        <a:rPr lang="en-US" altLang="zh-TW" dirty="0" smtClean="0"/>
                        <a:t>Applied Macroeconomics</a:t>
                      </a:r>
                      <a:r>
                        <a:rPr lang="en-US" altLang="zh-TW" baseline="0" dirty="0" smtClean="0"/>
                        <a:t> </a:t>
                      </a:r>
                      <a:r>
                        <a:rPr lang="zh-TW" altLang="en-US" baseline="0" dirty="0" smtClean="0"/>
                        <a:t>應用總體經濟</a:t>
                      </a:r>
                      <a:endParaRPr lang="zh-TW" altLang="en-US" dirty="0"/>
                    </a:p>
                  </a:txBody>
                  <a:tcPr>
                    <a:solidFill>
                      <a:srgbClr val="FFFF99"/>
                    </a:solidFill>
                  </a:tcPr>
                </a:tc>
                <a:tc hMerge="1">
                  <a:txBody>
                    <a:bodyPr/>
                    <a:lstStyle/>
                    <a:p>
                      <a:endParaRPr lang="zh-TW" altLang="en-US" dirty="0"/>
                    </a:p>
                  </a:txBody>
                  <a:tcPr/>
                </a:tc>
                <a:tc hMerge="1">
                  <a:txBody>
                    <a:bodyPr/>
                    <a:lstStyle/>
                    <a:p>
                      <a:endParaRPr lang="zh-TW" altLang="en-US" dirty="0"/>
                    </a:p>
                  </a:txBody>
                  <a:tcPr/>
                </a:tc>
              </a:tr>
              <a:tr h="376903">
                <a:tc gridSpan="3">
                  <a:txBody>
                    <a:bodyPr/>
                    <a:lstStyle/>
                    <a:p>
                      <a:pPr algn="ctr"/>
                      <a:r>
                        <a:rPr lang="en-US" altLang="zh-TW" dirty="0" smtClean="0"/>
                        <a:t>Economic</a:t>
                      </a:r>
                      <a:r>
                        <a:rPr lang="en-US" altLang="zh-TW" baseline="0" dirty="0" smtClean="0"/>
                        <a:t> Methods </a:t>
                      </a:r>
                      <a:r>
                        <a:rPr lang="zh-TW" altLang="en-US" baseline="0" dirty="0" smtClean="0"/>
                        <a:t>經濟學方法</a:t>
                      </a:r>
                      <a:endParaRPr lang="zh-TW" altLang="en-US" dirty="0"/>
                    </a:p>
                  </a:txBody>
                  <a:tcPr>
                    <a:solidFill>
                      <a:srgbClr val="FFFF99"/>
                    </a:solidFill>
                  </a:tcPr>
                </a:tc>
                <a:tc hMerge="1">
                  <a:txBody>
                    <a:bodyPr/>
                    <a:lstStyle/>
                    <a:p>
                      <a:endParaRPr lang="zh-TW" altLang="en-US" dirty="0"/>
                    </a:p>
                  </a:txBody>
                  <a:tcPr/>
                </a:tc>
                <a:tc hMerge="1">
                  <a:txBody>
                    <a:bodyPr/>
                    <a:lstStyle/>
                    <a:p>
                      <a:endParaRPr lang="zh-TW" altLang="en-US" dirty="0"/>
                    </a:p>
                  </a:txBody>
                  <a:tcPr/>
                </a:tc>
              </a:tr>
              <a:tr h="472735">
                <a:tc gridSpan="3">
                  <a:txBody>
                    <a:bodyPr/>
                    <a:lstStyle/>
                    <a:p>
                      <a:pPr algn="ctr"/>
                      <a:r>
                        <a:rPr lang="en-US" altLang="zh-TW" dirty="0" smtClean="0"/>
                        <a:t>Thesis Writing </a:t>
                      </a:r>
                      <a:r>
                        <a:rPr lang="zh-TW" altLang="en-US" dirty="0" smtClean="0"/>
                        <a:t>論文寫作</a:t>
                      </a:r>
                      <a:endParaRPr lang="zh-TW" altLang="en-US" dirty="0"/>
                    </a:p>
                  </a:txBody>
                  <a:tcPr>
                    <a:solidFill>
                      <a:srgbClr val="FFFF99"/>
                    </a:solidFill>
                  </a:tcPr>
                </a:tc>
                <a:tc hMerge="1">
                  <a:txBody>
                    <a:bodyPr/>
                    <a:lstStyle/>
                    <a:p>
                      <a:endParaRPr lang="zh-TW" altLang="en-US" dirty="0"/>
                    </a:p>
                  </a:txBody>
                  <a:tcPr>
                    <a:solidFill>
                      <a:srgbClr val="FFFF99"/>
                    </a:solidFill>
                  </a:tcPr>
                </a:tc>
                <a:tc hMerge="1">
                  <a:txBody>
                    <a:bodyPr/>
                    <a:lstStyle/>
                    <a:p>
                      <a:endParaRPr lang="zh-TW" altLang="en-US" dirty="0"/>
                    </a:p>
                  </a:txBody>
                  <a:tcPr>
                    <a:solidFill>
                      <a:srgbClr val="FFFF99"/>
                    </a:solidFill>
                  </a:tcPr>
                </a:tc>
              </a:tr>
              <a:tr h="402719">
                <a:tc gridSpan="3">
                  <a:txBody>
                    <a:bodyPr/>
                    <a:lstStyle/>
                    <a:p>
                      <a:pPr algn="ctr"/>
                      <a:r>
                        <a:rPr lang="en-US" altLang="zh-TW" sz="2000" b="1" dirty="0" smtClean="0"/>
                        <a:t>Specialization</a:t>
                      </a:r>
                      <a:r>
                        <a:rPr lang="en-US" altLang="zh-TW" sz="2000" b="1" baseline="0" dirty="0" smtClean="0"/>
                        <a:t> </a:t>
                      </a:r>
                      <a:r>
                        <a:rPr lang="zh-TW" altLang="en-US" sz="2000" b="1" baseline="0" dirty="0" smtClean="0"/>
                        <a:t>專業領域</a:t>
                      </a:r>
                      <a:endParaRPr lang="zh-TW" altLang="en-US" sz="2000" b="1" dirty="0"/>
                    </a:p>
                  </a:txBody>
                  <a:tcPr>
                    <a:solidFill>
                      <a:srgbClr val="FFFF66"/>
                    </a:solidFill>
                  </a:tcPr>
                </a:tc>
                <a:tc hMerge="1">
                  <a:txBody>
                    <a:bodyPr/>
                    <a:lstStyle/>
                    <a:p>
                      <a:endParaRPr lang="zh-TW" altLang="en-US" dirty="0"/>
                    </a:p>
                  </a:txBody>
                  <a:tcPr>
                    <a:solidFill>
                      <a:srgbClr val="FFFF99"/>
                    </a:solidFill>
                  </a:tcPr>
                </a:tc>
                <a:tc hMerge="1">
                  <a:txBody>
                    <a:bodyPr/>
                    <a:lstStyle/>
                    <a:p>
                      <a:endParaRPr lang="zh-TW" altLang="en-US" dirty="0"/>
                    </a:p>
                  </a:txBody>
                  <a:tcPr>
                    <a:solidFill>
                      <a:srgbClr val="FFFF99"/>
                    </a:solidFill>
                  </a:tcPr>
                </a:tc>
              </a:tr>
              <a:tr h="402719">
                <a:tc>
                  <a:txBody>
                    <a:bodyPr/>
                    <a:lstStyle/>
                    <a:p>
                      <a:pPr algn="ctr"/>
                      <a:r>
                        <a:rPr lang="zh-TW" altLang="en-US" sz="2000" b="1" dirty="0" smtClean="0"/>
                        <a:t>經濟政策與政策評估</a:t>
                      </a:r>
                      <a:endParaRPr lang="zh-TW" altLang="en-US" sz="2000" b="1" dirty="0"/>
                    </a:p>
                  </a:txBody>
                  <a:tcPr>
                    <a:solidFill>
                      <a:srgbClr val="FFFF99"/>
                    </a:solidFill>
                  </a:tcPr>
                </a:tc>
                <a:tc>
                  <a:txBody>
                    <a:bodyPr/>
                    <a:lstStyle/>
                    <a:p>
                      <a:pPr algn="ctr"/>
                      <a:r>
                        <a:rPr lang="zh-TW" altLang="en-US" sz="2000" b="1" dirty="0" smtClean="0"/>
                        <a:t>社會安全與福利</a:t>
                      </a:r>
                      <a:endParaRPr lang="zh-TW" altLang="en-US" sz="2000" b="1" dirty="0"/>
                    </a:p>
                  </a:txBody>
                  <a:tcPr>
                    <a:solidFill>
                      <a:srgbClr val="FFFF99"/>
                    </a:solidFill>
                  </a:tcPr>
                </a:tc>
                <a:tc>
                  <a:txBody>
                    <a:bodyPr/>
                    <a:lstStyle/>
                    <a:p>
                      <a:pPr algn="ctr"/>
                      <a:r>
                        <a:rPr lang="zh-TW" altLang="en-US" sz="2000" b="1" dirty="0" smtClean="0"/>
                        <a:t>環境與資源</a:t>
                      </a:r>
                      <a:endParaRPr lang="zh-TW" altLang="en-US" sz="2000" b="1" dirty="0"/>
                    </a:p>
                  </a:txBody>
                  <a:tcPr>
                    <a:solidFill>
                      <a:srgbClr val="FFFF99"/>
                    </a:solidFill>
                  </a:tcPr>
                </a:tc>
              </a:tr>
              <a:tr h="376903">
                <a:tc>
                  <a:txBody>
                    <a:bodyPr/>
                    <a:lstStyle/>
                    <a:p>
                      <a:pPr algn="ctr"/>
                      <a:r>
                        <a:rPr lang="zh-TW" altLang="en-US" dirty="0" smtClean="0"/>
                        <a:t>產業經濟學</a:t>
                      </a:r>
                      <a:endParaRPr lang="zh-TW" altLang="en-US" dirty="0"/>
                    </a:p>
                  </a:txBody>
                  <a:tcPr>
                    <a:solidFill>
                      <a:srgbClr val="FFFF99"/>
                    </a:solidFill>
                  </a:tcPr>
                </a:tc>
                <a:tc>
                  <a:txBody>
                    <a:bodyPr/>
                    <a:lstStyle/>
                    <a:p>
                      <a:pPr algn="ctr"/>
                      <a:r>
                        <a:rPr lang="zh-TW" altLang="en-US" dirty="0" smtClean="0"/>
                        <a:t>全球化與國際援助</a:t>
                      </a:r>
                      <a:endParaRPr lang="zh-TW" altLang="en-US" dirty="0"/>
                    </a:p>
                  </a:txBody>
                  <a:tcPr>
                    <a:solidFill>
                      <a:srgbClr val="FFFF99"/>
                    </a:solidFill>
                  </a:tcPr>
                </a:tc>
                <a:tc>
                  <a:txBody>
                    <a:bodyPr/>
                    <a:lstStyle/>
                    <a:p>
                      <a:pPr algn="ctr"/>
                      <a:r>
                        <a:rPr lang="zh-TW" altLang="en-US" dirty="0" smtClean="0"/>
                        <a:t>土地利用與城市發展</a:t>
                      </a:r>
                      <a:endParaRPr lang="zh-TW" altLang="en-US" dirty="0"/>
                    </a:p>
                  </a:txBody>
                  <a:tcPr>
                    <a:solidFill>
                      <a:srgbClr val="FFFF99"/>
                    </a:solidFill>
                  </a:tcPr>
                </a:tc>
              </a:tr>
              <a:tr h="376903">
                <a:tc>
                  <a:txBody>
                    <a:bodyPr/>
                    <a:lstStyle/>
                    <a:p>
                      <a:pPr algn="ctr"/>
                      <a:r>
                        <a:rPr lang="zh-TW" altLang="en-US" dirty="0" smtClean="0"/>
                        <a:t>產業經濟與競爭政策</a:t>
                      </a:r>
                      <a:endParaRPr lang="zh-TW" altLang="en-US" dirty="0"/>
                    </a:p>
                  </a:txBody>
                  <a:tcPr>
                    <a:solidFill>
                      <a:srgbClr val="FFFF99"/>
                    </a:solidFill>
                  </a:tcPr>
                </a:tc>
                <a:tc>
                  <a:txBody>
                    <a:bodyPr/>
                    <a:lstStyle/>
                    <a:p>
                      <a:pPr algn="ctr"/>
                      <a:r>
                        <a:rPr lang="zh-TW" altLang="en-US" dirty="0" smtClean="0"/>
                        <a:t>醫療經濟</a:t>
                      </a:r>
                      <a:endParaRPr lang="zh-TW" altLang="en-US" dirty="0"/>
                    </a:p>
                  </a:txBody>
                  <a:tcPr>
                    <a:solidFill>
                      <a:srgbClr val="FFFF99"/>
                    </a:solidFill>
                  </a:tcPr>
                </a:tc>
                <a:tc>
                  <a:txBody>
                    <a:bodyPr/>
                    <a:lstStyle/>
                    <a:p>
                      <a:pPr algn="ctr"/>
                      <a:r>
                        <a:rPr lang="zh-TW" altLang="en-US" dirty="0" smtClean="0"/>
                        <a:t>空間分析</a:t>
                      </a:r>
                      <a:endParaRPr lang="zh-TW" altLang="en-US" dirty="0"/>
                    </a:p>
                  </a:txBody>
                  <a:tcPr>
                    <a:solidFill>
                      <a:srgbClr val="FFFF99"/>
                    </a:solidFill>
                  </a:tcPr>
                </a:tc>
              </a:tr>
              <a:tr h="376903">
                <a:tc>
                  <a:txBody>
                    <a:bodyPr/>
                    <a:lstStyle/>
                    <a:p>
                      <a:pPr algn="ctr"/>
                      <a:r>
                        <a:rPr lang="zh-TW" altLang="en-US" dirty="0" smtClean="0"/>
                        <a:t>勞動經濟學</a:t>
                      </a:r>
                      <a:endParaRPr lang="zh-TW" altLang="en-US" dirty="0"/>
                    </a:p>
                  </a:txBody>
                  <a:tcPr>
                    <a:solidFill>
                      <a:srgbClr val="FFFF99"/>
                    </a:solidFill>
                  </a:tcPr>
                </a:tc>
                <a:tc>
                  <a:txBody>
                    <a:bodyPr/>
                    <a:lstStyle/>
                    <a:p>
                      <a:pPr algn="ctr"/>
                      <a:r>
                        <a:rPr lang="zh-TW" altLang="en-US" dirty="0" smtClean="0"/>
                        <a:t>社服經濟</a:t>
                      </a:r>
                      <a:endParaRPr lang="zh-TW" altLang="en-US" dirty="0"/>
                    </a:p>
                  </a:txBody>
                  <a:tcPr>
                    <a:solidFill>
                      <a:srgbClr val="FFFF99"/>
                    </a:solidFill>
                  </a:tcPr>
                </a:tc>
                <a:tc>
                  <a:txBody>
                    <a:bodyPr/>
                    <a:lstStyle/>
                    <a:p>
                      <a:pPr algn="ctr"/>
                      <a:r>
                        <a:rPr lang="zh-TW" altLang="en-US" dirty="0" smtClean="0"/>
                        <a:t>全球環境變遷與空間資訊</a:t>
                      </a:r>
                      <a:endParaRPr lang="zh-TW" altLang="en-US" dirty="0"/>
                    </a:p>
                  </a:txBody>
                  <a:tcPr>
                    <a:solidFill>
                      <a:srgbClr val="FFFF99"/>
                    </a:solidFill>
                  </a:tcPr>
                </a:tc>
              </a:tr>
              <a:tr h="376903">
                <a:tc>
                  <a:txBody>
                    <a:bodyPr/>
                    <a:lstStyle/>
                    <a:p>
                      <a:pPr algn="ctr"/>
                      <a:r>
                        <a:rPr lang="zh-TW" altLang="en-US" dirty="0" smtClean="0"/>
                        <a:t>國際金融</a:t>
                      </a:r>
                      <a:endParaRPr lang="zh-TW" altLang="en-US" dirty="0"/>
                    </a:p>
                  </a:txBody>
                  <a:tcPr>
                    <a:solidFill>
                      <a:srgbClr val="FFFF99"/>
                    </a:solidFill>
                  </a:tcPr>
                </a:tc>
                <a:tc>
                  <a:txBody>
                    <a:bodyPr/>
                    <a:lstStyle/>
                    <a:p>
                      <a:pPr algn="ctr"/>
                      <a:r>
                        <a:rPr lang="zh-TW" altLang="en-US" dirty="0" smtClean="0"/>
                        <a:t>社會企業與慈善經濟</a:t>
                      </a:r>
                      <a:endParaRPr lang="zh-TW" altLang="en-US" dirty="0"/>
                    </a:p>
                  </a:txBody>
                  <a:tcPr>
                    <a:solidFill>
                      <a:srgbClr val="FFFF99"/>
                    </a:solidFill>
                  </a:tcPr>
                </a:tc>
                <a:tc>
                  <a:txBody>
                    <a:bodyPr/>
                    <a:lstStyle/>
                    <a:p>
                      <a:pPr algn="ctr"/>
                      <a:r>
                        <a:rPr lang="zh-TW" altLang="en-US" dirty="0" smtClean="0"/>
                        <a:t>環境經濟</a:t>
                      </a:r>
                      <a:endParaRPr lang="zh-TW" altLang="en-US" dirty="0"/>
                    </a:p>
                  </a:txBody>
                  <a:tcPr>
                    <a:solidFill>
                      <a:srgbClr val="FFFF99"/>
                    </a:solidFill>
                  </a:tcPr>
                </a:tc>
              </a:tr>
              <a:tr h="376903">
                <a:tc>
                  <a:txBody>
                    <a:bodyPr/>
                    <a:lstStyle/>
                    <a:p>
                      <a:pPr algn="ctr"/>
                      <a:r>
                        <a:rPr lang="zh-TW" altLang="en-US" dirty="0" smtClean="0"/>
                        <a:t>發展經濟學</a:t>
                      </a:r>
                      <a:endParaRPr lang="zh-TW" altLang="en-US" dirty="0"/>
                    </a:p>
                  </a:txBody>
                  <a:tcPr>
                    <a:solidFill>
                      <a:srgbClr val="FFFF99"/>
                    </a:solidFill>
                  </a:tcPr>
                </a:tc>
                <a:tc>
                  <a:txBody>
                    <a:bodyPr/>
                    <a:lstStyle/>
                    <a:p>
                      <a:pPr algn="ctr"/>
                      <a:r>
                        <a:rPr lang="zh-TW" altLang="en-US" dirty="0" smtClean="0"/>
                        <a:t>公共支出</a:t>
                      </a:r>
                      <a:endParaRPr lang="zh-TW" altLang="en-US" dirty="0"/>
                    </a:p>
                  </a:txBody>
                  <a:tcPr>
                    <a:solidFill>
                      <a:srgbClr val="FFFF99"/>
                    </a:solidFill>
                  </a:tcPr>
                </a:tc>
                <a:tc>
                  <a:txBody>
                    <a:bodyPr/>
                    <a:lstStyle/>
                    <a:p>
                      <a:pPr algn="ctr"/>
                      <a:r>
                        <a:rPr lang="zh-TW" altLang="en-US" dirty="0" smtClean="0"/>
                        <a:t>制度經濟與環境保護</a:t>
                      </a:r>
                      <a:endParaRPr lang="zh-TW" altLang="en-US" dirty="0"/>
                    </a:p>
                  </a:txBody>
                  <a:tcPr>
                    <a:solidFill>
                      <a:srgbClr val="FFFF99"/>
                    </a:solidFill>
                  </a:tcPr>
                </a:tc>
              </a:tr>
              <a:tr h="376903">
                <a:tc>
                  <a:txBody>
                    <a:bodyPr/>
                    <a:lstStyle/>
                    <a:p>
                      <a:pPr algn="ctr"/>
                      <a:r>
                        <a:rPr lang="zh-TW" altLang="en-US" dirty="0" smtClean="0"/>
                        <a:t>產業組織</a:t>
                      </a:r>
                      <a:endParaRPr lang="zh-TW" altLang="en-US" dirty="0"/>
                    </a:p>
                  </a:txBody>
                  <a:tcPr>
                    <a:solidFill>
                      <a:srgbClr val="FFFF99"/>
                    </a:solidFill>
                  </a:tcPr>
                </a:tc>
                <a:tc>
                  <a:txBody>
                    <a:bodyPr/>
                    <a:lstStyle/>
                    <a:p>
                      <a:pPr algn="ctr"/>
                      <a:r>
                        <a:rPr lang="zh-TW" altLang="en-US" dirty="0" smtClean="0"/>
                        <a:t>非營利組織</a:t>
                      </a:r>
                      <a:endParaRPr lang="zh-TW" altLang="en-US" dirty="0"/>
                    </a:p>
                  </a:txBody>
                  <a:tcPr>
                    <a:solidFill>
                      <a:srgbClr val="FFFF99"/>
                    </a:solidFill>
                  </a:tcPr>
                </a:tc>
                <a:tc>
                  <a:txBody>
                    <a:bodyPr/>
                    <a:lstStyle/>
                    <a:p>
                      <a:pPr algn="ctr"/>
                      <a:r>
                        <a:rPr lang="zh-TW" altLang="en-US" dirty="0" smtClean="0"/>
                        <a:t>永續都市發展</a:t>
                      </a:r>
                      <a:endParaRPr lang="zh-TW" altLang="en-US" dirty="0"/>
                    </a:p>
                  </a:txBody>
                  <a:tcPr>
                    <a:solidFill>
                      <a:srgbClr val="FFFF99"/>
                    </a:solidFill>
                  </a:tcPr>
                </a:tc>
              </a:tr>
            </a:tbl>
          </a:graphicData>
        </a:graphic>
      </p:graphicFrame>
      <p:sp>
        <p:nvSpPr>
          <p:cNvPr id="5" name="圓角矩形 4"/>
          <p:cNvSpPr/>
          <p:nvPr/>
        </p:nvSpPr>
        <p:spPr bwMode="auto">
          <a:xfrm>
            <a:off x="395536" y="116632"/>
            <a:ext cx="7992888" cy="1296144"/>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r>
              <a:rPr lang="zh-TW" altLang="en-US" sz="4000" dirty="0" smtClean="0">
                <a:solidFill>
                  <a:srgbClr val="CC00CC"/>
                </a:solidFill>
              </a:rPr>
              <a:t>           應用經濟與社會發展</a:t>
            </a:r>
            <a:r>
              <a:rPr lang="en-US" altLang="zh-TW" sz="4000" dirty="0" smtClean="0">
                <a:solidFill>
                  <a:srgbClr val="CC00CC"/>
                </a:solidFill>
              </a:rPr>
              <a:t> </a:t>
            </a:r>
          </a:p>
          <a:p>
            <a:pPr eaLnBrk="0" hangingPunct="0"/>
            <a:r>
              <a:rPr lang="zh-TW" altLang="en-US" sz="4000" dirty="0" smtClean="0">
                <a:solidFill>
                  <a:srgbClr val="CC00CC"/>
                </a:solidFill>
              </a:rPr>
              <a:t>           英語碩士學位學程      </a:t>
            </a:r>
            <a:r>
              <a:rPr lang="en-US" altLang="zh-TW" sz="4000" dirty="0" smtClean="0">
                <a:solidFill>
                  <a:srgbClr val="CC00CC"/>
                </a:solidFill>
              </a:rPr>
              <a:t>(2014) </a:t>
            </a:r>
          </a:p>
          <a:p>
            <a:pPr marL="0" marR="0" indent="0" algn="ctr" defTabSz="914400" rtl="0" eaLnBrk="0" fontAlgn="base" latinLnBrk="0" hangingPunct="0">
              <a:lnSpc>
                <a:spcPct val="100000"/>
              </a:lnSpc>
              <a:spcBef>
                <a:spcPct val="0"/>
              </a:spcBef>
              <a:spcAft>
                <a:spcPct val="0"/>
              </a:spcAft>
              <a:buClrTx/>
              <a:buSzTx/>
              <a:buFontTx/>
              <a:buNone/>
              <a:tabLst/>
            </a:pPr>
            <a:endParaRPr kumimoji="0" lang="zh-TW" altLang="en-US" sz="3600" b="1" i="0" u="none" strike="noStrike" cap="none" normalizeH="0" baseline="0" dirty="0" smtClean="0">
              <a:ln>
                <a:noFill/>
              </a:ln>
              <a:solidFill>
                <a:schemeClr val="bg1"/>
              </a:solidFill>
              <a:effectDag name="">
                <a:cont type="tree" name="">
                  <a:effect ref="fillLine"/>
                  <a:outerShdw dist="38100" dir="13500000" algn="br">
                    <a:schemeClr val="bg1">
                      <a:lumMod val="200000"/>
                      <a:satMod val="200000"/>
                    </a:schemeClr>
                  </a:outerShdw>
                </a:cont>
                <a:cont type="tree" name="">
                  <a:effect ref="fillLine"/>
                  <a:outerShdw dist="38100" dir="2700000" algn="tl">
                    <a:schemeClr val="bg1">
                      <a:lumMod val="60000"/>
                      <a:satMod val="60000"/>
                    </a:schemeClr>
                  </a:outerShdw>
                </a:cont>
                <a:effect ref="fillLine"/>
              </a:effectDag>
              <a:latin typeface="Forte" pitchFamily="66" charset="0"/>
              <a:ea typeface="標楷體" pitchFamily="65" charset="-120"/>
            </a:endParaRPr>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標題 1"/>
          <p:cNvSpPr>
            <a:spLocks noGrp="1"/>
          </p:cNvSpPr>
          <p:nvPr>
            <p:ph type="title"/>
          </p:nvPr>
        </p:nvSpPr>
        <p:spPr>
          <a:xfrm>
            <a:off x="900113" y="765175"/>
            <a:ext cx="7858125" cy="704850"/>
          </a:xfrm>
        </p:spPr>
        <p:txBody>
          <a:bodyPr/>
          <a:lstStyle/>
          <a:p>
            <a:pPr eaLnBrk="1" hangingPunct="1"/>
            <a:r>
              <a:rPr lang="zh-TW" altLang="en-US" sz="4000" smtClean="0">
                <a:latin typeface="標楷體" pitchFamily="65" charset="-120"/>
              </a:rPr>
              <a:t>五年一貫修讀學、碩士學位</a:t>
            </a:r>
          </a:p>
        </p:txBody>
      </p:sp>
      <p:sp>
        <p:nvSpPr>
          <p:cNvPr id="13315" name="內容版面配置區 2"/>
          <p:cNvSpPr>
            <a:spLocks noGrp="1"/>
          </p:cNvSpPr>
          <p:nvPr>
            <p:ph idx="1"/>
          </p:nvPr>
        </p:nvSpPr>
        <p:spPr>
          <a:xfrm>
            <a:off x="468313" y="1557338"/>
            <a:ext cx="8229600" cy="4392612"/>
          </a:xfrm>
        </p:spPr>
        <p:txBody>
          <a:bodyPr/>
          <a:lstStyle/>
          <a:p>
            <a:pPr eaLnBrk="1" hangingPunct="1">
              <a:defRPr/>
            </a:pPr>
            <a:r>
              <a:rPr lang="zh-TW" altLang="en-US" sz="2400" dirty="0" smtClean="0"/>
              <a:t>目的：</a:t>
            </a:r>
            <a:endParaRPr lang="en-US" altLang="zh-TW" sz="2400" dirty="0" smtClean="0"/>
          </a:p>
          <a:p>
            <a:pPr lvl="1" eaLnBrk="1" hangingPunct="1">
              <a:defRPr/>
            </a:pPr>
            <a:r>
              <a:rPr lang="zh-TW" altLang="zh-TW" sz="2400" dirty="0" smtClean="0"/>
              <a:t>鼓勵經濟系</a:t>
            </a:r>
            <a:r>
              <a:rPr lang="zh-TW" altLang="en-US" sz="2400" dirty="0" smtClean="0"/>
              <a:t>、政治系、社會系</a:t>
            </a:r>
            <a:r>
              <a:rPr lang="zh-TW" altLang="zh-TW" sz="2400" dirty="0" smtClean="0"/>
              <a:t>學士班之優秀學生繼續就讀</a:t>
            </a:r>
            <a:r>
              <a:rPr lang="zh-TW" altLang="en-US" sz="2400" dirty="0" smtClean="0"/>
              <a:t>該</a:t>
            </a:r>
            <a:r>
              <a:rPr lang="zh-TW" altLang="zh-TW" sz="2400" dirty="0" smtClean="0"/>
              <a:t>系碩士班，培養優秀人才，達到連續學習及縮短修業年限之目的。</a:t>
            </a:r>
            <a:endParaRPr lang="en-US" altLang="zh-TW" sz="2400" dirty="0" smtClean="0"/>
          </a:p>
          <a:p>
            <a:pPr eaLnBrk="1" hangingPunct="1">
              <a:defRPr/>
            </a:pPr>
            <a:r>
              <a:rPr lang="zh-TW" altLang="en-US" sz="2400" dirty="0" smtClean="0">
                <a:latin typeface="標楷體" pitchFamily="65" charset="-120"/>
              </a:rPr>
              <a:t>申請資格：</a:t>
            </a:r>
            <a:endParaRPr lang="en-US" altLang="zh-TW" sz="2400" dirty="0" smtClean="0">
              <a:latin typeface="標楷體" pitchFamily="65" charset="-120"/>
            </a:endParaRPr>
          </a:p>
          <a:p>
            <a:pPr marL="971550" lvl="1" indent="-514350" eaLnBrk="1" hangingPunct="1">
              <a:buFontTx/>
              <a:buAutoNum type="arabicPeriod"/>
              <a:defRPr/>
            </a:pPr>
            <a:r>
              <a:rPr lang="zh-TW" altLang="en-US" sz="2400" dirty="0" smtClean="0">
                <a:latin typeface="標楷體" pitchFamily="65" charset="-120"/>
              </a:rPr>
              <a:t>三年級上學期開始申請。</a:t>
            </a:r>
            <a:endParaRPr lang="en-US" altLang="zh-TW" sz="2400" dirty="0" smtClean="0">
              <a:latin typeface="標楷體" pitchFamily="65" charset="-120"/>
            </a:endParaRPr>
          </a:p>
          <a:p>
            <a:pPr marL="971550" lvl="1" indent="-514350" eaLnBrk="1" hangingPunct="1">
              <a:buFontTx/>
              <a:buAutoNum type="arabicPeriod"/>
              <a:defRPr/>
            </a:pPr>
            <a:endParaRPr lang="en-US" altLang="zh-TW" sz="2400" dirty="0" smtClean="0">
              <a:latin typeface="標楷體" pitchFamily="65" charset="-120"/>
            </a:endParaRPr>
          </a:p>
          <a:p>
            <a:pPr marL="971550" lvl="1" indent="-514350" eaLnBrk="1" hangingPunct="1">
              <a:buFontTx/>
              <a:buNone/>
              <a:defRPr/>
            </a:pPr>
            <a:r>
              <a:rPr lang="en-US" altLang="zh-TW" sz="2400" dirty="0" smtClean="0">
                <a:latin typeface="標楷體" pitchFamily="65" charset="-120"/>
              </a:rPr>
              <a:t>2. </a:t>
            </a:r>
            <a:r>
              <a:rPr lang="zh-TW" altLang="zh-TW" sz="2400" dirty="0" smtClean="0">
                <a:latin typeface="標楷體" pitchFamily="65" charset="-120"/>
              </a:rPr>
              <a:t>滿五學期學業成績總平均排名在該班前百分之二十以內</a:t>
            </a:r>
            <a:r>
              <a:rPr lang="zh-TW" altLang="en-US" sz="2400" dirty="0" smtClean="0">
                <a:latin typeface="標楷體" pitchFamily="65" charset="-120"/>
              </a:rPr>
              <a:t>。</a:t>
            </a:r>
            <a:endParaRPr lang="en-US" altLang="zh-TW" sz="2400" dirty="0" smtClean="0">
              <a:latin typeface="標楷體" pitchFamily="65" charset="-120"/>
            </a:endParaRPr>
          </a:p>
          <a:p>
            <a:pPr marL="971550" lvl="1" indent="-514350" eaLnBrk="1" hangingPunct="1">
              <a:buFontTx/>
              <a:buAutoNum type="arabicPeriod"/>
              <a:defRPr/>
            </a:pPr>
            <a:endParaRPr lang="en-US" altLang="zh-TW" sz="2400" dirty="0" smtClean="0">
              <a:latin typeface="標楷體" pitchFamily="65" charset="-120"/>
            </a:endParaRPr>
          </a:p>
          <a:p>
            <a:pPr marL="971550" lvl="1" indent="-514350" eaLnBrk="1" hangingPunct="1">
              <a:buFontTx/>
              <a:buNone/>
              <a:defRPr/>
            </a:pPr>
            <a:endParaRPr lang="zh-TW" altLang="en-US" sz="2400" dirty="0" smtClean="0">
              <a:latin typeface="標楷體" pitchFamily="65" charset="-120"/>
            </a:endParaRPr>
          </a:p>
          <a:p>
            <a:pPr eaLnBrk="1" hangingPunct="1">
              <a:buFontTx/>
              <a:buNone/>
              <a:defRPr/>
            </a:pPr>
            <a:endParaRPr lang="en-US" altLang="zh-TW" dirty="0" smtClean="0"/>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p:cNvSpPr>
            <a:spLocks noGrp="1" noChangeArrowheads="1"/>
          </p:cNvSpPr>
          <p:nvPr>
            <p:ph type="title"/>
          </p:nvPr>
        </p:nvSpPr>
        <p:spPr>
          <a:xfrm>
            <a:off x="-396875" y="333375"/>
            <a:ext cx="8497888" cy="633413"/>
          </a:xfrm>
        </p:spPr>
        <p:txBody>
          <a:bodyPr/>
          <a:lstStyle/>
          <a:p>
            <a:pPr eaLnBrk="1" hangingPunct="1"/>
            <a:r>
              <a:rPr lang="zh-TW" altLang="en-US" sz="4000" smtClean="0">
                <a:latin typeface="標楷體" pitchFamily="65" charset="-120"/>
              </a:rPr>
              <a:t>政治大學交換學生計畫</a:t>
            </a:r>
          </a:p>
        </p:txBody>
      </p:sp>
      <p:sp>
        <p:nvSpPr>
          <p:cNvPr id="57346" name="Rectangle 3"/>
          <p:cNvSpPr>
            <a:spLocks noGrp="1" noChangeArrowheads="1"/>
          </p:cNvSpPr>
          <p:nvPr>
            <p:ph idx="1"/>
          </p:nvPr>
        </p:nvSpPr>
        <p:spPr>
          <a:xfrm>
            <a:off x="611188" y="1341438"/>
            <a:ext cx="8229600" cy="4525962"/>
          </a:xfrm>
        </p:spPr>
        <p:txBody>
          <a:bodyPr/>
          <a:lstStyle/>
          <a:p>
            <a:pPr eaLnBrk="1" hangingPunct="1"/>
            <a:r>
              <a:rPr lang="zh-TW" altLang="en-US" sz="2800" smtClean="0">
                <a:latin typeface="標楷體" pitchFamily="65" charset="-120"/>
              </a:rPr>
              <a:t>至與本校訂定有學術交流合作協議或經本校專案核准之國外大專校院修讀為期不超過一年之課程。</a:t>
            </a:r>
            <a:endParaRPr lang="en-US" altLang="zh-TW" sz="2800" smtClean="0">
              <a:latin typeface="標楷體" pitchFamily="65" charset="-120"/>
            </a:endParaRPr>
          </a:p>
          <a:p>
            <a:pPr eaLnBrk="1" hangingPunct="1"/>
            <a:r>
              <a:rPr lang="zh-TW" altLang="en-US" sz="2800" smtClean="0">
                <a:latin typeface="標楷體" pitchFamily="65" charset="-120"/>
              </a:rPr>
              <a:t>交換期間僅須繳本校註冊費，至交換的大學則免繳學費。</a:t>
            </a:r>
          </a:p>
          <a:p>
            <a:pPr eaLnBrk="1" hangingPunct="1"/>
            <a:r>
              <a:rPr lang="zh-TW" altLang="en-US" sz="2800" smtClean="0">
                <a:latin typeface="標楷體" pitchFamily="65" charset="-120"/>
              </a:rPr>
              <a:t>各締約學校交換以二次為限，且不得前往相同國家及交換期間合計不得超過二年。</a:t>
            </a:r>
            <a:endParaRPr lang="en-US" altLang="zh-TW" sz="2800" smtClean="0">
              <a:latin typeface="標楷體" pitchFamily="65" charset="-120"/>
            </a:endParaRPr>
          </a:p>
          <a:p>
            <a:pPr eaLnBrk="1" hangingPunct="1"/>
            <a:r>
              <a:rPr lang="zh-TW" altLang="en-US" sz="2800" smtClean="0">
                <a:latin typeface="標楷體" pitchFamily="65" charset="-120"/>
              </a:rPr>
              <a:t>凡本校大學部及研究所之在學生，</a:t>
            </a:r>
            <a:r>
              <a:rPr lang="zh-TW" altLang="en-US" sz="2800" smtClean="0">
                <a:solidFill>
                  <a:srgbClr val="FF0000"/>
                </a:solidFill>
                <a:latin typeface="標楷體" pitchFamily="65" charset="-120"/>
              </a:rPr>
              <a:t>其修課平均成績達各班之前</a:t>
            </a:r>
            <a:r>
              <a:rPr lang="en-US" altLang="zh-TW" sz="2800" smtClean="0">
                <a:solidFill>
                  <a:srgbClr val="FF0000"/>
                </a:solidFill>
                <a:latin typeface="標楷體" pitchFamily="65" charset="-120"/>
              </a:rPr>
              <a:t>30%</a:t>
            </a:r>
            <a:r>
              <a:rPr lang="zh-TW" altLang="en-US" sz="2800" smtClean="0">
                <a:solidFill>
                  <a:srgbClr val="FF0000"/>
                </a:solidFill>
                <a:latin typeface="標楷體" pitchFamily="65" charset="-120"/>
              </a:rPr>
              <a:t>者</a:t>
            </a:r>
            <a:r>
              <a:rPr lang="zh-TW" altLang="en-US" sz="2800" smtClean="0">
                <a:latin typeface="標楷體" pitchFamily="65" charset="-120"/>
              </a:rPr>
              <a:t>，得申請前往進修國家之學雜費、生活費補助。 </a:t>
            </a:r>
          </a:p>
        </p:txBody>
      </p:sp>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字方塊 4"/>
          <p:cNvSpPr txBox="1"/>
          <p:nvPr/>
        </p:nvSpPr>
        <p:spPr>
          <a:xfrm>
            <a:off x="720725" y="414338"/>
            <a:ext cx="3576638" cy="1108075"/>
          </a:xfrm>
          <a:prstGeom prst="rect">
            <a:avLst/>
          </a:prstGeom>
          <a:ln/>
        </p:spPr>
        <p:style>
          <a:lnRef idx="3">
            <a:schemeClr val="lt1"/>
          </a:lnRef>
          <a:fillRef idx="1">
            <a:schemeClr val="accent1"/>
          </a:fillRef>
          <a:effectRef idx="1">
            <a:schemeClr val="accent1"/>
          </a:effectRef>
          <a:fontRef idx="minor">
            <a:schemeClr val="lt1"/>
          </a:fontRef>
        </p:style>
        <p:txBody>
          <a:bodyPr wrap="none">
            <a:spAutoFit/>
          </a:bodyPr>
          <a:lstStyle/>
          <a:p>
            <a:pPr>
              <a:defRPr/>
            </a:pPr>
            <a:r>
              <a:rPr lang="zh-TW" altLang="en-US" sz="6600" dirty="0">
                <a:solidFill>
                  <a:srgbClr val="0070C0"/>
                </a:solidFill>
                <a:effectLst/>
              </a:rPr>
              <a:t>各系介紹</a:t>
            </a:r>
          </a:p>
        </p:txBody>
      </p:sp>
      <p:sp>
        <p:nvSpPr>
          <p:cNvPr id="6" name="文字方塊 5"/>
          <p:cNvSpPr txBox="1"/>
          <p:nvPr/>
        </p:nvSpPr>
        <p:spPr>
          <a:xfrm>
            <a:off x="596900" y="1873250"/>
            <a:ext cx="4033838" cy="4402138"/>
          </a:xfrm>
          <a:prstGeom prst="rect">
            <a:avLst/>
          </a:prstGeom>
          <a:solidFill>
            <a:schemeClr val="accent1">
              <a:lumMod val="75000"/>
            </a:schemeClr>
          </a:solidFill>
        </p:spPr>
        <p:txBody>
          <a:bodyPr>
            <a:spAutoFit/>
          </a:bodyPr>
          <a:lstStyle/>
          <a:p>
            <a:pPr marL="742950" indent="-742950">
              <a:buFontTx/>
              <a:buAutoNum type="arabicPeriod"/>
              <a:defRPr/>
            </a:pPr>
            <a:r>
              <a:rPr lang="zh-TW" altLang="en-US" sz="4000" dirty="0">
                <a:solidFill>
                  <a:srgbClr val="CC00CC"/>
                </a:solidFill>
                <a:effectLst/>
                <a:latin typeface="Forte" pitchFamily="66" charset="0"/>
              </a:rPr>
              <a:t>政治學系</a:t>
            </a:r>
            <a:endParaRPr lang="en-US" altLang="zh-TW" sz="4000" dirty="0">
              <a:solidFill>
                <a:srgbClr val="CC00CC"/>
              </a:solidFill>
              <a:effectLst/>
              <a:latin typeface="Forte" pitchFamily="66" charset="0"/>
            </a:endParaRPr>
          </a:p>
          <a:p>
            <a:pPr marL="742950" indent="-742950">
              <a:buFontTx/>
              <a:buAutoNum type="arabicPeriod"/>
              <a:defRPr/>
            </a:pPr>
            <a:r>
              <a:rPr lang="zh-TW" altLang="en-US" sz="4000" dirty="0">
                <a:solidFill>
                  <a:srgbClr val="CC00CC"/>
                </a:solidFill>
                <a:effectLst/>
                <a:latin typeface="Forte" pitchFamily="66" charset="0"/>
              </a:rPr>
              <a:t>社會學系</a:t>
            </a:r>
            <a:endParaRPr lang="en-US" altLang="zh-TW" sz="4000" dirty="0">
              <a:solidFill>
                <a:srgbClr val="CC00CC"/>
              </a:solidFill>
              <a:effectLst/>
              <a:latin typeface="Forte" pitchFamily="66" charset="0"/>
            </a:endParaRPr>
          </a:p>
          <a:p>
            <a:pPr marL="742950" indent="-742950">
              <a:buFontTx/>
              <a:buAutoNum type="arabicPeriod"/>
              <a:defRPr/>
            </a:pPr>
            <a:r>
              <a:rPr lang="zh-TW" altLang="en-US" sz="4000" dirty="0">
                <a:solidFill>
                  <a:srgbClr val="CC00CC"/>
                </a:solidFill>
                <a:effectLst/>
                <a:latin typeface="Forte" pitchFamily="66" charset="0"/>
              </a:rPr>
              <a:t>財政學系</a:t>
            </a:r>
            <a:endParaRPr lang="en-US" altLang="zh-TW" sz="4000" dirty="0">
              <a:solidFill>
                <a:srgbClr val="CC00CC"/>
              </a:solidFill>
              <a:effectLst/>
              <a:latin typeface="Forte" pitchFamily="66" charset="0"/>
            </a:endParaRPr>
          </a:p>
          <a:p>
            <a:pPr marL="742950" indent="-742950">
              <a:buFontTx/>
              <a:buAutoNum type="arabicPeriod"/>
              <a:defRPr/>
            </a:pPr>
            <a:r>
              <a:rPr lang="zh-TW" altLang="en-US" sz="4000" dirty="0">
                <a:solidFill>
                  <a:srgbClr val="CC00CC"/>
                </a:solidFill>
                <a:effectLst/>
                <a:latin typeface="Forte" pitchFamily="66" charset="0"/>
              </a:rPr>
              <a:t>公共行政學系</a:t>
            </a:r>
            <a:endParaRPr lang="en-US" altLang="zh-TW" sz="4000" dirty="0">
              <a:solidFill>
                <a:srgbClr val="CC00CC"/>
              </a:solidFill>
              <a:effectLst/>
              <a:latin typeface="Forte" pitchFamily="66" charset="0"/>
            </a:endParaRPr>
          </a:p>
          <a:p>
            <a:pPr marL="742950" indent="-742950">
              <a:buFontTx/>
              <a:buAutoNum type="arabicPeriod"/>
              <a:defRPr/>
            </a:pPr>
            <a:r>
              <a:rPr lang="zh-TW" altLang="en-US" sz="4000" dirty="0">
                <a:solidFill>
                  <a:srgbClr val="CC00CC"/>
                </a:solidFill>
                <a:effectLst/>
                <a:latin typeface="Forte" pitchFamily="66" charset="0"/>
              </a:rPr>
              <a:t>地政學系</a:t>
            </a:r>
            <a:endParaRPr lang="en-US" altLang="zh-TW" sz="4000" dirty="0">
              <a:solidFill>
                <a:srgbClr val="CC00CC"/>
              </a:solidFill>
              <a:effectLst/>
              <a:latin typeface="Forte" pitchFamily="66" charset="0"/>
            </a:endParaRPr>
          </a:p>
          <a:p>
            <a:pPr marL="742950" indent="-742950">
              <a:buFontTx/>
              <a:buAutoNum type="arabicPeriod"/>
              <a:defRPr/>
            </a:pPr>
            <a:r>
              <a:rPr lang="zh-TW" altLang="en-US" sz="4000" dirty="0">
                <a:solidFill>
                  <a:srgbClr val="CC00CC"/>
                </a:solidFill>
                <a:effectLst/>
                <a:latin typeface="Forte" pitchFamily="66" charset="0"/>
              </a:rPr>
              <a:t>經濟學系 </a:t>
            </a:r>
            <a:endParaRPr lang="en-US" altLang="zh-TW" sz="4000" dirty="0">
              <a:solidFill>
                <a:srgbClr val="CC00CC"/>
              </a:solidFill>
              <a:effectLst/>
              <a:latin typeface="Forte" pitchFamily="66" charset="0"/>
            </a:endParaRPr>
          </a:p>
          <a:p>
            <a:pPr marL="742950" indent="-742950">
              <a:buFontTx/>
              <a:buAutoNum type="arabicPeriod"/>
              <a:defRPr/>
            </a:pPr>
            <a:r>
              <a:rPr lang="zh-TW" altLang="en-US" sz="4000" dirty="0">
                <a:solidFill>
                  <a:srgbClr val="CC00CC"/>
                </a:solidFill>
                <a:effectLst/>
                <a:latin typeface="Forte" pitchFamily="66" charset="0"/>
              </a:rPr>
              <a:t>民族學系</a:t>
            </a:r>
            <a:endParaRPr lang="en-US" altLang="zh-TW" sz="4000" dirty="0">
              <a:solidFill>
                <a:srgbClr val="CC00CC"/>
              </a:solidFill>
              <a:effectLst/>
              <a:latin typeface="Forte" pitchFamily="66" charset="0"/>
            </a:endParaRPr>
          </a:p>
        </p:txBody>
      </p:sp>
      <p:sp>
        <p:nvSpPr>
          <p:cNvPr id="58371" name="文字方塊 6"/>
          <p:cNvSpPr txBox="1">
            <a:spLocks noChangeArrowheads="1"/>
          </p:cNvSpPr>
          <p:nvPr/>
        </p:nvSpPr>
        <p:spPr bwMode="auto">
          <a:xfrm>
            <a:off x="4662488" y="3989388"/>
            <a:ext cx="4302125" cy="2297112"/>
          </a:xfrm>
          <a:prstGeom prst="rect">
            <a:avLst/>
          </a:prstGeom>
          <a:solidFill>
            <a:schemeClr val="accent1"/>
          </a:solidFill>
          <a:ln w="9525">
            <a:noFill/>
            <a:miter lim="800000"/>
            <a:headEnd/>
            <a:tailEnd/>
          </a:ln>
        </p:spPr>
        <p:txBody>
          <a:bodyPr>
            <a:spAutoFit/>
          </a:bodyPr>
          <a:lstStyle/>
          <a:p>
            <a:r>
              <a:rPr lang="en-US" altLang="zh-TW" sz="2800">
                <a:solidFill>
                  <a:srgbClr val="0033CC"/>
                </a:solidFill>
                <a:effectLst/>
              </a:rPr>
              <a:t>8. </a:t>
            </a:r>
            <a:r>
              <a:rPr lang="zh-TW" altLang="en-US" sz="2800">
                <a:solidFill>
                  <a:srgbClr val="0033CC"/>
                </a:solidFill>
                <a:effectLst/>
              </a:rPr>
              <a:t>國家發展研究所</a:t>
            </a:r>
            <a:endParaRPr lang="en-US" altLang="zh-TW" sz="2800">
              <a:solidFill>
                <a:srgbClr val="0033CC"/>
              </a:solidFill>
              <a:effectLst/>
            </a:endParaRPr>
          </a:p>
          <a:p>
            <a:r>
              <a:rPr lang="en-US" altLang="zh-TW" sz="2800">
                <a:solidFill>
                  <a:srgbClr val="0033CC"/>
                </a:solidFill>
                <a:effectLst/>
              </a:rPr>
              <a:t>9. </a:t>
            </a:r>
            <a:r>
              <a:rPr lang="zh-TW" altLang="en-US" sz="2800">
                <a:solidFill>
                  <a:srgbClr val="0033CC"/>
                </a:solidFill>
                <a:effectLst/>
              </a:rPr>
              <a:t>勞工研究所</a:t>
            </a:r>
            <a:endParaRPr lang="en-US" altLang="zh-TW" sz="2800">
              <a:solidFill>
                <a:srgbClr val="0033CC"/>
              </a:solidFill>
              <a:effectLst/>
            </a:endParaRPr>
          </a:p>
          <a:p>
            <a:r>
              <a:rPr lang="en-US" altLang="zh-TW" sz="2800">
                <a:solidFill>
                  <a:srgbClr val="0033CC"/>
                </a:solidFill>
                <a:effectLst/>
              </a:rPr>
              <a:t>10. </a:t>
            </a:r>
            <a:r>
              <a:rPr lang="zh-TW" altLang="en-US" sz="2800">
                <a:solidFill>
                  <a:srgbClr val="0033CC"/>
                </a:solidFill>
                <a:effectLst/>
              </a:rPr>
              <a:t>社會工作研究所</a:t>
            </a:r>
            <a:endParaRPr lang="en-US" altLang="zh-TW" sz="2800">
              <a:solidFill>
                <a:srgbClr val="0033CC"/>
              </a:solidFill>
              <a:effectLst/>
            </a:endParaRPr>
          </a:p>
          <a:p>
            <a:r>
              <a:rPr lang="en-US" altLang="zh-TW" sz="2800">
                <a:solidFill>
                  <a:srgbClr val="0033CC"/>
                </a:solidFill>
                <a:effectLst/>
              </a:rPr>
              <a:t>11. </a:t>
            </a:r>
            <a:r>
              <a:rPr lang="zh-TW" altLang="en-US" sz="2800">
                <a:solidFill>
                  <a:srgbClr val="0033CC"/>
                </a:solidFill>
                <a:effectLst/>
              </a:rPr>
              <a:t>亞太研究英語碩士學程</a:t>
            </a:r>
            <a:endParaRPr lang="en-US" altLang="zh-TW" sz="2800">
              <a:solidFill>
                <a:srgbClr val="0033CC"/>
              </a:solidFill>
              <a:effectLst/>
            </a:endParaRPr>
          </a:p>
          <a:p>
            <a:r>
              <a:rPr lang="en-US" altLang="zh-TW" sz="2800">
                <a:solidFill>
                  <a:srgbClr val="0033CC"/>
                </a:solidFill>
                <a:effectLst/>
              </a:rPr>
              <a:t>12. </a:t>
            </a:r>
            <a:r>
              <a:rPr lang="zh-TW" altLang="en-US" sz="2800">
                <a:solidFill>
                  <a:srgbClr val="0033CC"/>
                </a:solidFill>
                <a:effectLst/>
              </a:rPr>
              <a:t>亞太研究英語博士學程</a:t>
            </a:r>
            <a:endParaRPr lang="en-US" altLang="zh-TW" sz="2800">
              <a:solidFill>
                <a:srgbClr val="0033CC"/>
              </a:solidFill>
              <a:effectLst/>
            </a:endParaRPr>
          </a:p>
        </p:txBody>
      </p:sp>
      <p:pic>
        <p:nvPicPr>
          <p:cNvPr id="58372" name="圖片 8" descr="社科院旗子a.jpg"/>
          <p:cNvPicPr>
            <a:picLocks noChangeAspect="1"/>
          </p:cNvPicPr>
          <p:nvPr/>
        </p:nvPicPr>
        <p:blipFill>
          <a:blip r:embed="rId2" cstate="print"/>
          <a:srcRect/>
          <a:stretch>
            <a:fillRect/>
          </a:stretch>
        </p:blipFill>
        <p:spPr bwMode="auto">
          <a:xfrm>
            <a:off x="5003800" y="260350"/>
            <a:ext cx="3890963" cy="252095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23850" y="981075"/>
            <a:ext cx="3240088" cy="836613"/>
          </a:xfrm>
        </p:spPr>
        <p:txBody>
          <a:bodyPr/>
          <a:lstStyle/>
          <a:p>
            <a:pPr eaLnBrk="1" fontAlgn="auto" hangingPunct="1">
              <a:spcAft>
                <a:spcPts val="0"/>
              </a:spcAft>
              <a:defRPr/>
            </a:pPr>
            <a:r>
              <a:rPr lang="zh-TW" altLang="en-US" sz="4000" dirty="0" smtClean="0">
                <a:solidFill>
                  <a:schemeClr val="tx1">
                    <a:lumMod val="65000"/>
                    <a:lumOff val="35000"/>
                  </a:schemeClr>
                </a:solidFill>
                <a:latin typeface="微軟正黑體" pitchFamily="34" charset="-120"/>
                <a:ea typeface="微軟正黑體" pitchFamily="34" charset="-120"/>
              </a:rPr>
              <a:t>系所成員</a:t>
            </a:r>
            <a:endParaRPr lang="zh-TW" altLang="en-US" sz="4000" dirty="0">
              <a:solidFill>
                <a:schemeClr val="tx1">
                  <a:lumMod val="65000"/>
                  <a:lumOff val="35000"/>
                </a:schemeClr>
              </a:solidFill>
              <a:latin typeface="微軟正黑體" pitchFamily="34" charset="-120"/>
              <a:ea typeface="微軟正黑體" pitchFamily="34" charset="-120"/>
            </a:endParaRPr>
          </a:p>
        </p:txBody>
      </p:sp>
      <p:sp>
        <p:nvSpPr>
          <p:cNvPr id="12291" name="內容版面配置區 2"/>
          <p:cNvSpPr>
            <a:spLocks noGrp="1"/>
          </p:cNvSpPr>
          <p:nvPr>
            <p:ph sz="quarter" idx="1"/>
          </p:nvPr>
        </p:nvSpPr>
        <p:spPr>
          <a:xfrm>
            <a:off x="179388" y="1700213"/>
            <a:ext cx="4536628" cy="4969147"/>
          </a:xfrm>
          <a:solidFill>
            <a:schemeClr val="accent3">
              <a:lumMod val="85000"/>
            </a:schemeClr>
          </a:solidFill>
        </p:spPr>
        <p:txBody>
          <a:bodyPr/>
          <a:lstStyle/>
          <a:p>
            <a:pPr eaLnBrk="1" hangingPunct="1">
              <a:defRPr/>
            </a:pPr>
            <a:r>
              <a:rPr lang="en-US" altLang="zh-TW" sz="2800" b="1" dirty="0" smtClean="0">
                <a:latin typeface="微軟正黑體" pitchFamily="34" charset="-120"/>
                <a:ea typeface="微軟正黑體" pitchFamily="34" charset="-120"/>
              </a:rPr>
              <a:t>17</a:t>
            </a:r>
            <a:r>
              <a:rPr lang="zh-TW" altLang="en-US" sz="2800" b="1" dirty="0" smtClean="0">
                <a:latin typeface="微軟正黑體" pitchFamily="34" charset="-120"/>
                <a:ea typeface="微軟正黑體" pitchFamily="34" charset="-120"/>
              </a:rPr>
              <a:t>名專任教師</a:t>
            </a:r>
            <a:endParaRPr lang="en-US" altLang="zh-TW" sz="2800" b="1" dirty="0" smtClean="0">
              <a:latin typeface="微軟正黑體" pitchFamily="34" charset="-120"/>
              <a:ea typeface="微軟正黑體" pitchFamily="34" charset="-120"/>
            </a:endParaRPr>
          </a:p>
          <a:p>
            <a:pPr lvl="1" eaLnBrk="1" hangingPunct="1">
              <a:spcBef>
                <a:spcPts val="900"/>
              </a:spcBef>
              <a:defRPr/>
            </a:pPr>
            <a:r>
              <a:rPr lang="en-US" altLang="zh-TW" sz="2200" b="1" dirty="0" smtClean="0">
                <a:latin typeface="微軟正黑體" pitchFamily="34" charset="-120"/>
                <a:ea typeface="微軟正黑體" pitchFamily="34" charset="-120"/>
              </a:rPr>
              <a:t>10</a:t>
            </a:r>
            <a:r>
              <a:rPr lang="zh-TW" altLang="en-US" sz="2200" b="1" dirty="0" smtClean="0">
                <a:latin typeface="微軟正黑體" pitchFamily="34" charset="-120"/>
                <a:ea typeface="微軟正黑體" pitchFamily="34" charset="-120"/>
              </a:rPr>
              <a:t>名教授，</a:t>
            </a:r>
            <a:r>
              <a:rPr lang="en-US" altLang="zh-TW" sz="2200" b="1" dirty="0" smtClean="0">
                <a:latin typeface="微軟正黑體" pitchFamily="34" charset="-120"/>
                <a:ea typeface="微軟正黑體" pitchFamily="34" charset="-120"/>
              </a:rPr>
              <a:t>1</a:t>
            </a:r>
            <a:r>
              <a:rPr lang="zh-TW" altLang="en-US" sz="2200" b="1" dirty="0" smtClean="0">
                <a:latin typeface="微軟正黑體" pitchFamily="34" charset="-120"/>
                <a:ea typeface="微軟正黑體" pitchFamily="34" charset="-120"/>
              </a:rPr>
              <a:t>名副教授，</a:t>
            </a:r>
            <a:r>
              <a:rPr lang="en-US" altLang="zh-TW" sz="2200" b="1" dirty="0" smtClean="0">
                <a:latin typeface="微軟正黑體" pitchFamily="34" charset="-120"/>
                <a:ea typeface="微軟正黑體" pitchFamily="34" charset="-120"/>
              </a:rPr>
              <a:t>5</a:t>
            </a:r>
            <a:r>
              <a:rPr lang="zh-TW" altLang="en-US" sz="2200" b="1" dirty="0" smtClean="0">
                <a:latin typeface="微軟正黑體" pitchFamily="34" charset="-120"/>
                <a:ea typeface="微軟正黑體" pitchFamily="34" charset="-120"/>
              </a:rPr>
              <a:t>名助理教授</a:t>
            </a:r>
            <a:endParaRPr lang="en-US" altLang="zh-TW" sz="2200" b="1" dirty="0" smtClean="0">
              <a:latin typeface="微軟正黑體" pitchFamily="34" charset="-120"/>
              <a:ea typeface="微軟正黑體" pitchFamily="34" charset="-120"/>
            </a:endParaRPr>
          </a:p>
          <a:p>
            <a:pPr eaLnBrk="1" hangingPunct="1">
              <a:spcBef>
                <a:spcPts val="1800"/>
              </a:spcBef>
              <a:defRPr/>
            </a:pPr>
            <a:r>
              <a:rPr lang="en-US" altLang="zh-TW" sz="2800" b="1" dirty="0" smtClean="0">
                <a:latin typeface="微軟正黑體" pitchFamily="34" charset="-120"/>
                <a:ea typeface="微軟正黑體" pitchFamily="34" charset="-120"/>
              </a:rPr>
              <a:t>4</a:t>
            </a:r>
            <a:r>
              <a:rPr lang="zh-TW" altLang="en-US" sz="2800" b="1" dirty="0" smtClean="0">
                <a:latin typeface="微軟正黑體" pitchFamily="34" charset="-120"/>
                <a:ea typeface="微軟正黑體" pitchFamily="34" charset="-120"/>
              </a:rPr>
              <a:t>名合聘教師</a:t>
            </a:r>
            <a:endParaRPr lang="en-US" altLang="zh-TW" sz="2800" b="1" dirty="0" smtClean="0">
              <a:latin typeface="微軟正黑體" pitchFamily="34" charset="-120"/>
              <a:ea typeface="微軟正黑體" pitchFamily="34" charset="-120"/>
            </a:endParaRPr>
          </a:p>
          <a:p>
            <a:pPr lvl="1" eaLnBrk="1" hangingPunct="1">
              <a:spcBef>
                <a:spcPts val="900"/>
              </a:spcBef>
              <a:buClr>
                <a:srgbClr val="FE8637"/>
              </a:buClr>
              <a:defRPr/>
            </a:pPr>
            <a:r>
              <a:rPr lang="en-US" altLang="zh-TW" sz="2200" b="1" dirty="0" smtClean="0">
                <a:solidFill>
                  <a:srgbClr val="000000"/>
                </a:solidFill>
                <a:latin typeface="微軟正黑體" pitchFamily="34" charset="-120"/>
                <a:ea typeface="微軟正黑體" pitchFamily="34" charset="-120"/>
              </a:rPr>
              <a:t>3</a:t>
            </a:r>
            <a:r>
              <a:rPr lang="zh-TW" altLang="en-US" sz="2200" b="1" dirty="0" smtClean="0">
                <a:solidFill>
                  <a:srgbClr val="000000"/>
                </a:solidFill>
                <a:latin typeface="微軟正黑體" pitchFamily="34" charset="-120"/>
                <a:ea typeface="微軟正黑體" pitchFamily="34" charset="-120"/>
              </a:rPr>
              <a:t>名與中研院合聘，</a:t>
            </a:r>
            <a:r>
              <a:rPr lang="en-US" altLang="zh-TW" sz="2200" b="1" dirty="0" smtClean="0">
                <a:solidFill>
                  <a:srgbClr val="000000"/>
                </a:solidFill>
                <a:latin typeface="微軟正黑體" pitchFamily="34" charset="-120"/>
                <a:ea typeface="微軟正黑體" pitchFamily="34" charset="-120"/>
              </a:rPr>
              <a:t>1</a:t>
            </a:r>
            <a:r>
              <a:rPr lang="zh-TW" altLang="en-US" sz="2200" b="1" dirty="0" smtClean="0">
                <a:solidFill>
                  <a:srgbClr val="000000"/>
                </a:solidFill>
                <a:latin typeface="微軟正黑體" pitchFamily="34" charset="-120"/>
                <a:ea typeface="微軟正黑體" pitchFamily="34" charset="-120"/>
              </a:rPr>
              <a:t>名與本校選舉研究中心合聘</a:t>
            </a:r>
            <a:endParaRPr lang="en-US" altLang="zh-TW" sz="2200" b="1" dirty="0" smtClean="0">
              <a:latin typeface="微軟正黑體" pitchFamily="34" charset="-120"/>
              <a:ea typeface="微軟正黑體" pitchFamily="34" charset="-120"/>
            </a:endParaRPr>
          </a:p>
          <a:p>
            <a:pPr eaLnBrk="1" hangingPunct="1">
              <a:spcBef>
                <a:spcPts val="1800"/>
              </a:spcBef>
              <a:defRPr/>
            </a:pPr>
            <a:r>
              <a:rPr lang="en-US" altLang="zh-TW" sz="2800" b="1" dirty="0" smtClean="0">
                <a:latin typeface="微軟正黑體" pitchFamily="34" charset="-120"/>
                <a:ea typeface="微軟正黑體" pitchFamily="34" charset="-120"/>
              </a:rPr>
              <a:t>5</a:t>
            </a:r>
            <a:r>
              <a:rPr lang="zh-TW" altLang="en-US" sz="2800" b="1" dirty="0" smtClean="0">
                <a:latin typeface="微軟正黑體" pitchFamily="34" charset="-120"/>
                <a:ea typeface="微軟正黑體" pitchFamily="34" charset="-120"/>
              </a:rPr>
              <a:t>名兼任教師，</a:t>
            </a:r>
            <a:r>
              <a:rPr lang="en-US" altLang="zh-TW" sz="2800" b="1" dirty="0" smtClean="0">
                <a:latin typeface="微軟正黑體" pitchFamily="34" charset="-120"/>
                <a:ea typeface="微軟正黑體" pitchFamily="34" charset="-120"/>
              </a:rPr>
              <a:t>1</a:t>
            </a:r>
            <a:r>
              <a:rPr lang="zh-TW" altLang="en-US" sz="2800" b="1" dirty="0" smtClean="0">
                <a:latin typeface="微軟正黑體" pitchFamily="34" charset="-120"/>
                <a:ea typeface="微軟正黑體" pitchFamily="34" charset="-120"/>
              </a:rPr>
              <a:t>名業界專業兼任教師。</a:t>
            </a:r>
            <a:endParaRPr lang="en-US" altLang="zh-TW" sz="2800" b="1" dirty="0" smtClean="0">
              <a:latin typeface="微軟正黑體" pitchFamily="34" charset="-120"/>
              <a:ea typeface="微軟正黑體" pitchFamily="34" charset="-120"/>
            </a:endParaRPr>
          </a:p>
          <a:p>
            <a:pPr eaLnBrk="1" hangingPunct="1">
              <a:spcBef>
                <a:spcPts val="1800"/>
              </a:spcBef>
              <a:defRPr/>
            </a:pPr>
            <a:r>
              <a:rPr lang="en-US" altLang="zh-TW" sz="2800" b="1" dirty="0" smtClean="0">
                <a:latin typeface="微軟正黑體" pitchFamily="34" charset="-120"/>
                <a:ea typeface="微軟正黑體" pitchFamily="34" charset="-120"/>
              </a:rPr>
              <a:t>2</a:t>
            </a:r>
            <a:r>
              <a:rPr lang="zh-TW" altLang="en-US" sz="2800" b="1" dirty="0" smtClean="0">
                <a:latin typeface="微軟正黑體" pitchFamily="34" charset="-120"/>
                <a:ea typeface="微軟正黑體" pitchFamily="34" charset="-120"/>
              </a:rPr>
              <a:t>名行政助教。</a:t>
            </a:r>
          </a:p>
        </p:txBody>
      </p:sp>
      <p:sp>
        <p:nvSpPr>
          <p:cNvPr id="21" name="文字方塊 20"/>
          <p:cNvSpPr txBox="1"/>
          <p:nvPr/>
        </p:nvSpPr>
        <p:spPr>
          <a:xfrm>
            <a:off x="0" y="0"/>
            <a:ext cx="2032000" cy="830263"/>
          </a:xfrm>
          <a:prstGeom prst="rect">
            <a:avLst/>
          </a:prstGeom>
          <a:solidFill>
            <a:srgbClr val="FF9900"/>
          </a:solidFill>
          <a:ln>
            <a:solidFill>
              <a:schemeClr val="accent2">
                <a:lumMod val="20000"/>
                <a:lumOff val="80000"/>
              </a:schemeClr>
            </a:solidFill>
          </a:ln>
        </p:spPr>
        <p:style>
          <a:lnRef idx="2">
            <a:schemeClr val="accent5">
              <a:shade val="50000"/>
            </a:schemeClr>
          </a:lnRef>
          <a:fillRef idx="1">
            <a:schemeClr val="accent5"/>
          </a:fillRef>
          <a:effectRef idx="0">
            <a:schemeClr val="accent5"/>
          </a:effectRef>
          <a:fontRef idx="minor">
            <a:schemeClr val="lt1"/>
          </a:fontRef>
        </p:style>
        <p:txBody>
          <a:bodyPr wrap="none">
            <a:spAutoFit/>
          </a:bodyPr>
          <a:lstStyle/>
          <a:p>
            <a:pPr>
              <a:defRPr/>
            </a:pPr>
            <a:r>
              <a:rPr lang="zh-TW" altLang="en-US" sz="4800" dirty="0">
                <a:solidFill>
                  <a:srgbClr val="0070C0"/>
                </a:solidFill>
                <a:effectLst/>
              </a:rPr>
              <a:t>政治系</a:t>
            </a:r>
          </a:p>
        </p:txBody>
      </p:sp>
      <p:sp>
        <p:nvSpPr>
          <p:cNvPr id="22" name="標題 1"/>
          <p:cNvSpPr txBox="1">
            <a:spLocks/>
          </p:cNvSpPr>
          <p:nvPr/>
        </p:nvSpPr>
        <p:spPr bwMode="auto">
          <a:xfrm>
            <a:off x="4500563" y="981075"/>
            <a:ext cx="3240087" cy="836613"/>
          </a:xfrm>
          <a:prstGeom prst="rect">
            <a:avLst/>
          </a:prstGeom>
          <a:noFill/>
          <a:ln w="9525">
            <a:noFill/>
            <a:miter lim="800000"/>
            <a:headEnd/>
            <a:tailEnd/>
          </a:ln>
        </p:spPr>
        <p:txBody>
          <a:bodyPr anchor="ctr"/>
          <a:lstStyle/>
          <a:p>
            <a:pPr algn="ctr" fontAlgn="auto">
              <a:spcAft>
                <a:spcPts val="0"/>
              </a:spcAft>
              <a:defRPr/>
            </a:pPr>
            <a:r>
              <a:rPr kumimoji="1" lang="zh-TW" altLang="en-US" sz="4000" kern="0" dirty="0">
                <a:solidFill>
                  <a:schemeClr val="tx1">
                    <a:lumMod val="65000"/>
                    <a:lumOff val="35000"/>
                  </a:schemeClr>
                </a:solidFill>
                <a:effectLst/>
                <a:latin typeface="微軟正黑體" pitchFamily="34" charset="-120"/>
                <a:ea typeface="微軟正黑體" pitchFamily="34" charset="-120"/>
                <a:cs typeface="+mj-cs"/>
              </a:rPr>
              <a:t>學生成員</a:t>
            </a:r>
          </a:p>
        </p:txBody>
      </p:sp>
      <p:sp>
        <p:nvSpPr>
          <p:cNvPr id="23" name="內容版面配置區 2"/>
          <p:cNvSpPr txBox="1">
            <a:spLocks/>
          </p:cNvSpPr>
          <p:nvPr/>
        </p:nvSpPr>
        <p:spPr bwMode="auto">
          <a:xfrm>
            <a:off x="4859338" y="1773238"/>
            <a:ext cx="3241054" cy="2375842"/>
          </a:xfrm>
          <a:prstGeom prst="rect">
            <a:avLst/>
          </a:prstGeom>
          <a:solidFill>
            <a:schemeClr val="accent3">
              <a:lumMod val="85000"/>
            </a:schemeClr>
          </a:solidFill>
          <a:ln w="9525">
            <a:noFill/>
            <a:miter lim="800000"/>
            <a:headEnd/>
            <a:tailEnd/>
          </a:ln>
        </p:spPr>
        <p:txBody>
          <a:bodyPr/>
          <a:lstStyle/>
          <a:p>
            <a:pPr marL="342900" indent="-342900">
              <a:spcBef>
                <a:spcPct val="20000"/>
              </a:spcBef>
              <a:buFontTx/>
              <a:buChar char="•"/>
              <a:defRPr/>
            </a:pPr>
            <a:r>
              <a:rPr kumimoji="1" lang="zh-TW" altLang="en-US" sz="2400" kern="0" dirty="0">
                <a:solidFill>
                  <a:schemeClr val="tx1"/>
                </a:solidFill>
                <a:effectLst/>
                <a:latin typeface="微軟正黑體" pitchFamily="34" charset="-120"/>
                <a:ea typeface="微軟正黑體" pitchFamily="34" charset="-120"/>
              </a:rPr>
              <a:t>目前在校學生</a:t>
            </a:r>
            <a:endParaRPr kumimoji="1" lang="en-US" altLang="zh-TW" sz="2400" kern="0" dirty="0">
              <a:solidFill>
                <a:schemeClr val="tx1"/>
              </a:solidFill>
              <a:effectLst/>
              <a:latin typeface="微軟正黑體" pitchFamily="34" charset="-120"/>
              <a:ea typeface="微軟正黑體" pitchFamily="34" charset="-120"/>
            </a:endParaRPr>
          </a:p>
          <a:p>
            <a:pPr marL="742950" lvl="1" indent="-285750">
              <a:spcBef>
                <a:spcPct val="20000"/>
              </a:spcBef>
              <a:buFontTx/>
              <a:buChar char="–"/>
              <a:defRPr/>
            </a:pPr>
            <a:r>
              <a:rPr kumimoji="1" lang="zh-TW" altLang="en-US" sz="2400" kern="0" dirty="0">
                <a:solidFill>
                  <a:schemeClr val="tx1"/>
                </a:solidFill>
                <a:effectLst/>
                <a:latin typeface="微軟正黑體" pitchFamily="34" charset="-120"/>
                <a:ea typeface="微軟正黑體" pitchFamily="34" charset="-120"/>
              </a:rPr>
              <a:t>大學部</a:t>
            </a:r>
            <a:r>
              <a:rPr kumimoji="1" lang="zh-TW" altLang="en-US" sz="2400" kern="0" dirty="0" smtClean="0">
                <a:solidFill>
                  <a:schemeClr val="tx1"/>
                </a:solidFill>
                <a:effectLst/>
                <a:latin typeface="微軟正黑體" pitchFamily="34" charset="-120"/>
                <a:ea typeface="微軟正黑體" pitchFamily="34" charset="-120"/>
              </a:rPr>
              <a:t>：</a:t>
            </a:r>
            <a:r>
              <a:rPr kumimoji="1" lang="en-US" altLang="zh-TW" sz="2400" kern="0" dirty="0" smtClean="0">
                <a:solidFill>
                  <a:schemeClr val="tx1"/>
                </a:solidFill>
                <a:effectLst/>
                <a:latin typeface="微軟正黑體" pitchFamily="34" charset="-120"/>
                <a:ea typeface="微軟正黑體" pitchFamily="34" charset="-120"/>
              </a:rPr>
              <a:t>197 </a:t>
            </a:r>
            <a:r>
              <a:rPr kumimoji="1" lang="zh-TW" altLang="en-US" sz="2400" kern="0" dirty="0" smtClean="0">
                <a:solidFill>
                  <a:schemeClr val="tx1"/>
                </a:solidFill>
                <a:effectLst/>
                <a:latin typeface="微軟正黑體" pitchFamily="34" charset="-120"/>
                <a:ea typeface="微軟正黑體" pitchFamily="34" charset="-120"/>
              </a:rPr>
              <a:t>人</a:t>
            </a:r>
            <a:endParaRPr kumimoji="1" lang="en-US" altLang="zh-TW" sz="2400" kern="0" dirty="0">
              <a:solidFill>
                <a:schemeClr val="tx1"/>
              </a:solidFill>
              <a:effectLst/>
              <a:latin typeface="微軟正黑體" pitchFamily="34" charset="-120"/>
              <a:ea typeface="微軟正黑體" pitchFamily="34" charset="-120"/>
            </a:endParaRPr>
          </a:p>
          <a:p>
            <a:pPr marL="742950" lvl="1" indent="-285750">
              <a:spcBef>
                <a:spcPct val="20000"/>
              </a:spcBef>
              <a:buFontTx/>
              <a:buChar char="–"/>
              <a:defRPr/>
            </a:pPr>
            <a:r>
              <a:rPr kumimoji="1" lang="zh-TW" altLang="en-US" sz="2400" kern="0" dirty="0">
                <a:solidFill>
                  <a:schemeClr val="tx1"/>
                </a:solidFill>
                <a:effectLst/>
                <a:latin typeface="微軟正黑體" pitchFamily="34" charset="-120"/>
                <a:ea typeface="微軟正黑體" pitchFamily="34" charset="-120"/>
              </a:rPr>
              <a:t>碩士班</a:t>
            </a:r>
            <a:r>
              <a:rPr kumimoji="1" lang="zh-TW" altLang="en-US" sz="2400" kern="0" dirty="0" smtClean="0">
                <a:solidFill>
                  <a:schemeClr val="tx1"/>
                </a:solidFill>
                <a:effectLst/>
                <a:latin typeface="微軟正黑體" pitchFamily="34" charset="-120"/>
                <a:ea typeface="微軟正黑體" pitchFamily="34" charset="-120"/>
              </a:rPr>
              <a:t>：</a:t>
            </a:r>
            <a:r>
              <a:rPr kumimoji="1" lang="en-US" altLang="zh-TW" sz="2400" kern="0" dirty="0" smtClean="0">
                <a:solidFill>
                  <a:schemeClr val="tx1"/>
                </a:solidFill>
                <a:effectLst/>
                <a:latin typeface="微軟正黑體" pitchFamily="34" charset="-120"/>
                <a:ea typeface="微軟正黑體" pitchFamily="34" charset="-120"/>
              </a:rPr>
              <a:t>31</a:t>
            </a:r>
            <a:r>
              <a:rPr kumimoji="1" lang="zh-TW" altLang="en-US" sz="2400" kern="0" dirty="0" smtClean="0">
                <a:solidFill>
                  <a:schemeClr val="tx1"/>
                </a:solidFill>
                <a:effectLst/>
                <a:latin typeface="微軟正黑體" pitchFamily="34" charset="-120"/>
                <a:ea typeface="微軟正黑體" pitchFamily="34" charset="-120"/>
              </a:rPr>
              <a:t>人</a:t>
            </a:r>
            <a:endParaRPr kumimoji="1" lang="en-US" altLang="zh-TW" sz="2400" kern="0" dirty="0">
              <a:solidFill>
                <a:schemeClr val="tx1"/>
              </a:solidFill>
              <a:effectLst/>
              <a:latin typeface="微軟正黑體" pitchFamily="34" charset="-120"/>
              <a:ea typeface="微軟正黑體" pitchFamily="34" charset="-120"/>
            </a:endParaRPr>
          </a:p>
          <a:p>
            <a:pPr marL="742950" lvl="1" indent="-285750">
              <a:spcBef>
                <a:spcPct val="20000"/>
              </a:spcBef>
              <a:buFontTx/>
              <a:buChar char="–"/>
              <a:defRPr/>
            </a:pPr>
            <a:r>
              <a:rPr kumimoji="1" lang="zh-TW" altLang="en-US" sz="2400" kern="0" dirty="0">
                <a:solidFill>
                  <a:schemeClr val="tx1"/>
                </a:solidFill>
                <a:effectLst/>
                <a:latin typeface="微軟正黑體" pitchFamily="34" charset="-120"/>
                <a:ea typeface="微軟正黑體" pitchFamily="34" charset="-120"/>
              </a:rPr>
              <a:t>博士班</a:t>
            </a:r>
            <a:r>
              <a:rPr kumimoji="1" lang="zh-TW" altLang="en-US" sz="2400" kern="0" dirty="0" smtClean="0">
                <a:solidFill>
                  <a:schemeClr val="tx1"/>
                </a:solidFill>
                <a:effectLst/>
                <a:latin typeface="微軟正黑體" pitchFamily="34" charset="-120"/>
                <a:ea typeface="微軟正黑體" pitchFamily="34" charset="-120"/>
              </a:rPr>
              <a:t>：</a:t>
            </a:r>
            <a:r>
              <a:rPr kumimoji="1" lang="en-US" altLang="zh-TW" sz="2400" kern="0" dirty="0" smtClean="0">
                <a:solidFill>
                  <a:schemeClr val="tx1"/>
                </a:solidFill>
                <a:effectLst/>
                <a:latin typeface="微軟正黑體" pitchFamily="34" charset="-120"/>
                <a:ea typeface="微軟正黑體" pitchFamily="34" charset="-120"/>
              </a:rPr>
              <a:t>15</a:t>
            </a:r>
            <a:r>
              <a:rPr kumimoji="1" lang="zh-TW" altLang="en-US" sz="2400" kern="0" dirty="0" smtClean="0">
                <a:solidFill>
                  <a:schemeClr val="tx1"/>
                </a:solidFill>
                <a:effectLst/>
                <a:latin typeface="微軟正黑體" pitchFamily="34" charset="-120"/>
                <a:ea typeface="微軟正黑體" pitchFamily="34" charset="-120"/>
              </a:rPr>
              <a:t>人</a:t>
            </a:r>
            <a:endParaRPr kumimoji="1" lang="en-US" altLang="zh-TW" sz="2400" kern="0" dirty="0">
              <a:solidFill>
                <a:schemeClr val="tx1"/>
              </a:solidFill>
              <a:effectLst/>
              <a:latin typeface="微軟正黑體" pitchFamily="34" charset="-120"/>
              <a:ea typeface="微軟正黑體" pitchFamily="34" charset="-120"/>
            </a:endParaRPr>
          </a:p>
          <a:p>
            <a:pPr marL="342900" indent="-342900">
              <a:spcBef>
                <a:spcPct val="20000"/>
              </a:spcBef>
              <a:buFont typeface="Wingdings" pitchFamily="2" charset="2"/>
              <a:buNone/>
              <a:defRPr/>
            </a:pPr>
            <a:endParaRPr kumimoji="1" lang="en-US" altLang="zh-TW" sz="2400" kern="0" dirty="0">
              <a:solidFill>
                <a:schemeClr val="tx1"/>
              </a:solidFill>
              <a:effectLst/>
              <a:latin typeface="微軟正黑體" pitchFamily="34" charset="-120"/>
              <a:ea typeface="微軟正黑體" pitchFamily="34" charset="-120"/>
            </a:endParaRPr>
          </a:p>
        </p:txBody>
      </p:sp>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標題 1"/>
          <p:cNvSpPr>
            <a:spLocks noGrp="1"/>
          </p:cNvSpPr>
          <p:nvPr>
            <p:ph type="title"/>
          </p:nvPr>
        </p:nvSpPr>
        <p:spPr>
          <a:xfrm>
            <a:off x="2987675" y="765175"/>
            <a:ext cx="3168650" cy="863600"/>
          </a:xfrm>
        </p:spPr>
        <p:txBody>
          <a:bodyPr/>
          <a:lstStyle/>
          <a:p>
            <a:pPr eaLnBrk="1" hangingPunct="1"/>
            <a:r>
              <a:rPr lang="zh-TW" altLang="en-US" sz="4000" smtClean="0">
                <a:latin typeface="微軟正黑體"/>
                <a:ea typeface="微軟正黑體"/>
                <a:cs typeface="微軟正黑體"/>
              </a:rPr>
              <a:t>教育目標</a:t>
            </a:r>
          </a:p>
        </p:txBody>
      </p:sp>
      <p:sp>
        <p:nvSpPr>
          <p:cNvPr id="60418" name="內容版面配置區 2"/>
          <p:cNvSpPr>
            <a:spLocks noGrp="1"/>
          </p:cNvSpPr>
          <p:nvPr>
            <p:ph sz="quarter" idx="1"/>
          </p:nvPr>
        </p:nvSpPr>
        <p:spPr>
          <a:xfrm>
            <a:off x="1116013" y="1628775"/>
            <a:ext cx="7467600" cy="4873625"/>
          </a:xfrm>
        </p:spPr>
        <p:txBody>
          <a:bodyPr/>
          <a:lstStyle/>
          <a:p>
            <a:pPr marL="742950" indent="-742950" eaLnBrk="1" hangingPunct="1">
              <a:buFont typeface="Century Schoolbook"/>
              <a:buAutoNum type="arabicPeriod"/>
            </a:pPr>
            <a:r>
              <a:rPr lang="zh-TW" altLang="zh-TW" sz="3600" smtClean="0"/>
              <a:t>奠定兼具人文素質與科學精神之學術基礎</a:t>
            </a:r>
            <a:r>
              <a:rPr lang="zh-TW" altLang="en-US" sz="3600" smtClean="0"/>
              <a:t>。</a:t>
            </a:r>
            <a:endParaRPr lang="en-US" altLang="zh-TW" sz="3600" smtClean="0"/>
          </a:p>
          <a:p>
            <a:pPr marL="742950" indent="-742950" eaLnBrk="1" hangingPunct="1">
              <a:buFont typeface="Century Schoolbook"/>
              <a:buAutoNum type="arabicPeriod"/>
            </a:pPr>
            <a:r>
              <a:rPr lang="zh-TW" altLang="zh-TW" sz="3600" smtClean="0"/>
              <a:t>深植專業之知識與技能</a:t>
            </a:r>
            <a:r>
              <a:rPr lang="zh-TW" altLang="en-US" sz="3600" smtClean="0"/>
              <a:t>。</a:t>
            </a:r>
            <a:endParaRPr lang="en-US" altLang="zh-TW" sz="3600" smtClean="0"/>
          </a:p>
          <a:p>
            <a:pPr marL="742950" indent="-742950" eaLnBrk="1" hangingPunct="1">
              <a:buFont typeface="Century Schoolbook"/>
              <a:buAutoNum type="arabicPeriod"/>
            </a:pPr>
            <a:r>
              <a:rPr lang="zh-TW" altLang="zh-TW" sz="3600" smtClean="0"/>
              <a:t>培養獨立思考與理性批判之能力</a:t>
            </a:r>
            <a:r>
              <a:rPr lang="zh-TW" altLang="en-US" sz="3600" smtClean="0"/>
              <a:t>。</a:t>
            </a:r>
            <a:endParaRPr lang="en-US" altLang="zh-TW" sz="3600" smtClean="0"/>
          </a:p>
          <a:p>
            <a:pPr marL="742950" indent="-742950" eaLnBrk="1" hangingPunct="1">
              <a:buFont typeface="Century Schoolbook"/>
              <a:buAutoNum type="arabicPeriod"/>
            </a:pPr>
            <a:r>
              <a:rPr lang="zh-TW" altLang="zh-TW" sz="3600" smtClean="0"/>
              <a:t>瞭解民主、正義、服務、關懷之價值觀</a:t>
            </a:r>
            <a:r>
              <a:rPr lang="zh-TW" altLang="en-US" sz="3600" smtClean="0"/>
              <a:t>。</a:t>
            </a:r>
            <a:endParaRPr lang="en-US" altLang="zh-TW" sz="3600" smtClean="0"/>
          </a:p>
          <a:p>
            <a:pPr marL="742950" indent="-742950" eaLnBrk="1" hangingPunct="1">
              <a:buFont typeface="Century Schoolbook"/>
              <a:buAutoNum type="arabicPeriod"/>
            </a:pPr>
            <a:r>
              <a:rPr lang="zh-TW" altLang="zh-TW" sz="3600" smtClean="0"/>
              <a:t>力行理論與實際之結合。</a:t>
            </a:r>
            <a:endParaRPr lang="en-US" altLang="zh-TW" sz="3600" smtClean="0"/>
          </a:p>
        </p:txBody>
      </p:sp>
      <p:sp>
        <p:nvSpPr>
          <p:cNvPr id="5" name="文字方塊 4"/>
          <p:cNvSpPr txBox="1"/>
          <p:nvPr/>
        </p:nvSpPr>
        <p:spPr>
          <a:xfrm>
            <a:off x="0" y="0"/>
            <a:ext cx="2032000" cy="830263"/>
          </a:xfrm>
          <a:prstGeom prst="rect">
            <a:avLst/>
          </a:prstGeom>
          <a:solidFill>
            <a:srgbClr val="FF9900"/>
          </a:solidFill>
          <a:ln>
            <a:solidFill>
              <a:schemeClr val="accent2">
                <a:lumMod val="20000"/>
                <a:lumOff val="80000"/>
              </a:schemeClr>
            </a:solidFill>
          </a:ln>
        </p:spPr>
        <p:style>
          <a:lnRef idx="2">
            <a:schemeClr val="accent5">
              <a:shade val="50000"/>
            </a:schemeClr>
          </a:lnRef>
          <a:fillRef idx="1">
            <a:schemeClr val="accent5"/>
          </a:fillRef>
          <a:effectRef idx="0">
            <a:schemeClr val="accent5"/>
          </a:effectRef>
          <a:fontRef idx="minor">
            <a:schemeClr val="lt1"/>
          </a:fontRef>
        </p:style>
        <p:txBody>
          <a:bodyPr wrap="none">
            <a:spAutoFit/>
          </a:bodyPr>
          <a:lstStyle/>
          <a:p>
            <a:pPr>
              <a:defRPr/>
            </a:pPr>
            <a:r>
              <a:rPr lang="zh-TW" altLang="en-US" sz="4800" dirty="0">
                <a:solidFill>
                  <a:srgbClr val="0070C0"/>
                </a:solidFill>
                <a:effectLst/>
              </a:rPr>
              <a:t>政治系</a:t>
            </a:r>
          </a:p>
        </p:txBody>
      </p:sp>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標題 1"/>
          <p:cNvSpPr>
            <a:spLocks noGrp="1"/>
          </p:cNvSpPr>
          <p:nvPr>
            <p:ph type="title"/>
          </p:nvPr>
        </p:nvSpPr>
        <p:spPr>
          <a:xfrm>
            <a:off x="3132138" y="549275"/>
            <a:ext cx="3683000" cy="719138"/>
          </a:xfrm>
        </p:spPr>
        <p:txBody>
          <a:bodyPr/>
          <a:lstStyle/>
          <a:p>
            <a:pPr eaLnBrk="1" hangingPunct="1"/>
            <a:r>
              <a:rPr lang="zh-TW" altLang="en-US" sz="4000" smtClean="0">
                <a:latin typeface="微軟正黑體"/>
                <a:ea typeface="微軟正黑體"/>
                <a:cs typeface="微軟正黑體"/>
              </a:rPr>
              <a:t>教學研究特色</a:t>
            </a:r>
          </a:p>
        </p:txBody>
      </p:sp>
      <p:sp>
        <p:nvSpPr>
          <p:cNvPr id="61442" name="內容版面配置區 2"/>
          <p:cNvSpPr>
            <a:spLocks noGrp="1"/>
          </p:cNvSpPr>
          <p:nvPr>
            <p:ph sz="quarter" idx="1"/>
          </p:nvPr>
        </p:nvSpPr>
        <p:spPr>
          <a:xfrm>
            <a:off x="971550" y="1341438"/>
            <a:ext cx="7669213" cy="5327650"/>
          </a:xfrm>
        </p:spPr>
        <p:txBody>
          <a:bodyPr/>
          <a:lstStyle/>
          <a:p>
            <a:pPr eaLnBrk="1" hangingPunct="1"/>
            <a:r>
              <a:rPr lang="zh-TW" altLang="en-US" sz="2400" b="1" smtClean="0"/>
              <a:t>教學特色</a:t>
            </a:r>
            <a:r>
              <a:rPr lang="en-US" altLang="zh-TW" sz="2400" smtClean="0"/>
              <a:t/>
            </a:r>
            <a:br>
              <a:rPr lang="en-US" altLang="zh-TW" sz="2400" smtClean="0"/>
            </a:br>
            <a:r>
              <a:rPr lang="zh-TW" altLang="zh-TW" sz="2400" smtClean="0"/>
              <a:t>（一）政治思想、政治制度與政治行為並重，</a:t>
            </a:r>
            <a:r>
              <a:rPr lang="en-US" altLang="zh-TW" sz="2400" smtClean="0"/>
              <a:t/>
            </a:r>
            <a:br>
              <a:rPr lang="en-US" altLang="zh-TW" sz="2400" smtClean="0"/>
            </a:br>
            <a:r>
              <a:rPr lang="zh-TW" altLang="en-US" sz="2400" smtClean="0"/>
              <a:t>           </a:t>
            </a:r>
            <a:r>
              <a:rPr lang="zh-TW" altLang="zh-TW" sz="2400" smtClean="0"/>
              <a:t>並探討其間的互動關係。 </a:t>
            </a:r>
          </a:p>
          <a:p>
            <a:pPr eaLnBrk="1" hangingPunct="1">
              <a:buFont typeface="Wingdings" pitchFamily="2" charset="2"/>
              <a:buNone/>
            </a:pPr>
            <a:r>
              <a:rPr lang="zh-TW" altLang="en-US" sz="2400" smtClean="0"/>
              <a:t>    </a:t>
            </a:r>
            <a:r>
              <a:rPr lang="zh-TW" altLang="zh-TW" sz="2400" smtClean="0"/>
              <a:t>（二）理論與實務兼顧。 </a:t>
            </a:r>
          </a:p>
          <a:p>
            <a:pPr eaLnBrk="1" hangingPunct="1">
              <a:buFont typeface="Wingdings" pitchFamily="2" charset="2"/>
              <a:buNone/>
            </a:pPr>
            <a:r>
              <a:rPr lang="zh-TW" altLang="en-US" sz="2400" smtClean="0"/>
              <a:t>    </a:t>
            </a:r>
            <a:r>
              <a:rPr lang="zh-TW" altLang="zh-TW" sz="2400" smtClean="0"/>
              <a:t>（三）重視各學科間的整合能力。</a:t>
            </a:r>
            <a:endParaRPr lang="en-US" altLang="zh-TW" sz="2400" smtClean="0"/>
          </a:p>
          <a:p>
            <a:pPr eaLnBrk="1" hangingPunct="1"/>
            <a:r>
              <a:rPr lang="zh-TW" altLang="en-US" sz="2400" b="1" smtClean="0"/>
              <a:t>研究特色</a:t>
            </a:r>
            <a:r>
              <a:rPr lang="en-US" altLang="zh-TW" sz="2400" smtClean="0"/>
              <a:t/>
            </a:r>
            <a:br>
              <a:rPr lang="en-US" altLang="zh-TW" sz="2400" smtClean="0"/>
            </a:br>
            <a:r>
              <a:rPr lang="zh-TW" altLang="zh-TW" sz="2400" smtClean="0"/>
              <a:t>（一）</a:t>
            </a:r>
            <a:r>
              <a:rPr lang="zh-TW" altLang="en-US" sz="2400" smtClean="0"/>
              <a:t>使本系的「政治經濟學」與「代議政治」  </a:t>
            </a:r>
            <a:r>
              <a:rPr lang="en-US" altLang="zh-TW" sz="2400" smtClean="0"/>
              <a:t/>
            </a:r>
            <a:br>
              <a:rPr lang="en-US" altLang="zh-TW" sz="2400" smtClean="0"/>
            </a:br>
            <a:r>
              <a:rPr lang="zh-TW" altLang="en-US" sz="2400" smtClean="0"/>
              <a:t>           （含國會、選舉、利益團體 ）研究，成為亞</a:t>
            </a:r>
            <a:r>
              <a:rPr lang="en-US" altLang="zh-TW" sz="2400" smtClean="0"/>
              <a:t/>
            </a:r>
            <a:br>
              <a:rPr lang="en-US" altLang="zh-TW" sz="2400" smtClean="0"/>
            </a:br>
            <a:r>
              <a:rPr lang="zh-TW" altLang="en-US" sz="2400" smtClean="0"/>
              <a:t>           洲的研究重鎮。</a:t>
            </a:r>
            <a:r>
              <a:rPr lang="en-US" altLang="zh-TW" sz="2400" smtClean="0"/>
              <a:t/>
            </a:r>
            <a:br>
              <a:rPr lang="en-US" altLang="zh-TW" sz="2400" smtClean="0"/>
            </a:br>
            <a:r>
              <a:rPr lang="zh-TW" altLang="zh-TW" sz="2400" smtClean="0"/>
              <a:t>（二）</a:t>
            </a:r>
            <a:r>
              <a:rPr lang="zh-TW" altLang="en-US" sz="2400" smtClean="0"/>
              <a:t>本系「中國大陸研究」領域師資完整，為全國 </a:t>
            </a:r>
            <a:r>
              <a:rPr lang="en-US" altLang="zh-TW" sz="2400" smtClean="0"/>
              <a:t/>
            </a:r>
            <a:br>
              <a:rPr lang="en-US" altLang="zh-TW" sz="2400" smtClean="0"/>
            </a:br>
            <a:r>
              <a:rPr lang="zh-TW" altLang="en-US" sz="2400" smtClean="0"/>
              <a:t>           首善。</a:t>
            </a:r>
            <a:endParaRPr lang="en-US" altLang="zh-TW" sz="2400" smtClean="0"/>
          </a:p>
          <a:p>
            <a:pPr eaLnBrk="1" hangingPunct="1">
              <a:buFont typeface="Wingdings" pitchFamily="2" charset="2"/>
              <a:buNone/>
            </a:pPr>
            <a:r>
              <a:rPr lang="zh-TW" altLang="en-US" sz="2400" smtClean="0"/>
              <a:t>     </a:t>
            </a:r>
            <a:r>
              <a:rPr lang="zh-TW" altLang="zh-TW" sz="2400" smtClean="0"/>
              <a:t>（三）</a:t>
            </a:r>
            <a:r>
              <a:rPr lang="zh-TW" altLang="en-US" sz="2400" smtClean="0"/>
              <a:t>推動與大陸及歐美知名大學政治學系進行學</a:t>
            </a:r>
            <a:r>
              <a:rPr lang="en-US" altLang="zh-TW" sz="2400" smtClean="0"/>
              <a:t/>
            </a:r>
            <a:br>
              <a:rPr lang="en-US" altLang="zh-TW" sz="2400" smtClean="0"/>
            </a:br>
            <a:r>
              <a:rPr lang="en-US" altLang="zh-TW" sz="2400" smtClean="0"/>
              <a:t>            </a:t>
            </a:r>
            <a:r>
              <a:rPr lang="zh-TW" altLang="en-US" sz="2400" smtClean="0"/>
              <a:t>術交流與合作。</a:t>
            </a:r>
          </a:p>
          <a:p>
            <a:pPr eaLnBrk="1" hangingPunct="1">
              <a:buFont typeface="Wingdings" pitchFamily="2" charset="2"/>
              <a:buNone/>
            </a:pPr>
            <a:endParaRPr lang="zh-TW" altLang="zh-TW" sz="2800" smtClean="0"/>
          </a:p>
          <a:p>
            <a:pPr eaLnBrk="1" hangingPunct="1">
              <a:buFont typeface="Wingdings" pitchFamily="2" charset="2"/>
              <a:buNone/>
            </a:pPr>
            <a:endParaRPr lang="zh-TW" altLang="en-US" sz="2800" smtClean="0"/>
          </a:p>
          <a:p>
            <a:pPr eaLnBrk="1" hangingPunct="1">
              <a:buFont typeface="Wingdings" pitchFamily="2" charset="2"/>
              <a:buNone/>
            </a:pPr>
            <a:r>
              <a:rPr lang="en-US" altLang="zh-TW" sz="2800" smtClean="0"/>
              <a:t>   </a:t>
            </a:r>
            <a:endParaRPr lang="zh-TW" altLang="en-US" sz="2800" smtClean="0"/>
          </a:p>
        </p:txBody>
      </p:sp>
      <p:sp>
        <p:nvSpPr>
          <p:cNvPr id="5" name="文字方塊 4"/>
          <p:cNvSpPr txBox="1"/>
          <p:nvPr/>
        </p:nvSpPr>
        <p:spPr>
          <a:xfrm>
            <a:off x="0" y="0"/>
            <a:ext cx="2032000" cy="830263"/>
          </a:xfrm>
          <a:prstGeom prst="rect">
            <a:avLst/>
          </a:prstGeom>
          <a:solidFill>
            <a:srgbClr val="FF9900"/>
          </a:solidFill>
          <a:ln>
            <a:solidFill>
              <a:schemeClr val="accent2">
                <a:lumMod val="20000"/>
                <a:lumOff val="80000"/>
              </a:schemeClr>
            </a:solidFill>
          </a:ln>
        </p:spPr>
        <p:style>
          <a:lnRef idx="2">
            <a:schemeClr val="accent5">
              <a:shade val="50000"/>
            </a:schemeClr>
          </a:lnRef>
          <a:fillRef idx="1">
            <a:schemeClr val="accent5"/>
          </a:fillRef>
          <a:effectRef idx="0">
            <a:schemeClr val="accent5"/>
          </a:effectRef>
          <a:fontRef idx="minor">
            <a:schemeClr val="lt1"/>
          </a:fontRef>
        </p:style>
        <p:txBody>
          <a:bodyPr wrap="none">
            <a:spAutoFit/>
          </a:bodyPr>
          <a:lstStyle/>
          <a:p>
            <a:pPr>
              <a:defRPr/>
            </a:pPr>
            <a:r>
              <a:rPr lang="zh-TW" altLang="en-US" sz="4800" dirty="0">
                <a:solidFill>
                  <a:srgbClr val="0070C0"/>
                </a:solidFill>
                <a:effectLst/>
              </a:rPr>
              <a:t>政治系</a:t>
            </a: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投影片編號版面配置區 3"/>
          <p:cNvSpPr>
            <a:spLocks noGrp="1"/>
          </p:cNvSpPr>
          <p:nvPr/>
        </p:nvSpPr>
        <p:spPr bwMode="auto">
          <a:xfrm>
            <a:off x="146050" y="6210300"/>
            <a:ext cx="457200" cy="457200"/>
          </a:xfrm>
          <a:prstGeom prst="ellipse">
            <a:avLst/>
          </a:prstGeom>
          <a:solidFill>
            <a:schemeClr val="accent1"/>
          </a:solidFill>
          <a:ln w="9525">
            <a:noFill/>
            <a:round/>
            <a:headEnd/>
            <a:tailEnd/>
          </a:ln>
        </p:spPr>
        <p:txBody>
          <a:bodyPr wrap="none" lIns="0" tIns="0" rIns="0" bIns="0" anchor="ctr" anchorCtr="1"/>
          <a:lstStyle/>
          <a:p>
            <a:pPr algn="ctr"/>
            <a:r>
              <a:rPr lang="en-US" altLang="zh-TW" sz="1400" b="0">
                <a:solidFill>
                  <a:srgbClr val="FFFFFF"/>
                </a:solidFill>
                <a:effectLst/>
                <a:latin typeface="Constantia" pitchFamily="18" charset="0"/>
              </a:rPr>
              <a:t>2</a:t>
            </a:r>
          </a:p>
        </p:txBody>
      </p:sp>
      <p:sp>
        <p:nvSpPr>
          <p:cNvPr id="21506" name="Rectangle 26"/>
          <p:cNvSpPr>
            <a:spLocks noChangeArrowheads="1"/>
          </p:cNvSpPr>
          <p:nvPr/>
        </p:nvSpPr>
        <p:spPr bwMode="auto">
          <a:xfrm>
            <a:off x="624126" y="3853543"/>
            <a:ext cx="6121152" cy="3600450"/>
          </a:xfrm>
          <a:prstGeom prst="rect">
            <a:avLst/>
          </a:prstGeom>
          <a:noFill/>
          <a:ln w="9525">
            <a:noFill/>
            <a:miter lim="800000"/>
            <a:headEnd/>
            <a:tailEnd/>
          </a:ln>
        </p:spPr>
        <p:txBody>
          <a:bodyPr/>
          <a:lstStyle/>
          <a:p>
            <a:pPr marL="342900" indent="-342900" algn="just">
              <a:lnSpc>
                <a:spcPct val="90000"/>
              </a:lnSpc>
              <a:spcBef>
                <a:spcPct val="20000"/>
              </a:spcBef>
              <a:buFont typeface="Wingdings" pitchFamily="2" charset="2"/>
              <a:buChar char="u"/>
            </a:pPr>
            <a:r>
              <a:rPr kumimoji="1" lang="zh-TW" altLang="en-US" sz="2400" b="0" dirty="0">
                <a:solidFill>
                  <a:schemeClr val="tx1"/>
                </a:solidFill>
                <a:effectLst/>
                <a:latin typeface="Times New Roman" pitchFamily="18" charset="0"/>
              </a:rPr>
              <a:t>現實性</a:t>
            </a:r>
          </a:p>
          <a:p>
            <a:pPr marL="342900" indent="-342900" algn="just">
              <a:lnSpc>
                <a:spcPct val="90000"/>
              </a:lnSpc>
              <a:spcBef>
                <a:spcPct val="20000"/>
              </a:spcBef>
              <a:buFont typeface="Wingdings" pitchFamily="2" charset="2"/>
              <a:buChar char="u"/>
            </a:pPr>
            <a:r>
              <a:rPr kumimoji="1" lang="zh-TW" altLang="en-US" sz="2400" b="0" dirty="0">
                <a:solidFill>
                  <a:schemeClr val="tx1"/>
                </a:solidFill>
                <a:effectLst/>
                <a:latin typeface="Times New Roman" pitchFamily="18" charset="0"/>
              </a:rPr>
              <a:t>專業性</a:t>
            </a:r>
          </a:p>
          <a:p>
            <a:pPr marL="342900" indent="-342900" algn="just">
              <a:lnSpc>
                <a:spcPct val="90000"/>
              </a:lnSpc>
              <a:spcBef>
                <a:spcPct val="20000"/>
              </a:spcBef>
              <a:buFont typeface="Wingdings" pitchFamily="2" charset="2"/>
              <a:buChar char="u"/>
            </a:pPr>
            <a:r>
              <a:rPr kumimoji="1" lang="zh-TW" altLang="en-US" sz="2400" b="0" dirty="0">
                <a:solidFill>
                  <a:schemeClr val="tx1"/>
                </a:solidFill>
                <a:effectLst/>
                <a:latin typeface="Times New Roman" pitchFamily="18" charset="0"/>
              </a:rPr>
              <a:t>基礎學術理論性</a:t>
            </a:r>
          </a:p>
          <a:p>
            <a:pPr marL="342900" indent="-342900" algn="just">
              <a:lnSpc>
                <a:spcPct val="90000"/>
              </a:lnSpc>
              <a:spcBef>
                <a:spcPct val="20000"/>
              </a:spcBef>
              <a:buFont typeface="Wingdings" pitchFamily="2" charset="2"/>
              <a:buChar char="u"/>
            </a:pPr>
            <a:r>
              <a:rPr kumimoji="1" lang="zh-TW" altLang="en-US" sz="2400" b="0" dirty="0">
                <a:solidFill>
                  <a:schemeClr val="tx1"/>
                </a:solidFill>
                <a:effectLst/>
                <a:latin typeface="Times New Roman" pitchFamily="18" charset="0"/>
              </a:rPr>
              <a:t>社會責任性</a:t>
            </a:r>
          </a:p>
          <a:p>
            <a:pPr marL="800100" lvl="1" indent="-342900" algn="just">
              <a:lnSpc>
                <a:spcPct val="90000"/>
              </a:lnSpc>
              <a:spcBef>
                <a:spcPct val="20000"/>
              </a:spcBef>
              <a:buFont typeface="Wingdings" pitchFamily="2" charset="2"/>
              <a:buChar char="Ø"/>
            </a:pPr>
            <a:r>
              <a:rPr kumimoji="1" lang="zh-TW" altLang="en-US" sz="2400" b="0" dirty="0">
                <a:solidFill>
                  <a:schemeClr val="tx1"/>
                </a:solidFill>
                <a:effectLst/>
                <a:latin typeface="Times New Roman" pitchFamily="18" charset="0"/>
              </a:rPr>
              <a:t>社會道德</a:t>
            </a:r>
          </a:p>
          <a:p>
            <a:pPr marL="800100" lvl="1" indent="-342900" algn="just">
              <a:lnSpc>
                <a:spcPct val="90000"/>
              </a:lnSpc>
              <a:spcBef>
                <a:spcPct val="20000"/>
              </a:spcBef>
              <a:buFont typeface="Wingdings" pitchFamily="2" charset="2"/>
              <a:buChar char="Ø"/>
            </a:pPr>
            <a:r>
              <a:rPr kumimoji="1" lang="zh-TW" altLang="en-US" sz="2400" b="0" dirty="0">
                <a:solidFill>
                  <a:schemeClr val="tx1"/>
                </a:solidFill>
                <a:effectLst/>
                <a:latin typeface="Times New Roman" pitchFamily="18" charset="0"/>
              </a:rPr>
              <a:t>社會公義</a:t>
            </a:r>
          </a:p>
          <a:p>
            <a:pPr marL="800100" lvl="1" indent="-342900" algn="just">
              <a:lnSpc>
                <a:spcPct val="90000"/>
              </a:lnSpc>
              <a:spcBef>
                <a:spcPct val="20000"/>
              </a:spcBef>
              <a:buFont typeface="Wingdings" pitchFamily="2" charset="2"/>
              <a:buChar char="Ø"/>
            </a:pPr>
            <a:r>
              <a:rPr kumimoji="1" lang="zh-TW" altLang="en-US" sz="2400" b="0" dirty="0" smtClean="0">
                <a:solidFill>
                  <a:schemeClr val="tx1"/>
                </a:solidFill>
                <a:effectLst/>
                <a:latin typeface="Times New Roman" pitchFamily="18" charset="0"/>
              </a:rPr>
              <a:t>社會秩序</a:t>
            </a:r>
            <a:endParaRPr kumimoji="1" lang="zh-TW" altLang="en-US" sz="2400" b="0" dirty="0">
              <a:solidFill>
                <a:schemeClr val="tx1"/>
              </a:solidFill>
              <a:effectLst/>
              <a:latin typeface="Calibri" pitchFamily="34" charset="0"/>
            </a:endParaRPr>
          </a:p>
        </p:txBody>
      </p:sp>
      <p:sp>
        <p:nvSpPr>
          <p:cNvPr id="589832" name="Freeform 8"/>
          <p:cNvSpPr>
            <a:spLocks/>
          </p:cNvSpPr>
          <p:nvPr/>
        </p:nvSpPr>
        <p:spPr bwMode="gray">
          <a:xfrm flipH="1" flipV="1">
            <a:off x="-36513" y="-26988"/>
            <a:ext cx="5327651" cy="503238"/>
          </a:xfrm>
          <a:custGeom>
            <a:avLst/>
            <a:gdLst>
              <a:gd name="T0" fmla="*/ 272 w 1632"/>
              <a:gd name="T1" fmla="*/ 0 h 272"/>
              <a:gd name="T2" fmla="*/ 0 w 1632"/>
              <a:gd name="T3" fmla="*/ 272 h 272"/>
              <a:gd name="T4" fmla="*/ 1632 w 1632"/>
              <a:gd name="T5" fmla="*/ 272 h 272"/>
              <a:gd name="T6" fmla="*/ 1632 w 1632"/>
              <a:gd name="T7" fmla="*/ 0 h 272"/>
              <a:gd name="T8" fmla="*/ 272 w 1632"/>
              <a:gd name="T9" fmla="*/ 0 h 272"/>
              <a:gd name="T10" fmla="*/ 0 60000 65536"/>
              <a:gd name="T11" fmla="*/ 0 60000 65536"/>
              <a:gd name="T12" fmla="*/ 0 60000 65536"/>
              <a:gd name="T13" fmla="*/ 0 60000 65536"/>
              <a:gd name="T14" fmla="*/ 0 60000 65536"/>
              <a:gd name="T15" fmla="*/ 0 w 1632"/>
              <a:gd name="T16" fmla="*/ 0 h 272"/>
              <a:gd name="T17" fmla="*/ 1632 w 1632"/>
              <a:gd name="T18" fmla="*/ 272 h 272"/>
            </a:gdLst>
            <a:ahLst/>
            <a:cxnLst>
              <a:cxn ang="T10">
                <a:pos x="T0" y="T1"/>
              </a:cxn>
              <a:cxn ang="T11">
                <a:pos x="T2" y="T3"/>
              </a:cxn>
              <a:cxn ang="T12">
                <a:pos x="T4" y="T5"/>
              </a:cxn>
              <a:cxn ang="T13">
                <a:pos x="T6" y="T7"/>
              </a:cxn>
              <a:cxn ang="T14">
                <a:pos x="T8" y="T9"/>
              </a:cxn>
            </a:cxnLst>
            <a:rect l="T15" t="T16" r="T17" b="T18"/>
            <a:pathLst>
              <a:path w="1632" h="272">
                <a:moveTo>
                  <a:pt x="272" y="0"/>
                </a:moveTo>
                <a:lnTo>
                  <a:pt x="0" y="272"/>
                </a:lnTo>
                <a:lnTo>
                  <a:pt x="1632" y="272"/>
                </a:lnTo>
                <a:lnTo>
                  <a:pt x="1632" y="0"/>
                </a:lnTo>
                <a:lnTo>
                  <a:pt x="272" y="0"/>
                </a:lnTo>
                <a:close/>
              </a:path>
            </a:pathLst>
          </a:custGeom>
          <a:solidFill>
            <a:srgbClr val="7793BB"/>
          </a:solidFill>
          <a:ln w="25400">
            <a:noFill/>
            <a:round/>
            <a:headEnd/>
            <a:tailEnd/>
          </a:ln>
          <a:effectLst>
            <a:outerShdw dist="107763" dir="2700000" algn="ctr" rotWithShape="0">
              <a:schemeClr val="bg2">
                <a:alpha val="50000"/>
              </a:schemeClr>
            </a:outerShdw>
          </a:effectLst>
        </p:spPr>
        <p:txBody>
          <a:bodyPr rot="10800000" lIns="45720" tIns="44450" rIns="45720" bIns="44450" anchor="ctr" anchorCtr="1"/>
          <a:lstStyle/>
          <a:p>
            <a:pPr fontAlgn="auto">
              <a:spcBef>
                <a:spcPts val="0"/>
              </a:spcBef>
              <a:spcAft>
                <a:spcPts val="0"/>
              </a:spcAft>
              <a:defRPr/>
            </a:pPr>
            <a:endParaRPr lang="zh-TW" altLang="en-US" sz="1800" b="0">
              <a:effectLst/>
              <a:latin typeface="+mn-lt"/>
              <a:ea typeface="+mn-ea"/>
            </a:endParaRPr>
          </a:p>
        </p:txBody>
      </p:sp>
      <p:sp>
        <p:nvSpPr>
          <p:cNvPr id="193566" name="Rectangle 30"/>
          <p:cNvSpPr>
            <a:spLocks noChangeArrowheads="1"/>
          </p:cNvSpPr>
          <p:nvPr/>
        </p:nvSpPr>
        <p:spPr bwMode="auto">
          <a:xfrm>
            <a:off x="0" y="-100013"/>
            <a:ext cx="3416300" cy="646113"/>
          </a:xfrm>
          <a:prstGeom prst="rect">
            <a:avLst/>
          </a:prstGeom>
          <a:noFill/>
          <a:ln w="9525">
            <a:noFill/>
            <a:miter lim="800000"/>
            <a:headEnd/>
            <a:tailEnd/>
          </a:ln>
          <a:effectLst/>
        </p:spPr>
        <p:txBody>
          <a:bodyPr wrap="none">
            <a:spAutoFit/>
          </a:bodyPr>
          <a:lstStyle/>
          <a:p>
            <a:pPr>
              <a:defRPr/>
            </a:pPr>
            <a:r>
              <a:rPr kumimoji="1" lang="zh-TW" altLang="en-US">
                <a:solidFill>
                  <a:schemeClr val="tx1"/>
                </a:solidFill>
                <a:effectLst>
                  <a:outerShdw blurRad="38100" dist="38100" dir="2700000" algn="tl">
                    <a:srgbClr val="C0C0C0"/>
                  </a:outerShdw>
                </a:effectLst>
                <a:latin typeface="Arial" pitchFamily="34" charset="0"/>
                <a:ea typeface="華康海報體W12"/>
                <a:cs typeface="華康海報體W12"/>
              </a:rPr>
              <a:t>社會科學的本質</a:t>
            </a:r>
          </a:p>
        </p:txBody>
      </p:sp>
      <p:sp>
        <p:nvSpPr>
          <p:cNvPr id="21509" name="文字方塊 9"/>
          <p:cNvSpPr txBox="1">
            <a:spLocks noChangeArrowheads="1"/>
          </p:cNvSpPr>
          <p:nvPr/>
        </p:nvSpPr>
        <p:spPr bwMode="auto">
          <a:xfrm>
            <a:off x="178973" y="572645"/>
            <a:ext cx="8135937" cy="3280898"/>
          </a:xfrm>
          <a:prstGeom prst="rect">
            <a:avLst/>
          </a:prstGeom>
          <a:noFill/>
          <a:ln w="9525">
            <a:noFill/>
            <a:miter lim="800000"/>
            <a:headEnd/>
            <a:tailEnd/>
          </a:ln>
        </p:spPr>
        <p:txBody>
          <a:bodyPr>
            <a:spAutoFit/>
          </a:bodyPr>
          <a:lstStyle/>
          <a:p>
            <a:pPr marL="342900" indent="-342900">
              <a:lnSpc>
                <a:spcPct val="90000"/>
              </a:lnSpc>
              <a:spcBef>
                <a:spcPct val="20000"/>
              </a:spcBef>
            </a:pPr>
            <a:r>
              <a:rPr kumimoji="1" lang="zh-TW" altLang="en-US" sz="2800" b="0" dirty="0">
                <a:solidFill>
                  <a:schemeClr val="tx1"/>
                </a:solidFill>
                <a:effectLst/>
                <a:latin typeface="Times New Roman" pitchFamily="18" charset="0"/>
              </a:rPr>
              <a:t>    </a:t>
            </a:r>
            <a:r>
              <a:rPr kumimoji="1" lang="zh-TW" altLang="en-US" sz="2800" b="0" dirty="0" smtClean="0">
                <a:solidFill>
                  <a:schemeClr val="tx1"/>
                </a:solidFill>
                <a:effectLst/>
                <a:latin typeface="Times New Roman" pitchFamily="18" charset="0"/>
              </a:rPr>
              <a:t>自由民主生活方式的基本信念為國家只是</a:t>
            </a:r>
            <a:r>
              <a:rPr kumimoji="1" lang="zh-TW" altLang="en-US" sz="2800" b="0" dirty="0">
                <a:solidFill>
                  <a:schemeClr val="tx1"/>
                </a:solidFill>
                <a:effectLst/>
                <a:latin typeface="Times New Roman" pitchFamily="18" charset="0"/>
              </a:rPr>
              <a:t>手段</a:t>
            </a:r>
            <a:r>
              <a:rPr kumimoji="1" lang="zh-TW" altLang="en-US" sz="2800" b="0" dirty="0" smtClean="0">
                <a:solidFill>
                  <a:schemeClr val="tx1"/>
                </a:solidFill>
                <a:effectLst/>
                <a:latin typeface="Times New Roman" pitchFamily="18" charset="0"/>
              </a:rPr>
              <a:t>，個人才是目的。民主國家通常致力於尋求安全</a:t>
            </a:r>
            <a:r>
              <a:rPr kumimoji="1" lang="zh-TW" altLang="en-US" sz="2800" b="0" dirty="0">
                <a:solidFill>
                  <a:schemeClr val="tx1"/>
                </a:solidFill>
                <a:effectLst/>
                <a:latin typeface="Times New Roman" pitchFamily="18" charset="0"/>
              </a:rPr>
              <a:t>、秩序</a:t>
            </a:r>
            <a:r>
              <a:rPr kumimoji="1" lang="zh-TW" altLang="en-US" sz="2800" b="0" dirty="0" smtClean="0">
                <a:solidFill>
                  <a:schemeClr val="tx1"/>
                </a:solidFill>
                <a:effectLst/>
                <a:latin typeface="Times New Roman" pitchFamily="18" charset="0"/>
              </a:rPr>
              <a:t>、公道</a:t>
            </a:r>
            <a:r>
              <a:rPr kumimoji="1" lang="en-US" altLang="zh-TW" sz="2800" b="0" dirty="0" smtClean="0">
                <a:solidFill>
                  <a:schemeClr val="tx1"/>
                </a:solidFill>
                <a:effectLst/>
                <a:latin typeface="Times New Roman" pitchFamily="18" charset="0"/>
              </a:rPr>
              <a:t>(</a:t>
            </a:r>
            <a:r>
              <a:rPr kumimoji="1" lang="zh-TW" altLang="en-US" sz="2800" b="0" dirty="0" smtClean="0">
                <a:solidFill>
                  <a:schemeClr val="tx1"/>
                </a:solidFill>
                <a:effectLst/>
                <a:latin typeface="Times New Roman" pitchFamily="18" charset="0"/>
              </a:rPr>
              <a:t>正義</a:t>
            </a:r>
            <a:r>
              <a:rPr kumimoji="1" lang="en-US" altLang="zh-TW" sz="2800" b="0" dirty="0" smtClean="0">
                <a:solidFill>
                  <a:schemeClr val="tx1"/>
                </a:solidFill>
                <a:effectLst/>
                <a:latin typeface="Times New Roman" pitchFamily="18" charset="0"/>
              </a:rPr>
              <a:t>)</a:t>
            </a:r>
            <a:r>
              <a:rPr kumimoji="1" lang="zh-TW" altLang="en-US" sz="2800" b="0" dirty="0" smtClean="0">
                <a:solidFill>
                  <a:schemeClr val="tx1"/>
                </a:solidFill>
                <a:effectLst/>
                <a:latin typeface="Times New Roman" pitchFamily="18" charset="0"/>
              </a:rPr>
              <a:t> </a:t>
            </a:r>
            <a:r>
              <a:rPr kumimoji="1" lang="zh-TW" altLang="en-US" sz="2800" b="0" dirty="0">
                <a:solidFill>
                  <a:schemeClr val="tx1"/>
                </a:solidFill>
                <a:effectLst/>
                <a:latin typeface="Times New Roman" pitchFamily="18" charset="0"/>
              </a:rPr>
              <a:t>、</a:t>
            </a:r>
            <a:r>
              <a:rPr kumimoji="1" lang="zh-TW" altLang="en-US" sz="2800" b="0" dirty="0" smtClean="0">
                <a:solidFill>
                  <a:schemeClr val="tx1"/>
                </a:solidFill>
                <a:effectLst/>
                <a:latin typeface="Times New Roman" pitchFamily="18" charset="0"/>
              </a:rPr>
              <a:t>自由與福利</a:t>
            </a:r>
            <a:r>
              <a:rPr kumimoji="1" lang="zh-TW" altLang="en-US" sz="2800" b="0" dirty="0">
                <a:solidFill>
                  <a:schemeClr val="tx1"/>
                </a:solidFill>
                <a:effectLst/>
                <a:latin typeface="Times New Roman" pitchFamily="18" charset="0"/>
              </a:rPr>
              <a:t>五項目</a:t>
            </a:r>
            <a:r>
              <a:rPr kumimoji="1" lang="zh-TW" altLang="en-US" sz="2800" b="0" dirty="0" smtClean="0">
                <a:solidFill>
                  <a:schemeClr val="tx1"/>
                </a:solidFill>
                <a:effectLst/>
                <a:latin typeface="Times New Roman" pitchFamily="18" charset="0"/>
              </a:rPr>
              <a:t>的平衡兼顧。</a:t>
            </a:r>
            <a:endParaRPr kumimoji="1" lang="en-US" altLang="zh-TW" sz="2800" b="0" dirty="0" smtClean="0">
              <a:solidFill>
                <a:schemeClr val="tx1"/>
              </a:solidFill>
              <a:effectLst/>
              <a:latin typeface="Times New Roman" pitchFamily="18" charset="0"/>
            </a:endParaRPr>
          </a:p>
          <a:p>
            <a:pPr marL="342900" indent="-342900">
              <a:lnSpc>
                <a:spcPct val="90000"/>
              </a:lnSpc>
              <a:spcBef>
                <a:spcPct val="20000"/>
              </a:spcBef>
            </a:pPr>
            <a:r>
              <a:rPr kumimoji="1" lang="zh-TW" altLang="en-US" sz="2800" b="0" dirty="0">
                <a:solidFill>
                  <a:schemeClr val="tx1"/>
                </a:solidFill>
                <a:effectLst/>
                <a:latin typeface="Times New Roman" pitchFamily="18" charset="0"/>
              </a:rPr>
              <a:t> </a:t>
            </a:r>
            <a:r>
              <a:rPr kumimoji="1" lang="zh-TW" altLang="en-US" sz="2800" b="0" dirty="0" smtClean="0">
                <a:solidFill>
                  <a:schemeClr val="tx1"/>
                </a:solidFill>
                <a:effectLst/>
                <a:latin typeface="Times New Roman" pitchFamily="18" charset="0"/>
              </a:rPr>
              <a:t>   社會科學</a:t>
            </a:r>
            <a:r>
              <a:rPr kumimoji="1" lang="zh-TW" altLang="en-US" sz="2800" b="0" dirty="0">
                <a:solidFill>
                  <a:schemeClr val="tx1"/>
                </a:solidFill>
                <a:effectLst/>
                <a:latin typeface="Times New Roman" pitchFamily="18" charset="0"/>
              </a:rPr>
              <a:t>的研究</a:t>
            </a:r>
            <a:r>
              <a:rPr kumimoji="1" lang="zh-TW" altLang="en-US" sz="2800" b="0" dirty="0" smtClean="0">
                <a:solidFill>
                  <a:schemeClr val="tx1"/>
                </a:solidFill>
                <a:effectLst/>
                <a:latin typeface="Times New Roman" pitchFamily="18" charset="0"/>
              </a:rPr>
              <a:t>，在學術自由的氛圍之下，既要</a:t>
            </a:r>
            <a:r>
              <a:rPr kumimoji="1" lang="zh-TW" altLang="en-US" sz="2800" b="0" dirty="0">
                <a:solidFill>
                  <a:schemeClr val="tx1"/>
                </a:solidFill>
                <a:effectLst/>
                <a:latin typeface="Times New Roman" pitchFamily="18" charset="0"/>
              </a:rPr>
              <a:t>能促進社會生活的最大快樂 </a:t>
            </a:r>
            <a:r>
              <a:rPr kumimoji="1" lang="en-US" altLang="zh-TW" sz="2800" b="0" dirty="0">
                <a:solidFill>
                  <a:schemeClr val="tx1"/>
                </a:solidFill>
                <a:effectLst/>
                <a:latin typeface="Times New Roman" pitchFamily="18" charset="0"/>
              </a:rPr>
              <a:t>(the </a:t>
            </a:r>
            <a:r>
              <a:rPr kumimoji="1" lang="en-US" altLang="zh-TW" sz="2800" b="0" dirty="0" smtClean="0">
                <a:solidFill>
                  <a:schemeClr val="tx1"/>
                </a:solidFill>
                <a:effectLst/>
                <a:latin typeface="Times New Roman" pitchFamily="18" charset="0"/>
              </a:rPr>
              <a:t>greatest </a:t>
            </a:r>
            <a:r>
              <a:rPr kumimoji="1" lang="en-US" altLang="zh-TW" sz="2800" b="0" dirty="0">
                <a:solidFill>
                  <a:schemeClr val="tx1"/>
                </a:solidFill>
                <a:effectLst/>
                <a:latin typeface="Times New Roman" pitchFamily="18" charset="0"/>
              </a:rPr>
              <a:t>happiness</a:t>
            </a:r>
            <a:r>
              <a:rPr kumimoji="1" lang="en-US" altLang="zh-TW" sz="2800" b="0" dirty="0" smtClean="0">
                <a:solidFill>
                  <a:schemeClr val="tx1"/>
                </a:solidFill>
                <a:effectLst/>
                <a:latin typeface="Times New Roman" pitchFamily="18" charset="0"/>
              </a:rPr>
              <a:t>)</a:t>
            </a:r>
            <a:r>
              <a:rPr kumimoji="1" lang="zh-TW" altLang="en-US" sz="2800" b="0" dirty="0">
                <a:solidFill>
                  <a:schemeClr val="tx1"/>
                </a:solidFill>
                <a:effectLst/>
                <a:latin typeface="Times New Roman" pitchFamily="18" charset="0"/>
              </a:rPr>
              <a:t> 、 </a:t>
            </a:r>
            <a:r>
              <a:rPr kumimoji="1" lang="zh-TW" altLang="en-US" sz="2800" b="0" dirty="0" smtClean="0">
                <a:solidFill>
                  <a:schemeClr val="tx1"/>
                </a:solidFill>
                <a:effectLst/>
                <a:latin typeface="Times New Roman" pitchFamily="18" charset="0"/>
              </a:rPr>
              <a:t>和諧 </a:t>
            </a:r>
            <a:r>
              <a:rPr kumimoji="1" lang="en-US" altLang="zh-TW" sz="2800" b="0" dirty="0">
                <a:solidFill>
                  <a:schemeClr val="tx1"/>
                </a:solidFill>
                <a:effectLst/>
                <a:latin typeface="Times New Roman" pitchFamily="18" charset="0"/>
              </a:rPr>
              <a:t>(harmony</a:t>
            </a:r>
            <a:r>
              <a:rPr kumimoji="1" lang="en-US" altLang="zh-TW" sz="2800" b="0" dirty="0" smtClean="0">
                <a:solidFill>
                  <a:schemeClr val="tx1"/>
                </a:solidFill>
                <a:effectLst/>
                <a:latin typeface="Times New Roman" pitchFamily="18" charset="0"/>
              </a:rPr>
              <a:t>)</a:t>
            </a:r>
            <a:r>
              <a:rPr kumimoji="1" lang="zh-TW" altLang="en-US" sz="2800" b="0" dirty="0">
                <a:solidFill>
                  <a:schemeClr val="tx1"/>
                </a:solidFill>
                <a:effectLst/>
                <a:latin typeface="Times New Roman" pitchFamily="18" charset="0"/>
              </a:rPr>
              <a:t>與</a:t>
            </a:r>
            <a:r>
              <a:rPr kumimoji="1" lang="zh-TW" altLang="en-US" sz="2800" b="0" dirty="0" smtClean="0">
                <a:solidFill>
                  <a:schemeClr val="tx1"/>
                </a:solidFill>
                <a:effectLst/>
                <a:latin typeface="Times New Roman" pitchFamily="18" charset="0"/>
              </a:rPr>
              <a:t> 秩序 </a:t>
            </a:r>
            <a:r>
              <a:rPr kumimoji="1" lang="en-US" altLang="zh-TW" sz="2800" b="0" dirty="0">
                <a:solidFill>
                  <a:schemeClr val="tx1"/>
                </a:solidFill>
                <a:effectLst/>
                <a:latin typeface="Times New Roman" pitchFamily="18" charset="0"/>
              </a:rPr>
              <a:t>(order) </a:t>
            </a:r>
            <a:r>
              <a:rPr kumimoji="1" lang="zh-TW" altLang="en-US" sz="2800" b="0" dirty="0" smtClean="0">
                <a:solidFill>
                  <a:schemeClr val="tx1"/>
                </a:solidFill>
                <a:effectLst/>
                <a:latin typeface="Times New Roman" pitchFamily="18" charset="0"/>
              </a:rPr>
              <a:t>，又能維持公平</a:t>
            </a:r>
            <a:r>
              <a:rPr kumimoji="1" lang="zh-TW" altLang="en-US" sz="2800" b="0" dirty="0">
                <a:solidFill>
                  <a:schemeClr val="tx1"/>
                </a:solidFill>
                <a:effectLst/>
                <a:latin typeface="Times New Roman" pitchFamily="18" charset="0"/>
              </a:rPr>
              <a:t>與正義 </a:t>
            </a:r>
            <a:r>
              <a:rPr kumimoji="1" lang="en-US" altLang="zh-TW" sz="2800" b="0" dirty="0">
                <a:solidFill>
                  <a:schemeClr val="tx1"/>
                </a:solidFill>
                <a:effectLst/>
                <a:latin typeface="Times New Roman" pitchFamily="18" charset="0"/>
              </a:rPr>
              <a:t>(equality &amp; justice) </a:t>
            </a:r>
            <a:r>
              <a:rPr kumimoji="1" lang="zh-TW" altLang="en-US" sz="2800" b="0" dirty="0" smtClean="0">
                <a:solidFill>
                  <a:schemeClr val="tx1"/>
                </a:solidFill>
                <a:effectLst/>
                <a:latin typeface="Times New Roman" pitchFamily="18" charset="0"/>
              </a:rPr>
              <a:t>。</a:t>
            </a:r>
            <a:endParaRPr kumimoji="1" lang="zh-TW" altLang="en-US" sz="2800" b="0" dirty="0">
              <a:solidFill>
                <a:schemeClr val="tx1"/>
              </a:solidFill>
              <a:effectLst/>
              <a:latin typeface="Times New Roman" pitchFamily="18" charset="0"/>
            </a:endParaRPr>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標題 1"/>
          <p:cNvSpPr>
            <a:spLocks noGrp="1"/>
          </p:cNvSpPr>
          <p:nvPr>
            <p:ph type="title"/>
          </p:nvPr>
        </p:nvSpPr>
        <p:spPr>
          <a:xfrm>
            <a:off x="2268538" y="549275"/>
            <a:ext cx="5410200" cy="935038"/>
          </a:xfrm>
        </p:spPr>
        <p:txBody>
          <a:bodyPr/>
          <a:lstStyle/>
          <a:p>
            <a:pPr eaLnBrk="1" hangingPunct="1"/>
            <a:r>
              <a:rPr lang="zh-TW" altLang="en-US" sz="4000" smtClean="0">
                <a:latin typeface="微軟正黑體"/>
                <a:ea typeface="微軟正黑體"/>
                <a:cs typeface="微軟正黑體"/>
              </a:rPr>
              <a:t>獎勵與助學工讀</a:t>
            </a:r>
          </a:p>
        </p:txBody>
      </p:sp>
      <p:sp>
        <p:nvSpPr>
          <p:cNvPr id="21507" name="內容版面配置區 6"/>
          <p:cNvSpPr>
            <a:spLocks noGrp="1"/>
          </p:cNvSpPr>
          <p:nvPr>
            <p:ph sz="quarter" idx="1"/>
          </p:nvPr>
        </p:nvSpPr>
        <p:spPr>
          <a:xfrm>
            <a:off x="1979613" y="1557338"/>
            <a:ext cx="6275387" cy="4564062"/>
          </a:xfrm>
        </p:spPr>
        <p:txBody>
          <a:bodyPr/>
          <a:lstStyle/>
          <a:p>
            <a:pPr marL="457200" indent="-457200" eaLnBrk="1" hangingPunct="1">
              <a:buFont typeface="Century Schoolbook" pitchFamily="18" charset="0"/>
              <a:buAutoNum type="arabicPeriod"/>
              <a:defRPr/>
            </a:pPr>
            <a:r>
              <a:rPr lang="zh-TW" altLang="en-US" sz="2400" b="1" dirty="0" smtClean="0">
                <a:effectLst>
                  <a:outerShdw blurRad="38100" dist="38100" dir="2700000" algn="tl">
                    <a:srgbClr val="000000">
                      <a:alpha val="43137"/>
                    </a:srgbClr>
                  </a:outerShdw>
                </a:effectLst>
                <a:latin typeface="微軟正黑體" pitchFamily="34" charset="-120"/>
                <a:ea typeface="微軟正黑體" pitchFamily="34" charset="-120"/>
              </a:rPr>
              <a:t>每學期成績優異獎：</a:t>
            </a:r>
            <a:r>
              <a:rPr lang="zh-TW" altLang="en-US" sz="2400" dirty="0" smtClean="0"/>
              <a:t>依成績前三名核給。</a:t>
            </a:r>
          </a:p>
          <a:p>
            <a:pPr marL="457200" indent="-457200" eaLnBrk="1" hangingPunct="1">
              <a:buFont typeface="Century Schoolbook" pitchFamily="18" charset="0"/>
              <a:buAutoNum type="arabicPeriod"/>
              <a:defRPr/>
            </a:pPr>
            <a:r>
              <a:rPr lang="zh-TW" altLang="en-US" sz="2400" b="1" dirty="0" smtClean="0">
                <a:effectLst>
                  <a:outerShdw blurRad="38100" dist="38100" dir="2700000" algn="tl">
                    <a:srgbClr val="000000">
                      <a:alpha val="43137"/>
                    </a:srgbClr>
                  </a:outerShdw>
                </a:effectLst>
                <a:latin typeface="微軟正黑體" pitchFamily="34" charset="-120"/>
                <a:ea typeface="微軟正黑體" pitchFamily="34" charset="-120"/>
              </a:rPr>
              <a:t>校內各種獎學金：</a:t>
            </a:r>
            <a:r>
              <a:rPr lang="zh-TW" altLang="en-US" sz="2400" dirty="0" smtClean="0"/>
              <a:t>如薪傳獎學金</a:t>
            </a:r>
            <a:endParaRPr lang="en-US" altLang="zh-TW" sz="2400" dirty="0" smtClean="0"/>
          </a:p>
          <a:p>
            <a:pPr marL="457200" indent="-457200" eaLnBrk="1" hangingPunct="1">
              <a:buFont typeface="Century Schoolbook" pitchFamily="18" charset="0"/>
              <a:buAutoNum type="arabicPeriod"/>
              <a:defRPr/>
            </a:pPr>
            <a:r>
              <a:rPr lang="zh-TW" altLang="en-US" sz="2400" b="1" dirty="0" smtClean="0">
                <a:effectLst>
                  <a:outerShdw blurRad="38100" dist="38100" dir="2700000" algn="tl">
                    <a:srgbClr val="000000">
                      <a:alpha val="43137"/>
                    </a:srgbClr>
                  </a:outerShdw>
                </a:effectLst>
                <a:latin typeface="微軟正黑體" pitchFamily="34" charset="-120"/>
                <a:ea typeface="微軟正黑體" pitchFamily="34" charset="-120"/>
              </a:rPr>
              <a:t>政治系保障名額獎學金：</a:t>
            </a:r>
            <a:r>
              <a:rPr lang="en-US" altLang="zh-TW" sz="2400" dirty="0" smtClean="0"/>
              <a:t/>
            </a:r>
            <a:br>
              <a:rPr lang="en-US" altLang="zh-TW" sz="2400" dirty="0" smtClean="0"/>
            </a:br>
            <a:r>
              <a:rPr lang="zh-TW" altLang="en-US" sz="2400" dirty="0" smtClean="0"/>
              <a:t>①陳果夫先生紀念獎學金（校）</a:t>
            </a:r>
            <a:r>
              <a:rPr lang="en-US" altLang="zh-TW" sz="2400" dirty="0" smtClean="0"/>
              <a:t/>
            </a:r>
            <a:br>
              <a:rPr lang="en-US" altLang="zh-TW" sz="2400" dirty="0" smtClean="0"/>
            </a:br>
            <a:r>
              <a:rPr lang="zh-TW" altLang="en-US" sz="2400" dirty="0" smtClean="0"/>
              <a:t>②朱增槐先生紀念獎學金（校） </a:t>
            </a:r>
            <a:r>
              <a:rPr lang="en-US" altLang="zh-TW" sz="2400" dirty="0" smtClean="0"/>
              <a:t/>
            </a:r>
            <a:br>
              <a:rPr lang="en-US" altLang="zh-TW" sz="2400" dirty="0" smtClean="0"/>
            </a:br>
            <a:r>
              <a:rPr lang="zh-TW" altLang="en-US" sz="2400" dirty="0" smtClean="0"/>
              <a:t>③秦啟榮烈士紀念獎學金（校） </a:t>
            </a:r>
            <a:r>
              <a:rPr lang="en-US" altLang="zh-TW" sz="2400" dirty="0" smtClean="0"/>
              <a:t/>
            </a:r>
            <a:br>
              <a:rPr lang="en-US" altLang="zh-TW" sz="2400" dirty="0" smtClean="0"/>
            </a:br>
            <a:r>
              <a:rPr lang="zh-TW" altLang="en-US" sz="2400" dirty="0" smtClean="0"/>
              <a:t>④羅志淵先生獎學金（院）</a:t>
            </a:r>
            <a:r>
              <a:rPr lang="en-US" altLang="zh-TW" sz="2400" dirty="0" smtClean="0"/>
              <a:t/>
            </a:r>
            <a:br>
              <a:rPr lang="en-US" altLang="zh-TW" sz="2400" dirty="0" smtClean="0"/>
            </a:br>
            <a:r>
              <a:rPr lang="zh-TW" altLang="en-US" sz="2400" dirty="0" smtClean="0"/>
              <a:t>⑤朱建民先生獎學金（院）</a:t>
            </a:r>
            <a:r>
              <a:rPr lang="en-US" altLang="zh-TW" sz="2400" dirty="0" smtClean="0"/>
              <a:t/>
            </a:r>
            <a:br>
              <a:rPr lang="en-US" altLang="zh-TW" sz="2400" dirty="0" smtClean="0"/>
            </a:br>
            <a:r>
              <a:rPr lang="zh-TW" altLang="en-US" sz="2400" dirty="0" smtClean="0"/>
              <a:t>⑥孫哲生先生獎學金（院）</a:t>
            </a:r>
            <a:r>
              <a:rPr lang="en-US" altLang="zh-TW" sz="2400" dirty="0" smtClean="0"/>
              <a:t/>
            </a:r>
            <a:br>
              <a:rPr lang="en-US" altLang="zh-TW" sz="2400" dirty="0" smtClean="0"/>
            </a:br>
            <a:r>
              <a:rPr lang="zh-TW" altLang="en-US" sz="2400" dirty="0" smtClean="0"/>
              <a:t>⑦呂春沂先生獎學金（系）</a:t>
            </a:r>
            <a:r>
              <a:rPr lang="en-US" altLang="zh-TW" sz="2400" dirty="0" smtClean="0"/>
              <a:t/>
            </a:r>
            <a:br>
              <a:rPr lang="en-US" altLang="zh-TW" sz="2400" dirty="0" smtClean="0"/>
            </a:br>
            <a:r>
              <a:rPr lang="zh-TW" altLang="en-US" sz="2400" dirty="0" smtClean="0"/>
              <a:t>⑧謝憲治先生獎學金（系）</a:t>
            </a:r>
            <a:endParaRPr lang="en-US" altLang="zh-TW" sz="2400" dirty="0" smtClean="0"/>
          </a:p>
          <a:p>
            <a:pPr marL="457200" indent="-457200" eaLnBrk="1" hangingPunct="1">
              <a:buFont typeface="Century Schoolbook" pitchFamily="18" charset="0"/>
              <a:buAutoNum type="arabicPeriod"/>
              <a:defRPr/>
            </a:pPr>
            <a:endParaRPr lang="en-US" altLang="zh-TW" sz="2800" dirty="0" smtClean="0"/>
          </a:p>
          <a:p>
            <a:pPr marL="457200" indent="-457200" eaLnBrk="1" hangingPunct="1">
              <a:buFont typeface="Wingdings" pitchFamily="2" charset="2"/>
              <a:buNone/>
              <a:defRPr/>
            </a:pPr>
            <a:endParaRPr lang="zh-TW" altLang="en-US" sz="2800" dirty="0" smtClean="0"/>
          </a:p>
        </p:txBody>
      </p:sp>
      <p:sp>
        <p:nvSpPr>
          <p:cNvPr id="4" name="文字方塊 3"/>
          <p:cNvSpPr txBox="1"/>
          <p:nvPr/>
        </p:nvSpPr>
        <p:spPr>
          <a:xfrm>
            <a:off x="0" y="0"/>
            <a:ext cx="2032000" cy="830263"/>
          </a:xfrm>
          <a:prstGeom prst="rect">
            <a:avLst/>
          </a:prstGeom>
          <a:solidFill>
            <a:srgbClr val="FF9900"/>
          </a:solidFill>
          <a:ln>
            <a:solidFill>
              <a:schemeClr val="accent2">
                <a:lumMod val="20000"/>
                <a:lumOff val="80000"/>
              </a:schemeClr>
            </a:solidFill>
          </a:ln>
        </p:spPr>
        <p:style>
          <a:lnRef idx="2">
            <a:schemeClr val="accent5">
              <a:shade val="50000"/>
            </a:schemeClr>
          </a:lnRef>
          <a:fillRef idx="1">
            <a:schemeClr val="accent5"/>
          </a:fillRef>
          <a:effectRef idx="0">
            <a:schemeClr val="accent5"/>
          </a:effectRef>
          <a:fontRef idx="minor">
            <a:schemeClr val="lt1"/>
          </a:fontRef>
        </p:style>
        <p:txBody>
          <a:bodyPr wrap="none">
            <a:spAutoFit/>
          </a:bodyPr>
          <a:lstStyle/>
          <a:p>
            <a:pPr>
              <a:defRPr/>
            </a:pPr>
            <a:r>
              <a:rPr lang="zh-TW" altLang="en-US" sz="4800" dirty="0">
                <a:solidFill>
                  <a:srgbClr val="0070C0"/>
                </a:solidFill>
                <a:effectLst/>
              </a:rPr>
              <a:t>政治系</a:t>
            </a:r>
          </a:p>
        </p:txBody>
      </p:sp>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標題 1"/>
          <p:cNvSpPr>
            <a:spLocks noGrp="1"/>
          </p:cNvSpPr>
          <p:nvPr>
            <p:ph type="title"/>
          </p:nvPr>
        </p:nvSpPr>
        <p:spPr/>
        <p:txBody>
          <a:bodyPr/>
          <a:lstStyle/>
          <a:p>
            <a:r>
              <a:rPr lang="zh-TW" altLang="en-US" smtClean="0">
                <a:solidFill>
                  <a:srgbClr val="0033CC"/>
                </a:solidFill>
                <a:latin typeface="標楷體" pitchFamily="65" charset="-120"/>
              </a:rPr>
              <a:t>特色</a:t>
            </a:r>
          </a:p>
        </p:txBody>
      </p:sp>
      <p:sp>
        <p:nvSpPr>
          <p:cNvPr id="3" name="內容版面配置區 2"/>
          <p:cNvSpPr>
            <a:spLocks noGrp="1"/>
          </p:cNvSpPr>
          <p:nvPr>
            <p:ph idx="1"/>
          </p:nvPr>
        </p:nvSpPr>
        <p:spPr/>
        <p:txBody>
          <a:bodyPr>
            <a:normAutofit/>
          </a:bodyPr>
          <a:lstStyle/>
          <a:p>
            <a:pPr>
              <a:defRPr/>
            </a:pPr>
            <a:r>
              <a:rPr lang="zh-TW" altLang="en-US" dirty="0" smtClean="0">
                <a:latin typeface="微軟正黑體" pitchFamily="34" charset="-120"/>
                <a:ea typeface="微軟正黑體" pitchFamily="34" charset="-120"/>
              </a:rPr>
              <a:t>課程依循</a:t>
            </a:r>
            <a:r>
              <a:rPr lang="zh-TW" altLang="en-US" dirty="0" smtClean="0">
                <a:solidFill>
                  <a:srgbClr val="FF0000"/>
                </a:solidFill>
                <a:latin typeface="微軟正黑體" pitchFamily="34" charset="-120"/>
                <a:ea typeface="微軟正黑體" pitchFamily="34" charset="-120"/>
              </a:rPr>
              <a:t>現代社會理論思維</a:t>
            </a:r>
            <a:r>
              <a:rPr lang="zh-TW" altLang="en-US" dirty="0" smtClean="0">
                <a:latin typeface="微軟正黑體" pitchFamily="34" charset="-120"/>
                <a:ea typeface="微軟正黑體" pitchFamily="34" charset="-120"/>
              </a:rPr>
              <a:t>及</a:t>
            </a:r>
            <a:r>
              <a:rPr lang="zh-TW" altLang="en-US" dirty="0" smtClean="0">
                <a:solidFill>
                  <a:srgbClr val="FF0000"/>
                </a:solidFill>
                <a:latin typeface="微軟正黑體" pitchFamily="34" charset="-120"/>
                <a:ea typeface="微軟正黑體" pitchFamily="34" charset="-120"/>
              </a:rPr>
              <a:t>實證議題分析</a:t>
            </a:r>
            <a:r>
              <a:rPr lang="zh-TW" altLang="en-US" dirty="0" smtClean="0">
                <a:latin typeface="微軟正黑體" pitchFamily="34" charset="-120"/>
                <a:ea typeface="微軟正黑體" pitchFamily="34" charset="-120"/>
              </a:rPr>
              <a:t>兩大脈絡而開設。</a:t>
            </a:r>
            <a:endParaRPr lang="en-US" altLang="zh-TW" dirty="0" smtClean="0">
              <a:latin typeface="微軟正黑體" pitchFamily="34" charset="-120"/>
              <a:ea typeface="微軟正黑體" pitchFamily="34" charset="-120"/>
            </a:endParaRPr>
          </a:p>
          <a:p>
            <a:pPr marL="0" indent="0">
              <a:buFontTx/>
              <a:buNone/>
              <a:defRPr/>
            </a:pPr>
            <a:r>
              <a:rPr lang="zh-TW" altLang="en-US" dirty="0" smtClean="0">
                <a:latin typeface="微軟正黑體" pitchFamily="34" charset="-120"/>
                <a:ea typeface="微軟正黑體" pitchFamily="34" charset="-120"/>
              </a:rPr>
              <a:t> （</a:t>
            </a:r>
            <a:r>
              <a:rPr lang="en-US" altLang="zh-TW" dirty="0" smtClean="0">
                <a:latin typeface="微軟正黑體" pitchFamily="34" charset="-120"/>
                <a:ea typeface="微軟正黑體" pitchFamily="34" charset="-120"/>
              </a:rPr>
              <a:t>1</a:t>
            </a:r>
            <a:r>
              <a:rPr lang="zh-TW" altLang="en-US" dirty="0" smtClean="0">
                <a:latin typeface="微軟正黑體" pitchFamily="34" charset="-120"/>
                <a:ea typeface="微軟正黑體" pitchFamily="34" charset="-120"/>
              </a:rPr>
              <a:t>） 社會階層與不平等</a:t>
            </a:r>
          </a:p>
          <a:p>
            <a:pPr marL="0" indent="0">
              <a:buFontTx/>
              <a:buNone/>
              <a:defRPr/>
            </a:pPr>
            <a:r>
              <a:rPr lang="zh-TW" altLang="en-US" dirty="0" smtClean="0">
                <a:latin typeface="微軟正黑體" pitchFamily="34" charset="-120"/>
                <a:ea typeface="微軟正黑體" pitchFamily="34" charset="-120"/>
              </a:rPr>
              <a:t> （</a:t>
            </a:r>
            <a:r>
              <a:rPr lang="en-US" altLang="zh-TW" dirty="0" smtClean="0">
                <a:latin typeface="微軟正黑體" pitchFamily="34" charset="-120"/>
                <a:ea typeface="微軟正黑體" pitchFamily="34" charset="-120"/>
              </a:rPr>
              <a:t>2</a:t>
            </a:r>
            <a:r>
              <a:rPr lang="zh-TW" altLang="en-US" dirty="0" smtClean="0">
                <a:latin typeface="微軟正黑體" pitchFamily="34" charset="-120"/>
                <a:ea typeface="微軟正黑體" pitchFamily="34" charset="-120"/>
              </a:rPr>
              <a:t>） 經濟、組織與現代性</a:t>
            </a:r>
          </a:p>
          <a:p>
            <a:pPr marL="0" indent="0">
              <a:buFontTx/>
              <a:buNone/>
              <a:defRPr/>
            </a:pPr>
            <a:r>
              <a:rPr lang="zh-TW" altLang="en-US" dirty="0" smtClean="0">
                <a:latin typeface="微軟正黑體" pitchFamily="34" charset="-120"/>
                <a:ea typeface="微軟正黑體" pitchFamily="34" charset="-120"/>
              </a:rPr>
              <a:t> （</a:t>
            </a:r>
            <a:r>
              <a:rPr lang="en-US" altLang="zh-TW" dirty="0" smtClean="0">
                <a:latin typeface="微軟正黑體" pitchFamily="34" charset="-120"/>
                <a:ea typeface="微軟正黑體" pitchFamily="34" charset="-120"/>
              </a:rPr>
              <a:t>3</a:t>
            </a:r>
            <a:r>
              <a:rPr lang="zh-TW" altLang="en-US" dirty="0" smtClean="0">
                <a:latin typeface="微軟正黑體" pitchFamily="34" charset="-120"/>
                <a:ea typeface="微軟正黑體" pitchFamily="34" charset="-120"/>
              </a:rPr>
              <a:t>） 人口、家庭與生命歷程</a:t>
            </a:r>
            <a:endParaRPr lang="en-US" altLang="zh-TW" dirty="0" smtClean="0">
              <a:latin typeface="微軟正黑體" pitchFamily="34" charset="-120"/>
              <a:ea typeface="微軟正黑體" pitchFamily="34" charset="-120"/>
            </a:endParaRPr>
          </a:p>
          <a:p>
            <a:pPr marL="0" indent="0">
              <a:buFontTx/>
              <a:buNone/>
              <a:defRPr/>
            </a:pPr>
            <a:r>
              <a:rPr lang="zh-TW" altLang="en-US" dirty="0" smtClean="0">
                <a:latin typeface="微軟正黑體" pitchFamily="34" charset="-120"/>
                <a:ea typeface="微軟正黑體" pitchFamily="34" charset="-120"/>
              </a:rPr>
              <a:t> （</a:t>
            </a:r>
            <a:r>
              <a:rPr lang="en-US" altLang="zh-TW" dirty="0" smtClean="0">
                <a:latin typeface="微軟正黑體" pitchFamily="34" charset="-120"/>
                <a:ea typeface="微軟正黑體" pitchFamily="34" charset="-120"/>
              </a:rPr>
              <a:t>4</a:t>
            </a:r>
            <a:r>
              <a:rPr lang="zh-TW" altLang="en-US" dirty="0" smtClean="0">
                <a:latin typeface="微軟正黑體" pitchFamily="34" charset="-120"/>
                <a:ea typeface="微軟正黑體" pitchFamily="34" charset="-120"/>
              </a:rPr>
              <a:t>） 全球化、區域化與在地發展</a:t>
            </a:r>
          </a:p>
          <a:p>
            <a:pPr marL="0" indent="0">
              <a:buFontTx/>
              <a:buNone/>
              <a:defRPr/>
            </a:pPr>
            <a:r>
              <a:rPr lang="zh-TW" altLang="en-US" dirty="0" smtClean="0">
                <a:latin typeface="微軟正黑體" pitchFamily="34" charset="-120"/>
                <a:ea typeface="微軟正黑體" pitchFamily="34" charset="-120"/>
              </a:rPr>
              <a:t> （</a:t>
            </a:r>
            <a:r>
              <a:rPr lang="en-US" altLang="zh-TW" dirty="0" smtClean="0">
                <a:latin typeface="微軟正黑體" pitchFamily="34" charset="-120"/>
                <a:ea typeface="微軟正黑體" pitchFamily="34" charset="-120"/>
              </a:rPr>
              <a:t>5</a:t>
            </a:r>
            <a:r>
              <a:rPr lang="zh-TW" altLang="en-US" dirty="0" smtClean="0">
                <a:latin typeface="微軟正黑體" pitchFamily="34" charset="-120"/>
                <a:ea typeface="微軟正黑體" pitchFamily="34" charset="-120"/>
              </a:rPr>
              <a:t>） 調查研究方法及量化分析</a:t>
            </a:r>
            <a:endParaRPr lang="zh-TW" altLang="en-US" dirty="0">
              <a:latin typeface="微軟正黑體" pitchFamily="34" charset="-120"/>
              <a:ea typeface="微軟正黑體" pitchFamily="34" charset="-120"/>
            </a:endParaRPr>
          </a:p>
        </p:txBody>
      </p:sp>
      <p:sp>
        <p:nvSpPr>
          <p:cNvPr id="4" name="文字方塊 3"/>
          <p:cNvSpPr txBox="1"/>
          <p:nvPr/>
        </p:nvSpPr>
        <p:spPr>
          <a:xfrm>
            <a:off x="0" y="0"/>
            <a:ext cx="2032000" cy="830263"/>
          </a:xfrm>
          <a:prstGeom prst="rect">
            <a:avLst/>
          </a:prstGeom>
          <a:solidFill>
            <a:srgbClr val="FF9900"/>
          </a:solidFill>
          <a:ln>
            <a:solidFill>
              <a:schemeClr val="accent2">
                <a:lumMod val="20000"/>
                <a:lumOff val="80000"/>
              </a:schemeClr>
            </a:solidFill>
          </a:ln>
        </p:spPr>
        <p:style>
          <a:lnRef idx="2">
            <a:schemeClr val="accent5">
              <a:shade val="50000"/>
            </a:schemeClr>
          </a:lnRef>
          <a:fillRef idx="1">
            <a:schemeClr val="accent5"/>
          </a:fillRef>
          <a:effectRef idx="0">
            <a:schemeClr val="accent5"/>
          </a:effectRef>
          <a:fontRef idx="minor">
            <a:schemeClr val="lt1"/>
          </a:fontRef>
        </p:style>
        <p:txBody>
          <a:bodyPr wrap="none">
            <a:spAutoFit/>
          </a:bodyPr>
          <a:lstStyle/>
          <a:p>
            <a:pPr>
              <a:defRPr/>
            </a:pPr>
            <a:r>
              <a:rPr lang="zh-TW" altLang="en-US" sz="4800" dirty="0">
                <a:solidFill>
                  <a:srgbClr val="0070C0"/>
                </a:solidFill>
                <a:effectLst/>
              </a:rPr>
              <a:t>社會系</a:t>
            </a:r>
          </a:p>
        </p:txBody>
      </p:sp>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標題 1"/>
          <p:cNvSpPr>
            <a:spLocks noGrp="1"/>
          </p:cNvSpPr>
          <p:nvPr>
            <p:ph type="title"/>
          </p:nvPr>
        </p:nvSpPr>
        <p:spPr>
          <a:xfrm>
            <a:off x="3276600" y="404813"/>
            <a:ext cx="2746375" cy="777875"/>
          </a:xfrm>
        </p:spPr>
        <p:txBody>
          <a:bodyPr/>
          <a:lstStyle/>
          <a:p>
            <a:r>
              <a:rPr lang="zh-TW" altLang="en-US" smtClean="0">
                <a:solidFill>
                  <a:srgbClr val="0033CC"/>
                </a:solidFill>
                <a:latin typeface="標楷體" pitchFamily="65" charset="-120"/>
              </a:rPr>
              <a:t>課程</a:t>
            </a:r>
          </a:p>
        </p:txBody>
      </p:sp>
      <p:sp>
        <p:nvSpPr>
          <p:cNvPr id="3" name="內容版面配置區 2"/>
          <p:cNvSpPr>
            <a:spLocks noGrp="1"/>
          </p:cNvSpPr>
          <p:nvPr>
            <p:ph idx="1"/>
          </p:nvPr>
        </p:nvSpPr>
        <p:spPr>
          <a:xfrm>
            <a:off x="467544" y="1628800"/>
            <a:ext cx="8229600" cy="4525963"/>
          </a:xfrm>
        </p:spPr>
        <p:txBody>
          <a:bodyPr numCol="3"/>
          <a:lstStyle/>
          <a:p>
            <a:pPr>
              <a:defRPr/>
            </a:pPr>
            <a:r>
              <a:rPr lang="zh-TW" altLang="en-US" sz="3400" dirty="0" smtClean="0">
                <a:latin typeface="微軟正黑體" pitchFamily="34" charset="-120"/>
                <a:ea typeface="微軟正黑體" pitchFamily="34" charset="-120"/>
              </a:rPr>
              <a:t>社會統計</a:t>
            </a:r>
            <a:endParaRPr lang="en-US" altLang="zh-TW" sz="3400" dirty="0" smtClean="0">
              <a:latin typeface="微軟正黑體" pitchFamily="34" charset="-120"/>
              <a:ea typeface="微軟正黑體" pitchFamily="34" charset="-120"/>
            </a:endParaRPr>
          </a:p>
          <a:p>
            <a:pPr>
              <a:defRPr/>
            </a:pPr>
            <a:r>
              <a:rPr lang="zh-TW" altLang="en-US" sz="3400" dirty="0" smtClean="0">
                <a:latin typeface="微軟正黑體" pitchFamily="34" charset="-120"/>
                <a:ea typeface="微軟正黑體" pitchFamily="34" charset="-120"/>
              </a:rPr>
              <a:t>社會學</a:t>
            </a:r>
            <a:endParaRPr lang="en-US" altLang="zh-TW" sz="3400" dirty="0" smtClean="0">
              <a:latin typeface="微軟正黑體" pitchFamily="34" charset="-120"/>
              <a:ea typeface="微軟正黑體" pitchFamily="34" charset="-120"/>
            </a:endParaRPr>
          </a:p>
          <a:p>
            <a:pPr>
              <a:defRPr/>
            </a:pPr>
            <a:r>
              <a:rPr lang="zh-TW" altLang="en-US" sz="3400" dirty="0" smtClean="0">
                <a:latin typeface="微軟正黑體" pitchFamily="34" charset="-120"/>
                <a:ea typeface="微軟正黑體" pitchFamily="34" charset="-120"/>
              </a:rPr>
              <a:t>社會組織</a:t>
            </a:r>
            <a:endParaRPr lang="en-US" altLang="zh-TW" sz="3400" dirty="0" smtClean="0">
              <a:latin typeface="微軟正黑體" pitchFamily="34" charset="-120"/>
              <a:ea typeface="微軟正黑體" pitchFamily="34" charset="-120"/>
            </a:endParaRPr>
          </a:p>
          <a:p>
            <a:pPr>
              <a:defRPr/>
            </a:pPr>
            <a:r>
              <a:rPr lang="zh-TW" altLang="en-US" sz="3400" dirty="0" smtClean="0">
                <a:latin typeface="微軟正黑體" pitchFamily="34" charset="-120"/>
                <a:ea typeface="微軟正黑體" pitchFamily="34" charset="-120"/>
              </a:rPr>
              <a:t>社會學理論</a:t>
            </a:r>
            <a:endParaRPr lang="en-US" altLang="zh-TW" sz="3400" dirty="0" smtClean="0">
              <a:latin typeface="微軟正黑體" pitchFamily="34" charset="-120"/>
              <a:ea typeface="微軟正黑體" pitchFamily="34" charset="-120"/>
            </a:endParaRPr>
          </a:p>
          <a:p>
            <a:pPr>
              <a:defRPr/>
            </a:pPr>
            <a:r>
              <a:rPr lang="zh-TW" altLang="en-US" sz="3400" dirty="0" smtClean="0">
                <a:latin typeface="微軟正黑體" pitchFamily="34" charset="-120"/>
                <a:ea typeface="微軟正黑體" pitchFamily="34" charset="-120"/>
              </a:rPr>
              <a:t>社會變遷</a:t>
            </a:r>
            <a:endParaRPr lang="en-US" altLang="zh-TW" sz="3400" dirty="0" smtClean="0">
              <a:latin typeface="微軟正黑體" pitchFamily="34" charset="-120"/>
              <a:ea typeface="微軟正黑體" pitchFamily="34" charset="-120"/>
            </a:endParaRPr>
          </a:p>
          <a:p>
            <a:pPr>
              <a:defRPr/>
            </a:pPr>
            <a:r>
              <a:rPr lang="zh-TW" altLang="en-US" sz="3400" dirty="0">
                <a:latin typeface="微軟正黑體" pitchFamily="34" charset="-120"/>
                <a:ea typeface="微軟正黑體" pitchFamily="34" charset="-120"/>
              </a:rPr>
              <a:t>社會</a:t>
            </a:r>
            <a:r>
              <a:rPr lang="zh-TW" altLang="en-US" sz="3400" dirty="0" smtClean="0">
                <a:latin typeface="微軟正黑體" pitchFamily="34" charset="-120"/>
                <a:ea typeface="微軟正黑體" pitchFamily="34" charset="-120"/>
              </a:rPr>
              <a:t>研究</a:t>
            </a:r>
            <a:endParaRPr lang="en-US" altLang="zh-TW" sz="3400" dirty="0" smtClean="0">
              <a:latin typeface="微軟正黑體" pitchFamily="34" charset="-120"/>
              <a:ea typeface="微軟正黑體" pitchFamily="34" charset="-120"/>
            </a:endParaRPr>
          </a:p>
          <a:p>
            <a:pPr>
              <a:buFontTx/>
              <a:buNone/>
              <a:defRPr/>
            </a:pPr>
            <a:r>
              <a:rPr lang="en-US" altLang="zh-TW" sz="3400" dirty="0" smtClean="0">
                <a:latin typeface="微軟正黑體" pitchFamily="34" charset="-120"/>
                <a:ea typeface="微軟正黑體" pitchFamily="34" charset="-120"/>
              </a:rPr>
              <a:t>   </a:t>
            </a:r>
            <a:r>
              <a:rPr lang="zh-TW" altLang="en-US" sz="3400" dirty="0" smtClean="0">
                <a:latin typeface="微軟正黑體" pitchFamily="34" charset="-120"/>
                <a:ea typeface="微軟正黑體" pitchFamily="34" charset="-120"/>
              </a:rPr>
              <a:t>方法</a:t>
            </a:r>
            <a:endParaRPr lang="en-US" altLang="zh-TW" sz="3400" dirty="0" smtClean="0">
              <a:latin typeface="微軟正黑體" pitchFamily="34" charset="-120"/>
              <a:ea typeface="微軟正黑體" pitchFamily="34" charset="-120"/>
            </a:endParaRPr>
          </a:p>
          <a:p>
            <a:pPr>
              <a:defRPr/>
            </a:pPr>
            <a:r>
              <a:rPr lang="zh-TW" altLang="en-US" sz="3400" dirty="0" smtClean="0">
                <a:latin typeface="微軟正黑體" pitchFamily="34" charset="-120"/>
                <a:ea typeface="微軟正黑體" pitchFamily="34" charset="-120"/>
              </a:rPr>
              <a:t>人口學</a:t>
            </a:r>
            <a:endParaRPr lang="en-US" altLang="zh-TW" sz="3400" dirty="0" smtClean="0">
              <a:latin typeface="微軟正黑體" pitchFamily="34" charset="-120"/>
              <a:ea typeface="微軟正黑體" pitchFamily="34" charset="-120"/>
            </a:endParaRPr>
          </a:p>
          <a:p>
            <a:pPr>
              <a:defRPr/>
            </a:pPr>
            <a:r>
              <a:rPr lang="zh-TW" altLang="en-US" sz="3400" dirty="0" smtClean="0">
                <a:latin typeface="微軟正黑體" pitchFamily="34" charset="-120"/>
                <a:ea typeface="微軟正黑體" pitchFamily="34" charset="-120"/>
              </a:rPr>
              <a:t>社會階層</a:t>
            </a:r>
            <a:endParaRPr lang="en-US" altLang="zh-TW" sz="3400" dirty="0" smtClean="0">
              <a:latin typeface="微軟正黑體" pitchFamily="34" charset="-120"/>
              <a:ea typeface="微軟正黑體" pitchFamily="34" charset="-120"/>
            </a:endParaRPr>
          </a:p>
          <a:p>
            <a:pPr>
              <a:defRPr/>
            </a:pPr>
            <a:r>
              <a:rPr lang="zh-TW" altLang="en-US" sz="3400" dirty="0" smtClean="0">
                <a:latin typeface="微軟正黑體" pitchFamily="34" charset="-120"/>
                <a:ea typeface="微軟正黑體" pitchFamily="34" charset="-120"/>
              </a:rPr>
              <a:t>社會學資料處理</a:t>
            </a:r>
            <a:endParaRPr lang="en-US" altLang="zh-TW" sz="3400" dirty="0" smtClean="0">
              <a:latin typeface="微軟正黑體" pitchFamily="34" charset="-120"/>
              <a:ea typeface="微軟正黑體" pitchFamily="34" charset="-120"/>
            </a:endParaRPr>
          </a:p>
          <a:p>
            <a:pPr>
              <a:defRPr/>
            </a:pPr>
            <a:r>
              <a:rPr lang="zh-TW" altLang="en-US" sz="3400" dirty="0" smtClean="0">
                <a:latin typeface="微軟正黑體" pitchFamily="34" charset="-120"/>
                <a:ea typeface="微軟正黑體" pitchFamily="34" charset="-120"/>
              </a:rPr>
              <a:t>家庭社會學 </a:t>
            </a:r>
            <a:endParaRPr lang="en-US" altLang="zh-TW" sz="3400" dirty="0" smtClean="0">
              <a:latin typeface="微軟正黑體" pitchFamily="34" charset="-120"/>
              <a:ea typeface="微軟正黑體" pitchFamily="34" charset="-120"/>
            </a:endParaRPr>
          </a:p>
          <a:p>
            <a:pPr>
              <a:defRPr/>
            </a:pPr>
            <a:r>
              <a:rPr lang="zh-TW" altLang="en-US" sz="3400" dirty="0" smtClean="0">
                <a:latin typeface="微軟正黑體" pitchFamily="34" charset="-120"/>
                <a:ea typeface="微軟正黑體" pitchFamily="34" charset="-120"/>
              </a:rPr>
              <a:t>台灣社會</a:t>
            </a:r>
            <a:endParaRPr lang="en-US" altLang="zh-TW" sz="3400" dirty="0" smtClean="0">
              <a:latin typeface="微軟正黑體" pitchFamily="34" charset="-120"/>
              <a:ea typeface="微軟正黑體" pitchFamily="34" charset="-120"/>
            </a:endParaRPr>
          </a:p>
          <a:p>
            <a:pPr>
              <a:buFontTx/>
              <a:buNone/>
              <a:defRPr/>
            </a:pPr>
            <a:r>
              <a:rPr lang="en-US" altLang="zh-TW" sz="3400" dirty="0" smtClean="0">
                <a:latin typeface="微軟正黑體" pitchFamily="34" charset="-120"/>
                <a:ea typeface="微軟正黑體" pitchFamily="34" charset="-120"/>
              </a:rPr>
              <a:t>   </a:t>
            </a:r>
            <a:r>
              <a:rPr lang="zh-TW" altLang="en-US" sz="3400" dirty="0" smtClean="0">
                <a:latin typeface="微軟正黑體" pitchFamily="34" charset="-120"/>
                <a:ea typeface="微軟正黑體" pitchFamily="34" charset="-120"/>
              </a:rPr>
              <a:t>研究 </a:t>
            </a:r>
            <a:endParaRPr lang="en-US" altLang="zh-TW" dirty="0">
              <a:latin typeface="微軟正黑體" pitchFamily="34" charset="-120"/>
              <a:ea typeface="微軟正黑體" pitchFamily="34" charset="-120"/>
            </a:endParaRPr>
          </a:p>
          <a:p>
            <a:pPr>
              <a:defRPr/>
            </a:pPr>
            <a:r>
              <a:rPr lang="zh-TW" altLang="en-US" dirty="0" smtClean="0">
                <a:latin typeface="微軟正黑體" pitchFamily="34" charset="-120"/>
                <a:ea typeface="微軟正黑體" pitchFamily="34" charset="-120"/>
              </a:rPr>
              <a:t>全球化社會</a:t>
            </a:r>
            <a:endParaRPr lang="en-US" altLang="zh-TW" dirty="0" smtClean="0">
              <a:latin typeface="微軟正黑體" pitchFamily="34" charset="-120"/>
              <a:ea typeface="微軟正黑體" pitchFamily="34" charset="-120"/>
            </a:endParaRPr>
          </a:p>
          <a:p>
            <a:pPr>
              <a:defRPr/>
            </a:pPr>
            <a:r>
              <a:rPr lang="zh-TW" altLang="en-US" dirty="0" smtClean="0">
                <a:latin typeface="微軟正黑體" pitchFamily="34" charset="-120"/>
                <a:ea typeface="微軟正黑體" pitchFamily="34" charset="-120"/>
              </a:rPr>
              <a:t>社會心理學 </a:t>
            </a:r>
            <a:endParaRPr lang="en-US" altLang="zh-TW" dirty="0" smtClean="0">
              <a:latin typeface="微軟正黑體" pitchFamily="34" charset="-120"/>
              <a:ea typeface="微軟正黑體" pitchFamily="34" charset="-120"/>
            </a:endParaRPr>
          </a:p>
          <a:p>
            <a:pPr>
              <a:defRPr/>
            </a:pPr>
            <a:r>
              <a:rPr lang="zh-TW" altLang="en-US" dirty="0" smtClean="0">
                <a:latin typeface="微軟正黑體" pitchFamily="34" charset="-120"/>
                <a:ea typeface="微軟正黑體" pitchFamily="34" charset="-120"/>
              </a:rPr>
              <a:t>社會思想史</a:t>
            </a:r>
            <a:endParaRPr lang="en-US" altLang="zh-TW" dirty="0" smtClean="0">
              <a:latin typeface="微軟正黑體" pitchFamily="34" charset="-120"/>
              <a:ea typeface="微軟正黑體" pitchFamily="34" charset="-120"/>
            </a:endParaRPr>
          </a:p>
          <a:p>
            <a:pPr>
              <a:defRPr/>
            </a:pPr>
            <a:r>
              <a:rPr lang="zh-TW" altLang="en-US" dirty="0" smtClean="0">
                <a:latin typeface="微軟正黑體" pitchFamily="34" charset="-120"/>
                <a:ea typeface="微軟正黑體" pitchFamily="34" charset="-120"/>
              </a:rPr>
              <a:t>政治社會學 </a:t>
            </a:r>
            <a:endParaRPr lang="en-US" altLang="zh-TW" dirty="0" smtClean="0">
              <a:latin typeface="微軟正黑體" pitchFamily="34" charset="-120"/>
              <a:ea typeface="微軟正黑體" pitchFamily="34" charset="-120"/>
            </a:endParaRPr>
          </a:p>
          <a:p>
            <a:pPr>
              <a:defRPr/>
            </a:pPr>
            <a:r>
              <a:rPr lang="zh-TW" altLang="en-US" dirty="0" smtClean="0">
                <a:latin typeface="微軟正黑體" pitchFamily="34" charset="-120"/>
                <a:ea typeface="微軟正黑體" pitchFamily="34" charset="-120"/>
              </a:rPr>
              <a:t>經濟社會學</a:t>
            </a:r>
            <a:r>
              <a:rPr lang="zh-TW" altLang="en-US" dirty="0" smtClean="0"/>
              <a:t> </a:t>
            </a:r>
            <a:endParaRPr lang="zh-TW" altLang="en-US" dirty="0"/>
          </a:p>
        </p:txBody>
      </p:sp>
      <p:sp>
        <p:nvSpPr>
          <p:cNvPr id="4" name="文字方塊 3"/>
          <p:cNvSpPr txBox="1"/>
          <p:nvPr/>
        </p:nvSpPr>
        <p:spPr>
          <a:xfrm>
            <a:off x="0" y="0"/>
            <a:ext cx="2032000" cy="830263"/>
          </a:xfrm>
          <a:prstGeom prst="rect">
            <a:avLst/>
          </a:prstGeom>
          <a:solidFill>
            <a:srgbClr val="FF9900"/>
          </a:solidFill>
          <a:ln>
            <a:solidFill>
              <a:schemeClr val="accent2">
                <a:lumMod val="20000"/>
                <a:lumOff val="80000"/>
              </a:schemeClr>
            </a:solidFill>
          </a:ln>
        </p:spPr>
        <p:style>
          <a:lnRef idx="2">
            <a:schemeClr val="accent5">
              <a:shade val="50000"/>
            </a:schemeClr>
          </a:lnRef>
          <a:fillRef idx="1">
            <a:schemeClr val="accent5"/>
          </a:fillRef>
          <a:effectRef idx="0">
            <a:schemeClr val="accent5"/>
          </a:effectRef>
          <a:fontRef idx="minor">
            <a:schemeClr val="lt1"/>
          </a:fontRef>
        </p:style>
        <p:txBody>
          <a:bodyPr wrap="none">
            <a:spAutoFit/>
          </a:bodyPr>
          <a:lstStyle/>
          <a:p>
            <a:pPr>
              <a:defRPr/>
            </a:pPr>
            <a:r>
              <a:rPr lang="zh-TW" altLang="en-US" sz="4800" dirty="0">
                <a:solidFill>
                  <a:srgbClr val="0070C0"/>
                </a:solidFill>
                <a:effectLst/>
              </a:rPr>
              <a:t>社會系</a:t>
            </a:r>
          </a:p>
        </p:txBody>
      </p:sp>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標題 5"/>
          <p:cNvSpPr>
            <a:spLocks noGrp="1"/>
          </p:cNvSpPr>
          <p:nvPr>
            <p:ph type="title"/>
          </p:nvPr>
        </p:nvSpPr>
        <p:spPr>
          <a:xfrm>
            <a:off x="3708400" y="188913"/>
            <a:ext cx="2087563" cy="1008062"/>
          </a:xfrm>
        </p:spPr>
        <p:txBody>
          <a:bodyPr/>
          <a:lstStyle/>
          <a:p>
            <a:r>
              <a:rPr lang="zh-TW" altLang="en-US" sz="4000" smtClean="0">
                <a:solidFill>
                  <a:srgbClr val="0033CC"/>
                </a:solidFill>
                <a:latin typeface="標楷體" pitchFamily="65" charset="-120"/>
              </a:rPr>
              <a:t>簡介</a:t>
            </a:r>
          </a:p>
        </p:txBody>
      </p:sp>
      <p:sp>
        <p:nvSpPr>
          <p:cNvPr id="65538" name="內容版面配置區 6"/>
          <p:cNvSpPr>
            <a:spLocks noGrp="1"/>
          </p:cNvSpPr>
          <p:nvPr>
            <p:ph idx="1"/>
          </p:nvPr>
        </p:nvSpPr>
        <p:spPr>
          <a:xfrm>
            <a:off x="179388" y="1268413"/>
            <a:ext cx="8964612" cy="5256212"/>
          </a:xfrm>
        </p:spPr>
        <p:txBody>
          <a:bodyPr/>
          <a:lstStyle/>
          <a:p>
            <a:pPr>
              <a:lnSpc>
                <a:spcPct val="150000"/>
              </a:lnSpc>
            </a:pPr>
            <a:r>
              <a:rPr lang="zh-TW" altLang="en-US" sz="3000" b="1" dirty="0" smtClean="0">
                <a:latin typeface="Times New Roman" pitchFamily="18" charset="0"/>
                <a:cs typeface="Times New Roman" pitchFamily="18" charset="0"/>
              </a:rPr>
              <a:t>目前大學部學生有</a:t>
            </a:r>
            <a:r>
              <a:rPr lang="en-US" altLang="zh-TW" sz="3000" b="1" dirty="0" smtClean="0">
                <a:latin typeface="Times New Roman" pitchFamily="18" charset="0"/>
                <a:cs typeface="Times New Roman" pitchFamily="18" charset="0"/>
              </a:rPr>
              <a:t>421</a:t>
            </a:r>
            <a:r>
              <a:rPr lang="zh-TW" altLang="en-US" sz="3000" b="1" dirty="0" smtClean="0">
                <a:latin typeface="Times New Roman" pitchFamily="18" charset="0"/>
                <a:cs typeface="Times New Roman" pitchFamily="18" charset="0"/>
              </a:rPr>
              <a:t>人，碩士班學生</a:t>
            </a:r>
            <a:r>
              <a:rPr lang="en-US" altLang="zh-TW" sz="3000" b="1" dirty="0" smtClean="0">
                <a:latin typeface="Times New Roman" pitchFamily="18" charset="0"/>
                <a:cs typeface="Times New Roman" pitchFamily="18" charset="0"/>
              </a:rPr>
              <a:t>54</a:t>
            </a:r>
            <a:r>
              <a:rPr lang="zh-TW" altLang="en-US" sz="3000" b="1" dirty="0" smtClean="0">
                <a:latin typeface="Times New Roman" pitchFamily="18" charset="0"/>
                <a:cs typeface="Times New Roman" pitchFamily="18" charset="0"/>
              </a:rPr>
              <a:t>人，博士班學生</a:t>
            </a:r>
            <a:r>
              <a:rPr lang="en-US" altLang="zh-TW" sz="3000" b="1" dirty="0" smtClean="0">
                <a:latin typeface="Times New Roman" pitchFamily="18" charset="0"/>
                <a:cs typeface="Times New Roman" pitchFamily="18" charset="0"/>
              </a:rPr>
              <a:t>5</a:t>
            </a:r>
            <a:r>
              <a:rPr lang="zh-TW" altLang="en-US" sz="3000" b="1" dirty="0" smtClean="0">
                <a:latin typeface="Times New Roman" pitchFamily="18" charset="0"/>
                <a:cs typeface="Times New Roman" pitchFamily="18" charset="0"/>
              </a:rPr>
              <a:t>人。</a:t>
            </a:r>
            <a:endParaRPr lang="en-US" altLang="zh-TW" sz="3000" b="1" dirty="0" smtClean="0">
              <a:latin typeface="Times New Roman" pitchFamily="18" charset="0"/>
              <a:cs typeface="Times New Roman" pitchFamily="18" charset="0"/>
            </a:endParaRPr>
          </a:p>
          <a:p>
            <a:pPr>
              <a:spcBef>
                <a:spcPts val="150"/>
              </a:spcBef>
              <a:spcAft>
                <a:spcPts val="150"/>
              </a:spcAft>
            </a:pPr>
            <a:r>
              <a:rPr lang="zh-TW" altLang="en-US" sz="3000" b="1" dirty="0" smtClean="0">
                <a:latin typeface="標楷體" pitchFamily="65" charset="-120"/>
              </a:rPr>
              <a:t>目前國立大學有設立財政學系的只有</a:t>
            </a:r>
            <a:r>
              <a:rPr lang="zh-TW" altLang="en-US" sz="3000" b="1" dirty="0" smtClean="0">
                <a:solidFill>
                  <a:srgbClr val="CC00CC"/>
                </a:solidFill>
                <a:latin typeface="標楷體" pitchFamily="65" charset="-120"/>
              </a:rPr>
              <a:t>政治大學</a:t>
            </a:r>
            <a:r>
              <a:rPr lang="zh-TW" altLang="en-US" sz="3000" b="1" dirty="0" smtClean="0">
                <a:latin typeface="標楷體" pitchFamily="65" charset="-120"/>
              </a:rPr>
              <a:t>與</a:t>
            </a:r>
            <a:r>
              <a:rPr lang="zh-TW" altLang="en-US" sz="3000" b="1" dirty="0" smtClean="0">
                <a:solidFill>
                  <a:srgbClr val="CC00CC"/>
                </a:solidFill>
                <a:latin typeface="標楷體" pitchFamily="65" charset="-120"/>
              </a:rPr>
              <a:t>台北大學</a:t>
            </a:r>
            <a:r>
              <a:rPr lang="zh-TW" altLang="en-US" sz="3000" b="1" dirty="0" smtClean="0">
                <a:latin typeface="標楷體" pitchFamily="65" charset="-120"/>
              </a:rPr>
              <a:t>兩所。</a:t>
            </a:r>
            <a:endParaRPr lang="en-US" altLang="zh-TW" sz="3000" b="1" dirty="0" smtClean="0">
              <a:latin typeface="標楷體" pitchFamily="65" charset="-120"/>
            </a:endParaRPr>
          </a:p>
          <a:p>
            <a:pPr>
              <a:spcBef>
                <a:spcPts val="150"/>
              </a:spcBef>
              <a:spcAft>
                <a:spcPts val="150"/>
              </a:spcAft>
            </a:pPr>
            <a:r>
              <a:rPr lang="zh-TW" altLang="en-US" sz="3000" b="1" dirty="0" smtClean="0">
                <a:latin typeface="標楷體" pitchFamily="65" charset="-120"/>
              </a:rPr>
              <a:t>政大財政系是財政教育最完整的大學，從大學到博士班培育財政相關人才。</a:t>
            </a:r>
            <a:endParaRPr lang="en-US" altLang="zh-TW" sz="3000" b="1" dirty="0" smtClean="0">
              <a:latin typeface="標楷體" pitchFamily="65" charset="-120"/>
            </a:endParaRPr>
          </a:p>
          <a:p>
            <a:pPr>
              <a:lnSpc>
                <a:spcPct val="150000"/>
              </a:lnSpc>
            </a:pPr>
            <a:endParaRPr lang="en-US" altLang="zh-TW" b="1" dirty="0" smtClean="0">
              <a:latin typeface="微軟正黑體"/>
              <a:ea typeface="微軟正黑體"/>
              <a:cs typeface="微軟正黑體"/>
            </a:endParaRPr>
          </a:p>
        </p:txBody>
      </p:sp>
      <p:sp>
        <p:nvSpPr>
          <p:cNvPr id="8" name="文字方塊 7"/>
          <p:cNvSpPr txBox="1"/>
          <p:nvPr/>
        </p:nvSpPr>
        <p:spPr>
          <a:xfrm>
            <a:off x="0" y="0"/>
            <a:ext cx="2032000" cy="830263"/>
          </a:xfrm>
          <a:prstGeom prst="rect">
            <a:avLst/>
          </a:prstGeom>
          <a:solidFill>
            <a:srgbClr val="FF9900"/>
          </a:solidFill>
          <a:ln>
            <a:solidFill>
              <a:schemeClr val="accent2">
                <a:lumMod val="20000"/>
                <a:lumOff val="80000"/>
              </a:schemeClr>
            </a:solidFill>
          </a:ln>
        </p:spPr>
        <p:style>
          <a:lnRef idx="2">
            <a:schemeClr val="accent5">
              <a:shade val="50000"/>
            </a:schemeClr>
          </a:lnRef>
          <a:fillRef idx="1">
            <a:schemeClr val="accent5"/>
          </a:fillRef>
          <a:effectRef idx="0">
            <a:schemeClr val="accent5"/>
          </a:effectRef>
          <a:fontRef idx="minor">
            <a:schemeClr val="lt1"/>
          </a:fontRef>
        </p:style>
        <p:txBody>
          <a:bodyPr wrap="none">
            <a:spAutoFit/>
          </a:bodyPr>
          <a:lstStyle/>
          <a:p>
            <a:pPr>
              <a:defRPr/>
            </a:pPr>
            <a:r>
              <a:rPr lang="zh-TW" altLang="en-US" sz="4800" dirty="0">
                <a:solidFill>
                  <a:srgbClr val="0070C0"/>
                </a:solidFill>
                <a:effectLst/>
              </a:rPr>
              <a:t>財政系</a:t>
            </a:r>
          </a:p>
        </p:txBody>
      </p:sp>
    </p:spTree>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標題 5"/>
          <p:cNvSpPr>
            <a:spLocks noGrp="1"/>
          </p:cNvSpPr>
          <p:nvPr>
            <p:ph type="title"/>
          </p:nvPr>
        </p:nvSpPr>
        <p:spPr>
          <a:xfrm>
            <a:off x="2843213" y="404813"/>
            <a:ext cx="4403725" cy="777875"/>
          </a:xfrm>
        </p:spPr>
        <p:txBody>
          <a:bodyPr/>
          <a:lstStyle/>
          <a:p>
            <a:r>
              <a:rPr lang="zh-TW" altLang="en-US" sz="4000" smtClean="0">
                <a:solidFill>
                  <a:srgbClr val="0033CC"/>
                </a:solidFill>
                <a:latin typeface="標楷體" pitchFamily="65" charset="-120"/>
              </a:rPr>
              <a:t>大學部就業方向</a:t>
            </a:r>
          </a:p>
        </p:txBody>
      </p:sp>
      <p:sp>
        <p:nvSpPr>
          <p:cNvPr id="67586" name="內容版面配置區 8"/>
          <p:cNvSpPr txBox="1">
            <a:spLocks/>
          </p:cNvSpPr>
          <p:nvPr/>
        </p:nvSpPr>
        <p:spPr bwMode="auto">
          <a:xfrm>
            <a:off x="611188" y="1484313"/>
            <a:ext cx="8281987" cy="4897437"/>
          </a:xfrm>
          <a:prstGeom prst="rect">
            <a:avLst/>
          </a:prstGeom>
          <a:noFill/>
          <a:ln w="9525">
            <a:noFill/>
            <a:miter lim="800000"/>
            <a:headEnd/>
            <a:tailEnd/>
          </a:ln>
        </p:spPr>
        <p:txBody>
          <a:bodyPr/>
          <a:lstStyle/>
          <a:p>
            <a:pPr marL="342900" indent="-342900">
              <a:spcBef>
                <a:spcPct val="20000"/>
              </a:spcBef>
              <a:buFont typeface="Arial" charset="0"/>
              <a:buBlip>
                <a:blip r:embed="rId2"/>
              </a:buBlip>
            </a:pPr>
            <a:endParaRPr lang="en-US" altLang="zh-TW">
              <a:solidFill>
                <a:schemeClr val="tx1"/>
              </a:solidFill>
              <a:effectLst/>
              <a:latin typeface="標楷體" pitchFamily="65" charset="-120"/>
            </a:endParaRPr>
          </a:p>
          <a:p>
            <a:pPr marL="342900" indent="-342900">
              <a:spcBef>
                <a:spcPct val="20000"/>
              </a:spcBef>
              <a:buFont typeface="Arial" charset="0"/>
              <a:buBlip>
                <a:blip r:embed="rId2"/>
              </a:buBlip>
            </a:pPr>
            <a:endParaRPr lang="zh-TW" altLang="en-US" b="0">
              <a:solidFill>
                <a:schemeClr val="tx1"/>
              </a:solidFill>
              <a:effectLst/>
              <a:latin typeface="標楷體" pitchFamily="65" charset="-120"/>
            </a:endParaRPr>
          </a:p>
        </p:txBody>
      </p:sp>
      <p:graphicFrame>
        <p:nvGraphicFramePr>
          <p:cNvPr id="9" name="內容版面配置區 8"/>
          <p:cNvGraphicFramePr>
            <a:graphicFrameLocks noGrp="1"/>
          </p:cNvGraphicFramePr>
          <p:nvPr>
            <p:ph idx="1"/>
          </p:nvPr>
        </p:nvGraphicFramePr>
        <p:xfrm>
          <a:off x="467544" y="1628800"/>
          <a:ext cx="8507288" cy="4785395"/>
        </p:xfrm>
        <a:graphic>
          <a:graphicData uri="http://schemas.openxmlformats.org/drawingml/2006/chart">
            <c:chart xmlns:c="http://schemas.openxmlformats.org/drawingml/2006/chart" xmlns:r="http://schemas.openxmlformats.org/officeDocument/2006/relationships" r:id="rId3"/>
          </a:graphicData>
        </a:graphic>
      </p:graphicFrame>
      <p:sp>
        <p:nvSpPr>
          <p:cNvPr id="8" name="文字方塊 7"/>
          <p:cNvSpPr txBox="1"/>
          <p:nvPr/>
        </p:nvSpPr>
        <p:spPr>
          <a:xfrm>
            <a:off x="0" y="0"/>
            <a:ext cx="2032000" cy="830263"/>
          </a:xfrm>
          <a:prstGeom prst="rect">
            <a:avLst/>
          </a:prstGeom>
          <a:solidFill>
            <a:srgbClr val="FF9900"/>
          </a:solidFill>
          <a:ln>
            <a:solidFill>
              <a:schemeClr val="accent2">
                <a:lumMod val="20000"/>
                <a:lumOff val="80000"/>
              </a:schemeClr>
            </a:solidFill>
          </a:ln>
        </p:spPr>
        <p:style>
          <a:lnRef idx="2">
            <a:schemeClr val="accent5">
              <a:shade val="50000"/>
            </a:schemeClr>
          </a:lnRef>
          <a:fillRef idx="1">
            <a:schemeClr val="accent5"/>
          </a:fillRef>
          <a:effectRef idx="0">
            <a:schemeClr val="accent5"/>
          </a:effectRef>
          <a:fontRef idx="minor">
            <a:schemeClr val="lt1"/>
          </a:fontRef>
        </p:style>
        <p:txBody>
          <a:bodyPr wrap="none">
            <a:spAutoFit/>
          </a:bodyPr>
          <a:lstStyle/>
          <a:p>
            <a:pPr>
              <a:defRPr/>
            </a:pPr>
            <a:r>
              <a:rPr lang="zh-TW" altLang="en-US" sz="4800" dirty="0">
                <a:solidFill>
                  <a:srgbClr val="0070C0"/>
                </a:solidFill>
                <a:effectLst/>
              </a:rPr>
              <a:t>財政系</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grpId="0" nodeType="withEffect">
                                  <p:stCondLst>
                                    <p:cond delay="0"/>
                                  </p:stCondLst>
                                  <p:childTnLst>
                                    <p:animScale>
                                      <p:cBhvr>
                                        <p:cTn id="6" dur="2000" fill="hold"/>
                                        <p:tgtEl>
                                          <p:spTgt spid="9">
                                            <p:graphicEl>
                                              <a:chart seriesIdx="-4" categoryIdx="1" bldStep="category"/>
                                            </p:graphicEl>
                                          </p:spTgt>
                                        </p:tgtEl>
                                      </p:cBhvr>
                                      <p:by x="120000" y="120000"/>
                                    </p:animScale>
                                  </p:childTnLst>
                                </p:cTn>
                              </p:par>
                            </p:childTnLst>
                          </p:cTn>
                        </p:par>
                        <p:par>
                          <p:cTn id="7" fill="hold">
                            <p:stCondLst>
                              <p:cond delay="2000"/>
                            </p:stCondLst>
                            <p:childTnLst>
                              <p:par>
                                <p:cTn id="8" presetID="6" presetClass="emph" presetSubtype="0" fill="hold" grpId="0" nodeType="afterEffect">
                                  <p:stCondLst>
                                    <p:cond delay="0"/>
                                  </p:stCondLst>
                                  <p:childTnLst>
                                    <p:animScale>
                                      <p:cBhvr>
                                        <p:cTn id="9" dur="2000" fill="hold"/>
                                        <p:tgtEl>
                                          <p:spTgt spid="9">
                                            <p:graphicEl>
                                              <a:chart seriesIdx="-4" categoryIdx="2" bldStep="category"/>
                                            </p:graphicEl>
                                          </p:spTgt>
                                        </p:tgtEl>
                                      </p:cBhvr>
                                      <p:by x="120000" y="1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Chart bld="category" animBg="0"/>
        </p:bldSub>
      </p:bldGraphic>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內容版面配置區 2"/>
          <p:cNvSpPr>
            <a:spLocks noGrp="1"/>
          </p:cNvSpPr>
          <p:nvPr>
            <p:ph sz="quarter" idx="4294967295"/>
          </p:nvPr>
        </p:nvSpPr>
        <p:spPr>
          <a:xfrm>
            <a:off x="827088" y="1484313"/>
            <a:ext cx="7681912" cy="4724400"/>
          </a:xfrm>
        </p:spPr>
        <p:txBody>
          <a:bodyPr/>
          <a:lstStyle/>
          <a:p>
            <a:pPr>
              <a:buFontTx/>
              <a:buBlip>
                <a:blip r:embed="rId2"/>
              </a:buBlip>
            </a:pPr>
            <a:r>
              <a:rPr lang="zh-TW" altLang="en-US" sz="2800" smtClean="0"/>
              <a:t>「公共行政」即在研究如何有效處理公務機關中，人、財、事、物、時間、空間的系統性知識</a:t>
            </a:r>
            <a:endParaRPr lang="en-US" altLang="zh-TW" sz="2800" smtClean="0"/>
          </a:p>
          <a:p>
            <a:pPr>
              <a:buFontTx/>
              <a:buBlip>
                <a:blip r:embed="rId2"/>
              </a:buBlip>
            </a:pPr>
            <a:r>
              <a:rPr lang="zh-TW" altLang="en-US" sz="2800" smtClean="0"/>
              <a:t>原屬政治學的一環，直至</a:t>
            </a:r>
            <a:r>
              <a:rPr lang="en-US" altLang="zh-TW" sz="2800" smtClean="0"/>
              <a:t>20</a:t>
            </a:r>
            <a:r>
              <a:rPr lang="zh-TW" altLang="en-US" sz="2800" smtClean="0"/>
              <a:t>世紀，才脫離政治學成為專門學科</a:t>
            </a:r>
            <a:endParaRPr lang="en-US" altLang="zh-TW" sz="2800" smtClean="0"/>
          </a:p>
          <a:p>
            <a:pPr>
              <a:buFontTx/>
              <a:buBlip>
                <a:blip r:embed="rId2"/>
              </a:buBlip>
            </a:pPr>
            <a:r>
              <a:rPr lang="zh-TW" altLang="en-US" sz="2800" smtClean="0"/>
              <a:t>教育宗旨著重於公共事務專業知識、技能與理念之培養，以符合社會進步與國家發展所需，並養成兼具民主精神與社會關懷之人文素養與行動力，培育具領導能力之中高階行政人才及學術研究人才</a:t>
            </a:r>
            <a:endParaRPr lang="en-US" altLang="zh-TW" sz="2800" smtClean="0"/>
          </a:p>
          <a:p>
            <a:pPr>
              <a:buFontTx/>
              <a:buBlip>
                <a:blip r:embed="rId2"/>
              </a:buBlip>
            </a:pPr>
            <a:endParaRPr lang="en-US" altLang="zh-TW" sz="2000" smtClean="0"/>
          </a:p>
        </p:txBody>
      </p:sp>
      <p:sp>
        <p:nvSpPr>
          <p:cNvPr id="68610" name="標題 1"/>
          <p:cNvSpPr>
            <a:spLocks noGrp="1"/>
          </p:cNvSpPr>
          <p:nvPr>
            <p:ph type="title"/>
          </p:nvPr>
        </p:nvSpPr>
        <p:spPr>
          <a:xfrm>
            <a:off x="2916238" y="333375"/>
            <a:ext cx="3609975" cy="849313"/>
          </a:xfrm>
        </p:spPr>
        <p:txBody>
          <a:bodyPr/>
          <a:lstStyle/>
          <a:p>
            <a:r>
              <a:rPr lang="zh-TW" altLang="en-US" sz="4000" smtClean="0"/>
              <a:t>系所發展</a:t>
            </a:r>
          </a:p>
        </p:txBody>
      </p:sp>
      <p:sp>
        <p:nvSpPr>
          <p:cNvPr id="4" name="文字方塊 3"/>
          <p:cNvSpPr txBox="1"/>
          <p:nvPr/>
        </p:nvSpPr>
        <p:spPr>
          <a:xfrm>
            <a:off x="0" y="0"/>
            <a:ext cx="2032000" cy="830263"/>
          </a:xfrm>
          <a:prstGeom prst="rect">
            <a:avLst/>
          </a:prstGeom>
          <a:solidFill>
            <a:srgbClr val="FF9900"/>
          </a:solidFill>
          <a:ln>
            <a:solidFill>
              <a:schemeClr val="accent2">
                <a:lumMod val="20000"/>
                <a:lumOff val="80000"/>
              </a:schemeClr>
            </a:solidFill>
          </a:ln>
        </p:spPr>
        <p:style>
          <a:lnRef idx="2">
            <a:schemeClr val="accent5">
              <a:shade val="50000"/>
            </a:schemeClr>
          </a:lnRef>
          <a:fillRef idx="1">
            <a:schemeClr val="accent5"/>
          </a:fillRef>
          <a:effectRef idx="0">
            <a:schemeClr val="accent5"/>
          </a:effectRef>
          <a:fontRef idx="minor">
            <a:schemeClr val="lt1"/>
          </a:fontRef>
        </p:style>
        <p:txBody>
          <a:bodyPr wrap="none">
            <a:spAutoFit/>
          </a:bodyPr>
          <a:lstStyle/>
          <a:p>
            <a:pPr>
              <a:defRPr/>
            </a:pPr>
            <a:r>
              <a:rPr lang="zh-TW" altLang="en-US" sz="4800" dirty="0">
                <a:solidFill>
                  <a:srgbClr val="0070C0"/>
                </a:solidFill>
                <a:effectLst/>
              </a:rPr>
              <a:t>公行系</a:t>
            </a:r>
          </a:p>
        </p:txBody>
      </p:sp>
    </p:spTree>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內容版面配置區 1"/>
          <p:cNvSpPr>
            <a:spLocks noGrp="1"/>
          </p:cNvSpPr>
          <p:nvPr>
            <p:ph sz="quarter" idx="4294967295"/>
          </p:nvPr>
        </p:nvSpPr>
        <p:spPr>
          <a:xfrm>
            <a:off x="1187450" y="1196975"/>
            <a:ext cx="7681913" cy="4895850"/>
          </a:xfrm>
        </p:spPr>
        <p:txBody>
          <a:bodyPr/>
          <a:lstStyle/>
          <a:p>
            <a:pPr>
              <a:buFontTx/>
              <a:buBlip>
                <a:blip r:embed="rId2"/>
              </a:buBlip>
            </a:pPr>
            <a:r>
              <a:rPr lang="zh-TW" altLang="en-US" sz="2400" smtClean="0"/>
              <a:t>課程強調</a:t>
            </a:r>
            <a:r>
              <a:rPr lang="zh-TW" altLang="en-US" sz="2400" smtClean="0">
                <a:solidFill>
                  <a:srgbClr val="CC00CC"/>
                </a:solidFill>
              </a:rPr>
              <a:t>基礎公共行政學、組織理論、政府管理理論、人力資源管理與公共政策分析</a:t>
            </a:r>
            <a:r>
              <a:rPr lang="zh-TW" altLang="en-US" sz="2400" smtClean="0"/>
              <a:t>，在內容上整合政治與管理的知識，亦包含政經法商課向學門，更著重公共實務與理論之結合即現代管理和研究方法之訓練</a:t>
            </a:r>
            <a:endParaRPr lang="en-US" altLang="zh-TW" sz="2400" smtClean="0"/>
          </a:p>
          <a:p>
            <a:pPr>
              <a:buFontTx/>
              <a:buBlip>
                <a:blip r:embed="rId2"/>
              </a:buBlip>
            </a:pPr>
            <a:r>
              <a:rPr lang="zh-TW" altLang="en-US" sz="2400" smtClean="0"/>
              <a:t>課程依據目標分成三大領域如下：</a:t>
            </a:r>
            <a:endParaRPr lang="en-US" altLang="zh-TW" sz="2400" smtClean="0"/>
          </a:p>
          <a:p>
            <a:pPr>
              <a:buFontTx/>
              <a:buNone/>
            </a:pPr>
            <a:r>
              <a:rPr lang="zh-TW" altLang="en-US" sz="2400" smtClean="0"/>
              <a:t>    </a:t>
            </a:r>
            <a:r>
              <a:rPr lang="en-US" altLang="zh-TW" sz="2400" smtClean="0"/>
              <a:t>(1) </a:t>
            </a:r>
            <a:r>
              <a:rPr lang="zh-TW" altLang="en-US" sz="2400" smtClean="0"/>
              <a:t>行政管理</a:t>
            </a:r>
            <a:endParaRPr lang="en-US" altLang="zh-TW" sz="2400" smtClean="0"/>
          </a:p>
          <a:p>
            <a:pPr>
              <a:buFontTx/>
              <a:buNone/>
            </a:pPr>
            <a:r>
              <a:rPr lang="zh-TW" altLang="en-US" sz="2400" smtClean="0"/>
              <a:t>    </a:t>
            </a:r>
            <a:r>
              <a:rPr lang="en-US" altLang="zh-TW" sz="2400" smtClean="0"/>
              <a:t>(2) </a:t>
            </a:r>
            <a:r>
              <a:rPr lang="zh-TW" altLang="en-US" sz="2400" smtClean="0"/>
              <a:t>政策管理</a:t>
            </a:r>
            <a:endParaRPr lang="en-US" altLang="zh-TW" sz="2400" smtClean="0"/>
          </a:p>
          <a:p>
            <a:pPr>
              <a:buFontTx/>
              <a:buNone/>
            </a:pPr>
            <a:r>
              <a:rPr lang="zh-TW" altLang="en-US" sz="2400" smtClean="0"/>
              <a:t>    </a:t>
            </a:r>
            <a:r>
              <a:rPr lang="en-US" altLang="zh-TW" sz="2400" smtClean="0"/>
              <a:t>(3) </a:t>
            </a:r>
            <a:r>
              <a:rPr lang="zh-TW" altLang="en-US" sz="2400" smtClean="0"/>
              <a:t>跨域管理</a:t>
            </a:r>
            <a:endParaRPr lang="en-US" altLang="zh-TW" sz="2400" smtClean="0"/>
          </a:p>
          <a:p>
            <a:pPr>
              <a:buFontTx/>
              <a:buBlip>
                <a:blip r:embed="rId2"/>
              </a:buBlip>
            </a:pPr>
            <a:r>
              <a:rPr lang="zh-TW" altLang="en-US" sz="2400" smtClean="0"/>
              <a:t>近期為因應實務需要，提供台灣政府治理面對課題相關課程，如民主行政與法治、資訊科技與政府、管制政策與行政、非營利組織管理、跨域部門管理、永續發展、國際化與公共行政等</a:t>
            </a:r>
            <a:endParaRPr lang="en-US" altLang="zh-TW" sz="2400" smtClean="0"/>
          </a:p>
        </p:txBody>
      </p:sp>
      <p:sp>
        <p:nvSpPr>
          <p:cNvPr id="69634" name="標題 2"/>
          <p:cNvSpPr>
            <a:spLocks noGrp="1"/>
          </p:cNvSpPr>
          <p:nvPr>
            <p:ph type="title"/>
          </p:nvPr>
        </p:nvSpPr>
        <p:spPr>
          <a:xfrm>
            <a:off x="3203575" y="188913"/>
            <a:ext cx="2962275" cy="922337"/>
          </a:xfrm>
        </p:spPr>
        <p:txBody>
          <a:bodyPr/>
          <a:lstStyle/>
          <a:p>
            <a:r>
              <a:rPr lang="zh-TW" altLang="en-US" sz="4000" smtClean="0"/>
              <a:t>課程特色</a:t>
            </a:r>
          </a:p>
        </p:txBody>
      </p:sp>
      <p:sp>
        <p:nvSpPr>
          <p:cNvPr id="4" name="文字方塊 3"/>
          <p:cNvSpPr txBox="1"/>
          <p:nvPr/>
        </p:nvSpPr>
        <p:spPr>
          <a:xfrm>
            <a:off x="0" y="0"/>
            <a:ext cx="2032000" cy="830263"/>
          </a:xfrm>
          <a:prstGeom prst="rect">
            <a:avLst/>
          </a:prstGeom>
          <a:solidFill>
            <a:srgbClr val="FF9900"/>
          </a:solidFill>
          <a:ln>
            <a:solidFill>
              <a:schemeClr val="accent2">
                <a:lumMod val="20000"/>
                <a:lumOff val="80000"/>
              </a:schemeClr>
            </a:solidFill>
          </a:ln>
        </p:spPr>
        <p:style>
          <a:lnRef idx="2">
            <a:schemeClr val="accent5">
              <a:shade val="50000"/>
            </a:schemeClr>
          </a:lnRef>
          <a:fillRef idx="1">
            <a:schemeClr val="accent5"/>
          </a:fillRef>
          <a:effectRef idx="0">
            <a:schemeClr val="accent5"/>
          </a:effectRef>
          <a:fontRef idx="minor">
            <a:schemeClr val="lt1"/>
          </a:fontRef>
        </p:style>
        <p:txBody>
          <a:bodyPr wrap="none">
            <a:spAutoFit/>
          </a:bodyPr>
          <a:lstStyle/>
          <a:p>
            <a:pPr>
              <a:defRPr/>
            </a:pPr>
            <a:r>
              <a:rPr lang="zh-TW" altLang="en-US" sz="4800" dirty="0">
                <a:solidFill>
                  <a:srgbClr val="0070C0"/>
                </a:solidFill>
                <a:effectLst/>
              </a:rPr>
              <a:t>公行系</a:t>
            </a:r>
          </a:p>
        </p:txBody>
      </p:sp>
    </p:spTree>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標題 1"/>
          <p:cNvSpPr>
            <a:spLocks noGrp="1"/>
          </p:cNvSpPr>
          <p:nvPr>
            <p:ph type="title"/>
          </p:nvPr>
        </p:nvSpPr>
        <p:spPr>
          <a:xfrm>
            <a:off x="3635375" y="260350"/>
            <a:ext cx="1728788" cy="792163"/>
          </a:xfrm>
        </p:spPr>
        <p:txBody>
          <a:bodyPr/>
          <a:lstStyle/>
          <a:p>
            <a:r>
              <a:rPr lang="zh-TW" altLang="en-US" sz="4000" smtClean="0"/>
              <a:t>特色</a:t>
            </a:r>
          </a:p>
        </p:txBody>
      </p:sp>
      <p:sp>
        <p:nvSpPr>
          <p:cNvPr id="5" name="文字方塊 4"/>
          <p:cNvSpPr txBox="1"/>
          <p:nvPr/>
        </p:nvSpPr>
        <p:spPr>
          <a:xfrm>
            <a:off x="395288" y="981075"/>
            <a:ext cx="8353425" cy="646113"/>
          </a:xfrm>
          <a:prstGeom prst="rect">
            <a:avLst/>
          </a:prstGeom>
          <a:noFill/>
        </p:spPr>
        <p:txBody>
          <a:bodyPr>
            <a:spAutoFit/>
          </a:bodyPr>
          <a:lstStyle/>
          <a:p>
            <a:pPr>
              <a:defRPr/>
            </a:pPr>
            <a:endParaRPr lang="zh-TW" altLang="en-US" dirty="0">
              <a:latin typeface="Forte" pitchFamily="66" charset="0"/>
            </a:endParaRPr>
          </a:p>
        </p:txBody>
      </p:sp>
      <p:sp>
        <p:nvSpPr>
          <p:cNvPr id="70659" name="矩形 5"/>
          <p:cNvSpPr>
            <a:spLocks noChangeArrowheads="1"/>
          </p:cNvSpPr>
          <p:nvPr/>
        </p:nvSpPr>
        <p:spPr bwMode="auto">
          <a:xfrm>
            <a:off x="2339975" y="2636838"/>
            <a:ext cx="4968875" cy="3248025"/>
          </a:xfrm>
          <a:prstGeom prst="rect">
            <a:avLst/>
          </a:prstGeom>
          <a:noFill/>
          <a:ln w="9525">
            <a:noFill/>
            <a:miter lim="800000"/>
            <a:headEnd/>
            <a:tailEnd/>
          </a:ln>
        </p:spPr>
        <p:txBody>
          <a:bodyPr>
            <a:spAutoFit/>
          </a:bodyPr>
          <a:lstStyle/>
          <a:p>
            <a:pPr>
              <a:lnSpc>
                <a:spcPct val="150000"/>
              </a:lnSpc>
            </a:pPr>
            <a:r>
              <a:rPr lang="zh-TW" altLang="en-US" sz="2800">
                <a:solidFill>
                  <a:schemeClr val="tx1"/>
                </a:solidFill>
                <a:effectLst/>
              </a:rPr>
              <a:t>一、擁有堅強師資陣容</a:t>
            </a:r>
            <a:endParaRPr lang="en-US" altLang="zh-TW" sz="2800">
              <a:solidFill>
                <a:schemeClr val="tx1"/>
              </a:solidFill>
              <a:effectLst/>
            </a:endParaRPr>
          </a:p>
          <a:p>
            <a:pPr>
              <a:lnSpc>
                <a:spcPct val="150000"/>
              </a:lnSpc>
            </a:pPr>
            <a:r>
              <a:rPr lang="zh-TW" altLang="en-US" sz="2800">
                <a:solidFill>
                  <a:schemeClr val="tx1"/>
                </a:solidFill>
                <a:effectLst/>
              </a:rPr>
              <a:t>二、具備厚實教研基礎</a:t>
            </a:r>
            <a:endParaRPr lang="en-US" altLang="zh-TW" sz="2800">
              <a:solidFill>
                <a:schemeClr val="tx1"/>
              </a:solidFill>
              <a:effectLst/>
            </a:endParaRPr>
          </a:p>
          <a:p>
            <a:pPr>
              <a:lnSpc>
                <a:spcPct val="150000"/>
              </a:lnSpc>
            </a:pPr>
            <a:r>
              <a:rPr lang="zh-TW" altLang="en-US" sz="2800">
                <a:solidFill>
                  <a:schemeClr val="tx1"/>
                </a:solidFill>
                <a:effectLst/>
              </a:rPr>
              <a:t>三、配合社會發展需求</a:t>
            </a:r>
            <a:endParaRPr lang="en-US" altLang="zh-TW" sz="2800">
              <a:solidFill>
                <a:schemeClr val="tx1"/>
              </a:solidFill>
              <a:effectLst/>
            </a:endParaRPr>
          </a:p>
          <a:p>
            <a:pPr>
              <a:lnSpc>
                <a:spcPct val="150000"/>
              </a:lnSpc>
            </a:pPr>
            <a:r>
              <a:rPr lang="zh-TW" altLang="en-US" sz="2800">
                <a:solidFill>
                  <a:schemeClr val="tx1"/>
                </a:solidFill>
                <a:effectLst/>
              </a:rPr>
              <a:t>四、促進在職教育之推廣</a:t>
            </a:r>
            <a:endParaRPr lang="en-US" altLang="zh-TW" sz="2800">
              <a:solidFill>
                <a:schemeClr val="tx1"/>
              </a:solidFill>
              <a:effectLst/>
            </a:endParaRPr>
          </a:p>
          <a:p>
            <a:pPr>
              <a:lnSpc>
                <a:spcPct val="150000"/>
              </a:lnSpc>
            </a:pPr>
            <a:r>
              <a:rPr lang="zh-TW" altLang="en-US" sz="2800">
                <a:solidFill>
                  <a:schemeClr val="tx1"/>
                </a:solidFill>
                <a:effectLst/>
              </a:rPr>
              <a:t>五、引領公共政策制定之方向</a:t>
            </a:r>
          </a:p>
        </p:txBody>
      </p:sp>
      <p:sp>
        <p:nvSpPr>
          <p:cNvPr id="70660" name="文字方塊 10"/>
          <p:cNvSpPr txBox="1">
            <a:spLocks noChangeArrowheads="1"/>
          </p:cNvSpPr>
          <p:nvPr/>
        </p:nvSpPr>
        <p:spPr bwMode="auto">
          <a:xfrm>
            <a:off x="971550" y="1268413"/>
            <a:ext cx="7416800" cy="1323975"/>
          </a:xfrm>
          <a:prstGeom prst="rect">
            <a:avLst/>
          </a:prstGeom>
          <a:noFill/>
          <a:ln w="9525">
            <a:noFill/>
            <a:miter lim="800000"/>
            <a:headEnd/>
            <a:tailEnd/>
          </a:ln>
        </p:spPr>
        <p:txBody>
          <a:bodyPr>
            <a:spAutoFit/>
          </a:bodyPr>
          <a:lstStyle/>
          <a:p>
            <a:r>
              <a:rPr lang="zh-TW" altLang="en-US" sz="2000" b="0">
                <a:solidFill>
                  <a:srgbClr val="333399"/>
                </a:solidFill>
                <a:effectLst/>
              </a:rPr>
              <a:t>政大地政學系為國內唯一結合人文社會與理工科技之科系，於教學上著重於地政專業理論、土地管理、土地資源規劃及土地測量與資訊實務技能，以培養地政學術研究，以及公私部門之土地使用規劃與管理、土地登記與土地估價、不動產投資等人員</a:t>
            </a:r>
          </a:p>
        </p:txBody>
      </p:sp>
      <p:sp>
        <p:nvSpPr>
          <p:cNvPr id="12" name="文字方塊 11"/>
          <p:cNvSpPr txBox="1"/>
          <p:nvPr/>
        </p:nvSpPr>
        <p:spPr>
          <a:xfrm>
            <a:off x="0" y="0"/>
            <a:ext cx="2032000" cy="830263"/>
          </a:xfrm>
          <a:prstGeom prst="rect">
            <a:avLst/>
          </a:prstGeom>
          <a:solidFill>
            <a:srgbClr val="FF9900"/>
          </a:solidFill>
          <a:ln>
            <a:solidFill>
              <a:schemeClr val="accent2">
                <a:lumMod val="20000"/>
                <a:lumOff val="80000"/>
              </a:schemeClr>
            </a:solidFill>
          </a:ln>
        </p:spPr>
        <p:style>
          <a:lnRef idx="2">
            <a:schemeClr val="accent5">
              <a:shade val="50000"/>
            </a:schemeClr>
          </a:lnRef>
          <a:fillRef idx="1">
            <a:schemeClr val="accent5"/>
          </a:fillRef>
          <a:effectRef idx="0">
            <a:schemeClr val="accent5"/>
          </a:effectRef>
          <a:fontRef idx="minor">
            <a:schemeClr val="lt1"/>
          </a:fontRef>
        </p:style>
        <p:txBody>
          <a:bodyPr wrap="none">
            <a:spAutoFit/>
          </a:bodyPr>
          <a:lstStyle/>
          <a:p>
            <a:pPr>
              <a:defRPr/>
            </a:pPr>
            <a:r>
              <a:rPr lang="zh-TW" altLang="en-US" sz="4800" dirty="0">
                <a:solidFill>
                  <a:srgbClr val="0070C0"/>
                </a:solidFill>
                <a:effectLst/>
              </a:rPr>
              <a:t>地政系</a:t>
            </a:r>
          </a:p>
        </p:txBody>
      </p:sp>
    </p:spTree>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標題 3"/>
          <p:cNvSpPr>
            <a:spLocks noGrp="1"/>
          </p:cNvSpPr>
          <p:nvPr>
            <p:ph type="title"/>
          </p:nvPr>
        </p:nvSpPr>
        <p:spPr>
          <a:xfrm>
            <a:off x="3203575" y="188913"/>
            <a:ext cx="3384550" cy="765175"/>
          </a:xfrm>
        </p:spPr>
        <p:txBody>
          <a:bodyPr/>
          <a:lstStyle/>
          <a:p>
            <a:r>
              <a:rPr lang="zh-TW" altLang="en-US" sz="4000" smtClean="0"/>
              <a:t>教學目標</a:t>
            </a:r>
          </a:p>
        </p:txBody>
      </p:sp>
      <p:graphicFrame>
        <p:nvGraphicFramePr>
          <p:cNvPr id="5" name="表格 4"/>
          <p:cNvGraphicFramePr>
            <a:graphicFrameLocks noGrp="1"/>
          </p:cNvGraphicFramePr>
          <p:nvPr/>
        </p:nvGraphicFramePr>
        <p:xfrm>
          <a:off x="95250" y="1028700"/>
          <a:ext cx="8964613" cy="5715636"/>
        </p:xfrm>
        <a:graphic>
          <a:graphicData uri="http://schemas.openxmlformats.org/drawingml/2006/table">
            <a:tbl>
              <a:tblPr/>
              <a:tblGrid>
                <a:gridCol w="936625"/>
                <a:gridCol w="2159000"/>
                <a:gridCol w="2232025"/>
                <a:gridCol w="3636963"/>
              </a:tblGrid>
              <a:tr h="5762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TW" sz="1200" b="0" i="0" u="none" strike="noStrike" cap="none" normalizeH="0" baseline="0" smtClean="0">
                        <a:ln>
                          <a:noFill/>
                        </a:ln>
                        <a:solidFill>
                          <a:schemeClr val="tx1"/>
                        </a:solidFill>
                        <a:effectLst/>
                        <a:latin typeface="新細明體" pitchFamily="18" charset="-120"/>
                        <a:ea typeface="新細明體" pitchFamily="18" charset="-120"/>
                      </a:endParaRPr>
                    </a:p>
                  </a:txBody>
                  <a:tcPr marL="15832" marR="1583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smtClean="0">
                          <a:ln>
                            <a:noFill/>
                          </a:ln>
                          <a:solidFill>
                            <a:srgbClr val="CC00CC"/>
                          </a:solidFill>
                          <a:effectLst/>
                          <a:latin typeface="新細明體" pitchFamily="18" charset="-120"/>
                          <a:ea typeface="新細明體" pitchFamily="18" charset="-120"/>
                        </a:rPr>
                        <a:t>土地管理組　　</a:t>
                      </a:r>
                      <a:endParaRPr kumimoji="0" lang="zh-TW" altLang="en-US" sz="2400" b="0" i="0" u="none" strike="noStrike" cap="none" normalizeH="0" baseline="0" smtClean="0">
                        <a:ln>
                          <a:noFill/>
                        </a:ln>
                        <a:solidFill>
                          <a:srgbClr val="CC00CC"/>
                        </a:solidFill>
                        <a:effectLst/>
                        <a:latin typeface="Arial" pitchFamily="34" charset="0"/>
                        <a:ea typeface="標楷體" pitchFamily="65" charset="-120"/>
                      </a:endParaRPr>
                    </a:p>
                  </a:txBody>
                  <a:tcPr marL="15832" marR="1583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smtClean="0">
                          <a:ln>
                            <a:noFill/>
                          </a:ln>
                          <a:solidFill>
                            <a:srgbClr val="CC00CC"/>
                          </a:solidFill>
                          <a:effectLst/>
                          <a:latin typeface="新細明體" pitchFamily="18" charset="-120"/>
                          <a:ea typeface="新細明體" pitchFamily="18" charset="-120"/>
                        </a:rPr>
                        <a:t>土地資源規劃組　　</a:t>
                      </a:r>
                      <a:endParaRPr kumimoji="0" lang="zh-TW" altLang="en-US" sz="2400" b="0" i="0" u="none" strike="noStrike" cap="none" normalizeH="0" baseline="0" smtClean="0">
                        <a:ln>
                          <a:noFill/>
                        </a:ln>
                        <a:solidFill>
                          <a:srgbClr val="CC00CC"/>
                        </a:solidFill>
                        <a:effectLst/>
                        <a:latin typeface="Arial" pitchFamily="34" charset="0"/>
                        <a:ea typeface="標楷體" pitchFamily="65" charset="-120"/>
                      </a:endParaRPr>
                    </a:p>
                  </a:txBody>
                  <a:tcPr marL="15832" marR="1583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smtClean="0">
                          <a:ln>
                            <a:noFill/>
                          </a:ln>
                          <a:solidFill>
                            <a:srgbClr val="CC00CC"/>
                          </a:solidFill>
                          <a:effectLst/>
                          <a:latin typeface="新細明體" pitchFamily="18" charset="-120"/>
                          <a:ea typeface="新細明體" pitchFamily="18" charset="-120"/>
                        </a:rPr>
                        <a:t>土地測量與資訊組</a:t>
                      </a:r>
                      <a:r>
                        <a:rPr kumimoji="0" lang="zh-TW" altLang="en-US" sz="2400" b="0" i="0" u="none" strike="noStrike" cap="none" normalizeH="0" baseline="0" smtClean="0">
                          <a:ln>
                            <a:noFill/>
                          </a:ln>
                          <a:solidFill>
                            <a:srgbClr val="CC00CC"/>
                          </a:solidFill>
                          <a:effectLst/>
                          <a:latin typeface="Arial" pitchFamily="34" charset="0"/>
                          <a:ea typeface="標楷體" pitchFamily="65" charset="-120"/>
                        </a:rPr>
                        <a:t>　</a:t>
                      </a:r>
                    </a:p>
                  </a:txBody>
                  <a:tcPr marL="15832" marR="1583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259013">
                <a:tc>
                  <a:txBody>
                    <a:bodyPr/>
                    <a:lstStyle/>
                    <a:p>
                      <a:pPr marL="0" marR="0" lvl="0" indent="0" algn="ctr" defTabSz="914400" rtl="0" eaLnBrk="1" fontAlgn="base" latinLnBrk="0" hangingPunct="1">
                        <a:lnSpc>
                          <a:spcPct val="100000"/>
                        </a:lnSpc>
                        <a:spcBef>
                          <a:spcPct val="0"/>
                        </a:spcBef>
                        <a:spcAft>
                          <a:spcPts val="1200"/>
                        </a:spcAft>
                        <a:buClrTx/>
                        <a:buSzTx/>
                        <a:buFontTx/>
                        <a:buNone/>
                        <a:tabLst/>
                      </a:pPr>
                      <a:r>
                        <a:rPr kumimoji="0" lang="zh-TW" altLang="en-US" sz="3200" b="0" i="0" u="none" strike="noStrike" cap="none" normalizeH="0" baseline="0" smtClean="0">
                          <a:ln>
                            <a:noFill/>
                          </a:ln>
                          <a:solidFill>
                            <a:srgbClr val="000000"/>
                          </a:solidFill>
                          <a:effectLst/>
                          <a:latin typeface="細明體" pitchFamily="49" charset="-120"/>
                          <a:ea typeface="細明體" pitchFamily="49" charset="-120"/>
                          <a:cs typeface="新細明體" pitchFamily="18" charset="-120"/>
                        </a:rPr>
                        <a:t/>
                      </a:r>
                      <a:br>
                        <a:rPr kumimoji="0" lang="zh-TW" altLang="en-US" sz="3200" b="0" i="0" u="none" strike="noStrike" cap="none" normalizeH="0" baseline="0" smtClean="0">
                          <a:ln>
                            <a:noFill/>
                          </a:ln>
                          <a:solidFill>
                            <a:srgbClr val="000000"/>
                          </a:solidFill>
                          <a:effectLst/>
                          <a:latin typeface="細明體" pitchFamily="49" charset="-120"/>
                          <a:ea typeface="細明體" pitchFamily="49" charset="-120"/>
                          <a:cs typeface="新細明體" pitchFamily="18" charset="-120"/>
                        </a:rPr>
                      </a:br>
                      <a:r>
                        <a:rPr kumimoji="0" lang="zh-TW" altLang="en-US" sz="3200" b="1" i="0" u="none" strike="noStrike" cap="none" normalizeH="0" baseline="0" smtClean="0">
                          <a:ln>
                            <a:noFill/>
                          </a:ln>
                          <a:solidFill>
                            <a:srgbClr val="000000"/>
                          </a:solidFill>
                          <a:effectLst/>
                          <a:latin typeface="細明體" pitchFamily="49" charset="-120"/>
                          <a:ea typeface="細明體" pitchFamily="49" charset="-120"/>
                          <a:cs typeface="新細明體" pitchFamily="18" charset="-120"/>
                        </a:rPr>
                        <a:t/>
                      </a:r>
                      <a:br>
                        <a:rPr kumimoji="0" lang="zh-TW" altLang="en-US" sz="3200" b="1" i="0" u="none" strike="noStrike" cap="none" normalizeH="0" baseline="0" smtClean="0">
                          <a:ln>
                            <a:noFill/>
                          </a:ln>
                          <a:solidFill>
                            <a:srgbClr val="000000"/>
                          </a:solidFill>
                          <a:effectLst/>
                          <a:latin typeface="細明體" pitchFamily="49" charset="-120"/>
                          <a:ea typeface="細明體" pitchFamily="49" charset="-120"/>
                          <a:cs typeface="新細明體" pitchFamily="18" charset="-120"/>
                        </a:rPr>
                      </a:br>
                      <a:r>
                        <a:rPr kumimoji="0" lang="zh-TW" altLang="en-US" sz="3200" b="1" i="0" u="none" strike="noStrike" cap="none" normalizeH="0" baseline="0" smtClean="0">
                          <a:ln>
                            <a:noFill/>
                          </a:ln>
                          <a:solidFill>
                            <a:srgbClr val="000000"/>
                          </a:solidFill>
                          <a:effectLst/>
                          <a:latin typeface="細明體" pitchFamily="49" charset="-120"/>
                          <a:ea typeface="細明體" pitchFamily="49" charset="-120"/>
                          <a:cs typeface="新細明體" pitchFamily="18" charset="-120"/>
                        </a:rPr>
                        <a:t>發展</a:t>
                      </a:r>
                      <a:endParaRPr kumimoji="0" lang="zh-TW" altLang="en-US" sz="3200" b="0" i="0" u="none" strike="noStrike" cap="none" normalizeH="0" baseline="0" smtClean="0">
                        <a:ln>
                          <a:noFill/>
                        </a:ln>
                        <a:solidFill>
                          <a:schemeClr val="tx1"/>
                        </a:solidFill>
                        <a:effectLst/>
                        <a:latin typeface="細明體" pitchFamily="49" charset="-120"/>
                        <a:ea typeface="細明體" pitchFamily="49" charset="-120"/>
                        <a:cs typeface="新細明體" pitchFamily="18" charset="-12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3200" b="1" i="0" u="none" strike="noStrike" cap="none" normalizeH="0" baseline="0" smtClean="0">
                          <a:ln>
                            <a:noFill/>
                          </a:ln>
                          <a:solidFill>
                            <a:srgbClr val="000000"/>
                          </a:solidFill>
                          <a:effectLst/>
                          <a:latin typeface="細明體" pitchFamily="49" charset="-120"/>
                          <a:ea typeface="細明體" pitchFamily="49" charset="-120"/>
                          <a:cs typeface="新細明體" pitchFamily="18" charset="-120"/>
                        </a:rPr>
                        <a:t>定位</a:t>
                      </a:r>
                      <a:endParaRPr kumimoji="0" lang="zh-TW" altLang="en-US" sz="3200" b="0" i="0" u="none" strike="noStrike" cap="none" normalizeH="0" baseline="0" smtClean="0">
                        <a:ln>
                          <a:noFill/>
                        </a:ln>
                        <a:solidFill>
                          <a:schemeClr val="tx1"/>
                        </a:solidFill>
                        <a:effectLst/>
                        <a:latin typeface="細明體" pitchFamily="49" charset="-120"/>
                        <a:ea typeface="細明體" pitchFamily="49" charset="-120"/>
                      </a:endParaRPr>
                    </a:p>
                  </a:txBody>
                  <a:tcPr marL="15832" marR="1583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111125" marR="0" lvl="0" indent="-111125" algn="just" defTabSz="914400" rtl="0" eaLnBrk="1" fontAlgn="base" latinLnBrk="0" hangingPunct="1">
                        <a:lnSpc>
                          <a:spcPct val="1500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細明體" pitchFamily="49" charset="-120"/>
                          <a:ea typeface="細明體" pitchFamily="49" charset="-120"/>
                          <a:cs typeface="新細明體" pitchFamily="18" charset="-120"/>
                        </a:rPr>
                        <a:t>1.</a:t>
                      </a:r>
                      <a:r>
                        <a:rPr kumimoji="0" lang="zh-TW" altLang="en-US" sz="1400" b="0" i="0" u="none" strike="noStrike" cap="none" normalizeH="0" baseline="0" smtClean="0">
                          <a:ln>
                            <a:noFill/>
                          </a:ln>
                          <a:solidFill>
                            <a:srgbClr val="000000"/>
                          </a:solidFill>
                          <a:effectLst/>
                          <a:latin typeface="細明體" pitchFamily="49" charset="-120"/>
                          <a:ea typeface="細明體" pitchFamily="49" charset="-120"/>
                          <a:cs typeface="新細明體" pitchFamily="18" charset="-120"/>
                        </a:rPr>
                        <a:t>學術研究的深化與國際化</a:t>
                      </a:r>
                      <a:endParaRPr kumimoji="0" lang="zh-TW" altLang="en-US" sz="1400" b="0" i="0" u="none" strike="noStrike" cap="none" normalizeH="0" baseline="0" smtClean="0">
                        <a:ln>
                          <a:noFill/>
                        </a:ln>
                        <a:solidFill>
                          <a:schemeClr val="tx1"/>
                        </a:solidFill>
                        <a:effectLst/>
                        <a:latin typeface="細明體" pitchFamily="49" charset="-120"/>
                        <a:ea typeface="細明體" pitchFamily="49" charset="-120"/>
                        <a:cs typeface="新細明體" pitchFamily="18" charset="-120"/>
                      </a:endParaRPr>
                    </a:p>
                    <a:p>
                      <a:pPr marL="111125" marR="0" lvl="0" indent="-111125" algn="just" defTabSz="914400" rtl="0" eaLnBrk="1" fontAlgn="base" latinLnBrk="0" hangingPunct="1">
                        <a:lnSpc>
                          <a:spcPct val="1500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細明體" pitchFamily="49" charset="-120"/>
                          <a:ea typeface="細明體" pitchFamily="49" charset="-120"/>
                          <a:cs typeface="新細明體" pitchFamily="18" charset="-120"/>
                        </a:rPr>
                        <a:t>2.</a:t>
                      </a:r>
                      <a:r>
                        <a:rPr kumimoji="0" lang="zh-TW" altLang="en-US" sz="1400" b="0" i="0" u="none" strike="noStrike" cap="none" normalizeH="0" baseline="0" smtClean="0">
                          <a:ln>
                            <a:noFill/>
                          </a:ln>
                          <a:solidFill>
                            <a:srgbClr val="000000"/>
                          </a:solidFill>
                          <a:effectLst/>
                          <a:latin typeface="細明體" pitchFamily="49" charset="-120"/>
                          <a:ea typeface="細明體" pitchFamily="49" charset="-120"/>
                          <a:cs typeface="新細明體" pitchFamily="18" charset="-120"/>
                        </a:rPr>
                        <a:t>教學兼顧理論與實務</a:t>
                      </a:r>
                      <a:endParaRPr kumimoji="0" lang="zh-TW" altLang="en-US" sz="1400" b="0" i="0" u="none" strike="noStrike" cap="none" normalizeH="0" baseline="0" smtClean="0">
                        <a:ln>
                          <a:noFill/>
                        </a:ln>
                        <a:solidFill>
                          <a:schemeClr val="tx1"/>
                        </a:solidFill>
                        <a:effectLst/>
                        <a:latin typeface="細明體" pitchFamily="49" charset="-120"/>
                        <a:ea typeface="細明體" pitchFamily="49" charset="-120"/>
                      </a:endParaRPr>
                    </a:p>
                    <a:p>
                      <a:pPr marL="111125" marR="0" lvl="0" indent="-111125" algn="just" defTabSz="914400" rtl="0" eaLnBrk="1" fontAlgn="base" latinLnBrk="0" hangingPunct="1">
                        <a:lnSpc>
                          <a:spcPct val="1500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細明體" pitchFamily="49" charset="-120"/>
                          <a:ea typeface="細明體" pitchFamily="49" charset="-120"/>
                        </a:rPr>
                        <a:t>3.</a:t>
                      </a:r>
                      <a:r>
                        <a:rPr kumimoji="0" lang="zh-TW" altLang="en-US" sz="1400" b="0" i="0" u="none" strike="noStrike" cap="none" normalizeH="0" baseline="0" smtClean="0">
                          <a:ln>
                            <a:noFill/>
                          </a:ln>
                          <a:solidFill>
                            <a:srgbClr val="000000"/>
                          </a:solidFill>
                          <a:effectLst/>
                          <a:latin typeface="細明體" pitchFamily="49" charset="-120"/>
                          <a:ea typeface="細明體" pitchFamily="49" charset="-120"/>
                        </a:rPr>
                        <a:t>學生學習兼重專業與社會責任</a:t>
                      </a:r>
                      <a:endParaRPr kumimoji="0" lang="zh-TW" altLang="en-US" sz="1400" b="0" i="0" u="none" strike="noStrike" cap="none" normalizeH="0" baseline="0" smtClean="0">
                        <a:ln>
                          <a:noFill/>
                        </a:ln>
                        <a:solidFill>
                          <a:schemeClr val="tx1"/>
                        </a:solidFill>
                        <a:effectLst/>
                        <a:latin typeface="細明體" pitchFamily="49" charset="-120"/>
                        <a:ea typeface="細明體" pitchFamily="49" charset="-120"/>
                      </a:endParaRPr>
                    </a:p>
                  </a:txBody>
                  <a:tcPr marL="15832" marR="1583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111125" marR="0" lvl="0" indent="-111125" algn="l" defTabSz="914400" rtl="0" eaLnBrk="1" fontAlgn="base" latinLnBrk="0" hangingPunct="1">
                        <a:lnSpc>
                          <a:spcPct val="1500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細明體" pitchFamily="49" charset="-120"/>
                          <a:ea typeface="細明體" pitchFamily="49" charset="-120"/>
                          <a:cs typeface="新細明體" pitchFamily="18" charset="-120"/>
                        </a:rPr>
                        <a:t>1.</a:t>
                      </a:r>
                      <a:r>
                        <a:rPr kumimoji="0" lang="zh-TW" altLang="en-US" sz="1400" b="0" i="0" u="none" strike="noStrike" cap="none" normalizeH="0" baseline="0" smtClean="0">
                          <a:ln>
                            <a:noFill/>
                          </a:ln>
                          <a:solidFill>
                            <a:srgbClr val="000000"/>
                          </a:solidFill>
                          <a:effectLst/>
                          <a:latin typeface="細明體" pitchFamily="49" charset="-120"/>
                          <a:ea typeface="細明體" pitchFamily="49" charset="-120"/>
                          <a:cs typeface="新細明體" pitchFamily="18" charset="-120"/>
                        </a:rPr>
                        <a:t>學術研究的深化與推廣化</a:t>
                      </a:r>
                      <a:endParaRPr kumimoji="0" lang="zh-TW" altLang="en-US" sz="1400" b="0" i="0" u="none" strike="noStrike" cap="none" normalizeH="0" baseline="0" smtClean="0">
                        <a:ln>
                          <a:noFill/>
                        </a:ln>
                        <a:solidFill>
                          <a:schemeClr val="tx1"/>
                        </a:solidFill>
                        <a:effectLst/>
                        <a:latin typeface="細明體" pitchFamily="49" charset="-120"/>
                        <a:ea typeface="細明體" pitchFamily="49" charset="-120"/>
                        <a:cs typeface="新細明體" pitchFamily="18" charset="-120"/>
                      </a:endParaRPr>
                    </a:p>
                    <a:p>
                      <a:pPr marL="111125" marR="0" lvl="0" indent="-111125" algn="l" defTabSz="914400" rtl="0" eaLnBrk="1" fontAlgn="base" latinLnBrk="0" hangingPunct="1">
                        <a:lnSpc>
                          <a:spcPct val="1500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細明體" pitchFamily="49" charset="-120"/>
                          <a:ea typeface="細明體" pitchFamily="49" charset="-120"/>
                          <a:cs typeface="新細明體" pitchFamily="18" charset="-120"/>
                        </a:rPr>
                        <a:t>2.</a:t>
                      </a:r>
                      <a:r>
                        <a:rPr kumimoji="0" lang="zh-TW" altLang="en-US" sz="1400" b="0" i="0" u="none" strike="noStrike" cap="none" normalizeH="0" baseline="0" smtClean="0">
                          <a:ln>
                            <a:noFill/>
                          </a:ln>
                          <a:solidFill>
                            <a:srgbClr val="000000"/>
                          </a:solidFill>
                          <a:effectLst/>
                          <a:latin typeface="細明體" pitchFamily="49" charset="-120"/>
                          <a:ea typeface="細明體" pitchFamily="49" charset="-120"/>
                          <a:cs typeface="新細明體" pitchFamily="18" charset="-120"/>
                        </a:rPr>
                        <a:t>教學兼顧理論與實務</a:t>
                      </a:r>
                      <a:endParaRPr kumimoji="0" lang="zh-TW" altLang="en-US" sz="1400" b="0" i="0" u="none" strike="noStrike" cap="none" normalizeH="0" baseline="0" smtClean="0">
                        <a:ln>
                          <a:noFill/>
                        </a:ln>
                        <a:solidFill>
                          <a:schemeClr val="tx1"/>
                        </a:solidFill>
                        <a:effectLst/>
                        <a:latin typeface="細明體" pitchFamily="49" charset="-120"/>
                        <a:ea typeface="細明體" pitchFamily="49" charset="-120"/>
                      </a:endParaRPr>
                    </a:p>
                    <a:p>
                      <a:pPr marL="111125" marR="0" lvl="0" indent="-111125" algn="l" defTabSz="914400" rtl="0" eaLnBrk="1" fontAlgn="base" latinLnBrk="0" hangingPunct="1">
                        <a:lnSpc>
                          <a:spcPct val="1500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細明體" pitchFamily="49" charset="-120"/>
                          <a:ea typeface="細明體" pitchFamily="49" charset="-120"/>
                        </a:rPr>
                        <a:t>3.</a:t>
                      </a:r>
                      <a:r>
                        <a:rPr kumimoji="0" lang="zh-TW" altLang="en-US" sz="1400" b="0" i="0" u="none" strike="noStrike" cap="none" normalizeH="0" baseline="0" smtClean="0">
                          <a:ln>
                            <a:noFill/>
                          </a:ln>
                          <a:solidFill>
                            <a:srgbClr val="000000"/>
                          </a:solidFill>
                          <a:effectLst/>
                          <a:latin typeface="細明體" pitchFamily="49" charset="-120"/>
                          <a:ea typeface="細明體" pitchFamily="49" charset="-120"/>
                        </a:rPr>
                        <a:t>多元化學生訓練</a:t>
                      </a:r>
                      <a:endParaRPr kumimoji="0" lang="zh-TW" altLang="en-US" sz="1400" b="0" i="0" u="none" strike="noStrike" cap="none" normalizeH="0" baseline="0" smtClean="0">
                        <a:ln>
                          <a:noFill/>
                        </a:ln>
                        <a:solidFill>
                          <a:schemeClr val="tx1"/>
                        </a:solidFill>
                        <a:effectLst/>
                        <a:latin typeface="細明體" pitchFamily="49" charset="-120"/>
                        <a:ea typeface="細明體" pitchFamily="49" charset="-120"/>
                      </a:endParaRPr>
                    </a:p>
                  </a:txBody>
                  <a:tcPr marL="15832" marR="1583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111125" marR="0" lvl="0" indent="-111125" algn="l" defTabSz="914400" rtl="0" eaLnBrk="1" fontAlgn="base" latinLnBrk="0" hangingPunct="1">
                        <a:lnSpc>
                          <a:spcPct val="1500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細明體" pitchFamily="49" charset="-120"/>
                          <a:ea typeface="細明體" pitchFamily="49" charset="-120"/>
                          <a:cs typeface="新細明體" pitchFamily="18" charset="-120"/>
                        </a:rPr>
                        <a:t>1.</a:t>
                      </a:r>
                      <a:r>
                        <a:rPr kumimoji="0" lang="zh-TW" altLang="en-US" sz="1400" b="0" i="0" u="none" strike="noStrike" cap="none" normalizeH="0" baseline="0" smtClean="0">
                          <a:ln>
                            <a:noFill/>
                          </a:ln>
                          <a:solidFill>
                            <a:srgbClr val="000000"/>
                          </a:solidFill>
                          <a:effectLst/>
                          <a:latin typeface="細明體" pitchFamily="49" charset="-120"/>
                          <a:ea typeface="細明體" pitchFamily="49" charset="-120"/>
                          <a:cs typeface="新細明體" pitchFamily="18" charset="-120"/>
                        </a:rPr>
                        <a:t>土地空間資訊資料蒐集、處理及應用的技能之訓練</a:t>
                      </a:r>
                      <a:endParaRPr kumimoji="0" lang="zh-TW" altLang="en-US" sz="1400" b="0" i="0" u="none" strike="noStrike" cap="none" normalizeH="0" baseline="0" smtClean="0">
                        <a:ln>
                          <a:noFill/>
                        </a:ln>
                        <a:solidFill>
                          <a:schemeClr val="tx1"/>
                        </a:solidFill>
                        <a:effectLst/>
                        <a:latin typeface="細明體" pitchFamily="49" charset="-120"/>
                        <a:ea typeface="細明體" pitchFamily="49" charset="-120"/>
                        <a:cs typeface="新細明體" pitchFamily="18" charset="-120"/>
                      </a:endParaRPr>
                    </a:p>
                    <a:p>
                      <a:pPr marL="111125" marR="0" lvl="0" indent="-111125" algn="l" defTabSz="914400" rtl="0" eaLnBrk="1" fontAlgn="base" latinLnBrk="0" hangingPunct="1">
                        <a:lnSpc>
                          <a:spcPct val="1500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細明體" pitchFamily="49" charset="-120"/>
                          <a:ea typeface="細明體" pitchFamily="49" charset="-120"/>
                          <a:cs typeface="新細明體" pitchFamily="18" charset="-120"/>
                        </a:rPr>
                        <a:t>2.</a:t>
                      </a:r>
                      <a:r>
                        <a:rPr kumimoji="0" lang="zh-TW" altLang="en-US" sz="1400" b="0" i="0" u="none" strike="noStrike" cap="none" normalizeH="0" baseline="0" smtClean="0">
                          <a:ln>
                            <a:noFill/>
                          </a:ln>
                          <a:solidFill>
                            <a:srgbClr val="000000"/>
                          </a:solidFill>
                          <a:effectLst/>
                          <a:latin typeface="細明體" pitchFamily="49" charset="-120"/>
                          <a:ea typeface="細明體" pitchFamily="49" charset="-120"/>
                          <a:cs typeface="新細明體" pitchFamily="18" charset="-120"/>
                        </a:rPr>
                        <a:t>結合土地空間資料庫系統和網際網路進行土地空間資訊之管理、分析與應用技能</a:t>
                      </a:r>
                      <a:endParaRPr kumimoji="0" lang="zh-TW" altLang="en-US" sz="1400" b="0" i="0" u="none" strike="noStrike" cap="none" normalizeH="0" baseline="0" smtClean="0">
                        <a:ln>
                          <a:noFill/>
                        </a:ln>
                        <a:solidFill>
                          <a:schemeClr val="tx1"/>
                        </a:solidFill>
                        <a:effectLst/>
                        <a:latin typeface="細明體" pitchFamily="49" charset="-120"/>
                        <a:ea typeface="細明體" pitchFamily="49" charset="-120"/>
                      </a:endParaRPr>
                    </a:p>
                    <a:p>
                      <a:pPr marL="111125" marR="0" lvl="0" indent="-111125" algn="l" defTabSz="914400" rtl="0" eaLnBrk="1" fontAlgn="base" latinLnBrk="0" hangingPunct="1">
                        <a:lnSpc>
                          <a:spcPct val="1500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細明體" pitchFamily="49" charset="-120"/>
                          <a:ea typeface="細明體" pitchFamily="49" charset="-120"/>
                        </a:rPr>
                        <a:t>3.</a:t>
                      </a:r>
                      <a:r>
                        <a:rPr kumimoji="0" lang="zh-TW" altLang="en-US" sz="1400" b="0" i="0" u="none" strike="noStrike" cap="none" normalizeH="0" baseline="0" smtClean="0">
                          <a:ln>
                            <a:noFill/>
                          </a:ln>
                          <a:solidFill>
                            <a:srgbClr val="000000"/>
                          </a:solidFill>
                          <a:effectLst/>
                          <a:latin typeface="細明體" pitchFamily="49" charset="-120"/>
                          <a:ea typeface="細明體" pitchFamily="49" charset="-120"/>
                        </a:rPr>
                        <a:t>理論與實作並重</a:t>
                      </a:r>
                      <a:endParaRPr kumimoji="0" lang="zh-TW" altLang="en-US" sz="1400" b="0" i="0" u="none" strike="noStrike" cap="none" normalizeH="0" baseline="0" smtClean="0">
                        <a:ln>
                          <a:noFill/>
                        </a:ln>
                        <a:solidFill>
                          <a:schemeClr val="tx1"/>
                        </a:solidFill>
                        <a:effectLst/>
                        <a:latin typeface="細明體" pitchFamily="49" charset="-120"/>
                        <a:ea typeface="細明體" pitchFamily="49" charset="-120"/>
                      </a:endParaRPr>
                    </a:p>
                    <a:p>
                      <a:pPr marL="111125" marR="0" lvl="0" indent="-111125" algn="l" defTabSz="914400" rtl="0" eaLnBrk="1" fontAlgn="base" latinLnBrk="0" hangingPunct="1">
                        <a:lnSpc>
                          <a:spcPct val="1500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細明體" pitchFamily="49" charset="-120"/>
                          <a:ea typeface="細明體" pitchFamily="49" charset="-120"/>
                        </a:rPr>
                        <a:t>4.</a:t>
                      </a:r>
                      <a:r>
                        <a:rPr kumimoji="0" lang="zh-TW" altLang="en-US" sz="1400" b="0" i="0" u="none" strike="noStrike" cap="none" normalizeH="0" baseline="0" smtClean="0">
                          <a:ln>
                            <a:noFill/>
                          </a:ln>
                          <a:solidFill>
                            <a:srgbClr val="000000"/>
                          </a:solidFill>
                          <a:effectLst/>
                          <a:latin typeface="細明體" pitchFamily="49" charset="-120"/>
                          <a:ea typeface="細明體" pitchFamily="49" charset="-120"/>
                        </a:rPr>
                        <a:t>提供相關領域專長之基礎知識，以為研究土地空間資訊及跨領域學習之基礎</a:t>
                      </a:r>
                      <a:endParaRPr kumimoji="0" lang="zh-TW" altLang="en-US" sz="1400" b="0" i="0" u="none" strike="noStrike" cap="none" normalizeH="0" baseline="0" smtClean="0">
                        <a:ln>
                          <a:noFill/>
                        </a:ln>
                        <a:solidFill>
                          <a:schemeClr val="tx1"/>
                        </a:solidFill>
                        <a:effectLst/>
                        <a:latin typeface="細明體" pitchFamily="49" charset="-120"/>
                        <a:ea typeface="細明體" pitchFamily="49" charset="-120"/>
                      </a:endParaRPr>
                    </a:p>
                  </a:txBody>
                  <a:tcPr marL="15832" marR="1583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292350">
                <a:tc>
                  <a:txBody>
                    <a:bodyPr/>
                    <a:lstStyle/>
                    <a:p>
                      <a:pPr marL="0" marR="0" lvl="0" indent="0" algn="ctr" defTabSz="914400" rtl="0" eaLnBrk="1" fontAlgn="base" latinLnBrk="0" hangingPunct="1">
                        <a:lnSpc>
                          <a:spcPct val="100000"/>
                        </a:lnSpc>
                        <a:spcBef>
                          <a:spcPct val="0"/>
                        </a:spcBef>
                        <a:spcAft>
                          <a:spcPts val="1200"/>
                        </a:spcAft>
                        <a:buClrTx/>
                        <a:buSzTx/>
                        <a:buFontTx/>
                        <a:buNone/>
                        <a:tabLst/>
                      </a:pPr>
                      <a:r>
                        <a:rPr kumimoji="0" lang="zh-TW" altLang="en-US" sz="3200" b="0" i="0" u="none" strike="noStrike" cap="none" normalizeH="0" baseline="0" smtClean="0">
                          <a:ln>
                            <a:noFill/>
                          </a:ln>
                          <a:solidFill>
                            <a:srgbClr val="000000"/>
                          </a:solidFill>
                          <a:effectLst/>
                          <a:latin typeface="細明體" pitchFamily="49" charset="-120"/>
                          <a:ea typeface="細明體" pitchFamily="49" charset="-120"/>
                          <a:cs typeface="新細明體" pitchFamily="18" charset="-120"/>
                        </a:rPr>
                        <a:t/>
                      </a:r>
                      <a:br>
                        <a:rPr kumimoji="0" lang="zh-TW" altLang="en-US" sz="3200" b="0" i="0" u="none" strike="noStrike" cap="none" normalizeH="0" baseline="0" smtClean="0">
                          <a:ln>
                            <a:noFill/>
                          </a:ln>
                          <a:solidFill>
                            <a:srgbClr val="000000"/>
                          </a:solidFill>
                          <a:effectLst/>
                          <a:latin typeface="細明體" pitchFamily="49" charset="-120"/>
                          <a:ea typeface="細明體" pitchFamily="49" charset="-120"/>
                          <a:cs typeface="新細明體" pitchFamily="18" charset="-120"/>
                        </a:rPr>
                      </a:br>
                      <a:r>
                        <a:rPr kumimoji="0" lang="zh-TW" altLang="en-US" sz="3200" b="0" i="0" u="none" strike="noStrike" cap="none" normalizeH="0" baseline="0" smtClean="0">
                          <a:ln>
                            <a:noFill/>
                          </a:ln>
                          <a:solidFill>
                            <a:srgbClr val="000000"/>
                          </a:solidFill>
                          <a:effectLst/>
                          <a:latin typeface="細明體" pitchFamily="49" charset="-120"/>
                          <a:ea typeface="細明體" pitchFamily="49" charset="-120"/>
                          <a:cs typeface="新細明體" pitchFamily="18" charset="-120"/>
                        </a:rPr>
                        <a:t/>
                      </a:r>
                      <a:br>
                        <a:rPr kumimoji="0" lang="zh-TW" altLang="en-US" sz="3200" b="0" i="0" u="none" strike="noStrike" cap="none" normalizeH="0" baseline="0" smtClean="0">
                          <a:ln>
                            <a:noFill/>
                          </a:ln>
                          <a:solidFill>
                            <a:srgbClr val="000000"/>
                          </a:solidFill>
                          <a:effectLst/>
                          <a:latin typeface="細明體" pitchFamily="49" charset="-120"/>
                          <a:ea typeface="細明體" pitchFamily="49" charset="-120"/>
                          <a:cs typeface="新細明體" pitchFamily="18" charset="-120"/>
                        </a:rPr>
                      </a:br>
                      <a:r>
                        <a:rPr kumimoji="0" lang="zh-TW" altLang="en-US" sz="3200" b="1" i="0" u="none" strike="noStrike" cap="none" normalizeH="0" baseline="0" smtClean="0">
                          <a:ln>
                            <a:noFill/>
                          </a:ln>
                          <a:solidFill>
                            <a:srgbClr val="000000"/>
                          </a:solidFill>
                          <a:effectLst/>
                          <a:latin typeface="細明體" pitchFamily="49" charset="-120"/>
                          <a:ea typeface="細明體" pitchFamily="49" charset="-120"/>
                          <a:cs typeface="新細明體" pitchFamily="18" charset="-120"/>
                        </a:rPr>
                        <a:t>發展</a:t>
                      </a:r>
                      <a:endParaRPr kumimoji="0" lang="zh-TW" altLang="en-US" sz="3200" b="0" i="0" u="none" strike="noStrike" cap="none" normalizeH="0" baseline="0" smtClean="0">
                        <a:ln>
                          <a:noFill/>
                        </a:ln>
                        <a:solidFill>
                          <a:schemeClr val="tx1"/>
                        </a:solidFill>
                        <a:effectLst/>
                        <a:latin typeface="細明體" pitchFamily="49" charset="-120"/>
                        <a:ea typeface="細明體" pitchFamily="49" charset="-120"/>
                        <a:cs typeface="新細明體" pitchFamily="18" charset="-12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3200" b="1" i="0" u="none" strike="noStrike" cap="none" normalizeH="0" baseline="0" smtClean="0">
                          <a:ln>
                            <a:noFill/>
                          </a:ln>
                          <a:solidFill>
                            <a:srgbClr val="000000"/>
                          </a:solidFill>
                          <a:effectLst/>
                          <a:latin typeface="細明體" pitchFamily="49" charset="-120"/>
                          <a:ea typeface="細明體" pitchFamily="49" charset="-120"/>
                          <a:cs typeface="新細明體" pitchFamily="18" charset="-120"/>
                        </a:rPr>
                        <a:t>特色</a:t>
                      </a:r>
                      <a:endParaRPr kumimoji="0" lang="zh-TW" altLang="en-US" sz="3200" b="0" i="0" u="none" strike="noStrike" cap="none" normalizeH="0" baseline="0" smtClean="0">
                        <a:ln>
                          <a:noFill/>
                        </a:ln>
                        <a:solidFill>
                          <a:schemeClr val="tx1"/>
                        </a:solidFill>
                        <a:effectLst/>
                        <a:latin typeface="細明體" pitchFamily="49" charset="-120"/>
                        <a:ea typeface="細明體" pitchFamily="49" charset="-120"/>
                      </a:endParaRPr>
                    </a:p>
                  </a:txBody>
                  <a:tcPr marL="15832" marR="1583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111125" marR="0" lvl="0" indent="-111125" algn="just" defTabSz="914400" rtl="0" eaLnBrk="1" fontAlgn="base" latinLnBrk="0" hangingPunct="1">
                        <a:lnSpc>
                          <a:spcPct val="1500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細明體" pitchFamily="49" charset="-120"/>
                          <a:ea typeface="細明體" pitchFamily="49" charset="-120"/>
                          <a:cs typeface="新細明體" pitchFamily="18" charset="-120"/>
                        </a:rPr>
                        <a:t>1.</a:t>
                      </a:r>
                      <a:r>
                        <a:rPr kumimoji="0" lang="zh-TW" altLang="en-US" sz="1400" b="0" i="0" u="none" strike="noStrike" cap="none" normalizeH="0" baseline="0" smtClean="0">
                          <a:ln>
                            <a:noFill/>
                          </a:ln>
                          <a:solidFill>
                            <a:srgbClr val="000000"/>
                          </a:solidFill>
                          <a:effectLst/>
                          <a:latin typeface="細明體" pitchFamily="49" charset="-120"/>
                          <a:ea typeface="細明體" pitchFamily="49" charset="-120"/>
                          <a:cs typeface="新細明體" pitchFamily="18" charset="-120"/>
                        </a:rPr>
                        <a:t>融合法政、經濟與商學等專業學門</a:t>
                      </a:r>
                      <a:endParaRPr kumimoji="0" lang="zh-TW" altLang="en-US" sz="1400" b="0" i="0" u="none" strike="noStrike" cap="none" normalizeH="0" baseline="0" smtClean="0">
                        <a:ln>
                          <a:noFill/>
                        </a:ln>
                        <a:solidFill>
                          <a:schemeClr val="tx1"/>
                        </a:solidFill>
                        <a:effectLst/>
                        <a:latin typeface="細明體" pitchFamily="49" charset="-120"/>
                        <a:ea typeface="細明體" pitchFamily="49" charset="-120"/>
                        <a:cs typeface="新細明體" pitchFamily="18" charset="-120"/>
                      </a:endParaRPr>
                    </a:p>
                    <a:p>
                      <a:pPr marL="111125" marR="0" lvl="0" indent="-111125" algn="just" defTabSz="914400" rtl="0" eaLnBrk="1" fontAlgn="base" latinLnBrk="0" hangingPunct="1">
                        <a:lnSpc>
                          <a:spcPct val="1500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細明體" pitchFamily="49" charset="-120"/>
                          <a:ea typeface="細明體" pitchFamily="49" charset="-120"/>
                          <a:cs typeface="新細明體" pitchFamily="18" charset="-120"/>
                        </a:rPr>
                        <a:t>2.</a:t>
                      </a:r>
                      <a:r>
                        <a:rPr kumimoji="0" lang="zh-TW" altLang="en-US" sz="1400" b="0" i="0" u="none" strike="noStrike" cap="none" normalizeH="0" baseline="0" smtClean="0">
                          <a:ln>
                            <a:noFill/>
                          </a:ln>
                          <a:solidFill>
                            <a:srgbClr val="000000"/>
                          </a:solidFill>
                          <a:effectLst/>
                          <a:latin typeface="細明體" pitchFamily="49" charset="-120"/>
                          <a:ea typeface="細明體" pitchFamily="49" charset="-120"/>
                          <a:cs typeface="新細明體" pitchFamily="18" charset="-120"/>
                        </a:rPr>
                        <a:t>理論與實務結合之教學</a:t>
                      </a:r>
                      <a:endParaRPr kumimoji="0" lang="zh-TW" altLang="en-US" sz="1400" b="0" i="0" u="none" strike="noStrike" cap="none" normalizeH="0" baseline="0" smtClean="0">
                        <a:ln>
                          <a:noFill/>
                        </a:ln>
                        <a:solidFill>
                          <a:schemeClr val="tx1"/>
                        </a:solidFill>
                        <a:effectLst/>
                        <a:latin typeface="細明體" pitchFamily="49" charset="-120"/>
                        <a:ea typeface="細明體" pitchFamily="49" charset="-120"/>
                      </a:endParaRPr>
                    </a:p>
                    <a:p>
                      <a:pPr marL="111125" marR="0" lvl="0" indent="-111125" algn="just" defTabSz="914400" rtl="0" eaLnBrk="1" fontAlgn="base" latinLnBrk="0" hangingPunct="1">
                        <a:lnSpc>
                          <a:spcPct val="1500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細明體" pitchFamily="49" charset="-120"/>
                          <a:ea typeface="細明體" pitchFamily="49" charset="-120"/>
                        </a:rPr>
                        <a:t>3.</a:t>
                      </a:r>
                      <a:r>
                        <a:rPr kumimoji="0" lang="zh-TW" altLang="en-US" sz="1400" b="0" i="0" u="none" strike="noStrike" cap="none" normalizeH="0" baseline="0" smtClean="0">
                          <a:ln>
                            <a:noFill/>
                          </a:ln>
                          <a:solidFill>
                            <a:srgbClr val="000000"/>
                          </a:solidFill>
                          <a:effectLst/>
                          <a:latin typeface="細明體" pitchFamily="49" charset="-120"/>
                          <a:ea typeface="細明體" pitchFamily="49" charset="-120"/>
                        </a:rPr>
                        <a:t>兼顧國土行政管理及不動產開發經營等特色</a:t>
                      </a:r>
                      <a:endParaRPr kumimoji="0" lang="zh-TW" altLang="en-US" sz="1400" b="0" i="0" u="none" strike="noStrike" cap="none" normalizeH="0" baseline="0" smtClean="0">
                        <a:ln>
                          <a:noFill/>
                        </a:ln>
                        <a:solidFill>
                          <a:schemeClr val="tx1"/>
                        </a:solidFill>
                        <a:effectLst/>
                        <a:latin typeface="細明體" pitchFamily="49" charset="-120"/>
                        <a:ea typeface="細明體" pitchFamily="49" charset="-120"/>
                      </a:endParaRPr>
                    </a:p>
                    <a:p>
                      <a:pPr marL="111125" marR="0" lvl="0" indent="-111125" algn="just" defTabSz="914400" rtl="0" eaLnBrk="1" fontAlgn="base" latinLnBrk="0" hangingPunct="1">
                        <a:lnSpc>
                          <a:spcPct val="1500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細明體" pitchFamily="49" charset="-120"/>
                          <a:ea typeface="細明體" pitchFamily="49" charset="-120"/>
                        </a:rPr>
                        <a:t>4.</a:t>
                      </a:r>
                      <a:r>
                        <a:rPr kumimoji="0" lang="zh-TW" altLang="en-US" sz="1400" b="0" i="0" u="none" strike="noStrike" cap="none" normalizeH="0" baseline="0" smtClean="0">
                          <a:ln>
                            <a:noFill/>
                          </a:ln>
                          <a:solidFill>
                            <a:srgbClr val="000000"/>
                          </a:solidFill>
                          <a:effectLst/>
                          <a:latin typeface="細明體" pitchFamily="49" charset="-120"/>
                          <a:ea typeface="細明體" pitchFamily="49" charset="-120"/>
                        </a:rPr>
                        <a:t>專業學習，多元整合</a:t>
                      </a:r>
                      <a:endParaRPr kumimoji="0" lang="zh-TW" altLang="en-US" sz="1400" b="0" i="0" u="none" strike="noStrike" cap="none" normalizeH="0" baseline="0" smtClean="0">
                        <a:ln>
                          <a:noFill/>
                        </a:ln>
                        <a:solidFill>
                          <a:schemeClr val="tx1"/>
                        </a:solidFill>
                        <a:effectLst/>
                        <a:latin typeface="細明體" pitchFamily="49" charset="-120"/>
                        <a:ea typeface="細明體" pitchFamily="49" charset="-120"/>
                      </a:endParaRPr>
                    </a:p>
                    <a:p>
                      <a:pPr marL="111125" marR="0" lvl="0" indent="-111125" algn="just" defTabSz="914400" rtl="0" eaLnBrk="1" fontAlgn="base" latinLnBrk="0" hangingPunct="1">
                        <a:lnSpc>
                          <a:spcPct val="1500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細明體" pitchFamily="49" charset="-120"/>
                          <a:ea typeface="細明體" pitchFamily="49" charset="-120"/>
                        </a:rPr>
                        <a:t>5.</a:t>
                      </a:r>
                      <a:r>
                        <a:rPr kumimoji="0" lang="zh-TW" altLang="en-US" sz="1400" b="0" i="0" u="none" strike="noStrike" cap="none" normalizeH="0" baseline="0" smtClean="0">
                          <a:ln>
                            <a:noFill/>
                          </a:ln>
                          <a:solidFill>
                            <a:srgbClr val="000000"/>
                          </a:solidFill>
                          <a:effectLst/>
                          <a:latin typeface="細明體" pitchFamily="49" charset="-120"/>
                          <a:ea typeface="細明體" pitchFamily="49" charset="-120"/>
                        </a:rPr>
                        <a:t>積極與政府部門或民間產業各界合作，並參與社會服務</a:t>
                      </a:r>
                      <a:endParaRPr kumimoji="0" lang="zh-TW" altLang="en-US" sz="1400" b="0" i="0" u="none" strike="noStrike" cap="none" normalizeH="0" baseline="0" smtClean="0">
                        <a:ln>
                          <a:noFill/>
                        </a:ln>
                        <a:solidFill>
                          <a:schemeClr val="tx1"/>
                        </a:solidFill>
                        <a:effectLst/>
                        <a:latin typeface="細明體" pitchFamily="49" charset="-120"/>
                        <a:ea typeface="細明體" pitchFamily="49" charset="-120"/>
                      </a:endParaRPr>
                    </a:p>
                  </a:txBody>
                  <a:tcPr marL="15832" marR="1583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111125" marR="0" lvl="0" indent="-111125" algn="l" defTabSz="914400" rtl="0" eaLnBrk="1" fontAlgn="base" latinLnBrk="0" hangingPunct="1">
                        <a:lnSpc>
                          <a:spcPct val="1500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細明體" pitchFamily="49" charset="-120"/>
                          <a:ea typeface="細明體" pitchFamily="49" charset="-120"/>
                          <a:cs typeface="新細明體" pitchFamily="18" charset="-120"/>
                        </a:rPr>
                        <a:t>1.</a:t>
                      </a:r>
                      <a:r>
                        <a:rPr kumimoji="0" lang="zh-TW" altLang="en-US" sz="1400" b="0" i="0" u="none" strike="noStrike" cap="none" normalizeH="0" baseline="0" smtClean="0">
                          <a:ln>
                            <a:noFill/>
                          </a:ln>
                          <a:solidFill>
                            <a:srgbClr val="000000"/>
                          </a:solidFill>
                          <a:effectLst/>
                          <a:latin typeface="細明體" pitchFamily="49" charset="-120"/>
                          <a:ea typeface="細明體" pitchFamily="49" charset="-120"/>
                          <a:cs typeface="新細明體" pitchFamily="18" charset="-120"/>
                        </a:rPr>
                        <a:t>法令制度之落實，兼顧計畫體系之執行</a:t>
                      </a:r>
                      <a:endParaRPr kumimoji="0" lang="zh-TW" altLang="en-US" sz="1400" b="0" i="0" u="none" strike="noStrike" cap="none" normalizeH="0" baseline="0" smtClean="0">
                        <a:ln>
                          <a:noFill/>
                        </a:ln>
                        <a:solidFill>
                          <a:schemeClr val="tx1"/>
                        </a:solidFill>
                        <a:effectLst/>
                        <a:latin typeface="細明體" pitchFamily="49" charset="-120"/>
                        <a:ea typeface="細明體" pitchFamily="49" charset="-120"/>
                        <a:cs typeface="新細明體" pitchFamily="18" charset="-120"/>
                      </a:endParaRPr>
                    </a:p>
                    <a:p>
                      <a:pPr marL="111125" marR="0" lvl="0" indent="-111125" algn="l" defTabSz="914400" rtl="0" eaLnBrk="1" fontAlgn="base" latinLnBrk="0" hangingPunct="1">
                        <a:lnSpc>
                          <a:spcPct val="1500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細明體" pitchFamily="49" charset="-120"/>
                          <a:ea typeface="細明體" pitchFamily="49" charset="-120"/>
                          <a:cs typeface="新細明體" pitchFamily="18" charset="-120"/>
                        </a:rPr>
                        <a:t>2.</a:t>
                      </a:r>
                      <a:r>
                        <a:rPr kumimoji="0" lang="zh-TW" altLang="en-US" sz="1400" b="0" i="0" u="none" strike="noStrike" cap="none" normalizeH="0" baseline="0" smtClean="0">
                          <a:ln>
                            <a:noFill/>
                          </a:ln>
                          <a:solidFill>
                            <a:srgbClr val="000000"/>
                          </a:solidFill>
                          <a:effectLst/>
                          <a:latin typeface="細明體" pitchFamily="49" charset="-120"/>
                          <a:ea typeface="細明體" pitchFamily="49" charset="-120"/>
                          <a:cs typeface="新細明體" pitchFamily="18" charset="-120"/>
                        </a:rPr>
                        <a:t>計畫、開發與管理並重</a:t>
                      </a:r>
                      <a:endParaRPr kumimoji="0" lang="zh-TW" altLang="en-US" sz="1400" b="0" i="0" u="none" strike="noStrike" cap="none" normalizeH="0" baseline="0" smtClean="0">
                        <a:ln>
                          <a:noFill/>
                        </a:ln>
                        <a:solidFill>
                          <a:schemeClr val="tx1"/>
                        </a:solidFill>
                        <a:effectLst/>
                        <a:latin typeface="細明體" pitchFamily="49" charset="-120"/>
                        <a:ea typeface="細明體" pitchFamily="49" charset="-120"/>
                      </a:endParaRPr>
                    </a:p>
                    <a:p>
                      <a:pPr marL="111125" marR="0" lvl="0" indent="-111125" algn="l" defTabSz="914400" rtl="0" eaLnBrk="1" fontAlgn="base" latinLnBrk="0" hangingPunct="1">
                        <a:lnSpc>
                          <a:spcPct val="1500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細明體" pitchFamily="49" charset="-120"/>
                          <a:ea typeface="細明體" pitchFamily="49" charset="-120"/>
                        </a:rPr>
                        <a:t>3.</a:t>
                      </a:r>
                      <a:r>
                        <a:rPr kumimoji="0" lang="zh-TW" altLang="en-US" sz="1400" b="0" i="0" u="none" strike="noStrike" cap="none" normalizeH="0" baseline="0" smtClean="0">
                          <a:ln>
                            <a:noFill/>
                          </a:ln>
                          <a:solidFill>
                            <a:srgbClr val="000000"/>
                          </a:solidFill>
                          <a:effectLst/>
                          <a:latin typeface="細明體" pitchFamily="49" charset="-120"/>
                          <a:ea typeface="細明體" pitchFamily="49" charset="-120"/>
                        </a:rPr>
                        <a:t>城鄉發展並重</a:t>
                      </a:r>
                      <a:endParaRPr kumimoji="0" lang="zh-TW" altLang="en-US" sz="1400" b="0" i="0" u="none" strike="noStrike" cap="none" normalizeH="0" baseline="0" smtClean="0">
                        <a:ln>
                          <a:noFill/>
                        </a:ln>
                        <a:solidFill>
                          <a:schemeClr val="tx1"/>
                        </a:solidFill>
                        <a:effectLst/>
                        <a:latin typeface="細明體" pitchFamily="49" charset="-120"/>
                        <a:ea typeface="細明體" pitchFamily="49" charset="-120"/>
                      </a:endParaRPr>
                    </a:p>
                    <a:p>
                      <a:pPr marL="111125" marR="0" lvl="0" indent="-111125" algn="l" defTabSz="914400" rtl="0" eaLnBrk="1" fontAlgn="base" latinLnBrk="0" hangingPunct="1">
                        <a:lnSpc>
                          <a:spcPct val="1500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細明體" pitchFamily="49" charset="-120"/>
                          <a:ea typeface="細明體" pitchFamily="49" charset="-120"/>
                        </a:rPr>
                        <a:t>4.</a:t>
                      </a:r>
                      <a:r>
                        <a:rPr kumimoji="0" lang="zh-TW" altLang="en-US" sz="1400" b="0" i="0" u="none" strike="noStrike" cap="none" normalizeH="0" baseline="0" smtClean="0">
                          <a:ln>
                            <a:noFill/>
                          </a:ln>
                          <a:solidFill>
                            <a:srgbClr val="000000"/>
                          </a:solidFill>
                          <a:effectLst/>
                          <a:latin typeface="細明體" pitchFamily="49" charset="-120"/>
                          <a:ea typeface="細明體" pitchFamily="49" charset="-120"/>
                        </a:rPr>
                        <a:t>基於「永續發展」理念，整合經濟發展與環境保育</a:t>
                      </a:r>
                      <a:endParaRPr kumimoji="0" lang="zh-TW" altLang="en-US" sz="1400" b="0" i="0" u="none" strike="noStrike" cap="none" normalizeH="0" baseline="0" smtClean="0">
                        <a:ln>
                          <a:noFill/>
                        </a:ln>
                        <a:solidFill>
                          <a:schemeClr val="tx1"/>
                        </a:solidFill>
                        <a:effectLst/>
                        <a:latin typeface="細明體" pitchFamily="49" charset="-120"/>
                        <a:ea typeface="細明體" pitchFamily="49" charset="-120"/>
                      </a:endParaRPr>
                    </a:p>
                    <a:p>
                      <a:pPr marL="111125" marR="0" lvl="0" indent="-111125" algn="l" defTabSz="914400" rtl="0" eaLnBrk="1" fontAlgn="base" latinLnBrk="0" hangingPunct="1">
                        <a:lnSpc>
                          <a:spcPct val="1500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細明體" pitchFamily="49" charset="-120"/>
                          <a:ea typeface="細明體" pitchFamily="49" charset="-120"/>
                        </a:rPr>
                        <a:t>5.</a:t>
                      </a:r>
                      <a:r>
                        <a:rPr kumimoji="0" lang="zh-TW" altLang="en-US" sz="1400" b="0" i="0" u="none" strike="noStrike" cap="none" normalizeH="0" baseline="0" smtClean="0">
                          <a:ln>
                            <a:noFill/>
                          </a:ln>
                          <a:solidFill>
                            <a:srgbClr val="000000"/>
                          </a:solidFill>
                          <a:effectLst/>
                          <a:latin typeface="細明體" pitchFamily="49" charset="-120"/>
                          <a:ea typeface="細明體" pitchFamily="49" charset="-120"/>
                        </a:rPr>
                        <a:t>多樣化學程安排，協助學生獲取多元專業</a:t>
                      </a:r>
                      <a:endParaRPr kumimoji="0" lang="zh-TW" altLang="en-US" sz="1400" b="0" i="0" u="none" strike="noStrike" cap="none" normalizeH="0" baseline="0" smtClean="0">
                        <a:ln>
                          <a:noFill/>
                        </a:ln>
                        <a:solidFill>
                          <a:schemeClr val="tx1"/>
                        </a:solidFill>
                        <a:effectLst/>
                        <a:latin typeface="細明體" pitchFamily="49" charset="-120"/>
                        <a:ea typeface="細明體" pitchFamily="49" charset="-120"/>
                      </a:endParaRPr>
                    </a:p>
                  </a:txBody>
                  <a:tcPr marL="15832" marR="1583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111125" marR="0" lvl="0" indent="-111125" algn="l" defTabSz="914400" rtl="0" eaLnBrk="1" fontAlgn="base" latinLnBrk="0" hangingPunct="1">
                        <a:lnSpc>
                          <a:spcPct val="1500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細明體" pitchFamily="49" charset="-120"/>
                          <a:ea typeface="細明體" pitchFamily="49" charset="-120"/>
                          <a:cs typeface="新細明體" pitchFamily="18" charset="-120"/>
                        </a:rPr>
                        <a:t>1.</a:t>
                      </a:r>
                      <a:r>
                        <a:rPr kumimoji="0" lang="zh-TW" altLang="en-US" sz="1400" b="0" i="0" u="none" strike="noStrike" cap="none" normalizeH="0" baseline="0" smtClean="0">
                          <a:ln>
                            <a:noFill/>
                          </a:ln>
                          <a:solidFill>
                            <a:srgbClr val="000000"/>
                          </a:solidFill>
                          <a:effectLst/>
                          <a:latin typeface="細明體" pitchFamily="49" charset="-120"/>
                          <a:ea typeface="細明體" pitchFamily="49" charset="-120"/>
                          <a:cs typeface="新細明體" pitchFamily="18" charset="-120"/>
                        </a:rPr>
                        <a:t>整合目前土地空間資訊之最新科技</a:t>
                      </a:r>
                      <a:endParaRPr kumimoji="0" lang="zh-TW" altLang="en-US" sz="1400" b="0" i="0" u="none" strike="noStrike" cap="none" normalizeH="0" baseline="0" smtClean="0">
                        <a:ln>
                          <a:noFill/>
                        </a:ln>
                        <a:solidFill>
                          <a:schemeClr val="tx1"/>
                        </a:solidFill>
                        <a:effectLst/>
                        <a:latin typeface="細明體" pitchFamily="49" charset="-120"/>
                        <a:ea typeface="細明體" pitchFamily="49" charset="-120"/>
                        <a:cs typeface="新細明體" pitchFamily="18" charset="-120"/>
                      </a:endParaRPr>
                    </a:p>
                    <a:p>
                      <a:pPr marL="111125" marR="0" lvl="0" indent="-111125" algn="l" defTabSz="914400" rtl="0" eaLnBrk="1" fontAlgn="base" latinLnBrk="0" hangingPunct="1">
                        <a:lnSpc>
                          <a:spcPct val="1500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細明體" pitchFamily="49" charset="-120"/>
                          <a:ea typeface="細明體" pitchFamily="49" charset="-120"/>
                          <a:cs typeface="新細明體" pitchFamily="18" charset="-120"/>
                        </a:rPr>
                        <a:t>2.</a:t>
                      </a:r>
                      <a:r>
                        <a:rPr kumimoji="0" lang="zh-TW" altLang="en-US" sz="1400" b="0" i="0" u="none" strike="noStrike" cap="none" normalizeH="0" baseline="0" smtClean="0">
                          <a:ln>
                            <a:noFill/>
                          </a:ln>
                          <a:solidFill>
                            <a:srgbClr val="000000"/>
                          </a:solidFill>
                          <a:effectLst/>
                          <a:latin typeface="細明體" pitchFamily="49" charset="-120"/>
                          <a:ea typeface="細明體" pitchFamily="49" charset="-120"/>
                          <a:cs typeface="新細明體" pitchFamily="18" charset="-120"/>
                        </a:rPr>
                        <a:t>結合土地空間資料庫系統和網際網路進行土地空間資訊之管理、應用與分析</a:t>
                      </a:r>
                      <a:endParaRPr kumimoji="0" lang="zh-TW" altLang="en-US" sz="1400" b="0" i="0" u="none" strike="noStrike" cap="none" normalizeH="0" baseline="0" smtClean="0">
                        <a:ln>
                          <a:noFill/>
                        </a:ln>
                        <a:solidFill>
                          <a:schemeClr val="tx1"/>
                        </a:solidFill>
                        <a:effectLst/>
                        <a:latin typeface="細明體" pitchFamily="49" charset="-120"/>
                        <a:ea typeface="細明體" pitchFamily="49" charset="-120"/>
                      </a:endParaRPr>
                    </a:p>
                    <a:p>
                      <a:pPr marL="111125" marR="0" lvl="0" indent="-111125" algn="l" defTabSz="914400" rtl="0" eaLnBrk="1" fontAlgn="base" latinLnBrk="0" hangingPunct="1">
                        <a:lnSpc>
                          <a:spcPct val="1500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細明體" pitchFamily="49" charset="-120"/>
                          <a:ea typeface="細明體" pitchFamily="49" charset="-120"/>
                        </a:rPr>
                        <a:t>3.</a:t>
                      </a:r>
                      <a:r>
                        <a:rPr kumimoji="0" lang="zh-TW" altLang="en-US" sz="1400" b="0" i="0" u="none" strike="noStrike" cap="none" normalizeH="0" baseline="0" smtClean="0">
                          <a:ln>
                            <a:noFill/>
                          </a:ln>
                          <a:solidFill>
                            <a:srgbClr val="000000"/>
                          </a:solidFill>
                          <a:effectLst/>
                          <a:latin typeface="細明體" pitchFamily="49" charset="-120"/>
                          <a:ea typeface="細明體" pitchFamily="49" charset="-120"/>
                        </a:rPr>
                        <a:t>人文社會與理工科技之整合</a:t>
                      </a:r>
                      <a:endParaRPr kumimoji="0" lang="zh-TW" altLang="en-US" sz="1400" b="0" i="0" u="none" strike="noStrike" cap="none" normalizeH="0" baseline="0" smtClean="0">
                        <a:ln>
                          <a:noFill/>
                        </a:ln>
                        <a:solidFill>
                          <a:schemeClr val="tx1"/>
                        </a:solidFill>
                        <a:effectLst/>
                        <a:latin typeface="細明體" pitchFamily="49" charset="-120"/>
                        <a:ea typeface="細明體" pitchFamily="49" charset="-120"/>
                      </a:endParaRPr>
                    </a:p>
                    <a:p>
                      <a:pPr marL="111125" marR="0" lvl="0" indent="-111125" algn="l" defTabSz="914400" rtl="0" eaLnBrk="1" fontAlgn="base" latinLnBrk="0" hangingPunct="1">
                        <a:lnSpc>
                          <a:spcPct val="1500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細明體" pitchFamily="49" charset="-120"/>
                          <a:ea typeface="細明體" pitchFamily="49" charset="-120"/>
                        </a:rPr>
                        <a:t>4.</a:t>
                      </a:r>
                      <a:r>
                        <a:rPr kumimoji="0" lang="zh-TW" altLang="en-US" sz="1400" b="0" i="0" u="none" strike="noStrike" cap="none" normalizeH="0" baseline="0" smtClean="0">
                          <a:ln>
                            <a:noFill/>
                          </a:ln>
                          <a:solidFill>
                            <a:srgbClr val="000000"/>
                          </a:solidFill>
                          <a:effectLst/>
                          <a:latin typeface="細明體" pitchFamily="49" charset="-120"/>
                          <a:ea typeface="細明體" pitchFamily="49" charset="-120"/>
                        </a:rPr>
                        <a:t>以創新之概念透過網際網路，擴大土地空間資訊之應用層面與發展</a:t>
                      </a:r>
                      <a:endParaRPr kumimoji="0" lang="zh-TW" altLang="en-US" sz="1400" b="0" i="0" u="none" strike="noStrike" cap="none" normalizeH="0" baseline="0" smtClean="0">
                        <a:ln>
                          <a:noFill/>
                        </a:ln>
                        <a:solidFill>
                          <a:schemeClr val="tx1"/>
                        </a:solidFill>
                        <a:effectLst/>
                        <a:latin typeface="細明體" pitchFamily="49" charset="-120"/>
                        <a:ea typeface="細明體" pitchFamily="49" charset="-120"/>
                      </a:endParaRPr>
                    </a:p>
                  </a:txBody>
                  <a:tcPr marL="15832" marR="1583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6" name="文字方塊 5"/>
          <p:cNvSpPr txBox="1"/>
          <p:nvPr/>
        </p:nvSpPr>
        <p:spPr>
          <a:xfrm>
            <a:off x="0" y="0"/>
            <a:ext cx="2032000" cy="830263"/>
          </a:xfrm>
          <a:prstGeom prst="rect">
            <a:avLst/>
          </a:prstGeom>
          <a:solidFill>
            <a:srgbClr val="FF9900"/>
          </a:solidFill>
          <a:ln>
            <a:solidFill>
              <a:schemeClr val="accent2">
                <a:lumMod val="20000"/>
                <a:lumOff val="80000"/>
              </a:schemeClr>
            </a:solidFill>
          </a:ln>
        </p:spPr>
        <p:style>
          <a:lnRef idx="2">
            <a:schemeClr val="accent5">
              <a:shade val="50000"/>
            </a:schemeClr>
          </a:lnRef>
          <a:fillRef idx="1">
            <a:schemeClr val="accent5"/>
          </a:fillRef>
          <a:effectRef idx="0">
            <a:schemeClr val="accent5"/>
          </a:effectRef>
          <a:fontRef idx="minor">
            <a:schemeClr val="lt1"/>
          </a:fontRef>
        </p:style>
        <p:txBody>
          <a:bodyPr wrap="none">
            <a:spAutoFit/>
          </a:bodyPr>
          <a:lstStyle/>
          <a:p>
            <a:pPr>
              <a:defRPr/>
            </a:pPr>
            <a:r>
              <a:rPr lang="zh-TW" altLang="en-US" sz="4800" dirty="0">
                <a:solidFill>
                  <a:srgbClr val="0070C0"/>
                </a:solidFill>
                <a:effectLst/>
              </a:rPr>
              <a:t>地政系</a:t>
            </a:r>
          </a:p>
        </p:txBody>
      </p:sp>
    </p:spTree>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標題 1"/>
          <p:cNvSpPr>
            <a:spLocks noGrp="1"/>
          </p:cNvSpPr>
          <p:nvPr>
            <p:ph type="title"/>
          </p:nvPr>
        </p:nvSpPr>
        <p:spPr>
          <a:xfrm>
            <a:off x="3276600" y="188913"/>
            <a:ext cx="2951163" cy="647700"/>
          </a:xfrm>
        </p:spPr>
        <p:txBody>
          <a:bodyPr/>
          <a:lstStyle/>
          <a:p>
            <a:r>
              <a:rPr lang="zh-TW" altLang="en-US" sz="4000" smtClean="0"/>
              <a:t>就業概況</a:t>
            </a:r>
          </a:p>
        </p:txBody>
      </p:sp>
      <p:sp>
        <p:nvSpPr>
          <p:cNvPr id="72706" name="文字方塊 4"/>
          <p:cNvSpPr txBox="1">
            <a:spLocks noChangeArrowheads="1"/>
          </p:cNvSpPr>
          <p:nvPr/>
        </p:nvSpPr>
        <p:spPr bwMode="auto">
          <a:xfrm>
            <a:off x="323850" y="981075"/>
            <a:ext cx="8569325" cy="5170488"/>
          </a:xfrm>
          <a:prstGeom prst="rect">
            <a:avLst/>
          </a:prstGeom>
          <a:noFill/>
          <a:ln w="9525">
            <a:noFill/>
            <a:miter lim="800000"/>
            <a:headEnd/>
            <a:tailEnd/>
          </a:ln>
        </p:spPr>
        <p:txBody>
          <a:bodyPr>
            <a:spAutoFit/>
          </a:bodyPr>
          <a:lstStyle/>
          <a:p>
            <a:r>
              <a:rPr lang="zh-TW" altLang="en-US" sz="2200" b="0">
                <a:solidFill>
                  <a:schemeClr val="tx1"/>
                </a:solidFill>
                <a:effectLst/>
              </a:rPr>
              <a:t>地政系畢業生於各界從事之工作約可分成下述三項：</a:t>
            </a:r>
          </a:p>
          <a:p>
            <a:r>
              <a:rPr lang="zh-TW" altLang="en-US" sz="2200">
                <a:solidFill>
                  <a:srgbClr val="CC00CC"/>
                </a:solidFill>
                <a:effectLst/>
              </a:rPr>
              <a:t>一、公部門</a:t>
            </a:r>
          </a:p>
          <a:p>
            <a:r>
              <a:rPr lang="zh-TW" altLang="en-US" sz="2200" b="0">
                <a:solidFill>
                  <a:schemeClr val="tx1"/>
                </a:solidFill>
                <a:effectLst/>
              </a:rPr>
              <a:t>　　中央及縣市政府地政機關、中央及縣市政府測繪相關部門、中央及縣市政府土木建築相關部門、財政部門、都市計畫機關、國有財產管理機關、金融機構、中油、台電、台糖、台鹽、公賣局等公營事業機構與各機關財產管理單位。</a:t>
            </a:r>
          </a:p>
          <a:p>
            <a:r>
              <a:rPr lang="zh-TW" altLang="en-US" sz="2200">
                <a:solidFill>
                  <a:srgbClr val="CC00CC"/>
                </a:solidFill>
                <a:effectLst/>
              </a:rPr>
              <a:t>二、私部門</a:t>
            </a:r>
          </a:p>
          <a:p>
            <a:r>
              <a:rPr lang="zh-TW" altLang="en-US" sz="2200" b="0">
                <a:solidFill>
                  <a:schemeClr val="tx1"/>
                </a:solidFill>
                <a:effectLst/>
              </a:rPr>
              <a:t>　　土地開發公司、建設公司、建築經理公司、金融機構、仲介公司、地政士事務所、估價公司、估價師事務所、地理資訊系統科技公司、程式設計公司、系統管理公司、測量公司、工程顧問公司、市地重劃、都市更新公司、不動產投資公司等。</a:t>
            </a:r>
          </a:p>
          <a:p>
            <a:r>
              <a:rPr lang="zh-TW" altLang="en-US" sz="2200">
                <a:solidFill>
                  <a:srgbClr val="CC00CC"/>
                </a:solidFill>
                <a:effectLst/>
              </a:rPr>
              <a:t>三、學術機關</a:t>
            </a:r>
          </a:p>
          <a:p>
            <a:r>
              <a:rPr lang="zh-TW" altLang="en-US" sz="2200" b="0">
                <a:solidFill>
                  <a:schemeClr val="tx1"/>
                </a:solidFill>
                <a:effectLst/>
              </a:rPr>
              <a:t>　　公私立大專院校相關系所、研究機構、高職相關科系等。每學期並有部分畢業生陸續在國內研究所或赴國外深造，在在顯示本系是一個積極進取、欣欣向榮之學系。</a:t>
            </a:r>
          </a:p>
        </p:txBody>
      </p:sp>
      <p:sp>
        <p:nvSpPr>
          <p:cNvPr id="4" name="文字方塊 3"/>
          <p:cNvSpPr txBox="1"/>
          <p:nvPr/>
        </p:nvSpPr>
        <p:spPr>
          <a:xfrm>
            <a:off x="0" y="0"/>
            <a:ext cx="2032000" cy="830263"/>
          </a:xfrm>
          <a:prstGeom prst="rect">
            <a:avLst/>
          </a:prstGeom>
          <a:solidFill>
            <a:srgbClr val="FF9900"/>
          </a:solidFill>
          <a:ln>
            <a:solidFill>
              <a:schemeClr val="accent2">
                <a:lumMod val="20000"/>
                <a:lumOff val="80000"/>
              </a:schemeClr>
            </a:solidFill>
          </a:ln>
        </p:spPr>
        <p:style>
          <a:lnRef idx="2">
            <a:schemeClr val="accent5">
              <a:shade val="50000"/>
            </a:schemeClr>
          </a:lnRef>
          <a:fillRef idx="1">
            <a:schemeClr val="accent5"/>
          </a:fillRef>
          <a:effectRef idx="0">
            <a:schemeClr val="accent5"/>
          </a:effectRef>
          <a:fontRef idx="minor">
            <a:schemeClr val="lt1"/>
          </a:fontRef>
        </p:style>
        <p:txBody>
          <a:bodyPr wrap="none">
            <a:spAutoFit/>
          </a:bodyPr>
          <a:lstStyle/>
          <a:p>
            <a:pPr>
              <a:defRPr/>
            </a:pPr>
            <a:r>
              <a:rPr lang="zh-TW" altLang="en-US" sz="4800" dirty="0">
                <a:solidFill>
                  <a:srgbClr val="0070C0"/>
                </a:solidFill>
                <a:effectLst/>
              </a:rPr>
              <a:t>地政系</a:t>
            </a: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ext Box 13"/>
          <p:cNvSpPr txBox="1">
            <a:spLocks noChangeArrowheads="1"/>
          </p:cNvSpPr>
          <p:nvPr/>
        </p:nvSpPr>
        <p:spPr bwMode="auto">
          <a:xfrm>
            <a:off x="0" y="0"/>
            <a:ext cx="4067175" cy="427038"/>
          </a:xfrm>
          <a:prstGeom prst="rect">
            <a:avLst/>
          </a:prstGeom>
          <a:noFill/>
          <a:ln w="9525" algn="ctr">
            <a:noFill/>
            <a:miter lim="800000"/>
            <a:headEnd/>
            <a:tailEnd/>
          </a:ln>
        </p:spPr>
        <p:txBody>
          <a:bodyPr>
            <a:spAutoFit/>
          </a:bodyPr>
          <a:lstStyle/>
          <a:p>
            <a:endParaRPr lang="zh-TW" altLang="zh-TW" sz="2200">
              <a:effectLst/>
              <a:latin typeface="標楷體" pitchFamily="65" charset="-120"/>
            </a:endParaRPr>
          </a:p>
        </p:txBody>
      </p:sp>
      <p:sp>
        <p:nvSpPr>
          <p:cNvPr id="589832" name="Freeform 8"/>
          <p:cNvSpPr>
            <a:spLocks/>
          </p:cNvSpPr>
          <p:nvPr/>
        </p:nvSpPr>
        <p:spPr bwMode="gray">
          <a:xfrm flipH="1" flipV="1">
            <a:off x="-36513" y="-26988"/>
            <a:ext cx="5327651" cy="503238"/>
          </a:xfrm>
          <a:custGeom>
            <a:avLst/>
            <a:gdLst>
              <a:gd name="T0" fmla="*/ 272 w 1632"/>
              <a:gd name="T1" fmla="*/ 0 h 272"/>
              <a:gd name="T2" fmla="*/ 0 w 1632"/>
              <a:gd name="T3" fmla="*/ 272 h 272"/>
              <a:gd name="T4" fmla="*/ 1632 w 1632"/>
              <a:gd name="T5" fmla="*/ 272 h 272"/>
              <a:gd name="T6" fmla="*/ 1632 w 1632"/>
              <a:gd name="T7" fmla="*/ 0 h 272"/>
              <a:gd name="T8" fmla="*/ 272 w 1632"/>
              <a:gd name="T9" fmla="*/ 0 h 272"/>
              <a:gd name="T10" fmla="*/ 0 60000 65536"/>
              <a:gd name="T11" fmla="*/ 0 60000 65536"/>
              <a:gd name="T12" fmla="*/ 0 60000 65536"/>
              <a:gd name="T13" fmla="*/ 0 60000 65536"/>
              <a:gd name="T14" fmla="*/ 0 60000 65536"/>
              <a:gd name="T15" fmla="*/ 0 w 1632"/>
              <a:gd name="T16" fmla="*/ 0 h 272"/>
              <a:gd name="T17" fmla="*/ 1632 w 1632"/>
              <a:gd name="T18" fmla="*/ 272 h 272"/>
            </a:gdLst>
            <a:ahLst/>
            <a:cxnLst>
              <a:cxn ang="T10">
                <a:pos x="T0" y="T1"/>
              </a:cxn>
              <a:cxn ang="T11">
                <a:pos x="T2" y="T3"/>
              </a:cxn>
              <a:cxn ang="T12">
                <a:pos x="T4" y="T5"/>
              </a:cxn>
              <a:cxn ang="T13">
                <a:pos x="T6" y="T7"/>
              </a:cxn>
              <a:cxn ang="T14">
                <a:pos x="T8" y="T9"/>
              </a:cxn>
            </a:cxnLst>
            <a:rect l="T15" t="T16" r="T17" b="T18"/>
            <a:pathLst>
              <a:path w="1632" h="272">
                <a:moveTo>
                  <a:pt x="272" y="0"/>
                </a:moveTo>
                <a:lnTo>
                  <a:pt x="0" y="272"/>
                </a:lnTo>
                <a:lnTo>
                  <a:pt x="1632" y="272"/>
                </a:lnTo>
                <a:lnTo>
                  <a:pt x="1632" y="0"/>
                </a:lnTo>
                <a:lnTo>
                  <a:pt x="272" y="0"/>
                </a:lnTo>
                <a:close/>
              </a:path>
            </a:pathLst>
          </a:custGeom>
          <a:solidFill>
            <a:srgbClr val="7793BB"/>
          </a:solidFill>
          <a:ln w="25400">
            <a:noFill/>
            <a:round/>
            <a:headEnd/>
            <a:tailEnd/>
          </a:ln>
          <a:effectLst>
            <a:outerShdw dist="107763" dir="2700000" algn="ctr" rotWithShape="0">
              <a:schemeClr val="bg2">
                <a:alpha val="50000"/>
              </a:schemeClr>
            </a:outerShdw>
          </a:effectLst>
        </p:spPr>
        <p:txBody>
          <a:bodyPr rot="10800000" lIns="45720" tIns="44450" rIns="45720" bIns="44450" anchor="ctr" anchorCtr="1"/>
          <a:lstStyle/>
          <a:p>
            <a:pPr fontAlgn="auto">
              <a:spcBef>
                <a:spcPts val="0"/>
              </a:spcBef>
              <a:spcAft>
                <a:spcPts val="0"/>
              </a:spcAft>
              <a:defRPr/>
            </a:pPr>
            <a:endParaRPr lang="zh-TW" altLang="en-US" sz="1800" b="0">
              <a:effectLst/>
              <a:latin typeface="+mn-lt"/>
              <a:ea typeface="+mn-ea"/>
            </a:endParaRPr>
          </a:p>
        </p:txBody>
      </p:sp>
      <p:sp>
        <p:nvSpPr>
          <p:cNvPr id="111658" name="Rectangle 42"/>
          <p:cNvSpPr>
            <a:spLocks noChangeArrowheads="1"/>
          </p:cNvSpPr>
          <p:nvPr/>
        </p:nvSpPr>
        <p:spPr bwMode="auto">
          <a:xfrm>
            <a:off x="0" y="-100013"/>
            <a:ext cx="3416300" cy="646113"/>
          </a:xfrm>
          <a:prstGeom prst="rect">
            <a:avLst/>
          </a:prstGeom>
          <a:noFill/>
          <a:ln w="9525">
            <a:noFill/>
            <a:miter lim="800000"/>
            <a:headEnd/>
            <a:tailEnd/>
          </a:ln>
          <a:effectLst/>
        </p:spPr>
        <p:txBody>
          <a:bodyPr wrap="none">
            <a:spAutoFit/>
          </a:bodyPr>
          <a:lstStyle/>
          <a:p>
            <a:pPr>
              <a:defRPr/>
            </a:pPr>
            <a:r>
              <a:rPr kumimoji="1" lang="zh-TW" altLang="en-US" dirty="0">
                <a:solidFill>
                  <a:schemeClr val="tx1"/>
                </a:solidFill>
                <a:effectLst>
                  <a:outerShdw blurRad="38100" dist="38100" dir="2700000" algn="tl">
                    <a:srgbClr val="C0C0C0"/>
                  </a:outerShdw>
                </a:effectLst>
                <a:latin typeface="標楷體" pitchFamily="65" charset="-120"/>
                <a:ea typeface="華康海報體W12"/>
                <a:cs typeface="華康海報體W12"/>
              </a:rPr>
              <a:t>社科院發展願景</a:t>
            </a:r>
          </a:p>
        </p:txBody>
      </p:sp>
      <p:sp>
        <p:nvSpPr>
          <p:cNvPr id="23556" name="投影片編號版面配置區 3"/>
          <p:cNvSpPr>
            <a:spLocks noGrp="1"/>
          </p:cNvSpPr>
          <p:nvPr/>
        </p:nvSpPr>
        <p:spPr bwMode="auto">
          <a:xfrm>
            <a:off x="146050" y="6210300"/>
            <a:ext cx="457200" cy="457200"/>
          </a:xfrm>
          <a:prstGeom prst="ellipse">
            <a:avLst/>
          </a:prstGeom>
          <a:solidFill>
            <a:schemeClr val="accent1"/>
          </a:solidFill>
          <a:ln w="9525">
            <a:noFill/>
            <a:round/>
            <a:headEnd/>
            <a:tailEnd/>
          </a:ln>
        </p:spPr>
        <p:txBody>
          <a:bodyPr wrap="none" lIns="0" tIns="0" rIns="0" bIns="0" anchor="ctr" anchorCtr="1"/>
          <a:lstStyle/>
          <a:p>
            <a:pPr algn="ctr"/>
            <a:r>
              <a:rPr lang="en-US" altLang="zh-TW" sz="1400" b="0">
                <a:solidFill>
                  <a:srgbClr val="FFFFFF"/>
                </a:solidFill>
                <a:effectLst/>
                <a:latin typeface="Constantia" pitchFamily="18" charset="0"/>
              </a:rPr>
              <a:t>9</a:t>
            </a:r>
          </a:p>
        </p:txBody>
      </p:sp>
      <p:sp>
        <p:nvSpPr>
          <p:cNvPr id="23557" name="投影片編號版面配置區 3"/>
          <p:cNvSpPr>
            <a:spLocks noGrp="1"/>
          </p:cNvSpPr>
          <p:nvPr/>
        </p:nvSpPr>
        <p:spPr bwMode="auto">
          <a:xfrm>
            <a:off x="146050" y="6210300"/>
            <a:ext cx="457200" cy="457200"/>
          </a:xfrm>
          <a:prstGeom prst="ellipse">
            <a:avLst/>
          </a:prstGeom>
          <a:solidFill>
            <a:schemeClr val="accent1"/>
          </a:solidFill>
          <a:ln w="9525">
            <a:noFill/>
            <a:round/>
            <a:headEnd/>
            <a:tailEnd/>
          </a:ln>
        </p:spPr>
        <p:txBody>
          <a:bodyPr wrap="none" lIns="0" tIns="0" rIns="0" bIns="0" anchor="ctr" anchorCtr="1"/>
          <a:lstStyle/>
          <a:p>
            <a:pPr algn="ctr"/>
            <a:r>
              <a:rPr lang="en-US" altLang="zh-TW" sz="1400" b="0">
                <a:solidFill>
                  <a:srgbClr val="FFFFFF"/>
                </a:solidFill>
                <a:effectLst/>
                <a:latin typeface="Constantia" pitchFamily="18" charset="0"/>
              </a:rPr>
              <a:t>16</a:t>
            </a:r>
          </a:p>
        </p:txBody>
      </p:sp>
      <p:pic>
        <p:nvPicPr>
          <p:cNvPr id="23558" name="Picture 2" descr="投影片1"/>
          <p:cNvPicPr>
            <a:picLocks noChangeAspect="1" noChangeArrowheads="1"/>
          </p:cNvPicPr>
          <p:nvPr/>
        </p:nvPicPr>
        <p:blipFill>
          <a:blip r:embed="rId3" cstate="print"/>
          <a:srcRect/>
          <a:stretch>
            <a:fillRect/>
          </a:stretch>
        </p:blipFill>
        <p:spPr bwMode="auto">
          <a:xfrm>
            <a:off x="755650" y="765175"/>
            <a:ext cx="7345363" cy="5508625"/>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標題 1"/>
          <p:cNvSpPr>
            <a:spLocks noGrp="1"/>
          </p:cNvSpPr>
          <p:nvPr>
            <p:ph type="title"/>
          </p:nvPr>
        </p:nvSpPr>
        <p:spPr>
          <a:xfrm>
            <a:off x="1979613" y="476250"/>
            <a:ext cx="6994525" cy="777875"/>
          </a:xfrm>
        </p:spPr>
        <p:txBody>
          <a:bodyPr/>
          <a:lstStyle/>
          <a:p>
            <a:r>
              <a:rPr lang="zh-TW" altLang="en-US" sz="4000" smtClean="0">
                <a:latin typeface="標楷體" pitchFamily="65" charset="-120"/>
              </a:rPr>
              <a:t>專兼任教師與各級學生人數</a:t>
            </a:r>
          </a:p>
        </p:txBody>
      </p:sp>
      <p:sp>
        <p:nvSpPr>
          <p:cNvPr id="73730" name="內容版面配置區 2"/>
          <p:cNvSpPr>
            <a:spLocks noGrp="1"/>
          </p:cNvSpPr>
          <p:nvPr>
            <p:ph idx="1"/>
          </p:nvPr>
        </p:nvSpPr>
        <p:spPr>
          <a:xfrm>
            <a:off x="611188" y="1125538"/>
            <a:ext cx="8229600" cy="5029200"/>
          </a:xfrm>
        </p:spPr>
        <p:txBody>
          <a:bodyPr/>
          <a:lstStyle/>
          <a:p>
            <a:pPr eaLnBrk="1" hangingPunct="1">
              <a:lnSpc>
                <a:spcPct val="90000"/>
              </a:lnSpc>
            </a:pPr>
            <a:r>
              <a:rPr lang="zh-TW" altLang="en-US" sz="2800" b="1" u="sng" dirty="0" smtClean="0">
                <a:latin typeface="標楷體" pitchFamily="65" charset="-120"/>
              </a:rPr>
              <a:t>專任教師</a:t>
            </a:r>
            <a:r>
              <a:rPr lang="en-US" altLang="zh-TW" sz="2800" b="1" u="sng" dirty="0" smtClean="0">
                <a:latin typeface="標楷體" pitchFamily="65" charset="-120"/>
              </a:rPr>
              <a:t>23</a:t>
            </a:r>
            <a:r>
              <a:rPr lang="zh-TW" altLang="en-US" sz="2800" b="1" u="sng" dirty="0" smtClean="0">
                <a:latin typeface="標楷體" pitchFamily="65" charset="-120"/>
              </a:rPr>
              <a:t>人</a:t>
            </a:r>
            <a:r>
              <a:rPr lang="en-US" altLang="zh-TW" sz="2800" dirty="0" smtClean="0">
                <a:latin typeface="標楷體" pitchFamily="65" charset="-120"/>
              </a:rPr>
              <a:t>(</a:t>
            </a:r>
            <a:r>
              <a:rPr lang="zh-TW" altLang="en-US" sz="2800" dirty="0" smtClean="0">
                <a:latin typeface="標楷體" pitchFamily="65" charset="-120"/>
              </a:rPr>
              <a:t>特聘教授</a:t>
            </a:r>
            <a:r>
              <a:rPr lang="en-US" altLang="zh-TW" sz="2800" dirty="0" smtClean="0">
                <a:latin typeface="標楷體" pitchFamily="65" charset="-120"/>
              </a:rPr>
              <a:t>2</a:t>
            </a:r>
            <a:r>
              <a:rPr lang="zh-TW" altLang="en-US" sz="2800" dirty="0" smtClean="0">
                <a:latin typeface="標楷體" pitchFamily="65" charset="-120"/>
              </a:rPr>
              <a:t>人、教授</a:t>
            </a:r>
            <a:r>
              <a:rPr lang="en-US" altLang="zh-TW" sz="2800" dirty="0" smtClean="0">
                <a:latin typeface="標楷體" pitchFamily="65" charset="-120"/>
              </a:rPr>
              <a:t>10</a:t>
            </a:r>
            <a:r>
              <a:rPr lang="zh-TW" altLang="en-US" sz="2800" dirty="0" smtClean="0">
                <a:latin typeface="標楷體" pitchFamily="65" charset="-120"/>
              </a:rPr>
              <a:t>人、副教授</a:t>
            </a:r>
            <a:r>
              <a:rPr lang="en-US" altLang="zh-TW" sz="2800" dirty="0" smtClean="0">
                <a:latin typeface="標楷體" pitchFamily="65" charset="-120"/>
              </a:rPr>
              <a:t>5</a:t>
            </a:r>
            <a:r>
              <a:rPr lang="zh-TW" altLang="en-US" sz="2800" dirty="0" smtClean="0">
                <a:latin typeface="標楷體" pitchFamily="65" charset="-120"/>
              </a:rPr>
              <a:t>人、助理教授</a:t>
            </a:r>
            <a:r>
              <a:rPr lang="en-US" altLang="zh-TW" sz="2800" dirty="0" smtClean="0">
                <a:latin typeface="標楷體" pitchFamily="65" charset="-120"/>
              </a:rPr>
              <a:t>6</a:t>
            </a:r>
            <a:r>
              <a:rPr lang="zh-TW" altLang="en-US" sz="2800" dirty="0" smtClean="0">
                <a:latin typeface="標楷體" pitchFamily="65" charset="-120"/>
              </a:rPr>
              <a:t>人</a:t>
            </a:r>
            <a:r>
              <a:rPr lang="en-US" altLang="zh-TW" sz="2800" dirty="0" smtClean="0">
                <a:latin typeface="標楷體" pitchFamily="65" charset="-120"/>
              </a:rPr>
              <a:t>)</a:t>
            </a:r>
          </a:p>
          <a:p>
            <a:pPr eaLnBrk="1" hangingPunct="1">
              <a:lnSpc>
                <a:spcPct val="90000"/>
              </a:lnSpc>
            </a:pPr>
            <a:endParaRPr lang="en-US" altLang="zh-TW" sz="2800" dirty="0" smtClean="0">
              <a:latin typeface="標楷體" pitchFamily="65" charset="-120"/>
            </a:endParaRPr>
          </a:p>
          <a:p>
            <a:pPr eaLnBrk="1" hangingPunct="1">
              <a:lnSpc>
                <a:spcPct val="90000"/>
              </a:lnSpc>
            </a:pPr>
            <a:r>
              <a:rPr lang="zh-TW" altLang="en-US" sz="3000" b="1" u="sng" dirty="0" smtClean="0">
                <a:latin typeface="標楷體" pitchFamily="65" charset="-120"/>
              </a:rPr>
              <a:t>總學生人數 </a:t>
            </a:r>
            <a:r>
              <a:rPr lang="zh-TW" altLang="en-US" sz="3000" dirty="0" smtClean="0">
                <a:latin typeface="標楷體" pitchFamily="65" charset="-120"/>
              </a:rPr>
              <a:t>共</a:t>
            </a:r>
            <a:r>
              <a:rPr lang="en-US" altLang="zh-TW" sz="3000" b="1" dirty="0" smtClean="0">
                <a:latin typeface="標楷體" pitchFamily="65" charset="-120"/>
              </a:rPr>
              <a:t>458</a:t>
            </a:r>
            <a:r>
              <a:rPr lang="zh-TW" altLang="en-US" sz="3000" dirty="0" smtClean="0">
                <a:latin typeface="標楷體" pitchFamily="65" charset="-120"/>
              </a:rPr>
              <a:t>人</a:t>
            </a:r>
            <a:endParaRPr lang="en-US" altLang="zh-TW" sz="3000" b="1" u="sng" dirty="0" smtClean="0">
              <a:latin typeface="標楷體" pitchFamily="65" charset="-120"/>
            </a:endParaRPr>
          </a:p>
          <a:p>
            <a:pPr eaLnBrk="1" hangingPunct="1">
              <a:lnSpc>
                <a:spcPct val="90000"/>
              </a:lnSpc>
            </a:pPr>
            <a:r>
              <a:rPr lang="zh-TW" altLang="en-US" sz="3000" b="1" u="sng" dirty="0" smtClean="0">
                <a:latin typeface="標楷體" pitchFamily="65" charset="-120"/>
              </a:rPr>
              <a:t>學士班</a:t>
            </a:r>
            <a:r>
              <a:rPr lang="zh-TW" altLang="en-US" sz="3000" u="sng" dirty="0" smtClean="0">
                <a:latin typeface="標楷體" pitchFamily="65" charset="-120"/>
              </a:rPr>
              <a:t>學生</a:t>
            </a:r>
            <a:r>
              <a:rPr lang="zh-TW" altLang="en-US" sz="3000" dirty="0" smtClean="0">
                <a:latin typeface="標楷體" pitchFamily="65" charset="-120"/>
              </a:rPr>
              <a:t> 共</a:t>
            </a:r>
            <a:r>
              <a:rPr lang="en-US" altLang="zh-TW" sz="3000" b="1" dirty="0" smtClean="0">
                <a:latin typeface="標楷體" pitchFamily="65" charset="-120"/>
              </a:rPr>
              <a:t>404</a:t>
            </a:r>
            <a:r>
              <a:rPr lang="zh-TW" altLang="en-US" sz="3000" dirty="0" smtClean="0">
                <a:latin typeface="標楷體" pitchFamily="65" charset="-120"/>
              </a:rPr>
              <a:t>人                               </a:t>
            </a:r>
          </a:p>
          <a:p>
            <a:pPr eaLnBrk="1" hangingPunct="1">
              <a:lnSpc>
                <a:spcPct val="90000"/>
              </a:lnSpc>
            </a:pPr>
            <a:r>
              <a:rPr lang="zh-TW" altLang="en-US" sz="3000" b="1" u="sng" dirty="0" smtClean="0">
                <a:latin typeface="標楷體" pitchFamily="65" charset="-120"/>
              </a:rPr>
              <a:t>碩士班</a:t>
            </a:r>
            <a:r>
              <a:rPr lang="zh-TW" altLang="en-US" sz="3000" u="sng" dirty="0" smtClean="0">
                <a:latin typeface="標楷體" pitchFamily="65" charset="-120"/>
              </a:rPr>
              <a:t>學生</a:t>
            </a:r>
            <a:r>
              <a:rPr lang="zh-TW" altLang="en-US" sz="3000" dirty="0" smtClean="0">
                <a:latin typeface="標楷體" pitchFamily="65" charset="-120"/>
              </a:rPr>
              <a:t> 共</a:t>
            </a:r>
            <a:r>
              <a:rPr lang="en-US" altLang="zh-TW" sz="3000" b="1" dirty="0" smtClean="0">
                <a:latin typeface="標楷體" pitchFamily="65" charset="-120"/>
              </a:rPr>
              <a:t>41</a:t>
            </a:r>
            <a:r>
              <a:rPr lang="zh-TW" altLang="en-US" sz="3000" dirty="0" smtClean="0">
                <a:latin typeface="標楷體" pitchFamily="65" charset="-120"/>
              </a:rPr>
              <a:t>人</a:t>
            </a:r>
          </a:p>
          <a:p>
            <a:pPr eaLnBrk="1" hangingPunct="1">
              <a:lnSpc>
                <a:spcPct val="90000"/>
              </a:lnSpc>
            </a:pPr>
            <a:r>
              <a:rPr lang="zh-TW" altLang="en-US" sz="3000" b="1" u="sng" dirty="0" smtClean="0">
                <a:latin typeface="標楷體" pitchFamily="65" charset="-120"/>
              </a:rPr>
              <a:t>博士班</a:t>
            </a:r>
            <a:r>
              <a:rPr lang="zh-TW" altLang="en-US" sz="3000" u="sng" dirty="0" smtClean="0">
                <a:latin typeface="標楷體" pitchFamily="65" charset="-120"/>
              </a:rPr>
              <a:t>學生</a:t>
            </a:r>
            <a:r>
              <a:rPr lang="zh-TW" altLang="en-US" sz="3000" dirty="0" smtClean="0">
                <a:latin typeface="標楷體" pitchFamily="65" charset="-120"/>
              </a:rPr>
              <a:t> 共</a:t>
            </a:r>
            <a:r>
              <a:rPr lang="en-US" altLang="zh-TW" sz="3000" b="1" dirty="0" smtClean="0">
                <a:latin typeface="標楷體" pitchFamily="65" charset="-120"/>
              </a:rPr>
              <a:t>13</a:t>
            </a:r>
            <a:r>
              <a:rPr lang="zh-TW" altLang="en-US" sz="3000" dirty="0" smtClean="0">
                <a:latin typeface="標楷體" pitchFamily="65" charset="-120"/>
              </a:rPr>
              <a:t>人</a:t>
            </a:r>
          </a:p>
        </p:txBody>
      </p:sp>
      <p:sp>
        <p:nvSpPr>
          <p:cNvPr id="4" name="投影片編號版面配置區 3"/>
          <p:cNvSpPr>
            <a:spLocks noGrp="1"/>
          </p:cNvSpPr>
          <p:nvPr>
            <p:ph type="sldNum" sz="quarter" idx="12"/>
          </p:nvPr>
        </p:nvSpPr>
        <p:spPr/>
        <p:txBody>
          <a:bodyPr/>
          <a:lstStyle/>
          <a:p>
            <a:pPr>
              <a:defRPr/>
            </a:pPr>
            <a:fld id="{1A4255C6-B0F2-4517-BCEE-C77956300B5B}" type="slidenum">
              <a:rPr lang="en-US" altLang="zh-TW" smtClean="0"/>
              <a:pPr>
                <a:defRPr/>
              </a:pPr>
              <a:t>40</a:t>
            </a:fld>
            <a:endParaRPr lang="en-US" altLang="zh-TW"/>
          </a:p>
        </p:txBody>
      </p:sp>
      <p:sp>
        <p:nvSpPr>
          <p:cNvPr id="7" name="文字方塊 6"/>
          <p:cNvSpPr txBox="1"/>
          <p:nvPr/>
        </p:nvSpPr>
        <p:spPr>
          <a:xfrm>
            <a:off x="0" y="0"/>
            <a:ext cx="2032000" cy="830263"/>
          </a:xfrm>
          <a:prstGeom prst="rect">
            <a:avLst/>
          </a:prstGeom>
          <a:solidFill>
            <a:srgbClr val="FF9900"/>
          </a:solidFill>
          <a:ln>
            <a:solidFill>
              <a:schemeClr val="accent2">
                <a:lumMod val="20000"/>
                <a:lumOff val="80000"/>
              </a:schemeClr>
            </a:solidFill>
          </a:ln>
        </p:spPr>
        <p:style>
          <a:lnRef idx="2">
            <a:schemeClr val="accent5">
              <a:shade val="50000"/>
            </a:schemeClr>
          </a:lnRef>
          <a:fillRef idx="1">
            <a:schemeClr val="accent5"/>
          </a:fillRef>
          <a:effectRef idx="0">
            <a:schemeClr val="accent5"/>
          </a:effectRef>
          <a:fontRef idx="minor">
            <a:schemeClr val="lt1"/>
          </a:fontRef>
        </p:style>
        <p:txBody>
          <a:bodyPr wrap="none">
            <a:spAutoFit/>
          </a:bodyPr>
          <a:lstStyle/>
          <a:p>
            <a:pPr>
              <a:defRPr/>
            </a:pPr>
            <a:r>
              <a:rPr lang="zh-TW" altLang="en-US" sz="4800" dirty="0">
                <a:solidFill>
                  <a:srgbClr val="0070C0"/>
                </a:solidFill>
                <a:effectLst/>
              </a:rPr>
              <a:t>經濟系</a:t>
            </a:r>
          </a:p>
        </p:txBody>
      </p:sp>
      <p:graphicFrame>
        <p:nvGraphicFramePr>
          <p:cNvPr id="8" name="圖表 7"/>
          <p:cNvGraphicFramePr/>
          <p:nvPr/>
        </p:nvGraphicFramePr>
        <p:xfrm>
          <a:off x="5148064" y="2564904"/>
          <a:ext cx="4727848" cy="3240360"/>
        </p:xfrm>
        <a:graphic>
          <a:graphicData uri="http://schemas.openxmlformats.org/drawingml/2006/chart">
            <c:chart xmlns:c="http://schemas.openxmlformats.org/drawingml/2006/chart" xmlns:r="http://schemas.openxmlformats.org/officeDocument/2006/relationships" r:id="rId2"/>
          </a:graphicData>
        </a:graphic>
      </p:graphicFrame>
      <p:sp>
        <p:nvSpPr>
          <p:cNvPr id="9" name="文字方塊 8"/>
          <p:cNvSpPr txBox="1"/>
          <p:nvPr/>
        </p:nvSpPr>
        <p:spPr>
          <a:xfrm>
            <a:off x="7380312" y="3212976"/>
            <a:ext cx="1364476" cy="369332"/>
          </a:xfrm>
          <a:prstGeom prst="rect">
            <a:avLst/>
          </a:prstGeom>
          <a:noFill/>
        </p:spPr>
        <p:txBody>
          <a:bodyPr wrap="none" rtlCol="0">
            <a:spAutoFit/>
          </a:bodyPr>
          <a:lstStyle/>
          <a:p>
            <a:r>
              <a:rPr lang="zh-TW" altLang="en-US" sz="1800" b="0" dirty="0" smtClean="0">
                <a:solidFill>
                  <a:schemeClr val="tx1"/>
                </a:solidFill>
              </a:rPr>
              <a:t>博士班</a:t>
            </a:r>
            <a:r>
              <a:rPr lang="en-US" altLang="zh-TW" sz="1800" b="0" dirty="0" smtClean="0">
                <a:solidFill>
                  <a:schemeClr val="tx1"/>
                </a:solidFill>
                <a:latin typeface="+mn-lt"/>
              </a:rPr>
              <a:t>13</a:t>
            </a:r>
            <a:r>
              <a:rPr lang="zh-TW" altLang="en-US" sz="1800" b="0" dirty="0" smtClean="0">
                <a:solidFill>
                  <a:schemeClr val="tx1"/>
                </a:solidFill>
              </a:rPr>
              <a:t>人</a:t>
            </a:r>
            <a:endParaRPr lang="zh-TW" altLang="en-US" sz="1800" b="0" dirty="0">
              <a:solidFill>
                <a:schemeClr val="tx1"/>
              </a:solidFill>
            </a:endParaRPr>
          </a:p>
        </p:txBody>
      </p:sp>
    </p:spTree>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2"/>
          <p:cNvSpPr>
            <a:spLocks noGrp="1" noChangeArrowheads="1"/>
          </p:cNvSpPr>
          <p:nvPr>
            <p:ph type="title"/>
          </p:nvPr>
        </p:nvSpPr>
        <p:spPr>
          <a:xfrm>
            <a:off x="1619250" y="0"/>
            <a:ext cx="7212013" cy="836613"/>
          </a:xfrm>
        </p:spPr>
        <p:txBody>
          <a:bodyPr/>
          <a:lstStyle/>
          <a:p>
            <a:pPr eaLnBrk="1" hangingPunct="1"/>
            <a:r>
              <a:rPr lang="zh-TW" altLang="en-US" sz="4000" smtClean="0">
                <a:latin typeface="標楷體" pitchFamily="65" charset="-120"/>
              </a:rPr>
              <a:t>畢業條件</a:t>
            </a:r>
            <a:r>
              <a:rPr lang="en-US" altLang="zh-TW" sz="4000" smtClean="0">
                <a:latin typeface="標楷體" pitchFamily="65" charset="-120"/>
              </a:rPr>
              <a:t>-</a:t>
            </a:r>
            <a:r>
              <a:rPr lang="zh-TW" altLang="en-US" sz="4000" smtClean="0">
                <a:latin typeface="標楷體" pitchFamily="65" charset="-120"/>
              </a:rPr>
              <a:t>校定及系定必修</a:t>
            </a:r>
          </a:p>
        </p:txBody>
      </p:sp>
      <p:pic>
        <p:nvPicPr>
          <p:cNvPr id="74754" name="內容版面配置區 8"/>
          <p:cNvPicPr>
            <a:picLocks noGrp="1" noChangeAspect="1"/>
          </p:cNvPicPr>
          <p:nvPr>
            <p:ph sz="quarter" idx="2"/>
          </p:nvPr>
        </p:nvPicPr>
        <p:blipFill>
          <a:blip r:embed="rId2" cstate="print">
            <a:clrChange>
              <a:clrFrom>
                <a:srgbClr val="B6DAFE"/>
              </a:clrFrom>
              <a:clrTo>
                <a:srgbClr val="B6DAFE">
                  <a:alpha val="0"/>
                </a:srgbClr>
              </a:clrTo>
            </a:clrChange>
          </a:blip>
          <a:srcRect/>
          <a:stretch>
            <a:fillRect/>
          </a:stretch>
        </p:blipFill>
        <p:spPr>
          <a:xfrm>
            <a:off x="107950" y="765175"/>
            <a:ext cx="8856663" cy="5976938"/>
          </a:xfrm>
        </p:spPr>
      </p:pic>
      <p:sp>
        <p:nvSpPr>
          <p:cNvPr id="5" name="文字方塊 4"/>
          <p:cNvSpPr txBox="1"/>
          <p:nvPr/>
        </p:nvSpPr>
        <p:spPr>
          <a:xfrm>
            <a:off x="0" y="0"/>
            <a:ext cx="2032000" cy="830263"/>
          </a:xfrm>
          <a:prstGeom prst="rect">
            <a:avLst/>
          </a:prstGeom>
          <a:solidFill>
            <a:srgbClr val="FF9900"/>
          </a:solidFill>
          <a:ln>
            <a:solidFill>
              <a:schemeClr val="accent2">
                <a:lumMod val="20000"/>
                <a:lumOff val="80000"/>
              </a:schemeClr>
            </a:solidFill>
          </a:ln>
        </p:spPr>
        <p:style>
          <a:lnRef idx="2">
            <a:schemeClr val="accent5">
              <a:shade val="50000"/>
            </a:schemeClr>
          </a:lnRef>
          <a:fillRef idx="1">
            <a:schemeClr val="accent5"/>
          </a:fillRef>
          <a:effectRef idx="0">
            <a:schemeClr val="accent5"/>
          </a:effectRef>
          <a:fontRef idx="minor">
            <a:schemeClr val="lt1"/>
          </a:fontRef>
        </p:style>
        <p:txBody>
          <a:bodyPr wrap="none">
            <a:spAutoFit/>
          </a:bodyPr>
          <a:lstStyle/>
          <a:p>
            <a:pPr>
              <a:defRPr/>
            </a:pPr>
            <a:r>
              <a:rPr lang="zh-TW" altLang="en-US" sz="4800" dirty="0">
                <a:solidFill>
                  <a:srgbClr val="0070C0"/>
                </a:solidFill>
                <a:effectLst/>
              </a:rPr>
              <a:t>經濟系</a:t>
            </a:r>
          </a:p>
        </p:txBody>
      </p:sp>
    </p:spTree>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標題 1"/>
          <p:cNvSpPr>
            <a:spLocks noGrp="1"/>
          </p:cNvSpPr>
          <p:nvPr>
            <p:ph type="title"/>
          </p:nvPr>
        </p:nvSpPr>
        <p:spPr>
          <a:xfrm>
            <a:off x="2124075" y="333375"/>
            <a:ext cx="6624638" cy="836613"/>
          </a:xfrm>
        </p:spPr>
        <p:txBody>
          <a:bodyPr/>
          <a:lstStyle/>
          <a:p>
            <a:pPr eaLnBrk="1" hangingPunct="1"/>
            <a:r>
              <a:rPr lang="zh-TW" altLang="en-US" sz="4000" smtClean="0">
                <a:latin typeface="標楷體" pitchFamily="65" charset="-120"/>
              </a:rPr>
              <a:t>畢業條件</a:t>
            </a:r>
            <a:r>
              <a:rPr lang="en-US" altLang="zh-TW" sz="4000" smtClean="0">
                <a:latin typeface="標楷體" pitchFamily="65" charset="-120"/>
              </a:rPr>
              <a:t>-</a:t>
            </a:r>
            <a:r>
              <a:rPr lang="zh-TW" altLang="en-US" sz="4000" smtClean="0">
                <a:latin typeface="標楷體" pitchFamily="65" charset="-120"/>
              </a:rPr>
              <a:t>核心能力與選修</a:t>
            </a:r>
          </a:p>
        </p:txBody>
      </p:sp>
      <p:pic>
        <p:nvPicPr>
          <p:cNvPr id="75778" name="內容版面配置區 3"/>
          <p:cNvPicPr>
            <a:picLocks noGrp="1" noChangeAspect="1"/>
          </p:cNvPicPr>
          <p:nvPr>
            <p:ph idx="1"/>
          </p:nvPr>
        </p:nvPicPr>
        <p:blipFill>
          <a:blip r:embed="rId2" cstate="print">
            <a:clrChange>
              <a:clrFrom>
                <a:srgbClr val="B6DAFE"/>
              </a:clrFrom>
              <a:clrTo>
                <a:srgbClr val="B6DAFE">
                  <a:alpha val="0"/>
                </a:srgbClr>
              </a:clrTo>
            </a:clrChange>
          </a:blip>
          <a:srcRect/>
          <a:stretch>
            <a:fillRect/>
          </a:stretch>
        </p:blipFill>
        <p:spPr>
          <a:xfrm>
            <a:off x="757238" y="1196975"/>
            <a:ext cx="8386762" cy="5268913"/>
          </a:xfrm>
        </p:spPr>
      </p:pic>
      <p:sp>
        <p:nvSpPr>
          <p:cNvPr id="5" name="文字方塊 4"/>
          <p:cNvSpPr txBox="1"/>
          <p:nvPr/>
        </p:nvSpPr>
        <p:spPr>
          <a:xfrm>
            <a:off x="0" y="0"/>
            <a:ext cx="2032000" cy="830263"/>
          </a:xfrm>
          <a:prstGeom prst="rect">
            <a:avLst/>
          </a:prstGeom>
          <a:solidFill>
            <a:srgbClr val="FF9900"/>
          </a:solidFill>
          <a:ln>
            <a:solidFill>
              <a:schemeClr val="accent2">
                <a:lumMod val="20000"/>
                <a:lumOff val="80000"/>
              </a:schemeClr>
            </a:solidFill>
          </a:ln>
        </p:spPr>
        <p:style>
          <a:lnRef idx="2">
            <a:schemeClr val="accent5">
              <a:shade val="50000"/>
            </a:schemeClr>
          </a:lnRef>
          <a:fillRef idx="1">
            <a:schemeClr val="accent5"/>
          </a:fillRef>
          <a:effectRef idx="0">
            <a:schemeClr val="accent5"/>
          </a:effectRef>
          <a:fontRef idx="minor">
            <a:schemeClr val="lt1"/>
          </a:fontRef>
        </p:style>
        <p:txBody>
          <a:bodyPr wrap="none">
            <a:spAutoFit/>
          </a:bodyPr>
          <a:lstStyle/>
          <a:p>
            <a:pPr>
              <a:defRPr/>
            </a:pPr>
            <a:r>
              <a:rPr lang="zh-TW" altLang="en-US" sz="4800" dirty="0">
                <a:solidFill>
                  <a:srgbClr val="0070C0"/>
                </a:solidFill>
                <a:effectLst/>
              </a:rPr>
              <a:t>經濟系</a:t>
            </a:r>
          </a:p>
        </p:txBody>
      </p:sp>
    </p:spTree>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標題 1"/>
          <p:cNvSpPr>
            <a:spLocks noGrp="1"/>
          </p:cNvSpPr>
          <p:nvPr>
            <p:ph type="title"/>
          </p:nvPr>
        </p:nvSpPr>
        <p:spPr>
          <a:xfrm>
            <a:off x="1403350" y="1341438"/>
            <a:ext cx="6491288" cy="777875"/>
          </a:xfrm>
        </p:spPr>
        <p:txBody>
          <a:bodyPr/>
          <a:lstStyle/>
          <a:p>
            <a:pPr eaLnBrk="1" hangingPunct="1"/>
            <a:r>
              <a:rPr lang="zh-TW" altLang="en-US" sz="4000" smtClean="0">
                <a:latin typeface="標楷體" pitchFamily="65" charset="-120"/>
              </a:rPr>
              <a:t>經濟學系國際化─未來展望</a:t>
            </a:r>
          </a:p>
        </p:txBody>
      </p:sp>
      <p:sp>
        <p:nvSpPr>
          <p:cNvPr id="76802" name="內容版面配置區 2"/>
          <p:cNvSpPr>
            <a:spLocks noGrp="1"/>
          </p:cNvSpPr>
          <p:nvPr>
            <p:ph idx="1"/>
          </p:nvPr>
        </p:nvSpPr>
        <p:spPr>
          <a:xfrm>
            <a:off x="611188" y="2565400"/>
            <a:ext cx="8229600" cy="2159000"/>
          </a:xfrm>
        </p:spPr>
        <p:txBody>
          <a:bodyPr/>
          <a:lstStyle/>
          <a:p>
            <a:pPr eaLnBrk="1" hangingPunct="1"/>
            <a:r>
              <a:rPr lang="zh-TW" altLang="en-US" smtClean="0">
                <a:latin typeface="標楷體" pitchFamily="65" charset="-120"/>
              </a:rPr>
              <a:t>英語授課模組→英文學分學程→英文學位</a:t>
            </a:r>
            <a:endParaRPr lang="en-US" altLang="zh-TW" smtClean="0">
              <a:latin typeface="標楷體" pitchFamily="65" charset="-120"/>
            </a:endParaRPr>
          </a:p>
          <a:p>
            <a:pPr eaLnBrk="1" hangingPunct="1"/>
            <a:r>
              <a:rPr lang="zh-TW" altLang="en-US" smtClean="0">
                <a:latin typeface="標楷體" pitchFamily="65" charset="-120"/>
              </a:rPr>
              <a:t>與國外姐妹校雙學位</a:t>
            </a:r>
            <a:r>
              <a:rPr lang="en-US" altLang="zh-TW" smtClean="0">
                <a:latin typeface="標楷體" pitchFamily="65" charset="-120"/>
              </a:rPr>
              <a:t>(3+1</a:t>
            </a:r>
            <a:r>
              <a:rPr lang="zh-TW" altLang="en-US" smtClean="0">
                <a:latin typeface="標楷體" pitchFamily="65" charset="-120"/>
              </a:rPr>
              <a:t>或</a:t>
            </a:r>
            <a:r>
              <a:rPr lang="en-US" altLang="zh-TW" smtClean="0">
                <a:latin typeface="標楷體" pitchFamily="65" charset="-120"/>
              </a:rPr>
              <a:t>2+2)</a:t>
            </a:r>
          </a:p>
          <a:p>
            <a:pPr eaLnBrk="1" hangingPunct="1"/>
            <a:r>
              <a:rPr lang="zh-TW" altLang="en-US" smtClean="0">
                <a:latin typeface="標楷體" pitchFamily="65" charset="-120"/>
              </a:rPr>
              <a:t>與法國里昂大學建立雙博士學位</a:t>
            </a:r>
          </a:p>
        </p:txBody>
      </p:sp>
      <p:sp>
        <p:nvSpPr>
          <p:cNvPr id="5" name="文字方塊 4"/>
          <p:cNvSpPr txBox="1"/>
          <p:nvPr/>
        </p:nvSpPr>
        <p:spPr>
          <a:xfrm>
            <a:off x="0" y="0"/>
            <a:ext cx="2032000" cy="830263"/>
          </a:xfrm>
          <a:prstGeom prst="rect">
            <a:avLst/>
          </a:prstGeom>
          <a:solidFill>
            <a:srgbClr val="FF9900"/>
          </a:solidFill>
          <a:ln>
            <a:solidFill>
              <a:schemeClr val="accent2">
                <a:lumMod val="20000"/>
                <a:lumOff val="80000"/>
              </a:schemeClr>
            </a:solidFill>
          </a:ln>
        </p:spPr>
        <p:style>
          <a:lnRef idx="2">
            <a:schemeClr val="accent5">
              <a:shade val="50000"/>
            </a:schemeClr>
          </a:lnRef>
          <a:fillRef idx="1">
            <a:schemeClr val="accent5"/>
          </a:fillRef>
          <a:effectRef idx="0">
            <a:schemeClr val="accent5"/>
          </a:effectRef>
          <a:fontRef idx="minor">
            <a:schemeClr val="lt1"/>
          </a:fontRef>
        </p:style>
        <p:txBody>
          <a:bodyPr wrap="none">
            <a:spAutoFit/>
          </a:bodyPr>
          <a:lstStyle/>
          <a:p>
            <a:pPr>
              <a:defRPr/>
            </a:pPr>
            <a:r>
              <a:rPr lang="zh-TW" altLang="en-US" sz="4800" dirty="0">
                <a:solidFill>
                  <a:srgbClr val="0070C0"/>
                </a:solidFill>
                <a:effectLst/>
              </a:rPr>
              <a:t>經濟系</a:t>
            </a:r>
          </a:p>
        </p:txBody>
      </p:sp>
    </p:spTree>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2"/>
          <p:cNvSpPr>
            <a:spLocks noGrp="1" noChangeArrowheads="1"/>
          </p:cNvSpPr>
          <p:nvPr>
            <p:ph type="title"/>
          </p:nvPr>
        </p:nvSpPr>
        <p:spPr>
          <a:xfrm>
            <a:off x="2916238" y="549275"/>
            <a:ext cx="3743325" cy="633413"/>
          </a:xfrm>
        </p:spPr>
        <p:txBody>
          <a:bodyPr/>
          <a:lstStyle/>
          <a:p>
            <a:pPr eaLnBrk="1" hangingPunct="1"/>
            <a:r>
              <a:rPr lang="zh-TW" altLang="en-US" sz="4000" smtClean="0">
                <a:latin typeface="標楷體" pitchFamily="65" charset="-120"/>
              </a:rPr>
              <a:t>畢業後的出路</a:t>
            </a:r>
          </a:p>
        </p:txBody>
      </p:sp>
      <p:sp>
        <p:nvSpPr>
          <p:cNvPr id="77826" name="Rectangle 3"/>
          <p:cNvSpPr>
            <a:spLocks noGrp="1" noChangeArrowheads="1"/>
          </p:cNvSpPr>
          <p:nvPr>
            <p:ph idx="1"/>
          </p:nvPr>
        </p:nvSpPr>
        <p:spPr>
          <a:xfrm>
            <a:off x="971550" y="1484313"/>
            <a:ext cx="7689850" cy="4248150"/>
          </a:xfrm>
        </p:spPr>
        <p:txBody>
          <a:bodyPr/>
          <a:lstStyle/>
          <a:p>
            <a:pPr eaLnBrk="1" hangingPunct="1">
              <a:buFontTx/>
              <a:buNone/>
            </a:pPr>
            <a:r>
              <a:rPr lang="zh-TW" altLang="en-US" sz="3000" smtClean="0">
                <a:latin typeface="標楷體" pitchFamily="65" charset="-120"/>
              </a:rPr>
              <a:t>政大經濟系學生畢業後，從事的行業大致：</a:t>
            </a:r>
          </a:p>
          <a:p>
            <a:pPr eaLnBrk="1" hangingPunct="1"/>
            <a:r>
              <a:rPr lang="zh-TW" altLang="en-US" sz="3000" smtClean="0">
                <a:latin typeface="標楷體" pitchFamily="65" charset="-120"/>
              </a:rPr>
              <a:t>過去最多人進入公營行庫</a:t>
            </a:r>
            <a:r>
              <a:rPr lang="zh-TW" altLang="en-US" smtClean="0">
                <a:latin typeface="標楷體" pitchFamily="65" charset="-120"/>
              </a:rPr>
              <a:t>，近來較多往財顧、證券等理財投資方面發展。</a:t>
            </a:r>
          </a:p>
          <a:p>
            <a:pPr eaLnBrk="1" hangingPunct="1"/>
            <a:r>
              <a:rPr lang="zh-TW" altLang="en-US" smtClean="0">
                <a:latin typeface="標楷體" pitchFamily="65" charset="-120"/>
              </a:rPr>
              <a:t>從事教職。</a:t>
            </a:r>
          </a:p>
          <a:p>
            <a:pPr eaLnBrk="1" hangingPunct="1"/>
            <a:r>
              <a:rPr lang="zh-TW" altLang="en-US" smtClean="0">
                <a:latin typeface="標楷體" pitchFamily="65" charset="-120"/>
              </a:rPr>
              <a:t>進入私人企業，職位則各類都有。</a:t>
            </a:r>
          </a:p>
          <a:p>
            <a:pPr eaLnBrk="1" hangingPunct="1"/>
            <a:r>
              <a:rPr lang="zh-TW" altLang="en-US" smtClean="0">
                <a:latin typeface="標楷體" pitchFamily="65" charset="-120"/>
              </a:rPr>
              <a:t>進入公家機關，從事非金融類工作。</a:t>
            </a:r>
          </a:p>
          <a:p>
            <a:pPr eaLnBrk="1" hangingPunct="1"/>
            <a:r>
              <a:rPr lang="zh-TW" altLang="en-US" smtClean="0">
                <a:latin typeface="標楷體" pitchFamily="65" charset="-120"/>
              </a:rPr>
              <a:t>出國進修，或留在國外定居工作。</a:t>
            </a:r>
            <a:endParaRPr lang="zh-TW" altLang="en-US" sz="3000" smtClean="0">
              <a:latin typeface="標楷體" pitchFamily="65" charset="-120"/>
            </a:endParaRPr>
          </a:p>
          <a:p>
            <a:pPr eaLnBrk="1" hangingPunct="1"/>
            <a:endParaRPr lang="en-US" altLang="zh-TW" smtClean="0"/>
          </a:p>
        </p:txBody>
      </p:sp>
      <p:sp>
        <p:nvSpPr>
          <p:cNvPr id="5" name="文字方塊 4"/>
          <p:cNvSpPr txBox="1"/>
          <p:nvPr/>
        </p:nvSpPr>
        <p:spPr>
          <a:xfrm>
            <a:off x="0" y="0"/>
            <a:ext cx="2032000" cy="830263"/>
          </a:xfrm>
          <a:prstGeom prst="rect">
            <a:avLst/>
          </a:prstGeom>
          <a:solidFill>
            <a:srgbClr val="FF9900"/>
          </a:solidFill>
          <a:ln>
            <a:solidFill>
              <a:schemeClr val="accent2">
                <a:lumMod val="20000"/>
                <a:lumOff val="80000"/>
              </a:schemeClr>
            </a:solidFill>
          </a:ln>
        </p:spPr>
        <p:style>
          <a:lnRef idx="2">
            <a:schemeClr val="accent5">
              <a:shade val="50000"/>
            </a:schemeClr>
          </a:lnRef>
          <a:fillRef idx="1">
            <a:schemeClr val="accent5"/>
          </a:fillRef>
          <a:effectRef idx="0">
            <a:schemeClr val="accent5"/>
          </a:effectRef>
          <a:fontRef idx="minor">
            <a:schemeClr val="lt1"/>
          </a:fontRef>
        </p:style>
        <p:txBody>
          <a:bodyPr wrap="none">
            <a:spAutoFit/>
          </a:bodyPr>
          <a:lstStyle/>
          <a:p>
            <a:pPr>
              <a:defRPr/>
            </a:pPr>
            <a:r>
              <a:rPr lang="zh-TW" altLang="en-US" sz="4800" dirty="0">
                <a:solidFill>
                  <a:srgbClr val="0070C0"/>
                </a:solidFill>
                <a:effectLst/>
              </a:rPr>
              <a:t>經濟系</a:t>
            </a:r>
          </a:p>
        </p:txBody>
      </p:sp>
    </p:spTree>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49" name="圖片 1"/>
          <p:cNvPicPr>
            <a:picLocks noChangeAspect="1"/>
          </p:cNvPicPr>
          <p:nvPr/>
        </p:nvPicPr>
        <p:blipFill>
          <a:blip r:embed="rId2" cstate="print">
            <a:clrChange>
              <a:clrFrom>
                <a:srgbClr val="B7DBFF"/>
              </a:clrFrom>
              <a:clrTo>
                <a:srgbClr val="B7DBFF">
                  <a:alpha val="0"/>
                </a:srgbClr>
              </a:clrTo>
            </a:clrChange>
          </a:blip>
          <a:srcRect/>
          <a:stretch>
            <a:fillRect/>
          </a:stretch>
        </p:blipFill>
        <p:spPr bwMode="auto">
          <a:xfrm>
            <a:off x="0" y="0"/>
            <a:ext cx="9144000" cy="6858000"/>
          </a:xfrm>
          <a:prstGeom prst="rect">
            <a:avLst/>
          </a:prstGeom>
          <a:noFill/>
          <a:ln w="9525">
            <a:noFill/>
            <a:miter lim="800000"/>
            <a:headEnd/>
            <a:tailEnd/>
          </a:ln>
        </p:spPr>
      </p:pic>
      <p:sp>
        <p:nvSpPr>
          <p:cNvPr id="3" name="投影片編號版面配置區 2"/>
          <p:cNvSpPr>
            <a:spLocks noGrp="1"/>
          </p:cNvSpPr>
          <p:nvPr>
            <p:ph type="sldNum" sz="quarter" idx="12"/>
          </p:nvPr>
        </p:nvSpPr>
        <p:spPr/>
        <p:txBody>
          <a:bodyPr/>
          <a:lstStyle/>
          <a:p>
            <a:pPr>
              <a:defRPr/>
            </a:pPr>
            <a:fld id="{BA722C31-1060-4731-9388-10A252F5422A}" type="slidenum">
              <a:rPr lang="en-US" altLang="zh-TW" smtClean="0"/>
              <a:pPr>
                <a:defRPr/>
              </a:pPr>
              <a:t>45</a:t>
            </a:fld>
            <a:endParaRPr lang="en-US" altLang="zh-TW"/>
          </a:p>
        </p:txBody>
      </p:sp>
      <p:sp>
        <p:nvSpPr>
          <p:cNvPr id="4" name="文字方塊 3"/>
          <p:cNvSpPr txBox="1"/>
          <p:nvPr/>
        </p:nvSpPr>
        <p:spPr>
          <a:xfrm>
            <a:off x="0" y="0"/>
            <a:ext cx="2032000" cy="830263"/>
          </a:xfrm>
          <a:prstGeom prst="rect">
            <a:avLst/>
          </a:prstGeom>
          <a:solidFill>
            <a:srgbClr val="FF9900"/>
          </a:solidFill>
          <a:ln>
            <a:solidFill>
              <a:schemeClr val="accent2">
                <a:lumMod val="20000"/>
                <a:lumOff val="80000"/>
              </a:schemeClr>
            </a:solidFill>
          </a:ln>
        </p:spPr>
        <p:style>
          <a:lnRef idx="2">
            <a:schemeClr val="accent5">
              <a:shade val="50000"/>
            </a:schemeClr>
          </a:lnRef>
          <a:fillRef idx="1">
            <a:schemeClr val="accent5"/>
          </a:fillRef>
          <a:effectRef idx="0">
            <a:schemeClr val="accent5"/>
          </a:effectRef>
          <a:fontRef idx="minor">
            <a:schemeClr val="lt1"/>
          </a:fontRef>
        </p:style>
        <p:txBody>
          <a:bodyPr wrap="none">
            <a:spAutoFit/>
          </a:bodyPr>
          <a:lstStyle/>
          <a:p>
            <a:pPr>
              <a:defRPr/>
            </a:pPr>
            <a:r>
              <a:rPr lang="zh-TW" altLang="en-US" sz="4800" dirty="0">
                <a:solidFill>
                  <a:srgbClr val="0070C0"/>
                </a:solidFill>
                <a:effectLst/>
              </a:rPr>
              <a:t>經濟系</a:t>
            </a:r>
          </a:p>
        </p:txBody>
      </p:sp>
    </p:spTree>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AutoShape 2"/>
          <p:cNvSpPr>
            <a:spLocks noGrp="1" noChangeArrowheads="1"/>
          </p:cNvSpPr>
          <p:nvPr>
            <p:ph type="title"/>
          </p:nvPr>
        </p:nvSpPr>
        <p:spPr/>
        <p:txBody>
          <a:bodyPr/>
          <a:lstStyle/>
          <a:p>
            <a:r>
              <a:rPr lang="zh-TW" altLang="en-US" smtClean="0"/>
              <a:t>教育目標</a:t>
            </a:r>
          </a:p>
        </p:txBody>
      </p:sp>
      <p:sp>
        <p:nvSpPr>
          <p:cNvPr id="79874" name="Rectangle 3"/>
          <p:cNvSpPr>
            <a:spLocks noGrp="1" noChangeArrowheads="1"/>
          </p:cNvSpPr>
          <p:nvPr>
            <p:ph type="body" idx="1"/>
          </p:nvPr>
        </p:nvSpPr>
        <p:spPr>
          <a:xfrm>
            <a:off x="539750" y="1700213"/>
            <a:ext cx="8229600" cy="3773487"/>
          </a:xfrm>
        </p:spPr>
        <p:txBody>
          <a:bodyPr/>
          <a:lstStyle/>
          <a:p>
            <a:r>
              <a:rPr lang="zh-TW" altLang="en-US" sz="3000" smtClean="0"/>
              <a:t>為國內培養具有民族學訓練與視野的各級專業人才，同時配合「立足台灣、胸懷大陸、放眼世界」的國家社會走向，結合民族學與其他相關人文社會學科的理論與實際，以深廣兼具的民族觀與文化觀的導向之下，使之日後從事於學術研究、政府相關政策的規劃與執行、與文化及服務等領域事業時，能夠展現出現代公民應有的民族學專業學養素質與人文關懷情操 </a:t>
            </a:r>
          </a:p>
        </p:txBody>
      </p:sp>
      <p:sp>
        <p:nvSpPr>
          <p:cNvPr id="4" name="文字方塊 3"/>
          <p:cNvSpPr txBox="1"/>
          <p:nvPr/>
        </p:nvSpPr>
        <p:spPr>
          <a:xfrm>
            <a:off x="0" y="0"/>
            <a:ext cx="2032000" cy="830263"/>
          </a:xfrm>
          <a:prstGeom prst="rect">
            <a:avLst/>
          </a:prstGeom>
          <a:solidFill>
            <a:srgbClr val="FF9900"/>
          </a:solidFill>
          <a:ln>
            <a:solidFill>
              <a:schemeClr val="accent2">
                <a:lumMod val="20000"/>
                <a:lumOff val="80000"/>
              </a:schemeClr>
            </a:solidFill>
          </a:ln>
        </p:spPr>
        <p:style>
          <a:lnRef idx="2">
            <a:schemeClr val="accent5">
              <a:shade val="50000"/>
            </a:schemeClr>
          </a:lnRef>
          <a:fillRef idx="1">
            <a:schemeClr val="accent5"/>
          </a:fillRef>
          <a:effectRef idx="0">
            <a:schemeClr val="accent5"/>
          </a:effectRef>
          <a:fontRef idx="minor">
            <a:schemeClr val="lt1"/>
          </a:fontRef>
        </p:style>
        <p:txBody>
          <a:bodyPr wrap="none">
            <a:spAutoFit/>
          </a:bodyPr>
          <a:lstStyle/>
          <a:p>
            <a:pPr>
              <a:defRPr/>
            </a:pPr>
            <a:r>
              <a:rPr lang="zh-TW" altLang="en-US" sz="4800" dirty="0">
                <a:solidFill>
                  <a:srgbClr val="0070C0"/>
                </a:solidFill>
                <a:effectLst/>
              </a:rPr>
              <a:t>民族系</a:t>
            </a:r>
          </a:p>
        </p:txBody>
      </p:sp>
    </p:spTree>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AutoShape 2"/>
          <p:cNvSpPr>
            <a:spLocks noGrp="1" noChangeArrowheads="1"/>
          </p:cNvSpPr>
          <p:nvPr>
            <p:ph type="title"/>
          </p:nvPr>
        </p:nvSpPr>
        <p:spPr>
          <a:xfrm>
            <a:off x="3132138" y="476250"/>
            <a:ext cx="3095625" cy="792163"/>
          </a:xfrm>
        </p:spPr>
        <p:txBody>
          <a:bodyPr/>
          <a:lstStyle/>
          <a:p>
            <a:r>
              <a:rPr lang="zh-TW" altLang="en-US" sz="4000" smtClean="0"/>
              <a:t>就業方向</a:t>
            </a:r>
          </a:p>
        </p:txBody>
      </p:sp>
      <p:sp>
        <p:nvSpPr>
          <p:cNvPr id="80898" name="Rectangle 3"/>
          <p:cNvSpPr>
            <a:spLocks noGrp="1" noChangeArrowheads="1"/>
          </p:cNvSpPr>
          <p:nvPr>
            <p:ph type="body" idx="1"/>
          </p:nvPr>
        </p:nvSpPr>
        <p:spPr>
          <a:xfrm>
            <a:off x="468313" y="1773238"/>
            <a:ext cx="8229600" cy="3629025"/>
          </a:xfrm>
        </p:spPr>
        <p:txBody>
          <a:bodyPr/>
          <a:lstStyle/>
          <a:p>
            <a:r>
              <a:rPr lang="zh-TW" altLang="en-US" smtClean="0"/>
              <a:t>自民族學系畢業的學生約有</a:t>
            </a:r>
            <a:r>
              <a:rPr lang="en-US" altLang="zh-TW" smtClean="0"/>
              <a:t>30</a:t>
            </a:r>
            <a:r>
              <a:rPr lang="zh-TW" altLang="en-US" smtClean="0"/>
              <a:t>％從事民族、僑民、大陸、國際事務工作，服務於外交部、蒙藏委員會、原民會、客委會、縣市原民局等機構，</a:t>
            </a:r>
            <a:r>
              <a:rPr lang="en-US" altLang="zh-TW" smtClean="0"/>
              <a:t>40%</a:t>
            </a:r>
            <a:r>
              <a:rPr lang="zh-TW" altLang="en-US" smtClean="0"/>
              <a:t>畢業生服務於博物館、民間文教機構、傳播機構及中小學學校等單位，另有</a:t>
            </a:r>
            <a:r>
              <a:rPr lang="en-US" altLang="zh-TW" smtClean="0"/>
              <a:t>30%</a:t>
            </a:r>
            <a:r>
              <a:rPr lang="zh-TW" altLang="en-US" smtClean="0"/>
              <a:t>畢業生繼續進修國內外碩博士班，從事學術研究 </a:t>
            </a:r>
          </a:p>
        </p:txBody>
      </p:sp>
      <p:sp>
        <p:nvSpPr>
          <p:cNvPr id="4" name="文字方塊 3"/>
          <p:cNvSpPr txBox="1"/>
          <p:nvPr/>
        </p:nvSpPr>
        <p:spPr>
          <a:xfrm>
            <a:off x="0" y="0"/>
            <a:ext cx="2032000" cy="830263"/>
          </a:xfrm>
          <a:prstGeom prst="rect">
            <a:avLst/>
          </a:prstGeom>
          <a:solidFill>
            <a:srgbClr val="FF9900"/>
          </a:solidFill>
          <a:ln>
            <a:solidFill>
              <a:schemeClr val="accent2">
                <a:lumMod val="20000"/>
                <a:lumOff val="80000"/>
              </a:schemeClr>
            </a:solidFill>
          </a:ln>
        </p:spPr>
        <p:style>
          <a:lnRef idx="2">
            <a:schemeClr val="accent5">
              <a:shade val="50000"/>
            </a:schemeClr>
          </a:lnRef>
          <a:fillRef idx="1">
            <a:schemeClr val="accent5"/>
          </a:fillRef>
          <a:effectRef idx="0">
            <a:schemeClr val="accent5"/>
          </a:effectRef>
          <a:fontRef idx="minor">
            <a:schemeClr val="lt1"/>
          </a:fontRef>
        </p:style>
        <p:txBody>
          <a:bodyPr wrap="none">
            <a:spAutoFit/>
          </a:bodyPr>
          <a:lstStyle/>
          <a:p>
            <a:pPr>
              <a:defRPr/>
            </a:pPr>
            <a:r>
              <a:rPr lang="zh-TW" altLang="en-US" sz="4800" dirty="0">
                <a:solidFill>
                  <a:srgbClr val="0070C0"/>
                </a:solidFill>
                <a:effectLst/>
              </a:rPr>
              <a:t>民族系</a:t>
            </a:r>
          </a:p>
        </p:txBody>
      </p:sp>
    </p:spTree>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Rectangle 4"/>
          <p:cNvSpPr>
            <a:spLocks noChangeArrowheads="1"/>
          </p:cNvSpPr>
          <p:nvPr/>
        </p:nvSpPr>
        <p:spPr bwMode="auto">
          <a:xfrm>
            <a:off x="2195513" y="1844675"/>
            <a:ext cx="5041900" cy="1728788"/>
          </a:xfrm>
          <a:prstGeom prst="rect">
            <a:avLst/>
          </a:prstGeom>
          <a:noFill/>
          <a:ln w="9525">
            <a:noFill/>
            <a:miter lim="800000"/>
            <a:headEnd/>
            <a:tailEnd/>
          </a:ln>
          <a:effectLst/>
        </p:spPr>
        <p:txBody>
          <a:bodyPr anchor="ctr"/>
          <a:lstStyle/>
          <a:p>
            <a:pPr algn="ctr">
              <a:defRPr/>
            </a:pPr>
            <a:r>
              <a:rPr kumimoji="1" lang="zh-TW" altLang="en-US" sz="7200" dirty="0">
                <a:solidFill>
                  <a:schemeClr val="accent2"/>
                </a:solidFill>
                <a:effectLst>
                  <a:outerShdw blurRad="38100" dist="38100" dir="2700000" algn="tl">
                    <a:srgbClr val="C0C0C0"/>
                  </a:outerShdw>
                </a:effectLst>
                <a:latin typeface="Arial" pitchFamily="34" charset="0"/>
              </a:rPr>
              <a:t>感謝聆聽</a:t>
            </a:r>
          </a:p>
        </p:txBody>
      </p:sp>
      <p:pic>
        <p:nvPicPr>
          <p:cNvPr id="81922" name="Picture 6"/>
          <p:cNvPicPr>
            <a:picLocks noChangeAspect="1" noChangeArrowheads="1"/>
          </p:cNvPicPr>
          <p:nvPr/>
        </p:nvPicPr>
        <p:blipFill>
          <a:blip r:embed="rId3" cstate="print">
            <a:clrChange>
              <a:clrFrom>
                <a:srgbClr val="FEFEFE"/>
              </a:clrFrom>
              <a:clrTo>
                <a:srgbClr val="FEFEFE">
                  <a:alpha val="0"/>
                </a:srgbClr>
              </a:clrTo>
            </a:clrChange>
          </a:blip>
          <a:srcRect t="11507" r="2620" b="4961"/>
          <a:stretch>
            <a:fillRect/>
          </a:stretch>
        </p:blipFill>
        <p:spPr bwMode="auto">
          <a:xfrm>
            <a:off x="250825" y="5373688"/>
            <a:ext cx="3276600" cy="1209675"/>
          </a:xfrm>
          <a:prstGeom prst="rect">
            <a:avLst/>
          </a:prstGeom>
          <a:noFill/>
          <a:ln w="12700" cap="sq">
            <a:noFill/>
            <a:miter lim="800000"/>
            <a:headEnd type="none" w="sm" len="sm"/>
            <a:tailEnd type="none" w="sm" len="sm"/>
          </a:ln>
        </p:spPr>
      </p:pic>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3"/>
          <p:cNvSpPr>
            <a:spLocks noGrp="1" noChangeArrowheads="1"/>
          </p:cNvSpPr>
          <p:nvPr>
            <p:ph type="body" idx="1"/>
          </p:nvPr>
        </p:nvSpPr>
        <p:spPr>
          <a:xfrm>
            <a:off x="179388" y="765175"/>
            <a:ext cx="8642350" cy="5399088"/>
          </a:xfrm>
        </p:spPr>
        <p:txBody>
          <a:bodyPr/>
          <a:lstStyle/>
          <a:p>
            <a:pPr algn="just" eaLnBrk="1" hangingPunct="1"/>
            <a:endParaRPr lang="en-US" altLang="zh-TW" smtClean="0">
              <a:latin typeface="Times New Roman" pitchFamily="18" charset="0"/>
            </a:endParaRPr>
          </a:p>
          <a:p>
            <a:pPr algn="just" eaLnBrk="1" hangingPunct="1"/>
            <a:endParaRPr lang="en-US" altLang="zh-TW" smtClean="0">
              <a:latin typeface="Times New Roman" pitchFamily="18" charset="0"/>
            </a:endParaRPr>
          </a:p>
        </p:txBody>
      </p:sp>
      <p:sp>
        <p:nvSpPr>
          <p:cNvPr id="25602" name="投影片編號版面配置區 3"/>
          <p:cNvSpPr>
            <a:spLocks noGrp="1"/>
          </p:cNvSpPr>
          <p:nvPr/>
        </p:nvSpPr>
        <p:spPr bwMode="auto">
          <a:xfrm>
            <a:off x="146050" y="6210300"/>
            <a:ext cx="457200" cy="457200"/>
          </a:xfrm>
          <a:prstGeom prst="ellipse">
            <a:avLst/>
          </a:prstGeom>
          <a:solidFill>
            <a:schemeClr val="accent1"/>
          </a:solidFill>
          <a:ln w="9525">
            <a:noFill/>
            <a:round/>
            <a:headEnd/>
            <a:tailEnd/>
          </a:ln>
        </p:spPr>
        <p:txBody>
          <a:bodyPr wrap="none" lIns="0" tIns="0" rIns="0" bIns="0" anchor="ctr" anchorCtr="1"/>
          <a:lstStyle/>
          <a:p>
            <a:pPr algn="ctr"/>
            <a:r>
              <a:rPr lang="en-US" altLang="zh-TW" sz="1400" b="0">
                <a:solidFill>
                  <a:srgbClr val="FFFFFF"/>
                </a:solidFill>
                <a:effectLst/>
                <a:latin typeface="Constantia" pitchFamily="18" charset="0"/>
              </a:rPr>
              <a:t>3</a:t>
            </a:r>
          </a:p>
        </p:txBody>
      </p:sp>
      <p:sp>
        <p:nvSpPr>
          <p:cNvPr id="25603" name="Rectangle 26"/>
          <p:cNvSpPr>
            <a:spLocks noChangeArrowheads="1"/>
          </p:cNvSpPr>
          <p:nvPr/>
        </p:nvSpPr>
        <p:spPr bwMode="auto">
          <a:xfrm>
            <a:off x="395288" y="1341438"/>
            <a:ext cx="8208962" cy="4824412"/>
          </a:xfrm>
          <a:prstGeom prst="rect">
            <a:avLst/>
          </a:prstGeom>
          <a:noFill/>
          <a:ln w="9525">
            <a:noFill/>
            <a:miter lim="800000"/>
            <a:headEnd/>
            <a:tailEnd/>
          </a:ln>
        </p:spPr>
        <p:txBody>
          <a:bodyPr/>
          <a:lstStyle/>
          <a:p>
            <a:pPr marL="342900" indent="-342900" algn="just">
              <a:lnSpc>
                <a:spcPct val="90000"/>
              </a:lnSpc>
              <a:spcBef>
                <a:spcPct val="20000"/>
              </a:spcBef>
              <a:buFont typeface="Wingdings" pitchFamily="2" charset="2"/>
              <a:buChar char="u"/>
            </a:pPr>
            <a:r>
              <a:rPr kumimoji="1" lang="zh-TW" altLang="en-US" sz="2200" b="0">
                <a:solidFill>
                  <a:schemeClr val="tx1"/>
                </a:solidFill>
                <a:effectLst/>
                <a:latin typeface="Times New Roman" pitchFamily="18" charset="0"/>
              </a:rPr>
              <a:t>本院前身為法學院，設於</a:t>
            </a:r>
            <a:r>
              <a:rPr kumimoji="1" lang="en-US" altLang="zh-TW" sz="2200" b="0">
                <a:solidFill>
                  <a:schemeClr val="tx1"/>
                </a:solidFill>
                <a:effectLst/>
                <a:latin typeface="Calibri" pitchFamily="34" charset="0"/>
              </a:rPr>
              <a:t>1946</a:t>
            </a:r>
            <a:r>
              <a:rPr kumimoji="1" lang="zh-TW" altLang="en-US" sz="2200" b="0">
                <a:solidFill>
                  <a:schemeClr val="tx1"/>
                </a:solidFill>
                <a:effectLst/>
                <a:latin typeface="Calibri" pitchFamily="34" charset="0"/>
              </a:rPr>
              <a:t>年，</a:t>
            </a:r>
            <a:r>
              <a:rPr kumimoji="1" lang="en-US" altLang="zh-TW" sz="2200" b="0">
                <a:solidFill>
                  <a:schemeClr val="tx1"/>
                </a:solidFill>
                <a:effectLst/>
                <a:latin typeface="Calibri" pitchFamily="34" charset="0"/>
              </a:rPr>
              <a:t>1993</a:t>
            </a:r>
            <a:r>
              <a:rPr kumimoji="1" lang="zh-TW" altLang="en-US" sz="2200" b="0">
                <a:solidFill>
                  <a:schemeClr val="tx1"/>
                </a:solidFill>
                <a:effectLst/>
                <a:latin typeface="Calibri" pitchFamily="34" charset="0"/>
              </a:rPr>
              <a:t>年由原隸法學院之</a:t>
            </a:r>
            <a:r>
              <a:rPr kumimoji="1" lang="en-US" altLang="zh-TW" sz="2200" b="0">
                <a:solidFill>
                  <a:schemeClr val="tx1"/>
                </a:solidFill>
                <a:effectLst/>
                <a:latin typeface="Calibri" pitchFamily="34" charset="0"/>
              </a:rPr>
              <a:t>7</a:t>
            </a:r>
            <a:r>
              <a:rPr kumimoji="1" lang="zh-TW" altLang="en-US" sz="2200" b="0">
                <a:solidFill>
                  <a:schemeClr val="tx1"/>
                </a:solidFill>
                <a:effectLst/>
                <a:latin typeface="Calibri" pitchFamily="34" charset="0"/>
              </a:rPr>
              <a:t>系（政治、外交、社會、財政、公行、地政及經濟系）及</a:t>
            </a:r>
            <a:r>
              <a:rPr kumimoji="1" lang="en-US" altLang="zh-TW" sz="2200" b="0">
                <a:solidFill>
                  <a:schemeClr val="tx1"/>
                </a:solidFill>
                <a:effectLst/>
                <a:latin typeface="Calibri" pitchFamily="34" charset="0"/>
              </a:rPr>
              <a:t>11</a:t>
            </a:r>
            <a:r>
              <a:rPr kumimoji="1" lang="zh-TW" altLang="en-US" sz="2200" b="0">
                <a:solidFill>
                  <a:schemeClr val="tx1"/>
                </a:solidFill>
                <a:effectLst/>
                <a:latin typeface="Calibri" pitchFamily="34" charset="0"/>
              </a:rPr>
              <a:t>所正式更名為社會科學學院。</a:t>
            </a:r>
          </a:p>
          <a:p>
            <a:pPr marL="342900" indent="-342900" algn="just">
              <a:lnSpc>
                <a:spcPct val="90000"/>
              </a:lnSpc>
              <a:spcBef>
                <a:spcPct val="20000"/>
              </a:spcBef>
              <a:buFont typeface="Wingdings" pitchFamily="2" charset="2"/>
              <a:buChar char="u"/>
            </a:pPr>
            <a:r>
              <a:rPr kumimoji="1" lang="zh-TW" altLang="en-US" sz="2200" b="0">
                <a:solidFill>
                  <a:schemeClr val="tx1"/>
                </a:solidFill>
                <a:effectLst/>
                <a:latin typeface="Calibri" pitchFamily="34" charset="0"/>
              </a:rPr>
              <a:t>民國 </a:t>
            </a:r>
            <a:r>
              <a:rPr kumimoji="1" lang="en-US" altLang="zh-TW" sz="2200" b="0">
                <a:solidFill>
                  <a:schemeClr val="tx1"/>
                </a:solidFill>
                <a:effectLst/>
                <a:latin typeface="Calibri" pitchFamily="34" charset="0"/>
              </a:rPr>
              <a:t>2001 </a:t>
            </a:r>
            <a:r>
              <a:rPr kumimoji="1" lang="zh-TW" altLang="en-US" sz="2200" b="0">
                <a:solidFill>
                  <a:schemeClr val="tx1"/>
                </a:solidFill>
                <a:effectLst/>
                <a:latin typeface="Calibri" pitchFamily="34" charset="0"/>
              </a:rPr>
              <a:t>年外交系所、東亞所及俄羅斯所改隸成立「國際事務學院」。</a:t>
            </a:r>
          </a:p>
          <a:p>
            <a:pPr marL="342900" indent="-342900" algn="just">
              <a:lnSpc>
                <a:spcPct val="90000"/>
              </a:lnSpc>
              <a:spcBef>
                <a:spcPct val="20000"/>
              </a:spcBef>
              <a:buFont typeface="Wingdings" pitchFamily="2" charset="2"/>
              <a:buChar char="u"/>
            </a:pPr>
            <a:r>
              <a:rPr kumimoji="1" lang="zh-TW" altLang="en-US" sz="2200" b="0">
                <a:solidFill>
                  <a:schemeClr val="tx1"/>
                </a:solidFill>
                <a:effectLst/>
                <a:latin typeface="Calibri" pitchFamily="34" charset="0"/>
              </a:rPr>
              <a:t>本院目前共有</a:t>
            </a:r>
            <a:r>
              <a:rPr kumimoji="1" lang="en-US" altLang="zh-TW" sz="2200" b="0">
                <a:solidFill>
                  <a:schemeClr val="tx1"/>
                </a:solidFill>
                <a:effectLst/>
                <a:latin typeface="Calibri" pitchFamily="34" charset="0"/>
              </a:rPr>
              <a:t>7</a:t>
            </a:r>
            <a:r>
              <a:rPr kumimoji="1" lang="zh-TW" altLang="en-US" sz="2200" b="0">
                <a:solidFill>
                  <a:schemeClr val="tx1"/>
                </a:solidFill>
                <a:effectLst/>
                <a:latin typeface="Calibri" pitchFamily="34" charset="0"/>
              </a:rPr>
              <a:t>系</a:t>
            </a:r>
            <a:r>
              <a:rPr kumimoji="1" lang="en-US" altLang="zh-TW" sz="2200" b="0">
                <a:solidFill>
                  <a:schemeClr val="tx1"/>
                </a:solidFill>
                <a:effectLst/>
                <a:latin typeface="Calibri" pitchFamily="34" charset="0"/>
              </a:rPr>
              <a:t>(</a:t>
            </a:r>
            <a:r>
              <a:rPr kumimoji="1" lang="zh-TW" altLang="en-US" sz="2200" b="0">
                <a:solidFill>
                  <a:schemeClr val="tx1"/>
                </a:solidFill>
                <a:effectLst/>
                <a:latin typeface="Calibri" pitchFamily="34" charset="0"/>
              </a:rPr>
              <a:t>政治系、經濟系、社會系、財政系、公行系、地政系、民族系</a:t>
            </a:r>
            <a:r>
              <a:rPr kumimoji="1" lang="en-US" altLang="zh-TW" sz="2200" b="0">
                <a:solidFill>
                  <a:schemeClr val="tx1"/>
                </a:solidFill>
                <a:effectLst/>
                <a:latin typeface="Calibri" pitchFamily="34" charset="0"/>
              </a:rPr>
              <a:t>)</a:t>
            </a:r>
            <a:r>
              <a:rPr kumimoji="1" lang="zh-TW" altLang="en-US" sz="2200" b="0">
                <a:solidFill>
                  <a:schemeClr val="tx1"/>
                </a:solidFill>
                <a:effectLst/>
                <a:latin typeface="Calibri" pitchFamily="34" charset="0"/>
              </a:rPr>
              <a:t>、</a:t>
            </a:r>
            <a:r>
              <a:rPr kumimoji="1" lang="en-US" altLang="zh-TW" sz="2200" b="0">
                <a:solidFill>
                  <a:schemeClr val="tx1"/>
                </a:solidFill>
                <a:effectLst/>
                <a:latin typeface="Calibri" pitchFamily="34" charset="0"/>
              </a:rPr>
              <a:t>3</a:t>
            </a:r>
            <a:r>
              <a:rPr kumimoji="1" lang="zh-TW" altLang="en-US" sz="2200" b="0">
                <a:solidFill>
                  <a:schemeClr val="tx1"/>
                </a:solidFill>
                <a:effectLst/>
                <a:latin typeface="Calibri" pitchFamily="34" charset="0"/>
              </a:rPr>
              <a:t>所</a:t>
            </a:r>
            <a:r>
              <a:rPr kumimoji="1" lang="en-US" altLang="zh-TW" sz="2200" b="0">
                <a:solidFill>
                  <a:schemeClr val="tx1"/>
                </a:solidFill>
                <a:effectLst/>
                <a:latin typeface="Calibri" pitchFamily="34" charset="0"/>
              </a:rPr>
              <a:t>(</a:t>
            </a:r>
            <a:r>
              <a:rPr kumimoji="1" lang="zh-TW" altLang="en-US" sz="2200" b="0">
                <a:solidFill>
                  <a:schemeClr val="tx1"/>
                </a:solidFill>
                <a:effectLst/>
                <a:latin typeface="Calibri" pitchFamily="34" charset="0"/>
              </a:rPr>
              <a:t>國家發展研究所、勞工所、社工所</a:t>
            </a:r>
            <a:r>
              <a:rPr kumimoji="1" lang="en-US" altLang="zh-TW" sz="2200" b="0">
                <a:solidFill>
                  <a:schemeClr val="tx1"/>
                </a:solidFill>
                <a:effectLst/>
                <a:latin typeface="Calibri" pitchFamily="34" charset="0"/>
              </a:rPr>
              <a:t>)</a:t>
            </a:r>
            <a:r>
              <a:rPr kumimoji="1" lang="zh-TW" altLang="en-US" sz="2200" b="0">
                <a:solidFill>
                  <a:schemeClr val="tx1"/>
                </a:solidFill>
                <a:effectLst/>
                <a:latin typeface="Calibri" pitchFamily="34" charset="0"/>
              </a:rPr>
              <a:t>、及地政碩士在職專班、行政管理碩士學程</a:t>
            </a:r>
            <a:r>
              <a:rPr kumimoji="1" lang="en-US" altLang="zh-TW" sz="2200" b="0">
                <a:solidFill>
                  <a:schemeClr val="tx1"/>
                </a:solidFill>
                <a:effectLst/>
                <a:latin typeface="Calibri" pitchFamily="34" charset="0"/>
              </a:rPr>
              <a:t>(</a:t>
            </a:r>
            <a:r>
              <a:rPr kumimoji="1" lang="zh-TW" altLang="en-US" sz="2200" b="0">
                <a:solidFill>
                  <a:schemeClr val="tx1"/>
                </a:solidFill>
                <a:effectLst/>
                <a:latin typeface="Calibri" pitchFamily="34" charset="0"/>
              </a:rPr>
              <a:t>在職專班</a:t>
            </a:r>
            <a:r>
              <a:rPr kumimoji="1" lang="en-US" altLang="zh-TW" sz="2200" b="0">
                <a:solidFill>
                  <a:schemeClr val="tx1"/>
                </a:solidFill>
                <a:effectLst/>
                <a:latin typeface="Calibri" pitchFamily="34" charset="0"/>
              </a:rPr>
              <a:t>)</a:t>
            </a:r>
            <a:r>
              <a:rPr kumimoji="1" lang="zh-TW" altLang="en-US" sz="2200" b="0">
                <a:solidFill>
                  <a:schemeClr val="tx1"/>
                </a:solidFill>
                <a:effectLst/>
                <a:latin typeface="Calibri" pitchFamily="34" charset="0"/>
              </a:rPr>
              <a:t>、亞太研究英語碩士學位學程</a:t>
            </a:r>
            <a:r>
              <a:rPr kumimoji="1" lang="en-US" altLang="zh-TW" sz="2200" b="0">
                <a:solidFill>
                  <a:schemeClr val="tx1"/>
                </a:solidFill>
                <a:effectLst/>
                <a:latin typeface="Calibri" pitchFamily="34" charset="0"/>
              </a:rPr>
              <a:t>(IMAS)</a:t>
            </a:r>
            <a:r>
              <a:rPr kumimoji="1" lang="zh-TW" altLang="en-US" sz="2200" b="0">
                <a:solidFill>
                  <a:schemeClr val="tx1"/>
                </a:solidFill>
                <a:effectLst/>
                <a:latin typeface="Calibri" pitchFamily="34" charset="0"/>
              </a:rPr>
              <a:t>、亞太研究英語博士學位學程</a:t>
            </a:r>
            <a:r>
              <a:rPr kumimoji="1" lang="en-US" altLang="zh-TW" sz="2200" b="0">
                <a:solidFill>
                  <a:schemeClr val="tx1"/>
                </a:solidFill>
                <a:effectLst/>
                <a:latin typeface="Calibri" pitchFamily="34" charset="0"/>
              </a:rPr>
              <a:t>(IDAS)</a:t>
            </a:r>
            <a:r>
              <a:rPr kumimoji="1" lang="zh-TW" altLang="en-US" sz="2200" b="0">
                <a:solidFill>
                  <a:schemeClr val="tx1"/>
                </a:solidFill>
                <a:effectLst/>
                <a:latin typeface="Calibri" pitchFamily="34" charset="0"/>
              </a:rPr>
              <a:t>，其中</a:t>
            </a:r>
            <a:r>
              <a:rPr kumimoji="1" lang="en-US" altLang="zh-TW" sz="2200" b="0">
                <a:solidFill>
                  <a:schemeClr val="tx1"/>
                </a:solidFill>
                <a:effectLst/>
                <a:latin typeface="Calibri" pitchFamily="34" charset="0"/>
              </a:rPr>
              <a:t>IMAS</a:t>
            </a:r>
            <a:r>
              <a:rPr kumimoji="1" lang="zh-TW" altLang="en-US" sz="2200" b="0">
                <a:solidFill>
                  <a:schemeClr val="tx1"/>
                </a:solidFill>
                <a:effectLst/>
                <a:latin typeface="Calibri" pitchFamily="34" charset="0"/>
              </a:rPr>
              <a:t>及</a:t>
            </a:r>
            <a:r>
              <a:rPr kumimoji="1" lang="en-US" altLang="zh-TW" sz="2200" b="0">
                <a:solidFill>
                  <a:schemeClr val="tx1"/>
                </a:solidFill>
                <a:effectLst/>
                <a:latin typeface="Calibri" pitchFamily="34" charset="0"/>
              </a:rPr>
              <a:t>IDAS</a:t>
            </a:r>
            <a:r>
              <a:rPr kumimoji="1" lang="zh-TW" altLang="en-US" sz="2200" b="0">
                <a:solidFill>
                  <a:schemeClr val="tx1"/>
                </a:solidFill>
                <a:effectLst/>
                <a:latin typeface="Calibri" pitchFamily="34" charset="0"/>
              </a:rPr>
              <a:t>為全英文教學的課程。</a:t>
            </a:r>
            <a:endParaRPr kumimoji="1" lang="en-US" altLang="zh-TW" sz="2200" b="0">
              <a:solidFill>
                <a:schemeClr val="tx1"/>
              </a:solidFill>
              <a:effectLst/>
              <a:latin typeface="Calibri" pitchFamily="34" charset="0"/>
            </a:endParaRPr>
          </a:p>
          <a:p>
            <a:pPr marL="342900" indent="-342900" algn="just">
              <a:lnSpc>
                <a:spcPct val="90000"/>
              </a:lnSpc>
              <a:spcBef>
                <a:spcPct val="20000"/>
              </a:spcBef>
              <a:buFont typeface="Wingdings" pitchFamily="2" charset="2"/>
              <a:buChar char="u"/>
            </a:pPr>
            <a:endParaRPr kumimoji="1" lang="zh-TW" altLang="en-US" sz="2200" b="0">
              <a:solidFill>
                <a:schemeClr val="tx1"/>
              </a:solidFill>
              <a:effectLst/>
              <a:latin typeface="Calibri" pitchFamily="34" charset="0"/>
            </a:endParaRPr>
          </a:p>
          <a:p>
            <a:pPr marL="342900" indent="-342900" algn="just">
              <a:lnSpc>
                <a:spcPct val="90000"/>
              </a:lnSpc>
              <a:spcBef>
                <a:spcPct val="20000"/>
              </a:spcBef>
              <a:buFont typeface="Wingdings" pitchFamily="2" charset="2"/>
              <a:buChar char="u"/>
            </a:pPr>
            <a:r>
              <a:rPr kumimoji="1" lang="zh-TW" altLang="en-US" sz="2200" i="1">
                <a:solidFill>
                  <a:schemeClr val="tx1"/>
                </a:solidFill>
                <a:effectLst/>
                <a:latin typeface="Arial" charset="0"/>
              </a:rPr>
              <a:t>本院以推展社會科學學術之教學研究及服務為宗旨，積極致力於社會科學相關領域之教學研究，培育國家所需之社會科學專業人才，並配合社會需要提供回流教育及社會服務工作。</a:t>
            </a:r>
          </a:p>
          <a:p>
            <a:pPr marL="342900" indent="-342900" algn="just">
              <a:lnSpc>
                <a:spcPct val="90000"/>
              </a:lnSpc>
              <a:spcBef>
                <a:spcPct val="20000"/>
              </a:spcBef>
              <a:buFontTx/>
              <a:buChar char="•"/>
            </a:pPr>
            <a:endParaRPr kumimoji="1" lang="en-US" altLang="zh-TW" sz="2200" b="0">
              <a:solidFill>
                <a:schemeClr val="tx1"/>
              </a:solidFill>
              <a:effectLst/>
              <a:latin typeface="Times New Roman" pitchFamily="18" charset="0"/>
            </a:endParaRPr>
          </a:p>
        </p:txBody>
      </p:sp>
      <p:sp>
        <p:nvSpPr>
          <p:cNvPr id="589832" name="Freeform 8"/>
          <p:cNvSpPr>
            <a:spLocks/>
          </p:cNvSpPr>
          <p:nvPr/>
        </p:nvSpPr>
        <p:spPr bwMode="gray">
          <a:xfrm flipH="1" flipV="1">
            <a:off x="-36513" y="-26988"/>
            <a:ext cx="5327651" cy="503238"/>
          </a:xfrm>
          <a:custGeom>
            <a:avLst/>
            <a:gdLst>
              <a:gd name="T0" fmla="*/ 272 w 1632"/>
              <a:gd name="T1" fmla="*/ 0 h 272"/>
              <a:gd name="T2" fmla="*/ 0 w 1632"/>
              <a:gd name="T3" fmla="*/ 272 h 272"/>
              <a:gd name="T4" fmla="*/ 1632 w 1632"/>
              <a:gd name="T5" fmla="*/ 272 h 272"/>
              <a:gd name="T6" fmla="*/ 1632 w 1632"/>
              <a:gd name="T7" fmla="*/ 0 h 272"/>
              <a:gd name="T8" fmla="*/ 272 w 1632"/>
              <a:gd name="T9" fmla="*/ 0 h 272"/>
              <a:gd name="T10" fmla="*/ 0 60000 65536"/>
              <a:gd name="T11" fmla="*/ 0 60000 65536"/>
              <a:gd name="T12" fmla="*/ 0 60000 65536"/>
              <a:gd name="T13" fmla="*/ 0 60000 65536"/>
              <a:gd name="T14" fmla="*/ 0 60000 65536"/>
              <a:gd name="T15" fmla="*/ 0 w 1632"/>
              <a:gd name="T16" fmla="*/ 0 h 272"/>
              <a:gd name="T17" fmla="*/ 1632 w 1632"/>
              <a:gd name="T18" fmla="*/ 272 h 272"/>
            </a:gdLst>
            <a:ahLst/>
            <a:cxnLst>
              <a:cxn ang="T10">
                <a:pos x="T0" y="T1"/>
              </a:cxn>
              <a:cxn ang="T11">
                <a:pos x="T2" y="T3"/>
              </a:cxn>
              <a:cxn ang="T12">
                <a:pos x="T4" y="T5"/>
              </a:cxn>
              <a:cxn ang="T13">
                <a:pos x="T6" y="T7"/>
              </a:cxn>
              <a:cxn ang="T14">
                <a:pos x="T8" y="T9"/>
              </a:cxn>
            </a:cxnLst>
            <a:rect l="T15" t="T16" r="T17" b="T18"/>
            <a:pathLst>
              <a:path w="1632" h="272">
                <a:moveTo>
                  <a:pt x="272" y="0"/>
                </a:moveTo>
                <a:lnTo>
                  <a:pt x="0" y="272"/>
                </a:lnTo>
                <a:lnTo>
                  <a:pt x="1632" y="272"/>
                </a:lnTo>
                <a:lnTo>
                  <a:pt x="1632" y="0"/>
                </a:lnTo>
                <a:lnTo>
                  <a:pt x="272" y="0"/>
                </a:lnTo>
                <a:close/>
              </a:path>
            </a:pathLst>
          </a:custGeom>
          <a:solidFill>
            <a:srgbClr val="7793BB"/>
          </a:solidFill>
          <a:ln w="25400">
            <a:noFill/>
            <a:round/>
            <a:headEnd/>
            <a:tailEnd/>
          </a:ln>
          <a:effectLst>
            <a:outerShdw dist="107763" dir="2700000" algn="ctr" rotWithShape="0">
              <a:schemeClr val="bg2">
                <a:alpha val="50000"/>
              </a:schemeClr>
            </a:outerShdw>
          </a:effectLst>
        </p:spPr>
        <p:txBody>
          <a:bodyPr rot="10800000" lIns="45720" tIns="44450" rIns="45720" bIns="44450" anchor="ctr" anchorCtr="1"/>
          <a:lstStyle/>
          <a:p>
            <a:pPr fontAlgn="auto">
              <a:spcBef>
                <a:spcPts val="0"/>
              </a:spcBef>
              <a:spcAft>
                <a:spcPts val="0"/>
              </a:spcAft>
              <a:defRPr/>
            </a:pPr>
            <a:endParaRPr lang="zh-TW" altLang="en-US" sz="1800" b="0">
              <a:effectLst/>
              <a:latin typeface="+mn-lt"/>
              <a:ea typeface="+mn-ea"/>
            </a:endParaRPr>
          </a:p>
        </p:txBody>
      </p:sp>
      <p:sp>
        <p:nvSpPr>
          <p:cNvPr id="193566" name="Rectangle 30"/>
          <p:cNvSpPr>
            <a:spLocks noChangeArrowheads="1"/>
          </p:cNvSpPr>
          <p:nvPr/>
        </p:nvSpPr>
        <p:spPr bwMode="auto">
          <a:xfrm>
            <a:off x="0" y="-100013"/>
            <a:ext cx="2032000" cy="646113"/>
          </a:xfrm>
          <a:prstGeom prst="rect">
            <a:avLst/>
          </a:prstGeom>
          <a:noFill/>
          <a:ln w="9525">
            <a:noFill/>
            <a:miter lim="800000"/>
            <a:headEnd/>
            <a:tailEnd/>
          </a:ln>
          <a:effectLst/>
        </p:spPr>
        <p:txBody>
          <a:bodyPr wrap="none">
            <a:spAutoFit/>
          </a:bodyPr>
          <a:lstStyle/>
          <a:p>
            <a:pPr>
              <a:defRPr/>
            </a:pPr>
            <a:r>
              <a:rPr kumimoji="1" lang="zh-TW" altLang="en-US">
                <a:solidFill>
                  <a:schemeClr val="tx1"/>
                </a:solidFill>
                <a:effectLst>
                  <a:outerShdw blurRad="38100" dist="38100" dir="2700000" algn="tl">
                    <a:srgbClr val="C0C0C0"/>
                  </a:outerShdw>
                </a:effectLst>
                <a:latin typeface="Arial" pitchFamily="34" charset="0"/>
                <a:ea typeface="華康海報體W12"/>
                <a:cs typeface="華康海報體W12"/>
              </a:rPr>
              <a:t>本院簡史</a:t>
            </a: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3"/>
          <p:cNvSpPr>
            <a:spLocks noGrp="1" noChangeArrowheads="1"/>
          </p:cNvSpPr>
          <p:nvPr>
            <p:ph type="body" idx="1"/>
          </p:nvPr>
        </p:nvSpPr>
        <p:spPr>
          <a:xfrm>
            <a:off x="179388" y="404813"/>
            <a:ext cx="8964612" cy="6264275"/>
          </a:xfrm>
        </p:spPr>
        <p:txBody>
          <a:bodyPr/>
          <a:lstStyle/>
          <a:p>
            <a:pPr algn="just" eaLnBrk="1" hangingPunct="1"/>
            <a:endParaRPr lang="en-US" altLang="zh-TW" dirty="0" smtClean="0">
              <a:latin typeface="Times New Roman" pitchFamily="18" charset="0"/>
            </a:endParaRPr>
          </a:p>
          <a:p>
            <a:pPr algn="just" eaLnBrk="1" hangingPunct="1"/>
            <a:endParaRPr lang="en-US" altLang="zh-TW" dirty="0" smtClean="0">
              <a:latin typeface="Times New Roman" pitchFamily="18" charset="0"/>
            </a:endParaRPr>
          </a:p>
        </p:txBody>
      </p:sp>
      <p:sp>
        <p:nvSpPr>
          <p:cNvPr id="27650" name="投影片編號版面配置區 3"/>
          <p:cNvSpPr>
            <a:spLocks noGrp="1"/>
          </p:cNvSpPr>
          <p:nvPr/>
        </p:nvSpPr>
        <p:spPr bwMode="auto">
          <a:xfrm>
            <a:off x="146050" y="6210300"/>
            <a:ext cx="457200" cy="457200"/>
          </a:xfrm>
          <a:prstGeom prst="ellipse">
            <a:avLst/>
          </a:prstGeom>
          <a:solidFill>
            <a:schemeClr val="accent1"/>
          </a:solidFill>
          <a:ln w="9525">
            <a:noFill/>
            <a:round/>
            <a:headEnd/>
            <a:tailEnd/>
          </a:ln>
        </p:spPr>
        <p:txBody>
          <a:bodyPr wrap="none" lIns="0" tIns="0" rIns="0" bIns="0" anchor="ctr" anchorCtr="1"/>
          <a:lstStyle/>
          <a:p>
            <a:pPr algn="ctr"/>
            <a:r>
              <a:rPr lang="en-US" altLang="zh-TW" sz="1400" b="0">
                <a:solidFill>
                  <a:srgbClr val="FFFFFF"/>
                </a:solidFill>
                <a:effectLst/>
                <a:latin typeface="Constantia" pitchFamily="18" charset="0"/>
              </a:rPr>
              <a:t>4</a:t>
            </a:r>
          </a:p>
        </p:txBody>
      </p:sp>
      <p:grpSp>
        <p:nvGrpSpPr>
          <p:cNvPr id="27651" name="Organization Chart 11"/>
          <p:cNvGrpSpPr>
            <a:grpSpLocks noChangeAspect="1"/>
          </p:cNvGrpSpPr>
          <p:nvPr/>
        </p:nvGrpSpPr>
        <p:grpSpPr bwMode="auto">
          <a:xfrm>
            <a:off x="323850" y="476250"/>
            <a:ext cx="8569325" cy="5794375"/>
            <a:chOff x="408" y="210"/>
            <a:chExt cx="5253" cy="3668"/>
          </a:xfrm>
        </p:grpSpPr>
        <p:sp>
          <p:nvSpPr>
            <p:cNvPr id="8" name="_s1243"/>
            <p:cNvSpPr>
              <a:spLocks noChangeShapeType="1"/>
            </p:cNvSpPr>
            <p:nvPr/>
          </p:nvSpPr>
          <p:spPr bwMode="auto">
            <a:xfrm rot="5400000">
              <a:off x="4759" y="3575"/>
              <a:ext cx="111" cy="2"/>
            </a:xfrm>
            <a:prstGeom prst="straightConnector1">
              <a:avLst/>
            </a:prstGeom>
            <a:noFill/>
            <a:ln w="28575">
              <a:solidFill>
                <a:srgbClr val="000000"/>
              </a:solidFill>
              <a:round/>
              <a:headEnd/>
              <a:tailEnd/>
            </a:ln>
          </p:spPr>
          <p:txBody>
            <a:bodyPr/>
            <a:lstStyle/>
            <a:p>
              <a:pPr algn="ctr" eaLnBrk="0" hangingPunct="0">
                <a:defRPr/>
              </a:pPr>
              <a:endParaRPr lang="zh-TW" altLang="en-US">
                <a:latin typeface="Forte" pitchFamily="66" charset="0"/>
              </a:endParaRPr>
            </a:p>
          </p:txBody>
        </p:sp>
        <p:sp>
          <p:nvSpPr>
            <p:cNvPr id="9" name="_s1244"/>
            <p:cNvSpPr>
              <a:spLocks noChangeShapeType="1"/>
            </p:cNvSpPr>
            <p:nvPr/>
          </p:nvSpPr>
          <p:spPr bwMode="auto">
            <a:xfrm rot="16200000">
              <a:off x="4757" y="3304"/>
              <a:ext cx="115" cy="2"/>
            </a:xfrm>
            <a:prstGeom prst="straightConnector1">
              <a:avLst/>
            </a:prstGeom>
            <a:noFill/>
            <a:ln w="28575">
              <a:solidFill>
                <a:srgbClr val="000000"/>
              </a:solidFill>
              <a:round/>
              <a:headEnd/>
              <a:tailEnd/>
            </a:ln>
          </p:spPr>
          <p:txBody>
            <a:bodyPr/>
            <a:lstStyle/>
            <a:p>
              <a:pPr algn="ctr" eaLnBrk="0" hangingPunct="0">
                <a:defRPr/>
              </a:pPr>
              <a:endParaRPr lang="zh-TW" altLang="en-US">
                <a:latin typeface="Forte" pitchFamily="66" charset="0"/>
              </a:endParaRPr>
            </a:p>
          </p:txBody>
        </p:sp>
        <p:sp>
          <p:nvSpPr>
            <p:cNvPr id="10" name="_s1246"/>
            <p:cNvSpPr>
              <a:spLocks noChangeShapeType="1"/>
            </p:cNvSpPr>
            <p:nvPr/>
          </p:nvSpPr>
          <p:spPr bwMode="auto">
            <a:xfrm rot="16200000">
              <a:off x="1269" y="3328"/>
              <a:ext cx="112" cy="0"/>
            </a:xfrm>
            <a:prstGeom prst="straightConnector1">
              <a:avLst/>
            </a:prstGeom>
            <a:noFill/>
            <a:ln w="28575">
              <a:solidFill>
                <a:srgbClr val="000000"/>
              </a:solidFill>
              <a:round/>
              <a:headEnd/>
              <a:tailEnd/>
            </a:ln>
          </p:spPr>
          <p:txBody>
            <a:bodyPr/>
            <a:lstStyle/>
            <a:p>
              <a:pPr algn="ctr" eaLnBrk="0" hangingPunct="0">
                <a:defRPr/>
              </a:pPr>
              <a:endParaRPr lang="zh-TW" altLang="en-US">
                <a:latin typeface="Forte" pitchFamily="66" charset="0"/>
              </a:endParaRPr>
            </a:p>
          </p:txBody>
        </p:sp>
        <p:sp>
          <p:nvSpPr>
            <p:cNvPr id="11" name="_s1247"/>
            <p:cNvSpPr>
              <a:spLocks noChangeShapeType="1"/>
            </p:cNvSpPr>
            <p:nvPr/>
          </p:nvSpPr>
          <p:spPr bwMode="auto">
            <a:xfrm rot="16200000">
              <a:off x="4758" y="2986"/>
              <a:ext cx="113" cy="2"/>
            </a:xfrm>
            <a:prstGeom prst="straightConnector1">
              <a:avLst/>
            </a:prstGeom>
            <a:noFill/>
            <a:ln w="28575">
              <a:solidFill>
                <a:srgbClr val="000000"/>
              </a:solidFill>
              <a:round/>
              <a:headEnd/>
              <a:tailEnd/>
            </a:ln>
          </p:spPr>
          <p:txBody>
            <a:bodyPr/>
            <a:lstStyle/>
            <a:p>
              <a:pPr algn="ctr" eaLnBrk="0" hangingPunct="0">
                <a:defRPr/>
              </a:pPr>
              <a:endParaRPr lang="zh-TW" altLang="en-US">
                <a:latin typeface="Forte" pitchFamily="66" charset="0"/>
              </a:endParaRPr>
            </a:p>
          </p:txBody>
        </p:sp>
        <p:sp>
          <p:nvSpPr>
            <p:cNvPr id="12" name="_s1248"/>
            <p:cNvSpPr>
              <a:spLocks noChangeShapeType="1"/>
            </p:cNvSpPr>
            <p:nvPr/>
          </p:nvSpPr>
          <p:spPr bwMode="auto">
            <a:xfrm rot="16200000">
              <a:off x="4757" y="2669"/>
              <a:ext cx="115" cy="2"/>
            </a:xfrm>
            <a:prstGeom prst="straightConnector1">
              <a:avLst/>
            </a:prstGeom>
            <a:noFill/>
            <a:ln w="28575">
              <a:solidFill>
                <a:srgbClr val="000000"/>
              </a:solidFill>
              <a:round/>
              <a:headEnd/>
              <a:tailEnd/>
            </a:ln>
          </p:spPr>
          <p:txBody>
            <a:bodyPr/>
            <a:lstStyle/>
            <a:p>
              <a:pPr algn="ctr" eaLnBrk="0" hangingPunct="0">
                <a:defRPr/>
              </a:pPr>
              <a:endParaRPr lang="zh-TW" altLang="en-US">
                <a:latin typeface="Forte" pitchFamily="66" charset="0"/>
              </a:endParaRPr>
            </a:p>
          </p:txBody>
        </p:sp>
        <p:sp>
          <p:nvSpPr>
            <p:cNvPr id="13" name="_s1249"/>
            <p:cNvSpPr>
              <a:spLocks noChangeShapeType="1"/>
            </p:cNvSpPr>
            <p:nvPr/>
          </p:nvSpPr>
          <p:spPr bwMode="auto">
            <a:xfrm rot="16200000">
              <a:off x="4759" y="2395"/>
              <a:ext cx="111" cy="2"/>
            </a:xfrm>
            <a:prstGeom prst="straightConnector1">
              <a:avLst/>
            </a:prstGeom>
            <a:noFill/>
            <a:ln w="28575">
              <a:solidFill>
                <a:srgbClr val="000000"/>
              </a:solidFill>
              <a:round/>
              <a:headEnd/>
              <a:tailEnd/>
            </a:ln>
          </p:spPr>
          <p:txBody>
            <a:bodyPr/>
            <a:lstStyle/>
            <a:p>
              <a:pPr algn="ctr" eaLnBrk="0" hangingPunct="0">
                <a:defRPr/>
              </a:pPr>
              <a:endParaRPr lang="zh-TW" altLang="en-US">
                <a:latin typeface="Forte" pitchFamily="66" charset="0"/>
              </a:endParaRPr>
            </a:p>
          </p:txBody>
        </p:sp>
        <p:sp>
          <p:nvSpPr>
            <p:cNvPr id="14" name="_s1250"/>
            <p:cNvSpPr>
              <a:spLocks noChangeShapeType="1"/>
            </p:cNvSpPr>
            <p:nvPr/>
          </p:nvSpPr>
          <p:spPr bwMode="auto">
            <a:xfrm rot="16200000">
              <a:off x="1267" y="3024"/>
              <a:ext cx="116" cy="0"/>
            </a:xfrm>
            <a:prstGeom prst="straightConnector1">
              <a:avLst/>
            </a:prstGeom>
            <a:noFill/>
            <a:ln w="28575">
              <a:solidFill>
                <a:srgbClr val="000000"/>
              </a:solidFill>
              <a:round/>
              <a:headEnd/>
              <a:tailEnd/>
            </a:ln>
          </p:spPr>
          <p:txBody>
            <a:bodyPr/>
            <a:lstStyle/>
            <a:p>
              <a:pPr algn="ctr" eaLnBrk="0" hangingPunct="0">
                <a:defRPr/>
              </a:pPr>
              <a:endParaRPr lang="zh-TW" altLang="en-US">
                <a:latin typeface="Forte" pitchFamily="66" charset="0"/>
              </a:endParaRPr>
            </a:p>
          </p:txBody>
        </p:sp>
        <p:sp>
          <p:nvSpPr>
            <p:cNvPr id="15" name="_s1251"/>
            <p:cNvSpPr>
              <a:spLocks noChangeShapeType="1"/>
            </p:cNvSpPr>
            <p:nvPr/>
          </p:nvSpPr>
          <p:spPr bwMode="auto">
            <a:xfrm rot="16200000">
              <a:off x="1269" y="2724"/>
              <a:ext cx="112" cy="0"/>
            </a:xfrm>
            <a:prstGeom prst="straightConnector1">
              <a:avLst/>
            </a:prstGeom>
            <a:noFill/>
            <a:ln w="28575">
              <a:solidFill>
                <a:srgbClr val="000000"/>
              </a:solidFill>
              <a:round/>
              <a:headEnd/>
              <a:tailEnd/>
            </a:ln>
          </p:spPr>
          <p:txBody>
            <a:bodyPr/>
            <a:lstStyle/>
            <a:p>
              <a:pPr algn="ctr" eaLnBrk="0" hangingPunct="0">
                <a:defRPr/>
              </a:pPr>
              <a:endParaRPr lang="zh-TW" altLang="en-US">
                <a:latin typeface="Forte" pitchFamily="66" charset="0"/>
              </a:endParaRPr>
            </a:p>
          </p:txBody>
        </p:sp>
        <p:sp>
          <p:nvSpPr>
            <p:cNvPr id="16" name="_s1252"/>
            <p:cNvSpPr>
              <a:spLocks noChangeShapeType="1"/>
            </p:cNvSpPr>
            <p:nvPr/>
          </p:nvSpPr>
          <p:spPr bwMode="auto">
            <a:xfrm rot="16200000">
              <a:off x="1268" y="2420"/>
              <a:ext cx="114" cy="0"/>
            </a:xfrm>
            <a:prstGeom prst="straightConnector1">
              <a:avLst/>
            </a:prstGeom>
            <a:noFill/>
            <a:ln w="28575">
              <a:solidFill>
                <a:srgbClr val="000000"/>
              </a:solidFill>
              <a:round/>
              <a:headEnd/>
              <a:tailEnd/>
            </a:ln>
          </p:spPr>
          <p:txBody>
            <a:bodyPr/>
            <a:lstStyle/>
            <a:p>
              <a:pPr algn="ctr" eaLnBrk="0" hangingPunct="0">
                <a:defRPr/>
              </a:pPr>
              <a:endParaRPr lang="zh-TW" altLang="en-US">
                <a:latin typeface="Forte" pitchFamily="66" charset="0"/>
              </a:endParaRPr>
            </a:p>
          </p:txBody>
        </p:sp>
        <p:sp>
          <p:nvSpPr>
            <p:cNvPr id="17" name="_s1253"/>
            <p:cNvSpPr>
              <a:spLocks noChangeShapeType="1"/>
            </p:cNvSpPr>
            <p:nvPr/>
          </p:nvSpPr>
          <p:spPr bwMode="auto">
            <a:xfrm rot="16200000">
              <a:off x="4759" y="2118"/>
              <a:ext cx="112" cy="2"/>
            </a:xfrm>
            <a:prstGeom prst="straightConnector1">
              <a:avLst/>
            </a:prstGeom>
            <a:noFill/>
            <a:ln w="28575">
              <a:solidFill>
                <a:srgbClr val="000000"/>
              </a:solidFill>
              <a:round/>
              <a:headEnd/>
              <a:tailEnd/>
            </a:ln>
          </p:spPr>
          <p:txBody>
            <a:bodyPr/>
            <a:lstStyle/>
            <a:p>
              <a:pPr algn="ctr" eaLnBrk="0" hangingPunct="0">
                <a:defRPr/>
              </a:pPr>
              <a:endParaRPr lang="zh-TW" altLang="en-US">
                <a:latin typeface="Forte" pitchFamily="66" charset="0"/>
              </a:endParaRPr>
            </a:p>
          </p:txBody>
        </p:sp>
        <p:sp>
          <p:nvSpPr>
            <p:cNvPr id="18" name="_s1254"/>
            <p:cNvSpPr>
              <a:spLocks noChangeShapeType="1"/>
            </p:cNvSpPr>
            <p:nvPr/>
          </p:nvSpPr>
          <p:spPr bwMode="auto">
            <a:xfrm rot="16200000">
              <a:off x="4756" y="1813"/>
              <a:ext cx="118" cy="2"/>
            </a:xfrm>
            <a:prstGeom prst="straightConnector1">
              <a:avLst/>
            </a:prstGeom>
            <a:noFill/>
            <a:ln w="28575">
              <a:solidFill>
                <a:srgbClr val="000000"/>
              </a:solidFill>
              <a:round/>
              <a:headEnd/>
              <a:tailEnd/>
            </a:ln>
          </p:spPr>
          <p:txBody>
            <a:bodyPr/>
            <a:lstStyle/>
            <a:p>
              <a:pPr algn="ctr" eaLnBrk="0" hangingPunct="0">
                <a:defRPr/>
              </a:pPr>
              <a:endParaRPr lang="zh-TW" altLang="en-US">
                <a:latin typeface="Forte" pitchFamily="66" charset="0"/>
              </a:endParaRPr>
            </a:p>
          </p:txBody>
        </p:sp>
        <p:sp>
          <p:nvSpPr>
            <p:cNvPr id="19" name="_s1255"/>
            <p:cNvSpPr>
              <a:spLocks noChangeShapeType="1"/>
            </p:cNvSpPr>
            <p:nvPr/>
          </p:nvSpPr>
          <p:spPr bwMode="auto">
            <a:xfrm rot="16200000">
              <a:off x="4759" y="1513"/>
              <a:ext cx="112" cy="2"/>
            </a:xfrm>
            <a:prstGeom prst="straightConnector1">
              <a:avLst/>
            </a:prstGeom>
            <a:noFill/>
            <a:ln w="28575">
              <a:solidFill>
                <a:srgbClr val="000000"/>
              </a:solidFill>
              <a:round/>
              <a:headEnd/>
              <a:tailEnd/>
            </a:ln>
          </p:spPr>
          <p:txBody>
            <a:bodyPr/>
            <a:lstStyle/>
            <a:p>
              <a:pPr algn="ctr" eaLnBrk="0" hangingPunct="0">
                <a:defRPr/>
              </a:pPr>
              <a:endParaRPr lang="zh-TW" altLang="en-US">
                <a:latin typeface="Forte" pitchFamily="66" charset="0"/>
              </a:endParaRPr>
            </a:p>
          </p:txBody>
        </p:sp>
        <p:sp>
          <p:nvSpPr>
            <p:cNvPr id="20" name="_s1256"/>
            <p:cNvSpPr>
              <a:spLocks noChangeShapeType="1"/>
            </p:cNvSpPr>
            <p:nvPr/>
          </p:nvSpPr>
          <p:spPr bwMode="auto">
            <a:xfrm rot="16200000">
              <a:off x="4757" y="1209"/>
              <a:ext cx="116" cy="2"/>
            </a:xfrm>
            <a:prstGeom prst="straightConnector1">
              <a:avLst/>
            </a:prstGeom>
            <a:noFill/>
            <a:ln w="28575">
              <a:solidFill>
                <a:srgbClr val="000000"/>
              </a:solidFill>
              <a:round/>
              <a:headEnd/>
              <a:tailEnd/>
            </a:ln>
          </p:spPr>
          <p:txBody>
            <a:bodyPr/>
            <a:lstStyle/>
            <a:p>
              <a:pPr algn="ctr" eaLnBrk="0" hangingPunct="0">
                <a:defRPr/>
              </a:pPr>
              <a:endParaRPr lang="zh-TW" altLang="en-US">
                <a:latin typeface="Forte" pitchFamily="66" charset="0"/>
              </a:endParaRPr>
            </a:p>
          </p:txBody>
        </p:sp>
        <p:sp>
          <p:nvSpPr>
            <p:cNvPr id="21" name="_s1257"/>
            <p:cNvSpPr>
              <a:spLocks noChangeShapeType="1"/>
            </p:cNvSpPr>
            <p:nvPr/>
          </p:nvSpPr>
          <p:spPr bwMode="auto">
            <a:xfrm rot="16200000">
              <a:off x="4759" y="907"/>
              <a:ext cx="111" cy="2"/>
            </a:xfrm>
            <a:prstGeom prst="straightConnector1">
              <a:avLst/>
            </a:prstGeom>
            <a:noFill/>
            <a:ln w="28575">
              <a:solidFill>
                <a:srgbClr val="000000"/>
              </a:solidFill>
              <a:round/>
              <a:headEnd/>
              <a:tailEnd/>
            </a:ln>
          </p:spPr>
          <p:txBody>
            <a:bodyPr/>
            <a:lstStyle/>
            <a:p>
              <a:pPr algn="ctr" eaLnBrk="0" hangingPunct="0">
                <a:defRPr/>
              </a:pPr>
              <a:endParaRPr lang="zh-TW" altLang="en-US">
                <a:latin typeface="Forte" pitchFamily="66" charset="0"/>
              </a:endParaRPr>
            </a:p>
          </p:txBody>
        </p:sp>
        <p:sp>
          <p:nvSpPr>
            <p:cNvPr id="22" name="_s1258"/>
            <p:cNvSpPr>
              <a:spLocks noChangeShapeType="1"/>
            </p:cNvSpPr>
            <p:nvPr/>
          </p:nvSpPr>
          <p:spPr bwMode="auto">
            <a:xfrm rot="16200000">
              <a:off x="3098" y="1535"/>
              <a:ext cx="111" cy="1"/>
            </a:xfrm>
            <a:prstGeom prst="straightConnector1">
              <a:avLst/>
            </a:prstGeom>
            <a:noFill/>
            <a:ln w="28575">
              <a:solidFill>
                <a:srgbClr val="000000"/>
              </a:solidFill>
              <a:round/>
              <a:headEnd/>
              <a:tailEnd/>
            </a:ln>
          </p:spPr>
          <p:txBody>
            <a:bodyPr/>
            <a:lstStyle/>
            <a:p>
              <a:pPr algn="ctr" eaLnBrk="0" hangingPunct="0">
                <a:defRPr/>
              </a:pPr>
              <a:endParaRPr lang="zh-TW" altLang="en-US">
                <a:latin typeface="Forte" pitchFamily="66" charset="0"/>
              </a:endParaRPr>
            </a:p>
          </p:txBody>
        </p:sp>
        <p:sp>
          <p:nvSpPr>
            <p:cNvPr id="23" name="_s1261"/>
            <p:cNvSpPr>
              <a:spLocks noChangeShapeType="1"/>
            </p:cNvSpPr>
            <p:nvPr/>
          </p:nvSpPr>
          <p:spPr bwMode="auto">
            <a:xfrm rot="16200000">
              <a:off x="3096" y="1212"/>
              <a:ext cx="116" cy="1"/>
            </a:xfrm>
            <a:prstGeom prst="straightConnector1">
              <a:avLst/>
            </a:prstGeom>
            <a:noFill/>
            <a:ln w="28575">
              <a:solidFill>
                <a:srgbClr val="000000"/>
              </a:solidFill>
              <a:round/>
              <a:headEnd/>
              <a:tailEnd/>
            </a:ln>
          </p:spPr>
          <p:txBody>
            <a:bodyPr/>
            <a:lstStyle/>
            <a:p>
              <a:pPr algn="ctr" eaLnBrk="0" hangingPunct="0">
                <a:defRPr/>
              </a:pPr>
              <a:endParaRPr lang="zh-TW" altLang="en-US">
                <a:latin typeface="Forte" pitchFamily="66" charset="0"/>
              </a:endParaRPr>
            </a:p>
          </p:txBody>
        </p:sp>
        <p:sp>
          <p:nvSpPr>
            <p:cNvPr id="24" name="_s1262"/>
            <p:cNvSpPr>
              <a:spLocks noChangeShapeType="1"/>
            </p:cNvSpPr>
            <p:nvPr/>
          </p:nvSpPr>
          <p:spPr bwMode="auto">
            <a:xfrm rot="16200000">
              <a:off x="3098" y="910"/>
              <a:ext cx="111" cy="1"/>
            </a:xfrm>
            <a:prstGeom prst="straightConnector1">
              <a:avLst/>
            </a:prstGeom>
            <a:noFill/>
            <a:ln w="28575">
              <a:solidFill>
                <a:srgbClr val="000000"/>
              </a:solidFill>
              <a:round/>
              <a:headEnd/>
              <a:tailEnd/>
            </a:ln>
          </p:spPr>
          <p:txBody>
            <a:bodyPr/>
            <a:lstStyle/>
            <a:p>
              <a:pPr algn="ctr" eaLnBrk="0" hangingPunct="0">
                <a:defRPr/>
              </a:pPr>
              <a:endParaRPr lang="zh-TW" altLang="en-US">
                <a:latin typeface="Forte" pitchFamily="66" charset="0"/>
              </a:endParaRPr>
            </a:p>
          </p:txBody>
        </p:sp>
        <p:sp>
          <p:nvSpPr>
            <p:cNvPr id="25" name="_s1263"/>
            <p:cNvSpPr>
              <a:spLocks noChangeShapeType="1"/>
            </p:cNvSpPr>
            <p:nvPr/>
          </p:nvSpPr>
          <p:spPr bwMode="auto">
            <a:xfrm rot="16200000">
              <a:off x="1262" y="2112"/>
              <a:ext cx="126" cy="0"/>
            </a:xfrm>
            <a:prstGeom prst="bentConnector3">
              <a:avLst>
                <a:gd name="adj1" fmla="val 49778"/>
              </a:avLst>
            </a:prstGeom>
            <a:noFill/>
            <a:ln w="28575">
              <a:solidFill>
                <a:srgbClr val="000000"/>
              </a:solidFill>
              <a:miter lim="800000"/>
              <a:headEnd/>
              <a:tailEnd/>
            </a:ln>
          </p:spPr>
          <p:txBody>
            <a:bodyPr/>
            <a:lstStyle/>
            <a:p>
              <a:pPr algn="ctr" eaLnBrk="0" hangingPunct="0">
                <a:defRPr/>
              </a:pPr>
              <a:endParaRPr lang="zh-TW" altLang="en-US">
                <a:latin typeface="Forte" pitchFamily="66" charset="0"/>
              </a:endParaRPr>
            </a:p>
          </p:txBody>
        </p:sp>
        <p:sp>
          <p:nvSpPr>
            <p:cNvPr id="26" name="_s1264"/>
            <p:cNvSpPr>
              <a:spLocks noChangeShapeType="1"/>
            </p:cNvSpPr>
            <p:nvPr/>
          </p:nvSpPr>
          <p:spPr bwMode="auto">
            <a:xfrm rot="16200000">
              <a:off x="1117" y="1666"/>
              <a:ext cx="415" cy="0"/>
            </a:xfrm>
            <a:prstGeom prst="straightConnector1">
              <a:avLst/>
            </a:prstGeom>
            <a:noFill/>
            <a:ln w="28575">
              <a:solidFill>
                <a:srgbClr val="000000"/>
              </a:solidFill>
              <a:round/>
              <a:headEnd/>
              <a:tailEnd/>
            </a:ln>
          </p:spPr>
          <p:txBody>
            <a:bodyPr/>
            <a:lstStyle/>
            <a:p>
              <a:pPr algn="ctr" eaLnBrk="0" hangingPunct="0">
                <a:defRPr/>
              </a:pPr>
              <a:endParaRPr lang="zh-TW" altLang="en-US">
                <a:latin typeface="Forte" pitchFamily="66" charset="0"/>
              </a:endParaRPr>
            </a:p>
          </p:txBody>
        </p:sp>
        <p:sp>
          <p:nvSpPr>
            <p:cNvPr id="27" name="_s1265"/>
            <p:cNvSpPr>
              <a:spLocks noChangeShapeType="1"/>
            </p:cNvSpPr>
            <p:nvPr/>
          </p:nvSpPr>
          <p:spPr bwMode="auto">
            <a:xfrm rot="16200000">
              <a:off x="1269" y="1514"/>
              <a:ext cx="112" cy="0"/>
            </a:xfrm>
            <a:prstGeom prst="straightConnector1">
              <a:avLst/>
            </a:prstGeom>
            <a:noFill/>
            <a:ln w="28575">
              <a:solidFill>
                <a:srgbClr val="000000"/>
              </a:solidFill>
              <a:round/>
              <a:headEnd/>
              <a:tailEnd/>
            </a:ln>
          </p:spPr>
          <p:txBody>
            <a:bodyPr/>
            <a:lstStyle/>
            <a:p>
              <a:pPr algn="ctr" eaLnBrk="0" hangingPunct="0">
                <a:defRPr/>
              </a:pPr>
              <a:endParaRPr lang="zh-TW" altLang="en-US">
                <a:latin typeface="Forte" pitchFamily="66" charset="0"/>
              </a:endParaRPr>
            </a:p>
          </p:txBody>
        </p:sp>
        <p:sp>
          <p:nvSpPr>
            <p:cNvPr id="28" name="_s1266"/>
            <p:cNvSpPr>
              <a:spLocks noChangeShapeType="1"/>
            </p:cNvSpPr>
            <p:nvPr/>
          </p:nvSpPr>
          <p:spPr bwMode="auto">
            <a:xfrm rot="16200000">
              <a:off x="1267" y="1210"/>
              <a:ext cx="116" cy="0"/>
            </a:xfrm>
            <a:prstGeom prst="straightConnector1">
              <a:avLst/>
            </a:prstGeom>
            <a:noFill/>
            <a:ln w="28575">
              <a:solidFill>
                <a:srgbClr val="000000"/>
              </a:solidFill>
              <a:round/>
              <a:headEnd/>
              <a:tailEnd/>
            </a:ln>
          </p:spPr>
          <p:txBody>
            <a:bodyPr/>
            <a:lstStyle/>
            <a:p>
              <a:pPr algn="ctr" eaLnBrk="0" hangingPunct="0">
                <a:defRPr/>
              </a:pPr>
              <a:endParaRPr lang="zh-TW" altLang="en-US">
                <a:latin typeface="Forte" pitchFamily="66" charset="0"/>
              </a:endParaRPr>
            </a:p>
          </p:txBody>
        </p:sp>
        <p:sp>
          <p:nvSpPr>
            <p:cNvPr id="29" name="_s1267"/>
            <p:cNvSpPr>
              <a:spLocks noChangeShapeType="1"/>
            </p:cNvSpPr>
            <p:nvPr/>
          </p:nvSpPr>
          <p:spPr bwMode="auto">
            <a:xfrm rot="16200000">
              <a:off x="1269" y="908"/>
              <a:ext cx="111" cy="0"/>
            </a:xfrm>
            <a:prstGeom prst="straightConnector1">
              <a:avLst/>
            </a:prstGeom>
            <a:noFill/>
            <a:ln w="28575">
              <a:solidFill>
                <a:srgbClr val="000000"/>
              </a:solidFill>
              <a:round/>
              <a:headEnd/>
              <a:tailEnd/>
            </a:ln>
          </p:spPr>
          <p:txBody>
            <a:bodyPr/>
            <a:lstStyle/>
            <a:p>
              <a:pPr algn="ctr" eaLnBrk="0" hangingPunct="0">
                <a:defRPr/>
              </a:pPr>
              <a:endParaRPr lang="zh-TW" altLang="en-US">
                <a:latin typeface="Forte" pitchFamily="66" charset="0"/>
              </a:endParaRPr>
            </a:p>
          </p:txBody>
        </p:sp>
        <p:sp>
          <p:nvSpPr>
            <p:cNvPr id="30" name="_s1277"/>
            <p:cNvSpPr>
              <a:spLocks noChangeShapeType="1"/>
            </p:cNvSpPr>
            <p:nvPr/>
          </p:nvSpPr>
          <p:spPr bwMode="auto">
            <a:xfrm rot="5400000" flipH="1">
              <a:off x="3941" y="-205"/>
              <a:ext cx="90" cy="1648"/>
            </a:xfrm>
            <a:prstGeom prst="bentConnector3">
              <a:avLst>
                <a:gd name="adj1" fmla="val 50000"/>
              </a:avLst>
            </a:prstGeom>
            <a:noFill/>
            <a:ln w="28575">
              <a:solidFill>
                <a:srgbClr val="000000"/>
              </a:solidFill>
              <a:miter lim="800000"/>
              <a:headEnd/>
              <a:tailEnd/>
            </a:ln>
          </p:spPr>
          <p:txBody>
            <a:bodyPr/>
            <a:lstStyle/>
            <a:p>
              <a:pPr algn="ctr" eaLnBrk="0" hangingPunct="0">
                <a:defRPr/>
              </a:pPr>
              <a:endParaRPr lang="zh-TW" altLang="en-US">
                <a:latin typeface="Forte" pitchFamily="66" charset="0"/>
              </a:endParaRPr>
            </a:p>
          </p:txBody>
        </p:sp>
        <p:sp>
          <p:nvSpPr>
            <p:cNvPr id="31" name="_s1279"/>
            <p:cNvSpPr>
              <a:spLocks noChangeShapeType="1"/>
            </p:cNvSpPr>
            <p:nvPr/>
          </p:nvSpPr>
          <p:spPr bwMode="auto">
            <a:xfrm rot="16200000">
              <a:off x="2196" y="-301"/>
              <a:ext cx="90" cy="1839"/>
            </a:xfrm>
            <a:prstGeom prst="bentConnector3">
              <a:avLst>
                <a:gd name="adj1" fmla="val 50000"/>
              </a:avLst>
            </a:prstGeom>
            <a:noFill/>
            <a:ln w="28575">
              <a:solidFill>
                <a:srgbClr val="000000"/>
              </a:solidFill>
              <a:miter lim="800000"/>
              <a:headEnd/>
              <a:tailEnd/>
            </a:ln>
          </p:spPr>
          <p:txBody>
            <a:bodyPr/>
            <a:lstStyle/>
            <a:p>
              <a:pPr algn="ctr" eaLnBrk="0" hangingPunct="0">
                <a:defRPr/>
              </a:pPr>
              <a:endParaRPr lang="zh-TW" altLang="en-US">
                <a:latin typeface="Forte" pitchFamily="66" charset="0"/>
              </a:endParaRPr>
            </a:p>
          </p:txBody>
        </p:sp>
        <p:sp>
          <p:nvSpPr>
            <p:cNvPr id="9248" name="_s1281"/>
            <p:cNvSpPr>
              <a:spLocks noChangeArrowheads="1"/>
            </p:cNvSpPr>
            <p:nvPr/>
          </p:nvSpPr>
          <p:spPr bwMode="auto">
            <a:xfrm>
              <a:off x="2528" y="210"/>
              <a:ext cx="1466" cy="333"/>
            </a:xfrm>
            <a:prstGeom prst="roundRect">
              <a:avLst>
                <a:gd name="adj" fmla="val 16667"/>
              </a:avLst>
            </a:prstGeom>
            <a:solidFill>
              <a:srgbClr val="FF99CC"/>
            </a:solidFill>
            <a:ln w="9525">
              <a:noFill/>
              <a:round/>
              <a:headEnd/>
              <a:tailEnd/>
            </a:ln>
          </p:spPr>
          <p:txBody>
            <a:bodyPr lIns="0" tIns="0" rIns="0" bIns="0" anchor="ctr"/>
            <a:lstStyle/>
            <a:p>
              <a:pPr algn="ctr">
                <a:defRPr/>
              </a:pPr>
              <a:r>
                <a:rPr kumimoji="1" lang="zh-TW" altLang="en-US" sz="1600" dirty="0">
                  <a:solidFill>
                    <a:schemeClr val="accent2">
                      <a:lumMod val="75000"/>
                    </a:schemeClr>
                  </a:solidFill>
                  <a:effectLst/>
                  <a:latin typeface="細明體" pitchFamily="49" charset="-120"/>
                  <a:ea typeface="細明體" pitchFamily="49" charset="-120"/>
                </a:rPr>
                <a:t>社會科學學院</a:t>
              </a:r>
            </a:p>
          </p:txBody>
        </p:sp>
        <p:sp>
          <p:nvSpPr>
            <p:cNvPr id="27679" name="_s1283"/>
            <p:cNvSpPr>
              <a:spLocks noChangeArrowheads="1"/>
            </p:cNvSpPr>
            <p:nvPr/>
          </p:nvSpPr>
          <p:spPr bwMode="auto">
            <a:xfrm>
              <a:off x="408" y="663"/>
              <a:ext cx="1830" cy="192"/>
            </a:xfrm>
            <a:prstGeom prst="roundRect">
              <a:avLst>
                <a:gd name="adj" fmla="val 16667"/>
              </a:avLst>
            </a:prstGeom>
            <a:solidFill>
              <a:srgbClr val="99CCFF"/>
            </a:solidFill>
            <a:ln w="9525">
              <a:solidFill>
                <a:srgbClr val="99CCFF"/>
              </a:solidFill>
              <a:round/>
              <a:headEnd/>
              <a:tailEnd/>
            </a:ln>
          </p:spPr>
          <p:txBody>
            <a:bodyPr lIns="0" tIns="0" rIns="0" bIns="0" anchor="ctr"/>
            <a:lstStyle/>
            <a:p>
              <a:pPr algn="ctr"/>
              <a:r>
                <a:rPr kumimoji="1" lang="zh-TW" altLang="en-US" sz="1600">
                  <a:solidFill>
                    <a:srgbClr val="FF0000"/>
                  </a:solidFill>
                  <a:effectLst/>
                  <a:latin typeface="細明體" pitchFamily="49" charset="-120"/>
                  <a:ea typeface="細明體" pitchFamily="49" charset="-120"/>
                </a:rPr>
                <a:t>系所</a:t>
              </a:r>
            </a:p>
          </p:txBody>
        </p:sp>
        <p:sp>
          <p:nvSpPr>
            <p:cNvPr id="27680" name="_s1284"/>
            <p:cNvSpPr>
              <a:spLocks noChangeArrowheads="1"/>
            </p:cNvSpPr>
            <p:nvPr/>
          </p:nvSpPr>
          <p:spPr bwMode="auto">
            <a:xfrm>
              <a:off x="2336" y="663"/>
              <a:ext cx="1562" cy="192"/>
            </a:xfrm>
            <a:prstGeom prst="roundRect">
              <a:avLst>
                <a:gd name="adj" fmla="val 16667"/>
              </a:avLst>
            </a:prstGeom>
            <a:solidFill>
              <a:srgbClr val="FFFF99"/>
            </a:solidFill>
            <a:ln w="9525">
              <a:solidFill>
                <a:srgbClr val="FFFF99"/>
              </a:solidFill>
              <a:round/>
              <a:headEnd/>
              <a:tailEnd/>
            </a:ln>
          </p:spPr>
          <p:txBody>
            <a:bodyPr lIns="0" tIns="0" rIns="0" bIns="0" anchor="ctr"/>
            <a:lstStyle/>
            <a:p>
              <a:pPr algn="ctr" eaLnBrk="0" hangingPunct="0">
                <a:spcBef>
                  <a:spcPct val="50000"/>
                </a:spcBef>
              </a:pPr>
              <a:r>
                <a:rPr lang="zh-TW" altLang="en-US" sz="1600">
                  <a:solidFill>
                    <a:srgbClr val="FF0000"/>
                  </a:solidFill>
                  <a:effectLst/>
                  <a:latin typeface="細明體" pitchFamily="49" charset="-120"/>
                  <a:ea typeface="細明體" pitchFamily="49" charset="-120"/>
                </a:rPr>
                <a:t>學程</a:t>
              </a:r>
              <a:endParaRPr kumimoji="1" lang="zh-TW" altLang="en-US" sz="1600">
                <a:solidFill>
                  <a:srgbClr val="FF0000"/>
                </a:solidFill>
                <a:effectLst/>
                <a:latin typeface="細明體" pitchFamily="49" charset="-120"/>
                <a:ea typeface="細明體" pitchFamily="49" charset="-120"/>
              </a:endParaRPr>
            </a:p>
          </p:txBody>
        </p:sp>
        <p:sp>
          <p:nvSpPr>
            <p:cNvPr id="27681" name="_s1285"/>
            <p:cNvSpPr>
              <a:spLocks noChangeArrowheads="1"/>
            </p:cNvSpPr>
            <p:nvPr/>
          </p:nvSpPr>
          <p:spPr bwMode="auto">
            <a:xfrm>
              <a:off x="4025" y="663"/>
              <a:ext cx="1571" cy="192"/>
            </a:xfrm>
            <a:prstGeom prst="roundRect">
              <a:avLst>
                <a:gd name="adj" fmla="val 16667"/>
              </a:avLst>
            </a:prstGeom>
            <a:solidFill>
              <a:srgbClr val="CCFFCC"/>
            </a:solidFill>
            <a:ln w="9525">
              <a:solidFill>
                <a:srgbClr val="CCFFCC"/>
              </a:solidFill>
              <a:round/>
              <a:headEnd/>
              <a:tailEnd/>
            </a:ln>
          </p:spPr>
          <p:txBody>
            <a:bodyPr lIns="0" tIns="0" rIns="0" bIns="0" anchor="ctr"/>
            <a:lstStyle/>
            <a:p>
              <a:pPr algn="ctr"/>
              <a:r>
                <a:rPr lang="zh-TW" altLang="en-US" sz="1600">
                  <a:solidFill>
                    <a:srgbClr val="FF0000"/>
                  </a:solidFill>
                  <a:effectLst/>
                  <a:latin typeface="細明體" pitchFamily="49" charset="-120"/>
                  <a:ea typeface="細明體" pitchFamily="49" charset="-120"/>
                </a:rPr>
                <a:t>研究中心</a:t>
              </a:r>
            </a:p>
          </p:txBody>
        </p:sp>
        <p:sp>
          <p:nvSpPr>
            <p:cNvPr id="27682" name="_s1295"/>
            <p:cNvSpPr>
              <a:spLocks noChangeArrowheads="1"/>
            </p:cNvSpPr>
            <p:nvPr/>
          </p:nvSpPr>
          <p:spPr bwMode="auto">
            <a:xfrm>
              <a:off x="408" y="966"/>
              <a:ext cx="1830" cy="190"/>
            </a:xfrm>
            <a:prstGeom prst="roundRect">
              <a:avLst>
                <a:gd name="adj" fmla="val 16667"/>
              </a:avLst>
            </a:prstGeom>
            <a:solidFill>
              <a:srgbClr val="99CCFF"/>
            </a:solidFill>
            <a:ln w="9525">
              <a:solidFill>
                <a:srgbClr val="99CCFF"/>
              </a:solidFill>
              <a:round/>
              <a:headEnd/>
              <a:tailEnd/>
            </a:ln>
          </p:spPr>
          <p:txBody>
            <a:bodyPr lIns="0" tIns="0" rIns="0" bIns="0" anchor="ctr"/>
            <a:lstStyle/>
            <a:p>
              <a:pPr lvl="1" algn="just"/>
              <a:r>
                <a:rPr lang="zh-TW" altLang="en-US" sz="1600" b="0">
                  <a:solidFill>
                    <a:schemeClr val="tx1"/>
                  </a:solidFill>
                  <a:effectLst/>
                  <a:latin typeface="細明體" pitchFamily="49" charset="-120"/>
                  <a:ea typeface="細明體" pitchFamily="49" charset="-120"/>
                </a:rPr>
                <a:t>政治學系</a:t>
              </a:r>
              <a:r>
                <a:rPr lang="en-US" altLang="zh-TW" sz="1600" b="0">
                  <a:solidFill>
                    <a:schemeClr val="tx1"/>
                  </a:solidFill>
                  <a:effectLst/>
                  <a:latin typeface="細明體" pitchFamily="49" charset="-120"/>
                  <a:ea typeface="細明體" pitchFamily="49" charset="-120"/>
                </a:rPr>
                <a:t>(</a:t>
              </a:r>
              <a:r>
                <a:rPr lang="zh-TW" altLang="en-US" sz="1600" b="0">
                  <a:solidFill>
                    <a:schemeClr val="tx1"/>
                  </a:solidFill>
                  <a:effectLst/>
                  <a:latin typeface="細明體" pitchFamily="49" charset="-120"/>
                  <a:ea typeface="細明體" pitchFamily="49" charset="-120"/>
                </a:rPr>
                <a:t>含碩、博士班）</a:t>
              </a:r>
            </a:p>
          </p:txBody>
        </p:sp>
        <p:sp>
          <p:nvSpPr>
            <p:cNvPr id="27683" name="_s1296"/>
            <p:cNvSpPr>
              <a:spLocks noChangeArrowheads="1"/>
            </p:cNvSpPr>
            <p:nvPr/>
          </p:nvSpPr>
          <p:spPr bwMode="auto">
            <a:xfrm>
              <a:off x="408" y="1268"/>
              <a:ext cx="1830" cy="190"/>
            </a:xfrm>
            <a:prstGeom prst="roundRect">
              <a:avLst>
                <a:gd name="adj" fmla="val 16667"/>
              </a:avLst>
            </a:prstGeom>
            <a:solidFill>
              <a:srgbClr val="99CCFF"/>
            </a:solidFill>
            <a:ln w="9525">
              <a:solidFill>
                <a:srgbClr val="99CCFF"/>
              </a:solidFill>
              <a:round/>
              <a:headEnd/>
              <a:tailEnd/>
            </a:ln>
          </p:spPr>
          <p:txBody>
            <a:bodyPr lIns="0" tIns="0" rIns="0" bIns="0" anchor="ctr"/>
            <a:lstStyle/>
            <a:p>
              <a:pPr lvl="1"/>
              <a:r>
                <a:rPr lang="zh-TW" altLang="en-US" sz="1600" b="0">
                  <a:solidFill>
                    <a:schemeClr val="tx1"/>
                  </a:solidFill>
                  <a:effectLst/>
                  <a:latin typeface="細明體" pitchFamily="49" charset="-120"/>
                  <a:ea typeface="細明體" pitchFamily="49" charset="-120"/>
                </a:rPr>
                <a:t>社會學系</a:t>
              </a:r>
              <a:r>
                <a:rPr lang="en-US" altLang="zh-TW" sz="1600" b="0">
                  <a:solidFill>
                    <a:schemeClr val="tx1"/>
                  </a:solidFill>
                  <a:effectLst/>
                  <a:latin typeface="細明體" pitchFamily="49" charset="-120"/>
                  <a:ea typeface="細明體" pitchFamily="49" charset="-120"/>
                </a:rPr>
                <a:t>(</a:t>
              </a:r>
              <a:r>
                <a:rPr lang="zh-TW" altLang="en-US" sz="1600" b="0">
                  <a:solidFill>
                    <a:schemeClr val="tx1"/>
                  </a:solidFill>
                  <a:effectLst/>
                  <a:latin typeface="細明體" pitchFamily="49" charset="-120"/>
                  <a:ea typeface="細明體" pitchFamily="49" charset="-120"/>
                </a:rPr>
                <a:t>含碩、博士班</a:t>
              </a:r>
            </a:p>
          </p:txBody>
        </p:sp>
        <p:sp>
          <p:nvSpPr>
            <p:cNvPr id="27684" name="_s1297"/>
            <p:cNvSpPr>
              <a:spLocks noChangeArrowheads="1"/>
            </p:cNvSpPr>
            <p:nvPr/>
          </p:nvSpPr>
          <p:spPr bwMode="auto">
            <a:xfrm>
              <a:off x="408" y="1570"/>
              <a:ext cx="1830" cy="189"/>
            </a:xfrm>
            <a:prstGeom prst="roundRect">
              <a:avLst>
                <a:gd name="adj" fmla="val 16667"/>
              </a:avLst>
            </a:prstGeom>
            <a:solidFill>
              <a:srgbClr val="99CCFF"/>
            </a:solidFill>
            <a:ln w="9525">
              <a:solidFill>
                <a:srgbClr val="99CCFF"/>
              </a:solidFill>
              <a:round/>
              <a:headEnd/>
              <a:tailEnd/>
            </a:ln>
          </p:spPr>
          <p:txBody>
            <a:bodyPr lIns="0" tIns="0" rIns="0" bIns="0" anchor="ctr"/>
            <a:lstStyle/>
            <a:p>
              <a:pPr lvl="1" algn="just"/>
              <a:r>
                <a:rPr lang="zh-TW" altLang="en-US" sz="1600" b="0">
                  <a:solidFill>
                    <a:schemeClr val="tx1"/>
                  </a:solidFill>
                  <a:effectLst/>
                  <a:latin typeface="細明體" pitchFamily="49" charset="-120"/>
                  <a:ea typeface="細明體" pitchFamily="49" charset="-120"/>
                </a:rPr>
                <a:t>財政學系</a:t>
              </a:r>
              <a:r>
                <a:rPr lang="en-US" altLang="zh-TW" sz="1600" b="0">
                  <a:solidFill>
                    <a:schemeClr val="tx1"/>
                  </a:solidFill>
                  <a:effectLst/>
                  <a:latin typeface="細明體" pitchFamily="49" charset="-120"/>
                  <a:ea typeface="細明體" pitchFamily="49" charset="-120"/>
                </a:rPr>
                <a:t>(</a:t>
              </a:r>
              <a:r>
                <a:rPr lang="zh-TW" altLang="en-US" sz="1600" b="0">
                  <a:solidFill>
                    <a:schemeClr val="tx1"/>
                  </a:solidFill>
                  <a:effectLst/>
                  <a:latin typeface="細明體" pitchFamily="49" charset="-120"/>
                  <a:ea typeface="細明體" pitchFamily="49" charset="-120"/>
                </a:rPr>
                <a:t>含碩、博士班）</a:t>
              </a:r>
            </a:p>
          </p:txBody>
        </p:sp>
        <p:sp>
          <p:nvSpPr>
            <p:cNvPr id="27685" name="_s1298"/>
            <p:cNvSpPr>
              <a:spLocks noChangeArrowheads="1"/>
            </p:cNvSpPr>
            <p:nvPr/>
          </p:nvSpPr>
          <p:spPr bwMode="auto">
            <a:xfrm>
              <a:off x="408" y="1873"/>
              <a:ext cx="1830" cy="190"/>
            </a:xfrm>
            <a:prstGeom prst="roundRect">
              <a:avLst>
                <a:gd name="adj" fmla="val 16667"/>
              </a:avLst>
            </a:prstGeom>
            <a:solidFill>
              <a:srgbClr val="99CCFF"/>
            </a:solidFill>
            <a:ln w="9525">
              <a:solidFill>
                <a:srgbClr val="99CCFF"/>
              </a:solidFill>
              <a:round/>
              <a:headEnd/>
              <a:tailEnd/>
            </a:ln>
          </p:spPr>
          <p:txBody>
            <a:bodyPr lIns="0" tIns="0" rIns="0" bIns="0" anchor="ctr"/>
            <a:lstStyle/>
            <a:p>
              <a:pPr algn="ctr" eaLnBrk="0" hangingPunct="0">
                <a:spcBef>
                  <a:spcPct val="50000"/>
                </a:spcBef>
              </a:pPr>
              <a:r>
                <a:rPr lang="zh-TW" altLang="en-US" sz="1600" b="0">
                  <a:solidFill>
                    <a:schemeClr val="tx1"/>
                  </a:solidFill>
                  <a:effectLst/>
                  <a:latin typeface="細明體" pitchFamily="49" charset="-120"/>
                  <a:ea typeface="細明體" pitchFamily="49" charset="-120"/>
                </a:rPr>
                <a:t>公共行政學系</a:t>
              </a:r>
              <a:r>
                <a:rPr lang="en-US" altLang="zh-TW" sz="1600" b="0">
                  <a:solidFill>
                    <a:schemeClr val="tx1"/>
                  </a:solidFill>
                  <a:effectLst/>
                  <a:latin typeface="細明體" pitchFamily="49" charset="-120"/>
                  <a:ea typeface="細明體" pitchFamily="49" charset="-120"/>
                </a:rPr>
                <a:t>(</a:t>
              </a:r>
              <a:r>
                <a:rPr lang="zh-TW" altLang="en-US" sz="1600" b="0">
                  <a:solidFill>
                    <a:schemeClr val="tx1"/>
                  </a:solidFill>
                  <a:effectLst/>
                  <a:latin typeface="細明體" pitchFamily="49" charset="-120"/>
                  <a:ea typeface="細明體" pitchFamily="49" charset="-120"/>
                </a:rPr>
                <a:t>含碩、博士班）</a:t>
              </a:r>
            </a:p>
          </p:txBody>
        </p:sp>
        <p:sp>
          <p:nvSpPr>
            <p:cNvPr id="27686" name="_s1299"/>
            <p:cNvSpPr>
              <a:spLocks noChangeArrowheads="1"/>
            </p:cNvSpPr>
            <p:nvPr/>
          </p:nvSpPr>
          <p:spPr bwMode="auto">
            <a:xfrm>
              <a:off x="408" y="2175"/>
              <a:ext cx="1830" cy="192"/>
            </a:xfrm>
            <a:prstGeom prst="roundRect">
              <a:avLst>
                <a:gd name="adj" fmla="val 16667"/>
              </a:avLst>
            </a:prstGeom>
            <a:solidFill>
              <a:srgbClr val="99CCFF"/>
            </a:solidFill>
            <a:ln w="9525">
              <a:solidFill>
                <a:srgbClr val="99CCFF"/>
              </a:solidFill>
              <a:round/>
              <a:headEnd/>
              <a:tailEnd/>
            </a:ln>
          </p:spPr>
          <p:txBody>
            <a:bodyPr lIns="0" tIns="0" rIns="0" bIns="0" anchor="ctr"/>
            <a:lstStyle/>
            <a:p>
              <a:pPr lvl="1" algn="just"/>
              <a:r>
                <a:rPr lang="zh-TW" altLang="en-US" sz="1600" b="0">
                  <a:solidFill>
                    <a:schemeClr val="tx1"/>
                  </a:solidFill>
                  <a:effectLst/>
                  <a:latin typeface="細明體" pitchFamily="49" charset="-120"/>
                  <a:ea typeface="細明體" pitchFamily="49" charset="-120"/>
                </a:rPr>
                <a:t>地政學系</a:t>
              </a:r>
              <a:r>
                <a:rPr lang="en-US" altLang="zh-TW" sz="1600" b="0">
                  <a:solidFill>
                    <a:schemeClr val="tx1"/>
                  </a:solidFill>
                  <a:effectLst/>
                  <a:latin typeface="細明體" pitchFamily="49" charset="-120"/>
                  <a:ea typeface="細明體" pitchFamily="49" charset="-120"/>
                </a:rPr>
                <a:t>(</a:t>
              </a:r>
              <a:r>
                <a:rPr lang="zh-TW" altLang="en-US" sz="1600" b="0">
                  <a:solidFill>
                    <a:schemeClr val="tx1"/>
                  </a:solidFill>
                  <a:effectLst/>
                  <a:latin typeface="細明體" pitchFamily="49" charset="-120"/>
                  <a:ea typeface="細明體" pitchFamily="49" charset="-120"/>
                </a:rPr>
                <a:t>含碩、博士班）</a:t>
              </a:r>
            </a:p>
          </p:txBody>
        </p:sp>
        <p:sp>
          <p:nvSpPr>
            <p:cNvPr id="27687" name="_s1300"/>
            <p:cNvSpPr>
              <a:spLocks noChangeArrowheads="1"/>
            </p:cNvSpPr>
            <p:nvPr/>
          </p:nvSpPr>
          <p:spPr bwMode="auto">
            <a:xfrm>
              <a:off x="2245" y="981"/>
              <a:ext cx="1724" cy="196"/>
            </a:xfrm>
            <a:prstGeom prst="roundRect">
              <a:avLst>
                <a:gd name="adj" fmla="val 16667"/>
              </a:avLst>
            </a:prstGeom>
            <a:solidFill>
              <a:srgbClr val="FFFF99"/>
            </a:solidFill>
            <a:ln w="9525">
              <a:solidFill>
                <a:srgbClr val="FFFF99"/>
              </a:solidFill>
              <a:round/>
              <a:headEnd/>
              <a:tailEnd/>
            </a:ln>
          </p:spPr>
          <p:txBody>
            <a:bodyPr lIns="0" tIns="0" rIns="0" bIns="0" anchor="ctr"/>
            <a:lstStyle/>
            <a:p>
              <a:pPr algn="ctr" eaLnBrk="0" hangingPunct="0">
                <a:spcBef>
                  <a:spcPct val="50000"/>
                </a:spcBef>
              </a:pPr>
              <a:r>
                <a:rPr lang="zh-TW" altLang="en-US" sz="1600" b="0">
                  <a:solidFill>
                    <a:schemeClr val="tx1"/>
                  </a:solidFill>
                  <a:effectLst/>
                  <a:latin typeface="細明體" pitchFamily="49" charset="-120"/>
                  <a:ea typeface="細明體" pitchFamily="49" charset="-120"/>
                </a:rPr>
                <a:t>行政管理碩士學程</a:t>
              </a:r>
              <a:r>
                <a:rPr lang="en-US" altLang="zh-TW" sz="1600" b="0">
                  <a:solidFill>
                    <a:schemeClr val="tx1"/>
                  </a:solidFill>
                  <a:effectLst/>
                  <a:latin typeface="細明體" pitchFamily="49" charset="-120"/>
                  <a:ea typeface="細明體" pitchFamily="49" charset="-120"/>
                </a:rPr>
                <a:t>(MEPA)</a:t>
              </a:r>
            </a:p>
          </p:txBody>
        </p:sp>
        <p:sp>
          <p:nvSpPr>
            <p:cNvPr id="27688" name="_s1303"/>
            <p:cNvSpPr>
              <a:spLocks noChangeArrowheads="1"/>
            </p:cNvSpPr>
            <p:nvPr/>
          </p:nvSpPr>
          <p:spPr bwMode="auto">
            <a:xfrm>
              <a:off x="2245" y="1298"/>
              <a:ext cx="1724" cy="182"/>
            </a:xfrm>
            <a:prstGeom prst="roundRect">
              <a:avLst>
                <a:gd name="adj" fmla="val 16667"/>
              </a:avLst>
            </a:prstGeom>
            <a:solidFill>
              <a:srgbClr val="FFFF99"/>
            </a:solidFill>
            <a:ln w="9525">
              <a:solidFill>
                <a:srgbClr val="FFFF99"/>
              </a:solidFill>
              <a:round/>
              <a:headEnd/>
              <a:tailEnd/>
            </a:ln>
          </p:spPr>
          <p:txBody>
            <a:bodyPr lIns="0" tIns="0" rIns="0" bIns="0" anchor="ctr"/>
            <a:lstStyle/>
            <a:p>
              <a:pPr algn="ctr" eaLnBrk="0" hangingPunct="0">
                <a:spcBef>
                  <a:spcPct val="50000"/>
                </a:spcBef>
              </a:pPr>
              <a:r>
                <a:rPr lang="zh-TW" altLang="en-US" sz="1600" b="0">
                  <a:solidFill>
                    <a:schemeClr val="tx1"/>
                  </a:solidFill>
                  <a:effectLst/>
                  <a:latin typeface="細明體" pitchFamily="49" charset="-120"/>
                  <a:ea typeface="細明體" pitchFamily="49" charset="-120"/>
                </a:rPr>
                <a:t>地政學系碩士在職專班</a:t>
              </a:r>
              <a:r>
                <a:rPr lang="en-US" altLang="zh-TW" sz="1600" b="0">
                  <a:solidFill>
                    <a:schemeClr val="tx1"/>
                  </a:solidFill>
                  <a:effectLst/>
                  <a:latin typeface="細明體" pitchFamily="49" charset="-120"/>
                  <a:ea typeface="細明體" pitchFamily="49" charset="-120"/>
                </a:rPr>
                <a:t>(MPLE)</a:t>
              </a:r>
            </a:p>
          </p:txBody>
        </p:sp>
        <p:sp>
          <p:nvSpPr>
            <p:cNvPr id="27689" name="_s1304"/>
            <p:cNvSpPr>
              <a:spLocks noChangeArrowheads="1"/>
            </p:cNvSpPr>
            <p:nvPr/>
          </p:nvSpPr>
          <p:spPr bwMode="auto">
            <a:xfrm>
              <a:off x="2174" y="1570"/>
              <a:ext cx="1898" cy="227"/>
            </a:xfrm>
            <a:prstGeom prst="roundRect">
              <a:avLst>
                <a:gd name="adj" fmla="val 16667"/>
              </a:avLst>
            </a:prstGeom>
            <a:solidFill>
              <a:srgbClr val="FFFF99"/>
            </a:solidFill>
            <a:ln w="9525">
              <a:solidFill>
                <a:srgbClr val="FFFF99"/>
              </a:solidFill>
              <a:round/>
              <a:headEnd/>
              <a:tailEnd/>
            </a:ln>
          </p:spPr>
          <p:txBody>
            <a:bodyPr lIns="0" tIns="0" rIns="0" bIns="0" anchor="ctr"/>
            <a:lstStyle/>
            <a:p>
              <a:pPr algn="ctr" eaLnBrk="0" hangingPunct="0">
                <a:spcBef>
                  <a:spcPct val="50000"/>
                </a:spcBef>
              </a:pPr>
              <a:r>
                <a:rPr lang="zh-TW" altLang="en-US" sz="1600" b="0" dirty="0">
                  <a:solidFill>
                    <a:schemeClr val="tx1"/>
                  </a:solidFill>
                  <a:effectLst/>
                  <a:latin typeface="細明體" pitchFamily="49" charset="-120"/>
                  <a:ea typeface="細明體" pitchFamily="49" charset="-120"/>
                </a:rPr>
                <a:t>亞太研究英語碩士學位學程</a:t>
              </a:r>
              <a:r>
                <a:rPr lang="en-US" altLang="zh-TW" sz="1600" b="0" dirty="0">
                  <a:solidFill>
                    <a:schemeClr val="tx1"/>
                  </a:solidFill>
                  <a:effectLst/>
                  <a:latin typeface="細明體" pitchFamily="49" charset="-120"/>
                  <a:ea typeface="細明體" pitchFamily="49" charset="-120"/>
                </a:rPr>
                <a:t>(IMAS)</a:t>
              </a:r>
            </a:p>
          </p:txBody>
        </p:sp>
        <p:sp>
          <p:nvSpPr>
            <p:cNvPr id="27690" name="_s1305"/>
            <p:cNvSpPr>
              <a:spLocks noChangeArrowheads="1"/>
            </p:cNvSpPr>
            <p:nvPr/>
          </p:nvSpPr>
          <p:spPr bwMode="auto">
            <a:xfrm>
              <a:off x="4025" y="966"/>
              <a:ext cx="1571" cy="190"/>
            </a:xfrm>
            <a:prstGeom prst="roundRect">
              <a:avLst>
                <a:gd name="adj" fmla="val 16667"/>
              </a:avLst>
            </a:prstGeom>
            <a:solidFill>
              <a:srgbClr val="CCFFCC"/>
            </a:solidFill>
            <a:ln w="9525">
              <a:solidFill>
                <a:srgbClr val="CCFFCC"/>
              </a:solidFill>
              <a:round/>
              <a:headEnd/>
              <a:tailEnd/>
            </a:ln>
          </p:spPr>
          <p:txBody>
            <a:bodyPr lIns="0" tIns="0" rIns="0" bIns="0" anchor="ctr"/>
            <a:lstStyle/>
            <a:p>
              <a:pPr algn="ctr" eaLnBrk="0" hangingPunct="0">
                <a:spcBef>
                  <a:spcPct val="50000"/>
                </a:spcBef>
              </a:pPr>
              <a:r>
                <a:rPr lang="zh-TW" altLang="en-US" sz="1600" b="0">
                  <a:solidFill>
                    <a:schemeClr val="tx1"/>
                  </a:solidFill>
                  <a:effectLst/>
                  <a:latin typeface="細明體" pitchFamily="49" charset="-120"/>
                  <a:ea typeface="細明體" pitchFamily="49" charset="-120"/>
                </a:rPr>
                <a:t>台灣房地產研究中心</a:t>
              </a:r>
            </a:p>
          </p:txBody>
        </p:sp>
        <p:sp>
          <p:nvSpPr>
            <p:cNvPr id="27691" name="_s1306"/>
            <p:cNvSpPr>
              <a:spLocks noChangeArrowheads="1"/>
            </p:cNvSpPr>
            <p:nvPr/>
          </p:nvSpPr>
          <p:spPr bwMode="auto">
            <a:xfrm>
              <a:off x="4025" y="1268"/>
              <a:ext cx="1571" cy="190"/>
            </a:xfrm>
            <a:prstGeom prst="roundRect">
              <a:avLst>
                <a:gd name="adj" fmla="val 16667"/>
              </a:avLst>
            </a:prstGeom>
            <a:solidFill>
              <a:srgbClr val="CCFFCC"/>
            </a:solidFill>
            <a:ln w="9525">
              <a:solidFill>
                <a:srgbClr val="CCFFCC"/>
              </a:solidFill>
              <a:round/>
              <a:headEnd/>
              <a:tailEnd/>
            </a:ln>
          </p:spPr>
          <p:txBody>
            <a:bodyPr lIns="0" tIns="0" rIns="0" bIns="0" anchor="ctr"/>
            <a:lstStyle/>
            <a:p>
              <a:pPr algn="ctr" eaLnBrk="0" hangingPunct="0">
                <a:spcBef>
                  <a:spcPct val="50000"/>
                </a:spcBef>
              </a:pPr>
              <a:r>
                <a:rPr lang="zh-TW" altLang="en-US" sz="1600" b="0">
                  <a:solidFill>
                    <a:schemeClr val="tx1"/>
                  </a:solidFill>
                  <a:effectLst/>
                  <a:latin typeface="細明體" pitchFamily="49" charset="-120"/>
                  <a:ea typeface="細明體" pitchFamily="49" charset="-120"/>
                </a:rPr>
                <a:t>人工智慧經濟學研究中心</a:t>
              </a:r>
            </a:p>
          </p:txBody>
        </p:sp>
        <p:sp>
          <p:nvSpPr>
            <p:cNvPr id="27692" name="_s1307"/>
            <p:cNvSpPr>
              <a:spLocks noChangeArrowheads="1"/>
            </p:cNvSpPr>
            <p:nvPr/>
          </p:nvSpPr>
          <p:spPr bwMode="auto">
            <a:xfrm>
              <a:off x="4025" y="1570"/>
              <a:ext cx="1571" cy="189"/>
            </a:xfrm>
            <a:prstGeom prst="roundRect">
              <a:avLst>
                <a:gd name="adj" fmla="val 16667"/>
              </a:avLst>
            </a:prstGeom>
            <a:solidFill>
              <a:srgbClr val="CCFFCC"/>
            </a:solidFill>
            <a:ln w="9525">
              <a:solidFill>
                <a:srgbClr val="CCFFCC"/>
              </a:solidFill>
              <a:round/>
              <a:headEnd/>
              <a:tailEnd/>
            </a:ln>
          </p:spPr>
          <p:txBody>
            <a:bodyPr lIns="0" tIns="0" rIns="0" bIns="0" anchor="ctr"/>
            <a:lstStyle/>
            <a:p>
              <a:pPr algn="ctr" eaLnBrk="0" hangingPunct="0">
                <a:spcBef>
                  <a:spcPct val="50000"/>
                </a:spcBef>
              </a:pPr>
              <a:r>
                <a:rPr lang="zh-TW" altLang="en-US" sz="1600" b="0">
                  <a:solidFill>
                    <a:schemeClr val="tx1"/>
                  </a:solidFill>
                  <a:effectLst/>
                  <a:latin typeface="細明體" pitchFamily="49" charset="-120"/>
                  <a:ea typeface="細明體" pitchFamily="49" charset="-120"/>
                </a:rPr>
                <a:t>經濟政策研究中心</a:t>
              </a:r>
            </a:p>
          </p:txBody>
        </p:sp>
        <p:sp>
          <p:nvSpPr>
            <p:cNvPr id="27693" name="_s1310"/>
            <p:cNvSpPr>
              <a:spLocks noChangeArrowheads="1"/>
            </p:cNvSpPr>
            <p:nvPr/>
          </p:nvSpPr>
          <p:spPr bwMode="auto">
            <a:xfrm>
              <a:off x="408" y="2477"/>
              <a:ext cx="1830" cy="191"/>
            </a:xfrm>
            <a:prstGeom prst="roundRect">
              <a:avLst>
                <a:gd name="adj" fmla="val 16667"/>
              </a:avLst>
            </a:prstGeom>
            <a:solidFill>
              <a:srgbClr val="99CCFF"/>
            </a:solidFill>
            <a:ln w="9525">
              <a:solidFill>
                <a:srgbClr val="99CCFF"/>
              </a:solidFill>
              <a:round/>
              <a:headEnd/>
              <a:tailEnd/>
            </a:ln>
          </p:spPr>
          <p:txBody>
            <a:bodyPr lIns="0" tIns="0" rIns="0" bIns="0" anchor="ctr"/>
            <a:lstStyle/>
            <a:p>
              <a:pPr lvl="1" algn="just"/>
              <a:r>
                <a:rPr lang="zh-TW" altLang="en-US" sz="1600" b="0">
                  <a:solidFill>
                    <a:schemeClr val="tx1"/>
                  </a:solidFill>
                  <a:effectLst/>
                  <a:latin typeface="細明體" pitchFamily="49" charset="-120"/>
                  <a:ea typeface="細明體" pitchFamily="49" charset="-120"/>
                </a:rPr>
                <a:t>經濟學系</a:t>
              </a:r>
              <a:r>
                <a:rPr lang="en-US" altLang="zh-TW" sz="1600" b="0">
                  <a:solidFill>
                    <a:schemeClr val="tx1"/>
                  </a:solidFill>
                  <a:effectLst/>
                  <a:latin typeface="細明體" pitchFamily="49" charset="-120"/>
                  <a:ea typeface="細明體" pitchFamily="49" charset="-120"/>
                </a:rPr>
                <a:t>(</a:t>
              </a:r>
              <a:r>
                <a:rPr lang="zh-TW" altLang="en-US" sz="1600" b="0">
                  <a:solidFill>
                    <a:schemeClr val="tx1"/>
                  </a:solidFill>
                  <a:effectLst/>
                  <a:latin typeface="細明體" pitchFamily="49" charset="-120"/>
                  <a:ea typeface="細明體" pitchFamily="49" charset="-120"/>
                </a:rPr>
                <a:t>含碩、博士班）</a:t>
              </a:r>
            </a:p>
          </p:txBody>
        </p:sp>
        <p:sp>
          <p:nvSpPr>
            <p:cNvPr id="27694" name="_s1311"/>
            <p:cNvSpPr>
              <a:spLocks noChangeArrowheads="1"/>
            </p:cNvSpPr>
            <p:nvPr/>
          </p:nvSpPr>
          <p:spPr bwMode="auto">
            <a:xfrm>
              <a:off x="408" y="2780"/>
              <a:ext cx="1830" cy="190"/>
            </a:xfrm>
            <a:prstGeom prst="roundRect">
              <a:avLst>
                <a:gd name="adj" fmla="val 16667"/>
              </a:avLst>
            </a:prstGeom>
            <a:solidFill>
              <a:srgbClr val="99CCFF"/>
            </a:solidFill>
            <a:ln w="9525">
              <a:solidFill>
                <a:srgbClr val="99CCFF"/>
              </a:solidFill>
              <a:round/>
              <a:headEnd/>
              <a:tailEnd/>
            </a:ln>
          </p:spPr>
          <p:txBody>
            <a:bodyPr lIns="0" tIns="0" rIns="0" bIns="0" anchor="ctr"/>
            <a:lstStyle/>
            <a:p>
              <a:pPr algn="ctr" eaLnBrk="0" hangingPunct="0">
                <a:spcBef>
                  <a:spcPct val="50000"/>
                </a:spcBef>
              </a:pPr>
              <a:r>
                <a:rPr lang="zh-TW" altLang="en-US" sz="1600" b="0">
                  <a:solidFill>
                    <a:schemeClr val="tx1"/>
                  </a:solidFill>
                  <a:effectLst/>
                  <a:latin typeface="細明體" pitchFamily="49" charset="-120"/>
                  <a:ea typeface="細明體" pitchFamily="49" charset="-120"/>
                </a:rPr>
                <a:t>民族學系</a:t>
              </a:r>
              <a:r>
                <a:rPr lang="en-US" altLang="zh-TW" sz="1600" b="0">
                  <a:solidFill>
                    <a:schemeClr val="tx1"/>
                  </a:solidFill>
                  <a:effectLst/>
                  <a:latin typeface="細明體" pitchFamily="49" charset="-120"/>
                  <a:ea typeface="細明體" pitchFamily="49" charset="-120"/>
                </a:rPr>
                <a:t>(</a:t>
              </a:r>
              <a:r>
                <a:rPr lang="zh-TW" altLang="en-US" sz="1600" b="0">
                  <a:solidFill>
                    <a:schemeClr val="tx1"/>
                  </a:solidFill>
                  <a:effectLst/>
                  <a:latin typeface="細明體" pitchFamily="49" charset="-120"/>
                  <a:ea typeface="細明體" pitchFamily="49" charset="-120"/>
                </a:rPr>
                <a:t>含碩、博士班）</a:t>
              </a:r>
            </a:p>
          </p:txBody>
        </p:sp>
        <p:sp>
          <p:nvSpPr>
            <p:cNvPr id="27695" name="_s1312"/>
            <p:cNvSpPr>
              <a:spLocks noChangeArrowheads="1"/>
            </p:cNvSpPr>
            <p:nvPr/>
          </p:nvSpPr>
          <p:spPr bwMode="auto">
            <a:xfrm>
              <a:off x="408" y="3082"/>
              <a:ext cx="1830" cy="190"/>
            </a:xfrm>
            <a:prstGeom prst="roundRect">
              <a:avLst>
                <a:gd name="adj" fmla="val 16667"/>
              </a:avLst>
            </a:prstGeom>
            <a:solidFill>
              <a:srgbClr val="99CCFF"/>
            </a:solidFill>
            <a:ln w="9525">
              <a:solidFill>
                <a:srgbClr val="99CCFF"/>
              </a:solidFill>
              <a:round/>
              <a:headEnd/>
              <a:tailEnd/>
            </a:ln>
          </p:spPr>
          <p:txBody>
            <a:bodyPr lIns="0" tIns="0" rIns="0" bIns="0" anchor="ctr"/>
            <a:lstStyle/>
            <a:p>
              <a:pPr algn="ctr" eaLnBrk="0" hangingPunct="0">
                <a:spcBef>
                  <a:spcPct val="50000"/>
                </a:spcBef>
              </a:pPr>
              <a:r>
                <a:rPr lang="zh-TW" altLang="en-US" sz="1600" b="0">
                  <a:solidFill>
                    <a:schemeClr val="tx1"/>
                  </a:solidFill>
                  <a:effectLst/>
                  <a:latin typeface="細明體" pitchFamily="49" charset="-120"/>
                  <a:ea typeface="細明體" pitchFamily="49" charset="-120"/>
                </a:rPr>
                <a:t>國家發展研究所</a:t>
              </a:r>
              <a:r>
                <a:rPr lang="en-US" altLang="zh-TW" sz="1600" b="0">
                  <a:solidFill>
                    <a:schemeClr val="tx1"/>
                  </a:solidFill>
                  <a:effectLst/>
                  <a:latin typeface="細明體" pitchFamily="49" charset="-120"/>
                  <a:ea typeface="細明體" pitchFamily="49" charset="-120"/>
                </a:rPr>
                <a:t>(</a:t>
              </a:r>
              <a:r>
                <a:rPr lang="zh-TW" altLang="en-US" sz="1600" b="0">
                  <a:solidFill>
                    <a:schemeClr val="tx1"/>
                  </a:solidFill>
                  <a:effectLst/>
                  <a:latin typeface="細明體" pitchFamily="49" charset="-120"/>
                  <a:ea typeface="細明體" pitchFamily="49" charset="-120"/>
                </a:rPr>
                <a:t>含碩、博士班）</a:t>
              </a:r>
              <a:endParaRPr kumimoji="1" lang="zh-TW" altLang="en-US" sz="1600" b="0">
                <a:solidFill>
                  <a:schemeClr val="tx1"/>
                </a:solidFill>
                <a:effectLst/>
                <a:latin typeface="細明體" pitchFamily="49" charset="-120"/>
                <a:ea typeface="細明體" pitchFamily="49" charset="-120"/>
              </a:endParaRPr>
            </a:p>
          </p:txBody>
        </p:sp>
        <p:sp>
          <p:nvSpPr>
            <p:cNvPr id="27696" name="_s1313"/>
            <p:cNvSpPr>
              <a:spLocks noChangeArrowheads="1"/>
            </p:cNvSpPr>
            <p:nvPr/>
          </p:nvSpPr>
          <p:spPr bwMode="auto">
            <a:xfrm>
              <a:off x="4025" y="2432"/>
              <a:ext cx="1571" cy="191"/>
            </a:xfrm>
            <a:prstGeom prst="roundRect">
              <a:avLst>
                <a:gd name="adj" fmla="val 16667"/>
              </a:avLst>
            </a:prstGeom>
            <a:solidFill>
              <a:srgbClr val="CCFFCC"/>
            </a:solidFill>
            <a:ln w="9525">
              <a:solidFill>
                <a:srgbClr val="CCFFCC"/>
              </a:solidFill>
              <a:round/>
              <a:headEnd/>
              <a:tailEnd/>
            </a:ln>
          </p:spPr>
          <p:txBody>
            <a:bodyPr lIns="0" tIns="0" rIns="0" bIns="0" anchor="ctr"/>
            <a:lstStyle/>
            <a:p>
              <a:pPr algn="ctr" eaLnBrk="0" hangingPunct="0">
                <a:spcBef>
                  <a:spcPct val="50000"/>
                </a:spcBef>
              </a:pPr>
              <a:r>
                <a:rPr lang="zh-TW" altLang="en-US" sz="1600" b="0">
                  <a:solidFill>
                    <a:schemeClr val="tx1"/>
                  </a:solidFill>
                  <a:effectLst/>
                  <a:latin typeface="細明體" pitchFamily="49" charset="-120"/>
                  <a:ea typeface="細明體" pitchFamily="49" charset="-120"/>
                </a:rPr>
                <a:t>國防事務研究中心</a:t>
              </a:r>
            </a:p>
          </p:txBody>
        </p:sp>
        <p:sp>
          <p:nvSpPr>
            <p:cNvPr id="27697" name="_s1314"/>
            <p:cNvSpPr>
              <a:spLocks noChangeArrowheads="1"/>
            </p:cNvSpPr>
            <p:nvPr/>
          </p:nvSpPr>
          <p:spPr bwMode="auto">
            <a:xfrm>
              <a:off x="4025" y="2750"/>
              <a:ext cx="1571" cy="190"/>
            </a:xfrm>
            <a:prstGeom prst="roundRect">
              <a:avLst>
                <a:gd name="adj" fmla="val 16667"/>
              </a:avLst>
            </a:prstGeom>
            <a:solidFill>
              <a:srgbClr val="CCFFCC"/>
            </a:solidFill>
            <a:ln w="9525">
              <a:solidFill>
                <a:srgbClr val="CCFFCC"/>
              </a:solidFill>
              <a:round/>
              <a:headEnd/>
              <a:tailEnd/>
            </a:ln>
          </p:spPr>
          <p:txBody>
            <a:bodyPr lIns="0" tIns="0" rIns="0" bIns="0" anchor="ctr"/>
            <a:lstStyle/>
            <a:p>
              <a:pPr algn="ctr" eaLnBrk="0" hangingPunct="0">
                <a:spcBef>
                  <a:spcPct val="50000"/>
                </a:spcBef>
              </a:pPr>
              <a:r>
                <a:rPr lang="zh-TW" altLang="en-US" sz="1600" b="0">
                  <a:solidFill>
                    <a:schemeClr val="tx1"/>
                  </a:solidFill>
                  <a:effectLst/>
                  <a:latin typeface="細明體" pitchFamily="49" charset="-120"/>
                  <a:ea typeface="細明體" pitchFamily="49" charset="-120"/>
                </a:rPr>
                <a:t>國土政策研究中心</a:t>
              </a:r>
            </a:p>
          </p:txBody>
        </p:sp>
        <p:sp>
          <p:nvSpPr>
            <p:cNvPr id="27698" name="_s1315"/>
            <p:cNvSpPr>
              <a:spLocks noChangeArrowheads="1"/>
            </p:cNvSpPr>
            <p:nvPr/>
          </p:nvSpPr>
          <p:spPr bwMode="auto">
            <a:xfrm>
              <a:off x="4025" y="3067"/>
              <a:ext cx="1571" cy="190"/>
            </a:xfrm>
            <a:prstGeom prst="roundRect">
              <a:avLst>
                <a:gd name="adj" fmla="val 16667"/>
              </a:avLst>
            </a:prstGeom>
            <a:solidFill>
              <a:srgbClr val="CCFFCC"/>
            </a:solidFill>
            <a:ln w="9525">
              <a:solidFill>
                <a:srgbClr val="CCFFCC"/>
              </a:solidFill>
              <a:round/>
              <a:headEnd/>
              <a:tailEnd/>
            </a:ln>
          </p:spPr>
          <p:txBody>
            <a:bodyPr lIns="0" tIns="0" rIns="0" bIns="0" anchor="ctr"/>
            <a:lstStyle/>
            <a:p>
              <a:pPr algn="ctr" eaLnBrk="0" hangingPunct="0">
                <a:spcBef>
                  <a:spcPct val="50000"/>
                </a:spcBef>
              </a:pPr>
              <a:r>
                <a:rPr lang="zh-TW" altLang="en-US" sz="1600" b="0">
                  <a:solidFill>
                    <a:schemeClr val="tx1"/>
                  </a:solidFill>
                  <a:effectLst/>
                  <a:latin typeface="細明體" pitchFamily="49" charset="-120"/>
                  <a:ea typeface="細明體" pitchFamily="49" charset="-120"/>
                </a:rPr>
                <a:t>預測市場研究中心</a:t>
              </a:r>
            </a:p>
          </p:txBody>
        </p:sp>
        <p:sp>
          <p:nvSpPr>
            <p:cNvPr id="27699" name="_s1316"/>
            <p:cNvSpPr>
              <a:spLocks noChangeArrowheads="1"/>
            </p:cNvSpPr>
            <p:nvPr/>
          </p:nvSpPr>
          <p:spPr bwMode="auto">
            <a:xfrm>
              <a:off x="408" y="3384"/>
              <a:ext cx="1830" cy="192"/>
            </a:xfrm>
            <a:prstGeom prst="roundRect">
              <a:avLst>
                <a:gd name="adj" fmla="val 16667"/>
              </a:avLst>
            </a:prstGeom>
            <a:solidFill>
              <a:srgbClr val="99CCFF"/>
            </a:solidFill>
            <a:ln w="9525">
              <a:solidFill>
                <a:srgbClr val="99CCFF"/>
              </a:solidFill>
              <a:round/>
              <a:headEnd/>
              <a:tailEnd/>
            </a:ln>
          </p:spPr>
          <p:txBody>
            <a:bodyPr lIns="0" tIns="0" rIns="0" bIns="0" anchor="ctr"/>
            <a:lstStyle/>
            <a:p>
              <a:pPr algn="ctr" eaLnBrk="0" hangingPunct="0">
                <a:spcBef>
                  <a:spcPct val="50000"/>
                </a:spcBef>
              </a:pPr>
              <a:r>
                <a:rPr lang="zh-TW" altLang="en-US" sz="1600" b="0">
                  <a:solidFill>
                    <a:schemeClr val="tx1"/>
                  </a:solidFill>
                  <a:effectLst/>
                  <a:latin typeface="細明體" pitchFamily="49" charset="-120"/>
                  <a:ea typeface="細明體" pitchFamily="49" charset="-120"/>
                </a:rPr>
                <a:t>勞工研究所</a:t>
              </a:r>
              <a:r>
                <a:rPr lang="en-US" altLang="zh-TW" sz="1600" b="0">
                  <a:solidFill>
                    <a:schemeClr val="tx1"/>
                  </a:solidFill>
                  <a:effectLst/>
                  <a:latin typeface="細明體" pitchFamily="49" charset="-120"/>
                  <a:ea typeface="細明體" pitchFamily="49" charset="-120"/>
                </a:rPr>
                <a:t>(</a:t>
              </a:r>
              <a:r>
                <a:rPr lang="zh-TW" altLang="en-US" sz="1600" b="0">
                  <a:solidFill>
                    <a:schemeClr val="tx1"/>
                  </a:solidFill>
                  <a:effectLst/>
                  <a:latin typeface="細明體" pitchFamily="49" charset="-120"/>
                  <a:ea typeface="細明體" pitchFamily="49" charset="-120"/>
                </a:rPr>
                <a:t>碩士班）</a:t>
              </a:r>
              <a:endParaRPr kumimoji="1" lang="zh-TW" altLang="en-US" sz="1600" b="0">
                <a:solidFill>
                  <a:schemeClr val="tx1"/>
                </a:solidFill>
                <a:effectLst/>
                <a:latin typeface="細明體" pitchFamily="49" charset="-120"/>
                <a:ea typeface="細明體" pitchFamily="49" charset="-120"/>
              </a:endParaRPr>
            </a:p>
          </p:txBody>
        </p:sp>
        <p:sp>
          <p:nvSpPr>
            <p:cNvPr id="27700" name="_s1317"/>
            <p:cNvSpPr>
              <a:spLocks noChangeArrowheads="1"/>
            </p:cNvSpPr>
            <p:nvPr/>
          </p:nvSpPr>
          <p:spPr bwMode="auto">
            <a:xfrm>
              <a:off x="408" y="3686"/>
              <a:ext cx="1830" cy="192"/>
            </a:xfrm>
            <a:prstGeom prst="roundRect">
              <a:avLst>
                <a:gd name="adj" fmla="val 16667"/>
              </a:avLst>
            </a:prstGeom>
            <a:solidFill>
              <a:srgbClr val="99CCFF"/>
            </a:solidFill>
            <a:ln w="9525">
              <a:solidFill>
                <a:srgbClr val="99CCFF"/>
              </a:solidFill>
              <a:round/>
              <a:headEnd/>
              <a:tailEnd/>
            </a:ln>
          </p:spPr>
          <p:txBody>
            <a:bodyPr lIns="0" tIns="0" rIns="0" bIns="0" anchor="ctr"/>
            <a:lstStyle/>
            <a:p>
              <a:pPr algn="ctr" eaLnBrk="0" hangingPunct="0">
                <a:spcBef>
                  <a:spcPct val="50000"/>
                </a:spcBef>
              </a:pPr>
              <a:r>
                <a:rPr lang="zh-TW" altLang="en-US" sz="1600" b="0">
                  <a:solidFill>
                    <a:schemeClr val="tx1"/>
                  </a:solidFill>
                  <a:effectLst/>
                  <a:latin typeface="細明體" pitchFamily="49" charset="-120"/>
                  <a:ea typeface="細明體" pitchFamily="49" charset="-120"/>
                </a:rPr>
                <a:t>社會工作研究所</a:t>
              </a:r>
              <a:r>
                <a:rPr lang="en-US" altLang="zh-TW" sz="1600" b="0">
                  <a:solidFill>
                    <a:schemeClr val="tx1"/>
                  </a:solidFill>
                  <a:effectLst/>
                  <a:latin typeface="細明體" pitchFamily="49" charset="-120"/>
                  <a:ea typeface="細明體" pitchFamily="49" charset="-120"/>
                </a:rPr>
                <a:t>(</a:t>
              </a:r>
              <a:r>
                <a:rPr lang="zh-TW" altLang="en-US" sz="1600" b="0">
                  <a:solidFill>
                    <a:schemeClr val="tx1"/>
                  </a:solidFill>
                  <a:effectLst/>
                  <a:latin typeface="細明體" pitchFamily="49" charset="-120"/>
                  <a:ea typeface="細明體" pitchFamily="49" charset="-120"/>
                </a:rPr>
                <a:t>碩士班）</a:t>
              </a:r>
            </a:p>
          </p:txBody>
        </p:sp>
        <p:sp>
          <p:nvSpPr>
            <p:cNvPr id="27701" name="_s1318"/>
            <p:cNvSpPr>
              <a:spLocks noChangeArrowheads="1"/>
            </p:cNvSpPr>
            <p:nvPr/>
          </p:nvSpPr>
          <p:spPr bwMode="auto">
            <a:xfrm>
              <a:off x="3983" y="3310"/>
              <a:ext cx="1571" cy="192"/>
            </a:xfrm>
            <a:prstGeom prst="roundRect">
              <a:avLst>
                <a:gd name="adj" fmla="val 16667"/>
              </a:avLst>
            </a:prstGeom>
            <a:solidFill>
              <a:srgbClr val="CCFFCC"/>
            </a:solidFill>
            <a:ln w="9525">
              <a:solidFill>
                <a:srgbClr val="CCFFCC"/>
              </a:solidFill>
              <a:round/>
              <a:headEnd/>
              <a:tailEnd/>
            </a:ln>
          </p:spPr>
          <p:txBody>
            <a:bodyPr lIns="0" tIns="0" rIns="0" bIns="0" anchor="ctr"/>
            <a:lstStyle/>
            <a:p>
              <a:pPr lvl="1">
                <a:buFont typeface="新細明體" charset="-120"/>
                <a:buNone/>
              </a:pPr>
              <a:r>
                <a:rPr kumimoji="1" lang="zh-TW" altLang="en-US" sz="1600" b="0">
                  <a:solidFill>
                    <a:schemeClr val="tx1"/>
                  </a:solidFill>
                  <a:effectLst/>
                  <a:latin typeface="細明體" pitchFamily="49" charset="-120"/>
                  <a:ea typeface="細明體" pitchFamily="49" charset="-120"/>
                </a:rPr>
                <a:t>台灣治理與科技中心</a:t>
              </a:r>
            </a:p>
          </p:txBody>
        </p:sp>
        <p:sp>
          <p:nvSpPr>
            <p:cNvPr id="27702" name="_s1319"/>
            <p:cNvSpPr>
              <a:spLocks noChangeArrowheads="1"/>
            </p:cNvSpPr>
            <p:nvPr/>
          </p:nvSpPr>
          <p:spPr bwMode="auto">
            <a:xfrm>
              <a:off x="4025" y="3657"/>
              <a:ext cx="1571" cy="198"/>
            </a:xfrm>
            <a:prstGeom prst="roundRect">
              <a:avLst>
                <a:gd name="adj" fmla="val 16667"/>
              </a:avLst>
            </a:prstGeom>
            <a:solidFill>
              <a:srgbClr val="CCFFCC"/>
            </a:solidFill>
            <a:ln w="9525">
              <a:solidFill>
                <a:srgbClr val="CCFFCC"/>
              </a:solidFill>
              <a:round/>
              <a:headEnd/>
              <a:tailEnd/>
            </a:ln>
          </p:spPr>
          <p:txBody>
            <a:bodyPr lIns="0" tIns="0" rIns="0" bIns="0" anchor="ctr"/>
            <a:lstStyle/>
            <a:p>
              <a:pPr algn="ctr">
                <a:buFont typeface="新細明體" charset="-120"/>
                <a:buNone/>
              </a:pPr>
              <a:r>
                <a:rPr kumimoji="1" lang="en-US" altLang="zh-TW" sz="1400" b="0">
                  <a:solidFill>
                    <a:schemeClr val="tx1"/>
                  </a:solidFill>
                  <a:effectLst/>
                  <a:latin typeface="Calibri" pitchFamily="34" charset="0"/>
                </a:rPr>
                <a:t> </a:t>
              </a:r>
              <a:r>
                <a:rPr kumimoji="1" lang="zh-TW" altLang="en-US" sz="1600" b="0">
                  <a:solidFill>
                    <a:schemeClr val="tx1"/>
                  </a:solidFill>
                  <a:effectLst/>
                  <a:latin typeface="細明體" pitchFamily="49" charset="-120"/>
                  <a:ea typeface="細明體" pitchFamily="49" charset="-120"/>
                </a:rPr>
                <a:t>綠色能源財經研究中心</a:t>
              </a:r>
            </a:p>
          </p:txBody>
        </p:sp>
        <p:sp>
          <p:nvSpPr>
            <p:cNvPr id="57" name="_s1258"/>
            <p:cNvSpPr>
              <a:spLocks noChangeShapeType="1"/>
            </p:cNvSpPr>
            <p:nvPr/>
          </p:nvSpPr>
          <p:spPr bwMode="auto">
            <a:xfrm rot="16200000">
              <a:off x="1285" y="3621"/>
              <a:ext cx="111" cy="1"/>
            </a:xfrm>
            <a:prstGeom prst="straightConnector1">
              <a:avLst/>
            </a:prstGeom>
            <a:noFill/>
            <a:ln w="28575">
              <a:solidFill>
                <a:srgbClr val="000000"/>
              </a:solidFill>
              <a:round/>
              <a:headEnd/>
              <a:tailEnd/>
            </a:ln>
          </p:spPr>
          <p:txBody>
            <a:bodyPr/>
            <a:lstStyle/>
            <a:p>
              <a:pPr algn="ctr" eaLnBrk="0" hangingPunct="0">
                <a:defRPr/>
              </a:pPr>
              <a:endParaRPr lang="zh-TW" altLang="en-US">
                <a:latin typeface="Forte" pitchFamily="66" charset="0"/>
              </a:endParaRPr>
            </a:p>
          </p:txBody>
        </p:sp>
        <p:sp>
          <p:nvSpPr>
            <p:cNvPr id="58" name="_s1258"/>
            <p:cNvSpPr>
              <a:spLocks noChangeShapeType="1"/>
            </p:cNvSpPr>
            <p:nvPr/>
          </p:nvSpPr>
          <p:spPr bwMode="auto">
            <a:xfrm rot="16200000">
              <a:off x="3083" y="1859"/>
              <a:ext cx="113" cy="2"/>
            </a:xfrm>
            <a:prstGeom prst="straightConnector1">
              <a:avLst/>
            </a:prstGeom>
            <a:noFill/>
            <a:ln w="28575">
              <a:solidFill>
                <a:srgbClr val="000000"/>
              </a:solidFill>
              <a:round/>
              <a:headEnd/>
              <a:tailEnd/>
            </a:ln>
          </p:spPr>
          <p:txBody>
            <a:bodyPr/>
            <a:lstStyle/>
            <a:p>
              <a:pPr algn="ctr" eaLnBrk="0" hangingPunct="0">
                <a:defRPr/>
              </a:pPr>
              <a:endParaRPr lang="zh-TW" altLang="en-US">
                <a:latin typeface="Forte" pitchFamily="66" charset="0"/>
              </a:endParaRPr>
            </a:p>
          </p:txBody>
        </p:sp>
        <p:sp>
          <p:nvSpPr>
            <p:cNvPr id="27705" name="_s1317"/>
            <p:cNvSpPr>
              <a:spLocks noChangeArrowheads="1"/>
            </p:cNvSpPr>
            <p:nvPr/>
          </p:nvSpPr>
          <p:spPr bwMode="auto">
            <a:xfrm>
              <a:off x="2174" y="1897"/>
              <a:ext cx="1942" cy="192"/>
            </a:xfrm>
            <a:prstGeom prst="roundRect">
              <a:avLst>
                <a:gd name="adj" fmla="val 16667"/>
              </a:avLst>
            </a:prstGeom>
            <a:solidFill>
              <a:srgbClr val="FFFF66">
                <a:alpha val="83136"/>
              </a:srgbClr>
            </a:solidFill>
            <a:ln w="9525">
              <a:noFill/>
              <a:round/>
              <a:headEnd/>
              <a:tailEnd/>
            </a:ln>
          </p:spPr>
          <p:txBody>
            <a:bodyPr lIns="0" tIns="0" rIns="0" bIns="0" anchor="ctr"/>
            <a:lstStyle/>
            <a:p>
              <a:pPr algn="ctr" eaLnBrk="0" hangingPunct="0">
                <a:spcBef>
                  <a:spcPct val="50000"/>
                </a:spcBef>
              </a:pPr>
              <a:r>
                <a:rPr lang="zh-TW" altLang="en-US" sz="1600" b="0" dirty="0">
                  <a:solidFill>
                    <a:schemeClr val="tx1"/>
                  </a:solidFill>
                  <a:effectLst/>
                  <a:latin typeface="細明體" pitchFamily="49" charset="-120"/>
                  <a:ea typeface="細明體" pitchFamily="49" charset="-120"/>
                </a:rPr>
                <a:t>亞太研究英語博士學位學程</a:t>
              </a:r>
              <a:r>
                <a:rPr lang="en-US" altLang="zh-TW" sz="1600" b="0" dirty="0">
                  <a:solidFill>
                    <a:schemeClr val="tx1"/>
                  </a:solidFill>
                  <a:effectLst/>
                  <a:latin typeface="細明體" pitchFamily="49" charset="-120"/>
                  <a:ea typeface="細明體" pitchFamily="49" charset="-120"/>
                </a:rPr>
                <a:t>(IDAS)</a:t>
              </a:r>
            </a:p>
          </p:txBody>
        </p:sp>
        <p:sp>
          <p:nvSpPr>
            <p:cNvPr id="27706" name="_s1313"/>
            <p:cNvSpPr>
              <a:spLocks noChangeArrowheads="1"/>
            </p:cNvSpPr>
            <p:nvPr/>
          </p:nvSpPr>
          <p:spPr bwMode="auto">
            <a:xfrm>
              <a:off x="4014" y="1878"/>
              <a:ext cx="1647" cy="191"/>
            </a:xfrm>
            <a:prstGeom prst="roundRect">
              <a:avLst>
                <a:gd name="adj" fmla="val 16667"/>
              </a:avLst>
            </a:prstGeom>
            <a:solidFill>
              <a:srgbClr val="CCFFCC"/>
            </a:solidFill>
            <a:ln w="9525">
              <a:solidFill>
                <a:srgbClr val="CCFFCC"/>
              </a:solidFill>
              <a:round/>
              <a:headEnd/>
              <a:tailEnd/>
            </a:ln>
          </p:spPr>
          <p:txBody>
            <a:bodyPr lIns="0" tIns="0" rIns="0" bIns="0" anchor="ctr"/>
            <a:lstStyle/>
            <a:p>
              <a:pPr algn="ctr" eaLnBrk="0" hangingPunct="0">
                <a:spcBef>
                  <a:spcPct val="50000"/>
                </a:spcBef>
              </a:pPr>
              <a:r>
                <a:rPr lang="zh-TW" altLang="en-US" sz="1600" b="0">
                  <a:solidFill>
                    <a:schemeClr val="tx1"/>
                  </a:solidFill>
                  <a:effectLst/>
                  <a:latin typeface="細明體" pitchFamily="49" charset="-120"/>
                  <a:ea typeface="細明體" pitchFamily="49" charset="-120"/>
                </a:rPr>
                <a:t>公民社會暨地方治理研究中心</a:t>
              </a:r>
            </a:p>
          </p:txBody>
        </p:sp>
        <p:sp>
          <p:nvSpPr>
            <p:cNvPr id="27707" name="_s1313"/>
            <p:cNvSpPr>
              <a:spLocks noChangeArrowheads="1"/>
            </p:cNvSpPr>
            <p:nvPr/>
          </p:nvSpPr>
          <p:spPr bwMode="auto">
            <a:xfrm>
              <a:off x="4014" y="2160"/>
              <a:ext cx="1571" cy="191"/>
            </a:xfrm>
            <a:prstGeom prst="roundRect">
              <a:avLst>
                <a:gd name="adj" fmla="val 16667"/>
              </a:avLst>
            </a:prstGeom>
            <a:solidFill>
              <a:srgbClr val="CCFFCC"/>
            </a:solidFill>
            <a:ln w="9525">
              <a:solidFill>
                <a:srgbClr val="CCFFCC"/>
              </a:solidFill>
              <a:round/>
              <a:headEnd/>
              <a:tailEnd/>
            </a:ln>
          </p:spPr>
          <p:txBody>
            <a:bodyPr lIns="0" tIns="0" rIns="0" bIns="0" anchor="ctr"/>
            <a:lstStyle/>
            <a:p>
              <a:pPr algn="ctr" eaLnBrk="0" hangingPunct="0">
                <a:spcBef>
                  <a:spcPct val="50000"/>
                </a:spcBef>
              </a:pPr>
              <a:r>
                <a:rPr lang="zh-TW" altLang="en-US" sz="1600" b="0">
                  <a:solidFill>
                    <a:schemeClr val="tx1"/>
                  </a:solidFill>
                  <a:effectLst/>
                  <a:latin typeface="細明體" pitchFamily="49" charset="-120"/>
                  <a:ea typeface="細明體" pitchFamily="49" charset="-120"/>
                </a:rPr>
                <a:t>財稅政策與制度研究中心</a:t>
              </a:r>
            </a:p>
          </p:txBody>
        </p:sp>
      </p:grpSp>
      <p:sp>
        <p:nvSpPr>
          <p:cNvPr id="589832" name="Freeform 8"/>
          <p:cNvSpPr>
            <a:spLocks/>
          </p:cNvSpPr>
          <p:nvPr/>
        </p:nvSpPr>
        <p:spPr bwMode="gray">
          <a:xfrm flipH="1" flipV="1">
            <a:off x="-36513" y="-26988"/>
            <a:ext cx="4321176" cy="503238"/>
          </a:xfrm>
          <a:custGeom>
            <a:avLst/>
            <a:gdLst>
              <a:gd name="T0" fmla="*/ 272 w 1632"/>
              <a:gd name="T1" fmla="*/ 0 h 272"/>
              <a:gd name="T2" fmla="*/ 0 w 1632"/>
              <a:gd name="T3" fmla="*/ 272 h 272"/>
              <a:gd name="T4" fmla="*/ 1632 w 1632"/>
              <a:gd name="T5" fmla="*/ 272 h 272"/>
              <a:gd name="T6" fmla="*/ 1632 w 1632"/>
              <a:gd name="T7" fmla="*/ 0 h 272"/>
              <a:gd name="T8" fmla="*/ 272 w 1632"/>
              <a:gd name="T9" fmla="*/ 0 h 272"/>
              <a:gd name="T10" fmla="*/ 0 60000 65536"/>
              <a:gd name="T11" fmla="*/ 0 60000 65536"/>
              <a:gd name="T12" fmla="*/ 0 60000 65536"/>
              <a:gd name="T13" fmla="*/ 0 60000 65536"/>
              <a:gd name="T14" fmla="*/ 0 60000 65536"/>
              <a:gd name="T15" fmla="*/ 0 w 1632"/>
              <a:gd name="T16" fmla="*/ 0 h 272"/>
              <a:gd name="T17" fmla="*/ 1632 w 1632"/>
              <a:gd name="T18" fmla="*/ 272 h 272"/>
            </a:gdLst>
            <a:ahLst/>
            <a:cxnLst>
              <a:cxn ang="T10">
                <a:pos x="T0" y="T1"/>
              </a:cxn>
              <a:cxn ang="T11">
                <a:pos x="T2" y="T3"/>
              </a:cxn>
              <a:cxn ang="T12">
                <a:pos x="T4" y="T5"/>
              </a:cxn>
              <a:cxn ang="T13">
                <a:pos x="T6" y="T7"/>
              </a:cxn>
              <a:cxn ang="T14">
                <a:pos x="T8" y="T9"/>
              </a:cxn>
            </a:cxnLst>
            <a:rect l="T15" t="T16" r="T17" b="T18"/>
            <a:pathLst>
              <a:path w="1632" h="272">
                <a:moveTo>
                  <a:pt x="272" y="0"/>
                </a:moveTo>
                <a:lnTo>
                  <a:pt x="0" y="272"/>
                </a:lnTo>
                <a:lnTo>
                  <a:pt x="1632" y="272"/>
                </a:lnTo>
                <a:lnTo>
                  <a:pt x="1632" y="0"/>
                </a:lnTo>
                <a:lnTo>
                  <a:pt x="272" y="0"/>
                </a:lnTo>
                <a:close/>
              </a:path>
            </a:pathLst>
          </a:custGeom>
          <a:solidFill>
            <a:srgbClr val="7793BB"/>
          </a:solidFill>
          <a:ln w="25400">
            <a:noFill/>
            <a:round/>
            <a:headEnd/>
            <a:tailEnd/>
          </a:ln>
          <a:effectLst>
            <a:outerShdw dist="107763" dir="2700000" algn="ctr" rotWithShape="0">
              <a:schemeClr val="bg2">
                <a:alpha val="50000"/>
              </a:schemeClr>
            </a:outerShdw>
          </a:effectLst>
        </p:spPr>
        <p:txBody>
          <a:bodyPr rot="10800000" lIns="45720" tIns="44450" rIns="45720" bIns="44450" anchor="ctr" anchorCtr="1"/>
          <a:lstStyle/>
          <a:p>
            <a:pPr fontAlgn="auto">
              <a:spcBef>
                <a:spcPts val="0"/>
              </a:spcBef>
              <a:spcAft>
                <a:spcPts val="0"/>
              </a:spcAft>
              <a:defRPr/>
            </a:pPr>
            <a:endParaRPr lang="zh-TW" altLang="en-US" sz="1800" b="0">
              <a:effectLst/>
              <a:latin typeface="+mn-lt"/>
              <a:ea typeface="+mn-ea"/>
            </a:endParaRPr>
          </a:p>
        </p:txBody>
      </p:sp>
      <p:sp>
        <p:nvSpPr>
          <p:cNvPr id="227399" name="Rectangle 71"/>
          <p:cNvSpPr>
            <a:spLocks noChangeArrowheads="1"/>
          </p:cNvSpPr>
          <p:nvPr/>
        </p:nvSpPr>
        <p:spPr bwMode="auto">
          <a:xfrm>
            <a:off x="0" y="-100013"/>
            <a:ext cx="2927350" cy="641351"/>
          </a:xfrm>
          <a:prstGeom prst="rect">
            <a:avLst/>
          </a:prstGeom>
          <a:noFill/>
          <a:ln w="9525">
            <a:noFill/>
            <a:miter lim="800000"/>
            <a:headEnd/>
            <a:tailEnd/>
          </a:ln>
          <a:effectLst/>
        </p:spPr>
        <p:txBody>
          <a:bodyPr wrap="none">
            <a:spAutoFit/>
          </a:bodyPr>
          <a:lstStyle/>
          <a:p>
            <a:pPr>
              <a:defRPr/>
            </a:pPr>
            <a:r>
              <a:rPr kumimoji="1" lang="zh-TW" altLang="en-US">
                <a:solidFill>
                  <a:schemeClr val="tx1"/>
                </a:solidFill>
                <a:effectLst>
                  <a:outerShdw blurRad="38100" dist="38100" dir="2700000" algn="tl">
                    <a:srgbClr val="C0C0C0"/>
                  </a:outerShdw>
                </a:effectLst>
                <a:latin typeface="Arial" pitchFamily="34" charset="0"/>
                <a:ea typeface="華康海報體W12"/>
                <a:cs typeface="華康海報體W12"/>
              </a:rPr>
              <a:t>社科院組織圖</a:t>
            </a: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8" name="Object 28"/>
          <p:cNvGraphicFramePr>
            <a:graphicFrameLocks noChangeAspect="1"/>
          </p:cNvGraphicFramePr>
          <p:nvPr/>
        </p:nvGraphicFramePr>
        <p:xfrm>
          <a:off x="-180528" y="3356992"/>
          <a:ext cx="4500563" cy="2867025"/>
        </p:xfrm>
        <a:graphic>
          <a:graphicData uri="http://schemas.openxmlformats.org/presentationml/2006/ole">
            <mc:AlternateContent xmlns:mc="http://schemas.openxmlformats.org/markup-compatibility/2006">
              <mc:Choice xmlns:v="urn:schemas-microsoft-com:vml" Requires="v">
                <p:oleObj spid="_x0000_s1040" name="Worksheet" r:id="rId4" imgW="6103620" imgH="3916680" progId="Excel.Sheet.8">
                  <p:embed/>
                </p:oleObj>
              </mc:Choice>
              <mc:Fallback>
                <p:oleObj name="Worksheet" r:id="rId4" imgW="6103620" imgH="3916680" progId="Excel.Sheet.8">
                  <p:embed/>
                  <p:pic>
                    <p:nvPicPr>
                      <p:cNvPr id="0" name="Picture 10"/>
                      <p:cNvPicPr>
                        <a:picLocks noChangeAspect="1" noChangeArrowheads="1"/>
                      </p:cNvPicPr>
                      <p:nvPr/>
                    </p:nvPicPr>
                    <p:blipFill>
                      <a:blip r:embed="rId5">
                        <a:extLst>
                          <a:ext uri="{28A0092B-C50C-407E-A947-70E740481C1C}">
                            <a14:useLocalDpi xmlns:a14="http://schemas.microsoft.com/office/drawing/2010/main" val="0"/>
                          </a:ext>
                        </a:extLst>
                      </a:blip>
                      <a:srcRect l="7155" t="16028" r="10849" b="19800"/>
                      <a:stretch>
                        <a:fillRect/>
                      </a:stretch>
                    </p:blipFill>
                    <p:spPr bwMode="auto">
                      <a:xfrm>
                        <a:off x="-180528" y="3356992"/>
                        <a:ext cx="4500563" cy="2867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29" name="Rectangle 3"/>
          <p:cNvSpPr>
            <a:spLocks noGrp="1" noChangeArrowheads="1"/>
          </p:cNvSpPr>
          <p:nvPr>
            <p:ph type="body" idx="1"/>
          </p:nvPr>
        </p:nvSpPr>
        <p:spPr>
          <a:xfrm>
            <a:off x="179388" y="692150"/>
            <a:ext cx="8785225" cy="5472113"/>
          </a:xfrm>
        </p:spPr>
        <p:txBody>
          <a:bodyPr/>
          <a:lstStyle/>
          <a:p>
            <a:pPr algn="just" eaLnBrk="1" hangingPunct="1"/>
            <a:endParaRPr lang="en-US" altLang="zh-TW" dirty="0" smtClean="0">
              <a:latin typeface="Calibri" pitchFamily="34" charset="0"/>
            </a:endParaRPr>
          </a:p>
          <a:p>
            <a:pPr algn="just" eaLnBrk="1" hangingPunct="1"/>
            <a:endParaRPr lang="en-US" altLang="zh-TW" dirty="0" smtClean="0">
              <a:latin typeface="Calibri" pitchFamily="34" charset="0"/>
            </a:endParaRPr>
          </a:p>
        </p:txBody>
      </p:sp>
      <p:sp>
        <p:nvSpPr>
          <p:cNvPr id="1030" name="投影片編號版面配置區 3"/>
          <p:cNvSpPr>
            <a:spLocks noGrp="1"/>
          </p:cNvSpPr>
          <p:nvPr/>
        </p:nvSpPr>
        <p:spPr bwMode="auto">
          <a:xfrm>
            <a:off x="146050" y="6210300"/>
            <a:ext cx="457200" cy="457200"/>
          </a:xfrm>
          <a:prstGeom prst="ellipse">
            <a:avLst/>
          </a:prstGeom>
          <a:solidFill>
            <a:schemeClr val="accent1"/>
          </a:solidFill>
          <a:ln w="9525">
            <a:noFill/>
            <a:round/>
            <a:headEnd/>
            <a:tailEnd/>
          </a:ln>
        </p:spPr>
        <p:txBody>
          <a:bodyPr wrap="none" lIns="0" tIns="0" rIns="0" bIns="0" anchor="ctr" anchorCtr="1"/>
          <a:lstStyle/>
          <a:p>
            <a:pPr algn="ctr"/>
            <a:r>
              <a:rPr lang="en-US" altLang="zh-TW" sz="1400" b="0">
                <a:solidFill>
                  <a:srgbClr val="FFFFFF"/>
                </a:solidFill>
                <a:effectLst/>
                <a:latin typeface="Calibri" pitchFamily="34" charset="0"/>
              </a:rPr>
              <a:t>3</a:t>
            </a:r>
          </a:p>
        </p:txBody>
      </p:sp>
      <p:sp>
        <p:nvSpPr>
          <p:cNvPr id="1031" name="Rectangle 20"/>
          <p:cNvSpPr>
            <a:spLocks noChangeArrowheads="1"/>
          </p:cNvSpPr>
          <p:nvPr/>
        </p:nvSpPr>
        <p:spPr bwMode="auto">
          <a:xfrm>
            <a:off x="898525" y="2366963"/>
            <a:ext cx="2736850" cy="701675"/>
          </a:xfrm>
          <a:prstGeom prst="rect">
            <a:avLst/>
          </a:prstGeom>
          <a:noFill/>
          <a:ln w="9525">
            <a:noFill/>
            <a:miter lim="800000"/>
            <a:headEnd/>
            <a:tailEnd/>
          </a:ln>
        </p:spPr>
        <p:txBody>
          <a:bodyPr>
            <a:spAutoFit/>
          </a:bodyPr>
          <a:lstStyle/>
          <a:p>
            <a:pPr>
              <a:buClr>
                <a:schemeClr val="tx1"/>
              </a:buClr>
              <a:buFont typeface="Wingdings" pitchFamily="2" charset="2"/>
              <a:buChar char="u"/>
            </a:pPr>
            <a:r>
              <a:rPr lang="zh-TW" altLang="en-US" sz="2000" b="0" dirty="0">
                <a:solidFill>
                  <a:schemeClr val="tx1"/>
                </a:solidFill>
                <a:effectLst/>
                <a:latin typeface="Calibri" pitchFamily="34" charset="0"/>
              </a:rPr>
              <a:t>專任教師 </a:t>
            </a:r>
            <a:r>
              <a:rPr lang="en-US" altLang="zh-TW" sz="2000" b="0" dirty="0">
                <a:solidFill>
                  <a:schemeClr val="tx1"/>
                </a:solidFill>
                <a:effectLst/>
                <a:latin typeface="Calibri" pitchFamily="34" charset="0"/>
              </a:rPr>
              <a:t>: </a:t>
            </a:r>
            <a:r>
              <a:rPr lang="zh-TW" altLang="en-US" sz="2000" b="0" dirty="0">
                <a:solidFill>
                  <a:schemeClr val="tx1"/>
                </a:solidFill>
                <a:effectLst/>
                <a:latin typeface="Calibri" pitchFamily="34" charset="0"/>
              </a:rPr>
              <a:t>共</a:t>
            </a:r>
            <a:r>
              <a:rPr lang="en-US" altLang="zh-TW" sz="2000" b="0" dirty="0" smtClean="0">
                <a:solidFill>
                  <a:schemeClr val="tx1"/>
                </a:solidFill>
                <a:effectLst/>
                <a:latin typeface="Calibri" pitchFamily="34" charset="0"/>
              </a:rPr>
              <a:t>134</a:t>
            </a:r>
            <a:r>
              <a:rPr lang="zh-TW" altLang="en-US" sz="2000" b="0" dirty="0" smtClean="0">
                <a:solidFill>
                  <a:schemeClr val="tx1"/>
                </a:solidFill>
                <a:effectLst/>
                <a:latin typeface="Calibri" pitchFamily="34" charset="0"/>
              </a:rPr>
              <a:t>人 </a:t>
            </a:r>
            <a:endParaRPr lang="zh-TW" altLang="en-US" sz="2000" b="0" dirty="0">
              <a:solidFill>
                <a:schemeClr val="tx1"/>
              </a:solidFill>
              <a:effectLst/>
              <a:latin typeface="Calibri" pitchFamily="34" charset="0"/>
            </a:endParaRPr>
          </a:p>
          <a:p>
            <a:pPr>
              <a:buClr>
                <a:schemeClr val="tx1"/>
              </a:buClr>
              <a:buFont typeface="Wingdings" pitchFamily="2" charset="2"/>
              <a:buChar char="u"/>
            </a:pPr>
            <a:r>
              <a:rPr lang="zh-TW" altLang="en-US" sz="2000" b="0" dirty="0">
                <a:solidFill>
                  <a:schemeClr val="tx1"/>
                </a:solidFill>
                <a:effectLst/>
                <a:latin typeface="Calibri" pitchFamily="34" charset="0"/>
              </a:rPr>
              <a:t>兼任教師 </a:t>
            </a:r>
            <a:r>
              <a:rPr lang="en-US" altLang="zh-TW" sz="2000" b="0" dirty="0">
                <a:solidFill>
                  <a:schemeClr val="tx1"/>
                </a:solidFill>
                <a:effectLst/>
                <a:latin typeface="Calibri" pitchFamily="34" charset="0"/>
              </a:rPr>
              <a:t>: </a:t>
            </a:r>
            <a:r>
              <a:rPr lang="zh-TW" altLang="en-US" sz="2000" b="0" dirty="0" smtClean="0">
                <a:solidFill>
                  <a:schemeClr val="tx1"/>
                </a:solidFill>
                <a:effectLst/>
                <a:latin typeface="Calibri" pitchFamily="34" charset="0"/>
              </a:rPr>
              <a:t>共</a:t>
            </a:r>
            <a:r>
              <a:rPr lang="en-US" altLang="zh-TW" sz="2000" b="0" dirty="0" smtClean="0">
                <a:solidFill>
                  <a:schemeClr val="tx1"/>
                </a:solidFill>
                <a:effectLst/>
                <a:latin typeface="Calibri" pitchFamily="34" charset="0"/>
              </a:rPr>
              <a:t>63</a:t>
            </a:r>
            <a:r>
              <a:rPr lang="zh-TW" altLang="en-US" sz="2000" b="0" dirty="0" smtClean="0">
                <a:solidFill>
                  <a:schemeClr val="tx1"/>
                </a:solidFill>
                <a:effectLst/>
                <a:latin typeface="Calibri" pitchFamily="34" charset="0"/>
              </a:rPr>
              <a:t>人</a:t>
            </a:r>
            <a:endParaRPr lang="zh-TW" altLang="en-US" sz="2000" b="0" dirty="0">
              <a:solidFill>
                <a:schemeClr val="tx1"/>
              </a:solidFill>
              <a:effectLst/>
              <a:latin typeface="Calibri" pitchFamily="34" charset="0"/>
            </a:endParaRPr>
          </a:p>
        </p:txBody>
      </p:sp>
      <p:sp>
        <p:nvSpPr>
          <p:cNvPr id="1032" name="Rectangle 21"/>
          <p:cNvSpPr>
            <a:spLocks noChangeArrowheads="1"/>
          </p:cNvSpPr>
          <p:nvPr/>
        </p:nvSpPr>
        <p:spPr bwMode="auto">
          <a:xfrm>
            <a:off x="4932363" y="2384425"/>
            <a:ext cx="3529012" cy="396875"/>
          </a:xfrm>
          <a:prstGeom prst="rect">
            <a:avLst/>
          </a:prstGeom>
          <a:noFill/>
          <a:ln w="9525">
            <a:noFill/>
            <a:miter lim="800000"/>
            <a:headEnd/>
            <a:tailEnd/>
          </a:ln>
        </p:spPr>
        <p:txBody>
          <a:bodyPr>
            <a:spAutoFit/>
          </a:bodyPr>
          <a:lstStyle/>
          <a:p>
            <a:pPr>
              <a:buClr>
                <a:schemeClr val="tx1"/>
              </a:buClr>
              <a:buFont typeface="Wingdings" pitchFamily="2" charset="2"/>
              <a:buChar char="u"/>
            </a:pPr>
            <a:r>
              <a:rPr lang="zh-TW" altLang="en-US" sz="2000" b="0">
                <a:solidFill>
                  <a:schemeClr val="tx1"/>
                </a:solidFill>
                <a:effectLst/>
                <a:latin typeface="Calibri" pitchFamily="34" charset="0"/>
              </a:rPr>
              <a:t>教師博士學位地區分佈情形</a:t>
            </a:r>
          </a:p>
        </p:txBody>
      </p:sp>
      <p:sp>
        <p:nvSpPr>
          <p:cNvPr id="1033" name="投影片編號版面配置區 3"/>
          <p:cNvSpPr>
            <a:spLocks noGrp="1"/>
          </p:cNvSpPr>
          <p:nvPr/>
        </p:nvSpPr>
        <p:spPr bwMode="auto">
          <a:xfrm>
            <a:off x="146050" y="6210300"/>
            <a:ext cx="457200" cy="457200"/>
          </a:xfrm>
          <a:prstGeom prst="ellipse">
            <a:avLst/>
          </a:prstGeom>
          <a:solidFill>
            <a:schemeClr val="accent1"/>
          </a:solidFill>
          <a:ln w="9525">
            <a:noFill/>
            <a:round/>
            <a:headEnd/>
            <a:tailEnd/>
          </a:ln>
        </p:spPr>
        <p:txBody>
          <a:bodyPr wrap="none" lIns="0" tIns="0" rIns="0" bIns="0" anchor="ctr" anchorCtr="1"/>
          <a:lstStyle/>
          <a:p>
            <a:pPr algn="ctr"/>
            <a:r>
              <a:rPr lang="en-US" altLang="zh-TW" sz="1400" b="0">
                <a:solidFill>
                  <a:srgbClr val="FFFFFF"/>
                </a:solidFill>
                <a:effectLst/>
                <a:latin typeface="Calibri" pitchFamily="34" charset="0"/>
              </a:rPr>
              <a:t>5</a:t>
            </a:r>
          </a:p>
        </p:txBody>
      </p:sp>
      <p:sp>
        <p:nvSpPr>
          <p:cNvPr id="1034" name="Rectangle 25"/>
          <p:cNvSpPr>
            <a:spLocks noChangeArrowheads="1"/>
          </p:cNvSpPr>
          <p:nvPr/>
        </p:nvSpPr>
        <p:spPr bwMode="auto">
          <a:xfrm>
            <a:off x="288925" y="1052513"/>
            <a:ext cx="8820150" cy="762000"/>
          </a:xfrm>
          <a:prstGeom prst="rect">
            <a:avLst/>
          </a:prstGeom>
          <a:noFill/>
          <a:ln w="9525">
            <a:noFill/>
            <a:miter lim="800000"/>
            <a:headEnd/>
            <a:tailEnd/>
          </a:ln>
        </p:spPr>
        <p:txBody>
          <a:bodyPr>
            <a:spAutoFit/>
          </a:bodyPr>
          <a:lstStyle/>
          <a:p>
            <a:pPr>
              <a:spcBef>
                <a:spcPct val="20000"/>
              </a:spcBef>
              <a:buClr>
                <a:schemeClr val="tx2"/>
              </a:buClr>
              <a:buSzPct val="70000"/>
              <a:buFont typeface="Wingdings" pitchFamily="2" charset="2"/>
              <a:buNone/>
            </a:pPr>
            <a:r>
              <a:rPr kumimoji="1" lang="zh-TW" altLang="en-US" sz="2000" b="0" dirty="0">
                <a:solidFill>
                  <a:schemeClr val="tx1"/>
                </a:solidFill>
                <a:effectLst/>
                <a:latin typeface="Calibri" pitchFamily="34" charset="0"/>
              </a:rPr>
              <a:t>社會科學學院目前講師以上的專任教師計有 </a:t>
            </a:r>
            <a:r>
              <a:rPr kumimoji="1" lang="en-US" altLang="zh-TW" sz="2000" b="0" dirty="0" smtClean="0">
                <a:solidFill>
                  <a:schemeClr val="tx1"/>
                </a:solidFill>
                <a:effectLst/>
                <a:latin typeface="Calibri" pitchFamily="34" charset="0"/>
              </a:rPr>
              <a:t>134</a:t>
            </a:r>
            <a:r>
              <a:rPr kumimoji="1" lang="zh-TW" altLang="en-US" sz="2000" b="0" dirty="0" smtClean="0">
                <a:solidFill>
                  <a:schemeClr val="tx1"/>
                </a:solidFill>
                <a:effectLst/>
                <a:latin typeface="Calibri" pitchFamily="34" charset="0"/>
              </a:rPr>
              <a:t>名</a:t>
            </a:r>
            <a:r>
              <a:rPr kumimoji="1" lang="zh-TW" altLang="en-US" sz="2000" b="0" dirty="0">
                <a:solidFill>
                  <a:schemeClr val="tx1"/>
                </a:solidFill>
                <a:effectLst/>
                <a:latin typeface="Calibri" pitchFamily="34" charset="0"/>
              </a:rPr>
              <a:t>，其中以教授比例最高，</a:t>
            </a:r>
          </a:p>
          <a:p>
            <a:pPr>
              <a:spcBef>
                <a:spcPct val="20000"/>
              </a:spcBef>
              <a:buClr>
                <a:schemeClr val="tx2"/>
              </a:buClr>
              <a:buSzPct val="70000"/>
              <a:buFont typeface="Wingdings" pitchFamily="2" charset="2"/>
              <a:buNone/>
            </a:pPr>
            <a:r>
              <a:rPr kumimoji="1" lang="zh-TW" altLang="en-US" sz="2000" b="0" dirty="0">
                <a:solidFill>
                  <a:schemeClr val="tx1"/>
                </a:solidFill>
                <a:effectLst/>
                <a:latin typeface="Calibri" pitchFamily="34" charset="0"/>
              </a:rPr>
              <a:t>佔所有專任教師的</a:t>
            </a:r>
            <a:r>
              <a:rPr kumimoji="1" lang="en-US" altLang="zh-TW" sz="2000" b="0" dirty="0" smtClean="0">
                <a:solidFill>
                  <a:schemeClr val="tx1"/>
                </a:solidFill>
                <a:effectLst/>
                <a:latin typeface="Calibri" pitchFamily="34" charset="0"/>
              </a:rPr>
              <a:t>48%</a:t>
            </a:r>
            <a:r>
              <a:rPr kumimoji="1" lang="zh-TW" altLang="en-US" sz="2000" b="0" dirty="0">
                <a:solidFill>
                  <a:schemeClr val="tx1"/>
                </a:solidFill>
                <a:effectLst/>
                <a:latin typeface="Calibri" pitchFamily="34" charset="0"/>
              </a:rPr>
              <a:t>；次為副教授</a:t>
            </a:r>
            <a:r>
              <a:rPr kumimoji="1" lang="zh-TW" altLang="en-US" sz="2000" b="0" dirty="0" smtClean="0">
                <a:solidFill>
                  <a:schemeClr val="tx1"/>
                </a:solidFill>
                <a:effectLst/>
                <a:latin typeface="Calibri" pitchFamily="34" charset="0"/>
              </a:rPr>
              <a:t>佔</a:t>
            </a:r>
            <a:r>
              <a:rPr kumimoji="1" lang="en-US" altLang="zh-TW" sz="2000" b="0" dirty="0" smtClean="0">
                <a:solidFill>
                  <a:schemeClr val="tx1"/>
                </a:solidFill>
                <a:effectLst/>
                <a:latin typeface="Calibri" pitchFamily="34" charset="0"/>
              </a:rPr>
              <a:t>27%</a:t>
            </a:r>
            <a:r>
              <a:rPr kumimoji="1" lang="zh-TW" altLang="en-US" sz="2000" b="0" dirty="0">
                <a:solidFill>
                  <a:schemeClr val="tx1"/>
                </a:solidFill>
                <a:effectLst/>
                <a:latin typeface="Calibri" pitchFamily="34" charset="0"/>
              </a:rPr>
              <a:t>；助理教授佔</a:t>
            </a:r>
            <a:r>
              <a:rPr kumimoji="1" lang="en-US" altLang="zh-TW" sz="2000" b="0" dirty="0" smtClean="0">
                <a:solidFill>
                  <a:schemeClr val="tx1"/>
                </a:solidFill>
                <a:effectLst/>
                <a:latin typeface="Calibri" pitchFamily="34" charset="0"/>
              </a:rPr>
              <a:t>25%</a:t>
            </a:r>
            <a:r>
              <a:rPr kumimoji="1" lang="zh-TW" altLang="en-US" sz="2000" b="0" dirty="0">
                <a:solidFill>
                  <a:schemeClr val="tx1"/>
                </a:solidFill>
                <a:effectLst/>
                <a:latin typeface="Calibri" pitchFamily="34" charset="0"/>
              </a:rPr>
              <a:t>；講師</a:t>
            </a:r>
            <a:r>
              <a:rPr kumimoji="1" lang="zh-TW" altLang="en-US" sz="2000" b="0" dirty="0" smtClean="0">
                <a:solidFill>
                  <a:schemeClr val="tx1"/>
                </a:solidFill>
                <a:effectLst/>
                <a:latin typeface="Calibri" pitchFamily="34" charset="0"/>
              </a:rPr>
              <a:t>佔</a:t>
            </a:r>
            <a:r>
              <a:rPr kumimoji="1" lang="en-US" altLang="zh-TW" sz="2000" b="0" dirty="0" smtClean="0">
                <a:solidFill>
                  <a:schemeClr val="tx1"/>
                </a:solidFill>
                <a:effectLst/>
                <a:latin typeface="Calibri" pitchFamily="34" charset="0"/>
              </a:rPr>
              <a:t>1%</a:t>
            </a:r>
            <a:r>
              <a:rPr kumimoji="1" lang="zh-TW" altLang="en-US" sz="2000" b="0" dirty="0">
                <a:solidFill>
                  <a:schemeClr val="tx1"/>
                </a:solidFill>
                <a:effectLst/>
                <a:latin typeface="Calibri" pitchFamily="34" charset="0"/>
              </a:rPr>
              <a:t>。</a:t>
            </a:r>
          </a:p>
        </p:txBody>
      </p:sp>
      <p:graphicFrame>
        <p:nvGraphicFramePr>
          <p:cNvPr id="15" name="Object 26"/>
          <p:cNvGraphicFramePr>
            <a:graphicFrameLocks noChangeAspect="1"/>
          </p:cNvGraphicFramePr>
          <p:nvPr/>
        </p:nvGraphicFramePr>
        <p:xfrm>
          <a:off x="4427985" y="3278188"/>
          <a:ext cx="4533454" cy="2989664"/>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8" name="Object 27"/>
          <p:cNvGraphicFramePr>
            <a:graphicFrameLocks noChangeAspect="1"/>
          </p:cNvGraphicFramePr>
          <p:nvPr/>
        </p:nvGraphicFramePr>
        <p:xfrm>
          <a:off x="1386774" y="1790886"/>
          <a:ext cx="2322513" cy="1231900"/>
        </p:xfrm>
        <a:graphic>
          <a:graphicData uri="http://schemas.openxmlformats.org/drawingml/2006/chart">
            <c:chart xmlns:c="http://schemas.openxmlformats.org/drawingml/2006/chart" xmlns:r="http://schemas.openxmlformats.org/officeDocument/2006/relationships" r:id="rId7"/>
          </a:graphicData>
        </a:graphic>
      </p:graphicFrame>
      <p:sp>
        <p:nvSpPr>
          <p:cNvPr id="589832" name="Freeform 8"/>
          <p:cNvSpPr>
            <a:spLocks/>
          </p:cNvSpPr>
          <p:nvPr/>
        </p:nvSpPr>
        <p:spPr bwMode="gray">
          <a:xfrm flipH="1" flipV="1">
            <a:off x="-36513" y="-26988"/>
            <a:ext cx="5327651" cy="503238"/>
          </a:xfrm>
          <a:custGeom>
            <a:avLst/>
            <a:gdLst>
              <a:gd name="T0" fmla="*/ 272 w 1632"/>
              <a:gd name="T1" fmla="*/ 0 h 272"/>
              <a:gd name="T2" fmla="*/ 0 w 1632"/>
              <a:gd name="T3" fmla="*/ 272 h 272"/>
              <a:gd name="T4" fmla="*/ 1632 w 1632"/>
              <a:gd name="T5" fmla="*/ 272 h 272"/>
              <a:gd name="T6" fmla="*/ 1632 w 1632"/>
              <a:gd name="T7" fmla="*/ 0 h 272"/>
              <a:gd name="T8" fmla="*/ 272 w 1632"/>
              <a:gd name="T9" fmla="*/ 0 h 272"/>
              <a:gd name="T10" fmla="*/ 0 60000 65536"/>
              <a:gd name="T11" fmla="*/ 0 60000 65536"/>
              <a:gd name="T12" fmla="*/ 0 60000 65536"/>
              <a:gd name="T13" fmla="*/ 0 60000 65536"/>
              <a:gd name="T14" fmla="*/ 0 60000 65536"/>
              <a:gd name="T15" fmla="*/ 0 w 1632"/>
              <a:gd name="T16" fmla="*/ 0 h 272"/>
              <a:gd name="T17" fmla="*/ 1632 w 1632"/>
              <a:gd name="T18" fmla="*/ 272 h 272"/>
            </a:gdLst>
            <a:ahLst/>
            <a:cxnLst>
              <a:cxn ang="T10">
                <a:pos x="T0" y="T1"/>
              </a:cxn>
              <a:cxn ang="T11">
                <a:pos x="T2" y="T3"/>
              </a:cxn>
              <a:cxn ang="T12">
                <a:pos x="T4" y="T5"/>
              </a:cxn>
              <a:cxn ang="T13">
                <a:pos x="T6" y="T7"/>
              </a:cxn>
              <a:cxn ang="T14">
                <a:pos x="T8" y="T9"/>
              </a:cxn>
            </a:cxnLst>
            <a:rect l="T15" t="T16" r="T17" b="T18"/>
            <a:pathLst>
              <a:path w="1632" h="272">
                <a:moveTo>
                  <a:pt x="272" y="0"/>
                </a:moveTo>
                <a:lnTo>
                  <a:pt x="0" y="272"/>
                </a:lnTo>
                <a:lnTo>
                  <a:pt x="1632" y="272"/>
                </a:lnTo>
                <a:lnTo>
                  <a:pt x="1632" y="0"/>
                </a:lnTo>
                <a:lnTo>
                  <a:pt x="272" y="0"/>
                </a:lnTo>
                <a:close/>
              </a:path>
            </a:pathLst>
          </a:custGeom>
          <a:solidFill>
            <a:srgbClr val="7793BB"/>
          </a:solidFill>
          <a:ln w="25400">
            <a:noFill/>
            <a:round/>
            <a:headEnd/>
            <a:tailEnd/>
          </a:ln>
          <a:effectLst>
            <a:outerShdw dist="107763" dir="2700000" algn="ctr" rotWithShape="0">
              <a:schemeClr val="bg2">
                <a:alpha val="50000"/>
              </a:schemeClr>
            </a:outerShdw>
          </a:effectLst>
        </p:spPr>
        <p:txBody>
          <a:bodyPr rot="10800000" lIns="45720" tIns="44450" rIns="45720" bIns="44450" anchor="ctr" anchorCtr="1"/>
          <a:lstStyle/>
          <a:p>
            <a:pPr fontAlgn="auto">
              <a:spcBef>
                <a:spcPts val="0"/>
              </a:spcBef>
              <a:spcAft>
                <a:spcPts val="0"/>
              </a:spcAft>
              <a:defRPr/>
            </a:pPr>
            <a:endParaRPr lang="zh-TW" altLang="en-US" sz="1800" b="0">
              <a:effectLst/>
              <a:latin typeface="+mn-lt"/>
              <a:ea typeface="+mn-ea"/>
            </a:endParaRPr>
          </a:p>
        </p:txBody>
      </p:sp>
      <p:sp>
        <p:nvSpPr>
          <p:cNvPr id="225310" name="Rectangle 30"/>
          <p:cNvSpPr>
            <a:spLocks noChangeArrowheads="1"/>
          </p:cNvSpPr>
          <p:nvPr/>
        </p:nvSpPr>
        <p:spPr bwMode="auto">
          <a:xfrm>
            <a:off x="0" y="-100013"/>
            <a:ext cx="3384550" cy="641351"/>
          </a:xfrm>
          <a:prstGeom prst="rect">
            <a:avLst/>
          </a:prstGeom>
          <a:noFill/>
          <a:ln w="9525">
            <a:noFill/>
            <a:miter lim="800000"/>
            <a:headEnd/>
            <a:tailEnd/>
          </a:ln>
          <a:effectLst/>
        </p:spPr>
        <p:txBody>
          <a:bodyPr wrap="none">
            <a:spAutoFit/>
          </a:bodyPr>
          <a:lstStyle/>
          <a:p>
            <a:pPr>
              <a:defRPr/>
            </a:pPr>
            <a:r>
              <a:rPr kumimoji="1" lang="zh-TW" altLang="en-US" dirty="0">
                <a:solidFill>
                  <a:schemeClr val="tx1"/>
                </a:solidFill>
                <a:effectLst>
                  <a:outerShdw blurRad="38100" dist="38100" dir="2700000" algn="tl">
                    <a:srgbClr val="C0C0C0"/>
                  </a:outerShdw>
                </a:effectLst>
                <a:latin typeface="Calibri" pitchFamily="34" charset="0"/>
                <a:ea typeface="華康海報體W12"/>
                <a:cs typeface="華康海報體W12"/>
              </a:rPr>
              <a:t>社科院師資簡介</a:t>
            </a:r>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9832" name="Freeform 8"/>
          <p:cNvSpPr>
            <a:spLocks/>
          </p:cNvSpPr>
          <p:nvPr/>
        </p:nvSpPr>
        <p:spPr bwMode="gray">
          <a:xfrm flipH="1" flipV="1">
            <a:off x="252413" y="261938"/>
            <a:ext cx="2735262" cy="503237"/>
          </a:xfrm>
          <a:custGeom>
            <a:avLst/>
            <a:gdLst>
              <a:gd name="T0" fmla="*/ 272 w 1632"/>
              <a:gd name="T1" fmla="*/ 0 h 272"/>
              <a:gd name="T2" fmla="*/ 0 w 1632"/>
              <a:gd name="T3" fmla="*/ 272 h 272"/>
              <a:gd name="T4" fmla="*/ 1632 w 1632"/>
              <a:gd name="T5" fmla="*/ 272 h 272"/>
              <a:gd name="T6" fmla="*/ 1632 w 1632"/>
              <a:gd name="T7" fmla="*/ 0 h 272"/>
              <a:gd name="T8" fmla="*/ 272 w 1632"/>
              <a:gd name="T9" fmla="*/ 0 h 272"/>
              <a:gd name="T10" fmla="*/ 0 60000 65536"/>
              <a:gd name="T11" fmla="*/ 0 60000 65536"/>
              <a:gd name="T12" fmla="*/ 0 60000 65536"/>
              <a:gd name="T13" fmla="*/ 0 60000 65536"/>
              <a:gd name="T14" fmla="*/ 0 60000 65536"/>
              <a:gd name="T15" fmla="*/ 0 w 1632"/>
              <a:gd name="T16" fmla="*/ 0 h 272"/>
              <a:gd name="T17" fmla="*/ 1632 w 1632"/>
              <a:gd name="T18" fmla="*/ 272 h 272"/>
            </a:gdLst>
            <a:ahLst/>
            <a:cxnLst>
              <a:cxn ang="T10">
                <a:pos x="T0" y="T1"/>
              </a:cxn>
              <a:cxn ang="T11">
                <a:pos x="T2" y="T3"/>
              </a:cxn>
              <a:cxn ang="T12">
                <a:pos x="T4" y="T5"/>
              </a:cxn>
              <a:cxn ang="T13">
                <a:pos x="T6" y="T7"/>
              </a:cxn>
              <a:cxn ang="T14">
                <a:pos x="T8" y="T9"/>
              </a:cxn>
            </a:cxnLst>
            <a:rect l="T15" t="T16" r="T17" b="T18"/>
            <a:pathLst>
              <a:path w="1632" h="272">
                <a:moveTo>
                  <a:pt x="272" y="0"/>
                </a:moveTo>
                <a:lnTo>
                  <a:pt x="0" y="272"/>
                </a:lnTo>
                <a:lnTo>
                  <a:pt x="1632" y="272"/>
                </a:lnTo>
                <a:lnTo>
                  <a:pt x="1632" y="0"/>
                </a:lnTo>
                <a:lnTo>
                  <a:pt x="272" y="0"/>
                </a:lnTo>
                <a:close/>
              </a:path>
            </a:pathLst>
          </a:custGeom>
          <a:solidFill>
            <a:srgbClr val="7793BB"/>
          </a:solidFill>
          <a:ln w="25400">
            <a:noFill/>
            <a:round/>
            <a:headEnd/>
            <a:tailEnd/>
          </a:ln>
          <a:effectLst>
            <a:outerShdw dist="107763" dir="2700000" algn="ctr" rotWithShape="0">
              <a:schemeClr val="bg2">
                <a:alpha val="50000"/>
              </a:schemeClr>
            </a:outerShdw>
          </a:effectLst>
        </p:spPr>
        <p:txBody>
          <a:bodyPr rot="10800000" lIns="45720" tIns="44450" rIns="45720" bIns="44450" anchor="ctr" anchorCtr="1"/>
          <a:lstStyle/>
          <a:p>
            <a:pPr algn="ctr" eaLnBrk="0" fontAlgn="auto" hangingPunct="0">
              <a:spcBef>
                <a:spcPts val="0"/>
              </a:spcBef>
              <a:spcAft>
                <a:spcPts val="0"/>
              </a:spcAft>
              <a:defRPr/>
            </a:pPr>
            <a:endParaRPr lang="zh-TW" altLang="en-US" sz="1800">
              <a:latin typeface="+mn-lt"/>
              <a:ea typeface="+mn-ea"/>
            </a:endParaRPr>
          </a:p>
        </p:txBody>
      </p:sp>
      <p:sp>
        <p:nvSpPr>
          <p:cNvPr id="54276" name="Text Box 13"/>
          <p:cNvSpPr txBox="1">
            <a:spLocks noChangeArrowheads="1"/>
          </p:cNvSpPr>
          <p:nvPr/>
        </p:nvSpPr>
        <p:spPr bwMode="auto">
          <a:xfrm>
            <a:off x="323850" y="333375"/>
            <a:ext cx="3311525" cy="431800"/>
          </a:xfrm>
          <a:prstGeom prst="rect">
            <a:avLst/>
          </a:prstGeom>
          <a:noFill/>
          <a:ln w="9525" algn="ctr">
            <a:noFill/>
            <a:miter lim="800000"/>
            <a:headEnd/>
            <a:tailEnd/>
          </a:ln>
        </p:spPr>
        <p:txBody>
          <a:bodyPr>
            <a:spAutoFit/>
          </a:bodyPr>
          <a:lstStyle/>
          <a:p>
            <a:pPr algn="ctr" eaLnBrk="0" hangingPunct="0">
              <a:defRPr/>
            </a:pPr>
            <a:r>
              <a:rPr lang="zh-TW" altLang="en-US" sz="2200" dirty="0">
                <a:solidFill>
                  <a:schemeClr val="tx1"/>
                </a:solidFill>
                <a:effectLst>
                  <a:outerShdw blurRad="38100" dist="38100" dir="2700000" algn="tl">
                    <a:srgbClr val="C0C0C0"/>
                  </a:outerShdw>
                </a:effectLst>
                <a:latin typeface="Lucida Calligraphy" pitchFamily="66" charset="0"/>
              </a:rPr>
              <a:t>社科院學生概況</a:t>
            </a:r>
          </a:p>
        </p:txBody>
      </p:sp>
      <p:sp>
        <p:nvSpPr>
          <p:cNvPr id="21509" name="Rectangle 171"/>
          <p:cNvSpPr>
            <a:spLocks noChangeArrowheads="1"/>
          </p:cNvSpPr>
          <p:nvPr/>
        </p:nvSpPr>
        <p:spPr bwMode="auto">
          <a:xfrm>
            <a:off x="251520" y="765175"/>
            <a:ext cx="4104456" cy="2246769"/>
          </a:xfrm>
          <a:prstGeom prst="rect">
            <a:avLst/>
          </a:prstGeom>
          <a:noFill/>
          <a:ln w="9525">
            <a:noFill/>
            <a:miter lim="800000"/>
            <a:headEnd/>
            <a:tailEnd/>
          </a:ln>
        </p:spPr>
        <p:txBody>
          <a:bodyPr wrap="square">
            <a:spAutoFit/>
          </a:bodyPr>
          <a:lstStyle/>
          <a:p>
            <a:pPr algn="ctr" eaLnBrk="0" hangingPunct="0">
              <a:buClr>
                <a:schemeClr val="accent1"/>
              </a:buClr>
              <a:buFont typeface="Wingdings" pitchFamily="2" charset="2"/>
              <a:buChar char="l"/>
              <a:defRPr/>
            </a:pPr>
            <a:r>
              <a:rPr lang="zh-TW" altLang="en-US" sz="2400" dirty="0">
                <a:solidFill>
                  <a:srgbClr val="FF0000"/>
                </a:solidFill>
                <a:effectLst/>
                <a:latin typeface="Calibri" pitchFamily="34" charset="0"/>
                <a:cs typeface="Calibri" pitchFamily="34" charset="0"/>
              </a:rPr>
              <a:t>學生人數 </a:t>
            </a:r>
            <a:r>
              <a:rPr lang="en-US" altLang="zh-TW" sz="2400" dirty="0">
                <a:solidFill>
                  <a:srgbClr val="FF0000"/>
                </a:solidFill>
                <a:effectLst/>
                <a:latin typeface="Calibri" pitchFamily="34" charset="0"/>
                <a:cs typeface="Calibri" pitchFamily="34" charset="0"/>
              </a:rPr>
              <a:t>: </a:t>
            </a:r>
            <a:r>
              <a:rPr lang="en-US" altLang="zh-TW" sz="2400" dirty="0" smtClean="0">
                <a:solidFill>
                  <a:srgbClr val="FF0000"/>
                </a:solidFill>
                <a:effectLst/>
                <a:latin typeface="Calibri" pitchFamily="34" charset="0"/>
                <a:cs typeface="Calibri" pitchFamily="34" charset="0"/>
              </a:rPr>
              <a:t>2680</a:t>
            </a:r>
            <a:r>
              <a:rPr lang="zh-TW" altLang="en-US" sz="2400" dirty="0" smtClean="0">
                <a:solidFill>
                  <a:srgbClr val="FF0000"/>
                </a:solidFill>
                <a:effectLst/>
                <a:latin typeface="Calibri" pitchFamily="34" charset="0"/>
                <a:cs typeface="Calibri" pitchFamily="34" charset="0"/>
              </a:rPr>
              <a:t>人</a:t>
            </a:r>
            <a:endParaRPr lang="en-US" altLang="zh-TW" sz="2400" dirty="0">
              <a:solidFill>
                <a:srgbClr val="FF0000"/>
              </a:solidFill>
              <a:effectLst/>
              <a:latin typeface="Calibri" pitchFamily="34" charset="0"/>
              <a:cs typeface="Calibri" pitchFamily="34" charset="0"/>
            </a:endParaRPr>
          </a:p>
          <a:p>
            <a:pPr algn="ctr" eaLnBrk="0" hangingPunct="0">
              <a:buClr>
                <a:schemeClr val="accent1"/>
              </a:buClr>
              <a:defRPr/>
            </a:pPr>
            <a:r>
              <a:rPr lang="zh-TW" altLang="en-US" sz="2400" dirty="0">
                <a:solidFill>
                  <a:schemeClr val="tx1"/>
                </a:solidFill>
                <a:effectLst/>
                <a:latin typeface="Calibri" pitchFamily="34" charset="0"/>
                <a:cs typeface="Calibri" pitchFamily="34" charset="0"/>
              </a:rPr>
              <a:t>    </a:t>
            </a:r>
            <a:r>
              <a:rPr lang="zh-TW" altLang="en-US" sz="2400" dirty="0">
                <a:solidFill>
                  <a:schemeClr val="tx1"/>
                </a:solidFill>
                <a:effectLst/>
                <a:latin typeface="Calibri" pitchFamily="34" charset="0"/>
                <a:ea typeface="+mn-ea"/>
                <a:cs typeface="Calibri" pitchFamily="34" charset="0"/>
              </a:rPr>
              <a:t>包含</a:t>
            </a:r>
            <a:r>
              <a:rPr lang="en-US" altLang="zh-TW" sz="2400" dirty="0">
                <a:solidFill>
                  <a:schemeClr val="tx1"/>
                </a:solidFill>
                <a:effectLst/>
                <a:latin typeface="Calibri" pitchFamily="34" charset="0"/>
                <a:ea typeface="+mn-ea"/>
                <a:cs typeface="Calibri" pitchFamily="34" charset="0"/>
              </a:rPr>
              <a:t>:</a:t>
            </a:r>
          </a:p>
          <a:p>
            <a:pPr algn="ctr" eaLnBrk="0" hangingPunct="0">
              <a:buClr>
                <a:schemeClr val="accent1"/>
              </a:buClr>
              <a:defRPr/>
            </a:pPr>
            <a:r>
              <a:rPr lang="zh-TW" altLang="en-US" sz="2400" dirty="0">
                <a:solidFill>
                  <a:schemeClr val="tx1"/>
                </a:solidFill>
                <a:effectLst/>
                <a:latin typeface="Calibri" pitchFamily="34" charset="0"/>
                <a:ea typeface="+mn-ea"/>
                <a:cs typeface="Calibri" pitchFamily="34" charset="0"/>
              </a:rPr>
              <a:t>    博士</a:t>
            </a:r>
            <a:r>
              <a:rPr lang="zh-TW" altLang="en-US" sz="2400" dirty="0" smtClean="0">
                <a:solidFill>
                  <a:schemeClr val="tx1"/>
                </a:solidFill>
                <a:effectLst/>
                <a:latin typeface="Calibri" pitchFamily="34" charset="0"/>
                <a:ea typeface="+mn-ea"/>
                <a:cs typeface="Calibri" pitchFamily="34" charset="0"/>
              </a:rPr>
              <a:t>生</a:t>
            </a:r>
            <a:r>
              <a:rPr lang="en-US" altLang="zh-TW" sz="2400" dirty="0" smtClean="0">
                <a:solidFill>
                  <a:schemeClr val="tx1"/>
                </a:solidFill>
                <a:effectLst/>
                <a:latin typeface="Calibri" pitchFamily="34" charset="0"/>
                <a:ea typeface="+mn-ea"/>
                <a:cs typeface="Calibri" pitchFamily="34" charset="0"/>
              </a:rPr>
              <a:t>115</a:t>
            </a:r>
            <a:r>
              <a:rPr lang="zh-TW" altLang="en-US" sz="2400" dirty="0" smtClean="0">
                <a:solidFill>
                  <a:schemeClr val="tx1"/>
                </a:solidFill>
                <a:effectLst/>
                <a:latin typeface="Calibri" pitchFamily="34" charset="0"/>
                <a:ea typeface="+mn-ea"/>
                <a:cs typeface="Calibri" pitchFamily="34" charset="0"/>
              </a:rPr>
              <a:t>人</a:t>
            </a:r>
            <a:endParaRPr lang="en-US" altLang="zh-TW" sz="2400" dirty="0">
              <a:solidFill>
                <a:schemeClr val="tx1"/>
              </a:solidFill>
              <a:effectLst/>
              <a:latin typeface="Calibri" pitchFamily="34" charset="0"/>
              <a:ea typeface="+mn-ea"/>
              <a:cs typeface="Calibri" pitchFamily="34" charset="0"/>
            </a:endParaRPr>
          </a:p>
          <a:p>
            <a:pPr algn="ctr" eaLnBrk="0" hangingPunct="0">
              <a:buClr>
                <a:schemeClr val="accent1"/>
              </a:buClr>
              <a:defRPr/>
            </a:pPr>
            <a:r>
              <a:rPr lang="zh-TW" altLang="en-US" sz="2400" dirty="0">
                <a:solidFill>
                  <a:schemeClr val="tx1"/>
                </a:solidFill>
                <a:effectLst/>
                <a:latin typeface="Calibri" pitchFamily="34" charset="0"/>
                <a:ea typeface="+mn-ea"/>
                <a:cs typeface="Calibri" pitchFamily="34" charset="0"/>
              </a:rPr>
              <a:t>    碩士</a:t>
            </a:r>
            <a:r>
              <a:rPr lang="zh-TW" altLang="en-US" sz="2400" dirty="0" smtClean="0">
                <a:solidFill>
                  <a:schemeClr val="tx1"/>
                </a:solidFill>
                <a:effectLst/>
                <a:latin typeface="Calibri" pitchFamily="34" charset="0"/>
                <a:ea typeface="+mn-ea"/>
                <a:cs typeface="Calibri" pitchFamily="34" charset="0"/>
              </a:rPr>
              <a:t>生</a:t>
            </a:r>
            <a:r>
              <a:rPr lang="en-US" altLang="zh-TW" sz="2400" dirty="0" smtClean="0">
                <a:solidFill>
                  <a:schemeClr val="tx1"/>
                </a:solidFill>
                <a:effectLst/>
                <a:latin typeface="Calibri" pitchFamily="34" charset="0"/>
                <a:ea typeface="+mn-ea"/>
                <a:cs typeface="Calibri" pitchFamily="34" charset="0"/>
              </a:rPr>
              <a:t>477</a:t>
            </a:r>
            <a:r>
              <a:rPr lang="zh-TW" altLang="en-US" sz="2400" dirty="0" smtClean="0">
                <a:solidFill>
                  <a:schemeClr val="tx1"/>
                </a:solidFill>
                <a:effectLst/>
                <a:latin typeface="Calibri" pitchFamily="34" charset="0"/>
                <a:ea typeface="+mn-ea"/>
                <a:cs typeface="Calibri" pitchFamily="34" charset="0"/>
              </a:rPr>
              <a:t>人</a:t>
            </a:r>
            <a:endParaRPr lang="en-US" altLang="zh-TW" sz="2400" dirty="0">
              <a:solidFill>
                <a:schemeClr val="tx1"/>
              </a:solidFill>
              <a:effectLst/>
              <a:latin typeface="Calibri" pitchFamily="34" charset="0"/>
              <a:ea typeface="+mn-ea"/>
              <a:cs typeface="Calibri" pitchFamily="34" charset="0"/>
            </a:endParaRPr>
          </a:p>
          <a:p>
            <a:pPr algn="ctr" eaLnBrk="0" hangingPunct="0">
              <a:buClr>
                <a:schemeClr val="accent1"/>
              </a:buClr>
              <a:defRPr/>
            </a:pPr>
            <a:r>
              <a:rPr lang="zh-TW" altLang="en-US" sz="2400" dirty="0">
                <a:solidFill>
                  <a:schemeClr val="tx1"/>
                </a:solidFill>
                <a:effectLst/>
                <a:latin typeface="Calibri" pitchFamily="34" charset="0"/>
                <a:ea typeface="+mn-ea"/>
                <a:cs typeface="Calibri" pitchFamily="34" charset="0"/>
              </a:rPr>
              <a:t>    學士生</a:t>
            </a:r>
            <a:r>
              <a:rPr lang="en-US" sz="2400" dirty="0" smtClean="0">
                <a:solidFill>
                  <a:schemeClr val="tx1"/>
                </a:solidFill>
                <a:effectLst/>
                <a:latin typeface="Calibri" pitchFamily="34" charset="0"/>
                <a:ea typeface="+mn-ea"/>
                <a:cs typeface="Calibri" pitchFamily="34" charset="0"/>
              </a:rPr>
              <a:t>2,088</a:t>
            </a:r>
            <a:r>
              <a:rPr lang="zh-TW" altLang="en-US" sz="2400" dirty="0" smtClean="0">
                <a:solidFill>
                  <a:schemeClr val="tx1"/>
                </a:solidFill>
                <a:effectLst/>
                <a:latin typeface="Calibri" pitchFamily="34" charset="0"/>
                <a:ea typeface="+mn-ea"/>
                <a:cs typeface="Calibri" pitchFamily="34" charset="0"/>
              </a:rPr>
              <a:t>人</a:t>
            </a:r>
            <a:endParaRPr lang="en-US" altLang="zh-TW" sz="2400" dirty="0">
              <a:solidFill>
                <a:schemeClr val="tx1"/>
              </a:solidFill>
              <a:effectLst/>
              <a:latin typeface="Calibri" pitchFamily="34" charset="0"/>
              <a:ea typeface="+mn-ea"/>
              <a:cs typeface="Calibri" pitchFamily="34" charset="0"/>
            </a:endParaRPr>
          </a:p>
          <a:p>
            <a:pPr algn="ctr" eaLnBrk="0" hangingPunct="0">
              <a:buClr>
                <a:schemeClr val="accent1"/>
              </a:buClr>
              <a:defRPr/>
            </a:pPr>
            <a:r>
              <a:rPr lang="zh-TW" altLang="en-US" sz="2000" dirty="0">
                <a:solidFill>
                  <a:schemeClr val="tx1"/>
                </a:solidFill>
                <a:effectLst/>
                <a:latin typeface="Calibri" pitchFamily="34" charset="0"/>
                <a:ea typeface="+mn-ea"/>
                <a:cs typeface="Calibri" pitchFamily="34" charset="0"/>
              </a:rPr>
              <a:t>    </a:t>
            </a:r>
            <a:endParaRPr lang="en-US" altLang="zh-TW" sz="2000" dirty="0">
              <a:solidFill>
                <a:schemeClr val="tx1"/>
              </a:solidFill>
              <a:effectLst/>
              <a:latin typeface="Calibri" pitchFamily="34" charset="0"/>
            </a:endParaRPr>
          </a:p>
        </p:txBody>
      </p:sp>
      <p:pic>
        <p:nvPicPr>
          <p:cNvPr id="2054" name="圖片 6" descr="紅社新年8.jpg"/>
          <p:cNvPicPr>
            <a:picLocks noChangeAspect="1"/>
          </p:cNvPicPr>
          <p:nvPr/>
        </p:nvPicPr>
        <p:blipFill>
          <a:blip r:embed="rId2" cstate="print"/>
          <a:srcRect/>
          <a:stretch>
            <a:fillRect/>
          </a:stretch>
        </p:blipFill>
        <p:spPr bwMode="auto">
          <a:xfrm>
            <a:off x="5677413" y="290285"/>
            <a:ext cx="3046229" cy="2448272"/>
          </a:xfrm>
          <a:prstGeom prst="rect">
            <a:avLst/>
          </a:prstGeom>
          <a:noFill/>
          <a:ln w="9525">
            <a:noFill/>
            <a:miter lim="800000"/>
            <a:headEnd/>
            <a:tailEnd/>
          </a:ln>
        </p:spPr>
      </p:pic>
      <p:graphicFrame>
        <p:nvGraphicFramePr>
          <p:cNvPr id="54663" name="Group 391"/>
          <p:cNvGraphicFramePr>
            <a:graphicFrameLocks noGrp="1"/>
          </p:cNvGraphicFramePr>
          <p:nvPr>
            <p:extLst>
              <p:ext uri="{D42A27DB-BD31-4B8C-83A1-F6EECF244321}">
                <p14:modId xmlns:p14="http://schemas.microsoft.com/office/powerpoint/2010/main" val="372280026"/>
              </p:ext>
            </p:extLst>
          </p:nvPr>
        </p:nvGraphicFramePr>
        <p:xfrm>
          <a:off x="238541" y="2738557"/>
          <a:ext cx="5400921" cy="3860324"/>
        </p:xfrm>
        <a:graphic>
          <a:graphicData uri="http://schemas.openxmlformats.org/drawingml/2006/table">
            <a:tbl>
              <a:tblPr/>
              <a:tblGrid>
                <a:gridCol w="1384491"/>
                <a:gridCol w="1325026"/>
                <a:gridCol w="1305250"/>
                <a:gridCol w="1386154"/>
              </a:tblGrid>
              <a:tr h="633818">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zh-TW" altLang="en-US" sz="1400" b="0" i="0" u="none" strike="noStrike" cap="none" normalizeH="0" baseline="0" dirty="0" smtClean="0">
                          <a:ln>
                            <a:noFill/>
                          </a:ln>
                          <a:solidFill>
                            <a:schemeClr val="tx1"/>
                          </a:solidFill>
                          <a:effectLst/>
                          <a:latin typeface="Calibri" pitchFamily="34" charset="0"/>
                          <a:ea typeface="標楷體" pitchFamily="65" charset="-120"/>
                          <a:cs typeface="Times New Roman" pitchFamily="18" charset="0"/>
                        </a:rPr>
                        <a:t>學年</a:t>
                      </a:r>
                      <a:r>
                        <a:rPr kumimoji="1" lang="en-US" altLang="zh-TW" sz="1400" b="0" i="0" u="none" strike="noStrike" cap="none" normalizeH="0" baseline="0" dirty="0" smtClean="0">
                          <a:ln>
                            <a:noFill/>
                          </a:ln>
                          <a:solidFill>
                            <a:schemeClr val="tx1"/>
                          </a:solidFill>
                          <a:effectLst/>
                          <a:latin typeface="Calibri" pitchFamily="34" charset="0"/>
                          <a:ea typeface="標楷體" pitchFamily="65" charset="-120"/>
                          <a:cs typeface="Times New Roman" pitchFamily="18" charset="0"/>
                        </a:rPr>
                        <a:t>/</a:t>
                      </a:r>
                      <a:r>
                        <a:rPr kumimoji="1" lang="zh-TW" altLang="en-US" sz="1400" b="0" i="0" u="none" strike="noStrike" cap="none" normalizeH="0" baseline="0" dirty="0" smtClean="0">
                          <a:ln>
                            <a:noFill/>
                          </a:ln>
                          <a:solidFill>
                            <a:schemeClr val="tx1"/>
                          </a:solidFill>
                          <a:effectLst/>
                          <a:latin typeface="Calibri" pitchFamily="34" charset="0"/>
                          <a:ea typeface="標楷體" pitchFamily="65" charset="-120"/>
                          <a:cs typeface="Times New Roman" pitchFamily="18" charset="0"/>
                        </a:rPr>
                        <a:t>外籍生別</a:t>
                      </a:r>
                      <a:endParaRPr kumimoji="1" lang="zh-TW" altLang="en-US" sz="4400" b="0" i="0" u="none" strike="noStrike" cap="none" normalizeH="0" baseline="0" dirty="0" smtClean="0">
                        <a:ln>
                          <a:noFill/>
                        </a:ln>
                        <a:solidFill>
                          <a:schemeClr val="tx1"/>
                        </a:solidFill>
                        <a:effectLst/>
                        <a:latin typeface="Calibri" pitchFamily="34" charset="0"/>
                        <a:ea typeface="標楷體" pitchFamily="65"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zh-TW" altLang="en-US" sz="14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rPr>
                        <a:t>國際學生</a:t>
                      </a: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4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rPr>
                        <a:t>(</a:t>
                      </a:r>
                      <a:r>
                        <a:rPr kumimoji="1" lang="zh-TW" altLang="en-US" sz="14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rPr>
                        <a:t>學位</a:t>
                      </a:r>
                      <a:r>
                        <a:rPr kumimoji="1" lang="en-US" altLang="zh-TW" sz="14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rPr>
                        <a:t>)</a:t>
                      </a:r>
                      <a:endParaRPr kumimoji="1" lang="en-US" altLang="zh-TW" sz="44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zh-TW" altLang="en-US" sz="1400" b="0" i="0" u="none" strike="noStrike" cap="none" normalizeH="0" baseline="0" dirty="0" smtClean="0">
                          <a:ln>
                            <a:noFill/>
                          </a:ln>
                          <a:solidFill>
                            <a:schemeClr val="tx1"/>
                          </a:solidFill>
                          <a:effectLst/>
                          <a:latin typeface="Calibri" pitchFamily="34" charset="0"/>
                          <a:ea typeface="標楷體" pitchFamily="65" charset="-120"/>
                          <a:cs typeface="Times New Roman" pitchFamily="18" charset="0"/>
                        </a:rPr>
                        <a:t>外薦交換生</a:t>
                      </a:r>
                      <a:endParaRPr kumimoji="1" lang="zh-TW" altLang="en-US" sz="4400" b="0" i="0" u="none" strike="noStrike" cap="none" normalizeH="0" baseline="0" dirty="0" smtClean="0">
                        <a:ln>
                          <a:noFill/>
                        </a:ln>
                        <a:solidFill>
                          <a:schemeClr val="tx1"/>
                        </a:solidFill>
                        <a:effectLst/>
                        <a:latin typeface="Calibri" pitchFamily="34" charset="0"/>
                        <a:ea typeface="標楷體" pitchFamily="65"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zh-TW" altLang="en-US" sz="14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rPr>
                        <a:t>薦外交換生</a:t>
                      </a:r>
                      <a:endParaRPr kumimoji="1" lang="zh-TW" altLang="en-US" sz="44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r>
              <a:tr h="412847">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800" b="0" i="0" u="none" strike="noStrike" cap="none" normalizeH="0" baseline="0" dirty="0" smtClean="0">
                          <a:ln>
                            <a:noFill/>
                          </a:ln>
                          <a:solidFill>
                            <a:schemeClr val="tx1"/>
                          </a:solidFill>
                          <a:effectLst/>
                          <a:latin typeface="Calibri" pitchFamily="34" charset="0"/>
                          <a:ea typeface="標楷體" pitchFamily="65" charset="-120"/>
                          <a:cs typeface="Calibri" pitchFamily="34" charset="0"/>
                        </a:rPr>
                        <a:t>2012</a:t>
                      </a:r>
                      <a:r>
                        <a:rPr kumimoji="1" lang="zh-TW" altLang="en-US" sz="1800" b="0" i="0" u="none" strike="noStrike" cap="none" normalizeH="0" baseline="0" dirty="0" smtClean="0">
                          <a:ln>
                            <a:noFill/>
                          </a:ln>
                          <a:solidFill>
                            <a:schemeClr val="tx1"/>
                          </a:solidFill>
                          <a:effectLst/>
                          <a:latin typeface="Calibri" pitchFamily="34" charset="0"/>
                          <a:ea typeface="標楷體" pitchFamily="65" charset="-120"/>
                          <a:cs typeface="Calibri" pitchFamily="34" charset="0"/>
                        </a:rPr>
                        <a:t>年</a:t>
                      </a:r>
                      <a:endParaRPr kumimoji="1" lang="en-US" altLang="zh-TW" sz="1800" b="0" i="0" u="none" strike="noStrike" cap="none" normalizeH="0" baseline="0" dirty="0" smtClean="0">
                        <a:ln>
                          <a:noFill/>
                        </a:ln>
                        <a:solidFill>
                          <a:schemeClr val="tx1"/>
                        </a:solidFill>
                        <a:effectLst/>
                        <a:latin typeface="Calibri" pitchFamily="34" charset="0"/>
                        <a:ea typeface="標楷體" pitchFamily="65" charset="-120"/>
                        <a:cs typeface="Calibri"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2000" b="0" i="0" u="none" strike="noStrike" cap="none" normalizeH="0" baseline="0" dirty="0" smtClean="0">
                          <a:ln>
                            <a:noFill/>
                          </a:ln>
                          <a:solidFill>
                            <a:schemeClr val="tx1"/>
                          </a:solidFill>
                          <a:effectLst/>
                          <a:latin typeface="Calibri" pitchFamily="34" charset="0"/>
                          <a:ea typeface="標楷體" pitchFamily="65" charset="-120"/>
                          <a:cs typeface="Times New Roman" pitchFamily="18" charset="0"/>
                        </a:rPr>
                        <a:t>152</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2000" b="0" i="0" u="none" strike="noStrike" cap="none" normalizeH="0" baseline="0" dirty="0" smtClean="0">
                          <a:ln>
                            <a:noFill/>
                          </a:ln>
                          <a:solidFill>
                            <a:schemeClr val="tx1"/>
                          </a:solidFill>
                          <a:effectLst/>
                          <a:latin typeface="Calibri" pitchFamily="34" charset="0"/>
                          <a:ea typeface="標楷體" pitchFamily="65" charset="-120"/>
                          <a:cs typeface="Times New Roman" pitchFamily="18" charset="0"/>
                        </a:rPr>
                        <a:t>57</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2000" b="0" i="0" u="none" strike="noStrike" cap="none" normalizeH="0" baseline="0" dirty="0" smtClean="0">
                          <a:ln>
                            <a:noFill/>
                          </a:ln>
                          <a:solidFill>
                            <a:schemeClr val="tx1"/>
                          </a:solidFill>
                          <a:effectLst/>
                          <a:latin typeface="Calibri" pitchFamily="34" charset="0"/>
                          <a:ea typeface="標楷體" pitchFamily="65" charset="-120"/>
                          <a:cs typeface="Times New Roman" pitchFamily="18" charset="0"/>
                        </a:rPr>
                        <a:t>34</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12847">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zh-TW" sz="1800" b="0" i="0" u="none" strike="noStrike" cap="none" normalizeH="0" baseline="0" dirty="0" smtClean="0">
                          <a:ln>
                            <a:noFill/>
                          </a:ln>
                          <a:solidFill>
                            <a:schemeClr val="tx1"/>
                          </a:solidFill>
                          <a:effectLst/>
                          <a:latin typeface="Calibri" pitchFamily="34" charset="0"/>
                          <a:ea typeface="標楷體" pitchFamily="65" charset="-120"/>
                          <a:cs typeface="Calibri" pitchFamily="34" charset="0"/>
                        </a:rPr>
                        <a:t>     2011</a:t>
                      </a:r>
                      <a:r>
                        <a:rPr kumimoji="1" lang="zh-TW" altLang="en-US" sz="1800" b="0" i="0" u="none" strike="noStrike" cap="none" normalizeH="0" baseline="0" dirty="0" smtClean="0">
                          <a:ln>
                            <a:noFill/>
                          </a:ln>
                          <a:solidFill>
                            <a:schemeClr val="tx1"/>
                          </a:solidFill>
                          <a:effectLst/>
                          <a:latin typeface="Calibri" pitchFamily="34" charset="0"/>
                          <a:ea typeface="標楷體" pitchFamily="65" charset="-120"/>
                          <a:cs typeface="Calibri" pitchFamily="34" charset="0"/>
                        </a:rPr>
                        <a:t>年</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2000" b="0" i="0" u="none" strike="noStrike" cap="none" normalizeH="0" baseline="0" dirty="0" smtClean="0">
                          <a:ln>
                            <a:noFill/>
                          </a:ln>
                          <a:solidFill>
                            <a:schemeClr val="tx1"/>
                          </a:solidFill>
                          <a:effectLst/>
                          <a:latin typeface="Calibri" pitchFamily="34" charset="0"/>
                          <a:ea typeface="標楷體" pitchFamily="65" charset="-120"/>
                          <a:cs typeface="Times New Roman" pitchFamily="18" charset="0"/>
                        </a:rPr>
                        <a:t>140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2000" b="0" i="0" u="none" strike="noStrike" cap="none" normalizeH="0" baseline="0" dirty="0" smtClean="0">
                          <a:ln>
                            <a:noFill/>
                          </a:ln>
                          <a:solidFill>
                            <a:schemeClr val="tx1"/>
                          </a:solidFill>
                          <a:effectLst/>
                          <a:latin typeface="Calibri" pitchFamily="34" charset="0"/>
                          <a:ea typeface="標楷體" pitchFamily="65" charset="-120"/>
                          <a:cs typeface="Times New Roman" pitchFamily="18" charset="0"/>
                        </a:rPr>
                        <a:t>38</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2000" b="0" i="0" u="none" strike="noStrike" cap="none" normalizeH="0" baseline="0" dirty="0" smtClean="0">
                          <a:ln>
                            <a:noFill/>
                          </a:ln>
                          <a:solidFill>
                            <a:schemeClr val="tx1"/>
                          </a:solidFill>
                          <a:effectLst/>
                          <a:latin typeface="Calibri" pitchFamily="34" charset="0"/>
                          <a:ea typeface="標楷體" pitchFamily="65" charset="-120"/>
                          <a:cs typeface="Times New Roman" pitchFamily="18" charset="0"/>
                        </a:rPr>
                        <a:t>24</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12847">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zh-TW" sz="1800" b="0" i="0" u="none" strike="noStrike" cap="none" normalizeH="0" baseline="0" dirty="0" smtClean="0">
                          <a:ln>
                            <a:noFill/>
                          </a:ln>
                          <a:solidFill>
                            <a:schemeClr val="tx1"/>
                          </a:solidFill>
                          <a:effectLst/>
                          <a:latin typeface="Calibri" pitchFamily="34" charset="0"/>
                          <a:ea typeface="標楷體" pitchFamily="65" charset="-120"/>
                          <a:cs typeface="Times New Roman" pitchFamily="18" charset="0"/>
                        </a:rPr>
                        <a:t>     2010</a:t>
                      </a:r>
                      <a:r>
                        <a:rPr kumimoji="1" lang="zh-TW" altLang="en-US" sz="1800" b="0" i="0" u="none" strike="noStrike" cap="none" normalizeH="0" baseline="0" dirty="0" smtClean="0">
                          <a:ln>
                            <a:noFill/>
                          </a:ln>
                          <a:solidFill>
                            <a:schemeClr val="tx1"/>
                          </a:solidFill>
                          <a:effectLst/>
                          <a:latin typeface="Calibri" pitchFamily="34" charset="0"/>
                          <a:ea typeface="標楷體" pitchFamily="65" charset="-120"/>
                          <a:cs typeface="Times New Roman" pitchFamily="18" charset="0"/>
                        </a:rPr>
                        <a:t>年</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2000" b="0" i="0" u="none" strike="noStrike" cap="none" normalizeH="0" baseline="0" dirty="0" smtClean="0">
                          <a:ln>
                            <a:noFill/>
                          </a:ln>
                          <a:solidFill>
                            <a:schemeClr val="tx1"/>
                          </a:solidFill>
                          <a:effectLst/>
                          <a:latin typeface="Calibri" pitchFamily="34" charset="0"/>
                          <a:ea typeface="標楷體" pitchFamily="65" charset="-120"/>
                          <a:cs typeface="Times New Roman" pitchFamily="18" charset="0"/>
                        </a:rPr>
                        <a:t>127</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2000" b="0" i="0" u="none" strike="noStrike" cap="none" normalizeH="0" baseline="0" dirty="0" smtClean="0">
                          <a:ln>
                            <a:noFill/>
                          </a:ln>
                          <a:solidFill>
                            <a:schemeClr val="tx1"/>
                          </a:solidFill>
                          <a:effectLst/>
                          <a:latin typeface="Calibri" pitchFamily="34" charset="0"/>
                          <a:ea typeface="標楷體" pitchFamily="65" charset="-120"/>
                          <a:cs typeface="Times New Roman" pitchFamily="18" charset="0"/>
                        </a:rPr>
                        <a:t>21</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2000" b="0" i="0" u="none" strike="noStrike" cap="none" normalizeH="0" baseline="0" dirty="0" smtClean="0">
                          <a:ln>
                            <a:noFill/>
                          </a:ln>
                          <a:solidFill>
                            <a:schemeClr val="tx1"/>
                          </a:solidFill>
                          <a:effectLst/>
                          <a:latin typeface="Calibri" pitchFamily="34" charset="0"/>
                          <a:ea typeface="標楷體" pitchFamily="65" charset="-120"/>
                          <a:cs typeface="Times New Roman" pitchFamily="18" charset="0"/>
                        </a:rPr>
                        <a:t>20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7593">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800" b="0" i="0" u="none" strike="noStrike" cap="none" normalizeH="0" baseline="0" dirty="0" smtClean="0">
                          <a:ln>
                            <a:noFill/>
                          </a:ln>
                          <a:solidFill>
                            <a:schemeClr val="tx1"/>
                          </a:solidFill>
                          <a:effectLst/>
                          <a:latin typeface="Calibri" pitchFamily="34" charset="0"/>
                          <a:ea typeface="標楷體" pitchFamily="65" charset="-120"/>
                          <a:cs typeface="Times New Roman" pitchFamily="18" charset="0"/>
                        </a:rPr>
                        <a:t>2009</a:t>
                      </a:r>
                      <a:r>
                        <a:rPr kumimoji="1" lang="zh-TW" altLang="en-US" sz="1800" b="0" i="0" u="none" strike="noStrike" cap="none" normalizeH="0" baseline="0" dirty="0" smtClean="0">
                          <a:ln>
                            <a:noFill/>
                          </a:ln>
                          <a:solidFill>
                            <a:schemeClr val="tx1"/>
                          </a:solidFill>
                          <a:effectLst/>
                          <a:latin typeface="Calibri" pitchFamily="34" charset="0"/>
                          <a:ea typeface="標楷體" pitchFamily="65" charset="-120"/>
                          <a:cs typeface="Times New Roman" pitchFamily="18" charset="0"/>
                        </a:rPr>
                        <a:t>年</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20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rPr>
                        <a:t>121</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20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rPr>
                        <a:t>16</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2000" b="0" i="0" u="none" strike="noStrike" cap="none" normalizeH="0" baseline="0" dirty="0" smtClean="0">
                          <a:ln>
                            <a:noFill/>
                          </a:ln>
                          <a:solidFill>
                            <a:schemeClr val="tx1"/>
                          </a:solidFill>
                          <a:effectLst/>
                          <a:latin typeface="Calibri" pitchFamily="34" charset="0"/>
                          <a:ea typeface="標楷體" pitchFamily="65" charset="-120"/>
                          <a:cs typeface="Times New Roman" pitchFamily="18" charset="0"/>
                        </a:rPr>
                        <a:t>27</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7593">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800" b="0" i="0" u="none" strike="noStrike" cap="none" normalizeH="0" baseline="0" dirty="0" smtClean="0">
                          <a:ln>
                            <a:noFill/>
                          </a:ln>
                          <a:solidFill>
                            <a:schemeClr val="tx1"/>
                          </a:solidFill>
                          <a:effectLst/>
                          <a:latin typeface="Calibri" pitchFamily="34" charset="0"/>
                          <a:ea typeface="標楷體" pitchFamily="65" charset="-120"/>
                          <a:cs typeface="Times New Roman" pitchFamily="18" charset="0"/>
                        </a:rPr>
                        <a:t>2008</a:t>
                      </a:r>
                      <a:r>
                        <a:rPr kumimoji="1" lang="zh-TW" altLang="en-US" sz="1800" b="0" i="0" u="none" strike="noStrike" cap="none" normalizeH="0" baseline="0" dirty="0" smtClean="0">
                          <a:ln>
                            <a:noFill/>
                          </a:ln>
                          <a:solidFill>
                            <a:schemeClr val="tx1"/>
                          </a:solidFill>
                          <a:effectLst/>
                          <a:latin typeface="Calibri" pitchFamily="34" charset="0"/>
                          <a:ea typeface="標楷體" pitchFamily="65" charset="-120"/>
                          <a:cs typeface="Times New Roman" pitchFamily="18" charset="0"/>
                        </a:rPr>
                        <a:t>年</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2000" b="0" i="0" u="none" strike="noStrike" cap="none" normalizeH="0" baseline="0" dirty="0" smtClean="0">
                          <a:ln>
                            <a:noFill/>
                          </a:ln>
                          <a:solidFill>
                            <a:schemeClr val="tx1"/>
                          </a:solidFill>
                          <a:effectLst/>
                          <a:latin typeface="Calibri" pitchFamily="34" charset="0"/>
                          <a:ea typeface="標楷體" pitchFamily="65" charset="-120"/>
                          <a:cs typeface="Times New Roman" pitchFamily="18" charset="0"/>
                        </a:rPr>
                        <a:t>124</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20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rPr>
                        <a:t>22</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2000" b="0" i="0" u="none" strike="noStrike" cap="none" normalizeH="0" baseline="0" dirty="0" smtClean="0">
                          <a:ln>
                            <a:noFill/>
                          </a:ln>
                          <a:solidFill>
                            <a:schemeClr val="tx1"/>
                          </a:solidFill>
                          <a:effectLst/>
                          <a:latin typeface="Calibri" pitchFamily="34" charset="0"/>
                          <a:ea typeface="標楷體" pitchFamily="65" charset="-120"/>
                          <a:cs typeface="Times New Roman" pitchFamily="18" charset="0"/>
                        </a:rPr>
                        <a:t>27</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7593">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800" b="0" i="0" u="none" strike="noStrike" cap="none" normalizeH="0" baseline="0" dirty="0" smtClean="0">
                          <a:ln>
                            <a:noFill/>
                          </a:ln>
                          <a:solidFill>
                            <a:schemeClr val="tx1"/>
                          </a:solidFill>
                          <a:effectLst/>
                          <a:latin typeface="Calibri" pitchFamily="34" charset="0"/>
                          <a:ea typeface="標楷體" pitchFamily="65" charset="-120"/>
                          <a:cs typeface="Times New Roman" pitchFamily="18" charset="0"/>
                        </a:rPr>
                        <a:t>2007</a:t>
                      </a:r>
                      <a:r>
                        <a:rPr kumimoji="1" lang="zh-TW" altLang="en-US" sz="1800" b="0" i="0" u="none" strike="noStrike" cap="none" normalizeH="0" baseline="0" dirty="0" smtClean="0">
                          <a:ln>
                            <a:noFill/>
                          </a:ln>
                          <a:solidFill>
                            <a:schemeClr val="tx1"/>
                          </a:solidFill>
                          <a:effectLst/>
                          <a:latin typeface="Calibri" pitchFamily="34" charset="0"/>
                          <a:ea typeface="標楷體" pitchFamily="65" charset="-120"/>
                          <a:cs typeface="Times New Roman" pitchFamily="18" charset="0"/>
                        </a:rPr>
                        <a:t>年</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2000" b="0" i="0" u="none" strike="noStrike" cap="none" normalizeH="0" baseline="0" dirty="0" smtClean="0">
                          <a:ln>
                            <a:noFill/>
                          </a:ln>
                          <a:solidFill>
                            <a:schemeClr val="tx1"/>
                          </a:solidFill>
                          <a:effectLst/>
                          <a:latin typeface="Calibri" pitchFamily="34" charset="0"/>
                          <a:ea typeface="標楷體" pitchFamily="65" charset="-120"/>
                          <a:cs typeface="Times New Roman" pitchFamily="18" charset="0"/>
                        </a:rPr>
                        <a:t>91</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2000" b="0" i="0" u="none" strike="noStrike" cap="none" normalizeH="0" baseline="0" dirty="0" smtClean="0">
                          <a:ln>
                            <a:noFill/>
                          </a:ln>
                          <a:solidFill>
                            <a:schemeClr val="tx1"/>
                          </a:solidFill>
                          <a:effectLst/>
                          <a:latin typeface="Calibri" pitchFamily="34" charset="0"/>
                          <a:ea typeface="標楷體" pitchFamily="65" charset="-120"/>
                          <a:cs typeface="Times New Roman" pitchFamily="18" charset="0"/>
                        </a:rPr>
                        <a:t>4</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2000" b="0" i="0" u="none" strike="noStrike" cap="none" normalizeH="0" baseline="0" dirty="0" smtClean="0">
                          <a:ln>
                            <a:noFill/>
                          </a:ln>
                          <a:solidFill>
                            <a:schemeClr val="tx1"/>
                          </a:solidFill>
                          <a:effectLst/>
                          <a:latin typeface="Calibri" pitchFamily="34" charset="0"/>
                          <a:ea typeface="標楷體" pitchFamily="65" charset="-120"/>
                          <a:cs typeface="Times New Roman" pitchFamily="18" charset="0"/>
                        </a:rPr>
                        <a:t>21</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7593">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800" b="0" i="0" u="none" strike="noStrike" cap="none" normalizeH="0" baseline="0" dirty="0" smtClean="0">
                          <a:ln>
                            <a:noFill/>
                          </a:ln>
                          <a:solidFill>
                            <a:schemeClr val="tx1"/>
                          </a:solidFill>
                          <a:effectLst/>
                          <a:latin typeface="Calibri" pitchFamily="34" charset="0"/>
                          <a:ea typeface="標楷體" pitchFamily="65" charset="-120"/>
                          <a:cs typeface="Times New Roman" pitchFamily="18" charset="0"/>
                        </a:rPr>
                        <a:t>2006</a:t>
                      </a:r>
                      <a:r>
                        <a:rPr kumimoji="1" lang="zh-TW" altLang="en-US" sz="1800" b="0" i="0" u="none" strike="noStrike" cap="none" normalizeH="0" baseline="0" dirty="0" smtClean="0">
                          <a:ln>
                            <a:noFill/>
                          </a:ln>
                          <a:solidFill>
                            <a:schemeClr val="tx1"/>
                          </a:solidFill>
                          <a:effectLst/>
                          <a:latin typeface="Calibri" pitchFamily="34" charset="0"/>
                          <a:ea typeface="標楷體" pitchFamily="65" charset="-120"/>
                          <a:cs typeface="Times New Roman" pitchFamily="18" charset="0"/>
                        </a:rPr>
                        <a:t>年</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20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rPr>
                        <a:t>91</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20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rPr>
                        <a:t>6</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2000" b="0" i="0" u="none" strike="noStrike" cap="none" normalizeH="0" baseline="0" dirty="0" smtClean="0">
                          <a:ln>
                            <a:noFill/>
                          </a:ln>
                          <a:solidFill>
                            <a:schemeClr val="tx1"/>
                          </a:solidFill>
                          <a:effectLst/>
                          <a:latin typeface="Calibri" pitchFamily="34" charset="0"/>
                          <a:ea typeface="標楷體" pitchFamily="65" charset="-120"/>
                          <a:cs typeface="Times New Roman" pitchFamily="18" charset="0"/>
                        </a:rPr>
                        <a:t>9</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7593">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800" b="0" i="0" u="none" strike="noStrike" cap="none" normalizeH="0" baseline="0" dirty="0" smtClean="0">
                          <a:ln>
                            <a:noFill/>
                          </a:ln>
                          <a:solidFill>
                            <a:schemeClr val="tx1"/>
                          </a:solidFill>
                          <a:effectLst/>
                          <a:latin typeface="Calibri" pitchFamily="34" charset="0"/>
                          <a:ea typeface="標楷體" pitchFamily="65" charset="-120"/>
                          <a:cs typeface="Times New Roman" pitchFamily="18" charset="0"/>
                        </a:rPr>
                        <a:t>2005</a:t>
                      </a:r>
                      <a:r>
                        <a:rPr kumimoji="1" lang="zh-TW" altLang="en-US" sz="1800" b="0" i="0" u="none" strike="noStrike" cap="none" normalizeH="0" baseline="0" dirty="0" smtClean="0">
                          <a:ln>
                            <a:noFill/>
                          </a:ln>
                          <a:solidFill>
                            <a:schemeClr val="tx1"/>
                          </a:solidFill>
                          <a:effectLst/>
                          <a:latin typeface="Calibri" pitchFamily="34" charset="0"/>
                          <a:ea typeface="標楷體" pitchFamily="65" charset="-120"/>
                          <a:cs typeface="Times New Roman" pitchFamily="18" charset="0"/>
                        </a:rPr>
                        <a:t>年</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20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rPr>
                        <a:t>77</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20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rPr>
                        <a:t>8</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2000" b="0" i="0" u="none" strike="noStrike" cap="none" normalizeH="0" baseline="0" dirty="0" smtClean="0">
                          <a:ln>
                            <a:noFill/>
                          </a:ln>
                          <a:solidFill>
                            <a:schemeClr val="tx1"/>
                          </a:solidFill>
                          <a:effectLst/>
                          <a:latin typeface="Calibri" pitchFamily="34" charset="0"/>
                          <a:ea typeface="標楷體" pitchFamily="65" charset="-120"/>
                          <a:cs typeface="Times New Roman" pitchFamily="18" charset="0"/>
                        </a:rPr>
                        <a:t>12</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9832" name="Freeform 8"/>
          <p:cNvSpPr>
            <a:spLocks/>
          </p:cNvSpPr>
          <p:nvPr/>
        </p:nvSpPr>
        <p:spPr bwMode="gray">
          <a:xfrm flipH="1" flipV="1">
            <a:off x="0" y="0"/>
            <a:ext cx="5327651" cy="503238"/>
          </a:xfrm>
          <a:custGeom>
            <a:avLst/>
            <a:gdLst>
              <a:gd name="T0" fmla="*/ 272 w 1632"/>
              <a:gd name="T1" fmla="*/ 0 h 272"/>
              <a:gd name="T2" fmla="*/ 0 w 1632"/>
              <a:gd name="T3" fmla="*/ 272 h 272"/>
              <a:gd name="T4" fmla="*/ 1632 w 1632"/>
              <a:gd name="T5" fmla="*/ 272 h 272"/>
              <a:gd name="T6" fmla="*/ 1632 w 1632"/>
              <a:gd name="T7" fmla="*/ 0 h 272"/>
              <a:gd name="T8" fmla="*/ 272 w 1632"/>
              <a:gd name="T9" fmla="*/ 0 h 272"/>
              <a:gd name="T10" fmla="*/ 0 60000 65536"/>
              <a:gd name="T11" fmla="*/ 0 60000 65536"/>
              <a:gd name="T12" fmla="*/ 0 60000 65536"/>
              <a:gd name="T13" fmla="*/ 0 60000 65536"/>
              <a:gd name="T14" fmla="*/ 0 60000 65536"/>
              <a:gd name="T15" fmla="*/ 0 w 1632"/>
              <a:gd name="T16" fmla="*/ 0 h 272"/>
              <a:gd name="T17" fmla="*/ 1632 w 1632"/>
              <a:gd name="T18" fmla="*/ 272 h 272"/>
            </a:gdLst>
            <a:ahLst/>
            <a:cxnLst>
              <a:cxn ang="T10">
                <a:pos x="T0" y="T1"/>
              </a:cxn>
              <a:cxn ang="T11">
                <a:pos x="T2" y="T3"/>
              </a:cxn>
              <a:cxn ang="T12">
                <a:pos x="T4" y="T5"/>
              </a:cxn>
              <a:cxn ang="T13">
                <a:pos x="T6" y="T7"/>
              </a:cxn>
              <a:cxn ang="T14">
                <a:pos x="T8" y="T9"/>
              </a:cxn>
            </a:cxnLst>
            <a:rect l="T15" t="T16" r="T17" b="T18"/>
            <a:pathLst>
              <a:path w="1632" h="272">
                <a:moveTo>
                  <a:pt x="272" y="0"/>
                </a:moveTo>
                <a:lnTo>
                  <a:pt x="0" y="272"/>
                </a:lnTo>
                <a:lnTo>
                  <a:pt x="1632" y="272"/>
                </a:lnTo>
                <a:lnTo>
                  <a:pt x="1632" y="0"/>
                </a:lnTo>
                <a:lnTo>
                  <a:pt x="272" y="0"/>
                </a:lnTo>
                <a:close/>
              </a:path>
            </a:pathLst>
          </a:custGeom>
          <a:solidFill>
            <a:srgbClr val="7793BB"/>
          </a:solidFill>
          <a:ln w="25400">
            <a:noFill/>
            <a:round/>
            <a:headEnd/>
            <a:tailEnd/>
          </a:ln>
          <a:effectLst>
            <a:outerShdw dist="107763" dir="2700000" algn="ctr" rotWithShape="0">
              <a:schemeClr val="bg2">
                <a:alpha val="50000"/>
              </a:schemeClr>
            </a:outerShdw>
          </a:effectLst>
        </p:spPr>
        <p:txBody>
          <a:bodyPr rot="10800000" lIns="45720" tIns="44450" rIns="45720" bIns="44450" anchor="ctr" anchorCtr="1"/>
          <a:lstStyle/>
          <a:p>
            <a:pPr algn="ctr" eaLnBrk="0" fontAlgn="auto" hangingPunct="0">
              <a:spcBef>
                <a:spcPts val="0"/>
              </a:spcBef>
              <a:spcAft>
                <a:spcPts val="0"/>
              </a:spcAft>
              <a:defRPr/>
            </a:pPr>
            <a:endParaRPr lang="zh-TW" altLang="en-US" sz="1800">
              <a:latin typeface="+mn-lt"/>
              <a:ea typeface="+mn-ea"/>
            </a:endParaRPr>
          </a:p>
        </p:txBody>
      </p:sp>
      <p:sp>
        <p:nvSpPr>
          <p:cNvPr id="221223" name="Rectangle 39"/>
          <p:cNvSpPr>
            <a:spLocks noChangeArrowheads="1"/>
          </p:cNvSpPr>
          <p:nvPr/>
        </p:nvSpPr>
        <p:spPr bwMode="auto">
          <a:xfrm>
            <a:off x="0" y="-100013"/>
            <a:ext cx="4000500" cy="584201"/>
          </a:xfrm>
          <a:prstGeom prst="rect">
            <a:avLst/>
          </a:prstGeom>
          <a:noFill/>
          <a:ln w="9525">
            <a:noFill/>
            <a:miter lim="800000"/>
            <a:headEnd/>
            <a:tailEnd/>
          </a:ln>
          <a:effectLst/>
        </p:spPr>
        <p:txBody>
          <a:bodyPr>
            <a:spAutoFit/>
          </a:bodyPr>
          <a:lstStyle/>
          <a:p>
            <a:pPr algn="ctr" eaLnBrk="0" hangingPunct="0">
              <a:defRPr/>
            </a:pPr>
            <a:r>
              <a:rPr lang="zh-TW" altLang="en-US" sz="3200" dirty="0">
                <a:solidFill>
                  <a:schemeClr val="tx1"/>
                </a:solidFill>
                <a:effectLst>
                  <a:outerShdw blurRad="38100" dist="38100" dir="2700000" algn="tl">
                    <a:srgbClr val="C0C0C0"/>
                  </a:outerShdw>
                </a:effectLst>
                <a:latin typeface="標楷體" pitchFamily="65" charset="-120"/>
                <a:ea typeface="華康海報體W12"/>
                <a:cs typeface="華康海報體W12"/>
              </a:rPr>
              <a:t>社科院特色</a:t>
            </a:r>
          </a:p>
        </p:txBody>
      </p:sp>
      <p:sp>
        <p:nvSpPr>
          <p:cNvPr id="11305" name="Rectangle 41"/>
          <p:cNvSpPr>
            <a:spLocks noChangeArrowheads="1"/>
          </p:cNvSpPr>
          <p:nvPr/>
        </p:nvSpPr>
        <p:spPr bwMode="auto">
          <a:xfrm>
            <a:off x="323528" y="257861"/>
            <a:ext cx="8820472" cy="7109639"/>
          </a:xfrm>
          <a:prstGeom prst="rect">
            <a:avLst/>
          </a:prstGeom>
          <a:noFill/>
          <a:ln w="9525" cap="flat" cmpd="sng" algn="ctr">
            <a:noFill/>
            <a:prstDash val="solid"/>
            <a:miter lim="800000"/>
            <a:headEnd/>
            <a:tailEnd/>
          </a:ln>
          <a:effectLst>
            <a:prstShdw prst="shdw17" dist="17961" dir="2700000">
              <a:schemeClr val="accent1">
                <a:gamma/>
                <a:shade val="60000"/>
                <a:invGamma/>
              </a:schemeClr>
            </a:prstShdw>
          </a:effectLst>
        </p:spPr>
        <p:txBody>
          <a:bodyPr wrap="square" anchor="ctr">
            <a:spAutoFit/>
          </a:bodyPr>
          <a:lstStyle/>
          <a:p>
            <a:pPr indent="304800" algn="dist" eaLnBrk="0" hangingPunct="0">
              <a:defRPr/>
            </a:pPr>
            <a:r>
              <a:rPr lang="zh-TW" altLang="en-US" sz="2400" dirty="0">
                <a:solidFill>
                  <a:srgbClr val="000066"/>
                </a:solidFill>
                <a:effectLst/>
                <a:latin typeface="Arial" charset="0"/>
                <a:sym typeface="Wingdings"/>
              </a:rPr>
              <a:t></a:t>
            </a:r>
            <a:r>
              <a:rPr lang="zh-TW" altLang="en-US" sz="2400" b="0" dirty="0">
                <a:solidFill>
                  <a:srgbClr val="000066"/>
                </a:solidFill>
                <a:effectLst/>
                <a:latin typeface="Arial" charset="0"/>
              </a:rPr>
              <a:t>建構系統化課程，以補救知識專業化、分工化的分割現象，並注入基礎學理與方法訓練，結合理論與實務經驗。</a:t>
            </a:r>
            <a:endParaRPr lang="en-US" altLang="zh-TW" sz="2400" b="0" dirty="0">
              <a:solidFill>
                <a:srgbClr val="000066"/>
              </a:solidFill>
              <a:effectLst/>
              <a:latin typeface="Arial" charset="0"/>
            </a:endParaRPr>
          </a:p>
          <a:p>
            <a:pPr indent="304800" algn="dist" eaLnBrk="0" hangingPunct="0">
              <a:defRPr/>
            </a:pPr>
            <a:r>
              <a:rPr lang="en-US" sz="2400" b="0" dirty="0">
                <a:solidFill>
                  <a:srgbClr val="000066"/>
                </a:solidFill>
                <a:effectLst/>
                <a:latin typeface="Arial" charset="0"/>
              </a:rPr>
              <a:t>  </a:t>
            </a:r>
          </a:p>
          <a:p>
            <a:pPr indent="304800" eaLnBrk="0" hangingPunct="0">
              <a:defRPr/>
            </a:pPr>
            <a:r>
              <a:rPr lang="en-US" sz="2400" b="0" dirty="0">
                <a:solidFill>
                  <a:srgbClr val="000066"/>
                </a:solidFill>
                <a:effectLst/>
                <a:latin typeface="Arial" charset="0"/>
              </a:rPr>
              <a:t> </a:t>
            </a:r>
            <a:r>
              <a:rPr lang="en-US" sz="2400" b="0" dirty="0">
                <a:solidFill>
                  <a:srgbClr val="000066"/>
                </a:solidFill>
                <a:effectLst/>
                <a:latin typeface="Arial" charset="0"/>
                <a:sym typeface="Wingdings"/>
              </a:rPr>
              <a:t></a:t>
            </a:r>
            <a:r>
              <a:rPr lang="zh-TW" altLang="en-US" sz="2400" b="0" dirty="0">
                <a:solidFill>
                  <a:srgbClr val="000066"/>
                </a:solidFill>
                <a:effectLst/>
                <a:latin typeface="標楷體" pitchFamily="65" charset="-120"/>
                <a:cs typeface="Calibri" pitchFamily="34" charset="0"/>
              </a:rPr>
              <a:t>以科際整合方式建構本土化的知識、經驗與價值體系的理論與實證的教學與研究及結構性資料庫的建構與推廣，集結研究成果發表，以提昇學術發展水平。</a:t>
            </a:r>
            <a:endParaRPr lang="en-US" altLang="zh-TW" sz="2400" b="0" dirty="0">
              <a:solidFill>
                <a:srgbClr val="000066"/>
              </a:solidFill>
              <a:effectLst/>
              <a:latin typeface="標楷體" pitchFamily="65" charset="-120"/>
              <a:cs typeface="Calibri" pitchFamily="34" charset="0"/>
            </a:endParaRPr>
          </a:p>
          <a:p>
            <a:pPr indent="304800" algn="dist" eaLnBrk="0" hangingPunct="0">
              <a:defRPr/>
            </a:pPr>
            <a:r>
              <a:rPr lang="zh-TW" altLang="en-US" sz="2400" b="0" dirty="0">
                <a:solidFill>
                  <a:srgbClr val="000066"/>
                </a:solidFill>
                <a:effectLst/>
                <a:latin typeface="Calibri" pitchFamily="34" charset="0"/>
                <a:cs typeface="Calibri" pitchFamily="34" charset="0"/>
              </a:rPr>
              <a:t>  </a:t>
            </a:r>
            <a:r>
              <a:rPr lang="zh-TW" altLang="en-US" sz="2400" b="0" dirty="0">
                <a:solidFill>
                  <a:srgbClr val="000066"/>
                </a:solidFill>
                <a:effectLst/>
                <a:latin typeface="Forte" pitchFamily="66" charset="0"/>
                <a:cs typeface="Arial" pitchFamily="34" charset="0"/>
              </a:rPr>
              <a:t>  </a:t>
            </a:r>
            <a:endParaRPr lang="en-US" altLang="zh-TW" sz="2400" b="0" dirty="0">
              <a:solidFill>
                <a:srgbClr val="000066"/>
              </a:solidFill>
              <a:effectLst/>
              <a:latin typeface="Forte" pitchFamily="66" charset="0"/>
              <a:cs typeface="Arial" pitchFamily="34" charset="0"/>
              <a:sym typeface="Wingdings"/>
            </a:endParaRPr>
          </a:p>
          <a:p>
            <a:pPr indent="304800" eaLnBrk="0" hangingPunct="0">
              <a:defRPr/>
            </a:pPr>
            <a:r>
              <a:rPr lang="en-US" altLang="zh-TW" sz="2400" b="0" dirty="0">
                <a:solidFill>
                  <a:srgbClr val="000066"/>
                </a:solidFill>
                <a:effectLst/>
                <a:latin typeface="標楷體" pitchFamily="65" charset="-120"/>
                <a:cs typeface="Arial" pitchFamily="34" charset="0"/>
                <a:sym typeface="Wingdings"/>
              </a:rPr>
              <a:t></a:t>
            </a:r>
            <a:r>
              <a:rPr lang="zh-TW" altLang="en-US" sz="2400" b="0" dirty="0">
                <a:solidFill>
                  <a:srgbClr val="000066"/>
                </a:solidFill>
                <a:effectLst/>
                <a:latin typeface="新細明體" pitchFamily="18" charset="-120"/>
                <a:cs typeface="Calibri" pitchFamily="34" charset="0"/>
              </a:rPr>
              <a:t>除重視理論性知識的建立外，並側重協助解決社會問題，增加學術研究的應用價值，以提供產官學界掌握相關資訊與情勢，作為國家發展政策之參考。</a:t>
            </a:r>
            <a:endParaRPr lang="en-US" altLang="zh-TW" sz="2400" b="0" dirty="0">
              <a:solidFill>
                <a:srgbClr val="000066"/>
              </a:solidFill>
              <a:effectLst/>
              <a:latin typeface="新細明體" pitchFamily="18" charset="-120"/>
              <a:cs typeface="Calibri" pitchFamily="34" charset="0"/>
            </a:endParaRPr>
          </a:p>
          <a:p>
            <a:pPr indent="304800" eaLnBrk="0" hangingPunct="0">
              <a:defRPr/>
            </a:pPr>
            <a:endParaRPr lang="en-US" altLang="zh-TW" sz="2400" b="0" dirty="0">
              <a:solidFill>
                <a:srgbClr val="000066"/>
              </a:solidFill>
              <a:effectLst/>
              <a:latin typeface="新細明體" pitchFamily="18" charset="-120"/>
              <a:cs typeface="Calibri" pitchFamily="34" charset="0"/>
            </a:endParaRPr>
          </a:p>
          <a:p>
            <a:pPr indent="304800" eaLnBrk="0" hangingPunct="0">
              <a:defRPr/>
            </a:pPr>
            <a:r>
              <a:rPr lang="zh-TW" altLang="en-US" sz="2400" b="0" dirty="0">
                <a:solidFill>
                  <a:srgbClr val="000066"/>
                </a:solidFill>
                <a:effectLst/>
                <a:latin typeface="Arial" charset="0"/>
              </a:rPr>
              <a:t>◆系所學術性質多元廣博，並在「台灣研究」與「中國大陸研究」相關領域累積了相當的基礎與教學研究成果，開設「亞太英語研究碩士學位學程」、「亞太研究英語博士學位學程」兩個全英語碩、博士學程</a:t>
            </a:r>
            <a:r>
              <a:rPr lang="zh-TW" altLang="en-US" sz="2400" b="0" dirty="0" smtClean="0">
                <a:solidFill>
                  <a:srgbClr val="000066"/>
                </a:solidFill>
                <a:effectLst/>
                <a:latin typeface="Arial" charset="0"/>
              </a:rPr>
              <a:t>，</a:t>
            </a:r>
            <a:r>
              <a:rPr lang="zh-TW" altLang="en-US" sz="2400" b="0" dirty="0">
                <a:solidFill>
                  <a:srgbClr val="000066"/>
                </a:solidFill>
                <a:effectLst/>
                <a:latin typeface="Arial" charset="0"/>
              </a:rPr>
              <a:t>為全台首創</a:t>
            </a:r>
            <a:r>
              <a:rPr lang="en-US" altLang="zh-TW" sz="2400" b="0" dirty="0" smtClean="0">
                <a:solidFill>
                  <a:srgbClr val="000066"/>
                </a:solidFill>
                <a:effectLst/>
                <a:latin typeface="Arial" charset="0"/>
              </a:rPr>
              <a:t>(2014</a:t>
            </a:r>
            <a:r>
              <a:rPr lang="zh-TW" altLang="en-US" sz="2400" b="0" dirty="0">
                <a:solidFill>
                  <a:srgbClr val="000066"/>
                </a:solidFill>
                <a:effectLst/>
                <a:latin typeface="Arial" charset="0"/>
              </a:rPr>
              <a:t>年</a:t>
            </a:r>
            <a:r>
              <a:rPr lang="zh-TW" altLang="en-US" sz="2400" b="0" dirty="0" smtClean="0">
                <a:solidFill>
                  <a:srgbClr val="000066"/>
                </a:solidFill>
                <a:effectLst/>
                <a:latin typeface="Arial" charset="0"/>
              </a:rPr>
              <a:t>，新增「應用經濟與社會發展英語碩士學位學程」</a:t>
            </a:r>
            <a:r>
              <a:rPr lang="en-US" altLang="zh-TW" sz="2400" b="0" dirty="0" smtClean="0">
                <a:solidFill>
                  <a:srgbClr val="000066"/>
                </a:solidFill>
                <a:effectLst/>
                <a:latin typeface="Arial" charset="0"/>
              </a:rPr>
              <a:t>)</a:t>
            </a:r>
            <a:r>
              <a:rPr lang="zh-TW" altLang="en-US" sz="2400" b="0" dirty="0" smtClean="0">
                <a:solidFill>
                  <a:srgbClr val="000066"/>
                </a:solidFill>
                <a:effectLst/>
                <a:latin typeface="Arial" charset="0"/>
              </a:rPr>
              <a:t> ，</a:t>
            </a:r>
            <a:r>
              <a:rPr lang="zh-TW" altLang="en-US" sz="2400" b="0" dirty="0">
                <a:solidFill>
                  <a:srgbClr val="000066"/>
                </a:solidFill>
                <a:effectLst/>
                <a:latin typeface="Arial" charset="0"/>
              </a:rPr>
              <a:t>均招收大量的外籍生，俾使台灣的教育體系與國際接軌，開啟並厚植台灣成為兩岸與亞太區域相關領域教學與研究的重鎮。</a:t>
            </a:r>
            <a:endParaRPr lang="en-US" altLang="zh-TW" sz="2400" b="0" dirty="0">
              <a:solidFill>
                <a:srgbClr val="000066"/>
              </a:solidFill>
              <a:effectLst/>
              <a:latin typeface="新細明體" pitchFamily="18" charset="-120"/>
              <a:cs typeface="Calibri" pitchFamily="34" charset="0"/>
            </a:endParaRPr>
          </a:p>
          <a:p>
            <a:pPr indent="304800" algn="dist" eaLnBrk="0" hangingPunct="0">
              <a:defRPr/>
            </a:pPr>
            <a:endParaRPr lang="zh-TW" altLang="en-US" sz="2400" b="0" dirty="0">
              <a:solidFill>
                <a:srgbClr val="000066"/>
              </a:solidFill>
              <a:effectLst/>
              <a:latin typeface="Arial" charset="0"/>
            </a:endParaRPr>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預設簡報設計">
  <a:themeElements>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預設簡報設計">
      <a:majorFont>
        <a:latin typeface="Arial"/>
        <a:ea typeface="標楷體"/>
        <a:cs typeface=""/>
      </a:majorFont>
      <a:minorFont>
        <a:latin typeface="Arial"/>
        <a:ea typeface="標楷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zh-TW" altLang="en-US" sz="3600" b="1" i="0" u="none" strike="noStrike" cap="none" normalizeH="0" baseline="0" smtClean="0">
            <a:ln>
              <a:noFill/>
            </a:ln>
            <a:solidFill>
              <a:schemeClr val="bg1"/>
            </a:solidFill>
            <a:effectDag name="">
              <a:cont type="tree" name="">
                <a:effect ref="fillLine"/>
                <a:outerShdw dist="38100" dir="13500000" algn="br">
                  <a:schemeClr val="bg1">
                    <a:lumMod val="200000"/>
                    <a:satMod val="200000"/>
                  </a:schemeClr>
                </a:outerShdw>
              </a:cont>
              <a:cont type="tree" name="">
                <a:effect ref="fillLine"/>
                <a:outerShdw dist="38100" dir="2700000" algn="tl">
                  <a:schemeClr val="bg1">
                    <a:lumMod val="60000"/>
                    <a:satMod val="60000"/>
                  </a:schemeClr>
                </a:outerShdw>
              </a:cont>
              <a:effect ref="fillLine"/>
            </a:effectDag>
            <a:latin typeface="Forte" pitchFamily="66" charset="0"/>
            <a:ea typeface="標楷體" pitchFamily="65" charset="-12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zh-TW" altLang="en-US" sz="3600" b="1" i="0" u="none" strike="noStrike" cap="none" normalizeH="0" baseline="0" smtClean="0">
            <a:ln>
              <a:noFill/>
            </a:ln>
            <a:solidFill>
              <a:schemeClr val="bg1"/>
            </a:solidFill>
            <a:effectDag name="">
              <a:cont type="tree" name="">
                <a:effect ref="fillLine"/>
                <a:outerShdw dist="38100" dir="13500000" algn="br">
                  <a:schemeClr val="bg1">
                    <a:lumMod val="200000"/>
                    <a:satMod val="200000"/>
                  </a:schemeClr>
                </a:outerShdw>
              </a:cont>
              <a:cont type="tree" name="">
                <a:effect ref="fillLine"/>
                <a:outerShdw dist="38100" dir="2700000" algn="tl">
                  <a:schemeClr val="bg1">
                    <a:lumMod val="60000"/>
                    <a:satMod val="60000"/>
                  </a:schemeClr>
                </a:outerShdw>
              </a:cont>
              <a:effect ref="fillLine"/>
            </a:effectDag>
            <a:latin typeface="Forte" pitchFamily="66" charset="0"/>
            <a:ea typeface="標楷體" pitchFamily="65" charset="-120"/>
          </a:defRPr>
        </a:defPPr>
      </a:lstStyle>
    </a:lnDef>
  </a:objectDefaults>
  <a:extraClrSchemeLst>
    <a:extraClrScheme>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預設簡報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預設簡報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預設簡報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預設簡報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預設簡報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預設簡報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預設簡報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預設簡報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預設簡報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預設簡報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預設簡報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Stream</Template>
  <TotalTime>7003</TotalTime>
  <Words>4056</Words>
  <Application>Microsoft Office PowerPoint</Application>
  <PresentationFormat>如螢幕大小 (4:3)</PresentationFormat>
  <Paragraphs>536</Paragraphs>
  <Slides>48</Slides>
  <Notes>14</Notes>
  <HiddenSlides>0</HiddenSlides>
  <MMClips>0</MMClips>
  <ScaleCrop>false</ScaleCrop>
  <HeadingPairs>
    <vt:vector size="6" baseType="variant">
      <vt:variant>
        <vt:lpstr>佈景主題</vt:lpstr>
      </vt:variant>
      <vt:variant>
        <vt:i4>1</vt:i4>
      </vt:variant>
      <vt:variant>
        <vt:lpstr>內嵌 OLE 伺服程式</vt:lpstr>
      </vt:variant>
      <vt:variant>
        <vt:i4>1</vt:i4>
      </vt:variant>
      <vt:variant>
        <vt:lpstr>投影片標題</vt:lpstr>
      </vt:variant>
      <vt:variant>
        <vt:i4>48</vt:i4>
      </vt:variant>
    </vt:vector>
  </HeadingPairs>
  <TitlesOfParts>
    <vt:vector size="50" baseType="lpstr">
      <vt:lpstr>預設簡報設計</vt:lpstr>
      <vt:lpstr>Worksheet</vt:lpstr>
      <vt:lpstr>2013年10月30日</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    應用經濟與社會發展      英語碩士學位學程      (2014年招生)  </vt:lpstr>
      <vt:lpstr>    應用經濟與社會發展      英語碩士學位學程      (2014年招生)  </vt:lpstr>
      <vt:lpstr>PowerPoint 簡報</vt:lpstr>
      <vt:lpstr>五年一貫修讀學、碩士學位</vt:lpstr>
      <vt:lpstr>政治大學交換學生計畫</vt:lpstr>
      <vt:lpstr>PowerPoint 簡報</vt:lpstr>
      <vt:lpstr>系所成員</vt:lpstr>
      <vt:lpstr>教育目標</vt:lpstr>
      <vt:lpstr>教學研究特色</vt:lpstr>
      <vt:lpstr>獎勵與助學工讀</vt:lpstr>
      <vt:lpstr>特色</vt:lpstr>
      <vt:lpstr>課程</vt:lpstr>
      <vt:lpstr>簡介</vt:lpstr>
      <vt:lpstr>大學部就業方向</vt:lpstr>
      <vt:lpstr>系所發展</vt:lpstr>
      <vt:lpstr>課程特色</vt:lpstr>
      <vt:lpstr>特色</vt:lpstr>
      <vt:lpstr>教學目標</vt:lpstr>
      <vt:lpstr>就業概況</vt:lpstr>
      <vt:lpstr>專兼任教師與各級學生人數</vt:lpstr>
      <vt:lpstr>畢業條件-校定及系定必修</vt:lpstr>
      <vt:lpstr>畢業條件-核心能力與選修</vt:lpstr>
      <vt:lpstr>經濟學系國際化─未來展望</vt:lpstr>
      <vt:lpstr>畢業後的出路</vt:lpstr>
      <vt:lpstr>PowerPoint 簡報</vt:lpstr>
      <vt:lpstr>教育目標</vt:lpstr>
      <vt:lpstr>就業方向</vt:lpstr>
      <vt:lpstr>PowerPoint 簡報</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歡迎 中信集團 ～蒞臨訪問～</dc:title>
  <dc:creator>user</dc:creator>
  <cp:lastModifiedBy>Admin</cp:lastModifiedBy>
  <cp:revision>388</cp:revision>
  <dcterms:created xsi:type="dcterms:W3CDTF">2007-07-20T07:02:36Z</dcterms:created>
  <dcterms:modified xsi:type="dcterms:W3CDTF">2013-10-30T01:56:24Z</dcterms:modified>
</cp:coreProperties>
</file>