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5"/>
  </p:notesMasterIdLst>
  <p:handoutMasterIdLst>
    <p:handoutMasterId r:id="rId26"/>
  </p:handoutMasterIdLst>
  <p:sldIdLst>
    <p:sldId id="293" r:id="rId2"/>
    <p:sldId id="335" r:id="rId3"/>
    <p:sldId id="321" r:id="rId4"/>
    <p:sldId id="323" r:id="rId5"/>
    <p:sldId id="322" r:id="rId6"/>
    <p:sldId id="440" r:id="rId7"/>
    <p:sldId id="325" r:id="rId8"/>
    <p:sldId id="324" r:id="rId9"/>
    <p:sldId id="317" r:id="rId10"/>
    <p:sldId id="320" r:id="rId11"/>
    <p:sldId id="329" r:id="rId12"/>
    <p:sldId id="441" r:id="rId13"/>
    <p:sldId id="339" r:id="rId14"/>
    <p:sldId id="437" r:id="rId15"/>
    <p:sldId id="330" r:id="rId16"/>
    <p:sldId id="340" r:id="rId17"/>
    <p:sldId id="341" r:id="rId18"/>
    <p:sldId id="342" r:id="rId19"/>
    <p:sldId id="438" r:id="rId20"/>
    <p:sldId id="318" r:id="rId21"/>
    <p:sldId id="439" r:id="rId22"/>
    <p:sldId id="347" r:id="rId23"/>
    <p:sldId id="348" r:id="rId2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B3DC-D03E-4A5A-8AA1-B8D972BC6FB5}" type="datetimeFigureOut">
              <a:rPr lang="zh-TW" altLang="en-US" smtClean="0"/>
              <a:pPr/>
              <a:t>2013/3/11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AE135-2F78-41DA-8BA2-0101838A9F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752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08:31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61,'0'0,"39"0,-19 0,-20 0,20 0,0 0,-20 0,20 0,-1 0,-19 0,20 0,-20 0,20 0,-20 0,20 0,0 0,-20 0,19 0,-19 0,20-20,-20 20,20 0,0 0,-20 0,20 0,-20 0,20 0,-1 0,1 0,-20 0,20 0,-20 0,20 0,-20 0,20 0,-1 0,-19 0,20-19,-20 19,20 0,-20 0,20 0,0 0,-1 0,1 0,0 0,0 0,-20 0,20 0,-20 0,19 0,1 0,-20 0,20 0,-20 0,0 0,0 0,20 0,-20 0,20 0,-20 0,0 0,0 0,19 0,-19 0,0 0,0 0,20 0,-20 0,20 0,-20 0,20 0,-20 0,20 0,-1 0,-19 0,20 0,-20 0,20 0,-20 0,20 0,0 0,-20 0,19 0,-19 0,20 0,-20 0,20 0,0 0,-20 0,20 0,-20 0,19 0,-19 0,20 0,0 0,-20 0,20 0,-20 0,20 0,-20 0,39 0,-39 0,20 0,0 0,0 0,-20 0,19 0,-19-20,20 20,-20 0,20 0,0 0,-20 0,20 0,-20 0,20 0,-20 0,19 0,1 0,-20 0,20 0,-20 0,20 0,-20 0,20 0,-20 0,19 0,1 0,-20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09:56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0-5,'20'0,"-20"0,20 0,-20 0,60 0,-21 0,1 0,40 0,19 0,-19 0,-40 0,19 0,-39 0,20 0,0 0,-40 0,20 0,19 0,1 0,-20 0,20 0,0 0,-1 0,1 0,0 0,-40 0,39 0,-19 0,0 0,-1 0,-19 0,20 0,-20 0,20 0,0 0,-20 0,20 0,-20 0,20 0,-20 0,40 0,-40 0,20 0,19 0,-19 0,0 0,20 0,0 0,0 0,-1 0,1 0,-20 0,20 0,-20 0,0 0,-20 0,19 0,-19 0,20 0,-20 0,20 0,0 0,0 0,0 0,20 0,-20 0,0 0,-1 0,1 0,-20 0,20 0,-20 0,20 0,-20 0,20 0,0 0,-20 0,20 0,-20 0,20 0,-20 0,20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10:05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38,'19'0,"41"-18,-20 18,-21 0,61 0,-1 0,1 0,-21 0,-19 0,19 0,1 0,-40 0,19 0,-19 0,40 0,-60 0,19 0,-19 0,0 0,20 0,-20 0,20 0,-20 0,20 0,-20-17,20 17,0 0,-1 0,-19 0,40 0,-20 0,0 0,19 0,21 0,-40 0,0 0,-1 0,21 0,-40 0,20 0,0 0,-20 0,20 0,-20 0,19 0,1 0,0 0,0 0,-20 0,40 0,-40 0,19 0,21 0,-20 0,-20 0,40 0,-1 0,-39 0,40 0,-20 0,19 0,-19 0,20 0,-20 0,0 0,-1 0,21 0,-40 0,40 0,-40 0,20 0,-1 0,1 0,-20 17,20-17,20 0,-40 0,20 0,-1 0,1 0,0 0,0 0,0 0,0 0,-20 0,19 0,-19 0,20 0,0 0,0 0,20 0,-40 0,39 0,-19 0,-20 0,40 0,-40 0,20 0,-20 0,19 0,1 0,0 0,-20 0,20 0,0 0,0 0,-20 0,19 0,-19 0,20 0,0 0,0 0,-20 0,20 0,0 0,-1 0,-19 0,20 0,-20 0,20 0,0 0,0 0,-20 0,20 0,-20 0,19 0,-19 0,20 0,0 0,-20 0,20 0,39 0,21 18,-1-18,0 0,-19 0,19 0,1 0,-21 0,-19 17,-1-17,-19 0,0 0,-20 0,20 0,-20 0,20 0,0 0,-1 0,21 0,-40 0,20 0,0 0,0 0,-1 0,1 0,0 0,-20 0,40 0,-40 0,20 0,-20 0,39 0,-19 0,-20 0,20 0,0 0,-20 0,20 0,-1 0,-19 0,20 0,0 0,0 0,-20 0,20 0,0 0,-20 0,19 0,-19 0,20 0,-20 0,20 0,0 0,0 0,0 0,-1 0,1 0,-20 0,40 0,-20 0,0 0,-1 18,1-18,0 0,20 0,-40 0,20 0,-20 0,19 0,-19 0,20 0,0 0,-20 0,20 0,0 0,0 0,-1 0,1 0,0 0,-20 0,20 0,0 0,0 0,-1 0,21 0,-20 0,0 0,0 0,-1 0,-19 0,20 0,-20 0,20 0,-20 0,20 0,-20 0,20 0,0 0,-20 0,19 0,-19 0,20 0,0 0,0 0,0 0,0 0,19 0,-19 0,0 0,0 0,-20 0,20 0,-1 0,1 0,0 0,0 0,0 0,-20 0,20 0,-1 0,-19 0,20 0,0 0,-20 0,20 0,0 0,0 0,39 0,-39 0,0 0,19 0,-39 0,20 0,0 0,0 0,0 0,19 0,-19 0,0 0,20 16,-40-16,39 0,-39 0,20 0,20 0,-40 0,20 0,0 0,-1 0,-19 0,20 0,0 0,-20 0,20 0,0 0,-20 0,20 0,-1 0,1 0,0 0,-20 0,40 0,0 0,-21 0,1 0,0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11:31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3,'20'0,"40"0,-21 0,21 0,-20 0,19 17,-19-17,0 0,-1 0,-39 0,20 0,0 0,0 0,-20 0,20 0,-1 0,1 0,0 0,0 0,0 0,0 0,-20 0,19 0,1 0,-20 0,20 0,-20 0,20 0,-20 0,20 0,-20 0,20 0,-1 0,-19 0,20 0,0 0,0 0,0 0,-20 0,20 0,-20 0,39 0,-19 0,0 0,20 0,-40 0,20 0,-1 0,-19 0,40 0,-40 0,20 0,-20 0,20 0,-20 0,20 0,-1 0,1 0,0 0,0 0,20 0,-1 0,-19 0,0 0,20 0,-20 0,-1 0,1 0,20 0,-40 0,20 0,19 0,-39 0,20 0,0 0,0 0,-20 0,40 0,-40 0,19 0,21 0,0 0,-20 0,-1 0,21 0,-20 0,0 0,0 0,39 0,-59 0,20 0,0 0,-20 0,20 0,0 0,-1 0,-19 0,20 0,0 0,-20 0,20 0,-20 0,20 0,-20 0,20 0,-20 0,19 0,1 0,0 0,-20 0,20 0,0 0,-20 0,20 0,0 0,-1 0,1 0,0 0,0 0,20 0,-21 0,1 0,0 0,-20 0,20 0,-20 0,40 0,-40 0,39 0,-19 0,0 0,0 0,0 0,19 0,1 0,-40 0,40 0,-40 0,20 0,-20 0,19 0,-19 0,20 0,0 0,-20 0,20 0,-20 0,20 0,0 0,-1 0,-19 0,20 0,40 0,-40 0,-20 0,39 0,-19 0,0 0,0 0,0 0,-1 0,1 0,0 0,0 0,0 0,-20 0,40 0,-40 0,19 0,1 0,0 0,0 0,0 0,0 0,-20 0,19 0,1 0,-20 0,20 0,0 0,-20 0,20 0,-20 0,20 0,-20-17,19 17,1 0,-20 0,20 0,-20 0,40 0,-40 0,20 0,0 0,-20 0,19 0,1 0,-20 0,20 0,-20 0,20 0,-20 0,20 0,0 0,-20 0,19 0,1 0,-20 0,40 0,-40 0,20 0,-20 0,20 0,-1 0,-19 0,20 0,-20 0,20 0,-20 0,20 0,0 0,0 0,-1 0,1 0,0 0,-20 0,40 0,-40 17,20-17,19 0,-19 0,0 0,0 0,20 0,-21 0,1 0,0 0,-20 0,40 0,-20 0,-20 0,19 0,1 0,-20 0,20 0,0 0,0 0,0 0,-20 0,19 0,1 0,0 0,20 0,-20 0,0 0,-1 0,1 0,-20 0,20 0,0 0,20 0,-40 0,19 0,1 0,0 0,0 0,20 0,-21 0,1 0,-20 0,20 0,0 0,-20 0,20 0,0 0,-20 0,20 0,-20 0,39 0,-39 0,20 0,0 0,-20 0,20 0,0 0,-20 0,19 0,-19 0,20 0,-20 0,20 0,0 0,-20 0,20 0,-20 0,20 0,-20 0,19 0,1 0,-20 0,20 0,-20 0,20 0,-20 0,20 0,0 0,-1 0,-19 0,40 0,-20 0,20 17,-1-17,-19 0,0 0,0 0,20 17,-21 0,1-17,-20 0,20 0,-20 0,20 0,0 0,-20 0,20 0,-20 0,19 0,1 0,0 0,-20 0,20 0,-20 0,20 0,0 0,-1 0,-19 0,20 0,-20 0,20 0,-20 0,20 0,0 0,-20 0,20 0,0 0,-1 0,21 0,-20 0,-20 0,20 0,0 0,-20 0,19 0,-19 0,20 0,20 0,-40-17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11:40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0,'0'0,"59"0,21 17,39-2,-20-15,20 0,-20 0,40 0,-80 0,21 0,-21 0,-19 0,-1 17,1-17,-40 0,20 0,-20 0,40 0,-1 0,-19 0,0 0,20 0,19 0,-39 0,20 0,-1 0,-19 0,20 0,-20 0,-1 0,21 0,-40 0,20 0,-20 0,20 0,0 0,-20 0,19 0,-19 0,20 0,-20 0,20 0,0 0,0 0,18 0,-18 0,0 0,20 0,-20 0,-1 0,1 0,-20 0,20 0,-20 0,20 0,0 0,0 0,-20 0,19 0,1 0,0 0,-20 0,40 0,-1 0,-19 0,0 0,20 0,-1 0,-19 0,0 0,20 0,-40 0,20 0,-1 0,-19 0,20 0,0 0,0 0,0 0,0 0,19 0,-19 0,0 0,19 15,1-15,-40 0,40 0,-20 0,-1 0,1 0,-20 0,20 0,0 0,0 0,-20 0,20 0,-20 0,19 0,-19 0,40 0,-40 0,20 0,0 0,0 0,-1 0,21 0,-20 0,0 0,19 0,-19 0,0 0,0 0,-20 0,20 0,0 0,-20 0,19 0,-19 0,20 0,-20 0,20 0,0 0,-20 0,20 0,0 0,-20 0,19 0,1 0,-20 0,20 0,-20 0,20 0,-20 0,20 0,0-15,-1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3-28T09:11:44.4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10,'20'0,"20"0,-20 0,0 0,39 0,1 0,-1 0,-19 0,19 0,-39 0,0 0,0 0,20 0,-1 0,-19 0,-20 0,20 0,0 0,0 0,20 0,-1 0,21 0,-21 0,21 0,0 0,-1 0,-19 0,0 0,19 0,-19 0,-1 0,1 0,0 0,-20 0,0 0,39 0,-39 0,-20 0,40 0,-1 0,-19 0,0 0,20 0,-1 0,-19 0,0 0,0 0,0 0,20 0,-21 0,1 0,0 0,0 0,-20 0,40 0,-20 0,-1 0,21 0,-20 0,20 0,-20 0,19 0,1 0,19 0,-19 0,0 0,0 10,19-10,-19 0,19 0,-19 0,0 0,-1 0,-19 0,20 0,-20 0,0 0,19 0,-19 0,0 0,20 0,-40 0,20 0,0 0,-20 0,19 0,1 0,-20 0,20 0,-20 0,20 0,-20 0,20 0,0 0,-1 0,-19 0,20 0,-20 0,20 0,-20 0,20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3E4B18-00E7-4F9B-918B-451D68638D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43593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B1C4D-C87F-4B60-9FF0-A4F365775A92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105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904FF-CFB6-4AF6-93F1-A45400C7C3D4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6E892-5E60-427A-93B1-718FE5556FDC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136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71D5-7A64-4AB8-8F96-AF87561E16EB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01B87-212D-4085-A6CC-6B4224F77DFE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B54C-6FA6-4324-BD8A-0DC3A9CE2A4B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/>
          <a:lstStyle/>
          <a:p>
            <a:pPr marL="342900" indent="-342900" algn="just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zh-TW" kern="100" dirty="0" smtClean="0">
                <a:latin typeface="Times New Roman"/>
                <a:ea typeface="標楷體"/>
                <a:cs typeface="Times New Roman"/>
              </a:rPr>
              <a:t>成績計算</a:t>
            </a:r>
            <a:endParaRPr lang="zh-TW" altLang="zh-TW" kern="100" dirty="0" smtClean="0">
              <a:cs typeface="Times New Roman"/>
            </a:endParaRPr>
          </a:p>
          <a:p>
            <a:pPr marL="719455" indent="304800" algn="just">
              <a:spcAft>
                <a:spcPts val="0"/>
              </a:spcAft>
              <a:defRPr/>
            </a:pP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教育會考將採標準參照方式呈現學生各科結果，透過測驗的標準設定，各科評量結果將分為「精熟」、「基礎」及「待加強」</a:t>
            </a:r>
            <a:r>
              <a:rPr lang="en-US" altLang="zh-TW" kern="100" dirty="0" smtClean="0">
                <a:latin typeface="Times New Roman"/>
                <a:ea typeface="標楷體"/>
                <a:cs typeface="Times New Roman"/>
              </a:rPr>
              <a:t>3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個等級。整體來說，成績「精熟」表示學生精通熟習該科目國中階段所學習的知識與能力；「基礎」表示學生具備該科目國中階段之基本學力；「待加強」表示學生尚未具備該科目國中教育階段之基本學力，各科各等級描述如表</a:t>
            </a:r>
            <a:r>
              <a:rPr lang="en-US" altLang="zh-TW" kern="100" dirty="0" smtClean="0">
                <a:latin typeface="Times New Roman"/>
                <a:ea typeface="標楷體"/>
                <a:cs typeface="Times New Roman"/>
              </a:rPr>
              <a:t>3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所示。民國</a:t>
            </a:r>
            <a:r>
              <a:rPr lang="en-US" altLang="zh-TW" kern="100" dirty="0" smtClean="0">
                <a:latin typeface="Times New Roman"/>
                <a:ea typeface="標楷體"/>
                <a:cs typeface="Times New Roman"/>
              </a:rPr>
              <a:t>103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年數學科計分不包含非選擇題型成績，英語科計分不包含聽力測驗成績。至於寫作測驗的評分等級，請參考表</a:t>
            </a:r>
            <a:r>
              <a:rPr lang="en-US" altLang="zh-TW" kern="100" dirty="0" smtClean="0">
                <a:latin typeface="Times New Roman"/>
                <a:ea typeface="標楷體"/>
                <a:cs typeface="Times New Roman"/>
              </a:rPr>
              <a:t>4</a:t>
            </a:r>
            <a:r>
              <a:rPr lang="zh-TW" altLang="en-US" kern="100" dirty="0" smtClean="0">
                <a:latin typeface="Times New Roman"/>
                <a:ea typeface="標楷體"/>
                <a:cs typeface="Times New Roman"/>
              </a:rPr>
              <a:t>「寫作測驗評分規準一覽表」。</a:t>
            </a:r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3205AC-05AF-4F3A-9FF3-7E7857CF67A6}" type="slidenum">
              <a:rPr lang="fr-CA" altLang="zh-TW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fr-CA" altLang="zh-TW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B9ADE-3F80-4C8C-9852-7A4CBFAF7EC4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86020" name="頁首版面配置區 3"/>
          <p:cNvSpPr txBox="1">
            <a:spLocks noGrp="1"/>
          </p:cNvSpPr>
          <p:nvPr/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200"/>
              <a:t>96.5.12</a:t>
            </a:r>
            <a:r>
              <a:rPr lang="zh-TW" altLang="en-US" sz="1200"/>
              <a:t>國一招生家長說明會</a:t>
            </a:r>
            <a:endParaRPr lang="en-US" altLang="zh-TW" sz="1200"/>
          </a:p>
        </p:txBody>
      </p:sp>
      <p:sp>
        <p:nvSpPr>
          <p:cNvPr id="86021" name="投影片編號版面配置區 4"/>
          <p:cNvSpPr txBox="1">
            <a:spLocks noGrp="1"/>
          </p:cNvSpPr>
          <p:nvPr/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9E2DA4-FDEC-4E1E-A164-725E63EA0AB7}" type="slidenum">
              <a:rPr lang="en-US" altLang="zh-TW" sz="1200"/>
              <a:pPr algn="r"/>
              <a:t>23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8B8CE7F-7FB5-4087-A703-EA0BA9D932A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359FF-8C55-4984-8391-F223061A24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34AA3-5948-4D96-8BEF-63A31FD605A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A30D33F-0257-4FF9-8362-55595C4A8DE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42166B33-2D50-4C25-A0AF-E4F9C5CE83A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62FB-C4F8-47E8-A736-2D91C2FE282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1E2A1-F504-4189-8292-2B9F5024F1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0286245-6F20-4CC0-9370-67BF2D0218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4811B-1EBD-41B1-A55A-6E1C0B12553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E242189-EE61-4E66-A7B0-B4AE200855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6D715E1-DA5B-4CD8-B040-1C5180126E4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D8DFC7-31C5-429F-A2BB-B90DC451CA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tp.edu.tw/" TargetMode="External"/><Relationship Id="rId2" Type="http://schemas.openxmlformats.org/officeDocument/2006/relationships/hyperlink" Target="http://12basi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sh.tp.edu.tw/web/thsh/default.as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0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B6165-ACCC-4C62-9ACB-7CEA329BD53B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pic>
        <p:nvPicPr>
          <p:cNvPr id="3077" name="圖片 26" descr="5827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48" y="1214422"/>
            <a:ext cx="77263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zh-TW" altLang="en-US" sz="5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itchFamily="65" charset="-120"/>
                <a:cs typeface="+mj-cs"/>
              </a:rPr>
              <a:t>十二年國教宣導說明會</a:t>
            </a:r>
            <a:endParaRPr lang="zh-TW" altLang="en-US" sz="54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標楷體" pitchFamily="65" charset="-120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572264" y="5572140"/>
            <a:ext cx="2006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102.3.9</a:t>
            </a:r>
            <a:endParaRPr lang="en-US" altLang="zh-TW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mag.udn.com/magimages/4/PROJ_ARTICLE/171_2181/f_41868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329362" cy="86834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等級人數推估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786742" cy="4852988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目前初步模擬結果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pPr>
              <a:buFont typeface="Arial" pitchFamily="34" charset="0"/>
              <a:buNone/>
            </a:pPr>
            <a:r>
              <a:rPr lang="en-US" altLang="zh-TW" dirty="0" smtClean="0"/>
              <a:t>	</a:t>
            </a:r>
            <a:endParaRPr lang="zh-TW" altLang="en-US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703100"/>
              </p:ext>
            </p:extLst>
          </p:nvPr>
        </p:nvGraphicFramePr>
        <p:xfrm>
          <a:off x="857224" y="2564904"/>
          <a:ext cx="7500990" cy="300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等級</a:t>
                      </a:r>
                      <a:endParaRPr lang="zh-TW" altLang="en-US" sz="3200" baseline="0" dirty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推估人數比例</a:t>
                      </a:r>
                      <a:endParaRPr lang="zh-TW" altLang="en-US" sz="3200" baseline="0" dirty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T="45682" marB="45682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精    熟</a:t>
                      </a:r>
                      <a:endParaRPr lang="zh-TW" altLang="en-US" sz="3200" baseline="0" dirty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％</a:t>
                      </a:r>
                    </a:p>
                  </a:txBody>
                  <a:tcPr marT="45682" marB="45682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基    礎</a:t>
                      </a:r>
                      <a:endParaRPr lang="zh-TW" altLang="en-US" sz="3200" baseline="0" dirty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45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60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％</a:t>
                      </a:r>
                    </a:p>
                  </a:txBody>
                  <a:tcPr marT="45682" marB="45682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待加強</a:t>
                      </a:r>
                      <a:endParaRPr lang="zh-TW" altLang="en-US" sz="3200" baseline="0" dirty="0"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35</a:t>
                      </a:r>
                      <a:r>
                        <a:rPr lang="zh-TW" altLang="en-US" sz="3200" baseline="0" dirty="0" smtClean="0">
                          <a:latin typeface="Times New Roman" pitchFamily="18" charset="0"/>
                          <a:ea typeface="標楷體" pitchFamily="65" charset="-120"/>
                        </a:rPr>
                        <a:t>％</a:t>
                      </a:r>
                    </a:p>
                  </a:txBody>
                  <a:tcPr marT="45682" marB="4568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327C-6D56-408D-AA37-62BB8FE8A51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 l="10547" t="12451" r="32031" b="5517"/>
          <a:stretch>
            <a:fillRect/>
          </a:stretch>
        </p:blipFill>
        <p:spPr bwMode="auto">
          <a:xfrm>
            <a:off x="857224" y="71390"/>
            <a:ext cx="7143800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3138" y="528638"/>
              <a:ext cx="534987" cy="22225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07297" y="465548"/>
                <a:ext cx="566669" cy="148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951413"/>
              <a:ext cx="715963" cy="1587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440"/>
                <a:ext cx="716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149850"/>
              <a:ext cx="2178050" cy="36513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8310" y="5090347"/>
                <a:ext cx="2209731" cy="155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1975" y="6429375"/>
              <a:ext cx="2214563" cy="28575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56136" y="6361027"/>
                <a:ext cx="2246241" cy="16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6443663"/>
              <a:ext cx="1206500" cy="28575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621496" y="6381574"/>
                <a:ext cx="1238544" cy="152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0313" y="6643688"/>
              <a:ext cx="1065212" cy="7937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84473" y="6573842"/>
                <a:ext cx="1096891" cy="1476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853306"/>
          </a:xfrm>
        </p:spPr>
        <p:txBody>
          <a:bodyPr>
            <a:noAutofit/>
          </a:bodyPr>
          <a:lstStyle/>
          <a:p>
            <a:pPr algn="ctr"/>
            <a:r>
              <a:rPr lang="zh-TW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教育會考與國中基測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比較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16960547"/>
              </p:ext>
            </p:extLst>
          </p:nvPr>
        </p:nvGraphicFramePr>
        <p:xfrm>
          <a:off x="179513" y="908720"/>
          <a:ext cx="8640960" cy="503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75"/>
                <a:gridCol w="3684212"/>
                <a:gridCol w="4248473"/>
              </a:tblGrid>
              <a:tr h="57617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項目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教育會考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國中基測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9196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辦理時間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預定自民國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年起每年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月舉辦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民國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-100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年每年舉辦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次；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民國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年改為舉辦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88794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科目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國文、英語（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加考聽力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）、數學（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加考非選擇題型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）、社會、自然及寫作測驗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國文、英語、數學、社會、自然及寫作測驗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17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選擇題與非選擇題型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選擇題型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17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測驗難度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難易適中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中等偏易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617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計分方式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標準參照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常模參照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18392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結果呈現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國文、英語、數學、社會及自然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評量</a:t>
                      </a:r>
                      <a:endParaRPr lang="en-US" altLang="zh-TW" sz="1800" kern="100" dirty="0" smtClean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結果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分為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精熟、基礎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及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待加強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個等級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；寫作測驗分為一至六級分。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除寫作測驗為標準參照之六級分制外，其餘均以量尺分數計算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（</a:t>
                      </a:r>
                      <a:r>
                        <a:rPr lang="zh-TW" altLang="en-US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各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科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最高分為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，寫作測驗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分，總分為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412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分）。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9512" y="615011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註：英語科聽力題及數學科非選擇題，在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年不納入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成績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計算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年起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正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採計。</a:t>
            </a:r>
          </a:p>
        </p:txBody>
      </p:sp>
    </p:spTree>
    <p:extLst>
      <p:ext uri="{BB962C8B-B14F-4D97-AF65-F5344CB8AC3E}">
        <p14:creationId xmlns:p14="http://schemas.microsoft.com/office/powerpoint/2010/main" xmlns="" val="12582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什麼是標準參照？什麼是常模參照？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85786" y="2000240"/>
            <a:ext cx="7467600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3200" dirty="0" smtClean="0"/>
              <a:t>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標準參照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」著重在瞭解個人的測驗表現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是否達到事先所設定的標準。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/>
              <a:t>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常模參照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」則是注重個人與團體內其他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成員的比較，藉由與其他人相比，來</a:t>
            </a: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瞭解個人表現的優劣程度。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AE43A-DFEC-4042-83D4-D3972D1DBEDB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6963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428596" y="642918"/>
            <a:ext cx="8062913" cy="769956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特色招生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subTitle" idx="4294967295"/>
          </p:nvPr>
        </p:nvSpPr>
        <p:spPr>
          <a:xfrm>
            <a:off x="428596" y="1643050"/>
            <a:ext cx="8208962" cy="4379912"/>
          </a:xfrm>
        </p:spPr>
        <p:txBody>
          <a:bodyPr/>
          <a:lstStyle/>
          <a:p>
            <a:pPr marL="812800" indent="-812800">
              <a:buFontTx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學年度本區特色招生所占比例，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不超過總核定招生名額</a:t>
            </a:r>
            <a:r>
              <a:rPr lang="en-US" altLang="zh-TW" sz="2800" u="sng" dirty="0" smtClean="0">
                <a:latin typeface="標楷體" pitchFamily="65" charset="-120"/>
                <a:ea typeface="標楷體" pitchFamily="65" charset="-120"/>
              </a:rPr>
              <a:t>15-25%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12800" indent="-8128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學校未招滿之特色招生名額，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不得續招且不得流用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先免試後特色招生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四、各校應於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月前提出提出申請特色課程招生計畫；經本區特色招生審查會審查完畢，最快於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月底前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公告通過特色招生學校名單及名額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12800" indent="-812800">
              <a:buFontTx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3600" dirty="0" smtClean="0">
              <a:solidFill>
                <a:srgbClr val="0033CC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特色招生考試理念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特色招生考試旨在鑑別出具有強學習力的人才。本考試不為了鑑別 學生學習成就有多好，而是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要鑑別學生的學習力有多強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，將檢測學生的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思考力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探究力、統整力、創造力、問題解決能力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202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閱讀理解素養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467600" cy="44720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個人能透過閱讀擷取所需知識或資訊，並進而分析、批判、統整，建構出可增長知識、技能及策略的綜合能力。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除了英文以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短文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方式呈現，其他試題將以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文章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方式呈現。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內容涵括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科學、社會、文學、公民素養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等範疇。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目的在評量出學生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面對情境式的文本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能夠理解與詮釋、反思及批判思考文本的內容與呈現形式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，以及依據文本內容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建立自己的立場、主張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証據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論述自己的主張，能作進一步的推論及問題解決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數學素養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572428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數學素養指的是面對現實情境時，能察覺情境中的問題，轉化為數學問題，利用習得的數學知識與數學方法解決問題，並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合理詮釋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情境問題的解答。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數學素養佳，則思考能力強，分析推理綜合的能力也強，能夠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從數學的觀點對問題做出合理且有根據的判斷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011222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學生及家長應如何準備特招考試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87375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思考力、探究力、統整力、創造力及問題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解決能力的養成，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積累於喜閱讀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好學習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能思考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善提問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樂探究等主動學習態度與</a:t>
            </a:r>
            <a:endParaRPr lang="en-US" altLang="zh-TW" sz="32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習慣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，亦是學校教育現場的教育目標，家長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請注重子弟此種學習態度與習慣的養成，並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鼓勵子弟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每日閱讀，從閱讀中培養探究、思</a:t>
            </a:r>
            <a:endParaRPr lang="en-US" altLang="zh-TW" sz="32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考、提問，及言而有據的能力，無須針對特</a:t>
            </a:r>
            <a:endParaRPr lang="en-US" altLang="zh-TW" sz="32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色招生考科內容進行過度學習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4046" name="PhotoImpact" r:id="rId4" imgW="4681143" imgH="3510857" progId="PI3.Image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1063" y="2754313"/>
            <a:ext cx="7381875" cy="2654300"/>
            <a:chOff x="555" y="1933"/>
            <a:chExt cx="4650" cy="1304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612" y="1980"/>
              <a:ext cx="4536" cy="1211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41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555" y="1933"/>
              <a:ext cx="4650" cy="1304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03313" y="2978150"/>
            <a:ext cx="6934200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4600">
                <a:solidFill>
                  <a:srgbClr val="FFFF00"/>
                </a:solidFill>
                <a:latin typeface="華康儷粗黑" pitchFamily="49" charset="-120"/>
                <a:ea typeface="華康儷粗黑" pitchFamily="49" charset="-120"/>
              </a:rPr>
              <a:t>新世紀、新教育、新承諾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65213" y="3787775"/>
            <a:ext cx="719772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4200">
                <a:solidFill>
                  <a:srgbClr val="FFCCFF"/>
                </a:solidFill>
                <a:latin typeface="華康儷粗黑" pitchFamily="49" charset="-120"/>
                <a:ea typeface="華康儷粗黑" pitchFamily="49" charset="-120"/>
              </a:rPr>
              <a:t>推動十二年國民基本教育，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4200">
                <a:solidFill>
                  <a:srgbClr val="FFCCFF"/>
                </a:solidFill>
                <a:latin typeface="華康儷粗黑" pitchFamily="49" charset="-120"/>
                <a:ea typeface="華康儷粗黑" pitchFamily="49" charset="-120"/>
              </a:rPr>
              <a:t>讓每個孩子都成為明日之星！</a:t>
            </a:r>
            <a:r>
              <a:rPr lang="zh-TW" altLang="en-US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327C-6D56-408D-AA37-62BB8FE8A51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142976" y="142852"/>
            <a:ext cx="6929486" cy="571477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年國教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入學管道辦理流程圖</a:t>
            </a:r>
            <a:endParaRPr lang="zh-TW" altLang="en-US" sz="3600" b="1" dirty="0"/>
          </a:p>
        </p:txBody>
      </p:sp>
      <p:sp>
        <p:nvSpPr>
          <p:cNvPr id="240736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0" y="554819"/>
            <a:ext cx="8929736" cy="6303181"/>
            <a:chOff x="215" y="1175"/>
            <a:chExt cx="11648" cy="14045"/>
          </a:xfrm>
        </p:grpSpPr>
        <p:sp>
          <p:nvSpPr>
            <p:cNvPr id="240735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15" y="1175"/>
              <a:ext cx="11648" cy="140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34" name="Line 94"/>
            <p:cNvSpPr>
              <a:spLocks noChangeShapeType="1"/>
            </p:cNvSpPr>
            <p:nvPr/>
          </p:nvSpPr>
          <p:spPr bwMode="auto">
            <a:xfrm>
              <a:off x="9900" y="621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33" name="Line 93"/>
            <p:cNvSpPr>
              <a:spLocks noChangeShapeType="1"/>
            </p:cNvSpPr>
            <p:nvPr/>
          </p:nvSpPr>
          <p:spPr bwMode="auto">
            <a:xfrm>
              <a:off x="8100" y="207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32" name="Line 92"/>
            <p:cNvSpPr>
              <a:spLocks noChangeShapeType="1"/>
            </p:cNvSpPr>
            <p:nvPr/>
          </p:nvSpPr>
          <p:spPr bwMode="auto">
            <a:xfrm>
              <a:off x="3420" y="513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31" name="Line 91"/>
            <p:cNvSpPr>
              <a:spLocks noChangeShapeType="1"/>
            </p:cNvSpPr>
            <p:nvPr/>
          </p:nvSpPr>
          <p:spPr bwMode="auto">
            <a:xfrm flipV="1">
              <a:off x="1620" y="12381"/>
              <a:ext cx="900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30" name="Line 90"/>
            <p:cNvSpPr>
              <a:spLocks noChangeShapeType="1"/>
            </p:cNvSpPr>
            <p:nvPr/>
          </p:nvSpPr>
          <p:spPr bwMode="auto">
            <a:xfrm>
              <a:off x="6300" y="12155"/>
              <a:ext cx="1" cy="5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1260" y="12695"/>
              <a:ext cx="9750" cy="2525"/>
              <a:chOff x="780" y="12415"/>
              <a:chExt cx="9750" cy="2525"/>
            </a:xfrm>
          </p:grpSpPr>
          <p:sp>
            <p:nvSpPr>
              <p:cNvPr id="240729" name="AutoShape 89"/>
              <p:cNvSpPr>
                <a:spLocks noChangeArrowheads="1"/>
              </p:cNvSpPr>
              <p:nvPr/>
            </p:nvSpPr>
            <p:spPr bwMode="auto">
              <a:xfrm>
                <a:off x="4080" y="12500"/>
                <a:ext cx="3600" cy="540"/>
              </a:xfrm>
              <a:prstGeom prst="flowChartPreparation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高中高職五專學生</a:t>
                </a:r>
                <a:endParaRPr kumimoji="1" 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728" name="AutoShape 88"/>
              <p:cNvSpPr>
                <a:spLocks noChangeShapeType="1"/>
              </p:cNvSpPr>
              <p:nvPr/>
            </p:nvSpPr>
            <p:spPr bwMode="auto">
              <a:xfrm>
                <a:off x="5880" y="13040"/>
                <a:ext cx="1" cy="3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727" name="Rectangle 87"/>
              <p:cNvSpPr>
                <a:spLocks noChangeArrowheads="1"/>
              </p:cNvSpPr>
              <p:nvPr/>
            </p:nvSpPr>
            <p:spPr bwMode="auto">
              <a:xfrm>
                <a:off x="4627" y="13400"/>
                <a:ext cx="2482" cy="5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接受適性教育</a:t>
                </a:r>
                <a:endParaRPr kumimoji="1" 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726" name="AutoShape 86"/>
              <p:cNvSpPr>
                <a:spLocks noChangeArrowheads="1"/>
              </p:cNvSpPr>
              <p:nvPr/>
            </p:nvSpPr>
            <p:spPr bwMode="auto">
              <a:xfrm>
                <a:off x="3683" y="14300"/>
                <a:ext cx="4345" cy="640"/>
              </a:xfrm>
              <a:prstGeom prst="flowChartTerminator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學生畢業，參加下一階段考試或就業</a:t>
                </a:r>
                <a:endParaRPr kumimoji="1" lang="zh-TW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725" name="AutoShape 85"/>
              <p:cNvSpPr>
                <a:spLocks noChangeShapeType="1"/>
              </p:cNvSpPr>
              <p:nvPr/>
            </p:nvSpPr>
            <p:spPr bwMode="auto">
              <a:xfrm flipH="1">
                <a:off x="5856" y="13940"/>
                <a:ext cx="12" cy="3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724" name="AutoShape 84"/>
              <p:cNvSpPr>
                <a:spLocks noChangeArrowheads="1"/>
              </p:cNvSpPr>
              <p:nvPr/>
            </p:nvSpPr>
            <p:spPr bwMode="auto">
              <a:xfrm>
                <a:off x="8308" y="12871"/>
                <a:ext cx="2222" cy="1433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參加高中高職五專轉銜機制</a:t>
                </a:r>
                <a:r>
                  <a:rPr kumimoji="1" lang="zh-TW" altLang="zh-TW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,</a:t>
                </a:r>
                <a:r>
                  <a:rPr kumimoji="1" lang="zh-TW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進入適性學校</a:t>
                </a:r>
                <a:r>
                  <a:rPr kumimoji="1" lang="zh-TW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(</a:t>
                </a:r>
                <a:r>
                  <a:rPr kumimoji="1" 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班級</a:t>
                </a:r>
                <a:r>
                  <a:rPr kumimoji="1" lang="zh-TW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)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723" name="Line 83"/>
              <p:cNvSpPr>
                <a:spLocks noChangeShapeType="1"/>
              </p:cNvSpPr>
              <p:nvPr/>
            </p:nvSpPr>
            <p:spPr bwMode="auto">
              <a:xfrm>
                <a:off x="7097" y="13580"/>
                <a:ext cx="12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722" name="AutoShape 82"/>
              <p:cNvSpPr>
                <a:spLocks noChangeShapeType="1"/>
              </p:cNvSpPr>
              <p:nvPr/>
            </p:nvSpPr>
            <p:spPr bwMode="auto">
              <a:xfrm rot="5400000">
                <a:off x="8579" y="13749"/>
                <a:ext cx="320" cy="1421"/>
              </a:xfrm>
              <a:prstGeom prst="bentConnector2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721" name="Line 81"/>
              <p:cNvSpPr>
                <a:spLocks noChangeShapeType="1"/>
              </p:cNvSpPr>
              <p:nvPr/>
            </p:nvSpPr>
            <p:spPr bwMode="auto">
              <a:xfrm flipH="1">
                <a:off x="3720" y="13580"/>
                <a:ext cx="8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720" name="Rectangle 80"/>
              <p:cNvSpPr>
                <a:spLocks noChangeArrowheads="1"/>
              </p:cNvSpPr>
              <p:nvPr/>
            </p:nvSpPr>
            <p:spPr bwMode="auto">
              <a:xfrm>
                <a:off x="1920" y="12860"/>
                <a:ext cx="1800" cy="17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各校皆辦理特色課程，可於學生入學後進行分班事宜</a:t>
                </a:r>
                <a:endParaRPr kumimoji="1" 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719" name="Text Box 63"/>
              <p:cNvSpPr txBox="1">
                <a:spLocks noChangeArrowheads="1"/>
              </p:cNvSpPr>
              <p:nvPr/>
            </p:nvSpPr>
            <p:spPr bwMode="auto">
              <a:xfrm>
                <a:off x="780" y="12415"/>
                <a:ext cx="126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3035" tIns="26518" rIns="53035" bIns="265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標楷體" pitchFamily="65" charset="-120"/>
                  </a:rPr>
                  <a:t>高中高職五專在學階段</a:t>
                </a:r>
                <a:endParaRPr kumimoji="1" 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40717" name="Text Box 64"/>
            <p:cNvSpPr txBox="1">
              <a:spLocks noChangeArrowheads="1"/>
            </p:cNvSpPr>
            <p:nvPr/>
          </p:nvSpPr>
          <p:spPr bwMode="auto">
            <a:xfrm>
              <a:off x="960" y="8927"/>
              <a:ext cx="3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 </a:t>
              </a: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七月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16" name="AutoShape 10"/>
            <p:cNvSpPr>
              <a:spLocks noChangeArrowheads="1"/>
            </p:cNvSpPr>
            <p:nvPr/>
          </p:nvSpPr>
          <p:spPr bwMode="auto">
            <a:xfrm>
              <a:off x="4140" y="2435"/>
              <a:ext cx="1800" cy="1260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國中適性輔導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15" name="Text Box 63"/>
            <p:cNvSpPr txBox="1">
              <a:spLocks noChangeArrowheads="1"/>
            </p:cNvSpPr>
            <p:nvPr/>
          </p:nvSpPr>
          <p:spPr bwMode="auto">
            <a:xfrm>
              <a:off x="1260" y="2615"/>
              <a:ext cx="1022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國中在學階段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14" name="AutoShape 20"/>
            <p:cNvSpPr>
              <a:spLocks noChangeArrowheads="1"/>
            </p:cNvSpPr>
            <p:nvPr/>
          </p:nvSpPr>
          <p:spPr bwMode="auto">
            <a:xfrm>
              <a:off x="4500" y="5495"/>
              <a:ext cx="3960" cy="90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高中、高職免試入學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5580" y="1355"/>
              <a:ext cx="2093" cy="540"/>
              <a:chOff x="5757" y="1801"/>
              <a:chExt cx="3601" cy="554"/>
            </a:xfrm>
          </p:grpSpPr>
          <p:sp>
            <p:nvSpPr>
              <p:cNvPr id="240713" name="AutoShape 4"/>
              <p:cNvSpPr>
                <a:spLocks noChangeArrowheads="1"/>
              </p:cNvSpPr>
              <p:nvPr/>
            </p:nvSpPr>
            <p:spPr bwMode="auto">
              <a:xfrm>
                <a:off x="5757" y="1801"/>
                <a:ext cx="3601" cy="554"/>
              </a:xfrm>
              <a:prstGeom prst="flowChartPreparation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3035" tIns="26518" rIns="53035" bIns="265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標楷體" pitchFamily="65" charset="-120"/>
                  </a:rPr>
                  <a:t>國中學生</a:t>
                </a:r>
                <a:endParaRPr kumimoji="1" 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40711" name="AutoShape 5"/>
            <p:cNvSpPr>
              <a:spLocks noChangeArrowheads="1"/>
            </p:cNvSpPr>
            <p:nvPr/>
          </p:nvSpPr>
          <p:spPr bwMode="auto">
            <a:xfrm>
              <a:off x="4500" y="4415"/>
              <a:ext cx="4320" cy="540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國中提供學生升學輔導建議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10" name="AutoShape 21"/>
            <p:cNvSpPr>
              <a:spLocks noChangeArrowheads="1"/>
            </p:cNvSpPr>
            <p:nvPr/>
          </p:nvSpPr>
          <p:spPr bwMode="auto">
            <a:xfrm>
              <a:off x="2700" y="5495"/>
              <a:ext cx="1440" cy="90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0440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 </a:t>
              </a: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五專</a:t>
              </a:r>
              <a:endParaRPr kumimoji="1" lang="zh-TW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免試入學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9" name="AutoShape 32"/>
            <p:cNvSpPr>
              <a:spLocks noChangeArrowheads="1"/>
            </p:cNvSpPr>
            <p:nvPr/>
          </p:nvSpPr>
          <p:spPr bwMode="auto">
            <a:xfrm>
              <a:off x="2700" y="6935"/>
              <a:ext cx="1440" cy="720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錄取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8" name="AutoShape 33"/>
            <p:cNvSpPr>
              <a:spLocks noChangeArrowheads="1"/>
            </p:cNvSpPr>
            <p:nvPr/>
          </p:nvSpPr>
          <p:spPr bwMode="auto">
            <a:xfrm>
              <a:off x="7560" y="6935"/>
              <a:ext cx="1440" cy="720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錄取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1946" name="Line 41"/>
            <p:cNvSpPr>
              <a:spLocks noChangeShapeType="1"/>
            </p:cNvSpPr>
            <p:nvPr/>
          </p:nvSpPr>
          <p:spPr bwMode="auto">
            <a:xfrm>
              <a:off x="3420" y="639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706" name="Rectangle 35"/>
            <p:cNvSpPr>
              <a:spLocks noChangeArrowheads="1"/>
            </p:cNvSpPr>
            <p:nvPr/>
          </p:nvSpPr>
          <p:spPr bwMode="auto">
            <a:xfrm>
              <a:off x="8460" y="7475"/>
              <a:ext cx="36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N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5" name="AutoShape 74"/>
            <p:cNvSpPr>
              <a:spLocks noChangeArrowheads="1"/>
            </p:cNvSpPr>
            <p:nvPr/>
          </p:nvSpPr>
          <p:spPr bwMode="auto">
            <a:xfrm>
              <a:off x="2520" y="11905"/>
              <a:ext cx="1800" cy="609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報到入學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4" name="Rectangle 91"/>
            <p:cNvSpPr>
              <a:spLocks noChangeArrowheads="1"/>
            </p:cNvSpPr>
            <p:nvPr/>
          </p:nvSpPr>
          <p:spPr bwMode="auto">
            <a:xfrm>
              <a:off x="5433" y="5032"/>
              <a:ext cx="5220" cy="54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可同時報名，但錄取後擇一校報到</a:t>
              </a:r>
              <a:r>
                <a:rPr kumimoji="1" lang="en-US" altLang="zh-TW" sz="11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3" name="Rectangle 35"/>
            <p:cNvSpPr>
              <a:spLocks noChangeArrowheads="1"/>
            </p:cNvSpPr>
            <p:nvPr/>
          </p:nvSpPr>
          <p:spPr bwMode="auto">
            <a:xfrm>
              <a:off x="9000" y="6935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Y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2" name="Rectangle 35"/>
            <p:cNvSpPr>
              <a:spLocks noChangeArrowheads="1"/>
            </p:cNvSpPr>
            <p:nvPr/>
          </p:nvSpPr>
          <p:spPr bwMode="auto">
            <a:xfrm>
              <a:off x="3420" y="7655"/>
              <a:ext cx="36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N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1" name="AutoShape 20"/>
            <p:cNvSpPr>
              <a:spLocks noChangeArrowheads="1"/>
            </p:cNvSpPr>
            <p:nvPr/>
          </p:nvSpPr>
          <p:spPr bwMode="auto">
            <a:xfrm>
              <a:off x="9180" y="5495"/>
              <a:ext cx="1260" cy="900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特色招生甄選入學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700" name="Line 60"/>
            <p:cNvSpPr>
              <a:spLocks noChangeShapeType="1"/>
            </p:cNvSpPr>
            <p:nvPr/>
          </p:nvSpPr>
          <p:spPr bwMode="auto">
            <a:xfrm>
              <a:off x="6660" y="495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9" name="Text Box 64"/>
            <p:cNvSpPr txBox="1">
              <a:spLocks noChangeArrowheads="1"/>
            </p:cNvSpPr>
            <p:nvPr/>
          </p:nvSpPr>
          <p:spPr bwMode="auto">
            <a:xfrm>
              <a:off x="1080" y="5135"/>
              <a:ext cx="360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六月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98" name="Line 58"/>
            <p:cNvSpPr>
              <a:spLocks noChangeShapeType="1"/>
            </p:cNvSpPr>
            <p:nvPr/>
          </p:nvSpPr>
          <p:spPr bwMode="auto">
            <a:xfrm>
              <a:off x="6660" y="639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7" name="Line 57"/>
            <p:cNvSpPr>
              <a:spLocks noChangeShapeType="1"/>
            </p:cNvSpPr>
            <p:nvPr/>
          </p:nvSpPr>
          <p:spPr bwMode="auto">
            <a:xfrm>
              <a:off x="6660" y="6575"/>
              <a:ext cx="3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6" name="Line 56"/>
            <p:cNvSpPr>
              <a:spLocks noChangeShapeType="1"/>
            </p:cNvSpPr>
            <p:nvPr/>
          </p:nvSpPr>
          <p:spPr bwMode="auto">
            <a:xfrm>
              <a:off x="8280" y="657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5" name="Line 55"/>
            <p:cNvSpPr>
              <a:spLocks noChangeShapeType="1"/>
            </p:cNvSpPr>
            <p:nvPr/>
          </p:nvSpPr>
          <p:spPr bwMode="auto">
            <a:xfrm>
              <a:off x="6660" y="1895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4" name="Line 54"/>
            <p:cNvSpPr>
              <a:spLocks noChangeShapeType="1"/>
            </p:cNvSpPr>
            <p:nvPr/>
          </p:nvSpPr>
          <p:spPr bwMode="auto">
            <a:xfrm>
              <a:off x="5040" y="2075"/>
              <a:ext cx="3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3" name="Line 53"/>
            <p:cNvSpPr>
              <a:spLocks noChangeShapeType="1"/>
            </p:cNvSpPr>
            <p:nvPr/>
          </p:nvSpPr>
          <p:spPr bwMode="auto">
            <a:xfrm>
              <a:off x="5040" y="207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2" name="AutoShape 74"/>
            <p:cNvSpPr>
              <a:spLocks noChangeArrowheads="1"/>
            </p:cNvSpPr>
            <p:nvPr/>
          </p:nvSpPr>
          <p:spPr bwMode="auto">
            <a:xfrm>
              <a:off x="7380" y="11905"/>
              <a:ext cx="1800" cy="609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報到入學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91" name="Line 51"/>
            <p:cNvSpPr>
              <a:spLocks noChangeShapeType="1"/>
            </p:cNvSpPr>
            <p:nvPr/>
          </p:nvSpPr>
          <p:spPr bwMode="auto">
            <a:xfrm>
              <a:off x="8100" y="4055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90" name="Line 50"/>
            <p:cNvSpPr>
              <a:spLocks noChangeShapeType="1"/>
            </p:cNvSpPr>
            <p:nvPr/>
          </p:nvSpPr>
          <p:spPr bwMode="auto">
            <a:xfrm>
              <a:off x="5040" y="4175"/>
              <a:ext cx="30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9" name="Line 49"/>
            <p:cNvSpPr>
              <a:spLocks noChangeShapeType="1"/>
            </p:cNvSpPr>
            <p:nvPr/>
          </p:nvSpPr>
          <p:spPr bwMode="auto">
            <a:xfrm>
              <a:off x="5040" y="369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>
              <a:off x="6660" y="4175"/>
              <a:ext cx="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6660" y="5134"/>
              <a:ext cx="3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>
              <a:off x="3420" y="5134"/>
              <a:ext cx="3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>
              <a:off x="9000" y="729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4" name="AutoShape 74"/>
            <p:cNvSpPr>
              <a:spLocks noChangeArrowheads="1"/>
            </p:cNvSpPr>
            <p:nvPr/>
          </p:nvSpPr>
          <p:spPr bwMode="auto">
            <a:xfrm>
              <a:off x="9720" y="7115"/>
              <a:ext cx="1440" cy="783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報到入學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83" name="Line 43"/>
            <p:cNvSpPr>
              <a:spLocks noChangeShapeType="1"/>
            </p:cNvSpPr>
            <p:nvPr/>
          </p:nvSpPr>
          <p:spPr bwMode="auto">
            <a:xfrm>
              <a:off x="8280" y="1154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82" name="AutoShape 76"/>
            <p:cNvSpPr>
              <a:spLocks noChangeArrowheads="1"/>
            </p:cNvSpPr>
            <p:nvPr/>
          </p:nvSpPr>
          <p:spPr bwMode="auto">
            <a:xfrm>
              <a:off x="8460" y="9635"/>
              <a:ext cx="2192" cy="1287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填寫特色招生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考試分發入學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志願卡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81" name="Rectangle 91"/>
            <p:cNvSpPr>
              <a:spLocks noChangeArrowheads="1"/>
            </p:cNvSpPr>
            <p:nvPr/>
          </p:nvSpPr>
          <p:spPr bwMode="auto">
            <a:xfrm>
              <a:off x="3569" y="7420"/>
              <a:ext cx="4680" cy="36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可同時報名，但錄取後擇一校報到</a:t>
              </a: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80" name="Line 40"/>
            <p:cNvSpPr>
              <a:spLocks noChangeShapeType="1"/>
            </p:cNvSpPr>
            <p:nvPr/>
          </p:nvSpPr>
          <p:spPr bwMode="auto">
            <a:xfrm>
              <a:off x="9360" y="801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9" name="AutoShape 76"/>
            <p:cNvSpPr>
              <a:spLocks noChangeArrowheads="1"/>
            </p:cNvSpPr>
            <p:nvPr/>
          </p:nvSpPr>
          <p:spPr bwMode="auto">
            <a:xfrm>
              <a:off x="6458" y="9330"/>
              <a:ext cx="1440" cy="1433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高中高職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免試入學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（第二次）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78" name="Line 38"/>
            <p:cNvSpPr>
              <a:spLocks noChangeShapeType="1"/>
            </p:cNvSpPr>
            <p:nvPr/>
          </p:nvSpPr>
          <p:spPr bwMode="auto">
            <a:xfrm>
              <a:off x="8280" y="765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7" name="Rectangle 70"/>
            <p:cNvSpPr>
              <a:spLocks noChangeArrowheads="1"/>
            </p:cNvSpPr>
            <p:nvPr/>
          </p:nvSpPr>
          <p:spPr bwMode="auto">
            <a:xfrm>
              <a:off x="8820" y="8375"/>
              <a:ext cx="1552" cy="95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特色招生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學科測驗</a:t>
              </a: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鑑定</a:t>
              </a: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76" name="Line 36"/>
            <p:cNvSpPr>
              <a:spLocks noChangeShapeType="1"/>
            </p:cNvSpPr>
            <p:nvPr/>
          </p:nvSpPr>
          <p:spPr bwMode="auto">
            <a:xfrm>
              <a:off x="7200" y="8015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5" name="Line 35"/>
            <p:cNvSpPr>
              <a:spLocks noChangeShapeType="1"/>
            </p:cNvSpPr>
            <p:nvPr/>
          </p:nvSpPr>
          <p:spPr bwMode="auto">
            <a:xfrm>
              <a:off x="7199" y="8015"/>
              <a:ext cx="1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4" name="Line 34"/>
            <p:cNvSpPr>
              <a:spLocks noChangeShapeType="1"/>
            </p:cNvSpPr>
            <p:nvPr/>
          </p:nvSpPr>
          <p:spPr bwMode="auto">
            <a:xfrm flipH="1">
              <a:off x="9533" y="9171"/>
              <a:ext cx="0" cy="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3" name="Rectangle 91"/>
            <p:cNvSpPr>
              <a:spLocks noChangeArrowheads="1"/>
            </p:cNvSpPr>
            <p:nvPr/>
          </p:nvSpPr>
          <p:spPr bwMode="auto">
            <a:xfrm>
              <a:off x="7560" y="10637"/>
              <a:ext cx="1620" cy="36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同時辦理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72" name="Line 32"/>
            <p:cNvSpPr>
              <a:spLocks noChangeShapeType="1"/>
            </p:cNvSpPr>
            <p:nvPr/>
          </p:nvSpPr>
          <p:spPr bwMode="auto">
            <a:xfrm>
              <a:off x="7920" y="101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71" name="AutoShape 32"/>
            <p:cNvSpPr>
              <a:spLocks noChangeArrowheads="1"/>
            </p:cNvSpPr>
            <p:nvPr/>
          </p:nvSpPr>
          <p:spPr bwMode="auto">
            <a:xfrm>
              <a:off x="7560" y="10955"/>
              <a:ext cx="1440" cy="720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錄取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70" name="Rectangle 70"/>
            <p:cNvSpPr>
              <a:spLocks noChangeArrowheads="1"/>
            </p:cNvSpPr>
            <p:nvPr/>
          </p:nvSpPr>
          <p:spPr bwMode="auto">
            <a:xfrm>
              <a:off x="9900" y="2975"/>
              <a:ext cx="1260" cy="72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特色招生</a:t>
              </a:r>
              <a:endParaRPr kumimoji="1" lang="zh-TW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術科測驗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69" name="Line 29"/>
            <p:cNvSpPr>
              <a:spLocks noChangeShapeType="1"/>
            </p:cNvSpPr>
            <p:nvPr/>
          </p:nvSpPr>
          <p:spPr bwMode="auto">
            <a:xfrm>
              <a:off x="9900" y="513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>
              <a:off x="4500" y="801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7" name="AutoShape 76"/>
            <p:cNvSpPr>
              <a:spLocks noChangeArrowheads="1"/>
            </p:cNvSpPr>
            <p:nvPr/>
          </p:nvSpPr>
          <p:spPr bwMode="auto">
            <a:xfrm>
              <a:off x="1620" y="9330"/>
              <a:ext cx="1440" cy="1385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五專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免試入學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（第二次）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3420" y="765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5" name="Rectangle 70"/>
            <p:cNvSpPr>
              <a:spLocks noChangeArrowheads="1"/>
            </p:cNvSpPr>
            <p:nvPr/>
          </p:nvSpPr>
          <p:spPr bwMode="auto">
            <a:xfrm>
              <a:off x="3756" y="8375"/>
              <a:ext cx="1770" cy="95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特色招生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學科測驗</a:t>
              </a: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鑑定</a:t>
              </a:r>
              <a:r>
                <a:rPr kumimoji="1" lang="en-US" alt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64" name="Line 24"/>
            <p:cNvSpPr>
              <a:spLocks noChangeShapeType="1"/>
            </p:cNvSpPr>
            <p:nvPr/>
          </p:nvSpPr>
          <p:spPr bwMode="auto">
            <a:xfrm>
              <a:off x="2340" y="8015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3" name="Line 23"/>
            <p:cNvSpPr>
              <a:spLocks noChangeShapeType="1"/>
            </p:cNvSpPr>
            <p:nvPr/>
          </p:nvSpPr>
          <p:spPr bwMode="auto">
            <a:xfrm>
              <a:off x="2339" y="8015"/>
              <a:ext cx="1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2" name="Line 22"/>
            <p:cNvSpPr>
              <a:spLocks noChangeShapeType="1"/>
            </p:cNvSpPr>
            <p:nvPr/>
          </p:nvSpPr>
          <p:spPr bwMode="auto">
            <a:xfrm>
              <a:off x="4500" y="909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61" name="Rectangle 91"/>
            <p:cNvSpPr>
              <a:spLocks noChangeArrowheads="1"/>
            </p:cNvSpPr>
            <p:nvPr/>
          </p:nvSpPr>
          <p:spPr bwMode="auto">
            <a:xfrm>
              <a:off x="2700" y="10652"/>
              <a:ext cx="1620" cy="36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vert="horz" wrap="square" lIns="10440" tIns="26518" rIns="10440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得同時辦理</a:t>
              </a: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60" name="Line 20"/>
            <p:cNvSpPr>
              <a:spLocks noChangeShapeType="1"/>
            </p:cNvSpPr>
            <p:nvPr/>
          </p:nvSpPr>
          <p:spPr bwMode="auto">
            <a:xfrm>
              <a:off x="3060" y="1017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9" name="AutoShape 32"/>
            <p:cNvSpPr>
              <a:spLocks noChangeArrowheads="1"/>
            </p:cNvSpPr>
            <p:nvPr/>
          </p:nvSpPr>
          <p:spPr bwMode="auto">
            <a:xfrm>
              <a:off x="2700" y="10985"/>
              <a:ext cx="1440" cy="720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錄取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58" name="AutoShape 76"/>
            <p:cNvSpPr>
              <a:spLocks noChangeArrowheads="1"/>
            </p:cNvSpPr>
            <p:nvPr/>
          </p:nvSpPr>
          <p:spPr bwMode="auto">
            <a:xfrm>
              <a:off x="3600" y="9635"/>
              <a:ext cx="1800" cy="1080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特色招生</a:t>
              </a:r>
              <a:endParaRPr kumimoji="1" lang="zh-TW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考試分發入學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57" name="AutoShape 74"/>
            <p:cNvSpPr>
              <a:spLocks noChangeArrowheads="1"/>
            </p:cNvSpPr>
            <p:nvPr/>
          </p:nvSpPr>
          <p:spPr bwMode="auto">
            <a:xfrm>
              <a:off x="1053" y="7102"/>
              <a:ext cx="1260" cy="796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報到入學</a:t>
              </a:r>
              <a:endParaRPr kumimoji="1" lang="zh-TW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56" name="Line 16"/>
            <p:cNvSpPr>
              <a:spLocks noChangeShapeType="1"/>
            </p:cNvSpPr>
            <p:nvPr/>
          </p:nvSpPr>
          <p:spPr bwMode="auto">
            <a:xfrm flipH="1">
              <a:off x="2340" y="7295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5" name="Rectangle 35"/>
            <p:cNvSpPr>
              <a:spLocks noChangeArrowheads="1"/>
            </p:cNvSpPr>
            <p:nvPr/>
          </p:nvSpPr>
          <p:spPr bwMode="auto">
            <a:xfrm>
              <a:off x="2340" y="6935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Y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54" name="AutoShape 14"/>
            <p:cNvSpPr>
              <a:spLocks noChangeShapeType="1"/>
            </p:cNvSpPr>
            <p:nvPr/>
          </p:nvSpPr>
          <p:spPr bwMode="auto">
            <a:xfrm rot="16200000" flipH="1">
              <a:off x="2205" y="10850"/>
              <a:ext cx="630" cy="36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3" name="AutoShape 13"/>
            <p:cNvSpPr>
              <a:spLocks noChangeShapeType="1"/>
            </p:cNvSpPr>
            <p:nvPr/>
          </p:nvSpPr>
          <p:spPr bwMode="auto">
            <a:xfrm rot="5400000">
              <a:off x="4005" y="10850"/>
              <a:ext cx="630" cy="36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2" name="AutoShape 12"/>
            <p:cNvSpPr>
              <a:spLocks noChangeShapeType="1"/>
            </p:cNvSpPr>
            <p:nvPr/>
          </p:nvSpPr>
          <p:spPr bwMode="auto">
            <a:xfrm>
              <a:off x="3420" y="11705"/>
              <a:ext cx="1" cy="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1" name="AutoShape 11"/>
            <p:cNvSpPr>
              <a:spLocks noChangeShapeType="1"/>
            </p:cNvSpPr>
            <p:nvPr/>
          </p:nvSpPr>
          <p:spPr bwMode="auto">
            <a:xfrm rot="16200000" flipH="1">
              <a:off x="7080" y="10835"/>
              <a:ext cx="600" cy="36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50" name="AutoShape 10"/>
            <p:cNvSpPr>
              <a:spLocks noChangeShapeType="1"/>
            </p:cNvSpPr>
            <p:nvPr/>
          </p:nvSpPr>
          <p:spPr bwMode="auto">
            <a:xfrm rot="5400000">
              <a:off x="9041" y="10883"/>
              <a:ext cx="600" cy="36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49" name="Line 9"/>
            <p:cNvSpPr>
              <a:spLocks noChangeShapeType="1"/>
            </p:cNvSpPr>
            <p:nvPr/>
          </p:nvSpPr>
          <p:spPr bwMode="auto">
            <a:xfrm>
              <a:off x="8100" y="3215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0648" name="AutoShape 10"/>
            <p:cNvSpPr>
              <a:spLocks noChangeArrowheads="1"/>
            </p:cNvSpPr>
            <p:nvPr/>
          </p:nvSpPr>
          <p:spPr bwMode="auto">
            <a:xfrm>
              <a:off x="7200" y="2435"/>
              <a:ext cx="1980" cy="720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國中教學正常化</a:t>
              </a:r>
              <a:endParaRPr kumimoji="1" 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及學力品質確保</a:t>
              </a:r>
              <a:endParaRPr kumimoji="1" 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47" name="AutoShape 6"/>
            <p:cNvSpPr>
              <a:spLocks noChangeArrowheads="1"/>
            </p:cNvSpPr>
            <p:nvPr/>
          </p:nvSpPr>
          <p:spPr bwMode="auto">
            <a:xfrm>
              <a:off x="7200" y="3335"/>
              <a:ext cx="1980" cy="720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3035" tIns="26518" rIns="53035" bIns="26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國中教育會考</a:t>
              </a:r>
              <a:endParaRPr kumimoji="1" 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（</a:t>
              </a:r>
              <a:r>
                <a:rPr kumimoji="1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5</a:t>
              </a:r>
              <a:r>
                <a:rPr kumimoji="1" 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月辦理</a:t>
              </a:r>
              <a:r>
                <a:rPr kumimoji="1" lang="zh-TW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標楷體" pitchFamily="65" charset="-120"/>
                </a:rPr>
                <a:t>）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0646" name="Line 6"/>
            <p:cNvSpPr>
              <a:spLocks noChangeShapeType="1"/>
            </p:cNvSpPr>
            <p:nvPr/>
          </p:nvSpPr>
          <p:spPr bwMode="auto">
            <a:xfrm>
              <a:off x="8100" y="315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9360" y="3200"/>
              <a:ext cx="1980" cy="1395"/>
              <a:chOff x="9360" y="3200"/>
              <a:chExt cx="1980" cy="1395"/>
            </a:xfrm>
          </p:grpSpPr>
          <p:sp>
            <p:nvSpPr>
              <p:cNvPr id="240645" name="Line 5"/>
              <p:cNvSpPr>
                <a:spLocks noChangeShapeType="1"/>
              </p:cNvSpPr>
              <p:nvPr/>
            </p:nvSpPr>
            <p:spPr bwMode="auto">
              <a:xfrm>
                <a:off x="9360" y="3200"/>
                <a:ext cx="1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0644" name="AutoShape 85"/>
              <p:cNvSpPr>
                <a:spLocks noChangeArrowheads="1"/>
              </p:cNvSpPr>
              <p:nvPr/>
            </p:nvSpPr>
            <p:spPr bwMode="auto">
              <a:xfrm>
                <a:off x="9720" y="3875"/>
                <a:ext cx="1620" cy="720"/>
              </a:xfrm>
              <a:prstGeom prst="flowChartProcess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53035" tIns="26518" rIns="53035" bIns="265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標楷體" pitchFamily="65" charset="-120"/>
                  </a:rPr>
                  <a:t>身心障礙學生就學輔導</a:t>
                </a:r>
                <a:endParaRPr kumimoji="1" lang="zh-TW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40643" name="Line 3"/>
              <p:cNvSpPr>
                <a:spLocks noChangeShapeType="1"/>
              </p:cNvSpPr>
              <p:nvPr/>
            </p:nvSpPr>
            <p:spPr bwMode="auto">
              <a:xfrm>
                <a:off x="9360" y="4055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相關資源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85852" y="1714488"/>
            <a:ext cx="6286544" cy="37862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年國教網站</a:t>
            </a:r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http://12basic.edu.tw/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buFontTx/>
              <a:buNone/>
            </a:pP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臺北市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年國教網站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 tooltip="http://12basic.tp.edu.tw/"/>
              </a:rPr>
              <a:t>http://12basic.tp.edu.tw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再興中學首頁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http://www.thsh.tp.edu.tw/web/thsh/default.asp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37219285-FE45-4A6D-8FB9-F5A737564ADF}" type="slidenum">
              <a:rPr kumimoji="0" lang="en-US" altLang="zh-TW" sz="120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22</a:t>
            </a:fld>
            <a:endParaRPr kumimoji="0" lang="en-US" altLang="zh-TW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458759" y="230596"/>
            <a:ext cx="8215370" cy="5855203"/>
          </a:xfrm>
          <a:prstGeom prst="triangle">
            <a:avLst>
              <a:gd name="adj" fmla="val 49088"/>
            </a:avLst>
          </a:prstGeom>
          <a:solidFill>
            <a:srgbClr val="FFCC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8614" name="文字方塊 5"/>
          <p:cNvSpPr txBox="1">
            <a:spLocks noChangeArrowheads="1"/>
          </p:cNvSpPr>
          <p:nvPr/>
        </p:nvSpPr>
        <p:spPr bwMode="auto">
          <a:xfrm>
            <a:off x="1500188" y="4724400"/>
            <a:ext cx="128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</a:t>
            </a:r>
          </a:p>
        </p:txBody>
      </p:sp>
      <p:sp>
        <p:nvSpPr>
          <p:cNvPr id="68615" name="文字方塊 6"/>
          <p:cNvSpPr txBox="1">
            <a:spLocks noChangeArrowheads="1"/>
          </p:cNvSpPr>
          <p:nvPr/>
        </p:nvSpPr>
        <p:spPr bwMode="auto">
          <a:xfrm>
            <a:off x="3857625" y="1857375"/>
            <a:ext cx="1214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家長</a:t>
            </a:r>
          </a:p>
        </p:txBody>
      </p:sp>
      <p:sp>
        <p:nvSpPr>
          <p:cNvPr id="68616" name="文字方塊 7"/>
          <p:cNvSpPr txBox="1">
            <a:spLocks noChangeArrowheads="1"/>
          </p:cNvSpPr>
          <p:nvPr/>
        </p:nvSpPr>
        <p:spPr bwMode="auto">
          <a:xfrm>
            <a:off x="6215063" y="4724400"/>
            <a:ext cx="121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老師</a:t>
            </a:r>
          </a:p>
        </p:txBody>
      </p:sp>
      <p:sp>
        <p:nvSpPr>
          <p:cNvPr id="7" name="左-右-上三向箭號 6"/>
          <p:cNvSpPr/>
          <p:nvPr/>
        </p:nvSpPr>
        <p:spPr>
          <a:xfrm>
            <a:off x="2643174" y="2571744"/>
            <a:ext cx="3571854" cy="3357581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8620" name="文字方塊 7"/>
          <p:cNvSpPr txBox="1">
            <a:spLocks noChangeArrowheads="1"/>
          </p:cNvSpPr>
          <p:nvPr/>
        </p:nvSpPr>
        <p:spPr bwMode="auto">
          <a:xfrm>
            <a:off x="3419475" y="4786313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三方合作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06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843213" y="1165225"/>
            <a:ext cx="4824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dirty="0">
                <a:solidFill>
                  <a:srgbClr val="FF0000"/>
                </a:solidFill>
                <a:ea typeface="標楷體" pitchFamily="65" charset="-120"/>
              </a:rPr>
              <a:t>謝謝各位家長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051050" y="5516563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教務處：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106  107  108  109  142  144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2B7F2-845F-4AA6-B993-E8BC01ACDDEE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1638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0" y="142852"/>
            <a:ext cx="8929718" cy="596900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十二年國民基本教育要做的是什麼</a:t>
            </a:r>
            <a:endParaRPr lang="zh-TW" altLang="en-US" sz="4000" b="1" dirty="0" smtClean="0">
              <a:ln>
                <a:noFill/>
              </a:ln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16388" name="Picture 8" descr="海報3_12年國教系統架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1520" y="4600889"/>
            <a:ext cx="936104" cy="574279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86050" y="4600889"/>
            <a:ext cx="1439862" cy="916343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918021" y="4725144"/>
            <a:ext cx="1118475" cy="720080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4270" y="4048410"/>
            <a:ext cx="1405521" cy="839617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07905" y="1124743"/>
            <a:ext cx="2088232" cy="432049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79912" y="1916833"/>
            <a:ext cx="1584176" cy="360040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0" y="2708920"/>
            <a:ext cx="1376537" cy="432049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94269" y="5337212"/>
            <a:ext cx="1405521" cy="468052"/>
          </a:xfrm>
          <a:prstGeom prst="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5FC05-C1C7-4C6B-81AB-1C63CC7D5DDC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2048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0" y="357166"/>
            <a:ext cx="9144000" cy="792163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十二年國民基本教育有什麼配套措施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subTitle" idx="4294967295"/>
          </p:nvPr>
        </p:nvSpPr>
        <p:spPr>
          <a:xfrm>
            <a:off x="935038" y="1412875"/>
            <a:ext cx="8208962" cy="45370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一、推動高中職優質化及均質化</a:t>
            </a:r>
            <a:endParaRPr lang="en-US" altLang="zh-TW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6738" y="2312988"/>
            <a:ext cx="7489825" cy="3276600"/>
            <a:chOff x="357" y="1457"/>
            <a:chExt cx="4718" cy="2064"/>
          </a:xfrm>
        </p:grpSpPr>
        <p:sp>
          <p:nvSpPr>
            <p:cNvPr id="71685" name="AutoShape 5"/>
            <p:cNvSpPr>
              <a:spLocks noChangeArrowheads="1"/>
            </p:cNvSpPr>
            <p:nvPr/>
          </p:nvSpPr>
          <p:spPr bwMode="auto">
            <a:xfrm>
              <a:off x="765" y="1530"/>
              <a:ext cx="4310" cy="6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99">
                    <a:alpha val="80000"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66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zh-TW" altLang="en-US" sz="4000" dirty="0">
                  <a:solidFill>
                    <a:srgbClr val="C1FFFF"/>
                  </a:solidFill>
                  <a:latin typeface="Arial" pitchFamily="34" charset="0"/>
                  <a:ea typeface="華康儷粗黑" pitchFamily="49" charset="-120"/>
                </a:rPr>
                <a:t>　　　　</a:t>
              </a:r>
              <a:r>
                <a:rPr lang="zh-TW" alt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華康儷粗黑" pitchFamily="49" charset="-120"/>
                </a:rPr>
                <a:t>各校教育品質的提升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57" y="1457"/>
              <a:ext cx="1587" cy="651"/>
              <a:chOff x="385" y="1207"/>
              <a:chExt cx="1587" cy="651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85" y="1207"/>
                <a:ext cx="1587" cy="651"/>
                <a:chOff x="613" y="1252"/>
                <a:chExt cx="1587" cy="651"/>
              </a:xfrm>
            </p:grpSpPr>
            <p:sp>
              <p:nvSpPr>
                <p:cNvPr id="20498" name="AutoShape 11"/>
                <p:cNvSpPr>
                  <a:spLocks noChangeArrowheads="1"/>
                </p:cNvSpPr>
                <p:nvPr/>
              </p:nvSpPr>
              <p:spPr bwMode="auto">
                <a:xfrm>
                  <a:off x="613" y="1252"/>
                  <a:ext cx="1587" cy="6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FF"/>
                </a:solidFill>
                <a:ln w="762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zh-TW" sz="5400">
                    <a:solidFill>
                      <a:schemeClr val="tx1"/>
                    </a:solidFill>
                    <a:latin typeface="Arial" pitchFamily="34" charset="0"/>
                    <a:ea typeface="華康儷粗黑" pitchFamily="49" charset="-120"/>
                  </a:endParaRPr>
                </a:p>
              </p:txBody>
            </p:sp>
            <p:sp>
              <p:nvSpPr>
                <p:cNvPr id="2" name="AutoShape 12"/>
                <p:cNvSpPr>
                  <a:spLocks noChangeArrowheads="1"/>
                </p:cNvSpPr>
                <p:nvPr/>
              </p:nvSpPr>
              <p:spPr bwMode="auto">
                <a:xfrm>
                  <a:off x="613" y="1253"/>
                  <a:ext cx="1587" cy="6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FF"/>
                </a:solidFill>
                <a:ln w="76200" algn="ctr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zh-TW" sz="5400">
                    <a:solidFill>
                      <a:schemeClr val="tx1"/>
                    </a:solidFill>
                    <a:latin typeface="Arial" pitchFamily="34" charset="0"/>
                    <a:ea typeface="華康儷粗黑" pitchFamily="49" charset="-120"/>
                  </a:endParaRPr>
                </a:p>
              </p:txBody>
            </p:sp>
            <p:sp>
              <p:nvSpPr>
                <p:cNvPr id="20500" name="AutoShape 13"/>
                <p:cNvSpPr>
                  <a:spLocks noChangeArrowheads="1"/>
                </p:cNvSpPr>
                <p:nvPr/>
              </p:nvSpPr>
              <p:spPr bwMode="auto">
                <a:xfrm>
                  <a:off x="657" y="1306"/>
                  <a:ext cx="1497" cy="228"/>
                </a:xfrm>
                <a:prstGeom prst="roundRect">
                  <a:avLst>
                    <a:gd name="adj" fmla="val 28231"/>
                  </a:avLst>
                </a:prstGeom>
                <a:solidFill>
                  <a:srgbClr val="CCFFFF">
                    <a:alpha val="67058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 sz="18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501" name="Oval 14"/>
                <p:cNvSpPr>
                  <a:spLocks noChangeArrowheads="1"/>
                </p:cNvSpPr>
                <p:nvPr/>
              </p:nvSpPr>
              <p:spPr bwMode="auto">
                <a:xfrm>
                  <a:off x="793" y="1298"/>
                  <a:ext cx="1255" cy="125"/>
                </a:xfrm>
                <a:prstGeom prst="ellipse">
                  <a:avLst/>
                </a:prstGeom>
                <a:solidFill>
                  <a:srgbClr val="CCFF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 sz="18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20497" name="Text Box 15"/>
              <p:cNvSpPr txBox="1">
                <a:spLocks noChangeArrowheads="1"/>
              </p:cNvSpPr>
              <p:nvPr/>
            </p:nvSpPr>
            <p:spPr bwMode="auto">
              <a:xfrm>
                <a:off x="641" y="1312"/>
                <a:ext cx="1074" cy="442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TW" altLang="en-US" sz="4000" b="1">
                    <a:solidFill>
                      <a:schemeClr val="tx1"/>
                    </a:solidFill>
                    <a:latin typeface="Arial" pitchFamily="34" charset="0"/>
                  </a:rPr>
                  <a:t>優質化</a:t>
                </a:r>
              </a:p>
            </p:txBody>
          </p:sp>
        </p:grpSp>
        <p:sp>
          <p:nvSpPr>
            <p:cNvPr id="71697" name="AutoShape 17"/>
            <p:cNvSpPr>
              <a:spLocks noChangeArrowheads="1"/>
            </p:cNvSpPr>
            <p:nvPr/>
          </p:nvSpPr>
          <p:spPr bwMode="auto">
            <a:xfrm>
              <a:off x="765" y="2523"/>
              <a:ext cx="4310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99">
                    <a:alpha val="80000"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66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zh-TW" altLang="en-US" sz="4000">
                  <a:solidFill>
                    <a:srgbClr val="C1FFFF"/>
                  </a:solidFill>
                  <a:latin typeface="Arial" pitchFamily="34" charset="0"/>
                  <a:ea typeface="華康儷粗黑" pitchFamily="49" charset="-120"/>
                </a:rPr>
                <a:t>　　　　</a:t>
              </a:r>
              <a:r>
                <a:rPr lang="zh-TW" altLang="en-US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華康儷粗黑" pitchFamily="49" charset="-120"/>
                </a:rPr>
                <a:t>垂直合作與橫向整合</a:t>
              </a:r>
            </a:p>
            <a:p>
              <a:pPr>
                <a:defRPr/>
              </a:pPr>
              <a:r>
                <a:rPr lang="zh-TW" altLang="en-US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華康儷粗黑" pitchFamily="49" charset="-120"/>
                </a:rPr>
                <a:t>　　　　區域內學校的資源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57" y="2455"/>
              <a:ext cx="1587" cy="651"/>
              <a:chOff x="385" y="1207"/>
              <a:chExt cx="1587" cy="651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385" y="1207"/>
                <a:ext cx="1587" cy="651"/>
                <a:chOff x="613" y="1252"/>
                <a:chExt cx="1587" cy="651"/>
              </a:xfrm>
            </p:grpSpPr>
            <p:sp>
              <p:nvSpPr>
                <p:cNvPr id="20492" name="AutoShape 11"/>
                <p:cNvSpPr>
                  <a:spLocks noChangeArrowheads="1"/>
                </p:cNvSpPr>
                <p:nvPr/>
              </p:nvSpPr>
              <p:spPr bwMode="auto">
                <a:xfrm>
                  <a:off x="613" y="1252"/>
                  <a:ext cx="1587" cy="6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FF"/>
                </a:solidFill>
                <a:ln w="762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zh-TW" sz="5400">
                    <a:solidFill>
                      <a:schemeClr val="tx1"/>
                    </a:solidFill>
                    <a:latin typeface="Arial" pitchFamily="34" charset="0"/>
                    <a:ea typeface="華康儷粗黑" pitchFamily="49" charset="-120"/>
                  </a:endParaRPr>
                </a:p>
              </p:txBody>
            </p:sp>
            <p:sp>
              <p:nvSpPr>
                <p:cNvPr id="71692" name="AutoShape 12"/>
                <p:cNvSpPr>
                  <a:spLocks noChangeArrowheads="1"/>
                </p:cNvSpPr>
                <p:nvPr/>
              </p:nvSpPr>
              <p:spPr bwMode="auto">
                <a:xfrm>
                  <a:off x="613" y="1253"/>
                  <a:ext cx="1587" cy="6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FF"/>
                </a:solidFill>
                <a:ln w="76200" algn="ctr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zh-TW" sz="5400">
                    <a:solidFill>
                      <a:schemeClr val="tx1"/>
                    </a:solidFill>
                    <a:latin typeface="Arial" pitchFamily="34" charset="0"/>
                    <a:ea typeface="華康儷粗黑" pitchFamily="49" charset="-120"/>
                  </a:endParaRPr>
                </a:p>
              </p:txBody>
            </p:sp>
            <p:sp>
              <p:nvSpPr>
                <p:cNvPr id="20494" name="AutoShape 13"/>
                <p:cNvSpPr>
                  <a:spLocks noChangeArrowheads="1"/>
                </p:cNvSpPr>
                <p:nvPr/>
              </p:nvSpPr>
              <p:spPr bwMode="auto">
                <a:xfrm>
                  <a:off x="657" y="1306"/>
                  <a:ext cx="1497" cy="228"/>
                </a:xfrm>
                <a:prstGeom prst="roundRect">
                  <a:avLst>
                    <a:gd name="adj" fmla="val 28231"/>
                  </a:avLst>
                </a:prstGeom>
                <a:solidFill>
                  <a:srgbClr val="CCFFFF">
                    <a:alpha val="67058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 sz="18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0495" name="Oval 14"/>
                <p:cNvSpPr>
                  <a:spLocks noChangeArrowheads="1"/>
                </p:cNvSpPr>
                <p:nvPr/>
              </p:nvSpPr>
              <p:spPr bwMode="auto">
                <a:xfrm>
                  <a:off x="793" y="1298"/>
                  <a:ext cx="1255" cy="125"/>
                </a:xfrm>
                <a:prstGeom prst="ellipse">
                  <a:avLst/>
                </a:prstGeom>
                <a:solidFill>
                  <a:srgbClr val="CCFF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 sz="18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20491" name="Text Box 15"/>
              <p:cNvSpPr txBox="1">
                <a:spLocks noChangeArrowheads="1"/>
              </p:cNvSpPr>
              <p:nvPr/>
            </p:nvSpPr>
            <p:spPr bwMode="auto">
              <a:xfrm>
                <a:off x="641" y="1312"/>
                <a:ext cx="1074" cy="442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TW" altLang="en-US" sz="4000" b="1">
                    <a:solidFill>
                      <a:schemeClr val="tx1"/>
                    </a:solidFill>
                    <a:latin typeface="Arial" pitchFamily="34" charset="0"/>
                  </a:rPr>
                  <a:t>均質化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10304-C150-4796-AB4C-5D93AA59A06D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1945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42844" y="285728"/>
            <a:ext cx="8643998" cy="595313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十二年國民基本教育有什麼配套措施</a:t>
            </a:r>
          </a:p>
        </p:txBody>
      </p:sp>
      <p:sp>
        <p:nvSpPr>
          <p:cNvPr id="19459" name="Rectangle 5"/>
          <p:cNvSpPr>
            <a:spLocks noGrp="1"/>
          </p:cNvSpPr>
          <p:nvPr>
            <p:ph type="subTitle" idx="4294967295"/>
          </p:nvPr>
        </p:nvSpPr>
        <p:spPr>
          <a:xfrm>
            <a:off x="285720" y="1000108"/>
            <a:ext cx="8208963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二、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高中職免學費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5720" y="1714488"/>
            <a:ext cx="8562975" cy="4735512"/>
            <a:chOff x="158" y="1207"/>
            <a:chExt cx="5394" cy="2983"/>
          </a:xfrm>
        </p:grpSpPr>
        <p:sp>
          <p:nvSpPr>
            <p:cNvPr id="19462" name="Rectangle 3"/>
            <p:cNvSpPr>
              <a:spLocks noChangeArrowheads="1"/>
            </p:cNvSpPr>
            <p:nvPr/>
          </p:nvSpPr>
          <p:spPr bwMode="auto">
            <a:xfrm>
              <a:off x="158" y="1207"/>
              <a:ext cx="5394" cy="298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1" y="1525"/>
              <a:ext cx="4846" cy="1722"/>
              <a:chOff x="444" y="1138"/>
              <a:chExt cx="4846" cy="1391"/>
            </a:xfrm>
          </p:grpSpPr>
          <p:sp>
            <p:nvSpPr>
              <p:cNvPr id="19475" name="AutoShape 5"/>
              <p:cNvSpPr>
                <a:spLocks noChangeArrowheads="1"/>
              </p:cNvSpPr>
              <p:nvPr/>
            </p:nvSpPr>
            <p:spPr bwMode="auto">
              <a:xfrm>
                <a:off x="458" y="1138"/>
                <a:ext cx="4832" cy="139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76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latinLnBrk="1"/>
                <a:endParaRPr lang="zh-TW" altLang="zh-TW" sz="1200" b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9476" name="AutoShape 6"/>
              <p:cNvSpPr>
                <a:spLocks noChangeArrowheads="1"/>
              </p:cNvSpPr>
              <p:nvPr/>
            </p:nvSpPr>
            <p:spPr bwMode="auto">
              <a:xfrm>
                <a:off x="444" y="1138"/>
                <a:ext cx="4832" cy="1391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zh-TW" altLang="zh-TW" sz="1200" b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19464" name="AutoShape 7"/>
            <p:cNvSpPr>
              <a:spLocks noChangeArrowheads="1"/>
            </p:cNvSpPr>
            <p:nvPr/>
          </p:nvSpPr>
          <p:spPr bwMode="auto">
            <a:xfrm>
              <a:off x="521" y="1835"/>
              <a:ext cx="4671" cy="1335"/>
            </a:xfrm>
            <a:prstGeom prst="roundRect">
              <a:avLst>
                <a:gd name="adj" fmla="val 1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95300" indent="-495300" algn="just" eaLnBrk="0" hangingPunct="0">
                <a:lnSpc>
                  <a:spcPct val="120000"/>
                </a:lnSpc>
                <a:spcBef>
                  <a:spcPct val="20000"/>
                </a:spcBef>
                <a:buFontTx/>
                <a:buAutoNum type="arabicPeriod"/>
              </a:pPr>
              <a:r>
                <a:rPr lang="zh-TW" altLang="en-US" sz="2200" dirty="0">
                  <a:solidFill>
                    <a:srgbClr val="000000"/>
                  </a:solidFill>
                </a:rPr>
                <a:t>家戶年所得</a:t>
              </a:r>
              <a:r>
                <a:rPr lang="en-US" altLang="zh-TW" sz="2200" dirty="0">
                  <a:solidFill>
                    <a:srgbClr val="C00000"/>
                  </a:solidFill>
                </a:rPr>
                <a:t>114</a:t>
              </a:r>
              <a:r>
                <a:rPr lang="zh-TW" altLang="en-US" sz="2200" dirty="0">
                  <a:solidFill>
                    <a:srgbClr val="C00000"/>
                  </a:solidFill>
                </a:rPr>
                <a:t>萬元以下</a:t>
              </a:r>
              <a:r>
                <a:rPr lang="zh-TW" altLang="en-US" sz="2200" dirty="0">
                  <a:solidFill>
                    <a:srgbClr val="000000"/>
                  </a:solidFill>
                </a:rPr>
                <a:t>就讀高職</a:t>
              </a:r>
              <a:r>
                <a:rPr lang="en-US" altLang="zh-TW" sz="2200" dirty="0">
                  <a:solidFill>
                    <a:srgbClr val="000000"/>
                  </a:solidFill>
                </a:rPr>
                <a:t>(</a:t>
              </a:r>
              <a:r>
                <a:rPr lang="zh-TW" altLang="en-US" sz="2200" dirty="0">
                  <a:solidFill>
                    <a:srgbClr val="000000"/>
                  </a:solidFill>
                </a:rPr>
                <a:t>含五專前三年</a:t>
              </a:r>
              <a:r>
                <a:rPr lang="en-US" altLang="zh-TW" sz="2200" dirty="0">
                  <a:solidFill>
                    <a:srgbClr val="000000"/>
                  </a:solidFill>
                </a:rPr>
                <a:t>)</a:t>
              </a:r>
              <a:r>
                <a:rPr lang="zh-TW" altLang="en-US" sz="2200" dirty="0">
                  <a:solidFill>
                    <a:srgbClr val="000000"/>
                  </a:solidFill>
                </a:rPr>
                <a:t>的學生</a:t>
              </a:r>
              <a:r>
                <a:rPr lang="zh-TW" altLang="en-US" sz="2200" dirty="0">
                  <a:solidFill>
                    <a:srgbClr val="C00000"/>
                  </a:solidFill>
                </a:rPr>
                <a:t>免學費</a:t>
              </a:r>
              <a:r>
                <a:rPr lang="zh-TW" altLang="en-US" sz="2200" dirty="0">
                  <a:solidFill>
                    <a:srgbClr val="000000"/>
                  </a:solidFill>
                </a:rPr>
                <a:t>。</a:t>
              </a:r>
            </a:p>
            <a:p>
              <a:pPr marL="495300" indent="-495300" algn="just" eaLnBrk="0" hangingPunct="0">
                <a:lnSpc>
                  <a:spcPct val="120000"/>
                </a:lnSpc>
                <a:spcBef>
                  <a:spcPct val="20000"/>
                </a:spcBef>
                <a:buFontTx/>
                <a:buAutoNum type="arabicPeriod"/>
              </a:pPr>
              <a:r>
                <a:rPr lang="zh-TW" altLang="en-US" sz="2200" dirty="0">
                  <a:solidFill>
                    <a:srgbClr val="000000"/>
                  </a:solidFill>
                </a:rPr>
                <a:t>家戶年所得</a:t>
              </a:r>
              <a:r>
                <a:rPr lang="en-US" altLang="zh-TW" sz="2200" dirty="0">
                  <a:solidFill>
                    <a:srgbClr val="C00000"/>
                  </a:solidFill>
                </a:rPr>
                <a:t>114</a:t>
              </a:r>
              <a:r>
                <a:rPr lang="zh-TW" altLang="en-US" sz="2200" dirty="0">
                  <a:solidFill>
                    <a:srgbClr val="C00000"/>
                  </a:solidFill>
                </a:rPr>
                <a:t>萬元以下</a:t>
              </a:r>
              <a:r>
                <a:rPr lang="zh-TW" altLang="en-US" sz="2200" dirty="0">
                  <a:solidFill>
                    <a:srgbClr val="000000"/>
                  </a:solidFill>
                </a:rPr>
                <a:t>就讀私立高中學生比照公立學校收費</a:t>
              </a:r>
              <a:r>
                <a:rPr lang="en-US" altLang="zh-TW" sz="2200" dirty="0">
                  <a:solidFill>
                    <a:srgbClr val="000000"/>
                  </a:solidFill>
                </a:rPr>
                <a:t>(</a:t>
              </a:r>
              <a:r>
                <a:rPr lang="zh-TW" altLang="en-US" sz="1800" dirty="0">
                  <a:solidFill>
                    <a:srgbClr val="000000"/>
                  </a:solidFill>
                </a:rPr>
                <a:t>但以下不予補助：</a:t>
              </a:r>
              <a:r>
                <a:rPr lang="en-US" altLang="zh-TW" sz="1800" dirty="0">
                  <a:solidFill>
                    <a:srgbClr val="953901"/>
                  </a:solidFill>
                </a:rPr>
                <a:t>1.</a:t>
              </a:r>
              <a:r>
                <a:rPr lang="zh-TW" altLang="en-US" sz="1800" dirty="0">
                  <a:solidFill>
                    <a:srgbClr val="953901"/>
                  </a:solidFill>
                </a:rPr>
                <a:t>家戶年利息在</a:t>
              </a:r>
              <a:r>
                <a:rPr lang="en-US" altLang="zh-TW" sz="1800" dirty="0">
                  <a:solidFill>
                    <a:srgbClr val="953901"/>
                  </a:solidFill>
                </a:rPr>
                <a:t>10</a:t>
              </a:r>
              <a:r>
                <a:rPr lang="zh-TW" altLang="en-US" sz="1800" dirty="0">
                  <a:solidFill>
                    <a:srgbClr val="953901"/>
                  </a:solidFill>
                </a:rPr>
                <a:t>萬元</a:t>
              </a:r>
              <a:r>
                <a:rPr lang="en-US" altLang="zh-TW" sz="1800" dirty="0">
                  <a:solidFill>
                    <a:srgbClr val="953901"/>
                  </a:solidFill>
                </a:rPr>
                <a:t>(</a:t>
              </a:r>
              <a:r>
                <a:rPr lang="zh-TW" altLang="en-US" sz="1800" dirty="0">
                  <a:solidFill>
                    <a:srgbClr val="953901"/>
                  </a:solidFill>
                </a:rPr>
                <a:t>含</a:t>
              </a:r>
              <a:r>
                <a:rPr lang="en-US" altLang="zh-TW" sz="1800" dirty="0">
                  <a:solidFill>
                    <a:srgbClr val="953901"/>
                  </a:solidFill>
                </a:rPr>
                <a:t>)</a:t>
              </a:r>
              <a:r>
                <a:rPr lang="zh-TW" altLang="en-US" sz="1800" dirty="0">
                  <a:solidFill>
                    <a:srgbClr val="953901"/>
                  </a:solidFill>
                </a:rPr>
                <a:t>以上</a:t>
              </a:r>
              <a:r>
                <a:rPr lang="en-US" altLang="zh-TW" sz="1800" dirty="0">
                  <a:solidFill>
                    <a:srgbClr val="953901"/>
                  </a:solidFill>
                </a:rPr>
                <a:t>。       </a:t>
              </a:r>
              <a:r>
                <a:rPr lang="en-US" altLang="zh-TW" sz="1800" dirty="0" smtClean="0">
                  <a:solidFill>
                    <a:srgbClr val="953901"/>
                  </a:solidFill>
                </a:rPr>
                <a:t>       2</a:t>
              </a:r>
              <a:r>
                <a:rPr lang="en-US" altLang="zh-TW" sz="1800" dirty="0">
                  <a:solidFill>
                    <a:srgbClr val="953901"/>
                  </a:solidFill>
                </a:rPr>
                <a:t>.</a:t>
              </a:r>
              <a:r>
                <a:rPr lang="zh-TW" altLang="en-US" sz="1800" dirty="0">
                  <a:solidFill>
                    <a:srgbClr val="953901"/>
                  </a:solidFill>
                </a:rPr>
                <a:t>家戶擁有第</a:t>
              </a:r>
              <a:r>
                <a:rPr lang="en-US" altLang="zh-TW" sz="1800" dirty="0">
                  <a:solidFill>
                    <a:srgbClr val="953901"/>
                  </a:solidFill>
                </a:rPr>
                <a:t>3</a:t>
              </a:r>
              <a:r>
                <a:rPr lang="zh-TW" altLang="en-US" sz="1800" dirty="0">
                  <a:solidFill>
                    <a:srgbClr val="953901"/>
                  </a:solidFill>
                </a:rPr>
                <a:t>筆以上之不動產</a:t>
              </a:r>
              <a:r>
                <a:rPr lang="en-US" altLang="zh-TW" sz="1800" dirty="0">
                  <a:solidFill>
                    <a:srgbClr val="953901"/>
                  </a:solidFill>
                </a:rPr>
                <a:t>，</a:t>
              </a:r>
              <a:r>
                <a:rPr lang="zh-TW" altLang="en-US" sz="1800" dirty="0">
                  <a:solidFill>
                    <a:srgbClr val="953901"/>
                  </a:solidFill>
                </a:rPr>
                <a:t>且期公告現值在</a:t>
              </a:r>
              <a:r>
                <a:rPr lang="en-US" altLang="zh-TW" sz="1800" dirty="0">
                  <a:solidFill>
                    <a:srgbClr val="953901"/>
                  </a:solidFill>
                </a:rPr>
                <a:t>650</a:t>
              </a:r>
              <a:r>
                <a:rPr lang="zh-TW" altLang="en-US" sz="1800" dirty="0">
                  <a:solidFill>
                    <a:srgbClr val="953901"/>
                  </a:solidFill>
                </a:rPr>
                <a:t>萬元以上者</a:t>
              </a:r>
              <a:r>
                <a:rPr lang="en-US" altLang="zh-TW" sz="2200" dirty="0">
                  <a:solidFill>
                    <a:srgbClr val="000000"/>
                  </a:solidFill>
                </a:rPr>
                <a:t>)</a:t>
              </a:r>
              <a:endParaRPr lang="zh-TW" altLang="en-US" sz="22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85" y="1389"/>
              <a:ext cx="3266" cy="374"/>
              <a:chOff x="385" y="1070"/>
              <a:chExt cx="3266" cy="374"/>
            </a:xfrm>
          </p:grpSpPr>
          <p:sp>
            <p:nvSpPr>
              <p:cNvPr id="19473" name="AutoShape 9"/>
              <p:cNvSpPr>
                <a:spLocks noChangeArrowheads="1"/>
              </p:cNvSpPr>
              <p:nvPr/>
            </p:nvSpPr>
            <p:spPr bwMode="auto">
              <a:xfrm rot="5400000">
                <a:off x="1831" y="-376"/>
                <a:ext cx="374" cy="3266"/>
              </a:xfrm>
              <a:prstGeom prst="flowChartManualInpu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76200" prstMaterial="legacyPlastic">
                <a:bevelT w="13500" h="13500" prst="angle"/>
                <a:bevelB w="13500" h="13500" prst="angle"/>
                <a:extrusionClr>
                  <a:srgbClr val="A50021"/>
                </a:extrusionClr>
              </a:sp3d>
            </p:spPr>
            <p:txBody>
              <a:bodyPr rot="10800000" vert="eaVert" wrap="none" lIns="87313" tIns="44450" rIns="87313" bIns="44450" anchor="ctr">
                <a:flatTx/>
              </a:bodyPr>
              <a:lstStyle/>
              <a:p>
                <a:endParaRPr lang="zh-TW" altLang="en-US" sz="1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31" y="1100"/>
                <a:ext cx="26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zh-TW" altLang="en-US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第一階段</a:t>
                </a:r>
                <a:r>
                  <a:rPr lang="en-US" altLang="zh-TW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(100</a:t>
                </a:r>
                <a:r>
                  <a:rPr lang="zh-TW" altLang="en-US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年</a:t>
                </a:r>
                <a:r>
                  <a:rPr lang="en-US" altLang="zh-TW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8</a:t>
                </a:r>
                <a:r>
                  <a:rPr lang="zh-TW" altLang="en-US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月至</a:t>
                </a:r>
                <a:r>
                  <a:rPr lang="en-US" altLang="zh-TW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103</a:t>
                </a:r>
                <a:r>
                  <a:rPr lang="zh-TW" altLang="en-US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年</a:t>
                </a:r>
                <a:r>
                  <a:rPr lang="en-US" altLang="zh-TW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7</a:t>
                </a:r>
                <a:r>
                  <a:rPr lang="zh-TW" altLang="en-US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月</a:t>
                </a:r>
                <a:r>
                  <a:rPr lang="en-US" altLang="zh-TW" sz="2400" dirty="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)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76" y="3430"/>
              <a:ext cx="4846" cy="646"/>
              <a:chOff x="529" y="1081"/>
              <a:chExt cx="4846" cy="1466"/>
            </a:xfrm>
          </p:grpSpPr>
          <p:sp>
            <p:nvSpPr>
              <p:cNvPr id="19471" name="AutoShape 12"/>
              <p:cNvSpPr>
                <a:spLocks noChangeArrowheads="1"/>
              </p:cNvSpPr>
              <p:nvPr/>
            </p:nvSpPr>
            <p:spPr bwMode="auto">
              <a:xfrm>
                <a:off x="543" y="1081"/>
                <a:ext cx="4832" cy="14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76200" prstMaterial="legacyWirefram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latinLnBrk="1"/>
                <a:endParaRPr lang="zh-TW" altLang="zh-TW" sz="1200" b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9472" name="AutoShape 13"/>
              <p:cNvSpPr>
                <a:spLocks noChangeArrowheads="1"/>
              </p:cNvSpPr>
              <p:nvPr/>
            </p:nvSpPr>
            <p:spPr bwMode="auto">
              <a:xfrm>
                <a:off x="529" y="1081"/>
                <a:ext cx="4832" cy="1466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lang="zh-TW" altLang="zh-TW" sz="1200" b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19467" name="AutoShape 14"/>
            <p:cNvSpPr>
              <a:spLocks noChangeArrowheads="1"/>
            </p:cNvSpPr>
            <p:nvPr/>
          </p:nvSpPr>
          <p:spPr bwMode="auto">
            <a:xfrm>
              <a:off x="567" y="3793"/>
              <a:ext cx="4659" cy="215"/>
            </a:xfrm>
            <a:prstGeom prst="roundRect">
              <a:avLst>
                <a:gd name="adj" fmla="val 1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57200" indent="-457200" eaLnBrk="0" hangingPunct="0">
                <a:spcBef>
                  <a:spcPct val="20000"/>
                </a:spcBef>
              </a:pPr>
              <a:r>
                <a:rPr lang="en-US" altLang="zh-TW" sz="2200" dirty="0">
                  <a:solidFill>
                    <a:srgbClr val="996633"/>
                  </a:solidFill>
                  <a:latin typeface="華康儷特圓(P)" pitchFamily="34" charset="-120"/>
                  <a:ea typeface="華康儷特圓(P)" pitchFamily="34" charset="-120"/>
                </a:rPr>
                <a:t>●</a:t>
              </a:r>
              <a:r>
                <a:rPr lang="en-US" altLang="zh-TW" sz="2000" dirty="0">
                  <a:solidFill>
                    <a:srgbClr val="996633"/>
                  </a:solidFill>
                  <a:latin typeface="華康儷特圓(P)" pitchFamily="34" charset="-120"/>
                  <a:ea typeface="華康儷特圓(P)" pitchFamily="34" charset="-120"/>
                </a:rPr>
                <a:t>  </a:t>
              </a:r>
              <a:r>
                <a:rPr lang="zh-TW" altLang="en-US" sz="2200" b="1" dirty="0">
                  <a:solidFill>
                    <a:srgbClr val="FF0000"/>
                  </a:solidFill>
                </a:rPr>
                <a:t>高中職 </a:t>
              </a:r>
              <a:r>
                <a:rPr lang="en-US" altLang="zh-TW" sz="2200" b="1" dirty="0">
                  <a:solidFill>
                    <a:srgbClr val="FF0000"/>
                  </a:solidFill>
                </a:rPr>
                <a:t>(</a:t>
              </a:r>
              <a:r>
                <a:rPr lang="zh-TW" altLang="en-US" sz="2200" b="1" dirty="0">
                  <a:solidFill>
                    <a:srgbClr val="FF0000"/>
                  </a:solidFill>
                </a:rPr>
                <a:t>含五專前三年</a:t>
              </a:r>
              <a:r>
                <a:rPr lang="en-US" altLang="zh-TW" sz="2200" b="1" dirty="0">
                  <a:solidFill>
                    <a:srgbClr val="FF0000"/>
                  </a:solidFill>
                </a:rPr>
                <a:t>)</a:t>
              </a:r>
              <a:r>
                <a:rPr lang="zh-TW" altLang="en-US" sz="2200" b="1" dirty="0">
                  <a:solidFill>
                    <a:srgbClr val="FF0000"/>
                  </a:solidFill>
                </a:rPr>
                <a:t>全面免學費。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0" y="3339"/>
              <a:ext cx="3266" cy="374"/>
              <a:chOff x="385" y="3157"/>
              <a:chExt cx="3266" cy="374"/>
            </a:xfrm>
          </p:grpSpPr>
          <p:sp>
            <p:nvSpPr>
              <p:cNvPr id="19469" name="AutoShape 16"/>
              <p:cNvSpPr>
                <a:spLocks noChangeArrowheads="1"/>
              </p:cNvSpPr>
              <p:nvPr/>
            </p:nvSpPr>
            <p:spPr bwMode="auto">
              <a:xfrm rot="5400000">
                <a:off x="1831" y="1711"/>
                <a:ext cx="374" cy="3266"/>
              </a:xfrm>
              <a:prstGeom prst="flowChartManualInpu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76200" prstMaterial="legacyPlastic">
                <a:bevelT w="13500" h="13500" prst="angle"/>
                <a:bevelB w="13500" h="13500" prst="angle"/>
                <a:extrusionClr>
                  <a:srgbClr val="A50021"/>
                </a:extrusionClr>
              </a:sp3d>
            </p:spPr>
            <p:txBody>
              <a:bodyPr rot="10800000" vert="eaVert" wrap="none" lIns="87313" tIns="44450" rIns="87313" bIns="44450" anchor="ctr">
                <a:flatTx/>
              </a:bodyPr>
              <a:lstStyle/>
              <a:p>
                <a:endParaRPr lang="zh-TW" altLang="en-US" sz="1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431" y="3187"/>
                <a:ext cx="24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zh-TW" altLang="en-US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第二階段</a:t>
                </a:r>
                <a:r>
                  <a:rPr lang="en-US" altLang="zh-TW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(103</a:t>
                </a:r>
                <a:r>
                  <a:rPr lang="zh-TW" altLang="en-US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年</a:t>
                </a:r>
                <a:r>
                  <a:rPr lang="en-US" altLang="zh-TW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8</a:t>
                </a:r>
                <a:r>
                  <a:rPr lang="zh-TW" altLang="en-US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月起</a:t>
                </a:r>
                <a:r>
                  <a:rPr lang="en-US" altLang="zh-TW" sz="2400">
                    <a:solidFill>
                      <a:srgbClr val="FFCCFF"/>
                    </a:solidFill>
                    <a:latin typeface="華康儷粗黑" pitchFamily="49" charset="-120"/>
                    <a:ea typeface="華康儷粗黑" pitchFamily="49" charset="-120"/>
                  </a:rPr>
                  <a:t>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13668" cy="714356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學年度起私立高中職學費補助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60F87-B076-4685-9E77-A582BA28ACC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42" y="994993"/>
            <a:ext cx="8460797" cy="54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85918" y="2143116"/>
            <a:ext cx="3857652" cy="428628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MapInfo Cartographic"/>
              <a:buChar char="."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1365D-CD2F-480B-BBBE-3B63418008C9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2253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357158" y="285728"/>
            <a:ext cx="8429684" cy="792163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十二年國民基本教育有什麼配套措施</a:t>
            </a:r>
          </a:p>
        </p:txBody>
      </p:sp>
      <p:sp>
        <p:nvSpPr>
          <p:cNvPr id="124931" name="Rectangle 5"/>
          <p:cNvSpPr>
            <a:spLocks noGrp="1"/>
          </p:cNvSpPr>
          <p:nvPr>
            <p:ph type="subTitle" idx="4294967295"/>
          </p:nvPr>
        </p:nvSpPr>
        <p:spPr>
          <a:xfrm>
            <a:off x="714348" y="1357298"/>
            <a:ext cx="7461250" cy="4537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三、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大學繁星推薦及技職繁星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為達成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引導就近入學高中職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之目  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標續擴增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繁星招生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名額 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學年度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繁星推薦名額達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；研議並鼓勵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國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立科技校院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專案增加招生名額</a:t>
            </a:r>
            <a:r>
              <a:rPr lang="zh-TW" altLang="en-US" sz="3200" dirty="0" smtClean="0"/>
              <a:t>。</a:t>
            </a:r>
            <a:endParaRPr lang="en-US" altLang="zh-TW" sz="3200" b="1" dirty="0" smtClean="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FBE6B-9B20-4222-9CB6-F2F2BFC51C6A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2150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285720" y="428604"/>
            <a:ext cx="8643998" cy="792163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n>
                  <a:noFill/>
                </a:ln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十二年國民基本教育有什麼配套措施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subTitle" idx="4294967295"/>
          </p:nvPr>
        </p:nvSpPr>
        <p:spPr>
          <a:xfrm>
            <a:off x="500034" y="1357298"/>
            <a:ext cx="8072494" cy="45370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四</a:t>
            </a:r>
            <a:r>
              <a:rPr lang="zh-TW" altLang="en-US" sz="2800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落實國中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教學正常化</a:t>
            </a: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適性輔導</a:t>
            </a: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</a:rPr>
              <a:t>及品質提升</a:t>
            </a:r>
            <a:endParaRPr lang="en-US" altLang="zh-TW" sz="2800" b="1" dirty="0" smtClean="0">
              <a:solidFill>
                <a:srgbClr val="0000FF"/>
              </a:solidFill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4213" y="2060575"/>
            <a:ext cx="7632700" cy="4481513"/>
            <a:chOff x="431" y="1298"/>
            <a:chExt cx="4808" cy="2823"/>
          </a:xfrm>
        </p:grpSpPr>
        <p:sp>
          <p:nvSpPr>
            <p:cNvPr id="21510" name="AutoShape 4"/>
            <p:cNvSpPr>
              <a:spLocks noChangeArrowheads="1"/>
            </p:cNvSpPr>
            <p:nvPr/>
          </p:nvSpPr>
          <p:spPr bwMode="auto">
            <a:xfrm>
              <a:off x="475" y="1480"/>
              <a:ext cx="4718" cy="72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sz="2400" dirty="0">
                <a:solidFill>
                  <a:srgbClr val="000000"/>
                </a:solidFill>
                <a:ea typeface="新細明體" pitchFamily="18" charset="-120"/>
              </a:endParaRPr>
            </a:p>
            <a:p>
              <a:r>
                <a:rPr lang="en-US" altLang="zh-TW" sz="2400" dirty="0">
                  <a:solidFill>
                    <a:srgbClr val="000000"/>
                  </a:solidFill>
                  <a:ea typeface="新細明體" pitchFamily="18" charset="-120"/>
                </a:rPr>
                <a:t>1.</a:t>
              </a:r>
              <a:r>
                <a:rPr lang="zh-TW" altLang="en-US" sz="2400" dirty="0">
                  <a:solidFill>
                    <a:srgbClr val="000000"/>
                  </a:solidFill>
                </a:rPr>
                <a:t>提升教師依專長授課比率</a:t>
              </a:r>
            </a:p>
            <a:p>
              <a:r>
                <a:rPr lang="en-US" altLang="zh-TW" sz="2400" dirty="0">
                  <a:solidFill>
                    <a:srgbClr val="000000"/>
                  </a:solidFill>
                </a:rPr>
                <a:t>2.</a:t>
              </a:r>
              <a:r>
                <a:rPr lang="zh-TW" altLang="en-US" sz="2400" dirty="0">
                  <a:solidFill>
                    <a:srgbClr val="000000"/>
                  </a:solidFill>
                </a:rPr>
                <a:t>修訂相關規定並加強家長宣導</a:t>
              </a:r>
            </a:p>
            <a:p>
              <a:endParaRPr lang="en-US" altLang="zh-TW" sz="2400" dirty="0">
                <a:solidFill>
                  <a:srgbClr val="000000"/>
                </a:solidFill>
              </a:endParaRP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476" y="2513"/>
              <a:ext cx="4763" cy="63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zh-TW" sz="2400" dirty="0">
                <a:solidFill>
                  <a:schemeClr val="tx1"/>
                </a:solidFill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  <a:ea typeface="新細明體" pitchFamily="18" charset="-120"/>
                </a:rPr>
                <a:t>1.</a:t>
              </a:r>
              <a:r>
                <a:rPr lang="zh-TW" altLang="en-US" sz="2400" dirty="0">
                  <a:solidFill>
                    <a:schemeClr val="tx1"/>
                  </a:solidFill>
                </a:rPr>
                <a:t>建立國中適性輔導制度及成立縣市學生輔導諮商中心</a:t>
              </a:r>
            </a:p>
            <a:p>
              <a:pPr>
                <a:defRPr/>
              </a:pPr>
              <a:r>
                <a:rPr lang="en-US" altLang="zh-TW" sz="2400" dirty="0">
                  <a:solidFill>
                    <a:schemeClr val="tx1"/>
                  </a:solidFill>
                </a:rPr>
                <a:t>2.</a:t>
              </a:r>
              <a:r>
                <a:rPr lang="zh-TW" altLang="en-US" sz="2400" dirty="0">
                  <a:solidFill>
                    <a:schemeClr val="tx1"/>
                  </a:solidFill>
                </a:rPr>
                <a:t>發展學生適性輔導工具</a:t>
              </a:r>
            </a:p>
            <a:p>
              <a:pPr>
                <a:defRPr/>
              </a:pPr>
              <a:endParaRPr lang="en-US" altLang="zh-TW" sz="2400" dirty="0">
                <a:solidFill>
                  <a:schemeClr val="tx1"/>
                </a:solidFill>
              </a:endParaRPr>
            </a:p>
          </p:txBody>
        </p:sp>
        <p:sp>
          <p:nvSpPr>
            <p:cNvPr id="21512" name="AutoShape 6"/>
            <p:cNvSpPr>
              <a:spLocks noChangeArrowheads="1"/>
            </p:cNvSpPr>
            <p:nvPr/>
          </p:nvSpPr>
          <p:spPr bwMode="auto">
            <a:xfrm>
              <a:off x="476" y="3413"/>
              <a:ext cx="4717" cy="70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sz="2400">
                <a:solidFill>
                  <a:srgbClr val="000000"/>
                </a:solidFill>
                <a:ea typeface="新細明體" pitchFamily="18" charset="-120"/>
              </a:endParaRPr>
            </a:p>
            <a:p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1.</a:t>
              </a:r>
              <a:r>
                <a:rPr lang="zh-TW" altLang="en-US" sz="2400">
                  <a:solidFill>
                    <a:srgbClr val="000000"/>
                  </a:solidFill>
                </a:rPr>
                <a:t>發展學生成就評量標準及</a:t>
              </a:r>
              <a:r>
                <a:rPr lang="zh-TW" altLang="en-US" sz="2400">
                  <a:solidFill>
                    <a:srgbClr val="C00000"/>
                  </a:solidFill>
                </a:rPr>
                <a:t>辦理國中教育會考</a:t>
              </a:r>
            </a:p>
            <a:p>
              <a:r>
                <a:rPr lang="en-US" altLang="zh-TW" sz="2400">
                  <a:solidFill>
                    <a:srgbClr val="000000"/>
                  </a:solidFill>
                </a:rPr>
                <a:t>2.</a:t>
              </a:r>
              <a:r>
                <a:rPr lang="zh-TW" altLang="en-US" sz="2400">
                  <a:solidFill>
                    <a:srgbClr val="C00000"/>
                  </a:solidFill>
                </a:rPr>
                <a:t>辦理補救教學</a:t>
              </a:r>
              <a:r>
                <a:rPr lang="zh-TW" altLang="en-US" sz="2400">
                  <a:solidFill>
                    <a:srgbClr val="000000"/>
                  </a:solidFill>
                </a:rPr>
                <a:t>及</a:t>
              </a:r>
              <a:r>
                <a:rPr lang="zh-TW" altLang="en-US" sz="2400">
                  <a:solidFill>
                    <a:srgbClr val="C00000"/>
                  </a:solidFill>
                </a:rPr>
                <a:t>修訂成績評量準則</a:t>
              </a:r>
            </a:p>
            <a:p>
              <a:endParaRPr lang="en-US" altLang="zh-TW" sz="2400">
                <a:solidFill>
                  <a:srgbClr val="000000"/>
                </a:solidFill>
              </a:endParaRPr>
            </a:p>
          </p:txBody>
        </p:sp>
        <p:sp>
          <p:nvSpPr>
            <p:cNvPr id="140295" name="AutoShape 7"/>
            <p:cNvSpPr>
              <a:spLocks noChangeArrowheads="1"/>
            </p:cNvSpPr>
            <p:nvPr/>
          </p:nvSpPr>
          <p:spPr bwMode="auto">
            <a:xfrm>
              <a:off x="431" y="1298"/>
              <a:ext cx="2359" cy="27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zh-TW" sz="1000">
                <a:solidFill>
                  <a:srgbClr val="663300"/>
                </a:solidFill>
                <a:latin typeface="Arial" pitchFamily="34" charset="0"/>
              </a:endParaRPr>
            </a:p>
            <a:p>
              <a:pPr>
                <a:defRPr/>
              </a:pPr>
              <a:r>
                <a:rPr lang="zh-TW" altLang="en-US" sz="2800">
                  <a:solidFill>
                    <a:srgbClr val="663300"/>
                  </a:solidFill>
                  <a:latin typeface="Arial" pitchFamily="34" charset="0"/>
                </a:rPr>
                <a:t>落實國中教學正常化 </a:t>
              </a:r>
            </a:p>
            <a:p>
              <a:pPr>
                <a:defRPr/>
              </a:pPr>
              <a:endParaRPr lang="en-US" altLang="zh-TW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431" y="2288"/>
              <a:ext cx="2358" cy="272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zh-TW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endParaRPr>
            </a:p>
            <a:p>
              <a:pPr algn="ctr">
                <a:defRPr/>
              </a:pPr>
              <a:r>
                <a:rPr lang="zh-TW" altLang="en-US" sz="2800">
                  <a:solidFill>
                    <a:srgbClr val="663300"/>
                  </a:solidFill>
                  <a:latin typeface="Arial" pitchFamily="34" charset="0"/>
                </a:rPr>
                <a:t>推動學生適性輔導措施</a:t>
              </a:r>
            </a:p>
            <a:p>
              <a:pPr algn="ctr">
                <a:defRPr/>
              </a:pPr>
              <a:endParaRPr lang="en-US" altLang="zh-TW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40297" name="AutoShape 9"/>
            <p:cNvSpPr>
              <a:spLocks noChangeArrowheads="1"/>
            </p:cNvSpPr>
            <p:nvPr/>
          </p:nvSpPr>
          <p:spPr bwMode="auto">
            <a:xfrm>
              <a:off x="431" y="3233"/>
              <a:ext cx="2268" cy="31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663300"/>
                  </a:solidFill>
                  <a:latin typeface="Arial" charset="0"/>
                </a:rPr>
                <a:t>提升國中教學品質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04664"/>
            <a:ext cx="7854950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年國教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升學管道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8176" y="1428736"/>
            <a:ext cx="7862914" cy="450059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ea typeface="標楷體" pitchFamily="65" charset="-120"/>
              </a:rPr>
              <a:t>一、直升高中部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採計在校成績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ea typeface="標楷體" pitchFamily="65" charset="-120"/>
              </a:rPr>
              <a:t>二、免試入學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招生區名額</a:t>
            </a:r>
            <a:r>
              <a:rPr lang="en-US" altLang="zh-TW" sz="2800" dirty="0" smtClean="0">
                <a:solidFill>
                  <a:srgbClr val="C00000"/>
                </a:solidFill>
                <a:ea typeface="標楷體" pitchFamily="65" charset="-120"/>
              </a:rPr>
              <a:t>75%</a:t>
            </a:r>
            <a:r>
              <a:rPr lang="zh-TW" altLang="en-US" sz="2800" dirty="0" smtClean="0">
                <a:solidFill>
                  <a:srgbClr val="C00000"/>
                </a:solidFill>
                <a:ea typeface="標楷體" pitchFamily="65" charset="-120"/>
              </a:rPr>
              <a:t>以上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solidFill>
                  <a:srgbClr val="C00000"/>
                </a:solidFill>
                <a:ea typeface="標楷體" pitchFamily="65" charset="-120"/>
              </a:rPr>
              <a:t>           </a:t>
            </a:r>
            <a:r>
              <a:rPr lang="zh-TW" altLang="en-US" sz="2000" b="1" dirty="0" smtClean="0">
                <a:solidFill>
                  <a:srgbClr val="C00000"/>
                </a:solidFill>
                <a:ea typeface="標楷體" pitchFamily="65" charset="-120"/>
              </a:rPr>
              <a:t>不採計在校成績</a:t>
            </a:r>
            <a:r>
              <a:rPr lang="zh-TW" altLang="en-US" sz="2000" dirty="0" smtClean="0">
                <a:ea typeface="標楷體" pitchFamily="65" charset="-120"/>
              </a:rPr>
              <a:t>，全國劃分</a:t>
            </a:r>
            <a:r>
              <a:rPr lang="en-US" altLang="zh-TW" sz="2000" dirty="0" smtClean="0">
                <a:ea typeface="標楷體" pitchFamily="65" charset="-120"/>
              </a:rPr>
              <a:t>15</a:t>
            </a:r>
            <a:r>
              <a:rPr lang="zh-TW" altLang="en-US" sz="2000" dirty="0" smtClean="0">
                <a:ea typeface="標楷體" pitchFamily="65" charset="-120"/>
              </a:rPr>
              <a:t>個招生區</a:t>
            </a:r>
            <a:endParaRPr lang="en-US" altLang="zh-TW" sz="20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ea typeface="標楷體" pitchFamily="65" charset="-120"/>
              </a:rPr>
              <a:t>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登記人數不足額，全數錄取。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登記人數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超額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，採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比序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方式篩選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總積分、多元學習表現、  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國中教育會考、志願序、電腦隨機抽籤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ea typeface="標楷體" pitchFamily="65" charset="-120"/>
              </a:rPr>
              <a:t>三、特色招生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招生區名額</a:t>
            </a:r>
            <a:r>
              <a:rPr lang="en-US" altLang="zh-TW" sz="2800" dirty="0" smtClean="0">
                <a:solidFill>
                  <a:srgbClr val="C00000"/>
                </a:solidFill>
                <a:ea typeface="標楷體" pitchFamily="65" charset="-120"/>
              </a:rPr>
              <a:t>25%</a:t>
            </a:r>
            <a:r>
              <a:rPr lang="zh-TW" altLang="en-US" sz="2800" dirty="0" smtClean="0">
                <a:solidFill>
                  <a:srgbClr val="C00000"/>
                </a:solidFill>
                <a:ea typeface="標楷體" pitchFamily="65" charset="-120"/>
              </a:rPr>
              <a:t>以下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ea typeface="標楷體" pitchFamily="65" charset="-120"/>
              </a:rPr>
              <a:t> </a:t>
            </a:r>
            <a:endParaRPr lang="en-US" altLang="zh-TW" sz="28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dirty="0" smtClean="0">
                <a:ea typeface="標楷體" pitchFamily="65" charset="-120"/>
              </a:rPr>
              <a:t>         </a:t>
            </a:r>
            <a:r>
              <a:rPr lang="zh-TW" altLang="en-US" sz="2000" dirty="0" smtClean="0">
                <a:ea typeface="標楷體" pitchFamily="65" charset="-120"/>
              </a:rPr>
              <a:t>相同特色同一天辦理單招或聯招</a:t>
            </a:r>
            <a:endParaRPr lang="en-US" altLang="zh-TW" sz="20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學科方面：數理資優班、語文資優班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術科方面：音樂班、美術班、舞蹈班、體育班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ea typeface="標楷體" pitchFamily="65" charset="-120"/>
              </a:rPr>
              <a:t>四、單獨</a:t>
            </a:r>
            <a:r>
              <a:rPr kumimoji="0" lang="zh-TW" altLang="en-US" sz="2800" dirty="0" smtClean="0">
                <a:ea typeface="標楷體" pitchFamily="65" charset="-120"/>
              </a:rPr>
              <a:t>登記招生</a:t>
            </a:r>
            <a:r>
              <a:rPr kumimoji="0" lang="en-US" altLang="zh-TW" sz="2800" dirty="0" smtClean="0">
                <a:ea typeface="標楷體" pitchFamily="65" charset="-120"/>
              </a:rPr>
              <a:t>(</a:t>
            </a:r>
            <a:r>
              <a:rPr kumimoji="0" lang="zh-TW" altLang="en-US" sz="2800" dirty="0" smtClean="0">
                <a:ea typeface="標楷體" pitchFamily="65" charset="-120"/>
              </a:rPr>
              <a:t>目前</a:t>
            </a:r>
            <a:r>
              <a:rPr kumimoji="0" lang="en-US" altLang="zh-TW" sz="2800" dirty="0" smtClean="0">
                <a:ea typeface="標楷體" pitchFamily="65" charset="-120"/>
              </a:rPr>
              <a:t>5</a:t>
            </a:r>
            <a:r>
              <a:rPr kumimoji="0" lang="zh-TW" altLang="en-US" sz="2800" dirty="0" smtClean="0">
                <a:ea typeface="標楷體" pitchFamily="65" charset="-120"/>
              </a:rPr>
              <a:t>所私校辦理</a:t>
            </a:r>
            <a:r>
              <a:rPr kumimoji="0" lang="en-US" altLang="zh-TW" sz="2800" dirty="0" smtClean="0"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1755</Words>
  <Application>Microsoft Office PowerPoint</Application>
  <PresentationFormat>如螢幕大小 (4:3)</PresentationFormat>
  <Paragraphs>217</Paragraphs>
  <Slides>23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壁窗</vt:lpstr>
      <vt:lpstr>PhotoImpact</vt:lpstr>
      <vt:lpstr>投影片 1</vt:lpstr>
      <vt:lpstr>投影片 2</vt:lpstr>
      <vt:lpstr>十二年國民基本教育要做的是什麼</vt:lpstr>
      <vt:lpstr>十二年國民基本教育有什麼配套措施</vt:lpstr>
      <vt:lpstr>十二年國民基本教育有什麼配套措施</vt:lpstr>
      <vt:lpstr>103學年度起私立高中職學費補助</vt:lpstr>
      <vt:lpstr>十二年國民基本教育有什麼配套措施</vt:lpstr>
      <vt:lpstr>十二年國民基本教育有什麼配套措施</vt:lpstr>
      <vt:lpstr>12年國教--升學管道</vt:lpstr>
      <vt:lpstr>投影片 10</vt:lpstr>
      <vt:lpstr>等級人數推估</vt:lpstr>
      <vt:lpstr>投影片 12</vt:lpstr>
      <vt:lpstr>教育會考與國中基測比較</vt:lpstr>
      <vt:lpstr>什麼是標準參照？什麼是常模參照？</vt:lpstr>
      <vt:lpstr>特色招生</vt:lpstr>
      <vt:lpstr>特色招生考試理念</vt:lpstr>
      <vt:lpstr>閱讀理解素養</vt:lpstr>
      <vt:lpstr>數學素養</vt:lpstr>
      <vt:lpstr>學生及家長應如何準備特招考試</vt:lpstr>
      <vt:lpstr>12年國教--入學管道辦理流程圖</vt:lpstr>
      <vt:lpstr>相關資源</vt:lpstr>
      <vt:lpstr>投影片 22</vt:lpstr>
      <vt:lpstr>投影片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教務處</dc:title>
  <dc:creator>AAA</dc:creator>
  <cp:lastModifiedBy>AAA</cp:lastModifiedBy>
  <cp:revision>255</cp:revision>
  <dcterms:created xsi:type="dcterms:W3CDTF">2008-07-09T05:37:55Z</dcterms:created>
  <dcterms:modified xsi:type="dcterms:W3CDTF">2013-03-11T04:45:09Z</dcterms:modified>
</cp:coreProperties>
</file>