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  <p:sldMasterId id="2147483704" r:id="rId4"/>
  </p:sldMasterIdLst>
  <p:notesMasterIdLst>
    <p:notesMasterId r:id="rId67"/>
  </p:notesMasterIdLst>
  <p:sldIdLst>
    <p:sldId id="256" r:id="rId5"/>
    <p:sldId id="258" r:id="rId6"/>
    <p:sldId id="268" r:id="rId7"/>
    <p:sldId id="257" r:id="rId8"/>
    <p:sldId id="259" r:id="rId9"/>
    <p:sldId id="333" r:id="rId10"/>
    <p:sldId id="334" r:id="rId11"/>
    <p:sldId id="336" r:id="rId12"/>
    <p:sldId id="337" r:id="rId13"/>
    <p:sldId id="339" r:id="rId14"/>
    <p:sldId id="340" r:id="rId15"/>
    <p:sldId id="341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>
        <p:scale>
          <a:sx n="60" d="100"/>
          <a:sy n="60" d="100"/>
        </p:scale>
        <p:origin x="-89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EE60B-C3DF-4C85-BC59-C0928BD0544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59C47BD-BF97-46A8-8475-1D6C2A90CB2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社科院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801270-8F54-4CB5-99C5-26C9DC5EF6C1}" type="parTrans" cxnId="{5B556F5A-AFB5-47BE-B0D0-558F315F3128}">
      <dgm:prSet/>
      <dgm:spPr/>
      <dgm:t>
        <a:bodyPr/>
        <a:lstStyle/>
        <a:p>
          <a:endParaRPr lang="zh-TW" altLang="en-US"/>
        </a:p>
      </dgm:t>
    </dgm:pt>
    <dgm:pt modelId="{297E75F1-EEDB-47DC-A34B-3F31B294DFAB}" type="sibTrans" cxnId="{5B556F5A-AFB5-47BE-B0D0-558F315F3128}">
      <dgm:prSet/>
      <dgm:spPr/>
      <dgm:t>
        <a:bodyPr/>
        <a:lstStyle/>
        <a:p>
          <a:endParaRPr lang="zh-TW" altLang="en-US"/>
        </a:p>
      </dgm:t>
    </dgm:pt>
    <dgm:pt modelId="{5DE79643-0EA0-40C5-98C4-473DFD09B16D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實習課程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58396E-8F11-4682-89C3-3ACA3BB2B284}" type="parTrans" cxnId="{FE28F9B2-CDD7-465E-A033-759E6D9B01FA}">
      <dgm:prSet/>
      <dgm:spPr/>
      <dgm:t>
        <a:bodyPr/>
        <a:lstStyle/>
        <a:p>
          <a:endParaRPr lang="zh-TW" altLang="en-US"/>
        </a:p>
      </dgm:t>
    </dgm:pt>
    <dgm:pt modelId="{D2B7D1FC-9326-43AC-B16C-835DC2C830A7}" type="sibTrans" cxnId="{FE28F9B2-CDD7-465E-A033-759E6D9B01FA}">
      <dgm:prSet/>
      <dgm:spPr/>
      <dgm:t>
        <a:bodyPr/>
        <a:lstStyle/>
        <a:p>
          <a:endParaRPr lang="zh-TW" altLang="en-US"/>
        </a:p>
      </dgm:t>
    </dgm:pt>
    <dgm:pt modelId="{916CB1A2-10A6-4852-B5FC-CDAB92B0C0EA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第二專長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650E91-87EE-4D34-A81C-7344725A65D1}" type="parTrans" cxnId="{426F7984-4D4C-478B-8545-06138732790A}">
      <dgm:prSet/>
      <dgm:spPr/>
      <dgm:t>
        <a:bodyPr/>
        <a:lstStyle/>
        <a:p>
          <a:endParaRPr lang="zh-TW" altLang="en-US"/>
        </a:p>
      </dgm:t>
    </dgm:pt>
    <dgm:pt modelId="{6B6D48C7-7766-4E72-9521-24BC9306A34F}" type="sibTrans" cxnId="{426F7984-4D4C-478B-8545-06138732790A}">
      <dgm:prSet/>
      <dgm:spPr/>
      <dgm:t>
        <a:bodyPr/>
        <a:lstStyle/>
        <a:p>
          <a:endParaRPr lang="zh-TW" altLang="en-US"/>
        </a:p>
      </dgm:t>
    </dgm:pt>
    <dgm:pt modelId="{A6ABBFA7-E236-4BA4-AAB6-865CFDC1CAE4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外語能力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AA6F54-83FE-4CB6-8A79-15453B36E914}" type="parTrans" cxnId="{C3D6B204-9D9D-4942-940A-A08DF64F25D4}">
      <dgm:prSet/>
      <dgm:spPr/>
      <dgm:t>
        <a:bodyPr/>
        <a:lstStyle/>
        <a:p>
          <a:endParaRPr lang="zh-TW" altLang="en-US"/>
        </a:p>
      </dgm:t>
    </dgm:pt>
    <dgm:pt modelId="{09400749-6844-4F4F-A593-D04419A388DA}" type="sibTrans" cxnId="{C3D6B204-9D9D-4942-940A-A08DF64F25D4}">
      <dgm:prSet/>
      <dgm:spPr/>
      <dgm:t>
        <a:bodyPr/>
        <a:lstStyle/>
        <a:p>
          <a:endParaRPr lang="zh-TW" altLang="en-US"/>
        </a:p>
      </dgm:t>
    </dgm:pt>
    <dgm:pt modelId="{A4EBB01E-E266-49B9-97D6-07DC281D9C99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優秀教師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BEF1DF-E3A7-4D48-B399-D789F1646C65}" type="parTrans" cxnId="{7C1D8479-B23E-4C39-8665-DB23E8ADFB47}">
      <dgm:prSet/>
      <dgm:spPr/>
      <dgm:t>
        <a:bodyPr/>
        <a:lstStyle/>
        <a:p>
          <a:endParaRPr lang="zh-TW" altLang="en-US"/>
        </a:p>
      </dgm:t>
    </dgm:pt>
    <dgm:pt modelId="{553B8387-C9CE-471E-BD10-AB00B917485C}" type="sibTrans" cxnId="{7C1D8479-B23E-4C39-8665-DB23E8ADFB47}">
      <dgm:prSet/>
      <dgm:spPr/>
      <dgm:t>
        <a:bodyPr/>
        <a:lstStyle/>
        <a:p>
          <a:endParaRPr lang="zh-TW" altLang="en-US"/>
        </a:p>
      </dgm:t>
    </dgm:pt>
    <dgm:pt modelId="{4C76A698-29FF-4618-A960-08823E94458A}" type="pres">
      <dgm:prSet presAssocID="{BA5EE60B-C3DF-4C85-BC59-C0928BD054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3F080D-3A5D-4DE8-AB62-83E76565E2DE}" type="pres">
      <dgm:prSet presAssocID="{D59C47BD-BF97-46A8-8475-1D6C2A90CB28}" presName="centerShape" presStyleLbl="node0" presStyleIdx="0" presStyleCnt="1" custScaleX="191778" custScaleY="102259"/>
      <dgm:spPr/>
      <dgm:t>
        <a:bodyPr/>
        <a:lstStyle/>
        <a:p>
          <a:endParaRPr lang="zh-TW" altLang="en-US"/>
        </a:p>
      </dgm:t>
    </dgm:pt>
    <dgm:pt modelId="{FDAE9615-9F3C-4F50-B6CE-7391F3AB0E92}" type="pres">
      <dgm:prSet presAssocID="{5DE79643-0EA0-40C5-98C4-473DFD09B16D}" presName="node" presStyleLbl="node1" presStyleIdx="0" presStyleCnt="4" custScaleX="144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31B96-0F2A-4FDF-BB43-52A35F61BE25}" type="pres">
      <dgm:prSet presAssocID="{5DE79643-0EA0-40C5-98C4-473DFD09B16D}" presName="dummy" presStyleCnt="0"/>
      <dgm:spPr/>
    </dgm:pt>
    <dgm:pt modelId="{11E82FC6-6C52-4431-8985-F3CD13F4F243}" type="pres">
      <dgm:prSet presAssocID="{D2B7D1FC-9326-43AC-B16C-835DC2C830A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16A99BCD-5F3F-42E9-BA84-064877118BD3}" type="pres">
      <dgm:prSet presAssocID="{916CB1A2-10A6-4852-B5FC-CDAB92B0C0EA}" presName="node" presStyleLbl="node1" presStyleIdx="1" presStyleCnt="4" custScaleX="144068" custRadScaleRad="166140" custRadScaleInc="32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BCCA3F-D9F2-4228-9640-81034CC7E5DA}" type="pres">
      <dgm:prSet presAssocID="{916CB1A2-10A6-4852-B5FC-CDAB92B0C0EA}" presName="dummy" presStyleCnt="0"/>
      <dgm:spPr/>
    </dgm:pt>
    <dgm:pt modelId="{3DD2D388-55BD-4F50-A585-6992AEBDAE8E}" type="pres">
      <dgm:prSet presAssocID="{6B6D48C7-7766-4E72-9521-24BC9306A34F}" presName="sibTrans" presStyleLbl="sibTrans2D1" presStyleIdx="1" presStyleCnt="4" custLinFactNeighborX="279" custLinFactNeighborY="1357"/>
      <dgm:spPr/>
      <dgm:t>
        <a:bodyPr/>
        <a:lstStyle/>
        <a:p>
          <a:endParaRPr lang="zh-TW" altLang="en-US"/>
        </a:p>
      </dgm:t>
    </dgm:pt>
    <dgm:pt modelId="{1623B400-2D2A-4335-AC87-34DE9AFF7574}" type="pres">
      <dgm:prSet presAssocID="{A6ABBFA7-E236-4BA4-AAB6-865CFDC1CAE4}" presName="node" presStyleLbl="node1" presStyleIdx="2" presStyleCnt="4" custScaleX="144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4F16B-EA64-4990-877E-5727E2B60EEA}" type="pres">
      <dgm:prSet presAssocID="{A6ABBFA7-E236-4BA4-AAB6-865CFDC1CAE4}" presName="dummy" presStyleCnt="0"/>
      <dgm:spPr/>
    </dgm:pt>
    <dgm:pt modelId="{242E43C2-CC74-4DCB-9770-4E6AEE56251E}" type="pres">
      <dgm:prSet presAssocID="{09400749-6844-4F4F-A593-D04419A388D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EF96379-7211-4DAD-9811-11F68FCF2B73}" type="pres">
      <dgm:prSet presAssocID="{A4EBB01E-E266-49B9-97D6-07DC281D9C99}" presName="node" presStyleLbl="node1" presStyleIdx="3" presStyleCnt="4" custScaleX="144068" custRadScaleRad="163714" custRadScaleInc="106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F583E4-0268-4BCB-AA16-5003CCB069DC}" type="pres">
      <dgm:prSet presAssocID="{A4EBB01E-E266-49B9-97D6-07DC281D9C99}" presName="dummy" presStyleCnt="0"/>
      <dgm:spPr/>
    </dgm:pt>
    <dgm:pt modelId="{66E5C60C-5E77-4D88-B0B6-27C540658046}" type="pres">
      <dgm:prSet presAssocID="{553B8387-C9CE-471E-BD10-AB00B917485C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FE28F9B2-CDD7-465E-A033-759E6D9B01FA}" srcId="{D59C47BD-BF97-46A8-8475-1D6C2A90CB28}" destId="{5DE79643-0EA0-40C5-98C4-473DFD09B16D}" srcOrd="0" destOrd="0" parTransId="{A058396E-8F11-4682-89C3-3ACA3BB2B284}" sibTransId="{D2B7D1FC-9326-43AC-B16C-835DC2C830A7}"/>
    <dgm:cxn modelId="{4CB73979-17B4-4FF9-B3CC-CE25707CF7BB}" type="presOf" srcId="{6B6D48C7-7766-4E72-9521-24BC9306A34F}" destId="{3DD2D388-55BD-4F50-A585-6992AEBDAE8E}" srcOrd="0" destOrd="0" presId="urn:microsoft.com/office/officeart/2005/8/layout/radial6"/>
    <dgm:cxn modelId="{8B55DBE3-FC81-4B4C-9146-D327420DB954}" type="presOf" srcId="{A4EBB01E-E266-49B9-97D6-07DC281D9C99}" destId="{4EF96379-7211-4DAD-9811-11F68FCF2B73}" srcOrd="0" destOrd="0" presId="urn:microsoft.com/office/officeart/2005/8/layout/radial6"/>
    <dgm:cxn modelId="{5B6C8204-ABDF-4B5D-8320-BC334BBD67A8}" type="presOf" srcId="{D2B7D1FC-9326-43AC-B16C-835DC2C830A7}" destId="{11E82FC6-6C52-4431-8985-F3CD13F4F243}" srcOrd="0" destOrd="0" presId="urn:microsoft.com/office/officeart/2005/8/layout/radial6"/>
    <dgm:cxn modelId="{E45195B0-A311-4B65-BC57-D7F84A6E534C}" type="presOf" srcId="{553B8387-C9CE-471E-BD10-AB00B917485C}" destId="{66E5C60C-5E77-4D88-B0B6-27C540658046}" srcOrd="0" destOrd="0" presId="urn:microsoft.com/office/officeart/2005/8/layout/radial6"/>
    <dgm:cxn modelId="{7C1D8479-B23E-4C39-8665-DB23E8ADFB47}" srcId="{D59C47BD-BF97-46A8-8475-1D6C2A90CB28}" destId="{A4EBB01E-E266-49B9-97D6-07DC281D9C99}" srcOrd="3" destOrd="0" parTransId="{D5BEF1DF-E3A7-4D48-B399-D789F1646C65}" sibTransId="{553B8387-C9CE-471E-BD10-AB00B917485C}"/>
    <dgm:cxn modelId="{C3D6B204-9D9D-4942-940A-A08DF64F25D4}" srcId="{D59C47BD-BF97-46A8-8475-1D6C2A90CB28}" destId="{A6ABBFA7-E236-4BA4-AAB6-865CFDC1CAE4}" srcOrd="2" destOrd="0" parTransId="{ADAA6F54-83FE-4CB6-8A79-15453B36E914}" sibTransId="{09400749-6844-4F4F-A593-D04419A388DA}"/>
    <dgm:cxn modelId="{426F7984-4D4C-478B-8545-06138732790A}" srcId="{D59C47BD-BF97-46A8-8475-1D6C2A90CB28}" destId="{916CB1A2-10A6-4852-B5FC-CDAB92B0C0EA}" srcOrd="1" destOrd="0" parTransId="{8F650E91-87EE-4D34-A81C-7344725A65D1}" sibTransId="{6B6D48C7-7766-4E72-9521-24BC9306A34F}"/>
    <dgm:cxn modelId="{E9D6B08B-B7B4-4DC6-B8D7-AD2C7D3FC2C0}" type="presOf" srcId="{D59C47BD-BF97-46A8-8475-1D6C2A90CB28}" destId="{D63F080D-3A5D-4DE8-AB62-83E76565E2DE}" srcOrd="0" destOrd="0" presId="urn:microsoft.com/office/officeart/2005/8/layout/radial6"/>
    <dgm:cxn modelId="{3F5C92C5-5B6E-43AE-B987-61E84F844B43}" type="presOf" srcId="{09400749-6844-4F4F-A593-D04419A388DA}" destId="{242E43C2-CC74-4DCB-9770-4E6AEE56251E}" srcOrd="0" destOrd="0" presId="urn:microsoft.com/office/officeart/2005/8/layout/radial6"/>
    <dgm:cxn modelId="{48CE0A10-3604-4662-930C-5EE76158BFA4}" type="presOf" srcId="{A6ABBFA7-E236-4BA4-AAB6-865CFDC1CAE4}" destId="{1623B400-2D2A-4335-AC87-34DE9AFF7574}" srcOrd="0" destOrd="0" presId="urn:microsoft.com/office/officeart/2005/8/layout/radial6"/>
    <dgm:cxn modelId="{E95D5713-4746-4443-B726-43C26A39F6C1}" type="presOf" srcId="{5DE79643-0EA0-40C5-98C4-473DFD09B16D}" destId="{FDAE9615-9F3C-4F50-B6CE-7391F3AB0E92}" srcOrd="0" destOrd="0" presId="urn:microsoft.com/office/officeart/2005/8/layout/radial6"/>
    <dgm:cxn modelId="{9E1A67EC-D9EE-47DF-AEFC-020F1EE88153}" type="presOf" srcId="{916CB1A2-10A6-4852-B5FC-CDAB92B0C0EA}" destId="{16A99BCD-5F3F-42E9-BA84-064877118BD3}" srcOrd="0" destOrd="0" presId="urn:microsoft.com/office/officeart/2005/8/layout/radial6"/>
    <dgm:cxn modelId="{5E90249B-F9BA-47A6-B72B-9C3537B65562}" type="presOf" srcId="{BA5EE60B-C3DF-4C85-BC59-C0928BD05441}" destId="{4C76A698-29FF-4618-A960-08823E94458A}" srcOrd="0" destOrd="0" presId="urn:microsoft.com/office/officeart/2005/8/layout/radial6"/>
    <dgm:cxn modelId="{5B556F5A-AFB5-47BE-B0D0-558F315F3128}" srcId="{BA5EE60B-C3DF-4C85-BC59-C0928BD05441}" destId="{D59C47BD-BF97-46A8-8475-1D6C2A90CB28}" srcOrd="0" destOrd="0" parTransId="{EE801270-8F54-4CB5-99C5-26C9DC5EF6C1}" sibTransId="{297E75F1-EEDB-47DC-A34B-3F31B294DFAB}"/>
    <dgm:cxn modelId="{507F148E-B270-4CDF-9027-981EB083F64F}" type="presParOf" srcId="{4C76A698-29FF-4618-A960-08823E94458A}" destId="{D63F080D-3A5D-4DE8-AB62-83E76565E2DE}" srcOrd="0" destOrd="0" presId="urn:microsoft.com/office/officeart/2005/8/layout/radial6"/>
    <dgm:cxn modelId="{B6BFDCD3-DF87-403F-8118-8A7FB323B84F}" type="presParOf" srcId="{4C76A698-29FF-4618-A960-08823E94458A}" destId="{FDAE9615-9F3C-4F50-B6CE-7391F3AB0E92}" srcOrd="1" destOrd="0" presId="urn:microsoft.com/office/officeart/2005/8/layout/radial6"/>
    <dgm:cxn modelId="{7EBAEC5C-D95C-42EC-B479-AB5D811147C4}" type="presParOf" srcId="{4C76A698-29FF-4618-A960-08823E94458A}" destId="{85631B96-0F2A-4FDF-BB43-52A35F61BE25}" srcOrd="2" destOrd="0" presId="urn:microsoft.com/office/officeart/2005/8/layout/radial6"/>
    <dgm:cxn modelId="{4F36E1E6-24F8-44DF-BEF1-13F4D8B02173}" type="presParOf" srcId="{4C76A698-29FF-4618-A960-08823E94458A}" destId="{11E82FC6-6C52-4431-8985-F3CD13F4F243}" srcOrd="3" destOrd="0" presId="urn:microsoft.com/office/officeart/2005/8/layout/radial6"/>
    <dgm:cxn modelId="{6070996E-193E-470C-AFA8-A05D15FC893B}" type="presParOf" srcId="{4C76A698-29FF-4618-A960-08823E94458A}" destId="{16A99BCD-5F3F-42E9-BA84-064877118BD3}" srcOrd="4" destOrd="0" presId="urn:microsoft.com/office/officeart/2005/8/layout/radial6"/>
    <dgm:cxn modelId="{C8B12266-497B-470C-9DFC-EA87AE3047CC}" type="presParOf" srcId="{4C76A698-29FF-4618-A960-08823E94458A}" destId="{60BCCA3F-D9F2-4228-9640-81034CC7E5DA}" srcOrd="5" destOrd="0" presId="urn:microsoft.com/office/officeart/2005/8/layout/radial6"/>
    <dgm:cxn modelId="{31D498D2-A6A2-4928-A1C1-EB724A40F791}" type="presParOf" srcId="{4C76A698-29FF-4618-A960-08823E94458A}" destId="{3DD2D388-55BD-4F50-A585-6992AEBDAE8E}" srcOrd="6" destOrd="0" presId="urn:microsoft.com/office/officeart/2005/8/layout/radial6"/>
    <dgm:cxn modelId="{2AEDB31F-9510-4767-A72A-7D8E1D737F54}" type="presParOf" srcId="{4C76A698-29FF-4618-A960-08823E94458A}" destId="{1623B400-2D2A-4335-AC87-34DE9AFF7574}" srcOrd="7" destOrd="0" presId="urn:microsoft.com/office/officeart/2005/8/layout/radial6"/>
    <dgm:cxn modelId="{271F4CB4-B6C8-4BFA-882A-A99BD0F7AE70}" type="presParOf" srcId="{4C76A698-29FF-4618-A960-08823E94458A}" destId="{44C4F16B-EA64-4990-877E-5727E2B60EEA}" srcOrd="8" destOrd="0" presId="urn:microsoft.com/office/officeart/2005/8/layout/radial6"/>
    <dgm:cxn modelId="{A5195F12-0A30-4F5A-8345-FE05F58F669B}" type="presParOf" srcId="{4C76A698-29FF-4618-A960-08823E94458A}" destId="{242E43C2-CC74-4DCB-9770-4E6AEE56251E}" srcOrd="9" destOrd="0" presId="urn:microsoft.com/office/officeart/2005/8/layout/radial6"/>
    <dgm:cxn modelId="{C86CCAE3-A371-483F-A48B-0AD1A121E98A}" type="presParOf" srcId="{4C76A698-29FF-4618-A960-08823E94458A}" destId="{4EF96379-7211-4DAD-9811-11F68FCF2B73}" srcOrd="10" destOrd="0" presId="urn:microsoft.com/office/officeart/2005/8/layout/radial6"/>
    <dgm:cxn modelId="{E5E3BB23-13CD-489F-8DE6-1967462D8281}" type="presParOf" srcId="{4C76A698-29FF-4618-A960-08823E94458A}" destId="{CCF583E4-0268-4BCB-AA16-5003CCB069DC}" srcOrd="11" destOrd="0" presId="urn:microsoft.com/office/officeart/2005/8/layout/radial6"/>
    <dgm:cxn modelId="{38B2CF45-21C5-484A-9CBA-300784A5CEBE}" type="presParOf" srcId="{4C76A698-29FF-4618-A960-08823E94458A}" destId="{66E5C60C-5E77-4D88-B0B6-27C5406580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84586-1E2B-8B43-A4EC-882FF0FD2BB0}" type="doc">
      <dgm:prSet loTypeId="urn:microsoft.com/office/officeart/2005/8/layout/equation2" loCatId="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03C315C-0B60-C140-B88C-5ADF72AAD03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經濟學基礎課程</a:t>
          </a:r>
          <a:endParaRPr lang="zh-TW" altLang="en-US" b="1" dirty="0">
            <a:solidFill>
              <a:schemeClr val="tx1"/>
            </a:solidFill>
          </a:endParaRPr>
        </a:p>
      </dgm:t>
    </dgm:pt>
    <dgm:pt modelId="{C4E6EA64-1A38-5643-A5B2-771E22C1EA77}" type="parTrans" cxnId="{C1A506F7-C25E-E941-9771-6488E73C4E00}">
      <dgm:prSet/>
      <dgm:spPr/>
      <dgm:t>
        <a:bodyPr/>
        <a:lstStyle/>
        <a:p>
          <a:endParaRPr lang="zh-TW" altLang="en-US"/>
        </a:p>
      </dgm:t>
    </dgm:pt>
    <dgm:pt modelId="{4095C545-1E34-C24E-B1CD-B624FF81A6A2}" type="sibTrans" cxnId="{C1A506F7-C25E-E941-9771-6488E73C4E00}">
      <dgm:prSet/>
      <dgm:spPr/>
      <dgm:t>
        <a:bodyPr/>
        <a:lstStyle/>
        <a:p>
          <a:endParaRPr lang="zh-TW" altLang="en-US"/>
        </a:p>
      </dgm:t>
    </dgm:pt>
    <dgm:pt modelId="{42F88C6F-5B79-CC4C-9E9E-B2758F039D7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00"/>
              </a:solidFill>
            </a:rPr>
            <a:t>應用分析實務課程</a:t>
          </a:r>
          <a:endParaRPr lang="zh-TW" altLang="en-US" b="1" dirty="0">
            <a:solidFill>
              <a:srgbClr val="000000"/>
            </a:solidFill>
          </a:endParaRPr>
        </a:p>
      </dgm:t>
    </dgm:pt>
    <dgm:pt modelId="{ABF67B00-DDAD-D749-B00B-8A85DCA1BF72}" type="parTrans" cxnId="{38BA5ED2-FAA2-7F4D-9F7A-E4B8D1E43088}">
      <dgm:prSet/>
      <dgm:spPr/>
      <dgm:t>
        <a:bodyPr/>
        <a:lstStyle/>
        <a:p>
          <a:endParaRPr lang="zh-TW" altLang="en-US"/>
        </a:p>
      </dgm:t>
    </dgm:pt>
    <dgm:pt modelId="{9CA54220-0D7D-D24C-A558-DB63775CF290}" type="sibTrans" cxnId="{38BA5ED2-FAA2-7F4D-9F7A-E4B8D1E4308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38C5218-D07D-CF4F-91D9-6693B1E29F46}">
      <dgm:prSet phldrT="[文字]"/>
      <dgm:spPr/>
      <dgm:t>
        <a:bodyPr/>
        <a:lstStyle/>
        <a:p>
          <a:r>
            <a:rPr lang="zh-TW" altLang="en-US" b="1" i="0" dirty="0" smtClean="0">
              <a:solidFill>
                <a:srgbClr val="FF0000"/>
              </a:solidFill>
            </a:rPr>
            <a:t>理論</a:t>
          </a:r>
          <a:r>
            <a:rPr lang="zh-TW" altLang="en-US" b="1" dirty="0" smtClean="0">
              <a:solidFill>
                <a:srgbClr val="000000"/>
              </a:solidFill>
            </a:rPr>
            <a:t>與</a:t>
          </a:r>
          <a:r>
            <a:rPr lang="zh-TW" altLang="en-US" b="1" i="0" dirty="0" smtClean="0">
              <a:solidFill>
                <a:srgbClr val="FF0000"/>
              </a:solidFill>
            </a:rPr>
            <a:t>實務</a:t>
          </a:r>
          <a:r>
            <a:rPr lang="zh-TW" altLang="en-US" b="1" dirty="0" smtClean="0">
              <a:solidFill>
                <a:srgbClr val="000000"/>
              </a:solidFill>
            </a:rPr>
            <a:t>並重</a:t>
          </a:r>
          <a:br>
            <a:rPr lang="zh-TW" altLang="en-US" b="1" dirty="0" smtClean="0">
              <a:solidFill>
                <a:srgbClr val="000000"/>
              </a:solidFill>
            </a:rPr>
          </a:br>
          <a:r>
            <a:rPr lang="zh-TW" altLang="en-US" b="1" dirty="0" smtClean="0">
              <a:solidFill>
                <a:srgbClr val="000000"/>
              </a:solidFill>
            </a:rPr>
            <a:t>產、官、學發展優勢</a:t>
          </a:r>
          <a:endParaRPr lang="zh-TW" altLang="en-US" b="1" dirty="0">
            <a:solidFill>
              <a:srgbClr val="000000"/>
            </a:solidFill>
          </a:endParaRPr>
        </a:p>
      </dgm:t>
    </dgm:pt>
    <dgm:pt modelId="{B74BD7B5-2BFA-5446-B6CD-E7BAA5E8ADCD}" type="parTrans" cxnId="{38924A1A-C420-4F43-A002-2262C81F6F78}">
      <dgm:prSet/>
      <dgm:spPr/>
      <dgm:t>
        <a:bodyPr/>
        <a:lstStyle/>
        <a:p>
          <a:endParaRPr lang="zh-TW" altLang="en-US"/>
        </a:p>
      </dgm:t>
    </dgm:pt>
    <dgm:pt modelId="{7310E4FD-1803-6D40-814B-08FA8BE062EE}" type="sibTrans" cxnId="{38924A1A-C420-4F43-A002-2262C81F6F78}">
      <dgm:prSet/>
      <dgm:spPr/>
      <dgm:t>
        <a:bodyPr/>
        <a:lstStyle/>
        <a:p>
          <a:endParaRPr lang="zh-TW" altLang="en-US"/>
        </a:p>
      </dgm:t>
    </dgm:pt>
    <dgm:pt modelId="{D8721916-B8CC-DC4A-A998-CE10FF896F49}" type="pres">
      <dgm:prSet presAssocID="{42684586-1E2B-8B43-A4EC-882FF0FD2B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56D76D-9C2D-4149-B3CF-8D8850FE58F4}" type="pres">
      <dgm:prSet presAssocID="{42684586-1E2B-8B43-A4EC-882FF0FD2BB0}" presName="vNodes" presStyleCnt="0"/>
      <dgm:spPr/>
    </dgm:pt>
    <dgm:pt modelId="{5E840CAC-EFCC-9C45-A306-08A4824E1AF1}" type="pres">
      <dgm:prSet presAssocID="{403C315C-0B60-C140-B88C-5ADF72AAD038}" presName="node" presStyleLbl="node1" presStyleIdx="0" presStyleCnt="3" custScaleX="206733" custLinFactNeighborX="-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5184F2-9EE4-9E48-99C0-EB83E0D4F68B}" type="pres">
      <dgm:prSet presAssocID="{4095C545-1E34-C24E-B1CD-B624FF81A6A2}" presName="spacerT" presStyleCnt="0"/>
      <dgm:spPr/>
    </dgm:pt>
    <dgm:pt modelId="{DC24D144-C5F4-4942-B982-168430D73124}" type="pres">
      <dgm:prSet presAssocID="{4095C545-1E34-C24E-B1CD-B624FF81A6A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7BFF5B8-04A8-3B4F-97E7-0B510144D9A4}" type="pres">
      <dgm:prSet presAssocID="{4095C545-1E34-C24E-B1CD-B624FF81A6A2}" presName="spacerB" presStyleCnt="0"/>
      <dgm:spPr/>
    </dgm:pt>
    <dgm:pt modelId="{B809B5D8-F87C-4A4B-8BDC-2CF3EB63058F}" type="pres">
      <dgm:prSet presAssocID="{42F88C6F-5B79-CC4C-9E9E-B2758F039D79}" presName="node" presStyleLbl="node1" presStyleIdx="1" presStyleCnt="3" custScaleX="211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B0CA4-F126-9C4E-83C7-7FDD30DBC419}" type="pres">
      <dgm:prSet presAssocID="{42684586-1E2B-8B43-A4EC-882FF0FD2BB0}" presName="sibTransLast" presStyleLbl="sibTrans2D1" presStyleIdx="1" presStyleCnt="2" custLinFactNeighborX="-21917" custLinFactNeighborY="2617"/>
      <dgm:spPr/>
      <dgm:t>
        <a:bodyPr/>
        <a:lstStyle/>
        <a:p>
          <a:endParaRPr lang="zh-TW" altLang="en-US"/>
        </a:p>
      </dgm:t>
    </dgm:pt>
    <dgm:pt modelId="{48CE975E-D844-6147-8D92-C978D61276BB}" type="pres">
      <dgm:prSet presAssocID="{42684586-1E2B-8B43-A4EC-882FF0FD2BB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EC850B9-58DD-8547-893F-B6F9A2A7B5D9}" type="pres">
      <dgm:prSet presAssocID="{42684586-1E2B-8B43-A4EC-882FF0FD2BB0}" presName="lastNode" presStyleLbl="node1" presStyleIdx="2" presStyleCnt="3" custScaleX="162462" custScaleY="948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813845-99E0-417F-A21C-34DA76BDAD23}" type="presOf" srcId="{238C5218-D07D-CF4F-91D9-6693B1E29F46}" destId="{6EC850B9-58DD-8547-893F-B6F9A2A7B5D9}" srcOrd="0" destOrd="0" presId="urn:microsoft.com/office/officeart/2005/8/layout/equation2"/>
    <dgm:cxn modelId="{9C707EC5-1FE7-4DCD-AA4E-2CD34F4A0E9D}" type="presOf" srcId="{4095C545-1E34-C24E-B1CD-B624FF81A6A2}" destId="{DC24D144-C5F4-4942-B982-168430D73124}" srcOrd="0" destOrd="0" presId="urn:microsoft.com/office/officeart/2005/8/layout/equation2"/>
    <dgm:cxn modelId="{38924A1A-C420-4F43-A002-2262C81F6F78}" srcId="{42684586-1E2B-8B43-A4EC-882FF0FD2BB0}" destId="{238C5218-D07D-CF4F-91D9-6693B1E29F46}" srcOrd="2" destOrd="0" parTransId="{B74BD7B5-2BFA-5446-B6CD-E7BAA5E8ADCD}" sibTransId="{7310E4FD-1803-6D40-814B-08FA8BE062EE}"/>
    <dgm:cxn modelId="{878A6334-88A4-4ED7-B315-AAA25643F1D3}" type="presOf" srcId="{403C315C-0B60-C140-B88C-5ADF72AAD038}" destId="{5E840CAC-EFCC-9C45-A306-08A4824E1AF1}" srcOrd="0" destOrd="0" presId="urn:microsoft.com/office/officeart/2005/8/layout/equation2"/>
    <dgm:cxn modelId="{38BA5ED2-FAA2-7F4D-9F7A-E4B8D1E43088}" srcId="{42684586-1E2B-8B43-A4EC-882FF0FD2BB0}" destId="{42F88C6F-5B79-CC4C-9E9E-B2758F039D79}" srcOrd="1" destOrd="0" parTransId="{ABF67B00-DDAD-D749-B00B-8A85DCA1BF72}" sibTransId="{9CA54220-0D7D-D24C-A558-DB63775CF290}"/>
    <dgm:cxn modelId="{65BB1144-B7E4-4161-9ADC-0C96D066F9F3}" type="presOf" srcId="{42F88C6F-5B79-CC4C-9E9E-B2758F039D79}" destId="{B809B5D8-F87C-4A4B-8BDC-2CF3EB63058F}" srcOrd="0" destOrd="0" presId="urn:microsoft.com/office/officeart/2005/8/layout/equation2"/>
    <dgm:cxn modelId="{B6439555-7159-4542-9E8A-19904CA5E8A8}" type="presOf" srcId="{42684586-1E2B-8B43-A4EC-882FF0FD2BB0}" destId="{D8721916-B8CC-DC4A-A998-CE10FF896F49}" srcOrd="0" destOrd="0" presId="urn:microsoft.com/office/officeart/2005/8/layout/equation2"/>
    <dgm:cxn modelId="{8B76BADA-62CD-4EFB-BB3E-B4D4B3E1BAEC}" type="presOf" srcId="{9CA54220-0D7D-D24C-A558-DB63775CF290}" destId="{48CE975E-D844-6147-8D92-C978D61276BB}" srcOrd="1" destOrd="0" presId="urn:microsoft.com/office/officeart/2005/8/layout/equation2"/>
    <dgm:cxn modelId="{02775A5D-F23E-4D34-BE4F-7434B99BAE1B}" type="presOf" srcId="{9CA54220-0D7D-D24C-A558-DB63775CF290}" destId="{AEDB0CA4-F126-9C4E-83C7-7FDD30DBC419}" srcOrd="0" destOrd="0" presId="urn:microsoft.com/office/officeart/2005/8/layout/equation2"/>
    <dgm:cxn modelId="{C1A506F7-C25E-E941-9771-6488E73C4E00}" srcId="{42684586-1E2B-8B43-A4EC-882FF0FD2BB0}" destId="{403C315C-0B60-C140-B88C-5ADF72AAD038}" srcOrd="0" destOrd="0" parTransId="{C4E6EA64-1A38-5643-A5B2-771E22C1EA77}" sibTransId="{4095C545-1E34-C24E-B1CD-B624FF81A6A2}"/>
    <dgm:cxn modelId="{91AD5C97-043A-415F-9A43-AE56309CF333}" type="presParOf" srcId="{D8721916-B8CC-DC4A-A998-CE10FF896F49}" destId="{3756D76D-9C2D-4149-B3CF-8D8850FE58F4}" srcOrd="0" destOrd="0" presId="urn:microsoft.com/office/officeart/2005/8/layout/equation2"/>
    <dgm:cxn modelId="{23C77165-8979-45E3-BA2B-D135F2D7EA58}" type="presParOf" srcId="{3756D76D-9C2D-4149-B3CF-8D8850FE58F4}" destId="{5E840CAC-EFCC-9C45-A306-08A4824E1AF1}" srcOrd="0" destOrd="0" presId="urn:microsoft.com/office/officeart/2005/8/layout/equation2"/>
    <dgm:cxn modelId="{776F5C4F-2536-4C4D-9800-4B5057BA6C7F}" type="presParOf" srcId="{3756D76D-9C2D-4149-B3CF-8D8850FE58F4}" destId="{F85184F2-9EE4-9E48-99C0-EB83E0D4F68B}" srcOrd="1" destOrd="0" presId="urn:microsoft.com/office/officeart/2005/8/layout/equation2"/>
    <dgm:cxn modelId="{2810D153-BF48-449C-9D83-3153944DE6D8}" type="presParOf" srcId="{3756D76D-9C2D-4149-B3CF-8D8850FE58F4}" destId="{DC24D144-C5F4-4942-B982-168430D73124}" srcOrd="2" destOrd="0" presId="urn:microsoft.com/office/officeart/2005/8/layout/equation2"/>
    <dgm:cxn modelId="{3BDAEB82-E8D5-4A77-9EF8-ABA4A4438E82}" type="presParOf" srcId="{3756D76D-9C2D-4149-B3CF-8D8850FE58F4}" destId="{37BFF5B8-04A8-3B4F-97E7-0B510144D9A4}" srcOrd="3" destOrd="0" presId="urn:microsoft.com/office/officeart/2005/8/layout/equation2"/>
    <dgm:cxn modelId="{667D629A-ADB8-49AB-BF1B-2659B11C13D6}" type="presParOf" srcId="{3756D76D-9C2D-4149-B3CF-8D8850FE58F4}" destId="{B809B5D8-F87C-4A4B-8BDC-2CF3EB63058F}" srcOrd="4" destOrd="0" presId="urn:microsoft.com/office/officeart/2005/8/layout/equation2"/>
    <dgm:cxn modelId="{337BA454-7FBD-4198-802C-D671E70D5426}" type="presParOf" srcId="{D8721916-B8CC-DC4A-A998-CE10FF896F49}" destId="{AEDB0CA4-F126-9C4E-83C7-7FDD30DBC419}" srcOrd="1" destOrd="0" presId="urn:microsoft.com/office/officeart/2005/8/layout/equation2"/>
    <dgm:cxn modelId="{3F7D63EA-3560-4ABD-B9B4-9C617969E782}" type="presParOf" srcId="{AEDB0CA4-F126-9C4E-83C7-7FDD30DBC419}" destId="{48CE975E-D844-6147-8D92-C978D61276BB}" srcOrd="0" destOrd="0" presId="urn:microsoft.com/office/officeart/2005/8/layout/equation2"/>
    <dgm:cxn modelId="{91CD40D6-7B90-457F-B7F7-B588F1B9F45D}" type="presParOf" srcId="{D8721916-B8CC-DC4A-A998-CE10FF896F49}" destId="{6EC850B9-58DD-8547-893F-B6F9A2A7B5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C6899-1C47-3A47-919C-44448113848B}" type="doc">
      <dgm:prSet loTypeId="urn:microsoft.com/office/officeart/2005/8/layout/cycle6" loCatId="" qsTypeId="urn:microsoft.com/office/officeart/2005/8/quickstyle/simple4" qsCatId="simple" csTypeId="urn:microsoft.com/office/officeart/2005/8/colors/colorful1#1" csCatId="colorful" phldr="1"/>
      <dgm:spPr/>
    </dgm:pt>
    <dgm:pt modelId="{7C1DED21-3ACA-8E48-A386-BB25C7A56F9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喜歡科學</a:t>
          </a:r>
          <a:br>
            <a:rPr lang="zh-TW" altLang="en-US" b="1" dirty="0" smtClean="0">
              <a:solidFill>
                <a:schemeClr val="tx1"/>
              </a:solidFill>
            </a:rPr>
          </a:br>
          <a:r>
            <a:rPr lang="zh-TW" altLang="en-US" b="1" dirty="0" smtClean="0">
              <a:solidFill>
                <a:schemeClr val="tx1"/>
              </a:solidFill>
            </a:rPr>
            <a:t>分析方法</a:t>
          </a:r>
          <a:endParaRPr lang="zh-TW" altLang="en-US" b="1" dirty="0">
            <a:solidFill>
              <a:schemeClr val="tx1"/>
            </a:solidFill>
          </a:endParaRPr>
        </a:p>
      </dgm:t>
    </dgm:pt>
    <dgm:pt modelId="{6CDAB22B-61B5-8442-A368-A1D72A8B7D05}" type="parTrans" cxnId="{BA2CE2AC-0D06-044A-BC51-7DE4392C6D4C}">
      <dgm:prSet/>
      <dgm:spPr/>
      <dgm:t>
        <a:bodyPr/>
        <a:lstStyle/>
        <a:p>
          <a:endParaRPr lang="zh-TW" altLang="en-US"/>
        </a:p>
      </dgm:t>
    </dgm:pt>
    <dgm:pt modelId="{99CBD047-541A-164C-B486-4EAFFC7ADACB}" type="sibTrans" cxnId="{BA2CE2AC-0D06-044A-BC51-7DE4392C6D4C}">
      <dgm:prSet/>
      <dgm:spPr/>
      <dgm:t>
        <a:bodyPr/>
        <a:lstStyle/>
        <a:p>
          <a:endParaRPr lang="zh-TW" altLang="en-US"/>
        </a:p>
      </dgm:t>
    </dgm:pt>
    <dgm:pt modelId="{27F86993-46C2-BF42-B44C-81DADC4D9AE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00"/>
              </a:solidFill>
            </a:rPr>
            <a:t>對分析現實</a:t>
          </a:r>
          <a:br>
            <a:rPr lang="zh-TW" altLang="en-US" b="1" dirty="0" smtClean="0">
              <a:solidFill>
                <a:srgbClr val="000000"/>
              </a:solidFill>
            </a:rPr>
          </a:br>
          <a:r>
            <a:rPr lang="zh-TW" altLang="en-US" b="1" dirty="0" smtClean="0">
              <a:solidFill>
                <a:srgbClr val="000000"/>
              </a:solidFill>
            </a:rPr>
            <a:t>經濟問題有興趣</a:t>
          </a:r>
          <a:endParaRPr lang="zh-TW" altLang="en-US" b="1" dirty="0">
            <a:solidFill>
              <a:srgbClr val="000000"/>
            </a:solidFill>
          </a:endParaRPr>
        </a:p>
      </dgm:t>
    </dgm:pt>
    <dgm:pt modelId="{722BF813-F8CB-624E-93A5-146B01D0C035}" type="parTrans" cxnId="{CC1F3407-7993-124D-833A-115CCB76C27B}">
      <dgm:prSet/>
      <dgm:spPr/>
      <dgm:t>
        <a:bodyPr/>
        <a:lstStyle/>
        <a:p>
          <a:endParaRPr lang="zh-TW" altLang="en-US"/>
        </a:p>
      </dgm:t>
    </dgm:pt>
    <dgm:pt modelId="{1D5ED9F2-359A-3540-8B60-297A93EF94DB}" type="sibTrans" cxnId="{CC1F3407-7993-124D-833A-115CCB76C27B}">
      <dgm:prSet/>
      <dgm:spPr/>
      <dgm:t>
        <a:bodyPr/>
        <a:lstStyle/>
        <a:p>
          <a:endParaRPr lang="zh-TW" altLang="en-US"/>
        </a:p>
      </dgm:t>
    </dgm:pt>
    <dgm:pt modelId="{D2B6E39F-CAA2-9A48-926F-DF045F62800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00"/>
              </a:solidFill>
            </a:rPr>
            <a:t>獨立思考</a:t>
          </a:r>
          <a:endParaRPr lang="zh-TW" altLang="en-US" b="1" dirty="0">
            <a:solidFill>
              <a:srgbClr val="000000"/>
            </a:solidFill>
          </a:endParaRPr>
        </a:p>
      </dgm:t>
    </dgm:pt>
    <dgm:pt modelId="{ACF85DF2-1E45-C14D-A5D0-D1472E4FB49B}" type="parTrans" cxnId="{B38786C2-9903-7D49-8CD0-95F9CED2DC01}">
      <dgm:prSet/>
      <dgm:spPr/>
      <dgm:t>
        <a:bodyPr/>
        <a:lstStyle/>
        <a:p>
          <a:endParaRPr lang="zh-TW" altLang="en-US"/>
        </a:p>
      </dgm:t>
    </dgm:pt>
    <dgm:pt modelId="{BDC430F5-66D3-2740-B16F-8DE9EEB1C0CB}" type="sibTrans" cxnId="{B38786C2-9903-7D49-8CD0-95F9CED2DC01}">
      <dgm:prSet/>
      <dgm:spPr/>
      <dgm:t>
        <a:bodyPr/>
        <a:lstStyle/>
        <a:p>
          <a:endParaRPr lang="zh-TW" altLang="en-US"/>
        </a:p>
      </dgm:t>
    </dgm:pt>
    <dgm:pt modelId="{67429CA5-68FF-6F4F-A606-F35C70B9165D}">
      <dgm:prSet/>
      <dgm:spPr/>
      <dgm:t>
        <a:bodyPr/>
        <a:lstStyle/>
        <a:p>
          <a:r>
            <a:rPr lang="zh-TW" altLang="en-US" b="1" dirty="0" smtClean="0">
              <a:solidFill>
                <a:srgbClr val="000000"/>
              </a:solidFill>
            </a:rPr>
            <a:t>善於觀察社會經濟現象</a:t>
          </a:r>
          <a:endParaRPr lang="zh-TW" altLang="en-US" b="1" dirty="0">
            <a:solidFill>
              <a:srgbClr val="000000"/>
            </a:solidFill>
          </a:endParaRPr>
        </a:p>
      </dgm:t>
    </dgm:pt>
    <dgm:pt modelId="{E731C611-AF7F-9F47-91A0-495ECBDC252E}" type="parTrans" cxnId="{0D7889EE-1433-9B45-8BC4-09E5137A32DC}">
      <dgm:prSet/>
      <dgm:spPr/>
      <dgm:t>
        <a:bodyPr/>
        <a:lstStyle/>
        <a:p>
          <a:endParaRPr lang="zh-TW" altLang="en-US"/>
        </a:p>
      </dgm:t>
    </dgm:pt>
    <dgm:pt modelId="{6B6517E7-EE0E-0E46-ADDE-CEB0899190EC}" type="sibTrans" cxnId="{0D7889EE-1433-9B45-8BC4-09E5137A32DC}">
      <dgm:prSet/>
      <dgm:spPr/>
      <dgm:t>
        <a:bodyPr/>
        <a:lstStyle/>
        <a:p>
          <a:endParaRPr lang="zh-TW" altLang="en-US"/>
        </a:p>
      </dgm:t>
    </dgm:pt>
    <dgm:pt modelId="{BA402333-9D13-0B4E-93A1-D22CE29739DB}">
      <dgm:prSet/>
      <dgm:spPr/>
      <dgm:t>
        <a:bodyPr/>
        <a:lstStyle/>
        <a:p>
          <a:r>
            <a:rPr lang="zh-TW" altLang="en-US" b="1" dirty="0" smtClean="0">
              <a:solidFill>
                <a:srgbClr val="000000"/>
              </a:solidFill>
            </a:rPr>
            <a:t>不排斥數學</a:t>
          </a:r>
          <a:endParaRPr lang="zh-TW" altLang="en-US" b="1" dirty="0">
            <a:solidFill>
              <a:srgbClr val="000000"/>
            </a:solidFill>
          </a:endParaRPr>
        </a:p>
      </dgm:t>
    </dgm:pt>
    <dgm:pt modelId="{219277CE-CAA0-9049-B5C6-87AB571C53F5}" type="parTrans" cxnId="{2F57FB0B-9E32-8840-9483-CABE9878C948}">
      <dgm:prSet/>
      <dgm:spPr/>
      <dgm:t>
        <a:bodyPr/>
        <a:lstStyle/>
        <a:p>
          <a:endParaRPr lang="zh-TW" altLang="en-US"/>
        </a:p>
      </dgm:t>
    </dgm:pt>
    <dgm:pt modelId="{07F0C095-3621-C846-8E55-76D5DFC447E0}" type="sibTrans" cxnId="{2F57FB0B-9E32-8840-9483-CABE9878C948}">
      <dgm:prSet/>
      <dgm:spPr/>
      <dgm:t>
        <a:bodyPr/>
        <a:lstStyle/>
        <a:p>
          <a:endParaRPr lang="zh-TW" altLang="en-US"/>
        </a:p>
      </dgm:t>
    </dgm:pt>
    <dgm:pt modelId="{10B19A5D-25DD-D54D-AF69-5A0C8004168C}" type="pres">
      <dgm:prSet presAssocID="{006C6899-1C47-3A47-919C-44448113848B}" presName="cycle" presStyleCnt="0">
        <dgm:presLayoutVars>
          <dgm:dir/>
          <dgm:resizeHandles val="exact"/>
        </dgm:presLayoutVars>
      </dgm:prSet>
      <dgm:spPr/>
    </dgm:pt>
    <dgm:pt modelId="{D781D956-706D-8640-B659-EE614959709F}" type="pres">
      <dgm:prSet presAssocID="{7C1DED21-3ACA-8E48-A386-BB25C7A56F98}" presName="node" presStyleLbl="node1" presStyleIdx="0" presStyleCnt="5" custScaleX="1711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A8EE8C-3CA9-2642-862C-90C2494A9DF9}" type="pres">
      <dgm:prSet presAssocID="{7C1DED21-3ACA-8E48-A386-BB25C7A56F98}" presName="spNode" presStyleCnt="0"/>
      <dgm:spPr/>
    </dgm:pt>
    <dgm:pt modelId="{565ACD3A-81B0-9C4A-A581-DA04C6DA2BB4}" type="pres">
      <dgm:prSet presAssocID="{99CBD047-541A-164C-B486-4EAFFC7ADAC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DB1680A3-A090-F84C-B3C3-CB556CF64166}" type="pres">
      <dgm:prSet presAssocID="{67429CA5-68FF-6F4F-A606-F35C70B9165D}" presName="node" presStyleLbl="node1" presStyleIdx="1" presStyleCnt="5" custScaleX="1593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EF6B0E-30C5-5440-B03F-C097CE96B20F}" type="pres">
      <dgm:prSet presAssocID="{67429CA5-68FF-6F4F-A606-F35C70B9165D}" presName="spNode" presStyleCnt="0"/>
      <dgm:spPr/>
    </dgm:pt>
    <dgm:pt modelId="{8F585597-BF38-2348-A066-E19C3E7E251F}" type="pres">
      <dgm:prSet presAssocID="{6B6517E7-EE0E-0E46-ADDE-CEB0899190EC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11FD9BF2-8FF6-7A41-BF55-43AE940AFC1A}" type="pres">
      <dgm:prSet presAssocID="{BA402333-9D13-0B4E-93A1-D22CE29739DB}" presName="node" presStyleLbl="node1" presStyleIdx="2" presStyleCnt="5" custScaleX="154073" custRadScaleRad="103427" custRadScaleInc="-67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416E2-D51C-AD49-A4D3-7D59069A8A94}" type="pres">
      <dgm:prSet presAssocID="{BA402333-9D13-0B4E-93A1-D22CE29739DB}" presName="spNode" presStyleCnt="0"/>
      <dgm:spPr/>
    </dgm:pt>
    <dgm:pt modelId="{C8D612C8-2084-8440-B4BC-CF9D1A12EB5A}" type="pres">
      <dgm:prSet presAssocID="{07F0C095-3621-C846-8E55-76D5DFC447E0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63B5AA0-D7F1-6D48-B9FD-12A3E57A2D69}" type="pres">
      <dgm:prSet presAssocID="{27F86993-46C2-BF42-B44C-81DADC4D9AE2}" presName="node" presStyleLbl="node1" presStyleIdx="3" presStyleCnt="5" custScaleX="164766" custRadScaleRad="99504" custRadScaleInc="563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4F8246-D854-F544-AA9F-44D846AF8546}" type="pres">
      <dgm:prSet presAssocID="{27F86993-46C2-BF42-B44C-81DADC4D9AE2}" presName="spNode" presStyleCnt="0"/>
      <dgm:spPr/>
    </dgm:pt>
    <dgm:pt modelId="{C07D8FD1-FF5B-4246-BF4D-28155A8AB6E4}" type="pres">
      <dgm:prSet presAssocID="{1D5ED9F2-359A-3540-8B60-297A93EF94DB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924CF81-CB0F-A24C-AF8F-ED3A32638D6D}" type="pres">
      <dgm:prSet presAssocID="{D2B6E39F-CAA2-9A48-926F-DF045F62800D}" presName="node" presStyleLbl="node1" presStyleIdx="4" presStyleCnt="5" custScaleX="148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94AB8A-B02B-5743-8E5C-DE061E1E7FCE}" type="pres">
      <dgm:prSet presAssocID="{D2B6E39F-CAA2-9A48-926F-DF045F62800D}" presName="spNode" presStyleCnt="0"/>
      <dgm:spPr/>
    </dgm:pt>
    <dgm:pt modelId="{A1D91ADD-5AB0-AA48-94BC-DD4B9A1F6EC5}" type="pres">
      <dgm:prSet presAssocID="{BDC430F5-66D3-2740-B16F-8DE9EEB1C0CB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54BC2959-1AFB-4F0B-987F-999F121DE8DC}" type="presOf" srcId="{BDC430F5-66D3-2740-B16F-8DE9EEB1C0CB}" destId="{A1D91ADD-5AB0-AA48-94BC-DD4B9A1F6EC5}" srcOrd="0" destOrd="0" presId="urn:microsoft.com/office/officeart/2005/8/layout/cycle6"/>
    <dgm:cxn modelId="{A3149391-10F7-45BB-B986-68C36EF8FC20}" type="presOf" srcId="{67429CA5-68FF-6F4F-A606-F35C70B9165D}" destId="{DB1680A3-A090-F84C-B3C3-CB556CF64166}" srcOrd="0" destOrd="0" presId="urn:microsoft.com/office/officeart/2005/8/layout/cycle6"/>
    <dgm:cxn modelId="{DFF6EFD1-4B7F-4960-8B7E-29D717603C2D}" type="presOf" srcId="{7C1DED21-3ACA-8E48-A386-BB25C7A56F98}" destId="{D781D956-706D-8640-B659-EE614959709F}" srcOrd="0" destOrd="0" presId="urn:microsoft.com/office/officeart/2005/8/layout/cycle6"/>
    <dgm:cxn modelId="{997035CF-618E-4A0B-884E-E73F340D3EC8}" type="presOf" srcId="{1D5ED9F2-359A-3540-8B60-297A93EF94DB}" destId="{C07D8FD1-FF5B-4246-BF4D-28155A8AB6E4}" srcOrd="0" destOrd="0" presId="urn:microsoft.com/office/officeart/2005/8/layout/cycle6"/>
    <dgm:cxn modelId="{2AF7AEBF-22C9-4E6D-9DDE-B0C9C140E07A}" type="presOf" srcId="{6B6517E7-EE0E-0E46-ADDE-CEB0899190EC}" destId="{8F585597-BF38-2348-A066-E19C3E7E251F}" srcOrd="0" destOrd="0" presId="urn:microsoft.com/office/officeart/2005/8/layout/cycle6"/>
    <dgm:cxn modelId="{B38786C2-9903-7D49-8CD0-95F9CED2DC01}" srcId="{006C6899-1C47-3A47-919C-44448113848B}" destId="{D2B6E39F-CAA2-9A48-926F-DF045F62800D}" srcOrd="4" destOrd="0" parTransId="{ACF85DF2-1E45-C14D-A5D0-D1472E4FB49B}" sibTransId="{BDC430F5-66D3-2740-B16F-8DE9EEB1C0CB}"/>
    <dgm:cxn modelId="{98282CDF-A4FD-4CF1-906D-8FB6D2903E65}" type="presOf" srcId="{BA402333-9D13-0B4E-93A1-D22CE29739DB}" destId="{11FD9BF2-8FF6-7A41-BF55-43AE940AFC1A}" srcOrd="0" destOrd="0" presId="urn:microsoft.com/office/officeart/2005/8/layout/cycle6"/>
    <dgm:cxn modelId="{C1B0F497-9A23-4076-90F4-0F0A34D0AA59}" type="presOf" srcId="{D2B6E39F-CAA2-9A48-926F-DF045F62800D}" destId="{8924CF81-CB0F-A24C-AF8F-ED3A32638D6D}" srcOrd="0" destOrd="0" presId="urn:microsoft.com/office/officeart/2005/8/layout/cycle6"/>
    <dgm:cxn modelId="{CC1F3407-7993-124D-833A-115CCB76C27B}" srcId="{006C6899-1C47-3A47-919C-44448113848B}" destId="{27F86993-46C2-BF42-B44C-81DADC4D9AE2}" srcOrd="3" destOrd="0" parTransId="{722BF813-F8CB-624E-93A5-146B01D0C035}" sibTransId="{1D5ED9F2-359A-3540-8B60-297A93EF94DB}"/>
    <dgm:cxn modelId="{F53B8125-DB71-42B3-8E9E-62C6F4C5E60F}" type="presOf" srcId="{27F86993-46C2-BF42-B44C-81DADC4D9AE2}" destId="{C63B5AA0-D7F1-6D48-B9FD-12A3E57A2D69}" srcOrd="0" destOrd="0" presId="urn:microsoft.com/office/officeart/2005/8/layout/cycle6"/>
    <dgm:cxn modelId="{2E1B9E34-2BBD-4A36-86BC-D19ABE04750D}" type="presOf" srcId="{006C6899-1C47-3A47-919C-44448113848B}" destId="{10B19A5D-25DD-D54D-AF69-5A0C8004168C}" srcOrd="0" destOrd="0" presId="urn:microsoft.com/office/officeart/2005/8/layout/cycle6"/>
    <dgm:cxn modelId="{89761AC5-3853-473E-A4BE-DDF4D577D220}" type="presOf" srcId="{99CBD047-541A-164C-B486-4EAFFC7ADACB}" destId="{565ACD3A-81B0-9C4A-A581-DA04C6DA2BB4}" srcOrd="0" destOrd="0" presId="urn:microsoft.com/office/officeart/2005/8/layout/cycle6"/>
    <dgm:cxn modelId="{0D7889EE-1433-9B45-8BC4-09E5137A32DC}" srcId="{006C6899-1C47-3A47-919C-44448113848B}" destId="{67429CA5-68FF-6F4F-A606-F35C70B9165D}" srcOrd="1" destOrd="0" parTransId="{E731C611-AF7F-9F47-91A0-495ECBDC252E}" sibTransId="{6B6517E7-EE0E-0E46-ADDE-CEB0899190EC}"/>
    <dgm:cxn modelId="{9F9F1217-B79E-4AAD-8738-37183555E36E}" type="presOf" srcId="{07F0C095-3621-C846-8E55-76D5DFC447E0}" destId="{C8D612C8-2084-8440-B4BC-CF9D1A12EB5A}" srcOrd="0" destOrd="0" presId="urn:microsoft.com/office/officeart/2005/8/layout/cycle6"/>
    <dgm:cxn modelId="{2F57FB0B-9E32-8840-9483-CABE9878C948}" srcId="{006C6899-1C47-3A47-919C-44448113848B}" destId="{BA402333-9D13-0B4E-93A1-D22CE29739DB}" srcOrd="2" destOrd="0" parTransId="{219277CE-CAA0-9049-B5C6-87AB571C53F5}" sibTransId="{07F0C095-3621-C846-8E55-76D5DFC447E0}"/>
    <dgm:cxn modelId="{BA2CE2AC-0D06-044A-BC51-7DE4392C6D4C}" srcId="{006C6899-1C47-3A47-919C-44448113848B}" destId="{7C1DED21-3ACA-8E48-A386-BB25C7A56F98}" srcOrd="0" destOrd="0" parTransId="{6CDAB22B-61B5-8442-A368-A1D72A8B7D05}" sibTransId="{99CBD047-541A-164C-B486-4EAFFC7ADACB}"/>
    <dgm:cxn modelId="{198F9F00-74B2-4452-92B5-25FBEF0B3861}" type="presParOf" srcId="{10B19A5D-25DD-D54D-AF69-5A0C8004168C}" destId="{D781D956-706D-8640-B659-EE614959709F}" srcOrd="0" destOrd="0" presId="urn:microsoft.com/office/officeart/2005/8/layout/cycle6"/>
    <dgm:cxn modelId="{B2F7A71E-630D-4FAA-AD1F-CA089F94E101}" type="presParOf" srcId="{10B19A5D-25DD-D54D-AF69-5A0C8004168C}" destId="{C3A8EE8C-3CA9-2642-862C-90C2494A9DF9}" srcOrd="1" destOrd="0" presId="urn:microsoft.com/office/officeart/2005/8/layout/cycle6"/>
    <dgm:cxn modelId="{A4B4E8E6-4462-47B7-8522-06ED878008D6}" type="presParOf" srcId="{10B19A5D-25DD-D54D-AF69-5A0C8004168C}" destId="{565ACD3A-81B0-9C4A-A581-DA04C6DA2BB4}" srcOrd="2" destOrd="0" presId="urn:microsoft.com/office/officeart/2005/8/layout/cycle6"/>
    <dgm:cxn modelId="{EC8A6055-B017-4022-B46C-0BD95CF9A951}" type="presParOf" srcId="{10B19A5D-25DD-D54D-AF69-5A0C8004168C}" destId="{DB1680A3-A090-F84C-B3C3-CB556CF64166}" srcOrd="3" destOrd="0" presId="urn:microsoft.com/office/officeart/2005/8/layout/cycle6"/>
    <dgm:cxn modelId="{6071F92A-512A-4B89-987D-90755B9DD151}" type="presParOf" srcId="{10B19A5D-25DD-D54D-AF69-5A0C8004168C}" destId="{99EF6B0E-30C5-5440-B03F-C097CE96B20F}" srcOrd="4" destOrd="0" presId="urn:microsoft.com/office/officeart/2005/8/layout/cycle6"/>
    <dgm:cxn modelId="{1FD66A3B-3735-40CB-AF9C-1B9F8480A69B}" type="presParOf" srcId="{10B19A5D-25DD-D54D-AF69-5A0C8004168C}" destId="{8F585597-BF38-2348-A066-E19C3E7E251F}" srcOrd="5" destOrd="0" presId="urn:microsoft.com/office/officeart/2005/8/layout/cycle6"/>
    <dgm:cxn modelId="{66D8F375-ED0B-4BF4-935C-DA69A05CA1D4}" type="presParOf" srcId="{10B19A5D-25DD-D54D-AF69-5A0C8004168C}" destId="{11FD9BF2-8FF6-7A41-BF55-43AE940AFC1A}" srcOrd="6" destOrd="0" presId="urn:microsoft.com/office/officeart/2005/8/layout/cycle6"/>
    <dgm:cxn modelId="{9447E317-54D0-4CD0-8100-18E4586E38F5}" type="presParOf" srcId="{10B19A5D-25DD-D54D-AF69-5A0C8004168C}" destId="{BA9416E2-D51C-AD49-A4D3-7D59069A8A94}" srcOrd="7" destOrd="0" presId="urn:microsoft.com/office/officeart/2005/8/layout/cycle6"/>
    <dgm:cxn modelId="{D1210BAF-DB0F-40F7-BA41-827C28057F05}" type="presParOf" srcId="{10B19A5D-25DD-D54D-AF69-5A0C8004168C}" destId="{C8D612C8-2084-8440-B4BC-CF9D1A12EB5A}" srcOrd="8" destOrd="0" presId="urn:microsoft.com/office/officeart/2005/8/layout/cycle6"/>
    <dgm:cxn modelId="{54AF21A7-F2A1-4339-AF3C-B95DC05D5915}" type="presParOf" srcId="{10B19A5D-25DD-D54D-AF69-5A0C8004168C}" destId="{C63B5AA0-D7F1-6D48-B9FD-12A3E57A2D69}" srcOrd="9" destOrd="0" presId="urn:microsoft.com/office/officeart/2005/8/layout/cycle6"/>
    <dgm:cxn modelId="{C18AB02D-65F9-467F-9339-1E31250D3A55}" type="presParOf" srcId="{10B19A5D-25DD-D54D-AF69-5A0C8004168C}" destId="{BD4F8246-D854-F544-AA9F-44D846AF8546}" srcOrd="10" destOrd="0" presId="urn:microsoft.com/office/officeart/2005/8/layout/cycle6"/>
    <dgm:cxn modelId="{7C6FF152-BB35-4DD7-8247-06F69D54F891}" type="presParOf" srcId="{10B19A5D-25DD-D54D-AF69-5A0C8004168C}" destId="{C07D8FD1-FF5B-4246-BF4D-28155A8AB6E4}" srcOrd="11" destOrd="0" presId="urn:microsoft.com/office/officeart/2005/8/layout/cycle6"/>
    <dgm:cxn modelId="{92FDCB5B-B947-4027-A516-5CF50E2E1078}" type="presParOf" srcId="{10B19A5D-25DD-D54D-AF69-5A0C8004168C}" destId="{8924CF81-CB0F-A24C-AF8F-ED3A32638D6D}" srcOrd="12" destOrd="0" presId="urn:microsoft.com/office/officeart/2005/8/layout/cycle6"/>
    <dgm:cxn modelId="{B9DAC18B-AF9F-46AB-88DE-C5369D9D1B00}" type="presParOf" srcId="{10B19A5D-25DD-D54D-AF69-5A0C8004168C}" destId="{3794AB8A-B02B-5743-8E5C-DE061E1E7FCE}" srcOrd="13" destOrd="0" presId="urn:microsoft.com/office/officeart/2005/8/layout/cycle6"/>
    <dgm:cxn modelId="{E0EFE1CF-C474-40FA-887F-87358D8947EB}" type="presParOf" srcId="{10B19A5D-25DD-D54D-AF69-5A0C8004168C}" destId="{A1D91ADD-5AB0-AA48-94BC-DD4B9A1F6EC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51457-10A2-4E67-8D3B-617337BA8C0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9433867B-D987-4A75-90C8-7573A0E7AD5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繁星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D0551A-6073-4ABB-96A1-3FD88B3B06A9}" type="parTrans" cxnId="{492B0313-A532-4995-BF9C-390B750A322C}">
      <dgm:prSet/>
      <dgm:spPr/>
      <dgm:t>
        <a:bodyPr/>
        <a:lstStyle/>
        <a:p>
          <a:endParaRPr lang="zh-TW" altLang="en-US"/>
        </a:p>
      </dgm:t>
    </dgm:pt>
    <dgm:pt modelId="{1163AD67-02C4-4ECF-A3A7-0532A7889008}" type="sibTrans" cxnId="{492B0313-A532-4995-BF9C-390B750A322C}">
      <dgm:prSet/>
      <dgm:spPr/>
      <dgm:t>
        <a:bodyPr/>
        <a:lstStyle/>
        <a:p>
          <a:endParaRPr lang="zh-TW" altLang="en-US"/>
        </a:p>
      </dgm:t>
    </dgm:pt>
    <dgm:pt modelId="{C126271D-F204-4939-9E51-5319118234C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推甄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BEBF1-AC73-4B9D-980D-B1607ED24DC6}" type="parTrans" cxnId="{8003DA92-ED86-4468-8B7D-0F4D0883E670}">
      <dgm:prSet/>
      <dgm:spPr/>
      <dgm:t>
        <a:bodyPr/>
        <a:lstStyle/>
        <a:p>
          <a:endParaRPr lang="zh-TW" altLang="en-US"/>
        </a:p>
      </dgm:t>
    </dgm:pt>
    <dgm:pt modelId="{AD24FDE0-1C3E-44A4-B2B4-1DD9B158B577}" type="sibTrans" cxnId="{8003DA92-ED86-4468-8B7D-0F4D0883E670}">
      <dgm:prSet/>
      <dgm:spPr/>
      <dgm:t>
        <a:bodyPr/>
        <a:lstStyle/>
        <a:p>
          <a:endParaRPr lang="zh-TW" altLang="en-US"/>
        </a:p>
      </dgm:t>
    </dgm:pt>
    <dgm:pt modelId="{5B7AE32D-691D-4D2E-B1E2-0F66BC3D5D8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指考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7FC902-8101-45AE-9EE4-7FBF05139F75}" type="parTrans" cxnId="{8DE0A793-68DA-4CC9-B778-3BE036FC11BF}">
      <dgm:prSet/>
      <dgm:spPr/>
      <dgm:t>
        <a:bodyPr/>
        <a:lstStyle/>
        <a:p>
          <a:endParaRPr lang="zh-TW" altLang="en-US"/>
        </a:p>
      </dgm:t>
    </dgm:pt>
    <dgm:pt modelId="{A459E42D-C8E5-4443-83D4-EB63461443AF}" type="sibTrans" cxnId="{8DE0A793-68DA-4CC9-B778-3BE036FC11BF}">
      <dgm:prSet/>
      <dgm:spPr/>
      <dgm:t>
        <a:bodyPr/>
        <a:lstStyle/>
        <a:p>
          <a:endParaRPr lang="zh-TW" altLang="en-US"/>
        </a:p>
      </dgm:t>
    </dgm:pt>
    <dgm:pt modelId="{7858B714-45E0-4ED3-BE92-D01C5CA5ADBF}" type="pres">
      <dgm:prSet presAssocID="{6E351457-10A2-4E67-8D3B-617337BA8C00}" presName="outerComposite" presStyleCnt="0">
        <dgm:presLayoutVars>
          <dgm:chMax val="5"/>
          <dgm:dir/>
          <dgm:resizeHandles val="exact"/>
        </dgm:presLayoutVars>
      </dgm:prSet>
      <dgm:spPr/>
    </dgm:pt>
    <dgm:pt modelId="{F19EBC9E-44D2-45EE-B826-938640CE148F}" type="pres">
      <dgm:prSet presAssocID="{6E351457-10A2-4E67-8D3B-617337BA8C00}" presName="dummyMaxCanvas" presStyleCnt="0">
        <dgm:presLayoutVars/>
      </dgm:prSet>
      <dgm:spPr/>
    </dgm:pt>
    <dgm:pt modelId="{DA8D908E-6973-4C49-AA3E-49CF774CCC1D}" type="pres">
      <dgm:prSet presAssocID="{6E351457-10A2-4E67-8D3B-617337BA8C00}" presName="ThreeNodes_1" presStyleLbl="node1" presStyleIdx="0" presStyleCnt="3" custLinFactNeighborY="-15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D2EF43-4E08-4A4C-AD62-EA5C05F85F14}" type="pres">
      <dgm:prSet presAssocID="{6E351457-10A2-4E67-8D3B-617337BA8C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419A22-047D-4B27-AD69-AF5DA7122025}" type="pres">
      <dgm:prSet presAssocID="{6E351457-10A2-4E67-8D3B-617337BA8C00}" presName="ThreeNodes_3" presStyleLbl="node1" presStyleIdx="2" presStyleCnt="3" custLinFactNeighborX="1" custLinFactNeighborY="180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B8FF8F-1A49-451F-B7E7-E69F866266CD}" type="pres">
      <dgm:prSet presAssocID="{6E351457-10A2-4E67-8D3B-617337BA8C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A58E6-008E-45F5-A528-D61E9AD033B7}" type="pres">
      <dgm:prSet presAssocID="{6E351457-10A2-4E67-8D3B-617337BA8C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27B902-5291-43D3-9296-2C3914D11735}" type="pres">
      <dgm:prSet presAssocID="{6E351457-10A2-4E67-8D3B-617337BA8C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F038B-467E-42AF-8269-FF5E49AB70C8}" type="pres">
      <dgm:prSet presAssocID="{6E351457-10A2-4E67-8D3B-617337BA8C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48504D-5941-4756-A672-EE591AD201DA}" type="pres">
      <dgm:prSet presAssocID="{6E351457-10A2-4E67-8D3B-617337BA8C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F612D-36E3-4258-B2DE-91369557231B}" type="presOf" srcId="{C126271D-F204-4939-9E51-5319118234C3}" destId="{A5D2EF43-4E08-4A4C-AD62-EA5C05F85F14}" srcOrd="0" destOrd="0" presId="urn:microsoft.com/office/officeart/2005/8/layout/vProcess5"/>
    <dgm:cxn modelId="{8DE0A793-68DA-4CC9-B778-3BE036FC11BF}" srcId="{6E351457-10A2-4E67-8D3B-617337BA8C00}" destId="{5B7AE32D-691D-4D2E-B1E2-0F66BC3D5D8B}" srcOrd="2" destOrd="0" parTransId="{E57FC902-8101-45AE-9EE4-7FBF05139F75}" sibTransId="{A459E42D-C8E5-4443-83D4-EB63461443AF}"/>
    <dgm:cxn modelId="{A2F25F38-B489-41DC-84F8-3AF2CC6EFE90}" type="presOf" srcId="{AD24FDE0-1C3E-44A4-B2B4-1DD9B158B577}" destId="{973A58E6-008E-45F5-A528-D61E9AD033B7}" srcOrd="0" destOrd="0" presId="urn:microsoft.com/office/officeart/2005/8/layout/vProcess5"/>
    <dgm:cxn modelId="{4703079D-3FA3-4E17-8C13-3EC43D3DF759}" type="presOf" srcId="{9433867B-D987-4A75-90C8-7573A0E7AD5D}" destId="{DA8D908E-6973-4C49-AA3E-49CF774CCC1D}" srcOrd="0" destOrd="0" presId="urn:microsoft.com/office/officeart/2005/8/layout/vProcess5"/>
    <dgm:cxn modelId="{ADDBAB64-FC65-4E06-9523-5E183817F1B3}" type="presOf" srcId="{C126271D-F204-4939-9E51-5319118234C3}" destId="{5E4F038B-467E-42AF-8269-FF5E49AB70C8}" srcOrd="1" destOrd="0" presId="urn:microsoft.com/office/officeart/2005/8/layout/vProcess5"/>
    <dgm:cxn modelId="{82AC61BA-E055-41AB-A20C-FC012B229B62}" type="presOf" srcId="{5B7AE32D-691D-4D2E-B1E2-0F66BC3D5D8B}" destId="{B248504D-5941-4756-A672-EE591AD201DA}" srcOrd="1" destOrd="0" presId="urn:microsoft.com/office/officeart/2005/8/layout/vProcess5"/>
    <dgm:cxn modelId="{8003DA92-ED86-4468-8B7D-0F4D0883E670}" srcId="{6E351457-10A2-4E67-8D3B-617337BA8C00}" destId="{C126271D-F204-4939-9E51-5319118234C3}" srcOrd="1" destOrd="0" parTransId="{0A0BEBF1-AC73-4B9D-980D-B1607ED24DC6}" sibTransId="{AD24FDE0-1C3E-44A4-B2B4-1DD9B158B577}"/>
    <dgm:cxn modelId="{492B0313-A532-4995-BF9C-390B750A322C}" srcId="{6E351457-10A2-4E67-8D3B-617337BA8C00}" destId="{9433867B-D987-4A75-90C8-7573A0E7AD5D}" srcOrd="0" destOrd="0" parTransId="{08D0551A-6073-4ABB-96A1-3FD88B3B06A9}" sibTransId="{1163AD67-02C4-4ECF-A3A7-0532A7889008}"/>
    <dgm:cxn modelId="{76F1FF88-7D12-4C99-96A1-08D98D806265}" type="presOf" srcId="{1163AD67-02C4-4ECF-A3A7-0532A7889008}" destId="{52B8FF8F-1A49-451F-B7E7-E69F866266CD}" srcOrd="0" destOrd="0" presId="urn:microsoft.com/office/officeart/2005/8/layout/vProcess5"/>
    <dgm:cxn modelId="{CBFA3520-4C35-46DF-A240-E3C8E77FA1BE}" type="presOf" srcId="{9433867B-D987-4A75-90C8-7573A0E7AD5D}" destId="{C027B902-5291-43D3-9296-2C3914D11735}" srcOrd="1" destOrd="0" presId="urn:microsoft.com/office/officeart/2005/8/layout/vProcess5"/>
    <dgm:cxn modelId="{5FF3C0AA-E116-4F80-B6BC-0AA95AEB2E7B}" type="presOf" srcId="{5B7AE32D-691D-4D2E-B1E2-0F66BC3D5D8B}" destId="{46419A22-047D-4B27-AD69-AF5DA7122025}" srcOrd="0" destOrd="0" presId="urn:microsoft.com/office/officeart/2005/8/layout/vProcess5"/>
    <dgm:cxn modelId="{7C1553D5-BD66-48EC-A0D7-6D7AD3E51101}" type="presOf" srcId="{6E351457-10A2-4E67-8D3B-617337BA8C00}" destId="{7858B714-45E0-4ED3-BE92-D01C5CA5ADBF}" srcOrd="0" destOrd="0" presId="urn:microsoft.com/office/officeart/2005/8/layout/vProcess5"/>
    <dgm:cxn modelId="{A593D5D6-3F0F-4CCA-B1E7-0487E55886B6}" type="presParOf" srcId="{7858B714-45E0-4ED3-BE92-D01C5CA5ADBF}" destId="{F19EBC9E-44D2-45EE-B826-938640CE148F}" srcOrd="0" destOrd="0" presId="urn:microsoft.com/office/officeart/2005/8/layout/vProcess5"/>
    <dgm:cxn modelId="{F190C801-6720-4D98-BA80-46F82793A66B}" type="presParOf" srcId="{7858B714-45E0-4ED3-BE92-D01C5CA5ADBF}" destId="{DA8D908E-6973-4C49-AA3E-49CF774CCC1D}" srcOrd="1" destOrd="0" presId="urn:microsoft.com/office/officeart/2005/8/layout/vProcess5"/>
    <dgm:cxn modelId="{3A582CF7-085F-49DC-94BA-265533EDBEB6}" type="presParOf" srcId="{7858B714-45E0-4ED3-BE92-D01C5CA5ADBF}" destId="{A5D2EF43-4E08-4A4C-AD62-EA5C05F85F14}" srcOrd="2" destOrd="0" presId="urn:microsoft.com/office/officeart/2005/8/layout/vProcess5"/>
    <dgm:cxn modelId="{2A95F841-8003-42E6-8141-A2B50E8938D8}" type="presParOf" srcId="{7858B714-45E0-4ED3-BE92-D01C5CA5ADBF}" destId="{46419A22-047D-4B27-AD69-AF5DA7122025}" srcOrd="3" destOrd="0" presId="urn:microsoft.com/office/officeart/2005/8/layout/vProcess5"/>
    <dgm:cxn modelId="{4183B083-ADF2-4F0D-8A76-C8CDD709F6AA}" type="presParOf" srcId="{7858B714-45E0-4ED3-BE92-D01C5CA5ADBF}" destId="{52B8FF8F-1A49-451F-B7E7-E69F866266CD}" srcOrd="4" destOrd="0" presId="urn:microsoft.com/office/officeart/2005/8/layout/vProcess5"/>
    <dgm:cxn modelId="{F8568953-5F10-4938-88DF-EEF60BA0CC48}" type="presParOf" srcId="{7858B714-45E0-4ED3-BE92-D01C5CA5ADBF}" destId="{973A58E6-008E-45F5-A528-D61E9AD033B7}" srcOrd="5" destOrd="0" presId="urn:microsoft.com/office/officeart/2005/8/layout/vProcess5"/>
    <dgm:cxn modelId="{A9FBCB12-55F8-4D45-806C-5A45A8604174}" type="presParOf" srcId="{7858B714-45E0-4ED3-BE92-D01C5CA5ADBF}" destId="{C027B902-5291-43D3-9296-2C3914D11735}" srcOrd="6" destOrd="0" presId="urn:microsoft.com/office/officeart/2005/8/layout/vProcess5"/>
    <dgm:cxn modelId="{D502ACAC-26CF-41C3-9BA3-0B697BC24907}" type="presParOf" srcId="{7858B714-45E0-4ED3-BE92-D01C5CA5ADBF}" destId="{5E4F038B-467E-42AF-8269-FF5E49AB70C8}" srcOrd="7" destOrd="0" presId="urn:microsoft.com/office/officeart/2005/8/layout/vProcess5"/>
    <dgm:cxn modelId="{3EDAA23A-7863-4FCB-B6DA-379586E523A8}" type="presParOf" srcId="{7858B714-45E0-4ED3-BE92-D01C5CA5ADBF}" destId="{B248504D-5941-4756-A672-EE591AD201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7FA437-3AB6-44F0-8CA9-9F7B9164FAD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258521D-B456-413E-A6BC-843A6BA32DB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政治學的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一環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5FC7CE-D173-4B35-B6DF-188780E3F7B7}" type="parTrans" cxnId="{8ADD4B39-78EC-41D9-AE03-DE4A849921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35A9CB-95C6-4004-83B6-979FFB728B2F}" type="sibTrans" cxnId="{8ADD4B39-78EC-41D9-AE03-DE4A8499210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7D8F91-DAAD-4C0D-80F0-4E4CC7B5FC5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如何有效處理公務機關中人、財、事、物、時間、空間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C98589-5A50-487C-8E95-D137A66EC037}" type="parTrans" cxnId="{6C2A52ED-9F90-4734-A495-22DB23DAFD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1A1EFE-EDED-4378-B65C-84B6430E37FD}" type="sibTrans" cxnId="{6C2A52ED-9F90-4734-A495-22DB23DAFD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C59614-BCB4-4678-A615-E36FC8655B5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培養具有領導能力之中高階行政人才及學術研究人才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13742E-8575-464C-9D3D-0D2FC7A08828}" type="parTrans" cxnId="{B63AA287-BDD4-4137-9783-E325F53627E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5E0755-B5BB-42F2-8C20-F5EFF5AB4090}" type="sibTrans" cxnId="{B63AA287-BDD4-4137-9783-E325F53627E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814CAC-5444-4F9C-828A-BE7A514509CB}" type="pres">
      <dgm:prSet presAssocID="{B47FA437-3AB6-44F0-8CA9-9F7B9164FA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F906C4-B407-4291-9277-D9BC2A42F896}" type="pres">
      <dgm:prSet presAssocID="{B258521D-B456-413E-A6BC-843A6BA32DB1}" presName="node" presStyleLbl="node1" presStyleIdx="0" presStyleCnt="3" custLinFactNeighborX="41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23CC4B-12CB-4EC0-AC3A-F0DFCCD1D79F}" type="pres">
      <dgm:prSet presAssocID="{9435A9CB-95C6-4004-83B6-979FFB728B2F}" presName="sibTrans" presStyleCnt="0"/>
      <dgm:spPr/>
      <dgm:t>
        <a:bodyPr/>
        <a:lstStyle/>
        <a:p>
          <a:endParaRPr lang="zh-TW" altLang="en-US"/>
        </a:p>
      </dgm:t>
    </dgm:pt>
    <dgm:pt modelId="{9C7AA02E-6FF1-42DC-9A8D-4195A22860DA}" type="pres">
      <dgm:prSet presAssocID="{F67D8F91-DAAD-4C0D-80F0-4E4CC7B5FC54}" presName="node" presStyleLbl="node1" presStyleIdx="1" presStyleCnt="3" custScaleX="113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A138DA-8A36-497A-9A6C-5CFF60578239}" type="pres">
      <dgm:prSet presAssocID="{211A1EFE-EDED-4378-B65C-84B6430E37FD}" presName="sibTrans" presStyleCnt="0"/>
      <dgm:spPr/>
      <dgm:t>
        <a:bodyPr/>
        <a:lstStyle/>
        <a:p>
          <a:endParaRPr lang="zh-TW" altLang="en-US"/>
        </a:p>
      </dgm:t>
    </dgm:pt>
    <dgm:pt modelId="{CBA49B2E-111D-4C87-B02E-22159BA39809}" type="pres">
      <dgm:prSet presAssocID="{0EC59614-BCB4-4678-A615-E36FC8655B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3AA287-BDD4-4137-9783-E325F53627EA}" srcId="{B47FA437-3AB6-44F0-8CA9-9F7B9164FAD3}" destId="{0EC59614-BCB4-4678-A615-E36FC8655B54}" srcOrd="2" destOrd="0" parTransId="{FC13742E-8575-464C-9D3D-0D2FC7A08828}" sibTransId="{785E0755-B5BB-42F2-8C20-F5EFF5AB4090}"/>
    <dgm:cxn modelId="{CFC8938A-F2DA-4BED-8C0B-78C82866CF77}" type="presOf" srcId="{0EC59614-BCB4-4678-A615-E36FC8655B54}" destId="{CBA49B2E-111D-4C87-B02E-22159BA39809}" srcOrd="0" destOrd="0" presId="urn:microsoft.com/office/officeart/2005/8/layout/hList6"/>
    <dgm:cxn modelId="{6C2A52ED-9F90-4734-A495-22DB23DAFD58}" srcId="{B47FA437-3AB6-44F0-8CA9-9F7B9164FAD3}" destId="{F67D8F91-DAAD-4C0D-80F0-4E4CC7B5FC54}" srcOrd="1" destOrd="0" parTransId="{74C98589-5A50-487C-8E95-D137A66EC037}" sibTransId="{211A1EFE-EDED-4378-B65C-84B6430E37FD}"/>
    <dgm:cxn modelId="{8ADD4B39-78EC-41D9-AE03-DE4A84992104}" srcId="{B47FA437-3AB6-44F0-8CA9-9F7B9164FAD3}" destId="{B258521D-B456-413E-A6BC-843A6BA32DB1}" srcOrd="0" destOrd="0" parTransId="{F65FC7CE-D173-4B35-B6DF-188780E3F7B7}" sibTransId="{9435A9CB-95C6-4004-83B6-979FFB728B2F}"/>
    <dgm:cxn modelId="{95C278F8-4BF9-4D86-90A1-DA89E0458067}" type="presOf" srcId="{B258521D-B456-413E-A6BC-843A6BA32DB1}" destId="{F1F906C4-B407-4291-9277-D9BC2A42F896}" srcOrd="0" destOrd="0" presId="urn:microsoft.com/office/officeart/2005/8/layout/hList6"/>
    <dgm:cxn modelId="{83EEFF46-705D-4E6E-BF6C-3AF45DD74BDF}" type="presOf" srcId="{F67D8F91-DAAD-4C0D-80F0-4E4CC7B5FC54}" destId="{9C7AA02E-6FF1-42DC-9A8D-4195A22860DA}" srcOrd="0" destOrd="0" presId="urn:microsoft.com/office/officeart/2005/8/layout/hList6"/>
    <dgm:cxn modelId="{398B1F3F-F4BF-4A9B-B650-034CCAF17A2D}" type="presOf" srcId="{B47FA437-3AB6-44F0-8CA9-9F7B9164FAD3}" destId="{F5814CAC-5444-4F9C-828A-BE7A514509CB}" srcOrd="0" destOrd="0" presId="urn:microsoft.com/office/officeart/2005/8/layout/hList6"/>
    <dgm:cxn modelId="{93B5CD17-851F-4C70-92A9-BCE9173E8A80}" type="presParOf" srcId="{F5814CAC-5444-4F9C-828A-BE7A514509CB}" destId="{F1F906C4-B407-4291-9277-D9BC2A42F896}" srcOrd="0" destOrd="0" presId="urn:microsoft.com/office/officeart/2005/8/layout/hList6"/>
    <dgm:cxn modelId="{A1D71765-F471-400F-BAE8-EF3848FFD347}" type="presParOf" srcId="{F5814CAC-5444-4F9C-828A-BE7A514509CB}" destId="{2223CC4B-12CB-4EC0-AC3A-F0DFCCD1D79F}" srcOrd="1" destOrd="0" presId="urn:microsoft.com/office/officeart/2005/8/layout/hList6"/>
    <dgm:cxn modelId="{17AFB8EE-D8D7-4F0B-88DE-452DCCEA82C7}" type="presParOf" srcId="{F5814CAC-5444-4F9C-828A-BE7A514509CB}" destId="{9C7AA02E-6FF1-42DC-9A8D-4195A22860DA}" srcOrd="2" destOrd="0" presId="urn:microsoft.com/office/officeart/2005/8/layout/hList6"/>
    <dgm:cxn modelId="{E7F6FB5D-D218-4CBD-A887-6237F245D38F}" type="presParOf" srcId="{F5814CAC-5444-4F9C-828A-BE7A514509CB}" destId="{51A138DA-8A36-497A-9A6C-5CFF60578239}" srcOrd="3" destOrd="0" presId="urn:microsoft.com/office/officeart/2005/8/layout/hList6"/>
    <dgm:cxn modelId="{EB4CFB62-1C4F-488A-9BAF-2B5059743B2E}" type="presParOf" srcId="{F5814CAC-5444-4F9C-828A-BE7A514509CB}" destId="{CBA49B2E-111D-4C87-B02E-22159BA398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034C29-1168-4957-A012-8591C5E62F0B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DBE87EF-5460-4D5F-A554-A96FEC9061C4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公部門</a:t>
          </a:r>
          <a:endParaRPr lang="en-US" altLang="zh-TW" sz="4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政策批判</a:t>
          </a:r>
          <a:endParaRPr lang="zh-TW" altLang="en-US" sz="4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6B4DE0-2F3C-4422-B09B-D4DC0BA167A3}" type="parTrans" cxnId="{C50BF03A-8DF8-4D54-89C3-299D5F9A3426}">
      <dgm:prSet/>
      <dgm:spPr/>
      <dgm:t>
        <a:bodyPr/>
        <a:lstStyle/>
        <a:p>
          <a:endParaRPr lang="zh-TW" altLang="en-US"/>
        </a:p>
      </dgm:t>
    </dgm:pt>
    <dgm:pt modelId="{7FF151A0-AA24-4F95-8933-9C8749FE6B63}" type="sibTrans" cxnId="{C50BF03A-8DF8-4D54-89C3-299D5F9A3426}">
      <dgm:prSet/>
      <dgm:spPr/>
      <dgm:t>
        <a:bodyPr/>
        <a:lstStyle/>
        <a:p>
          <a:endParaRPr lang="zh-TW" altLang="en-US"/>
        </a:p>
      </dgm:t>
    </dgm:pt>
    <dgm:pt modelId="{F6C6427B-2B06-4D58-9F88-98759A97E244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私部門</a:t>
          </a:r>
          <a:endParaRPr lang="en-US" altLang="zh-TW" sz="4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企業利益</a:t>
          </a:r>
          <a:endParaRPr lang="zh-TW" altLang="en-US" sz="4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5B7E5C-0A13-4EB8-9B96-13B06852A743}" type="parTrans" cxnId="{8530436F-4C94-4564-A9E6-04AFBDDE9741}">
      <dgm:prSet/>
      <dgm:spPr/>
      <dgm:t>
        <a:bodyPr/>
        <a:lstStyle/>
        <a:p>
          <a:endParaRPr lang="zh-TW" altLang="en-US"/>
        </a:p>
      </dgm:t>
    </dgm:pt>
    <dgm:pt modelId="{7733D721-A559-43CC-A0D8-CF9283799DC0}" type="sibTrans" cxnId="{8530436F-4C94-4564-A9E6-04AFBDDE9741}">
      <dgm:prSet/>
      <dgm:spPr/>
      <dgm:t>
        <a:bodyPr/>
        <a:lstStyle/>
        <a:p>
          <a:endParaRPr lang="zh-TW" altLang="en-US"/>
        </a:p>
      </dgm:t>
    </dgm:pt>
    <dgm:pt modelId="{E85AD589-D3C1-48FE-8D92-578F8D773C3B}" type="pres">
      <dgm:prSet presAssocID="{9D034C29-1168-4957-A012-8591C5E62F0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396D73-A2AA-4EA6-B2DF-DDFB9821C4A6}" type="pres">
      <dgm:prSet presAssocID="{9D034C29-1168-4957-A012-8591C5E62F0B}" presName="ribbon" presStyleLbl="node1" presStyleIdx="0" presStyleCnt="1" custLinFactNeighborX="152" custLinFactNeighborY="379"/>
      <dgm:spPr/>
    </dgm:pt>
    <dgm:pt modelId="{01FC2819-4FAD-4591-91AB-31BBC8A71D91}" type="pres">
      <dgm:prSet presAssocID="{9D034C29-1168-4957-A012-8591C5E62F0B}" presName="leftArrowText" presStyleLbl="node1" presStyleIdx="0" presStyleCnt="1" custScaleX="130746" custLinFactNeighborX="8037" custLinFactNeighborY="69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91D56F-7F96-418E-96D2-500591FDEDFC}" type="pres">
      <dgm:prSet presAssocID="{9D034C29-1168-4957-A012-8591C5E62F0B}" presName="rightArrowText" presStyleLbl="node1" presStyleIdx="0" presStyleCnt="1" custLinFactNeighborX="-7384" custLinFactNeighborY="46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DE7409-E291-4EFC-8273-C04861F1D11B}" type="presOf" srcId="{9D034C29-1168-4957-A012-8591C5E62F0B}" destId="{E85AD589-D3C1-48FE-8D92-578F8D773C3B}" srcOrd="0" destOrd="0" presId="urn:microsoft.com/office/officeart/2005/8/layout/arrow6"/>
    <dgm:cxn modelId="{B6A96849-CE31-408B-A78F-A122B998C505}" type="presOf" srcId="{F6C6427B-2B06-4D58-9F88-98759A97E244}" destId="{4191D56F-7F96-418E-96D2-500591FDEDFC}" srcOrd="0" destOrd="0" presId="urn:microsoft.com/office/officeart/2005/8/layout/arrow6"/>
    <dgm:cxn modelId="{2AA52658-32FF-467A-994F-F9DF4A7A168A}" type="presOf" srcId="{CDBE87EF-5460-4D5F-A554-A96FEC9061C4}" destId="{01FC2819-4FAD-4591-91AB-31BBC8A71D91}" srcOrd="0" destOrd="0" presId="urn:microsoft.com/office/officeart/2005/8/layout/arrow6"/>
    <dgm:cxn modelId="{C50BF03A-8DF8-4D54-89C3-299D5F9A3426}" srcId="{9D034C29-1168-4957-A012-8591C5E62F0B}" destId="{CDBE87EF-5460-4D5F-A554-A96FEC9061C4}" srcOrd="0" destOrd="0" parTransId="{206B4DE0-2F3C-4422-B09B-D4DC0BA167A3}" sibTransId="{7FF151A0-AA24-4F95-8933-9C8749FE6B63}"/>
    <dgm:cxn modelId="{8530436F-4C94-4564-A9E6-04AFBDDE9741}" srcId="{9D034C29-1168-4957-A012-8591C5E62F0B}" destId="{F6C6427B-2B06-4D58-9F88-98759A97E244}" srcOrd="1" destOrd="0" parTransId="{2A5B7E5C-0A13-4EB8-9B96-13B06852A743}" sibTransId="{7733D721-A559-43CC-A0D8-CF9283799DC0}"/>
    <dgm:cxn modelId="{D3372D32-E4EC-47D1-9C14-E894A4FC7E34}" type="presParOf" srcId="{E85AD589-D3C1-48FE-8D92-578F8D773C3B}" destId="{F5396D73-A2AA-4EA6-B2DF-DDFB9821C4A6}" srcOrd="0" destOrd="0" presId="urn:microsoft.com/office/officeart/2005/8/layout/arrow6"/>
    <dgm:cxn modelId="{F54DB358-7D6F-4E7A-851B-17E719D614A1}" type="presParOf" srcId="{E85AD589-D3C1-48FE-8D92-578F8D773C3B}" destId="{01FC2819-4FAD-4591-91AB-31BBC8A71D91}" srcOrd="1" destOrd="0" presId="urn:microsoft.com/office/officeart/2005/8/layout/arrow6"/>
    <dgm:cxn modelId="{F1219EA1-903A-42C6-95BE-D0DB0B39F95E}" type="presParOf" srcId="{E85AD589-D3C1-48FE-8D92-578F8D773C3B}" destId="{4191D56F-7F96-418E-96D2-500591FDED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5D0A49-255B-4038-8A43-0398DB94F4C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3899AB-D678-48B0-88C9-C2BA5F44C0C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從事民營機構的企劃、管理及秘書工作者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F96F8-6131-43B0-B752-6FCEAE5C91F7}" type="parTrans" cxnId="{0A776813-1B41-404B-B7C8-281F23EF3740}">
      <dgm:prSet/>
      <dgm:spPr/>
      <dgm:t>
        <a:bodyPr/>
        <a:lstStyle/>
        <a:p>
          <a:endParaRPr lang="zh-TW" altLang="en-US"/>
        </a:p>
      </dgm:t>
    </dgm:pt>
    <dgm:pt modelId="{560C5FEF-5A15-4138-92B8-7EF21EF21712}" type="sibTrans" cxnId="{0A776813-1B41-404B-B7C8-281F23EF3740}">
      <dgm:prSet/>
      <dgm:spPr/>
      <dgm:t>
        <a:bodyPr/>
        <a:lstStyle/>
        <a:p>
          <a:endParaRPr lang="zh-TW" altLang="en-US"/>
        </a:p>
      </dgm:t>
    </dgm:pt>
    <dgm:pt modelId="{9698E12F-186A-44E3-A1AD-77591DFD0061}" type="pres">
      <dgm:prSet presAssocID="{3B5D0A49-255B-4038-8A43-0398DB94F4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1CC7A9F-653E-4C01-9C82-A11C864233BD}" type="pres">
      <dgm:prSet presAssocID="{263899AB-D678-48B0-88C9-C2BA5F44C0CA}" presName="composite" presStyleCnt="0"/>
      <dgm:spPr/>
    </dgm:pt>
    <dgm:pt modelId="{45FEAAE7-E547-4680-B03D-CF817D45FF2D}" type="pres">
      <dgm:prSet presAssocID="{263899AB-D678-48B0-88C9-C2BA5F44C0CA}" presName="Parent1" presStyleLbl="node1" presStyleIdx="0" presStyleCnt="2" custScaleX="219403" custScaleY="229633" custLinFactNeighborX="84710" custLinFactNeighborY="-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CCFA5-7C58-462D-88BD-E148C53A90D3}" type="pres">
      <dgm:prSet presAssocID="{263899AB-D678-48B0-88C9-C2BA5F44C0CA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CB56FA-B59A-4BE8-9AAC-76F67E37DFC2}" type="pres">
      <dgm:prSet presAssocID="{263899AB-D678-48B0-88C9-C2BA5F44C0CA}" presName="BalanceSpacing" presStyleCnt="0"/>
      <dgm:spPr/>
    </dgm:pt>
    <dgm:pt modelId="{2C1A02D6-4B34-4840-839B-BCBB320A9708}" type="pres">
      <dgm:prSet presAssocID="{263899AB-D678-48B0-88C9-C2BA5F44C0CA}" presName="BalanceSpacing1" presStyleCnt="0"/>
      <dgm:spPr/>
    </dgm:pt>
    <dgm:pt modelId="{AA1B3D3A-16AF-4BCB-A37D-87DBBB73ABD6}" type="pres">
      <dgm:prSet presAssocID="{560C5FEF-5A15-4138-92B8-7EF21EF21712}" presName="Accent1Text" presStyleLbl="node1" presStyleIdx="1" presStyleCnt="2" custScaleX="222600" custScaleY="231690" custLinFactNeighborX="-40904" custLinFactNeighborY="5282"/>
      <dgm:spPr/>
      <dgm:t>
        <a:bodyPr/>
        <a:lstStyle/>
        <a:p>
          <a:endParaRPr lang="zh-TW" altLang="en-US"/>
        </a:p>
      </dgm:t>
    </dgm:pt>
  </dgm:ptLst>
  <dgm:cxnLst>
    <dgm:cxn modelId="{A8C789FC-6431-43B5-8819-4574E79C1DF7}" type="presOf" srcId="{560C5FEF-5A15-4138-92B8-7EF21EF21712}" destId="{AA1B3D3A-16AF-4BCB-A37D-87DBBB73ABD6}" srcOrd="0" destOrd="0" presId="urn:microsoft.com/office/officeart/2008/layout/AlternatingHexagons"/>
    <dgm:cxn modelId="{0A776813-1B41-404B-B7C8-281F23EF3740}" srcId="{3B5D0A49-255B-4038-8A43-0398DB94F4CA}" destId="{263899AB-D678-48B0-88C9-C2BA5F44C0CA}" srcOrd="0" destOrd="0" parTransId="{73EF96F8-6131-43B0-B752-6FCEAE5C91F7}" sibTransId="{560C5FEF-5A15-4138-92B8-7EF21EF21712}"/>
    <dgm:cxn modelId="{42AAB240-14F9-437C-A1F5-8C4DF547EB68}" type="presOf" srcId="{263899AB-D678-48B0-88C9-C2BA5F44C0CA}" destId="{45FEAAE7-E547-4680-B03D-CF817D45FF2D}" srcOrd="0" destOrd="0" presId="urn:microsoft.com/office/officeart/2008/layout/AlternatingHexagons"/>
    <dgm:cxn modelId="{1A674517-C941-4903-9C11-25C3A6D4EF78}" type="presOf" srcId="{3B5D0A49-255B-4038-8A43-0398DB94F4CA}" destId="{9698E12F-186A-44E3-A1AD-77591DFD0061}" srcOrd="0" destOrd="0" presId="urn:microsoft.com/office/officeart/2008/layout/AlternatingHexagons"/>
    <dgm:cxn modelId="{FBA14094-92E3-48A5-BA58-BA82091BC7EE}" type="presParOf" srcId="{9698E12F-186A-44E3-A1AD-77591DFD0061}" destId="{B1CC7A9F-653E-4C01-9C82-A11C864233BD}" srcOrd="0" destOrd="0" presId="urn:microsoft.com/office/officeart/2008/layout/AlternatingHexagons"/>
    <dgm:cxn modelId="{965689E3-E08B-42EA-8EDF-EBAC8E49C8CC}" type="presParOf" srcId="{B1CC7A9F-653E-4C01-9C82-A11C864233BD}" destId="{45FEAAE7-E547-4680-B03D-CF817D45FF2D}" srcOrd="0" destOrd="0" presId="urn:microsoft.com/office/officeart/2008/layout/AlternatingHexagons"/>
    <dgm:cxn modelId="{304B30D0-957F-4F82-A1AB-69F040295F0D}" type="presParOf" srcId="{B1CC7A9F-653E-4C01-9C82-A11C864233BD}" destId="{4AECCFA5-7C58-462D-88BD-E148C53A90D3}" srcOrd="1" destOrd="0" presId="urn:microsoft.com/office/officeart/2008/layout/AlternatingHexagons"/>
    <dgm:cxn modelId="{E6B72CE5-4934-45DB-8F5F-1F9CBFE0B81D}" type="presParOf" srcId="{B1CC7A9F-653E-4C01-9C82-A11C864233BD}" destId="{8DCB56FA-B59A-4BE8-9AAC-76F67E37DFC2}" srcOrd="2" destOrd="0" presId="urn:microsoft.com/office/officeart/2008/layout/AlternatingHexagons"/>
    <dgm:cxn modelId="{3D3E788E-193D-403A-8B83-1B20D482FDBF}" type="presParOf" srcId="{B1CC7A9F-653E-4C01-9C82-A11C864233BD}" destId="{2C1A02D6-4B34-4840-839B-BCBB320A9708}" srcOrd="3" destOrd="0" presId="urn:microsoft.com/office/officeart/2008/layout/AlternatingHexagons"/>
    <dgm:cxn modelId="{BCAF3D4B-32A7-4C53-8776-BC5C56FBC8E2}" type="presParOf" srcId="{B1CC7A9F-653E-4C01-9C82-A11C864233BD}" destId="{AA1B3D3A-16AF-4BCB-A37D-87DBBB73ABD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5C60C-5E77-4D88-B0B6-27C540658046}">
      <dsp:nvSpPr>
        <dsp:cNvPr id="0" name=""/>
        <dsp:cNvSpPr/>
      </dsp:nvSpPr>
      <dsp:spPr>
        <a:xfrm>
          <a:off x="2435644" y="147515"/>
          <a:ext cx="4253033" cy="4253033"/>
        </a:xfrm>
        <a:prstGeom prst="blockArc">
          <a:avLst>
            <a:gd name="adj1" fmla="val 10301870"/>
            <a:gd name="adj2" fmla="val 1861022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E43C2-CC74-4DCB-9770-4E6AEE56251E}">
      <dsp:nvSpPr>
        <dsp:cNvPr id="0" name=""/>
        <dsp:cNvSpPr/>
      </dsp:nvSpPr>
      <dsp:spPr>
        <a:xfrm>
          <a:off x="2291226" y="1261569"/>
          <a:ext cx="4253033" cy="4253033"/>
        </a:xfrm>
        <a:prstGeom prst="blockArc">
          <a:avLst>
            <a:gd name="adj1" fmla="val 2663437"/>
            <a:gd name="adj2" fmla="val 12184477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2D388-55BD-4F50-A585-6992AEBDAE8E}">
      <dsp:nvSpPr>
        <dsp:cNvPr id="0" name=""/>
        <dsp:cNvSpPr/>
      </dsp:nvSpPr>
      <dsp:spPr>
        <a:xfrm>
          <a:off x="5227015" y="1274921"/>
          <a:ext cx="4253033" cy="4253033"/>
        </a:xfrm>
        <a:prstGeom prst="blockArc">
          <a:avLst>
            <a:gd name="adj1" fmla="val 20729588"/>
            <a:gd name="adj2" fmla="val 8032256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82FC6-6C52-4431-8985-F3CD13F4F243}">
      <dsp:nvSpPr>
        <dsp:cNvPr id="0" name=""/>
        <dsp:cNvSpPr/>
      </dsp:nvSpPr>
      <dsp:spPr>
        <a:xfrm>
          <a:off x="5267236" y="5845"/>
          <a:ext cx="4253033" cy="4253033"/>
        </a:xfrm>
        <a:prstGeom prst="blockArc">
          <a:avLst>
            <a:gd name="adj1" fmla="val 13446073"/>
            <a:gd name="adj2" fmla="val 1165866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F080D-3A5D-4DE8-AB62-83E76565E2DE}">
      <dsp:nvSpPr>
        <dsp:cNvPr id="0" name=""/>
        <dsp:cNvSpPr/>
      </dsp:nvSpPr>
      <dsp:spPr>
        <a:xfrm>
          <a:off x="4025735" y="1763482"/>
          <a:ext cx="3752703" cy="2000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社科院</a:t>
          </a:r>
          <a:endParaRPr lang="zh-TW" altLang="en-US" sz="6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5306" y="2056522"/>
        <a:ext cx="2653561" cy="1414919"/>
      </dsp:txXfrm>
    </dsp:sp>
    <dsp:sp modelId="{FDAE9615-9F3C-4F50-B6CE-7391F3AB0E92}">
      <dsp:nvSpPr>
        <dsp:cNvPr id="0" name=""/>
        <dsp:cNvSpPr/>
      </dsp:nvSpPr>
      <dsp:spPr>
        <a:xfrm>
          <a:off x="4915396" y="1898"/>
          <a:ext cx="1973381" cy="13697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實習課程</a:t>
          </a:r>
          <a:endParaRPr lang="zh-TW" alt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04391" y="202494"/>
        <a:ext cx="1395391" cy="968564"/>
      </dsp:txXfrm>
    </dsp:sp>
    <dsp:sp modelId="{16A99BCD-5F3F-42E9-BA84-064877118BD3}">
      <dsp:nvSpPr>
        <dsp:cNvPr id="0" name=""/>
        <dsp:cNvSpPr/>
      </dsp:nvSpPr>
      <dsp:spPr>
        <a:xfrm>
          <a:off x="8365954" y="2138513"/>
          <a:ext cx="1973381" cy="1369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第二專長</a:t>
          </a:r>
          <a:endParaRPr lang="zh-TW" alt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54949" y="2339109"/>
        <a:ext cx="1395391" cy="968564"/>
      </dsp:txXfrm>
    </dsp:sp>
    <dsp:sp modelId="{1623B400-2D2A-4335-AC87-34DE9AFF7574}">
      <dsp:nvSpPr>
        <dsp:cNvPr id="0" name=""/>
        <dsp:cNvSpPr/>
      </dsp:nvSpPr>
      <dsp:spPr>
        <a:xfrm>
          <a:off x="4915396" y="4156308"/>
          <a:ext cx="1973381" cy="1369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外語能力</a:t>
          </a:r>
          <a:endParaRPr lang="zh-TW" alt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04391" y="4356904"/>
        <a:ext cx="1395391" cy="968564"/>
      </dsp:txXfrm>
    </dsp:sp>
    <dsp:sp modelId="{4EF96379-7211-4DAD-9811-11F68FCF2B73}">
      <dsp:nvSpPr>
        <dsp:cNvPr id="0" name=""/>
        <dsp:cNvSpPr/>
      </dsp:nvSpPr>
      <dsp:spPr>
        <a:xfrm>
          <a:off x="1520033" y="1889088"/>
          <a:ext cx="1973381" cy="13697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優秀教師</a:t>
          </a:r>
          <a:endParaRPr lang="zh-TW" alt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09028" y="2089684"/>
        <a:ext cx="1395391" cy="968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0CAC-EFCC-9C45-A306-08A4824E1AF1}">
      <dsp:nvSpPr>
        <dsp:cNvPr id="0" name=""/>
        <dsp:cNvSpPr/>
      </dsp:nvSpPr>
      <dsp:spPr>
        <a:xfrm>
          <a:off x="33285" y="1353658"/>
          <a:ext cx="3128950" cy="15135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</a:rPr>
            <a:t>經濟學基礎課程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491509" y="1575308"/>
        <a:ext cx="2212502" cy="1070222"/>
      </dsp:txXfrm>
    </dsp:sp>
    <dsp:sp modelId="{DC24D144-C5F4-4942-B982-168430D73124}">
      <dsp:nvSpPr>
        <dsp:cNvPr id="0" name=""/>
        <dsp:cNvSpPr/>
      </dsp:nvSpPr>
      <dsp:spPr>
        <a:xfrm>
          <a:off x="1160050" y="2990078"/>
          <a:ext cx="877842" cy="87784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276408" y="3325765"/>
        <a:ext cx="645126" cy="206468"/>
      </dsp:txXfrm>
    </dsp:sp>
    <dsp:sp modelId="{B809B5D8-F87C-4A4B-8BDC-2CF3EB63058F}">
      <dsp:nvSpPr>
        <dsp:cNvPr id="0" name=""/>
        <dsp:cNvSpPr/>
      </dsp:nvSpPr>
      <dsp:spPr>
        <a:xfrm>
          <a:off x="1441" y="3990819"/>
          <a:ext cx="3195060" cy="1513522"/>
        </a:xfrm>
        <a:prstGeom prst="ellipse">
          <a:avLst/>
        </a:prstGeom>
        <a:solidFill>
          <a:schemeClr val="accent2">
            <a:hueOff val="744866"/>
            <a:satOff val="-23911"/>
            <a:lumOff val="43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0000"/>
              </a:solidFill>
            </a:rPr>
            <a:t>應用分析實務課程</a:t>
          </a:r>
          <a:endParaRPr lang="zh-TW" altLang="en-US" sz="3200" b="1" kern="1200" dirty="0">
            <a:solidFill>
              <a:srgbClr val="000000"/>
            </a:solidFill>
          </a:endParaRPr>
        </a:p>
      </dsp:txBody>
      <dsp:txXfrm>
        <a:off x="469347" y="4212469"/>
        <a:ext cx="2259248" cy="1070222"/>
      </dsp:txXfrm>
    </dsp:sp>
    <dsp:sp modelId="{AEDB0CA4-F126-9C4E-83C7-7FDD30DBC419}">
      <dsp:nvSpPr>
        <dsp:cNvPr id="0" name=""/>
        <dsp:cNvSpPr/>
      </dsp:nvSpPr>
      <dsp:spPr>
        <a:xfrm>
          <a:off x="3318043" y="3162219"/>
          <a:ext cx="481300" cy="563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89732"/>
            <a:satOff val="-47823"/>
            <a:lumOff val="86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solidFill>
              <a:schemeClr val="tx1"/>
            </a:solidFill>
          </a:endParaRPr>
        </a:p>
      </dsp:txBody>
      <dsp:txXfrm>
        <a:off x="3318043" y="3274825"/>
        <a:ext cx="336910" cy="337818"/>
      </dsp:txXfrm>
    </dsp:sp>
    <dsp:sp modelId="{6EC850B9-58DD-8547-893F-B6F9A2A7B5D9}">
      <dsp:nvSpPr>
        <dsp:cNvPr id="0" name=""/>
        <dsp:cNvSpPr/>
      </dsp:nvSpPr>
      <dsp:spPr>
        <a:xfrm>
          <a:off x="4104615" y="1994059"/>
          <a:ext cx="4917797" cy="2869880"/>
        </a:xfrm>
        <a:prstGeom prst="ellipse">
          <a:avLst/>
        </a:prstGeom>
        <a:solidFill>
          <a:schemeClr val="accent2">
            <a:hueOff val="1489732"/>
            <a:satOff val="-47823"/>
            <a:lumOff val="86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i="0" kern="1200" dirty="0" smtClean="0">
              <a:solidFill>
                <a:srgbClr val="FF0000"/>
              </a:solidFill>
            </a:rPr>
            <a:t>理論</a:t>
          </a:r>
          <a:r>
            <a:rPr lang="zh-TW" altLang="en-US" sz="3700" b="1" kern="1200" dirty="0" smtClean="0">
              <a:solidFill>
                <a:srgbClr val="000000"/>
              </a:solidFill>
            </a:rPr>
            <a:t>與</a:t>
          </a:r>
          <a:r>
            <a:rPr lang="zh-TW" altLang="en-US" sz="3700" b="1" i="0" kern="1200" dirty="0" smtClean="0">
              <a:solidFill>
                <a:srgbClr val="FF0000"/>
              </a:solidFill>
            </a:rPr>
            <a:t>實務</a:t>
          </a:r>
          <a:r>
            <a:rPr lang="zh-TW" altLang="en-US" sz="3700" b="1" kern="1200" dirty="0" smtClean="0">
              <a:solidFill>
                <a:srgbClr val="000000"/>
              </a:solidFill>
            </a:rPr>
            <a:t>並重</a:t>
          </a:r>
          <a:br>
            <a:rPr lang="zh-TW" altLang="en-US" sz="3700" b="1" kern="1200" dirty="0" smtClean="0">
              <a:solidFill>
                <a:srgbClr val="000000"/>
              </a:solidFill>
            </a:rPr>
          </a:br>
          <a:r>
            <a:rPr lang="zh-TW" altLang="en-US" sz="3700" b="1" kern="1200" dirty="0" smtClean="0">
              <a:solidFill>
                <a:srgbClr val="000000"/>
              </a:solidFill>
            </a:rPr>
            <a:t>產、官、學發展優勢</a:t>
          </a:r>
          <a:endParaRPr lang="zh-TW" altLang="en-US" sz="3700" b="1" kern="1200" dirty="0">
            <a:solidFill>
              <a:srgbClr val="000000"/>
            </a:solidFill>
          </a:endParaRPr>
        </a:p>
      </dsp:txBody>
      <dsp:txXfrm>
        <a:off x="4824810" y="2414343"/>
        <a:ext cx="3477407" cy="2029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D956-706D-8640-B659-EE614959709F}">
      <dsp:nvSpPr>
        <dsp:cNvPr id="0" name=""/>
        <dsp:cNvSpPr/>
      </dsp:nvSpPr>
      <dsp:spPr>
        <a:xfrm>
          <a:off x="2531129" y="4141"/>
          <a:ext cx="3647608" cy="13854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solidFill>
                <a:schemeClr val="tx1"/>
              </a:solidFill>
            </a:rPr>
            <a:t>喜歡科學</a:t>
          </a:r>
          <a:br>
            <a:rPr lang="zh-TW" altLang="en-US" sz="3300" b="1" kern="1200" dirty="0" smtClean="0">
              <a:solidFill>
                <a:schemeClr val="tx1"/>
              </a:solidFill>
            </a:rPr>
          </a:br>
          <a:r>
            <a:rPr lang="zh-TW" altLang="en-US" sz="3300" b="1" kern="1200" dirty="0" smtClean="0">
              <a:solidFill>
                <a:schemeClr val="tx1"/>
              </a:solidFill>
            </a:rPr>
            <a:t>分析方法</a:t>
          </a:r>
          <a:endParaRPr lang="zh-TW" altLang="en-US" sz="3300" b="1" kern="1200" dirty="0">
            <a:solidFill>
              <a:schemeClr val="tx1"/>
            </a:solidFill>
          </a:endParaRPr>
        </a:p>
      </dsp:txBody>
      <dsp:txXfrm>
        <a:off x="2598760" y="71772"/>
        <a:ext cx="3512346" cy="1250162"/>
      </dsp:txXfrm>
    </dsp:sp>
    <dsp:sp modelId="{565ACD3A-81B0-9C4A-A581-DA04C6DA2BB4}">
      <dsp:nvSpPr>
        <dsp:cNvPr id="0" name=""/>
        <dsp:cNvSpPr/>
      </dsp:nvSpPr>
      <dsp:spPr>
        <a:xfrm>
          <a:off x="1588386" y="696853"/>
          <a:ext cx="5533095" cy="5533095"/>
        </a:xfrm>
        <a:custGeom>
          <a:avLst/>
          <a:gdLst/>
          <a:ahLst/>
          <a:cxnLst/>
          <a:rect l="0" t="0" r="0" b="0"/>
          <a:pathLst>
            <a:path>
              <a:moveTo>
                <a:pt x="4595684" y="690964"/>
              </a:moveTo>
              <a:arcTo wR="2766547" hR="2766547" stAng="18683314" swAng="866982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680A3-A090-F84C-B3C3-CB556CF64166}">
      <dsp:nvSpPr>
        <dsp:cNvPr id="0" name=""/>
        <dsp:cNvSpPr/>
      </dsp:nvSpPr>
      <dsp:spPr>
        <a:xfrm>
          <a:off x="5287536" y="1915778"/>
          <a:ext cx="3397081" cy="13854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solidFill>
                <a:srgbClr val="000000"/>
              </a:solidFill>
            </a:rPr>
            <a:t>善於觀察社會經濟現象</a:t>
          </a:r>
          <a:endParaRPr lang="zh-TW" altLang="en-US" sz="3300" b="1" kern="1200" dirty="0">
            <a:solidFill>
              <a:srgbClr val="000000"/>
            </a:solidFill>
          </a:endParaRPr>
        </a:p>
      </dsp:txBody>
      <dsp:txXfrm>
        <a:off x="5355167" y="1983409"/>
        <a:ext cx="3261819" cy="1250162"/>
      </dsp:txXfrm>
    </dsp:sp>
    <dsp:sp modelId="{8F585597-BF38-2348-A066-E19C3E7E251F}">
      <dsp:nvSpPr>
        <dsp:cNvPr id="0" name=""/>
        <dsp:cNvSpPr/>
      </dsp:nvSpPr>
      <dsp:spPr>
        <a:xfrm>
          <a:off x="1610154" y="916848"/>
          <a:ext cx="5533095" cy="5533095"/>
        </a:xfrm>
        <a:custGeom>
          <a:avLst/>
          <a:gdLst/>
          <a:ahLst/>
          <a:cxnLst/>
          <a:rect l="0" t="0" r="0" b="0"/>
          <a:pathLst>
            <a:path>
              <a:moveTo>
                <a:pt x="5508237" y="2396515"/>
              </a:moveTo>
              <a:arcTo wR="2766547" hR="2766547" stAng="21138811" swAng="1507569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D9BF2-8FF6-7A41-BF55-43AE940AFC1A}">
      <dsp:nvSpPr>
        <dsp:cNvPr id="0" name=""/>
        <dsp:cNvSpPr/>
      </dsp:nvSpPr>
      <dsp:spPr>
        <a:xfrm>
          <a:off x="4974031" y="4524236"/>
          <a:ext cx="3283945" cy="1385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solidFill>
                <a:srgbClr val="000000"/>
              </a:solidFill>
            </a:rPr>
            <a:t>不排斥數學</a:t>
          </a:r>
          <a:endParaRPr lang="zh-TW" altLang="en-US" sz="3300" b="1" kern="1200" dirty="0">
            <a:solidFill>
              <a:srgbClr val="000000"/>
            </a:solidFill>
          </a:endParaRPr>
        </a:p>
      </dsp:txBody>
      <dsp:txXfrm>
        <a:off x="5041662" y="4591867"/>
        <a:ext cx="3148683" cy="1250162"/>
      </dsp:txXfrm>
    </dsp:sp>
    <dsp:sp modelId="{C8D612C8-2084-8440-B4BC-CF9D1A12EB5A}">
      <dsp:nvSpPr>
        <dsp:cNvPr id="0" name=""/>
        <dsp:cNvSpPr/>
      </dsp:nvSpPr>
      <dsp:spPr>
        <a:xfrm>
          <a:off x="1702606" y="739649"/>
          <a:ext cx="5533095" cy="5533095"/>
        </a:xfrm>
        <a:custGeom>
          <a:avLst/>
          <a:gdLst/>
          <a:ahLst/>
          <a:cxnLst/>
          <a:rect l="0" t="0" r="0" b="0"/>
          <a:pathLst>
            <a:path>
              <a:moveTo>
                <a:pt x="4113292" y="5183170"/>
              </a:moveTo>
              <a:arcTo wR="2766547" hR="2766547" stAng="3652188" swAng="3409864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B5AA0-D7F1-6D48-B9FD-12A3E57A2D69}">
      <dsp:nvSpPr>
        <dsp:cNvPr id="0" name=""/>
        <dsp:cNvSpPr/>
      </dsp:nvSpPr>
      <dsp:spPr>
        <a:xfrm>
          <a:off x="505020" y="4557664"/>
          <a:ext cx="3511858" cy="1385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solidFill>
                <a:srgbClr val="000000"/>
              </a:solidFill>
            </a:rPr>
            <a:t>對分析現實</a:t>
          </a:r>
          <a:br>
            <a:rPr lang="zh-TW" altLang="en-US" sz="3300" b="1" kern="1200" dirty="0" smtClean="0">
              <a:solidFill>
                <a:srgbClr val="000000"/>
              </a:solidFill>
            </a:rPr>
          </a:br>
          <a:r>
            <a:rPr lang="zh-TW" altLang="en-US" sz="3300" b="1" kern="1200" dirty="0" smtClean="0">
              <a:solidFill>
                <a:srgbClr val="000000"/>
              </a:solidFill>
            </a:rPr>
            <a:t>經濟問題有興趣</a:t>
          </a:r>
          <a:endParaRPr lang="zh-TW" altLang="en-US" sz="3300" b="1" kern="1200" dirty="0">
            <a:solidFill>
              <a:srgbClr val="000000"/>
            </a:solidFill>
          </a:endParaRPr>
        </a:p>
      </dsp:txBody>
      <dsp:txXfrm>
        <a:off x="572651" y="4625295"/>
        <a:ext cx="3376596" cy="1250162"/>
      </dsp:txXfrm>
    </dsp:sp>
    <dsp:sp modelId="{C07D8FD1-FF5B-4246-BF4D-28155A8AB6E4}">
      <dsp:nvSpPr>
        <dsp:cNvPr id="0" name=""/>
        <dsp:cNvSpPr/>
      </dsp:nvSpPr>
      <dsp:spPr>
        <a:xfrm>
          <a:off x="1590005" y="666410"/>
          <a:ext cx="5533095" cy="5533095"/>
        </a:xfrm>
        <a:custGeom>
          <a:avLst/>
          <a:gdLst/>
          <a:ahLst/>
          <a:cxnLst/>
          <a:rect l="0" t="0" r="0" b="0"/>
          <a:pathLst>
            <a:path>
              <a:moveTo>
                <a:pt x="233765" y="3879562"/>
              </a:moveTo>
              <a:arcTo wR="2766547" hR="2766547" stAng="9376634" swAng="1571263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4CF81-CB0F-A24C-AF8F-ED3A32638D6D}">
      <dsp:nvSpPr>
        <dsp:cNvPr id="0" name=""/>
        <dsp:cNvSpPr/>
      </dsp:nvSpPr>
      <dsp:spPr>
        <a:xfrm>
          <a:off x="142787" y="1915778"/>
          <a:ext cx="3162006" cy="13854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solidFill>
                <a:srgbClr val="000000"/>
              </a:solidFill>
            </a:rPr>
            <a:t>獨立思考</a:t>
          </a:r>
          <a:endParaRPr lang="zh-TW" altLang="en-US" sz="3300" b="1" kern="1200" dirty="0">
            <a:solidFill>
              <a:srgbClr val="000000"/>
            </a:solidFill>
          </a:endParaRPr>
        </a:p>
      </dsp:txBody>
      <dsp:txXfrm>
        <a:off x="210418" y="1983409"/>
        <a:ext cx="3026744" cy="1250162"/>
      </dsp:txXfrm>
    </dsp:sp>
    <dsp:sp modelId="{A1D91ADD-5AB0-AA48-94BC-DD4B9A1F6EC5}">
      <dsp:nvSpPr>
        <dsp:cNvPr id="0" name=""/>
        <dsp:cNvSpPr/>
      </dsp:nvSpPr>
      <dsp:spPr>
        <a:xfrm>
          <a:off x="1588386" y="696853"/>
          <a:ext cx="5533095" cy="5533095"/>
        </a:xfrm>
        <a:custGeom>
          <a:avLst/>
          <a:gdLst/>
          <a:ahLst/>
          <a:cxnLst/>
          <a:rect l="0" t="0" r="0" b="0"/>
          <a:pathLst>
            <a:path>
              <a:moveTo>
                <a:pt x="477351" y="1213045"/>
              </a:moveTo>
              <a:arcTo wR="2766547" hR="2766547" stAng="12849704" swAng="866982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D908E-6973-4C49-AA3E-49CF774CCC1D}">
      <dsp:nvSpPr>
        <dsp:cNvPr id="0" name=""/>
        <dsp:cNvSpPr/>
      </dsp:nvSpPr>
      <dsp:spPr>
        <a:xfrm>
          <a:off x="0" y="0"/>
          <a:ext cx="7047574" cy="15423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繁星</a:t>
          </a:r>
          <a:endParaRPr lang="zh-TW" altLang="en-US" sz="5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174" y="45174"/>
        <a:ext cx="5383257" cy="1452002"/>
      </dsp:txXfrm>
    </dsp:sp>
    <dsp:sp modelId="{A5D2EF43-4E08-4A4C-AD62-EA5C05F85F14}">
      <dsp:nvSpPr>
        <dsp:cNvPr id="0" name=""/>
        <dsp:cNvSpPr/>
      </dsp:nvSpPr>
      <dsp:spPr>
        <a:xfrm>
          <a:off x="621844" y="1799408"/>
          <a:ext cx="7047574" cy="1542350"/>
        </a:xfrm>
        <a:prstGeom prst="roundRect">
          <a:avLst>
            <a:gd name="adj" fmla="val 10000"/>
          </a:avLst>
        </a:prstGeom>
        <a:solidFill>
          <a:schemeClr val="accent5">
            <a:hueOff val="1595295"/>
            <a:satOff val="-15834"/>
            <a:lumOff val="4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推甄</a:t>
          </a:r>
          <a:endParaRPr lang="zh-TW" altLang="en-US" sz="5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7018" y="1844582"/>
        <a:ext cx="5332853" cy="1452002"/>
      </dsp:txXfrm>
    </dsp:sp>
    <dsp:sp modelId="{46419A22-047D-4B27-AD69-AF5DA7122025}">
      <dsp:nvSpPr>
        <dsp:cNvPr id="0" name=""/>
        <dsp:cNvSpPr/>
      </dsp:nvSpPr>
      <dsp:spPr>
        <a:xfrm>
          <a:off x="1243689" y="3598817"/>
          <a:ext cx="7047574" cy="1542350"/>
        </a:xfrm>
        <a:prstGeom prst="roundRect">
          <a:avLst>
            <a:gd name="adj" fmla="val 10000"/>
          </a:avLst>
        </a:prstGeom>
        <a:solidFill>
          <a:schemeClr val="accent5">
            <a:hueOff val="3190590"/>
            <a:satOff val="-31668"/>
            <a:lumOff val="92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指考</a:t>
          </a:r>
          <a:endParaRPr lang="zh-TW" altLang="en-US" sz="5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8863" y="3643991"/>
        <a:ext cx="5332853" cy="1452002"/>
      </dsp:txXfrm>
    </dsp:sp>
    <dsp:sp modelId="{52B8FF8F-1A49-451F-B7E7-E69F866266CD}">
      <dsp:nvSpPr>
        <dsp:cNvPr id="0" name=""/>
        <dsp:cNvSpPr/>
      </dsp:nvSpPr>
      <dsp:spPr>
        <a:xfrm>
          <a:off x="6045046" y="1169615"/>
          <a:ext cx="1002527" cy="1002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270615" y="1169615"/>
        <a:ext cx="551389" cy="754402"/>
      </dsp:txXfrm>
    </dsp:sp>
    <dsp:sp modelId="{973A58E6-008E-45F5-A528-D61E9AD033B7}">
      <dsp:nvSpPr>
        <dsp:cNvPr id="0" name=""/>
        <dsp:cNvSpPr/>
      </dsp:nvSpPr>
      <dsp:spPr>
        <a:xfrm>
          <a:off x="6666891" y="2958742"/>
          <a:ext cx="1002527" cy="1002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90479"/>
            <a:satOff val="-23108"/>
            <a:lumOff val="1174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892460" y="2958742"/>
        <a:ext cx="551389" cy="754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906C4-B407-4291-9277-D9BC2A42F896}">
      <dsp:nvSpPr>
        <dsp:cNvPr id="0" name=""/>
        <dsp:cNvSpPr/>
      </dsp:nvSpPr>
      <dsp:spPr>
        <a:xfrm rot="16200000">
          <a:off x="-1050622" y="1062659"/>
          <a:ext cx="4824536" cy="269921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13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政治學的</a:t>
          </a:r>
          <a:endParaRPr lang="en-US" altLang="zh-TW" sz="3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一環</a:t>
          </a:r>
          <a:endParaRPr lang="zh-TW" alt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12037" y="964907"/>
        <a:ext cx="2699217" cy="2894722"/>
      </dsp:txXfrm>
    </dsp:sp>
    <dsp:sp modelId="{9C7AA02E-6FF1-42DC-9A8D-4195A22860DA}">
      <dsp:nvSpPr>
        <dsp:cNvPr id="0" name=""/>
        <dsp:cNvSpPr/>
      </dsp:nvSpPr>
      <dsp:spPr>
        <a:xfrm rot="16200000">
          <a:off x="2024327" y="881055"/>
          <a:ext cx="4824536" cy="3062424"/>
        </a:xfrm>
        <a:prstGeom prst="flowChartManualOperation">
          <a:avLst/>
        </a:prstGeom>
        <a:solidFill>
          <a:schemeClr val="accent3">
            <a:hueOff val="1774648"/>
            <a:satOff val="2631"/>
            <a:lumOff val="-1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13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如何有效處理公務機關中人、財、事、物、時間、空間</a:t>
          </a:r>
          <a:endParaRPr lang="zh-TW" alt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905383" y="964906"/>
        <a:ext cx="3062424" cy="2894722"/>
      </dsp:txXfrm>
    </dsp:sp>
    <dsp:sp modelId="{CBA49B2E-111D-4C87-B02E-22159BA39809}">
      <dsp:nvSpPr>
        <dsp:cNvPr id="0" name=""/>
        <dsp:cNvSpPr/>
      </dsp:nvSpPr>
      <dsp:spPr>
        <a:xfrm rot="16200000">
          <a:off x="5107589" y="1062659"/>
          <a:ext cx="4824536" cy="2699217"/>
        </a:xfrm>
        <a:prstGeom prst="flowChartManualOperation">
          <a:avLst/>
        </a:prstGeom>
        <a:solidFill>
          <a:schemeClr val="accent3">
            <a:hueOff val="3549295"/>
            <a:satOff val="5263"/>
            <a:lumOff val="-2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13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培養具有領導能力之中高階行政人才及學術研究人才</a:t>
          </a:r>
          <a:endParaRPr lang="zh-TW" alt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6170248" y="964907"/>
        <a:ext cx="2699217" cy="2894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6D73-A2AA-4EA6-B2DF-DDFB9821C4A6}">
      <dsp:nvSpPr>
        <dsp:cNvPr id="0" name=""/>
        <dsp:cNvSpPr/>
      </dsp:nvSpPr>
      <dsp:spPr>
        <a:xfrm>
          <a:off x="0" y="617748"/>
          <a:ext cx="8496944" cy="3398777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C2819-4FAD-4591-91AB-31BBC8A71D91}">
      <dsp:nvSpPr>
        <dsp:cNvPr id="0" name=""/>
        <dsp:cNvSpPr/>
      </dsp:nvSpPr>
      <dsp:spPr>
        <a:xfrm>
          <a:off x="813932" y="1315565"/>
          <a:ext cx="3666106" cy="16654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公部門</a:t>
          </a:r>
          <a:endParaRPr lang="en-US" altLang="zh-TW" sz="4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778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政策批判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932" y="1315565"/>
        <a:ext cx="3666106" cy="1665401"/>
      </dsp:txXfrm>
    </dsp:sp>
    <dsp:sp modelId="{4191D56F-7F96-418E-96D2-500591FDEDFC}">
      <dsp:nvSpPr>
        <dsp:cNvPr id="0" name=""/>
        <dsp:cNvSpPr/>
      </dsp:nvSpPr>
      <dsp:spPr>
        <a:xfrm>
          <a:off x="4003780" y="1820732"/>
          <a:ext cx="3313808" cy="16654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私部門</a:t>
          </a:r>
          <a:endParaRPr lang="en-US" altLang="zh-TW" sz="4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778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企業利益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03780" y="1820732"/>
        <a:ext cx="3313808" cy="1665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EAAE7-E547-4680-B03D-CF817D45FF2D}">
      <dsp:nvSpPr>
        <dsp:cNvPr id="0" name=""/>
        <dsp:cNvSpPr/>
      </dsp:nvSpPr>
      <dsp:spPr>
        <a:xfrm rot="5400000">
          <a:off x="4063308" y="403289"/>
          <a:ext cx="4579485" cy="38066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從事民營機構的企劃、管理及秘書工作者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030630" y="715722"/>
        <a:ext cx="2644840" cy="3181795"/>
      </dsp:txXfrm>
    </dsp:sp>
    <dsp:sp modelId="{4AECCFA5-7C58-462D-88BD-E148C53A90D3}">
      <dsp:nvSpPr>
        <dsp:cNvPr id="0" name=""/>
        <dsp:cNvSpPr/>
      </dsp:nvSpPr>
      <dsp:spPr>
        <a:xfrm>
          <a:off x="5803477" y="1713865"/>
          <a:ext cx="2225597" cy="119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B3D3A-16AF-4BCB-A37D-87DBBB73ABD6}">
      <dsp:nvSpPr>
        <dsp:cNvPr id="0" name=""/>
        <dsp:cNvSpPr/>
      </dsp:nvSpPr>
      <dsp:spPr>
        <a:xfrm rot="5400000">
          <a:off x="-10425" y="382970"/>
          <a:ext cx="4620507" cy="38621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959627" y="710667"/>
        <a:ext cx="2680402" cy="320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A7DF-A1FD-4242-8CA9-AE756886EF2F}" type="datetimeFigureOut">
              <a:rPr lang="zh-TW" altLang="en-US" smtClean="0"/>
              <a:t>2014/11/5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512E-934E-493A-B038-CB15AB079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38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圖源</a:t>
            </a:r>
            <a:r>
              <a:rPr lang="en-US" dirty="0" smtClean="0"/>
              <a:t>http://</a:t>
            </a:r>
            <a:r>
              <a:rPr lang="en-US" dirty="0" err="1" smtClean="0"/>
              <a:t>www.chinatimes.com</a:t>
            </a:r>
            <a:r>
              <a:rPr lang="en-US" dirty="0" smtClean="0"/>
              <a:t>/</a:t>
            </a:r>
            <a:r>
              <a:rPr lang="en-US" dirty="0" err="1" smtClean="0"/>
              <a:t>realtimenews</a:t>
            </a:r>
            <a:r>
              <a:rPr lang="en-US" dirty="0" smtClean="0"/>
              <a:t>/20140121005088-260405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A76E-7F0A-E347-98D7-2358756F059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9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圖源</a:t>
            </a:r>
            <a:endParaRPr lang="en-US" altLang="zh-TW" dirty="0" smtClean="0"/>
          </a:p>
          <a:p>
            <a:r>
              <a:rPr lang="en-US" dirty="0" smtClean="0"/>
              <a:t>1)https://encrypted-tbn1.gstatic.com/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=tbn:ANd9GcS2zbtdzeYm1aTJ9-IB4dX8_6Lj-xib-xNB1sqxoQA3W9ln3SX8</a:t>
            </a:r>
          </a:p>
          <a:p>
            <a:r>
              <a:rPr lang="en-US" dirty="0" smtClean="0"/>
              <a:t>2) https://encrypted-tbn2.gstatic.com/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=tbn:ANd9GcSS-am7cLvTj6ow_dvLEpvXZlYeZh4sEt7-TbiHR-Gsimrpr0MyFw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A76E-7F0A-E347-98D7-2358756F059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A76E-7F0A-E347-98D7-2358756F0593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8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參考資料：中國民俗學網</a:t>
            </a:r>
            <a:r>
              <a:rPr lang="en-US" dirty="0" smtClean="0"/>
              <a:t>http://</a:t>
            </a:r>
            <a:r>
              <a:rPr lang="en-US" dirty="0" err="1" smtClean="0"/>
              <a:t>www.chinesefolklore.org.cn</a:t>
            </a:r>
            <a:r>
              <a:rPr lang="en-US" dirty="0" smtClean="0"/>
              <a:t>/web/</a:t>
            </a:r>
            <a:r>
              <a:rPr lang="en-US" dirty="0" err="1" smtClean="0"/>
              <a:t>index.php?ChannelID</a:t>
            </a:r>
            <a:r>
              <a:rPr lang="en-US" dirty="0" smtClean="0"/>
              <a:t>=93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A76E-7F0A-E347-98D7-2358756F0593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參考資料：中國民俗學網</a:t>
            </a:r>
            <a:r>
              <a:rPr lang="en-US" dirty="0" smtClean="0"/>
              <a:t>http://</a:t>
            </a:r>
            <a:r>
              <a:rPr lang="en-US" dirty="0" err="1" smtClean="0"/>
              <a:t>www.chinesefolklore.org.cn</a:t>
            </a:r>
            <a:r>
              <a:rPr lang="en-US" dirty="0" smtClean="0"/>
              <a:t>/web/</a:t>
            </a:r>
            <a:r>
              <a:rPr lang="en-US" dirty="0" err="1" smtClean="0"/>
              <a:t>index.php?ChannelID</a:t>
            </a:r>
            <a:r>
              <a:rPr lang="en-US" dirty="0" smtClean="0"/>
              <a:t>=93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A76E-7F0A-E347-98D7-2358756F0593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5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6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1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24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8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6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4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64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7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40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1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62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2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11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7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31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3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13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16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25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75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26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5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6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90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2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11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7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0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5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75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96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2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69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社科院大使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1" y="358994"/>
            <a:ext cx="3820920" cy="3894726"/>
          </a:xfrm>
          <a:prstGeom prst="rect">
            <a:avLst/>
          </a:prstGeom>
        </p:spPr>
      </p:pic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246051" y="3996266"/>
            <a:ext cx="9256972" cy="2395655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夢想，從這裡出發</a:t>
            </a:r>
            <a:endParaRPr lang="en-US" altLang="zh-TW" sz="4400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NCCU</a:t>
            </a: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CSSA</a:t>
            </a:r>
          </a:p>
          <a:p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5450889" y="4564229"/>
            <a:ext cx="1393795" cy="69426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5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土地資源規劃組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一類組科系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國英數乙歷地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計畫、開發與管理並重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城鄉發展並重、永續發展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主要課程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規劃實務、地理資訊系統、都計法規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未來出路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公部門、市地重劃、都市更新公司、土地開發公司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56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土地測量與資訊組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53491" y="3258589"/>
            <a:ext cx="10238509" cy="312281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二類組科系</a:t>
            </a:r>
            <a:r>
              <a:rPr lang="en-US" altLang="zh-TW" dirty="0" smtClean="0">
                <a:latin typeface="+mj-ea"/>
                <a:ea typeface="+mj-ea"/>
              </a:rPr>
              <a:t>-</a:t>
            </a:r>
            <a:r>
              <a:rPr lang="zh-TW" altLang="en-US" dirty="0" smtClean="0">
                <a:latin typeface="+mj-ea"/>
                <a:ea typeface="+mj-ea"/>
              </a:rPr>
              <a:t>指考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國英數甲物化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特色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   </a:t>
            </a: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土地空間資訊資料蒐集、處理及應用的技能之訓練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   </a:t>
            </a: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結合土地空間資料庫系統和網際網路進行土地空間資訊之管理、分析與應用技能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主要課程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zh-TW" dirty="0" smtClean="0">
                <a:latin typeface="+mj-ea"/>
                <a:ea typeface="+mj-ea"/>
              </a:rPr>
              <a:t>地籍測量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zh-TW" dirty="0" smtClean="0">
                <a:latin typeface="+mj-ea"/>
                <a:ea typeface="+mj-ea"/>
              </a:rPr>
              <a:t>遙感探測</a:t>
            </a:r>
            <a:r>
              <a:rPr lang="zh-TW" altLang="en-US" dirty="0" smtClean="0">
                <a:latin typeface="+mj-ea"/>
                <a:ea typeface="+mj-ea"/>
              </a:rPr>
              <a:t>、衛星定位測量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未來出路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公部門、測量公司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</a:endParaRPr>
          </a:p>
          <a:p>
            <a:endParaRPr lang="en-US" altLang="zh-TW" dirty="0" smtClean="0">
              <a:latin typeface="+mj-ea"/>
            </a:endParaRPr>
          </a:p>
          <a:p>
            <a:endParaRPr lang="en-US" altLang="zh-TW" dirty="0" smtClean="0">
              <a:latin typeface="+mj-ea"/>
            </a:endParaRPr>
          </a:p>
          <a:p>
            <a:endParaRPr lang="en-US" altLang="zh-TW" dirty="0" smtClean="0">
              <a:latin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2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政大地政系歡迎你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9940" name="AutoShape 4" descr="data:image/jpeg;base64,/9j/4AAQSkZJRgABAQAAAQABAAD/2wCEAAkGBxQTEhUUExQVFhUVGBcXFxgYGBkYFxYcFxcXFxcUGBcaHSggGh0lHBcUITEhJSksLi4uGB8zODMsNygtLisBCgoKDg0OGxAQGi8mICQsLCwsLCwsLCwsLC0sLCwsLCwsLCwsLCwsLCwsLCwsLCwsLCwsLCwsLCwsLCwsLCwsLP/AABEIAMIBAwMBIgACEQEDEQH/xAAbAAABBQEBAAAAAAAAAAAAAAAEAAIDBQYBB//EAEMQAAIBAgQDBAcFBgUDBQEAAAECEQADBBIhMQVBUSJhcZEGEzKBodHwFEJSscEHI2Ki4fEVQ3KC0jNTkhZzk8LjJP/EABkBAAMBAQEAAAAAAAAAAAAAAAABAgMEBf/EACsRAAICAQMDAwMFAQEAAAAAAAABAhEDEiExBEFREyKxMmHRBXGBofDxkf/aAAwDAQACEQMRAD8A3qnWpbJyST1moV3H186fiT2fL6+hXaciDzxK31PlXP8AFE7/AIfOqEmpV12paUBepjAxAAOvM0QKqsI0Mvy7qtU3qJKho7Ndpprk0gHUqTNTWud4oGdaoTTy1RzVIlj0pXDpTbbUrh0o7gNU06mIadNUIkQ06ajQ06aloZ2lXJpTSoDtKabNKadAOmnI8GRUc12aVAWli+G8elS1Tq8GRR1jFg6HTv5VlKFcG0Z3yFUqVcqCxUqVKgBVylSoAVKlNcpgY1dx9fpUmIPY8vzqEbj6+VPxJ7Pl9c66mc6AbkVNhD2l9350NdOtS2m1XxH1vTEX1o6iikOtA2Hkiiw1Qyh5rsUwGuXG0NIRERJPiaiuKBUYeuzNacCJkYU13muoBG1Mur0pAcnvqQXNIpqbV01OrcvTsdRqf6wVHbNPzVRBIhp1MU12kA6lSFcZwKQzs1zN9fXjTLl0cqh9b4/UVSQmEg12ahQme6pjFJ7DFSmlFMJoEFWcUV7xR1q+G28qp5rqvUSgmWptF3NKqzD4kie+pMPimLAHnWbgzRSQfUa3gTAOtR409g+786AWyT95R4miMU1YN09iwuNrXKCuY1Sf7Uqehi1IzwOv1867iz2fL6+jUT3Y110+utLGN2J8PratzLsCXW+vo1LYFClqntjamItsG+oqwD1T2bpB2qb7W3QVLGWNy7l176guYyREGhbt9iIMaVHJFCoAuK6V05eYFDesp8CZzD4/KnYie0ND4/Kn1HaGh8a7P1rRYUPzdaaXFQ3bTE6A+VMKkbkDxKj8zU0rLt0E2nHWpAfr3CgFvBfvp5g/lNNfHL+Me4N8qomizVxXc9VKcUUbyaeeNL+FvhQGxZXWioXaar34wp+6a4vFE5hqaEWQO1dj686BXiKHmR7vlVlhrQuey6Huza+UTSbS5Cm+DlTb7VL/AIc3Vfj8qnbCmIzAedRLJEuMGBM2lcAmi/sR/H8P609cLH3vh/Wp1oehgBHLWuTRZwX8fw/rTHwgG7/D+tPWg0MFz1JbuEEEV02V/F8P60iqjdvh/Wm5ISiyS/i83dQmc9aiu4pAcqks3QD89dPfTgaaS7CbfcRNKuTSqhFA9+RtUVu6SsVFcPLoTSRTrBpiJYPIVJaukcqagPjXCCDMDXSgCdbx/D4VKmKP4fjQ2v0a7J+jRQBS4v8Ag+vKufae6hi5H96ZjL4t2zcuMFQECSeZ2A6mk6XJUU5OkW2CvozQ5yDz908qu/8ADbREiY6gyPOsRg8Sl5c9p1ZdpB2I5HodaNs3nTVWKnqDv4jY1Dje6ZX0upIsOK4S6jSGYpyMnyNVjes6t5mrG1xu8PaCN3nQ/wApFdHHrbe3Z8iPkD8aFqXYT0vuVBRqbkNXP2/DHk6+7+ppG5hztcPvX+1Vq+wtP3Kb1Zrosmrgrb5XEPiQP1ppa2P8y35k/pRqFpKtcK1SrgGo8YuyN3J7kX9WimPxpB7Fonvdv/qNKNT7IKXkgXhLdQPHT8zU44A/UD3E/EUNc45dPs5UH8KgfEzQV/Eu3tOx8STR7g9pY3eFBd7tse8T5UM1lV/zU92b9FoJbZNPuWQIiZjWqpitFxgeOPb0NwOvQ5p9xIqzHpFbPP4GsiLZ6GuKhnY+VS4RY1No2I4ypOjDzpPxeNtayBpysRsT7qPTQeozRXuKueceFQHGHrVSMURvr8Kk9eDtvT0pBqDmx56+80ObjuYBPj0n8qGYk7mrPCnsiihXYRgbCoDG/U7miAaFRtRRANIYppU2a7QBmHO+29R3CZUjl8xTn5/Kujp7vOnJhENWnEDp8DUNhtKkzjqPjRyIaPD4VDf0I+VdJ1n9BTMTdGlJ8DXJLH1Arzz034+UxH2d7l8JCTaa0htOGGbMvaDEns9ocx3Vr8Rhih+1BgLrN6mwhRT6whc2mbVQJdmcHRRzMCsrxDAXm1xDpcM+2ASyEkCROrL1Glc0s2puKXB248CjFT17vt3LD0AxeYMq22C6AEoJ01AZgYbRjyB3Gta64sNlMhumgPlNZDiPEhgMPbS3d9XcZozG0XLkg5wNewdVhtxA8ay+Dx103jCvnVlG/tEwQAZ1JkeddfTxg1pnKmc2fVJucVa8nrKLrGvkKd9kHfTLW4nfnpRINKzNEbYRen51A+EPKPOi3cTy+H/GuC4Oo8x/xosKBrWFYHlz591M+xt3eYoT0n9IPs1sFLediQCxZcqk6hcohiSBPSiOA8VGIsLdKlSdGGuh7uzqDoR41CyJujaXTzjBTfA8YNu7zFcGFbu/8h86sJ8fj/xpT4/zf8auzGgA4Z+7zFI2H/h/8h86P8/5vlS8/wCb5UrCgezYEakT/qHzqbKP4fMfOnT4/wA1czHv/mosCO/cyidD7/lTg1Q4l5jf49e+lZOg1208tKlPcp8HbxHNJ95qJmX8JHv/AKVM7Hlc+JpjM3/cHn/StDPuQ/pUeHGu9SMdPrl9fCnWrhzDtDUdRy/uazv3Fpe06W+vOrPD+yKAVn/EvmtFpcgDnJA86sgItnUUSpoW3vU4NJlIdSrgNKkBiPtjfhA5E6meXTSp3cncQTr06UCMKp0bNJ2A5k7mZouyFTRjt8I32Ph51mpGriHYG4MvaaNfdrUt+8oEhp939arHtBwQHExtGvPSJ20HLnyoUi4BoJGWdJJ1291PWLQXFvEqdzH+2f1qPFgSIM98RVThGcMcyt0AMz+VXWBwzOy9nNrJ5DKPEnu0qMmdY4OUuxUMTlKkZi/xj12NbtQ1lWtojAgg3rj3XfKeRzWRP8PTd+KOVTMnl3mSB5k/nUvpHhbF+96+4rpdtsmRxpIQgANp7MDbTeqni1x2Cr2e1ctA6Rr6xT120Fed0PUxyY5ON7efz3PTz9NOGSEJqr/vcvPTzg94W7brbQ+q1cpczFdJYEFRm8RMUF6KYdSovll1ns6yDopzaa7flWsxHFbQIRn1jaDG2omIrzjhAAv3MNMAuQhHKNVB8V+IFbxpOMm7b3/Y0yqWTFKCVaePuu5uOI40WwDOeTsvdz1oLDcePNHiW5a6E6Ac9viKEuYNhbuK7BVdcqkjN7QgxlIIYieYIkVU+irXLZu5reQuwADoQCVI7AJ9jsspAgTrz33eb3JWeXHpJuDmj0NrQJ1dP5/+FL7L/Gn8/wDwqCxfzddp8RpMGNd9u6mWMV25JUrMidIA3kkw3cBWzyLsZemzz/0w9HH+2FlafXKptqvs7BeYEeyxPjPhf+gSui3Ld3EYdiB2Fts5jQhtWEH7u3fvWi/wsMWvG2tx7oKhnIyC3uIVuzJ2mNlAG5nF+kHBba37QtwrXHyxabskr2m7pAB2HSuDH1WH6lLd9vB6bxuS0Nukuduf2v8ABvFw07XEPvb/AIVMlkiCcreA0+IFAejHCCwuJ64llcxm1aDBGukgAir7/Arv/e+H9a7seVTipLvueVKNOgJrQO3wyn866toEQN+sJ+U9KNXgl4f5w94PzpLwa9/3h5E/rV2hFb6g7xp4JQ/rR+FunsrVvc4NfjS6pPQyB560Hd9H8QR/lAneCdf5aNQJAF8gQcwjQ7HSeR8Kdg/vDfXl30656NYnop8GHyqSx6PYoGYt+8/IUlt3G9xmKuKkZlbWevLnTWxdqBKnYdde/fwo3Fej15jsjAfxEfCKhu+jV6NFT/y7qeoKQHevrGgImI8vzqKzd1BYSAY85iq3FY7KSuZTvsRH5a05MeCpBdeUcztMQBPdUqDuxuSqi9zp+BvjTrWOQgQDprEHSu4b0cvMoJKiRMayOk6VIvoxd/Enx+VaakZ0xJjJMQffMflTvtscj5H5U6zwO6v+XJ019YNOsCB8aX+B3ydMqiObT8BNFoKYvtx6Hy/pXK5/6cv/AI7fmflSp3EKZBf9CrpMi8g0IByvOvM9vU99SD0JaNb4n/SY7/veHlWzmlNcxtZicX6Euw0vAeIJ085+NCN6CXxtetn3MK3GJtXT7FxU1JM2889B7Yiofs+I/wC+n/w//pTQMxQ9BsT/ANy1/P8AKn3ODXMFba415ZaEXLn0mSfgK2X2bER/10/+H/8ASheIcGu3ly3Ltphymy0g7SIu71lnxrLBwlwzTDleKamu3kwH2x4jsvpGsH4AzWb4UrHFNoS2UkbkjtLqJ2iZFTcWxlyyWTskiRO22k6fKovRG4LmLskt6v1jNbBALROiaSN2AHdNeW/0v0IS9N/V8nsY/wBRhlmnLGlW7q/j8BXHLn73MDEameXjNUlr1NzEBkuM1x2WEtEsSwiAAoLcht0qw9KVw1y+yXcbddUfKbLW2RSy9lu2i9pcwMEwY51f+i2Jshl9R9mUWgbsLlJGXQmA0mSVWf4hrURnkwqMckW3tuuF/Pd+TaThkvJjkkt+Zbv9lS2/smwGFuuVt5SpeVBdWIzHQjMxkEASY118y09FMUSzZkcKSD2mzFk5iRvIEa8qN4Pj7uIuKbbJ+7IIZ7Ry5riXLrAgXZJhlJ2nPbOmoq84bcxISQ1g5mdh2LknM7E7N1mPcNa7ccVO9fe/9/bo8Sbd+3/f6jK4T0exN236xb6BDJ1Z5EHUHSARFD4zgd4G3Ye4Cl1tcrnVUln1aNeyo0H3tq0eFLJeawzCLs3Rl0SdrqRJiNCBJ2Ou9EcQwdoMl03YZCADmUBQ8IxgiBC6z3VayucK/hlwhplqZheOelFnMysGCIAoO6wNDppAmdpHOqPGcdVnwrW7V64tl3LMiFgSwgQfvTNAcfxtkX9iVLItsCPZTIqyDygVt7UACLIUgfcGhIBCtGg515fV51CMLj5rt2p/J6KwyyalDnZ8/l8D+B8R9cjXEV1l2O+W4kHLBWZXRQe/89XwjizlFXNmO0sSSRrrmJmZ61nbeGVlOUkRIyBtZBIcrPtajX6NV1nHxdFpc4M6lgAV5k7mfcSK9LFKoJLwcM4Js9H+2vGy/EadN9DRFrHKfa7B7yIPgaz+B4hmCgnU7HKCG7zrv+dWWfXTSRuRpp/etVlaM5Yostg/dSzHpVRbxTKQNCOY1Pkf0oyzxJGOWRPT60reM1I55YpRCfWd1L1lODTXWBqzOhhu0jdp8HunvrhJjagKBiqblFP+0fKlkSfZTyHyqc3OoPlTA69KYh3rvqab9opwYc48qYXXp8NaAHevNN9ee6m+sHSm5h032piJfXdwpUP/ALaVFAWUV2lSrM1FNdrldoAU0s1KlQB4t6dYULeYEasz69YYgeQjzoj9m/ouLz+uLlRh7ltwoA7ZBZwCeWoWpv2qhBily+0UBYdNWM+JGtWv7I3P/wDQOQFnzPrP0rScU4qwhNxbowf7WuGpYxzBJAuKLpHRnLZo7pE++if2b4U5bjx7RFte/VSR4T6un/tnuM2PE7LbRFA3J1Y++WA9wrXehmBWwLNoiWUZiFGaWJ1Yj8IJYydBC91ef1k6jp8/Hc3xKwj0vspaSxbtx99mIEZmCouckbk9e4VbcOebKKwYKEUSAYaVAMmOp+pis76Vu5e2Gj2SVAGwLECes5a2VjAZVAlNI3U8ugY6Vw4JepmnJcVGv/Dpa0xSM16V4OLYe3HrLTB0zNqWH3QMgHaEg67E0H/idq6gbKpUjNIdgpGU5s4JEQJB210itfcsvBjIQRr2GM6cgH+MV5Lxi7bwnr0a2FZyWtMyOC2YnOsn2SCC4ncPptXZFe+vPz/z4IbpWYbiuNN17rEf9RVU90OtxoHeVitBgfS+4ttVIZmEDU6EjSdp74rJ3Hjfp9RVp6Iw+LsZgxAuI0LBaFIbSYB2+tq3zdNiyJKauicfUTg249/sn8l96ELfa49+52LLZs5Mku4Mh8rHskTE/Q2LIWOb2ymmhBYd4EajuG+hHcdhcFhUum6nrbnYbPb7IF1yNiigAAQxgaSV1HOmGIFsFrawgLKymRk09kj7unLY7g1ndlJFvg8UW5gNvoZ13kRHjEz0NXWD4iLgi5OZVLPuFgb5hpGgn51lMJdDtKe0SANJE6ysH36HkdDvVzg8QW1KoQAVbUg9666gb+FLgOS8wOLtXgWtmVGhnSOkDz8tqlbLlJVA3wkzzO9D4HDYdV/dhbYYiVHZJaB4ExpzNFvgBqLkHLtrE+PaJH1tVOuxKvudsY1gYWWHjMdTJJNWGHxisSJ7Q3HPx8Kob3DrTEgW0zEbAanXTc61Bfs5YH7xIgAtMDwGaDv8auORomWJM1nrKXrO/wDvVIt+4olSLgI5kqNuRVTP1rRfDcWbiBmXI0AsofNlMaqSK3jKMuDnlCUeSyW5NcLfWnyqEt0I866Dy+vhVUZjmKjpTAU7vMfoaVy2O6e8/wBNDUNxZ2E+8cu+mJkzDU9PH+80w2/qfnTQTsZmms07n3GaYh/qB1HwrlR6fRpUAWmauZqVKszU6DXQ1MmuZu79aAHiummFvrWoruLVTBmdzoYA6sdh79+VD2GlZ4x6f4jNjbx3hso/2gD9K9F9D8MtjB2fVjtXFV7j8yWHxIEAToAK8m4xfz3rj9Xc+ZJ/WvUvR+7mwFoySqWAYTmVXY6y22wga6zV9S3GCoMCTk7PL74OM4u7EkqjsZJJypbMLEk88vvJNep+jeEtWEZs7lruXNJkCB2VUBYETuNyfADAeiOHWwPWXwQcRfW0AZDRmjbfU5p7ta9TtYVQDltc/aKAn3DTzrzZNzm/C2/J1wbjGjFcX4LYbG2SzvEy3aYqIZiBED4aa1t7+InT1iKTJBKzoNyBm2jv91Zk4OcdlZSYSSMh5g/dUfxDXarNfR22upzDvzOuh5RpWXTRrUlwnS/ijSc26tncTi7QQm6+Ygn/AKOdeWmqt8ZrA/tN4QLuHS7Ze6SCey5ZiVyFw/aMgAjLrzce/X8Sw4tEQFdQCcrXlWdN+0QeVV1ziZv2rpGHtk2rF22f3kAhxmJHZJJGQRrzPWuhp8kWeM4F7Ys4hbiBmuIptOBLW3Rg2hJ0VhIMAnbaNZPRS4VxFshshze0ADAIIOneJHvo/ivAjZuqDorIrQOsAMPCZPgRQ/DcC32q2trQl0C68ywj4mt1mxy4Zn6M0ro9B4fwPEl/tVtly5mygmHeVILgbAasOW1F4Veykt+8hg0xneTIltF02ykHz2vsLZvIhtMUy2ogICZDTDkmOhGm2m1VvEraPAYr6wgbEZoOikzoZgjWDoY1rms2oFtWvVgmcswIYaDXQZGBKgEaa/eO+tPu3syllIFxe4gsPAaMNR7M9RvBjxRe2mW6MyjZj39xkx5jSocHeWIAmDLAzOv4JJGu/PnvTJouOD4p8uZSyE6HY22I25RPPlvzrVC+CokiY3PzgfpWJweKtlsgYoDPLYxuAJBG+40iO6rexjmtDKe0rcwQV8SsjLHPWB3UFFyza6KSNZPZI02O8nwFQNdUCRJDc8uWP9pgk90VHi8OzRBIJ3yMOmnZK6/GosLhW1zOWIkAsDPwQd9PYQ+xfbTNOs6uETLGkQRsRXMWgBU52nbsy0TB3CgDlyrmIxC5DnYPl1A0/IgeZmmWLodA8XAIy5D+7AgxIEzPQgaxTqhN2GYDiDzDK2UfeaJ3PJd/KatLOJVpCmepGw7qzD4O24OrwOTtceSOUbE78utE4PBsgzWnCE7gJvB5glcw1PnWsczXJjLCnwaRLo66+dJbnQHyI/SqvPcUklZXll9r/wAOe8yPKp7dzY6jp0/Kt4yjLgwlCUeQy6s/1H5VE9k6jQ+6PjFR23Wd9Rz/AEqQ3DM6fH5VZmNFs/hnypV0pb5jXnpSoCixprt9TXBNcIP9hUGh0Dwp0dfr41C94DvIE9R116dajxOHZ19uAdwBOkbCd+VZzyKJcIORzFcRtoSJBaJgESI3JOwA5ms9isVcd1ZrqWbamZcpLDaQHYdnlJ17tqe2GQswAuMFOUqTAkEyc2k6nx6GNK8y9PtMY4gKAqBRAEDIIEDvneuWeRvdno9L08Zy08bD8fwhQzRi8GRM5vWkk9eyiP8An5Ufw3jT2rLYZuIo1lgyZFwt0siNoypdJTkTBMx8KxXraRu+NOfU5JbM74fpvTx8nodjC4fG5EsWy1qwgUK3ZcZQBnC5oOmUST7uut/xu+gU3bbsNBC2811jtJ/eACdeu21ecfs7whvX2GYrlQmR4jlIr0y3ZvKdCjx95tT4RsKISSjpPP6nCoZPbwVWF46wx1y6+FvojrbVSyMCAdHY8uSwOk1YYr0vBEJbIP8AHGnQ5RM6+FV/GbN66uV7ZgkTBbUTPJ9OXLlWUbg+ItdpCGg6DN92IK6xz135UQjFJ0Yzdvg0HDfR61edrmIzZTqqp2QT+JiNYmYiPKtJh/RXDWgwVOywIfMxZSCIIhydIkHxrK8L4lfuBlNgqMoXK8AZSCoXNIDTqY13rty1ifU3UJ7FwEFWfYQRlUkgAanUa7VTTexN1uA/tIwuHIX1T22ZNhbOi5QJWQdezr/tHM1mvQfCC7jrKggspLEGBORS4AnvFW2H9GLQRwQgcro2YuVPIa39BPdROA4Lbw+It4mwWDJJCZoQEqVMhpLe0dc1Z+kk2bLL7FRYelvG0tObJtEXQRJ9kKCJzKynUxt/SKqcJ6Q2XZUvCSACrGM3IMTG3aB1Hd0mtBxj0gtP6tcQYLsEBgNB1glSCI3HPUjSqrinodbdldHCsjboeyRJ7DIScvMEifdtVVRndmgw2QpAll0iWLk94O/yqkxPDY7VpyROoIHZ0OjRt/qg7yRzow4JbKzbG4hpbshu5SdfEbRQmNxrXMpX9zfGgIgq8cmWAHUztuNdqQ6YFxSzkaXV1XdXEMRyBBHteXntR1u44AYkXLZgZl0I5A/Aj5bVNh8Vo4UFDuw9pf8AUFbQDQ9ofDahHtEEx2Z101ttI9ofhnyP5JrwFmn4Vi111LW/wkA5ffE/2qXE4VW1TMV622t6e8wfKazXBbwR2LgjSBmkopMGTGp074+EWdvGgEgSeqhozf6X3ju8xRyMs0w9/RRcDDq2kdAYn4ChbuHYLHrIaN8pWSegKExv191EW3tWysXGtzP/AFLjmdjGZmKH2h/ao7GAui6XuMGWNCobNygg5j399PVTruUoppsYvDnynO5cHkcgB2mZtk9arOIWbqXAUxDKIgDKG5dVGnuFakYskaXgCNCHHa07iy+dRpfuNcKMuZYkEpCn/dmIJ12o1SJpUVnD74ygE3GubF3Ypm6x7I+BpuIQoTczkZRAk+sYDeIIny6Va4/DqbbKyDIRquRbqmdDKADSqTCcGwoOZbFssWBU/Zrdsjvkry06n409+SduB+B4oTnZiHVADKIQRvJYE7bRGuh9x/8AjdoG3JaLmxW3dcRpDE2w0LqNTpTsdZRRLs2kHTUdwkLI5VUYnGJbOZbjBdZVUJ6bgJ9TWsczWzMpYU90aO7i0BIz2jHe3/GlVGONxoyoSNyCsHw1pVv6kfJh6cvBs3aBJOlD3bx2UH3SJPQty7zr7tKluWgWAloGo5ifxT+m3caaMVaRmBdMzAHKIzRECR/blXPLI3sjojjS5GYXAOw7ZETMDQddPonvFR8TxttD6vtsx0OXZf8AU5MLz21pl27evyEJt2+ZU9pu7Ny03jzp+D4MiIAZAHL9SdydBqZrOi7IOF4lAgUvOWRPXXmT7/KvPP2rcLa7fS7hke9KBXCAsVKtoxG5BDb8o769JfhVp/xkDlBAIO+sDzFR3eCYbUAusxItuVJjaSupjv609N8l48zxy1RPELHoZxBzH2Zl/wBTKB8CaOX9nOPOmVAemYH9a9mGCthQA10Ac/XvJ/nk+Bqh41dsocvrMU+n+XeBjvIOo94pKC8G0uty+fgoPQ30SxuDd2K23zhV7S+yASdDn5z8K1dzh6KM1390x/DeOvgCTWNHFWQ/ub97TXLcysSOcMIjTlWd4nxVmYl2kagdonY8qvTsc0sjk7bPSX4QwBKYt4/iOg7iwYAcuVQ/+n8RcGt5SORLs36Viz6W5rZwwftk24M7gmCsz1X416jwG2iWEUauRmcgdmTr3ADXl3UkJmbxPoXdKmLtstrE5gJ5dedO4d6K30dSz2yq6wJYE+DLHvrXo5Og1rmbWMwp6mxUU17gpWSnqzJkg21BnqNCKgfhbxHqkIbeDHw2HlV618DcgeJoY8RtkwLiE9AwJ8pmkMzF0W8N7VwKRqA3ZbTcLp2u6KA4zxUFN7wuQIbKJXXYnNJHcDz61felHE0Ww2ttiCIUkSYOoAkS0TpVTbfNldSvKNYI7x0/tS0rkeplPgPSJXEXVVtN9e14qPDf4Cq/j+HdVLWQCOy8NGx2IJ0jbePGa03ELa3EJW2jXInSEY68rkdeR0POsyL99HXIrIwJHbH7sxMq0GO/T3dKXAAHDPTBXf1d3NaurIkAkAjcEDUjquoNXd7itt0W3cBs3NApABtuDCggnZQIkEiBVdj+D2sTbHrUFi9JggLl09kqwJAU+WnI1aYLDKUFm+P3mgg6K5H31aZVtjHXaaHXYat8jMLce12iMwIEkAgkbiJ1A8ZGu1AcZ4yVLtaSXRJAgj2jlBiTMBmMdR7qKxnDnTtWWZsv3SSRE8vxeGh001qku2s7K9pjbuK2ttpykiOyM2xmOzpNEWr3K4PQsHcXEWLYuWpDZTldDoWB1G0CeZ61bWMNkti2gIUSQVJ0J107Ux3TFZXgPFgSy3Ow51CRCiI1VidTodG61obPH3tS6gXQNDGjr4Dr3HWkoq/AanQfblc27EjXNmld9IMjyqEcPScx9YJ9rK767wORA7qjwfGlxIDsOwCYZisgwNCJ5+Whqf8Aw21cYuHDA7ZScvh2Dl6a71UoaXsyVK1uQ2+H7QM2p9trrQOUZjFTYewdYyZQdu1odD1ikeBoB2FhurG6598vJHdT8BglshgFRSTIy5gDoPaDE9DUUik2BGzeHstZdZOkEEdJmZjuihsTZh87oG5AS6qxjbKM3TkPdVjcTNqt1hJ1yFHC/wDkp6ihlhot3LpuFdYIQF45ZV1A0+hVdhcjvs9o6+pXXpbWPD2a7RweNgAOmmndpSqL+4/4Km/duYhPbuW01kspUsBp2Ek9kiTqs67kaVWYDi2GtkIBdIn2uzLaiTEieXLny0rWDhAntHcbcuWmm+w8h0oHC+iVm0RADGIDMuY85PedR3aCIqk0TTJrPHMMp7Jua76Pv0kMenKiftVm8dL7ATqM5X3ZWgmp34UTADaSD7OUyNJ020EU08IOxcbEajNHeFOk6mT8quySW5gs295yN/aQ+/2KBxPBrTiDfuIJkkZFJgEQZXaCelNxvAwVJLhRH3bRAHUwN9PCq0cECAN61mI1ULauLm6KJ5mmn9xNfYmxHo9gjocRdM6DtK3kMlU/EeEYbDEfv76gkgNltuhMag5WBBIJ0MU/F5AC1xbyHYC4rqrHn21VgOfKsxxK6Sctxgyk8jKx3TBJG81ov3IaA/SIPaVcjK2ZgobWTMD2TqG1B1nY71kcVYvuyhEdw2vZBJ7RJiNxE61ucXg2yNabtIwGVt2UiCjfkZ6b6GqjDWbuHb1aXcQSTm0tqycxozMMoMDcGI5VTolFf6K8EuDFK2JXJbBLuxZD2VE5NCdSYHXU9K3GP9O2uhRYBQR90Ase6R56Vh+KWHxDKjM955MJ65HykxAhDCk7a1696A+jGHwVqFCPeIi7cBza87ak+yoOkedRJpbsqKbKDg/G8cxAFq5lXTNcZYbXU6kMOlWiWLFlfWcQxUBjIthiAZ1gnePCNt61V57e6ohMbwBH0KxuPW7cugtYt3ANF9YCxkHTsg6dYip2ZdUWmCxNq9Jw+HXJtmZBkI6ZiJPhBotraxraQf6Yj8h+VD4fFXohra6dHK+QYHSixfBWGGVvPzgd4rNpmiaKrEWliXsl1J1CwHUHdhyO21MfCWiJs3MwEaRLqJkggaztymrNso11HifHl7jpWcwti4ATcm23amJVY1iSGIJiBt7tacb7inXYuRcS4qyFY7aCQDzjMAR3DfxqLEcPDCUbK0RBGh/hIqoN90JNxA8aZwCCQDBBj2uYg1BgsZijm1ylSCEchgw2C5wdDMDxpONApXswg8LyggRbLEkg9uy5PVW9nltA30oLEWQgyXrZt8lIOe3vJKN7QHPKdu4zOo9aXSHSZGoBEgncdND3699A2WKSpm4nRgQ6RzE7gdQfA1KZTTRV4fGZcvrCCp/zFAM9dt9Of50972HuObZOYdCCNddUYjfbbqd96l4xwh7kXMK4nmj6o8cmO4PKd/HSM21shu3aKON7bSQerIykZgJmRMUbMLLHGcPe31vWxrK/9a2ORj/MA7te6ibOOyr6xiIymLsbgHZxuQCPHeI1qbAIxUOIy7DtS6HmsQCd+YHXnRrBQcrKQTPsjOjZtM0AEbxy60raHsxvArGGvo1z1VlmdgVLrIaQpBDDaT3AyDNXYwT2zK2kBOnZuuvLWBFU2FstauM9oZIJLhQQGLGWJOxJ7UwY1q3Xied1toHVnGkW8wkAk52EZBAEEj9Kqoy4Fcl2Ool1ZyhFY7xdfM2+7aTE9agt464Rld2GVjKh4JjT2lgnoZNWGFwl8k+sRV1IEMDpOhkHnvsDQWIwjwyxvuSA0+MkiPGqiqJk0wpOJPJy4dCm8m4ARptGQnfvp68QUmHthDy7c69IyzVZiMDaYo9zD4a6MvYb1aMZAmBmBGoMgzXMfxq+i5ks7bKNW566aAbaAe+k4lRlsXTOPwW/eTPv0pVih6YYnnhHJ5nKw/8ArSpek/IeqvB6pi9F0005eFCE9pfClSolyTHge7GDqdq7grY9Wmg1UE6bk7nxpUqFwJ8kTc/E/nTkOp936UqVJFdh2KQNCsAynNIIkGFJEg714rxxQLrACAHuADkBmGgpUq3xmUzU+i3aFjNrvvrsrR+Q8q2WGuEodTv1pUqwz/UjowfSS3MMjgF0VjG7KCeXM123aVYCgARyEc+6lSrFGjHYj5VS8QQLOUBdDtpyB5V2lVw+oif0lSrEvrrtv4ijuIHtkcp25e0o/LSlSrcwBMT7VrvMHvE7U5z+8P8A7bH+ZdaVKmIGx6gZ4AEdNPuzQHCzms9rXbfXlP512lSn9JUOR1i4f3LSZIgmdT3E86h4zfYX7YDMBDaAmNj8hSpVlH8msuA/CGLpA0Ha05aRGlH8Stg2CSASFYgkaggaHx765SpSFE8+4+oF1YA+lWrvg95jaUliTLDUk6A6DwpUqrwS+5e4Bj2tT7LfkKkwjkXbgBIyskQdpUTHSa5SqUWarjblbIKkg5l2051iPSCwoFwhVnXkPxV2lXREwZfcUEWYGwGHgch2ht0q0x9pYXsjYch3UqVSBTWXMbmlSpVDK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942" name="AutoShape 6" descr="data:image/jpeg;base64,/9j/4AAQSkZJRgABAQAAAQABAAD/2wCEAAkGBxQTEhUUExQVFhUVGBcXFxgYGBkYFxYcFxcXFxcUGBcaHSggGh0lHBcUITEhJSksLi4uGB8zODMsNygtLisBCgoKDg0OGxAQGi8mICQsLCwsLCwsLCwsLC0sLCwsLCwsLCwsLCwsLCwsLCwsLCwsLCwsLCwsLCwsLCwsLCwsLP/AABEIAMIBAwMBIgACEQEDEQH/xAAbAAABBQEBAAAAAAAAAAAAAAAEAAIDBQYBB//EAEMQAAIBAgQDBAcFBgUDBQEAAAECEQADBBIhMQVBUSJhcZEGEzKBodHwFEJSscEHI2Ki4fEVQ3KC0jNTkhZzk8LjJP/EABkBAAMBAQEAAAAAAAAAAAAAAAABAgMEBf/EACsRAAICAQMDAwMFAQEAAAAAAAABAhEDEiExBEFREyKxMmHRBXGBofDxkf/aAAwDAQACEQMRAD8A3qnWpbJyST1moV3H186fiT2fL6+hXaciDzxK31PlXP8AFE7/AIfOqEmpV12paUBepjAxAAOvM0QKqsI0Mvy7qtU3qJKho7Ndpprk0gHUqTNTWud4oGdaoTTy1RzVIlj0pXDpTbbUrh0o7gNU06mIadNUIkQ06ajQ06aloZ2lXJpTSoDtKabNKadAOmnI8GRUc12aVAWli+G8elS1Tq8GRR1jFg6HTv5VlKFcG0Z3yFUqVcqCxUqVKgBVylSoAVKlNcpgY1dx9fpUmIPY8vzqEbj6+VPxJ7Pl9c66mc6AbkVNhD2l9350NdOtS2m1XxH1vTEX1o6iikOtA2Hkiiw1Qyh5rsUwGuXG0NIRERJPiaiuKBUYeuzNacCJkYU13muoBG1Mur0pAcnvqQXNIpqbV01OrcvTsdRqf6wVHbNPzVRBIhp1MU12kA6lSFcZwKQzs1zN9fXjTLl0cqh9b4/UVSQmEg12ahQme6pjFJ7DFSmlFMJoEFWcUV7xR1q+G28qp5rqvUSgmWptF3NKqzD4kie+pMPimLAHnWbgzRSQfUa3gTAOtR409g+786AWyT95R4miMU1YN09iwuNrXKCuY1Sf7Uqehi1IzwOv1867iz2fL6+jUT3Y110+utLGN2J8PratzLsCXW+vo1LYFClqntjamItsG+oqwD1T2bpB2qb7W3QVLGWNy7l176guYyREGhbt9iIMaVHJFCoAuK6V05eYFDesp8CZzD4/KnYie0ND4/Kn1HaGh8a7P1rRYUPzdaaXFQ3bTE6A+VMKkbkDxKj8zU0rLt0E2nHWpAfr3CgFvBfvp5g/lNNfHL+Me4N8qomizVxXc9VKcUUbyaeeNL+FvhQGxZXWioXaar34wp+6a4vFE5hqaEWQO1dj686BXiKHmR7vlVlhrQuey6Huza+UTSbS5Cm+DlTb7VL/AIc3Vfj8qnbCmIzAedRLJEuMGBM2lcAmi/sR/H8P609cLH3vh/Wp1oehgBHLWuTRZwX8fw/rTHwgG7/D+tPWg0MFz1JbuEEEV02V/F8P60iqjdvh/Wm5ISiyS/i83dQmc9aiu4pAcqks3QD89dPfTgaaS7CbfcRNKuTSqhFA9+RtUVu6SsVFcPLoTSRTrBpiJYPIVJaukcqagPjXCCDMDXSgCdbx/D4VKmKP4fjQ2v0a7J+jRQBS4v8Ag+vKufae6hi5H96ZjL4t2zcuMFQECSeZ2A6mk6XJUU5OkW2CvozQ5yDz908qu/8ADbREiY6gyPOsRg8Sl5c9p1ZdpB2I5HodaNs3nTVWKnqDv4jY1Dje6ZX0upIsOK4S6jSGYpyMnyNVjes6t5mrG1xu8PaCN3nQ/wApFdHHrbe3Z8iPkD8aFqXYT0vuVBRqbkNXP2/DHk6+7+ppG5hztcPvX+1Vq+wtP3Kb1Zrosmrgrb5XEPiQP1ppa2P8y35k/pRqFpKtcK1SrgGo8YuyN3J7kX9WimPxpB7Fonvdv/qNKNT7IKXkgXhLdQPHT8zU44A/UD3E/EUNc45dPs5UH8KgfEzQV/Eu3tOx8STR7g9pY3eFBd7tse8T5UM1lV/zU92b9FoJbZNPuWQIiZjWqpitFxgeOPb0NwOvQ5p9xIqzHpFbPP4GsiLZ6GuKhnY+VS4RY1No2I4ypOjDzpPxeNtayBpysRsT7qPTQeozRXuKueceFQHGHrVSMURvr8Kk9eDtvT0pBqDmx56+80ObjuYBPj0n8qGYk7mrPCnsiihXYRgbCoDG/U7miAaFRtRRANIYppU2a7QBmHO+29R3CZUjl8xTn5/Kujp7vOnJhENWnEDp8DUNhtKkzjqPjRyIaPD4VDf0I+VdJ1n9BTMTdGlJ8DXJLH1Arzz034+UxH2d7l8JCTaa0htOGGbMvaDEns9ocx3Vr8Rhih+1BgLrN6mwhRT6whc2mbVQJdmcHRRzMCsrxDAXm1xDpcM+2ASyEkCROrL1Glc0s2puKXB248CjFT17vt3LD0AxeYMq22C6AEoJ01AZgYbRjyB3Gta64sNlMhumgPlNZDiPEhgMPbS3d9XcZozG0XLkg5wNewdVhtxA8ay+Dx103jCvnVlG/tEwQAZ1JkeddfTxg1pnKmc2fVJucVa8nrKLrGvkKd9kHfTLW4nfnpRINKzNEbYRen51A+EPKPOi3cTy+H/GuC4Oo8x/xosKBrWFYHlz591M+xt3eYoT0n9IPs1sFLediQCxZcqk6hcohiSBPSiOA8VGIsLdKlSdGGuh7uzqDoR41CyJujaXTzjBTfA8YNu7zFcGFbu/8h86sJ8fj/xpT4/zf8auzGgA4Z+7zFI2H/h/8h86P8/5vlS8/wCb5UrCgezYEakT/qHzqbKP4fMfOnT4/wA1czHv/mosCO/cyidD7/lTg1Q4l5jf49e+lZOg1208tKlPcp8HbxHNJ95qJmX8JHv/AKVM7Hlc+JpjM3/cHn/StDPuQ/pUeHGu9SMdPrl9fCnWrhzDtDUdRy/uazv3Fpe06W+vOrPD+yKAVn/EvmtFpcgDnJA86sgItnUUSpoW3vU4NJlIdSrgNKkBiPtjfhA5E6meXTSp3cncQTr06UCMKp0bNJ2A5k7mZouyFTRjt8I32Ph51mpGriHYG4MvaaNfdrUt+8oEhp939arHtBwQHExtGvPSJ20HLnyoUi4BoJGWdJJ1291PWLQXFvEqdzH+2f1qPFgSIM98RVThGcMcyt0AMz+VXWBwzOy9nNrJ5DKPEnu0qMmdY4OUuxUMTlKkZi/xj12NbtQ1lWtojAgg3rj3XfKeRzWRP8PTd+KOVTMnl3mSB5k/nUvpHhbF+96+4rpdtsmRxpIQgANp7MDbTeqni1x2Cr2e1ctA6Rr6xT120Fed0PUxyY5ON7efz3PTz9NOGSEJqr/vcvPTzg94W7brbQ+q1cpczFdJYEFRm8RMUF6KYdSovll1ns6yDopzaa7flWsxHFbQIRn1jaDG2omIrzjhAAv3MNMAuQhHKNVB8V+IFbxpOMm7b3/Y0yqWTFKCVaePuu5uOI40WwDOeTsvdz1oLDcePNHiW5a6E6Ac9viKEuYNhbuK7BVdcqkjN7QgxlIIYieYIkVU+irXLZu5reQuwADoQCVI7AJ9jsspAgTrz33eb3JWeXHpJuDmj0NrQJ1dP5/+FL7L/Gn8/wDwqCxfzddp8RpMGNd9u6mWMV25JUrMidIA3kkw3cBWzyLsZemzz/0w9HH+2FlafXKptqvs7BeYEeyxPjPhf+gSui3Ld3EYdiB2Fts5jQhtWEH7u3fvWi/wsMWvG2tx7oKhnIyC3uIVuzJ2mNlAG5nF+kHBba37QtwrXHyxabskr2m7pAB2HSuDH1WH6lLd9vB6bxuS0Nukuduf2v8ABvFw07XEPvb/AIVMlkiCcreA0+IFAejHCCwuJ64llcxm1aDBGukgAir7/Arv/e+H9a7seVTipLvueVKNOgJrQO3wyn866toEQN+sJ+U9KNXgl4f5w94PzpLwa9/3h5E/rV2hFb6g7xp4JQ/rR+FunsrVvc4NfjS6pPQyB560Hd9H8QR/lAneCdf5aNQJAF8gQcwjQ7HSeR8Kdg/vDfXl30656NYnop8GHyqSx6PYoGYt+8/IUlt3G9xmKuKkZlbWevLnTWxdqBKnYdde/fwo3Fej15jsjAfxEfCKhu+jV6NFT/y7qeoKQHevrGgImI8vzqKzd1BYSAY85iq3FY7KSuZTvsRH5a05MeCpBdeUcztMQBPdUqDuxuSqi9zp+BvjTrWOQgQDprEHSu4b0cvMoJKiRMayOk6VIvoxd/Enx+VaakZ0xJjJMQffMflTvtscj5H5U6zwO6v+XJ019YNOsCB8aX+B3ydMqiObT8BNFoKYvtx6Hy/pXK5/6cv/AI7fmflSp3EKZBf9CrpMi8g0IByvOvM9vU99SD0JaNb4n/SY7/veHlWzmlNcxtZicX6Euw0vAeIJ085+NCN6CXxtetn3MK3GJtXT7FxU1JM2889B7Yiofs+I/wC+n/w//pTQMxQ9BsT/ANy1/P8AKn3ODXMFba415ZaEXLn0mSfgK2X2bER/10/+H/8ASheIcGu3ly3Ltphymy0g7SIu71lnxrLBwlwzTDleKamu3kwH2x4jsvpGsH4AzWb4UrHFNoS2UkbkjtLqJ2iZFTcWxlyyWTskiRO22k6fKovRG4LmLskt6v1jNbBALROiaSN2AHdNeW/0v0IS9N/V8nsY/wBRhlmnLGlW7q/j8BXHLn73MDEameXjNUlr1NzEBkuM1x2WEtEsSwiAAoLcht0qw9KVw1y+yXcbddUfKbLW2RSy9lu2i9pcwMEwY51f+i2Jshl9R9mUWgbsLlJGXQmA0mSVWf4hrURnkwqMckW3tuuF/Pd+TaThkvJjkkt+Zbv9lS2/smwGFuuVt5SpeVBdWIzHQjMxkEASY118y09FMUSzZkcKSD2mzFk5iRvIEa8qN4Pj7uIuKbbJ+7IIZ7Ry5riXLrAgXZJhlJ2nPbOmoq84bcxISQ1g5mdh2LknM7E7N1mPcNa7ccVO9fe/9/bo8Sbd+3/f6jK4T0exN236xb6BDJ1Z5EHUHSARFD4zgd4G3Ye4Cl1tcrnVUln1aNeyo0H3tq0eFLJeawzCLs3Rl0SdrqRJiNCBJ2Ou9EcQwdoMl03YZCADmUBQ8IxgiBC6z3VayucK/hlwhplqZheOelFnMysGCIAoO6wNDppAmdpHOqPGcdVnwrW7V64tl3LMiFgSwgQfvTNAcfxtkX9iVLItsCPZTIqyDygVt7UACLIUgfcGhIBCtGg515fV51CMLj5rt2p/J6KwyyalDnZ8/l8D+B8R9cjXEV1l2O+W4kHLBWZXRQe/89XwjizlFXNmO0sSSRrrmJmZ61nbeGVlOUkRIyBtZBIcrPtajX6NV1nHxdFpc4M6lgAV5k7mfcSK9LFKoJLwcM4Js9H+2vGy/EadN9DRFrHKfa7B7yIPgaz+B4hmCgnU7HKCG7zrv+dWWfXTSRuRpp/etVlaM5Yostg/dSzHpVRbxTKQNCOY1Pkf0oyzxJGOWRPT60reM1I55YpRCfWd1L1lODTXWBqzOhhu0jdp8HunvrhJjagKBiqblFP+0fKlkSfZTyHyqc3OoPlTA69KYh3rvqab9opwYc48qYXXp8NaAHevNN9ee6m+sHSm5h032piJfXdwpUP/ALaVFAWUV2lSrM1FNdrldoAU0s1KlQB4t6dYULeYEasz69YYgeQjzoj9m/ouLz+uLlRh7ltwoA7ZBZwCeWoWpv2qhBily+0UBYdNWM+JGtWv7I3P/wDQOQFnzPrP0rScU4qwhNxbowf7WuGpYxzBJAuKLpHRnLZo7pE++if2b4U5bjx7RFte/VSR4T6un/tnuM2PE7LbRFA3J1Y++WA9wrXehmBWwLNoiWUZiFGaWJ1Yj8IJYydBC91ef1k6jp8/Hc3xKwj0vspaSxbtx99mIEZmCouckbk9e4VbcOebKKwYKEUSAYaVAMmOp+pis76Vu5e2Gj2SVAGwLECes5a2VjAZVAlNI3U8ugY6Vw4JepmnJcVGv/Dpa0xSM16V4OLYe3HrLTB0zNqWH3QMgHaEg67E0H/idq6gbKpUjNIdgpGU5s4JEQJB210itfcsvBjIQRr2GM6cgH+MV5Lxi7bwnr0a2FZyWtMyOC2YnOsn2SCC4ncPptXZFe+vPz/z4IbpWYbiuNN17rEf9RVU90OtxoHeVitBgfS+4ttVIZmEDU6EjSdp74rJ3Hjfp9RVp6Iw+LsZgxAuI0LBaFIbSYB2+tq3zdNiyJKauicfUTg249/sn8l96ELfa49+52LLZs5Mku4Mh8rHskTE/Q2LIWOb2ymmhBYd4EajuG+hHcdhcFhUum6nrbnYbPb7IF1yNiigAAQxgaSV1HOmGIFsFrawgLKymRk09kj7unLY7g1ndlJFvg8UW5gNvoZ13kRHjEz0NXWD4iLgi5OZVLPuFgb5hpGgn51lMJdDtKe0SANJE6ysH36HkdDvVzg8QW1KoQAVbUg9666gb+FLgOS8wOLtXgWtmVGhnSOkDz8tqlbLlJVA3wkzzO9D4HDYdV/dhbYYiVHZJaB4ExpzNFvgBqLkHLtrE+PaJH1tVOuxKvudsY1gYWWHjMdTJJNWGHxisSJ7Q3HPx8Kob3DrTEgW0zEbAanXTc61Bfs5YH7xIgAtMDwGaDv8auORomWJM1nrKXrO/wDvVIt+4olSLgI5kqNuRVTP1rRfDcWbiBmXI0AsofNlMaqSK3jKMuDnlCUeSyW5NcLfWnyqEt0I866Dy+vhVUZjmKjpTAU7vMfoaVy2O6e8/wBNDUNxZ2E+8cu+mJkzDU9PH+80w2/qfnTQTsZmms07n3GaYh/qB1HwrlR6fRpUAWmauZqVKszU6DXQ1MmuZu79aAHiummFvrWoruLVTBmdzoYA6sdh79+VD2GlZ4x6f4jNjbx3hso/2gD9K9F9D8MtjB2fVjtXFV7j8yWHxIEAToAK8m4xfz3rj9Xc+ZJ/WvUvR+7mwFoySqWAYTmVXY6y22wga6zV9S3GCoMCTk7PL74OM4u7EkqjsZJJypbMLEk88vvJNep+jeEtWEZs7lruXNJkCB2VUBYETuNyfADAeiOHWwPWXwQcRfW0AZDRmjbfU5p7ta9TtYVQDltc/aKAn3DTzrzZNzm/C2/J1wbjGjFcX4LYbG2SzvEy3aYqIZiBED4aa1t7+InT1iKTJBKzoNyBm2jv91Zk4OcdlZSYSSMh5g/dUfxDXarNfR22upzDvzOuh5RpWXTRrUlwnS/ijSc26tncTi7QQm6+Ygn/AKOdeWmqt8ZrA/tN4QLuHS7Ze6SCey5ZiVyFw/aMgAjLrzce/X8Sw4tEQFdQCcrXlWdN+0QeVV1ziZv2rpGHtk2rF22f3kAhxmJHZJJGQRrzPWuhp8kWeM4F7Ys4hbiBmuIptOBLW3Rg2hJ0VhIMAnbaNZPRS4VxFshshze0ADAIIOneJHvo/ivAjZuqDorIrQOsAMPCZPgRQ/DcC32q2trQl0C68ywj4mt1mxy4Zn6M0ro9B4fwPEl/tVtly5mygmHeVILgbAasOW1F4Veykt+8hg0xneTIltF02ykHz2vsLZvIhtMUy2ogICZDTDkmOhGm2m1VvEraPAYr6wgbEZoOikzoZgjWDoY1rms2oFtWvVgmcswIYaDXQZGBKgEaa/eO+tPu3syllIFxe4gsPAaMNR7M9RvBjxRe2mW6MyjZj39xkx5jSocHeWIAmDLAzOv4JJGu/PnvTJouOD4p8uZSyE6HY22I25RPPlvzrVC+CokiY3PzgfpWJweKtlsgYoDPLYxuAJBG+40iO6rexjmtDKe0rcwQV8SsjLHPWB3UFFyza6KSNZPZI02O8nwFQNdUCRJDc8uWP9pgk90VHi8OzRBIJ3yMOmnZK6/GosLhW1zOWIkAsDPwQd9PYQ+xfbTNOs6uETLGkQRsRXMWgBU52nbsy0TB3CgDlyrmIxC5DnYPl1A0/IgeZmmWLodA8XAIy5D+7AgxIEzPQgaxTqhN2GYDiDzDK2UfeaJ3PJd/KatLOJVpCmepGw7qzD4O24OrwOTtceSOUbE78utE4PBsgzWnCE7gJvB5glcw1PnWsczXJjLCnwaRLo66+dJbnQHyI/SqvPcUklZXll9r/wAOe8yPKp7dzY6jp0/Kt4yjLgwlCUeQy6s/1H5VE9k6jQ+6PjFR23Wd9Rz/AEqQ3DM6fH5VZmNFs/hnypV0pb5jXnpSoCixprt9TXBNcIP9hUGh0Dwp0dfr41C94DvIE9R116dajxOHZ19uAdwBOkbCd+VZzyKJcIORzFcRtoSJBaJgESI3JOwA5ms9isVcd1ZrqWbamZcpLDaQHYdnlJ17tqe2GQswAuMFOUqTAkEyc2k6nx6GNK8y9PtMY4gKAqBRAEDIIEDvneuWeRvdno9L08Zy08bD8fwhQzRi8GRM5vWkk9eyiP8An5Ufw3jT2rLYZuIo1lgyZFwt0siNoypdJTkTBMx8KxXraRu+NOfU5JbM74fpvTx8nodjC4fG5EsWy1qwgUK3ZcZQBnC5oOmUST7uut/xu+gU3bbsNBC2811jtJ/eACdeu21ecfs7whvX2GYrlQmR4jlIr0y3ZvKdCjx95tT4RsKISSjpPP6nCoZPbwVWF46wx1y6+FvojrbVSyMCAdHY8uSwOk1YYr0vBEJbIP8AHGnQ5RM6+FV/GbN66uV7ZgkTBbUTPJ9OXLlWUbg+ItdpCGg6DN92IK6xz135UQjFJ0Yzdvg0HDfR61edrmIzZTqqp2QT+JiNYmYiPKtJh/RXDWgwVOywIfMxZSCIIhydIkHxrK8L4lfuBlNgqMoXK8AZSCoXNIDTqY13rty1ifU3UJ7FwEFWfYQRlUkgAanUa7VTTexN1uA/tIwuHIX1T22ZNhbOi5QJWQdezr/tHM1mvQfCC7jrKggspLEGBORS4AnvFW2H9GLQRwQgcro2YuVPIa39BPdROA4Lbw+It4mwWDJJCZoQEqVMhpLe0dc1Z+kk2bLL7FRYelvG0tObJtEXQRJ9kKCJzKynUxt/SKqcJ6Q2XZUvCSACrGM3IMTG3aB1Hd0mtBxj0gtP6tcQYLsEBgNB1glSCI3HPUjSqrinodbdldHCsjboeyRJ7DIScvMEifdtVVRndmgw2QpAll0iWLk94O/yqkxPDY7VpyROoIHZ0OjRt/qg7yRzow4JbKzbG4hpbshu5SdfEbRQmNxrXMpX9zfGgIgq8cmWAHUztuNdqQ6YFxSzkaXV1XdXEMRyBBHteXntR1u44AYkXLZgZl0I5A/Aj5bVNh8Vo4UFDuw9pf8AUFbQDQ9ofDahHtEEx2Z101ttI9ofhnyP5JrwFmn4Vi111LW/wkA5ffE/2qXE4VW1TMV622t6e8wfKazXBbwR2LgjSBmkopMGTGp074+EWdvGgEgSeqhozf6X3ju8xRyMs0w9/RRcDDq2kdAYn4ChbuHYLHrIaN8pWSegKExv191EW3tWysXGtzP/AFLjmdjGZmKH2h/ao7GAui6XuMGWNCobNygg5j399PVTruUoppsYvDnynO5cHkcgB2mZtk9arOIWbqXAUxDKIgDKG5dVGnuFakYskaXgCNCHHa07iy+dRpfuNcKMuZYkEpCn/dmIJ12o1SJpUVnD74ygE3GubF3Ypm6x7I+BpuIQoTczkZRAk+sYDeIIny6Va4/DqbbKyDIRquRbqmdDKADSqTCcGwoOZbFssWBU/Zrdsjvkry06n409+SduB+B4oTnZiHVADKIQRvJYE7bRGuh9x/8AjdoG3JaLmxW3dcRpDE2w0LqNTpTsdZRRLs2kHTUdwkLI5VUYnGJbOZbjBdZVUJ6bgJ9TWsczWzMpYU90aO7i0BIz2jHe3/GlVGONxoyoSNyCsHw1pVv6kfJh6cvBs3aBJOlD3bx2UH3SJPQty7zr7tKluWgWAloGo5ifxT+m3caaMVaRmBdMzAHKIzRECR/blXPLI3sjojjS5GYXAOw7ZETMDQddPonvFR8TxttD6vtsx0OXZf8AU5MLz21pl27evyEJt2+ZU9pu7Ny03jzp+D4MiIAZAHL9SdydBqZrOi7IOF4lAgUvOWRPXXmT7/KvPP2rcLa7fS7hke9KBXCAsVKtoxG5BDb8o769JfhVp/xkDlBAIO+sDzFR3eCYbUAusxItuVJjaSupjv609N8l48zxy1RPELHoZxBzH2Zl/wBTKB8CaOX9nOPOmVAemYH9a9mGCthQA10Ac/XvJ/nk+Bqh41dsocvrMU+n+XeBjvIOo94pKC8G0uty+fgoPQ30SxuDd2K23zhV7S+yASdDn5z8K1dzh6KM1390x/DeOvgCTWNHFWQ/ub97TXLcysSOcMIjTlWd4nxVmYl2kagdonY8qvTsc0sjk7bPSX4QwBKYt4/iOg7iwYAcuVQ/+n8RcGt5SORLs36Viz6W5rZwwftk24M7gmCsz1X416jwG2iWEUauRmcgdmTr3ADXl3UkJmbxPoXdKmLtstrE5gJ5dedO4d6K30dSz2yq6wJYE+DLHvrXo5Og1rmbWMwp6mxUU17gpWSnqzJkg21BnqNCKgfhbxHqkIbeDHw2HlV618DcgeJoY8RtkwLiE9AwJ8pmkMzF0W8N7VwKRqA3ZbTcLp2u6KA4zxUFN7wuQIbKJXXYnNJHcDz61felHE0Ww2ttiCIUkSYOoAkS0TpVTbfNldSvKNYI7x0/tS0rkeplPgPSJXEXVVtN9e14qPDf4Cq/j+HdVLWQCOy8NGx2IJ0jbePGa03ELa3EJW2jXInSEY68rkdeR0POsyL99HXIrIwJHbH7sxMq0GO/T3dKXAAHDPTBXf1d3NaurIkAkAjcEDUjquoNXd7itt0W3cBs3NApABtuDCggnZQIkEiBVdj+D2sTbHrUFi9JggLl09kqwJAU+WnI1aYLDKUFm+P3mgg6K5H31aZVtjHXaaHXYat8jMLce12iMwIEkAgkbiJ1A8ZGu1AcZ4yVLtaSXRJAgj2jlBiTMBmMdR7qKxnDnTtWWZsv3SSRE8vxeGh001qku2s7K9pjbuK2ttpykiOyM2xmOzpNEWr3K4PQsHcXEWLYuWpDZTldDoWB1G0CeZ61bWMNkti2gIUSQVJ0J107Ux3TFZXgPFgSy3Ow51CRCiI1VidTodG61obPH3tS6gXQNDGjr4Dr3HWkoq/AanQfblc27EjXNmld9IMjyqEcPScx9YJ9rK767wORA7qjwfGlxIDsOwCYZisgwNCJ5+Whqf8Aw21cYuHDA7ZScvh2Dl6a71UoaXsyVK1uQ2+H7QM2p9trrQOUZjFTYewdYyZQdu1odD1ikeBoB2FhurG6598vJHdT8BglshgFRSTIy5gDoPaDE9DUUik2BGzeHstZdZOkEEdJmZjuihsTZh87oG5AS6qxjbKM3TkPdVjcTNqt1hJ1yFHC/wDkp6ihlhot3LpuFdYIQF45ZV1A0+hVdhcjvs9o6+pXXpbWPD2a7RweNgAOmmndpSqL+4/4Km/duYhPbuW01kspUsBp2Ek9kiTqs67kaVWYDi2GtkIBdIn2uzLaiTEieXLny0rWDhAntHcbcuWmm+w8h0oHC+iVm0RADGIDMuY85PedR3aCIqk0TTJrPHMMp7Jua76Pv0kMenKiftVm8dL7ATqM5X3ZWgmp34UTADaSD7OUyNJ020EU08IOxcbEajNHeFOk6mT8quySW5gs295yN/aQ+/2KBxPBrTiDfuIJkkZFJgEQZXaCelNxvAwVJLhRH3bRAHUwN9PCq0cECAN61mI1ULauLm6KJ5mmn9xNfYmxHo9gjocRdM6DtK3kMlU/EeEYbDEfv76gkgNltuhMag5WBBIJ0MU/F5AC1xbyHYC4rqrHn21VgOfKsxxK6Sctxgyk8jKx3TBJG81ov3IaA/SIPaVcjK2ZgobWTMD2TqG1B1nY71kcVYvuyhEdw2vZBJ7RJiNxE61ucXg2yNabtIwGVt2UiCjfkZ6b6GqjDWbuHb1aXcQSTm0tqycxozMMoMDcGI5VTolFf6K8EuDFK2JXJbBLuxZD2VE5NCdSYHXU9K3GP9O2uhRYBQR90Ase6R56Vh+KWHxDKjM955MJ65HykxAhDCk7a1696A+jGHwVqFCPeIi7cBza87ak+yoOkedRJpbsqKbKDg/G8cxAFq5lXTNcZYbXU6kMOlWiWLFlfWcQxUBjIthiAZ1gnePCNt61V57e6ohMbwBH0KxuPW7cugtYt3ANF9YCxkHTsg6dYip2ZdUWmCxNq9Jw+HXJtmZBkI6ZiJPhBotraxraQf6Yj8h+VD4fFXohra6dHK+QYHSixfBWGGVvPzgd4rNpmiaKrEWliXsl1J1CwHUHdhyO21MfCWiJs3MwEaRLqJkggaztymrNso11HifHl7jpWcwti4ATcm23amJVY1iSGIJiBt7tacb7inXYuRcS4qyFY7aCQDzjMAR3DfxqLEcPDCUbK0RBGh/hIqoN90JNxA8aZwCCQDBBj2uYg1BgsZijm1ylSCEchgw2C5wdDMDxpONApXswg8LyggRbLEkg9uy5PVW9nltA30oLEWQgyXrZt8lIOe3vJKN7QHPKdu4zOo9aXSHSZGoBEgncdND3699A2WKSpm4nRgQ6RzE7gdQfA1KZTTRV4fGZcvrCCp/zFAM9dt9Of50972HuObZOYdCCNddUYjfbbqd96l4xwh7kXMK4nmj6o8cmO4PKd/HSM21shu3aKON7bSQerIykZgJmRMUbMLLHGcPe31vWxrK/9a2ORj/MA7te6ibOOyr6xiIymLsbgHZxuQCPHeI1qbAIxUOIy7DtS6HmsQCd+YHXnRrBQcrKQTPsjOjZtM0AEbxy60raHsxvArGGvo1z1VlmdgVLrIaQpBDDaT3AyDNXYwT2zK2kBOnZuuvLWBFU2FstauM9oZIJLhQQGLGWJOxJ7UwY1q3Xied1toHVnGkW8wkAk52EZBAEEj9Kqoy4Fcl2Ool1ZyhFY7xdfM2+7aTE9agt464Rld2GVjKh4JjT2lgnoZNWGFwl8k+sRV1IEMDpOhkHnvsDQWIwjwyxvuSA0+MkiPGqiqJk0wpOJPJy4dCm8m4ARptGQnfvp68QUmHthDy7c69IyzVZiMDaYo9zD4a6MvYb1aMZAmBmBGoMgzXMfxq+i5ks7bKNW566aAbaAe+k4lRlsXTOPwW/eTPv0pVih6YYnnhHJ5nKw/8ArSpek/IeqvB6pi9F0005eFCE9pfClSolyTHge7GDqdq7grY9Wmg1UE6bk7nxpUqFwJ8kTc/E/nTkOp936UqVJFdh2KQNCsAynNIIkGFJEg714rxxQLrACAHuADkBmGgpUq3xmUzU+i3aFjNrvvrsrR+Q8q2WGuEodTv1pUqwz/UjowfSS3MMjgF0VjG7KCeXM123aVYCgARyEc+6lSrFGjHYj5VS8QQLOUBdDtpyB5V2lVw+oif0lSrEvrrtv4ijuIHtkcp25e0o/LSlSrcwBMT7VrvMHvE7U5z+8P8A7bH+ZdaVKmIGx6gZ4AEdNPuzQHCzms9rXbfXlP512lSn9JUOR1i4f3LSZIgmdT3E86h4zfYX7YDMBDaAmNj8hSpVlH8msuA/CGLpA0Ha05aRGlH8Stg2CSASFYgkaggaHx765SpSFE8+4+oF1YA+lWrvg95jaUliTLDUk6A6DwpUqrwS+5e4Bj2tT7LfkKkwjkXbgBIyskQdpUTHSa5SqUWarjblbIKkg5l2051iPSCwoFwhVnXkPxV2lXREwZfcUEWYGwGHgch2ht0q0x9pYXsjYch3UqVSBTWXMbmlSpVDK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9946" name="Picture 10" descr="http://bbs1.people.com.cn/posts/06/4D/4E/54/A105729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1484785"/>
            <a:ext cx="3819525" cy="2819401"/>
          </a:xfrm>
          <a:prstGeom prst="rect">
            <a:avLst/>
          </a:prstGeom>
          <a:noFill/>
        </p:spPr>
      </p:pic>
      <p:pic>
        <p:nvPicPr>
          <p:cNvPr id="39948" name="Picture 12" descr="http://wiki.taiwanruralfront.org/images/b/b9/717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4149080"/>
            <a:ext cx="4762500" cy="2381250"/>
          </a:xfrm>
          <a:prstGeom prst="rect">
            <a:avLst/>
          </a:prstGeom>
          <a:noFill/>
        </p:spPr>
      </p:pic>
      <p:pic>
        <p:nvPicPr>
          <p:cNvPr id="39944" name="Picture 8" descr="http://www.publicdomainpictures.net/pictures/20000/nahled/land-survey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6" y="2060848"/>
            <a:ext cx="5857875" cy="4391026"/>
          </a:xfrm>
          <a:prstGeom prst="rect">
            <a:avLst/>
          </a:prstGeom>
          <a:noFill/>
        </p:spPr>
      </p:pic>
      <p:pic>
        <p:nvPicPr>
          <p:cNvPr id="39938" name="Picture 2" descr="http://www.insight-post.tw/wp-content/uploads/2014/04/050E0000529469026758392E220948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816" y="1412776"/>
            <a:ext cx="3295600" cy="49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2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 descr="螢幕快照 2014-11-04 下午4.5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253066"/>
            <a:ext cx="8290299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財政系簡介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0193" y="2957944"/>
            <a:ext cx="10018713" cy="3124201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創系之目的在於培養財政租稅方面之專業人才。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全台最頂尖的財政相關科系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公共部門資源之運用與管理、公共決策分析之專門人才的養成，為配合國家建設日趨重要，也是財政系的使命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與商院的差別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341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財政系 學測</a:t>
            </a:r>
            <a:r>
              <a:rPr lang="en-US" altLang="zh-TW" dirty="0" smtClean="0"/>
              <a:t>/</a:t>
            </a:r>
            <a:r>
              <a:rPr lang="zh-TW" altLang="en-US" dirty="0" smtClean="0"/>
              <a:t>指考 錄取標準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9600" dirty="0" smtClean="0"/>
              <a:t>學測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zh-TW" altLang="en-US" sz="9600" dirty="0" smtClean="0"/>
              <a:t>   一</a:t>
            </a:r>
            <a:r>
              <a:rPr lang="zh-TW" altLang="en-US" sz="9600" dirty="0"/>
              <a:t>階篩選：國文</a:t>
            </a:r>
            <a:r>
              <a:rPr lang="en-US" altLang="zh-TW" sz="9600" dirty="0"/>
              <a:t>(</a:t>
            </a:r>
            <a:r>
              <a:rPr lang="zh-TW" altLang="en-US" sz="9600" dirty="0"/>
              <a:t>前標</a:t>
            </a:r>
            <a:r>
              <a:rPr lang="en-US" altLang="zh-TW" sz="9600" dirty="0"/>
              <a:t>)</a:t>
            </a:r>
            <a:r>
              <a:rPr lang="zh-TW" altLang="en-US" sz="9600" dirty="0"/>
              <a:t>、英文</a:t>
            </a:r>
            <a:r>
              <a:rPr lang="en-US" altLang="zh-TW" sz="9600" dirty="0"/>
              <a:t>(</a:t>
            </a:r>
            <a:r>
              <a:rPr lang="zh-TW" altLang="en-US" sz="9600" dirty="0"/>
              <a:t>前標</a:t>
            </a:r>
            <a:r>
              <a:rPr lang="en-US" altLang="zh-TW" sz="9600" dirty="0"/>
              <a:t>)</a:t>
            </a:r>
            <a:r>
              <a:rPr lang="zh-TW" altLang="en-US" sz="9600" dirty="0"/>
              <a:t>、數學</a:t>
            </a:r>
            <a:r>
              <a:rPr lang="en-US" altLang="zh-TW" sz="9600" dirty="0"/>
              <a:t>(</a:t>
            </a:r>
            <a:r>
              <a:rPr lang="zh-TW" altLang="en-US" sz="9600" dirty="0"/>
              <a:t>前</a:t>
            </a:r>
            <a:r>
              <a:rPr lang="zh-TW" altLang="en-US" sz="9600" dirty="0" smtClean="0"/>
              <a:t>標</a:t>
            </a:r>
            <a:r>
              <a:rPr lang="en-US" altLang="zh-TW" sz="9600" dirty="0" smtClean="0"/>
              <a:t>)</a:t>
            </a:r>
            <a:r>
              <a:rPr lang="zh-TW" altLang="en-US" sz="9600" dirty="0" smtClean="0"/>
              <a:t>　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zh-TW" altLang="en-US" sz="9600" dirty="0" smtClean="0"/>
              <a:t>　　　　　篩選倍率［總級分５　國文４　英文３　數學１</a:t>
            </a:r>
            <a:r>
              <a:rPr lang="en-US" altLang="zh-TW" sz="9600" dirty="0" smtClean="0"/>
              <a:t>.</a:t>
            </a:r>
            <a:r>
              <a:rPr lang="zh-TW" altLang="en-US" sz="9600" dirty="0" smtClean="0"/>
              <a:t>５］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zh-TW" altLang="en-US" sz="9600" dirty="0" smtClean="0"/>
              <a:t>　　　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zh-TW" altLang="en-US" sz="9600" dirty="0"/>
              <a:t> </a:t>
            </a:r>
            <a:r>
              <a:rPr lang="zh-TW" altLang="en-US" sz="9600" dirty="0" smtClean="0"/>
              <a:t>  二階篩選：國英數</a:t>
            </a:r>
            <a:r>
              <a:rPr lang="en-US" altLang="zh-TW" sz="9600" dirty="0" smtClean="0"/>
              <a:t>(40%)</a:t>
            </a:r>
            <a:r>
              <a:rPr lang="zh-TW" altLang="en-US" sz="9600" dirty="0" smtClean="0"/>
              <a:t>、面試</a:t>
            </a:r>
            <a:r>
              <a:rPr lang="en-US" altLang="zh-TW" sz="9600" dirty="0" smtClean="0"/>
              <a:t>(40%)</a:t>
            </a:r>
            <a:r>
              <a:rPr lang="zh-TW" altLang="en-US" sz="9600" dirty="0" smtClean="0"/>
              <a:t>、備審資料</a:t>
            </a:r>
            <a:r>
              <a:rPr lang="en-US" altLang="zh-TW" sz="9600" dirty="0" smtClean="0"/>
              <a:t>(20%)</a:t>
            </a:r>
            <a:endParaRPr lang="en-US" altLang="zh-TW" sz="9600" dirty="0"/>
          </a:p>
          <a:p>
            <a:endParaRPr lang="en-US" altLang="zh-TW" sz="9600" dirty="0" smtClean="0"/>
          </a:p>
          <a:p>
            <a:r>
              <a:rPr lang="zh-TW" altLang="en-US" sz="9600" dirty="0" smtClean="0"/>
              <a:t>指考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en-US" altLang="zh-TW" sz="9600" dirty="0"/>
              <a:t> </a:t>
            </a:r>
            <a:r>
              <a:rPr lang="en-US" altLang="zh-TW" sz="9600" dirty="0" smtClean="0"/>
              <a:t>  </a:t>
            </a:r>
            <a:r>
              <a:rPr lang="zh-TW" altLang="en-US" sz="9600" dirty="0" smtClean="0"/>
              <a:t>國文*</a:t>
            </a:r>
            <a:r>
              <a:rPr lang="en-US" altLang="zh-TW" sz="9600" dirty="0" smtClean="0"/>
              <a:t>1.0</a:t>
            </a:r>
            <a:r>
              <a:rPr lang="zh-TW" altLang="en-US" sz="9600" dirty="0" smtClean="0"/>
              <a:t>、英文*</a:t>
            </a:r>
            <a:r>
              <a:rPr lang="en-US" altLang="zh-TW" sz="9600" dirty="0" smtClean="0"/>
              <a:t>1.5</a:t>
            </a:r>
            <a:r>
              <a:rPr lang="zh-TW" altLang="en-US" sz="9600" dirty="0" smtClean="0"/>
              <a:t>、數學乙*</a:t>
            </a:r>
            <a:r>
              <a:rPr lang="en-US" altLang="zh-TW" sz="9600" dirty="0" smtClean="0"/>
              <a:t>1.5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61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4435" y="228600"/>
            <a:ext cx="10018713" cy="17525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財政系大一、大二必修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03147"/>
              </p:ext>
            </p:extLst>
          </p:nvPr>
        </p:nvGraphicFramePr>
        <p:xfrm>
          <a:off x="2003367" y="1799868"/>
          <a:ext cx="9350432" cy="4318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4440"/>
                <a:gridCol w="7575992"/>
              </a:tblGrid>
              <a:tr h="2217867"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sz="3600" dirty="0" smtClean="0"/>
                        <a:t>大一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法律類科：民法概要</a:t>
                      </a:r>
                      <a:endParaRPr lang="en-US" altLang="zh-TW" sz="2000" dirty="0" smtClean="0"/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經濟類科：經濟學、微積分</a:t>
                      </a:r>
                      <a:endParaRPr lang="en-US" altLang="zh-TW" sz="2000" dirty="0" smtClean="0"/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會計類科：初級會計</a:t>
                      </a:r>
                      <a:endParaRPr lang="zh-TW" altLang="en-US" sz="2000" dirty="0"/>
                    </a:p>
                  </a:txBody>
                  <a:tcPr/>
                </a:tc>
              </a:tr>
              <a:tr h="2100432">
                <a:tc>
                  <a:txBody>
                    <a:bodyPr/>
                    <a:lstStyle/>
                    <a:p>
                      <a:endParaRPr lang="en-US" altLang="zh-TW" sz="3600" dirty="0" smtClean="0"/>
                    </a:p>
                    <a:p>
                      <a:pPr algn="ctr"/>
                      <a:r>
                        <a:rPr lang="zh-TW" altLang="en-US" sz="3600" dirty="0" smtClean="0"/>
                        <a:t>大二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經濟類科：個體經濟學、總體經濟學</a:t>
                      </a:r>
                      <a:endParaRPr lang="en-US" altLang="zh-TW" sz="2000" dirty="0" smtClean="0"/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統計類科：統計學</a:t>
                      </a:r>
                      <a:endParaRPr lang="en-US" altLang="zh-TW" sz="2000" dirty="0" smtClean="0"/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財政類科：財政學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優勢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與會計系相比：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　在經濟學的基礎更為深厚，能有不同的未來走向。</a:t>
            </a:r>
            <a:endParaRPr lang="en-US" altLang="zh-TW" sz="2800" dirty="0" smtClean="0"/>
          </a:p>
          <a:p>
            <a:r>
              <a:rPr lang="zh-TW" altLang="en-US" sz="2800" dirty="0" smtClean="0"/>
              <a:t>與經濟系相比：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　擁有財稅方面的專業知識。</a:t>
            </a:r>
            <a:endParaRPr lang="en-US" altLang="zh-TW" sz="2800" dirty="0" smtClean="0"/>
          </a:p>
          <a:p>
            <a:r>
              <a:rPr lang="zh-TW" altLang="en-US" sz="2800" dirty="0" smtClean="0"/>
              <a:t>與財管系相比：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　在分析財務報表時，會計知識也毫不缺少。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1451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會計師事務所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公務人員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金融業財稅相關工作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71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</a:p>
        </p:txBody>
      </p:sp>
      <p:pic>
        <p:nvPicPr>
          <p:cNvPr id="5" name="圖片 4" descr="螢幕快照 2014-10-11 上午9.5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1" y="1380068"/>
            <a:ext cx="3879723" cy="26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499369"/>
            <a:ext cx="10018713" cy="1752599"/>
          </a:xfrm>
        </p:spPr>
        <p:txBody>
          <a:bodyPr/>
          <a:lstStyle/>
          <a:p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WE</a:t>
            </a:r>
            <a:r>
              <a:rPr lang="zh-TW" altLang="en-US" dirty="0" smtClean="0"/>
              <a:t> </a:t>
            </a:r>
            <a:r>
              <a:rPr lang="en-US" altLang="zh-TW" dirty="0" smtClean="0"/>
              <a:t>DO??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71" y="2114152"/>
            <a:ext cx="6023729" cy="40158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114152"/>
            <a:ext cx="4880759" cy="40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928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zh-TW" altLang="en-US" b="1" dirty="0" smtClean="0"/>
              <a:t>系所簡歷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17641"/>
            <a:ext cx="8485126" cy="515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b="1" dirty="0" smtClean="0"/>
              <a:t>中央政治學校時期</a:t>
            </a:r>
            <a:endParaRPr kumimoji="1" lang="en-US" altLang="zh-TW" b="1" dirty="0" smtClean="0"/>
          </a:p>
          <a:p>
            <a:r>
              <a:rPr kumimoji="1" lang="zh-TW" altLang="en-US" b="1" dirty="0" smtClean="0"/>
              <a:t>民國</a:t>
            </a:r>
            <a:r>
              <a:rPr kumimoji="1" lang="en-US" altLang="zh-TW" b="1" dirty="0" smtClean="0"/>
              <a:t>18</a:t>
            </a:r>
            <a:r>
              <a:rPr kumimoji="1" lang="zh-TW" altLang="en-US" b="1" dirty="0" smtClean="0"/>
              <a:t>年成立的四元老科系之一（社會經濟）</a:t>
            </a:r>
            <a:endParaRPr kumimoji="1" lang="en-US" altLang="zh-TW" b="1" dirty="0" smtClean="0"/>
          </a:p>
          <a:p>
            <a:r>
              <a:rPr kumimoji="1" lang="zh-TW" altLang="en-US" b="1" dirty="0" smtClean="0"/>
              <a:t>民國</a:t>
            </a:r>
            <a:r>
              <a:rPr kumimoji="1" lang="en-US" altLang="zh-TW" b="1" dirty="0" smtClean="0"/>
              <a:t>20</a:t>
            </a:r>
            <a:r>
              <a:rPr kumimoji="1" lang="zh-TW" altLang="en-US" b="1" dirty="0" smtClean="0"/>
              <a:t>年改名經濟系</a:t>
            </a:r>
            <a:endParaRPr kumimoji="1" lang="en-US" altLang="zh-TW" b="1" dirty="0"/>
          </a:p>
          <a:p>
            <a:pPr marL="0" indent="0">
              <a:buNone/>
            </a:pPr>
            <a:r>
              <a:rPr kumimoji="1" lang="zh-TW" altLang="en-US" b="1" dirty="0" smtClean="0"/>
              <a:t>台灣政治大學時期</a:t>
            </a:r>
            <a:endParaRPr kumimoji="1" lang="en-US" altLang="zh-TW" b="1" dirty="0" smtClean="0"/>
          </a:p>
          <a:p>
            <a:r>
              <a:rPr kumimoji="1" lang="zh-TW" altLang="en-US" b="1" dirty="0" smtClean="0"/>
              <a:t>民國</a:t>
            </a:r>
            <a:r>
              <a:rPr kumimoji="1" lang="en-US" altLang="zh-TW" b="1" dirty="0" smtClean="0"/>
              <a:t>56</a:t>
            </a:r>
            <a:r>
              <a:rPr kumimoji="1" lang="zh-TW" altLang="en-US" b="1" dirty="0" smtClean="0"/>
              <a:t>年開始招生</a:t>
            </a:r>
            <a:endParaRPr kumimoji="1" lang="en-US" altLang="zh-TW" b="1" dirty="0" smtClean="0"/>
          </a:p>
          <a:p>
            <a:r>
              <a:rPr kumimoji="1" lang="zh-TW" altLang="en-US" b="1" dirty="0" smtClean="0"/>
              <a:t>民國</a:t>
            </a:r>
            <a:r>
              <a:rPr kumimoji="1" lang="en-US" altLang="zh-TW" b="1" dirty="0" smtClean="0"/>
              <a:t>61</a:t>
            </a:r>
            <a:r>
              <a:rPr kumimoji="1" lang="zh-TW" altLang="en-US" b="1" dirty="0" smtClean="0"/>
              <a:t>年成立碩班、民國</a:t>
            </a:r>
            <a:r>
              <a:rPr kumimoji="1" lang="en-US" altLang="zh-TW" b="1" dirty="0" smtClean="0"/>
              <a:t>74</a:t>
            </a:r>
            <a:r>
              <a:rPr kumimoji="1" lang="zh-TW" altLang="en-US" b="1" dirty="0" smtClean="0"/>
              <a:t>年成立博班</a:t>
            </a:r>
            <a:endParaRPr kumimoji="1" lang="en-US" altLang="zh-TW" b="1" dirty="0" smtClean="0"/>
          </a:p>
          <a:p>
            <a:r>
              <a:rPr kumimoji="1" lang="zh-TW" altLang="en-US" b="1" dirty="0" smtClean="0"/>
              <a:t>民國</a:t>
            </a:r>
            <a:r>
              <a:rPr kumimoji="1" lang="en-US" altLang="zh-TW" b="1" dirty="0" smtClean="0"/>
              <a:t>80</a:t>
            </a:r>
            <a:r>
              <a:rPr kumimoji="1" lang="zh-TW" altLang="en-US" b="1" dirty="0" smtClean="0"/>
              <a:t>年擴大招生為雙班，經濟系成為本校最具規模的科系之一</a:t>
            </a:r>
            <a:endParaRPr kumimoji="1"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90303" y="623710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prstClr val="black"/>
                </a:solidFill>
              </a:rPr>
              <a:t>參考自政大經濟系系網</a:t>
            </a:r>
          </a:p>
          <a:p>
            <a:endParaRPr kumimoji="1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錄取分數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1" y="1417638"/>
            <a:ext cx="8493071" cy="52577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b="1" dirty="0" smtClean="0"/>
              <a:t>學測：</a:t>
            </a:r>
            <a:endParaRPr lang="en-US" altLang="zh-TW" b="1" dirty="0" smtClean="0"/>
          </a:p>
          <a:p>
            <a:pPr algn="ctr">
              <a:buNone/>
            </a:pPr>
            <a:r>
              <a:rPr lang="en-US" altLang="zh-TW" b="1" dirty="0" smtClean="0"/>
              <a:t> </a:t>
            </a:r>
            <a:r>
              <a:rPr lang="zh-TW" altLang="en-US" b="1" dirty="0" smtClean="0"/>
              <a:t>總級分（前標）</a:t>
            </a:r>
            <a:endParaRPr lang="en-US" altLang="zh-TW" b="1" dirty="0" smtClean="0"/>
          </a:p>
          <a:p>
            <a:pPr algn="ctr">
              <a:buNone/>
            </a:pPr>
            <a:r>
              <a:rPr lang="en-US" altLang="zh-TW" b="1" dirty="0" smtClean="0"/>
              <a:t>103</a:t>
            </a:r>
            <a:r>
              <a:rPr lang="zh-TW" altLang="en-US" b="1" dirty="0" smtClean="0"/>
              <a:t>年錄取級分 </a:t>
            </a:r>
            <a:r>
              <a:rPr lang="en-US" altLang="zh-TW" b="1" dirty="0" smtClean="0"/>
              <a:t>71</a:t>
            </a:r>
            <a:r>
              <a:rPr lang="zh-TW" altLang="en-US" b="1" dirty="0" smtClean="0"/>
              <a:t>級</a:t>
            </a:r>
            <a:endParaRPr lang="en-US" altLang="zh-TW" b="1" dirty="0" smtClean="0"/>
          </a:p>
          <a:p>
            <a:pPr algn="ctr">
              <a:buNone/>
            </a:pPr>
            <a:endParaRPr lang="en-US" altLang="zh-TW" b="1" dirty="0" smtClean="0"/>
          </a:p>
          <a:p>
            <a:pPr algn="ctr"/>
            <a:r>
              <a:rPr lang="zh-TW" altLang="en-US" b="1" dirty="0" smtClean="0"/>
              <a:t>指考：</a:t>
            </a:r>
            <a:endParaRPr lang="en-US" altLang="zh-TW" b="1" dirty="0" smtClean="0"/>
          </a:p>
          <a:p>
            <a:pPr algn="ctr">
              <a:buNone/>
            </a:pPr>
            <a:r>
              <a:rPr lang="zh-TW" altLang="en-US" b="1" dirty="0" smtClean="0"/>
              <a:t>社　會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均標</a:t>
            </a:r>
            <a:r>
              <a:rPr lang="en-US" altLang="zh-TW" b="1" dirty="0" smtClean="0"/>
              <a:t>)</a:t>
            </a:r>
          </a:p>
          <a:p>
            <a:pPr algn="ctr">
              <a:buNone/>
            </a:pPr>
            <a:r>
              <a:rPr lang="zh-TW" altLang="en-US" b="1" dirty="0" smtClean="0"/>
              <a:t>自　然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均標</a:t>
            </a:r>
            <a:r>
              <a:rPr lang="en-US" altLang="zh-TW" b="1" dirty="0" smtClean="0"/>
              <a:t>)</a:t>
            </a:r>
          </a:p>
          <a:p>
            <a:pPr algn="ctr">
              <a:buNone/>
            </a:pPr>
            <a:r>
              <a:rPr lang="zh-TW" altLang="en-US" b="1" dirty="0" smtClean="0"/>
              <a:t>國　文　　 </a:t>
            </a:r>
            <a:r>
              <a:rPr lang="en-US" altLang="zh-TW" b="1" dirty="0" smtClean="0"/>
              <a:t>x 1.00</a:t>
            </a:r>
          </a:p>
          <a:p>
            <a:pPr algn="ctr">
              <a:buNone/>
            </a:pPr>
            <a:r>
              <a:rPr lang="zh-TW" altLang="en-US" b="1" dirty="0" smtClean="0"/>
              <a:t>英　文　　 </a:t>
            </a:r>
            <a:r>
              <a:rPr lang="en-US" altLang="zh-TW" b="1" dirty="0" smtClean="0"/>
              <a:t>x 1.50</a:t>
            </a:r>
          </a:p>
          <a:p>
            <a:pPr algn="ctr">
              <a:buNone/>
            </a:pPr>
            <a:r>
              <a:rPr lang="zh-TW" altLang="en-US" b="1" dirty="0" smtClean="0"/>
              <a:t>數學乙　　 </a:t>
            </a:r>
            <a:r>
              <a:rPr lang="en-US" altLang="zh-TW" b="1" dirty="0" smtClean="0"/>
              <a:t>x 1.50</a:t>
            </a:r>
          </a:p>
          <a:p>
            <a:pPr algn="ctr">
              <a:buNone/>
            </a:pPr>
            <a:r>
              <a:rPr lang="en-US" altLang="zh-TW" b="1" dirty="0" smtClean="0"/>
              <a:t>103 </a:t>
            </a:r>
            <a:r>
              <a:rPr lang="zh-TW" altLang="en-US" b="1" dirty="0" smtClean="0"/>
              <a:t>年錄取分數　</a:t>
            </a:r>
            <a:r>
              <a:rPr lang="en-US" altLang="zh-TW" b="1" dirty="0" smtClean="0"/>
              <a:t>342.75</a:t>
            </a: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44147" y="-353650"/>
          <a:ext cx="90238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199309" y="616947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prstClr val="black"/>
                </a:solidFill>
              </a:rPr>
              <a:t>參考自政大經濟系系網</a:t>
            </a:r>
          </a:p>
          <a:p>
            <a:endParaRPr kumimoji="1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25830" y="1377552"/>
            <a:ext cx="2900679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TW" altLang="en-US" sz="4000" b="1" dirty="0">
                <a:ln w="11430"/>
                <a:gradFill>
                  <a:gsLst>
                    <a:gs pos="0">
                      <a:srgbClr val="CD4223">
                        <a:tint val="70000"/>
                        <a:satMod val="245000"/>
                      </a:srgbClr>
                    </a:gs>
                    <a:gs pos="75000">
                      <a:srgbClr val="CD422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D422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數理統計學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46792" y="355662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b="1" dirty="0">
                <a:ln w="10541" cmpd="sng">
                  <a:solidFill>
                    <a:srgbClr val="EB8F2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EB8F22">
                        <a:tint val="40000"/>
                        <a:satMod val="250000"/>
                      </a:srgbClr>
                    </a:gs>
                    <a:gs pos="9000">
                      <a:srgbClr val="EB8F22">
                        <a:tint val="52000"/>
                        <a:satMod val="300000"/>
                      </a:srgbClr>
                    </a:gs>
                    <a:gs pos="50000">
                      <a:srgbClr val="EB8F22">
                        <a:shade val="20000"/>
                        <a:satMod val="300000"/>
                      </a:srgbClr>
                    </a:gs>
                    <a:gs pos="79000">
                      <a:srgbClr val="EB8F22">
                        <a:tint val="52000"/>
                        <a:satMod val="300000"/>
                      </a:srgbClr>
                    </a:gs>
                    <a:gs pos="100000">
                      <a:srgbClr val="EB8F2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計量經濟學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24480" y="80695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TW" altLang="en-US" sz="4000" b="1" dirty="0">
                <a:ln w="11430"/>
                <a:gradFill>
                  <a:gsLst>
                    <a:gs pos="0">
                      <a:srgbClr val="CD4223">
                        <a:tint val="70000"/>
                        <a:satMod val="245000"/>
                      </a:srgbClr>
                    </a:gs>
                    <a:gs pos="75000">
                      <a:srgbClr val="CD422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D422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經濟分析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80975" y="544862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b="1" dirty="0">
                <a:solidFill>
                  <a:srgbClr val="179E0C"/>
                </a:solidFill>
              </a:rPr>
              <a:t>金融市場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805941" y="429883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b="1" dirty="0">
                <a:solidFill>
                  <a:srgbClr val="FF6600"/>
                </a:solidFill>
              </a:rPr>
              <a:t>賽局理論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481906" y="49059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b="1" dirty="0">
                <a:solidFill>
                  <a:srgbClr val="83AA67">
                    <a:lumMod val="75000"/>
                  </a:srgbClr>
                </a:solidFill>
              </a:rPr>
              <a:t>產業經濟學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142751" y="274149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b="1" dirty="0">
                <a:solidFill>
                  <a:srgbClr val="4FA9C1">
                    <a:lumMod val="50000"/>
                  </a:srgbClr>
                </a:solidFill>
              </a:rPr>
              <a:t>教育經濟學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239659" y="252268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zh-TW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經濟發展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97047" y="260848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管理學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239538" y="204217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財務管理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074210" y="48220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投資學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365027" y="63496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金融管理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365027" y="42988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衍生性商品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336313" y="5894903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證券分析</a:t>
            </a:r>
          </a:p>
        </p:txBody>
      </p:sp>
    </p:spTree>
    <p:extLst>
      <p:ext uri="{BB962C8B-B14F-4D97-AF65-F5344CB8AC3E}">
        <p14:creationId xmlns:p14="http://schemas.microsoft.com/office/powerpoint/2010/main" val="25438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203639"/>
            <a:ext cx="8229600" cy="1991938"/>
          </a:xfrm>
        </p:spPr>
        <p:txBody>
          <a:bodyPr>
            <a:normAutofit/>
          </a:bodyPr>
          <a:lstStyle/>
          <a:p>
            <a:r>
              <a:rPr kumimoji="1"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badi MT Condensed Extra Bold"/>
                <a:ea typeface="Apple LiGothic Medium"/>
                <a:cs typeface="Abadi MT Condensed Extra Bold"/>
              </a:rPr>
              <a:t>誰適合念經濟系？</a:t>
            </a:r>
          </a:p>
        </p:txBody>
      </p:sp>
    </p:spTree>
    <p:extLst>
      <p:ext uri="{BB962C8B-B14F-4D97-AF65-F5344CB8AC3E}">
        <p14:creationId xmlns:p14="http://schemas.microsoft.com/office/powerpoint/2010/main" val="2929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52621" y="305428"/>
          <a:ext cx="8827405" cy="648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8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1999" y="2729971"/>
            <a:ext cx="8229600" cy="2620962"/>
          </a:xfrm>
        </p:spPr>
        <p:txBody>
          <a:bodyPr>
            <a:normAutofit/>
          </a:bodyPr>
          <a:lstStyle/>
          <a:p>
            <a:r>
              <a:rPr kumimoji="1"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LiGothic Medium"/>
                <a:ea typeface="Apple LiGothic Medium"/>
                <a:cs typeface="Apple LiGothic Medium"/>
              </a:rPr>
              <a:t>經濟系未來出路</a:t>
            </a:r>
            <a:r>
              <a:rPr kumimoji="1"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LiGothic Medium"/>
                <a:ea typeface="Apple LiGothic Medium"/>
                <a:cs typeface="Apple LiGothic Medium"/>
              </a:rPr>
              <a:t/>
            </a:r>
            <a:br>
              <a:rPr kumimoji="1"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LiGothic Medium"/>
                <a:ea typeface="Apple LiGothic Medium"/>
                <a:cs typeface="Apple LiGothic Medium"/>
              </a:rPr>
            </a:br>
            <a:endParaRPr kumimoji="1"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8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4-10-11 下午4.5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3" y="118533"/>
            <a:ext cx="3346275" cy="2279650"/>
          </a:xfrm>
          <a:prstGeom prst="rect">
            <a:avLst/>
          </a:prstGeom>
        </p:spPr>
      </p:pic>
      <p:pic>
        <p:nvPicPr>
          <p:cNvPr id="6" name="圖片 5" descr="螢幕快照 2014-10-11 下午5.0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9" y="2916272"/>
            <a:ext cx="4799398" cy="2214172"/>
          </a:xfrm>
          <a:prstGeom prst="rect">
            <a:avLst/>
          </a:prstGeom>
        </p:spPr>
      </p:pic>
      <p:pic>
        <p:nvPicPr>
          <p:cNvPr id="7" name="圖片 6" descr="螢幕快照 2014-10-11 下午4.41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7" y="274181"/>
            <a:ext cx="4330698" cy="2642092"/>
          </a:xfrm>
          <a:prstGeom prst="rect">
            <a:avLst/>
          </a:prstGeom>
        </p:spPr>
      </p:pic>
      <p:pic>
        <p:nvPicPr>
          <p:cNvPr id="8" name="圖片 7" descr="螢幕快照 2014-10-11 下午5.11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8" y="3530372"/>
            <a:ext cx="4632694" cy="30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055863" y="1380068"/>
            <a:ext cx="8574622" cy="2616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7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7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學系</a:t>
            </a:r>
            <a:endParaRPr lang="zh-TW" altLang="en-US" sz="7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19" y="1653973"/>
            <a:ext cx="5316029" cy="13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931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系所簡歷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政大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設置的五個學系之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為「民族社會學系」後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學術發展需要，逐漸增加社會學方面師資，遂更名為「社會學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3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99" y="396930"/>
            <a:ext cx="4281614" cy="606413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2" y="396930"/>
            <a:ext cx="4286992" cy="60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3396" y="128847"/>
            <a:ext cx="10018713" cy="1752599"/>
          </a:xfrm>
        </p:spPr>
        <p:txBody>
          <a:bodyPr/>
          <a:lstStyle/>
          <a:p>
            <a:r>
              <a:rPr lang="zh-TW" altLang="en-US" b="1" dirty="0" smtClean="0"/>
              <a:t>錄取分數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0977" y="1417638"/>
            <a:ext cx="8663553" cy="5107148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b="1" dirty="0" smtClean="0"/>
              <a:t>學測：</a:t>
            </a:r>
            <a:endParaRPr lang="en-US" altLang="zh-TW" b="1" dirty="0" smtClean="0"/>
          </a:p>
          <a:p>
            <a:pPr algn="ctr">
              <a:buNone/>
            </a:pPr>
            <a:r>
              <a:rPr lang="zh-TW" altLang="en-US" b="1" dirty="0" smtClean="0"/>
              <a:t>國文（前標）英文（前標）</a:t>
            </a:r>
            <a:r>
              <a:rPr lang="en-US" altLang="zh-TW" b="1" dirty="0" smtClean="0"/>
              <a:t> </a:t>
            </a:r>
          </a:p>
          <a:p>
            <a:pPr algn="ctr">
              <a:buNone/>
            </a:pPr>
            <a:r>
              <a:rPr lang="zh-TW" altLang="en-US" b="1" dirty="0" smtClean="0"/>
              <a:t>社會（前標）數學（均標）</a:t>
            </a:r>
            <a:endParaRPr lang="en-US" altLang="zh-TW" b="1" dirty="0" smtClean="0"/>
          </a:p>
          <a:p>
            <a:pPr algn="ctr">
              <a:buNone/>
            </a:pPr>
            <a:r>
              <a:rPr lang="en-US" altLang="zh-TW" b="1" dirty="0" smtClean="0"/>
              <a:t>103</a:t>
            </a:r>
            <a:r>
              <a:rPr lang="zh-TW" altLang="en-US" b="1" dirty="0" smtClean="0"/>
              <a:t>年錄取級分 </a:t>
            </a:r>
            <a:r>
              <a:rPr lang="en-US" altLang="zh-TW" b="1" dirty="0" smtClean="0"/>
              <a:t>66</a:t>
            </a:r>
            <a:r>
              <a:rPr lang="zh-TW" altLang="en-US" b="1" dirty="0" smtClean="0"/>
              <a:t>級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指考：</a:t>
            </a:r>
            <a:endParaRPr lang="en-US" altLang="zh-TW" b="1" dirty="0" smtClean="0"/>
          </a:p>
          <a:p>
            <a:pPr algn="ctr">
              <a:buNone/>
            </a:pPr>
            <a:r>
              <a:rPr lang="zh-TW" altLang="en-US" b="1" dirty="0" smtClean="0"/>
              <a:t>國　文　　 </a:t>
            </a:r>
            <a:r>
              <a:rPr lang="en-US" altLang="zh-TW" b="1" dirty="0" smtClean="0"/>
              <a:t>x 1.50</a:t>
            </a:r>
          </a:p>
          <a:p>
            <a:pPr algn="ctr">
              <a:buNone/>
            </a:pPr>
            <a:r>
              <a:rPr lang="zh-TW" altLang="en-US" b="1" dirty="0" smtClean="0"/>
              <a:t>英　文　　 </a:t>
            </a:r>
            <a:r>
              <a:rPr lang="en-US" altLang="zh-TW" b="1" dirty="0" smtClean="0"/>
              <a:t>x 1.50</a:t>
            </a:r>
          </a:p>
          <a:p>
            <a:pPr algn="ctr">
              <a:buNone/>
            </a:pPr>
            <a:r>
              <a:rPr lang="zh-TW" altLang="en-US" b="1" dirty="0" smtClean="0"/>
              <a:t>數學乙　　 </a:t>
            </a:r>
            <a:r>
              <a:rPr lang="en-US" altLang="zh-TW" b="1" dirty="0" smtClean="0"/>
              <a:t>x 1.50</a:t>
            </a:r>
          </a:p>
          <a:p>
            <a:pPr algn="ctr">
              <a:buNone/>
            </a:pPr>
            <a:r>
              <a:rPr lang="zh-TW" altLang="en-US" b="1" dirty="0" smtClean="0"/>
              <a:t>公民與社會 </a:t>
            </a:r>
            <a:r>
              <a:rPr lang="en-US" altLang="zh-TW" b="1" dirty="0" smtClean="0"/>
              <a:t>x 1.00 </a:t>
            </a:r>
          </a:p>
          <a:p>
            <a:pPr algn="ctr">
              <a:buNone/>
            </a:pPr>
            <a:r>
              <a:rPr lang="en-US" altLang="zh-TW" b="1" dirty="0" smtClean="0"/>
              <a:t>103 </a:t>
            </a:r>
            <a:r>
              <a:rPr lang="zh-TW" altLang="en-US" b="1" dirty="0" smtClean="0"/>
              <a:t>年錄取分數　</a:t>
            </a:r>
            <a:r>
              <a:rPr lang="en-US" altLang="zh-TW" b="1" dirty="0" smtClean="0"/>
              <a:t>453.25</a:t>
            </a: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57939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系所課程</a:t>
            </a:r>
            <a:endParaRPr 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91544" y="1979713"/>
            <a:ext cx="8229600" cy="4525963"/>
          </a:xfrm>
        </p:spPr>
        <p:txBody>
          <a:bodyPr/>
          <a:lstStyle/>
          <a:p>
            <a:pPr algn="l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社會階層與不平等</a:t>
            </a:r>
          </a:p>
          <a:p>
            <a:pPr algn="l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經濟、組織與現代性</a:t>
            </a:r>
          </a:p>
          <a:p>
            <a:pPr algn="l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人口、家庭與生命歷程</a:t>
            </a:r>
          </a:p>
          <a:p>
            <a:pPr algn="l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全球化、區域化與在地發展</a:t>
            </a:r>
          </a:p>
          <a:p>
            <a:pPr algn="l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調查研究方法及量化分析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64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001" y="448105"/>
            <a:ext cx="8942784" cy="1143000"/>
          </a:xfrm>
        </p:spPr>
        <p:txBody>
          <a:bodyPr/>
          <a:lstStyle/>
          <a:p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系所課程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-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必修</a:t>
            </a:r>
            <a:endParaRPr 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pic>
        <p:nvPicPr>
          <p:cNvPr id="4" name="內容版面配置區 3" descr="qqqq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7" b="10087"/>
          <a:stretch>
            <a:fillRect/>
          </a:stretch>
        </p:blipFill>
        <p:spPr>
          <a:xfrm>
            <a:off x="1399643" y="2514599"/>
            <a:ext cx="10018713" cy="3124201"/>
          </a:xfrm>
        </p:spPr>
      </p:pic>
    </p:spTree>
    <p:extLst>
      <p:ext uri="{BB962C8B-B14F-4D97-AF65-F5344CB8AC3E}">
        <p14:creationId xmlns:p14="http://schemas.microsoft.com/office/powerpoint/2010/main" val="40324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1082" y="355055"/>
            <a:ext cx="10018713" cy="1752599"/>
          </a:xfrm>
        </p:spPr>
        <p:txBody>
          <a:bodyPr/>
          <a:lstStyle/>
          <a:p>
            <a:r>
              <a:rPr lang="zh-TW" altLang="en-US" dirty="0" smtClean="0"/>
              <a:t>系選修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9" name="圖片 8" descr="螢幕快照 2014-11-04 下午4.17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0"/>
            <a:ext cx="6751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361223"/>
            <a:ext cx="7632848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社會學介紹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07568" y="1720313"/>
            <a:ext cx="7776864" cy="3945301"/>
          </a:xfrm>
        </p:spPr>
        <p:txBody>
          <a:bodyPr>
            <a:noAutofit/>
          </a:bodyPr>
          <a:lstStyle/>
          <a:p>
            <a:pPr lvl="0" algn="l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一門強調思考的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研究社會中團體（例：家庭、學校、社區、教會等）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社會制度（例：政治、經濟、教育、福利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等）對於人類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生活的影響，並更深層地去探究不同歷史時期社會問題的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變遷與發展、社會組織、社會網絡、社會階級、文化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和通訊、醫療、社會運動、當代社會議題等。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如果你</a:t>
            </a:r>
            <a:r>
              <a:rPr lang="en-US" altLang="zh-TW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…</a:t>
            </a:r>
            <a:endParaRPr lang="zh-TW" altLang="en-US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7538" y="1604798"/>
            <a:ext cx="7344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對人以及人所處的社會環境抱有高度興趣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想要更深入去了解人類行為與社會環境之間的關係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想要去探討社會問題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比如說家暴,兒虐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的成因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想要去幫助弱勢團體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,不論是扮演研究者的角色,第一線實務工作者的角色,甚至是立法倡導者或行政人員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 descr="stu-de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22" y="2185128"/>
            <a:ext cx="4703736" cy="2789960"/>
          </a:xfrm>
          <a:prstGeom prst="rect">
            <a:avLst/>
          </a:prstGeom>
        </p:spPr>
      </p:pic>
      <p:pic>
        <p:nvPicPr>
          <p:cNvPr id="6" name="圖片 5" descr="12080519152015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22" y="2185129"/>
            <a:ext cx="4595816" cy="30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981200" y="852116"/>
            <a:ext cx="8229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畢業後的發展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2014185" y="2728051"/>
            <a:ext cx="822960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不限制行業選擇，但豐富行業選項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公職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編輯、記者、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國會助理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、廣告業、企劃案撰寫、行政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、公關、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銀行、諮詢、社區企劃、社會服務與社會研究等等。</a:t>
            </a:r>
          </a:p>
        </p:txBody>
      </p:sp>
    </p:spTree>
    <p:extLst>
      <p:ext uri="{BB962C8B-B14F-4D97-AF65-F5344CB8AC3E}">
        <p14:creationId xmlns:p14="http://schemas.microsoft.com/office/powerpoint/2010/main" val="29802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105454" y="5112698"/>
            <a:ext cx="7608114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rgbClr val="004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政大民族學系</a:t>
            </a:r>
            <a:endParaRPr lang="en-US" altLang="zh-TW" sz="3200" b="1" dirty="0">
              <a:solidFill>
                <a:srgbClr val="004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200" b="1" dirty="0">
                <a:solidFill>
                  <a:srgbClr val="004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Ethnology</a:t>
            </a:r>
          </a:p>
          <a:p>
            <a:endParaRPr lang="zh-TW" altLang="en-US" sz="3200" b="1" dirty="0">
              <a:solidFill>
                <a:srgbClr val="004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0849" y="2946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27659" y="1638058"/>
            <a:ext cx="8574622" cy="2616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民族學系</a:t>
            </a:r>
            <a:endParaRPr lang="zh-TW" altLang="en-US" sz="7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502" y="1615638"/>
            <a:ext cx="10302521" cy="1515186"/>
          </a:xfrm>
        </p:spPr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民</a:t>
            </a:r>
            <a:r>
              <a:rPr lang="zh-TW" altLang="en-US" sz="8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中</a:t>
            </a:r>
            <a:r>
              <a:rPr lang="zh-TW" altLang="en-US" sz="8000" b="1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族</a:t>
            </a:r>
            <a:r>
              <a:rPr lang="zh-TW" altLang="en-US" sz="8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定愛上你</a:t>
            </a:r>
            <a:endParaRPr lang="en-US" sz="8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39331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0367" y="1585036"/>
            <a:ext cx="2933700" cy="2857500"/>
          </a:xfrm>
          <a:prstGeom prst="rect">
            <a:avLst/>
          </a:prstGeom>
          <a:solidFill>
            <a:srgbClr val="8E6852"/>
          </a:solidFill>
          <a:ln w="57150" cmpd="thinThick">
            <a:solidFill>
              <a:srgbClr val="402F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你</a:t>
            </a:r>
            <a:endParaRPr lang="en-US" altLang="zh-TW" sz="7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  <a:p>
            <a:pPr algn="ctr"/>
            <a:r>
              <a:rPr lang="zh-TW" alt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心中的</a:t>
            </a:r>
            <a:endParaRPr lang="en-US" altLang="zh-TW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  <a:p>
            <a:pPr algn="ctr"/>
            <a:r>
              <a:rPr lang="zh-TW" alt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民族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17779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467827">
            <a:off x="2957615" y="662665"/>
            <a:ext cx="6491064" cy="994122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DFLiShuW3-B5"/>
                <a:ea typeface="DFLiShuW3-B5"/>
                <a:cs typeface="DFLiShuW3-B5"/>
              </a:rPr>
              <a:t>民族療法？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 rot="21110513">
            <a:off x="4786950" y="4922383"/>
            <a:ext cx="64910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prstClr val="black"/>
                </a:solidFill>
                <a:latin typeface="DFLiShuW3-B5"/>
                <a:ea typeface="DFLiShuW3-B5"/>
                <a:cs typeface="DFLiShuW3-B5"/>
              </a:rPr>
              <a:t>民族歌謠？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 rot="21289433">
            <a:off x="231161" y="1839280"/>
            <a:ext cx="64910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prstClr val="black"/>
                </a:solidFill>
                <a:latin typeface="DFLiShuW3-B5"/>
                <a:ea typeface="DFLiShuW3-B5"/>
                <a:cs typeface="DFLiShuW3-B5"/>
              </a:rPr>
              <a:t>民族舞蹈？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44161" y="3113215"/>
            <a:ext cx="64910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prstClr val="black"/>
                </a:solidFill>
                <a:latin typeface="DFLiShuW3-B5"/>
                <a:ea typeface="DFLiShuW3-B5"/>
                <a:cs typeface="DFLiShuW3-B5"/>
              </a:rPr>
              <a:t>民族慶典？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 rot="327741">
            <a:off x="681419" y="4315742"/>
            <a:ext cx="64910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prstClr val="black"/>
                </a:solidFill>
                <a:latin typeface="DFLiShuW3-B5"/>
                <a:ea typeface="DFLiShuW3-B5"/>
                <a:cs typeface="DFLiShuW3-B5"/>
              </a:rPr>
              <a:t>民族技藝？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45700" y="-1"/>
            <a:ext cx="495300" cy="3066281"/>
          </a:xfrm>
          <a:prstGeom prst="rect">
            <a:avLst/>
          </a:prstGeom>
          <a:solidFill>
            <a:srgbClr val="8E685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你心中的民族</a:t>
            </a:r>
            <a:endParaRPr lang="en-US" altLang="zh-TW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9962" y="2452413"/>
            <a:ext cx="46089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>
                <a:solidFill>
                  <a:srgbClr val="CDD0D1">
                    <a:lumMod val="50000"/>
                  </a:srgbClr>
                </a:solidFill>
                <a:effectLst>
                  <a:glow rad="63500">
                    <a:srgbClr val="EB8F22">
                      <a:satMod val="175000"/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DFHsiuW3-B5"/>
              </a:rPr>
              <a:t>民族？</a:t>
            </a:r>
            <a:endParaRPr lang="en-US" sz="11500" b="1" dirty="0">
              <a:solidFill>
                <a:srgbClr val="CDD0D1">
                  <a:lumMod val="50000"/>
                </a:srgbClr>
              </a:solidFill>
              <a:effectLst>
                <a:glow rad="63500">
                  <a:srgbClr val="EB8F22">
                    <a:satMod val="175000"/>
                    <a:alpha val="40000"/>
                  </a:srgb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DFHsiuW3-B5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dirty="0">
              <a:ln w="22225">
                <a:solidFill>
                  <a:srgbClr val="CD4223"/>
                </a:solidFill>
                <a:prstDash val="solid"/>
              </a:ln>
              <a:solidFill>
                <a:srgbClr val="CD4223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4614" y="375082"/>
            <a:ext cx="9490227" cy="10009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社科院主要架構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896380" y="1748902"/>
            <a:ext cx="4211586" cy="10594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社科院</a:t>
            </a:r>
            <a:endParaRPr lang="zh-TW" altLang="en-US" sz="8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068496" y="3586573"/>
            <a:ext cx="8602462" cy="2396974"/>
            <a:chOff x="2512379" y="3737496"/>
            <a:chExt cx="8602462" cy="2396974"/>
          </a:xfrm>
        </p:grpSpPr>
        <p:sp>
          <p:nvSpPr>
            <p:cNvPr id="7" name="圓角矩形 6"/>
            <p:cNvSpPr/>
            <p:nvPr/>
          </p:nvSpPr>
          <p:spPr>
            <a:xfrm>
              <a:off x="2512379" y="3737496"/>
              <a:ext cx="967666" cy="23969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公行系</a:t>
              </a:r>
              <a:endParaRPr lang="zh-TW" altLang="en-US" sz="4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784845" y="3737497"/>
              <a:ext cx="967666" cy="23969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經濟系</a:t>
              </a:r>
              <a:endParaRPr lang="zh-TW" altLang="en-US" sz="44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057311" y="3737497"/>
              <a:ext cx="967666" cy="239697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財政系</a:t>
              </a:r>
              <a:endParaRPr lang="zh-TW" altLang="en-US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329777" y="3737497"/>
              <a:ext cx="967666" cy="23969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地政系</a:t>
              </a:r>
              <a:endParaRPr lang="zh-TW" altLang="en-US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7602243" y="3737497"/>
              <a:ext cx="967666" cy="2396971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社會系</a:t>
              </a:r>
              <a:endParaRPr lang="zh-TW" altLang="en-US" sz="4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8874709" y="3737498"/>
              <a:ext cx="967666" cy="239697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民族系</a:t>
              </a:r>
              <a:endParaRPr lang="zh-TW" alt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147175" y="3737499"/>
              <a:ext cx="967666" cy="23969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 smtClean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政治</a:t>
              </a:r>
              <a:r>
                <a:rPr lang="zh-TW" altLang="en-US" sz="44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</a:t>
              </a:r>
            </a:p>
          </p:txBody>
        </p:sp>
      </p:grpSp>
      <p:cxnSp>
        <p:nvCxnSpPr>
          <p:cNvPr id="16" name="直線單箭頭接點 15"/>
          <p:cNvCxnSpPr>
            <a:endCxn id="8" idx="0"/>
          </p:cNvCxnSpPr>
          <p:nvPr/>
        </p:nvCxnSpPr>
        <p:spPr>
          <a:xfrm flipH="1">
            <a:off x="3824795" y="2755036"/>
            <a:ext cx="1182212" cy="831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5" idx="2"/>
            <a:endCxn id="7" idx="0"/>
          </p:cNvCxnSpPr>
          <p:nvPr/>
        </p:nvCxnSpPr>
        <p:spPr>
          <a:xfrm flipH="1">
            <a:off x="2552329" y="2808305"/>
            <a:ext cx="3449844" cy="7782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2"/>
            <a:endCxn id="8" idx="0"/>
          </p:cNvCxnSpPr>
          <p:nvPr/>
        </p:nvCxnSpPr>
        <p:spPr>
          <a:xfrm flipH="1">
            <a:off x="3824795" y="2808305"/>
            <a:ext cx="2177378" cy="778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2"/>
            <a:endCxn id="9" idx="0"/>
          </p:cNvCxnSpPr>
          <p:nvPr/>
        </p:nvCxnSpPr>
        <p:spPr>
          <a:xfrm flipH="1">
            <a:off x="5097261" y="2808305"/>
            <a:ext cx="904912" cy="778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2"/>
            <a:endCxn id="10" idx="0"/>
          </p:cNvCxnSpPr>
          <p:nvPr/>
        </p:nvCxnSpPr>
        <p:spPr>
          <a:xfrm>
            <a:off x="6002173" y="2808305"/>
            <a:ext cx="367554" cy="778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5" idx="2"/>
          </p:cNvCxnSpPr>
          <p:nvPr/>
        </p:nvCxnSpPr>
        <p:spPr>
          <a:xfrm>
            <a:off x="6002173" y="2808305"/>
            <a:ext cx="1720506" cy="7782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5" idx="2"/>
            <a:endCxn id="12" idx="0"/>
          </p:cNvCxnSpPr>
          <p:nvPr/>
        </p:nvCxnSpPr>
        <p:spPr>
          <a:xfrm>
            <a:off x="6002173" y="2808305"/>
            <a:ext cx="2912486" cy="778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endCxn id="13" idx="0"/>
          </p:cNvCxnSpPr>
          <p:nvPr/>
        </p:nvCxnSpPr>
        <p:spPr>
          <a:xfrm>
            <a:off x="6002173" y="2803869"/>
            <a:ext cx="4184952" cy="7827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4" y="122830"/>
            <a:ext cx="9764973" cy="673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834815" y="0"/>
            <a:ext cx="6931526" cy="6931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930596" y="1841500"/>
            <a:ext cx="2908300" cy="2743202"/>
          </a:xfrm>
          <a:prstGeom prst="rect">
            <a:avLst/>
          </a:prstGeom>
          <a:solidFill>
            <a:srgbClr val="8E6852"/>
          </a:solidFill>
          <a:ln w="57150" cmpd="thickThin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  <a:endParaRPr lang="en-US" sz="8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598486" y="1451418"/>
            <a:ext cx="8794164" cy="3470240"/>
            <a:chOff x="2302624" y="2408411"/>
            <a:chExt cx="7614459" cy="3100647"/>
          </a:xfrm>
        </p:grpSpPr>
        <p:sp>
          <p:nvSpPr>
            <p:cNvPr id="9" name="書卷 (水平) 8"/>
            <p:cNvSpPr/>
            <p:nvPr/>
          </p:nvSpPr>
          <p:spPr>
            <a:xfrm>
              <a:off x="2302624" y="2408411"/>
              <a:ext cx="7614459" cy="3100647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39370" y="2954994"/>
              <a:ext cx="6943898" cy="20074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國文、英文、社會前標</a:t>
              </a:r>
              <a:endPara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近年來分數落在</a:t>
              </a:r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62~66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級不等</a:t>
              </a:r>
              <a:endPara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小論文：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見解</a:t>
              </a:r>
              <a:r>
                <a:rPr lang="en-US" altLang="zh-TW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、結構</a:t>
              </a:r>
              <a:r>
                <a:rPr lang="en-US" altLang="zh-TW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、文字</a:t>
              </a:r>
              <a:r>
                <a:rPr lang="en-US" altLang="zh-TW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20%</a:t>
              </a:r>
            </a:p>
            <a:p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	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約三至六頁</a:t>
              </a:r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A4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長度</a:t>
              </a:r>
              <a:endPara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面試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注意事項：會民族語言或是本身是少數民族的學生有其優勢。因此多加認識自己族群的文化是十分重要的部分。重要的還是口條、誠懇、真正的瞭解這個科系並想探索這個領域。</a:t>
              </a:r>
            </a:p>
          </p:txBody>
        </p:sp>
      </p:grpSp>
      <p:sp>
        <p:nvSpPr>
          <p:cNvPr id="12" name="書卷 (水平) 11"/>
          <p:cNvSpPr/>
          <p:nvPr/>
        </p:nvSpPr>
        <p:spPr>
          <a:xfrm>
            <a:off x="1665589" y="217004"/>
            <a:ext cx="9088270" cy="1245355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繁星上政大的學生必須是在所就讀的該校前</a:t>
            </a: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</a:p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3" name="書卷 (水平) 12"/>
          <p:cNvSpPr/>
          <p:nvPr/>
        </p:nvSpPr>
        <p:spPr>
          <a:xfrm>
            <a:off x="4063635" y="4739426"/>
            <a:ext cx="7810686" cy="1637374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計國文*</a:t>
            </a: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1.00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、英文*</a:t>
            </a: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1.00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、公民*</a:t>
            </a: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，且學測數學和社會需 </a:t>
            </a: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均標。同分參酌順序國、英、公。</a:t>
            </a:r>
          </a:p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3" b="95105" l="9091" r="89773">
                        <a14:foregroundMark x1="25000" y1="58392" x2="25000" y2="58392"/>
                        <a14:foregroundMark x1="29545" y1="61888" x2="29545" y2="61888"/>
                        <a14:foregroundMark x1="32955" y1="48601" x2="32955" y2="48601"/>
                        <a14:foregroundMark x1="27841" y1="33217" x2="27841" y2="33217"/>
                        <a14:foregroundMark x1="25000" y1="11189" x2="25000" y2="11189"/>
                        <a14:foregroundMark x1="65909" y1="17832" x2="65909" y2="17832"/>
                        <a14:foregroundMark x1="65909" y1="6993" x2="65909" y2="6993"/>
                        <a14:foregroundMark x1="67045" y1="30769" x2="67045" y2="30769"/>
                        <a14:foregroundMark x1="65341" y1="52797" x2="65341" y2="52797"/>
                        <a14:foregroundMark x1="61364" y1="49650" x2="61364" y2="49650"/>
                        <a14:foregroundMark x1="61364" y1="63287" x2="61364" y2="63287"/>
                        <a14:foregroundMark x1="63636" y1="68531" x2="63636" y2="68531"/>
                        <a14:foregroundMark x1="64773" y1="63287" x2="64773" y2="63287"/>
                        <a14:foregroundMark x1="63636" y1="59441" x2="63636" y2="59441"/>
                        <a14:foregroundMark x1="68182" y1="63986" x2="68182" y2="63986"/>
                        <a14:foregroundMark x1="64773" y1="80420" x2="64773" y2="80420"/>
                        <a14:foregroundMark x1="53977" y1="95105" x2="53977" y2="95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167" y="-228600"/>
            <a:ext cx="3808018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2500" y="2603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7655" y="2595634"/>
            <a:ext cx="3986136" cy="1358995"/>
          </a:xfrm>
          <a:prstGeom prst="rect">
            <a:avLst/>
          </a:prstGeom>
          <a:solidFill>
            <a:srgbClr val="77933C"/>
          </a:solidFill>
          <a:ln w="57150" cmpd="thickThin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prstClr val="white"/>
                </a:solidFill>
                <a:latin typeface="华文仿宋"/>
                <a:ea typeface="华文仿宋"/>
                <a:cs typeface="华文仿宋"/>
              </a:rPr>
              <a:t>課程</a:t>
            </a:r>
            <a:endParaRPr lang="en-US" sz="7200" b="1" dirty="0">
              <a:solidFill>
                <a:prstClr val="white"/>
              </a:solidFill>
              <a:latin typeface="华文仿宋"/>
              <a:ea typeface="华文仿宋"/>
              <a:cs typeface="华文仿宋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274734" y="51118"/>
            <a:ext cx="9767687" cy="406648"/>
            <a:chOff x="0" y="6451352"/>
            <a:chExt cx="9767687" cy="406648"/>
          </a:xfrm>
        </p:grpSpPr>
        <p:grpSp>
          <p:nvGrpSpPr>
            <p:cNvPr id="15" name="群組 14"/>
            <p:cNvGrpSpPr/>
            <p:nvPr/>
          </p:nvGrpSpPr>
          <p:grpSpPr>
            <a:xfrm>
              <a:off x="0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63" name="群組 62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75" name="圖片 74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76" name="橢圓 75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4" name="群組 63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73" name="圖片 72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74" name="橢圓 73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5" name="群組 64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71" name="圖片 7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72" name="橢圓 71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6" name="群組 65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67" name="群組 66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69" name="圖片 68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0" name="橢圓 69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68" name="橢圓 67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8" name="群組 47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49" name="群組 48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61" name="圖片 6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62" name="橢圓 61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0" name="群組 49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59" name="圖片 58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60" name="橢圓 59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1" name="群組 50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57" name="圖片 5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58" name="橢圓 57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群組 51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53" name="群組 52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55" name="圖片 54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6" name="橢圓 55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54" name="橢圓 53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6" name="群組 15"/>
            <p:cNvGrpSpPr/>
            <p:nvPr/>
          </p:nvGrpSpPr>
          <p:grpSpPr>
            <a:xfrm>
              <a:off x="4834632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33" name="群組 32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45" name="圖片 44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46" name="橢圓 45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" name="群組 33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43" name="圖片 42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44" name="橢圓 43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群組 34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41" name="圖片 4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42" name="橢圓 41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" name="群組 35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37" name="群組 36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39" name="圖片 38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橢圓 39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8" name="橢圓 37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8" name="群組 17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9" name="群組 18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31" name="圖片 3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32" name="橢圓 31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群組 19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29" name="圖片 28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30" name="橢圓 29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" name="群組 20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27" name="圖片 2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28" name="橢圓 27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2" name="群組 21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23" name="群組 22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25" name="圖片 24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" name="橢圓 25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4" name="橢圓 23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" name="群組 76"/>
          <p:cNvGrpSpPr/>
          <p:nvPr/>
        </p:nvGrpSpPr>
        <p:grpSpPr>
          <a:xfrm>
            <a:off x="1274734" y="6446269"/>
            <a:ext cx="9767687" cy="406648"/>
            <a:chOff x="0" y="6451352"/>
            <a:chExt cx="9767687" cy="406648"/>
          </a:xfrm>
        </p:grpSpPr>
        <p:grpSp>
          <p:nvGrpSpPr>
            <p:cNvPr id="78" name="群組 77"/>
            <p:cNvGrpSpPr/>
            <p:nvPr/>
          </p:nvGrpSpPr>
          <p:grpSpPr>
            <a:xfrm>
              <a:off x="0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110" name="群組 109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26" name="群組 125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38" name="圖片 137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39" name="橢圓 138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7" name="群組 126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36" name="圖片 135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37" name="橢圓 136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8" name="群組 127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34" name="圖片 13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35" name="橢圓 134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9" name="群組 128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30" name="群組 129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32" name="圖片 131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3" name="橢圓 132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31" name="橢圓 130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11" name="群組 110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12" name="群組 11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24" name="圖片 12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25" name="橢圓 12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3" name="群組 11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22" name="圖片 121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23" name="橢圓 12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4" name="群組 11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20" name="圖片 11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21" name="橢圓 12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5" name="群組 11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16" name="群組 11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18" name="圖片 11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9" name="橢圓 11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17" name="橢圓 11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9" name="群組 78"/>
            <p:cNvGrpSpPr/>
            <p:nvPr/>
          </p:nvGrpSpPr>
          <p:grpSpPr>
            <a:xfrm>
              <a:off x="4834632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80" name="群組 79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08" name="圖片 107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09" name="橢圓 108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06" name="圖片 105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07" name="橢圓 106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04" name="圖片 10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05" name="橢圓 104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9" name="群組 98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00" name="群組 99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02" name="圖片 101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3" name="橢圓 102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01" name="橢圓 100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81" name="群組 80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82" name="群組 8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94" name="圖片 9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95" name="橢圓 9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3" name="群組 8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92" name="圖片 91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93" name="橢圓 9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4" name="群組 8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90" name="圖片 8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91" name="橢圓 9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5" name="群組 8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86" name="群組 8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88" name="圖片 8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橢圓 8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87" name="橢圓 8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816100" y="279687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民族系在學什麼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45700" y="0"/>
            <a:ext cx="495300" cy="2324100"/>
          </a:xfrm>
          <a:prstGeom prst="rect">
            <a:avLst/>
          </a:prstGeom>
          <a:solidFill>
            <a:srgbClr val="77933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仿宋"/>
                <a:ea typeface="华文仿宋"/>
                <a:cs typeface="华文仿宋"/>
              </a:rPr>
              <a:t>課程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81200" y="1692276"/>
            <a:ext cx="782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各民族的研究基礎上，關心各類民族、社會、國際議題</a:t>
            </a:r>
            <a:endParaRPr lang="en-US" altLang="zh-TW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25" y="134255"/>
            <a:ext cx="5838211" cy="649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橢圓 11"/>
          <p:cNvSpPr/>
          <p:nvPr/>
        </p:nvSpPr>
        <p:spPr>
          <a:xfrm>
            <a:off x="6892404" y="2208298"/>
            <a:ext cx="2292824" cy="208806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784488" y="1854324"/>
            <a:ext cx="2292824" cy="208806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群組 72"/>
          <p:cNvGrpSpPr/>
          <p:nvPr/>
        </p:nvGrpSpPr>
        <p:grpSpPr>
          <a:xfrm>
            <a:off x="1274734" y="6404738"/>
            <a:ext cx="9767687" cy="406648"/>
            <a:chOff x="0" y="6451352"/>
            <a:chExt cx="9767687" cy="406648"/>
          </a:xfrm>
        </p:grpSpPr>
        <p:grpSp>
          <p:nvGrpSpPr>
            <p:cNvPr id="74" name="群組 73"/>
            <p:cNvGrpSpPr/>
            <p:nvPr/>
          </p:nvGrpSpPr>
          <p:grpSpPr>
            <a:xfrm>
              <a:off x="0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106" name="群組 105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34" name="圖片 13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35" name="橢圓 13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3" name="群組 12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32" name="圖片 131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33" name="橢圓 13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4" name="群組 12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30" name="圖片 12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31" name="橢圓 13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5" name="群組 12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26" name="群組 12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28" name="圖片 12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9" name="橢圓 12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27" name="橢圓 12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07" name="群組 106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08" name="群組 107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20" name="圖片 11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21" name="橢圓 120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9" name="群組 108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18" name="圖片 117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19" name="橢圓 118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0" name="群組 109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16" name="圖片 115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17" name="橢圓 116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1" name="群組 110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12" name="群組 111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14" name="圖片 113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5" name="橢圓 114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13" name="橢圓 112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5" name="群組 74"/>
            <p:cNvGrpSpPr/>
            <p:nvPr/>
          </p:nvGrpSpPr>
          <p:grpSpPr>
            <a:xfrm>
              <a:off x="4834632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76" name="群組 75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92" name="群組 9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104" name="圖片 103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105" name="橢圓 10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3" name="群組 9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102" name="圖片 101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103" name="橢圓 10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4" name="群組 9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100" name="圖片 9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101" name="橢圓 10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5" name="群組 9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96" name="群組 9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98" name="圖片 9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橢圓 9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97" name="橢圓 9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77" name="群組 76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78" name="群組 77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90" name="圖片 89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91" name="橢圓 90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88" name="圖片 87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89" name="橢圓 88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0" name="群組 79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86" name="圖片 85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87" name="橢圓 86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1" name="群組 80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82" name="群組 81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84" name="圖片 83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橢圓 84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83" name="橢圓 82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0" name="群組 9"/>
          <p:cNvGrpSpPr/>
          <p:nvPr/>
        </p:nvGrpSpPr>
        <p:grpSpPr>
          <a:xfrm>
            <a:off x="1261368" y="97572"/>
            <a:ext cx="9767687" cy="406648"/>
            <a:chOff x="0" y="6451352"/>
            <a:chExt cx="9767687" cy="406648"/>
          </a:xfrm>
        </p:grpSpPr>
        <p:grpSp>
          <p:nvGrpSpPr>
            <p:cNvPr id="11" name="群組 10"/>
            <p:cNvGrpSpPr/>
            <p:nvPr/>
          </p:nvGrpSpPr>
          <p:grpSpPr>
            <a:xfrm>
              <a:off x="0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43" name="群組 42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59" name="群組 58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71" name="圖片 7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72" name="橢圓 71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0" name="群組 59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69" name="圖片 68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70" name="橢圓 69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1" name="群組 60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67" name="圖片 6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68" name="橢圓 67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" name="群組 61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63" name="群組 62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65" name="圖片 64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6" name="橢圓 65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64" name="橢圓 63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4" name="群組 43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45" name="群組 44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57" name="圖片 5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58" name="橢圓 57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55" name="圖片 54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56" name="橢圓 55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53" name="圖片 52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54" name="橢圓 53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8" name="群組 47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49" name="群組 48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51" name="圖片 50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" name="橢圓 51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50" name="橢圓 49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" name="群組 11"/>
            <p:cNvGrpSpPr/>
            <p:nvPr/>
          </p:nvGrpSpPr>
          <p:grpSpPr>
            <a:xfrm>
              <a:off x="4834632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29" name="群組 28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41" name="圖片 40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42" name="橢圓 41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0" name="群組 29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39" name="圖片 38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40" name="橢圓 39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1" name="群組 30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37" name="圖片 3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38" name="橢圓 37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群組 31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33" name="群組 32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35" name="圖片 34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橢圓 35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4" name="橢圓 33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4" name="群組 13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27" name="圖片 26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28" name="橢圓 27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" name="群組 15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25" name="圖片 24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26" name="橢圓 25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群組 16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23" name="圖片 22" descr="p237762370-1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24" name="橢圓 23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群組 17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21" name="圖片 20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" name="橢圓 21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0" name="橢圓 19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6" name="Rectangle 4"/>
          <p:cNvSpPr/>
          <p:nvPr/>
        </p:nvSpPr>
        <p:spPr>
          <a:xfrm>
            <a:off x="10045700" y="0"/>
            <a:ext cx="495300" cy="2324100"/>
          </a:xfrm>
          <a:prstGeom prst="rect">
            <a:avLst/>
          </a:prstGeom>
          <a:solidFill>
            <a:srgbClr val="77933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仿宋"/>
                <a:ea typeface="华文仿宋"/>
                <a:cs typeface="华文仿宋"/>
              </a:rPr>
              <a:t>課程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76" y="0"/>
            <a:ext cx="68356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89779" y="1"/>
            <a:ext cx="5036024" cy="750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89779" y="750628"/>
            <a:ext cx="5036024" cy="667011"/>
          </a:xfrm>
          <a:prstGeom prst="rect">
            <a:avLst/>
          </a:prstGeom>
          <a:solidFill>
            <a:srgbClr val="F7F374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</a:p>
        </p:txBody>
      </p:sp>
      <p:sp>
        <p:nvSpPr>
          <p:cNvPr id="9" name="矩形 8"/>
          <p:cNvSpPr/>
          <p:nvPr/>
        </p:nvSpPr>
        <p:spPr>
          <a:xfrm>
            <a:off x="6074612" y="1594704"/>
            <a:ext cx="4136188" cy="1694706"/>
          </a:xfrm>
          <a:prstGeom prst="rect">
            <a:avLst/>
          </a:prstGeom>
          <a:solidFill>
            <a:srgbClr val="F7F374"/>
          </a:solidFill>
          <a:ln w="190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74614" y="1623327"/>
            <a:ext cx="3549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藏語、蒙語、滿語、壯語、維吾爾語、阿美語、賽德克語</a:t>
            </a:r>
          </a:p>
        </p:txBody>
      </p:sp>
    </p:spTree>
    <p:extLst>
      <p:ext uri="{BB962C8B-B14F-4D97-AF65-F5344CB8AC3E}">
        <p14:creationId xmlns:p14="http://schemas.microsoft.com/office/powerpoint/2010/main" val="21183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8" grpId="0"/>
      <p:bldP spid="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9" y="941697"/>
            <a:ext cx="9854978" cy="52411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79" y="1"/>
            <a:ext cx="9766638" cy="408467"/>
          </a:xfrm>
          <a:prstGeom prst="rect">
            <a:avLst/>
          </a:prstGeom>
        </p:spPr>
      </p:pic>
      <p:sp>
        <p:nvSpPr>
          <p:cNvPr id="70" name="Rectangle 4"/>
          <p:cNvSpPr/>
          <p:nvPr/>
        </p:nvSpPr>
        <p:spPr>
          <a:xfrm>
            <a:off x="10045700" y="0"/>
            <a:ext cx="495300" cy="2324100"/>
          </a:xfrm>
          <a:prstGeom prst="rect">
            <a:avLst/>
          </a:prstGeom>
          <a:solidFill>
            <a:srgbClr val="77933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仿宋"/>
                <a:ea typeface="华文仿宋"/>
                <a:cs typeface="华文仿宋"/>
              </a:rPr>
              <a:t>課程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203031" y="6451352"/>
            <a:ext cx="9767687" cy="406648"/>
            <a:chOff x="0" y="6451352"/>
            <a:chExt cx="9767687" cy="406648"/>
          </a:xfrm>
        </p:grpSpPr>
        <p:grpSp>
          <p:nvGrpSpPr>
            <p:cNvPr id="8" name="群組 7"/>
            <p:cNvGrpSpPr/>
            <p:nvPr/>
          </p:nvGrpSpPr>
          <p:grpSpPr>
            <a:xfrm>
              <a:off x="0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40" name="群組 39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56" name="群組 55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68" name="圖片 67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69" name="橢圓 68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7" name="群組 56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66" name="圖片 65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67" name="橢圓 66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8" name="群組 57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64" name="圖片 63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65" name="橢圓 64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9" name="群組 58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60" name="群組 59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62" name="圖片 61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3" name="橢圓 62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61" name="橢圓 60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1" name="群組 40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42" name="群組 4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54" name="圖片 53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55" name="橢圓 5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52" name="圖片 51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53" name="橢圓 5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群組 4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50" name="圖片 49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51" name="橢圓 5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46" name="群組 4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48" name="圖片 4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9" name="橢圓 4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7" name="橢圓 4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" name="群組 8"/>
            <p:cNvGrpSpPr/>
            <p:nvPr/>
          </p:nvGrpSpPr>
          <p:grpSpPr>
            <a:xfrm>
              <a:off x="4834632" y="6451352"/>
              <a:ext cx="4933055" cy="406648"/>
              <a:chOff x="-36512" y="6014938"/>
              <a:chExt cx="9180512" cy="995412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-36512" y="602128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26" name="群組 25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38" name="圖片 37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39" name="橢圓 38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36" name="圖片 35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37" name="橢圓 36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" name="群組 27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34" name="圖片 33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35" name="橢圓 34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群組 28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30" name="群組 29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32" name="圖片 31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橢圓 32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1" name="橢圓 30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1" name="群組 10"/>
              <p:cNvGrpSpPr/>
              <p:nvPr/>
            </p:nvGrpSpPr>
            <p:grpSpPr>
              <a:xfrm>
                <a:off x="4463480" y="6014938"/>
                <a:ext cx="4680520" cy="989062"/>
                <a:chOff x="-36512" y="6021288"/>
                <a:chExt cx="4680520" cy="989062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>
                  <a:off x="3059832" y="6093296"/>
                  <a:ext cx="1584176" cy="917054"/>
                  <a:chOff x="3635896" y="3933056"/>
                  <a:chExt cx="1584176" cy="917054"/>
                </a:xfrm>
              </p:grpSpPr>
              <p:pic>
                <p:nvPicPr>
                  <p:cNvPr id="24" name="圖片 23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5484" t="47516" b="14472"/>
                  <a:stretch>
                    <a:fillRect/>
                  </a:stretch>
                </p:blipFill>
                <p:spPr>
                  <a:xfrm>
                    <a:off x="3779912" y="3933056"/>
                    <a:ext cx="1440160" cy="864096"/>
                  </a:xfrm>
                  <a:prstGeom prst="rect">
                    <a:avLst/>
                  </a:prstGeom>
                </p:spPr>
              </p:pic>
              <p:sp>
                <p:nvSpPr>
                  <p:cNvPr id="25" name="橢圓 24"/>
                  <p:cNvSpPr/>
                  <p:nvPr/>
                </p:nvSpPr>
                <p:spPr>
                  <a:xfrm>
                    <a:off x="3635896" y="4634086"/>
                    <a:ext cx="720080" cy="2160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" name="群組 12"/>
                <p:cNvGrpSpPr/>
                <p:nvPr/>
              </p:nvGrpSpPr>
              <p:grpSpPr>
                <a:xfrm>
                  <a:off x="-36512" y="6381328"/>
                  <a:ext cx="764530" cy="529456"/>
                  <a:chOff x="5148064" y="1844824"/>
                  <a:chExt cx="764530" cy="529456"/>
                </a:xfrm>
              </p:grpSpPr>
              <p:pic>
                <p:nvPicPr>
                  <p:cNvPr id="22" name="圖片 21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67742" b="80994"/>
                  <a:stretch>
                    <a:fillRect/>
                  </a:stretch>
                </p:blipFill>
                <p:spPr>
                  <a:xfrm>
                    <a:off x="5148064" y="1844824"/>
                    <a:ext cx="720080" cy="432048"/>
                  </a:xfrm>
                  <a:prstGeom prst="rect">
                    <a:avLst/>
                  </a:prstGeom>
                </p:spPr>
              </p:pic>
              <p:sp>
                <p:nvSpPr>
                  <p:cNvPr id="23" name="橢圓 22"/>
                  <p:cNvSpPr/>
                  <p:nvPr/>
                </p:nvSpPr>
                <p:spPr>
                  <a:xfrm>
                    <a:off x="5264522" y="2230264"/>
                    <a:ext cx="648072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群組 13"/>
                <p:cNvGrpSpPr/>
                <p:nvPr/>
              </p:nvGrpSpPr>
              <p:grpSpPr>
                <a:xfrm>
                  <a:off x="571302" y="6309320"/>
                  <a:ext cx="864096" cy="673472"/>
                  <a:chOff x="6497166" y="692696"/>
                  <a:chExt cx="864096" cy="673472"/>
                </a:xfrm>
              </p:grpSpPr>
              <p:pic>
                <p:nvPicPr>
                  <p:cNvPr id="20" name="圖片 19" descr="p237762370-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60187" r="64516" b="14471"/>
                  <a:stretch>
                    <a:fillRect/>
                  </a:stretch>
                </p:blipFill>
                <p:spPr>
                  <a:xfrm>
                    <a:off x="6516216" y="692696"/>
                    <a:ext cx="792088" cy="576064"/>
                  </a:xfrm>
                  <a:prstGeom prst="rect">
                    <a:avLst/>
                  </a:prstGeom>
                </p:spPr>
              </p:pic>
              <p:sp>
                <p:nvSpPr>
                  <p:cNvPr id="21" name="橢圓 20"/>
                  <p:cNvSpPr/>
                  <p:nvPr/>
                </p:nvSpPr>
                <p:spPr>
                  <a:xfrm>
                    <a:off x="6497166" y="1222152"/>
                    <a:ext cx="86409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群組 14"/>
                <p:cNvGrpSpPr/>
                <p:nvPr/>
              </p:nvGrpSpPr>
              <p:grpSpPr>
                <a:xfrm>
                  <a:off x="1259632" y="6021288"/>
                  <a:ext cx="2232248" cy="938312"/>
                  <a:chOff x="1547664" y="6013921"/>
                  <a:chExt cx="2232248" cy="938312"/>
                </a:xfrm>
              </p:grpSpPr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1547664" y="6013921"/>
                    <a:ext cx="2232248" cy="825029"/>
                    <a:chOff x="1547664" y="6032971"/>
                    <a:chExt cx="2232248" cy="825029"/>
                  </a:xfrm>
                </p:grpSpPr>
                <p:pic>
                  <p:nvPicPr>
                    <p:cNvPr id="18" name="圖片 17" descr="p237762370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5676" b="52647"/>
                    <a:stretch>
                      <a:fillRect/>
                    </a:stretch>
                  </p:blipFill>
                  <p:spPr>
                    <a:xfrm>
                      <a:off x="1547664" y="6137920"/>
                      <a:ext cx="2232248" cy="7200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橢圓 18"/>
                    <p:cNvSpPr/>
                    <p:nvPr/>
                  </p:nvSpPr>
                  <p:spPr>
                    <a:xfrm>
                      <a:off x="1691680" y="6032971"/>
                      <a:ext cx="50405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TW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7" name="橢圓 16"/>
                  <p:cNvSpPr/>
                  <p:nvPr/>
                </p:nvSpPr>
                <p:spPr>
                  <a:xfrm>
                    <a:off x="1723430" y="6808217"/>
                    <a:ext cx="50405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9294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170" y="1742385"/>
            <a:ext cx="2310594" cy="2752874"/>
          </a:xfrm>
          <a:solidFill>
            <a:schemeClr val="accent3">
              <a:lumMod val="75000"/>
            </a:schemeClr>
          </a:solidFill>
          <a:ln w="57150" cmpd="thinThick"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zh-TW" altLang="en-US" sz="8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多元應用</a:t>
            </a:r>
            <a:endParaRPr lang="en-US" sz="8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200" l="9901" r="99010">
                        <a14:foregroundMark x1="95545" y1="51200" x2="95545" y2="51200"/>
                        <a14:foregroundMark x1="72277" y1="86400" x2="72277" y2="86400"/>
                        <a14:foregroundMark x1="63861" y1="80800" x2="63861" y2="80800"/>
                        <a14:foregroundMark x1="88614" y1="30000" x2="88614" y2="30000"/>
                        <a14:foregroundMark x1="92079" y1="28800" x2="92079" y2="28800"/>
                        <a14:foregroundMark x1="86634" y1="32800" x2="86634" y2="32800"/>
                        <a14:foregroundMark x1="91089" y1="24800" x2="91089" y2="24800"/>
                        <a14:foregroundMark x1="92079" y1="24000" x2="92079" y2="24000"/>
                        <a14:foregroundMark x1="86139" y1="78400" x2="86139" y2="78400"/>
                        <a14:foregroundMark x1="87129" y1="74800" x2="87129" y2="74800"/>
                        <a14:foregroundMark x1="87129" y1="72800" x2="87129" y2="72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5504" y="-132770"/>
            <a:ext cx="5648543" cy="6990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 amt="4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94" l="875" r="90000">
                        <a14:foregroundMark x1="45750" y1="40071" x2="45750" y2="40071"/>
                        <a14:foregroundMark x1="37250" y1="43883" x2="37250" y2="43883"/>
                        <a14:foregroundMark x1="28000" y1="41312" x2="28000" y2="41312"/>
                        <a14:foregroundMark x1="8250" y1="54255" x2="8250" y2="54255"/>
                        <a14:foregroundMark x1="37625" y1="25709" x2="37625" y2="25709"/>
                        <a14:foregroundMark x1="14000" y1="14539" x2="14000" y2="14539"/>
                        <a14:foregroundMark x1="8250" y1="22961" x2="8250" y2="22961"/>
                        <a14:foregroundMark x1="8250" y1="20922" x2="8250" y2="20922"/>
                        <a14:foregroundMark x1="8500" y1="18440" x2="8500" y2="18440"/>
                        <a14:foregroundMark x1="38375" y1="74468" x2="38375" y2="74468"/>
                        <a14:foregroundMark x1="37875" y1="77216" x2="37875" y2="77216"/>
                        <a14:foregroundMark x1="27750" y1="81206" x2="27750" y2="81206"/>
                        <a14:foregroundMark x1="20875" y1="77394" x2="20875" y2="77394"/>
                        <a14:foregroundMark x1="16500" y1="73404" x2="16500" y2="73404"/>
                        <a14:foregroundMark x1="22125" y1="78546" x2="22125" y2="78546"/>
                        <a14:foregroundMark x1="47875" y1="86348" x2="47875" y2="86348"/>
                        <a14:foregroundMark x1="43750" y1="86170" x2="43750" y2="86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790" y="0"/>
            <a:ext cx="5720547" cy="77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90075" y="1568559"/>
            <a:ext cx="9249106" cy="53549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進入政府相關部門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從事學術研究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進入文化機構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其他：電影、節目製作、文學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  <a:p>
            <a:pPr marL="0" indent="0">
              <a:buNone/>
            </a:pPr>
            <a:endParaRPr lang="zh-TW" altLang="en-US" sz="36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5700" y="-101602"/>
            <a:ext cx="495300" cy="2380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多元應     用  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487492" y="0"/>
            <a:ext cx="9180508" cy="332656"/>
            <a:chOff x="-36512" y="6455599"/>
            <a:chExt cx="9762928" cy="402402"/>
          </a:xfrm>
        </p:grpSpPr>
        <p:grpSp>
          <p:nvGrpSpPr>
            <p:cNvPr id="23" name="群組 22"/>
            <p:cNvGrpSpPr/>
            <p:nvPr/>
          </p:nvGrpSpPr>
          <p:grpSpPr>
            <a:xfrm>
              <a:off x="1043608" y="6455599"/>
              <a:ext cx="1126728" cy="402402"/>
              <a:chOff x="-30162" y="6390964"/>
              <a:chExt cx="1308844" cy="467444"/>
            </a:xfrm>
          </p:grpSpPr>
          <p:pic>
            <p:nvPicPr>
              <p:cNvPr id="56" name="圖片 55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7" name="圖片 56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58" name="圖片 57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4" name="群組 23"/>
            <p:cNvGrpSpPr/>
            <p:nvPr/>
          </p:nvGrpSpPr>
          <p:grpSpPr>
            <a:xfrm>
              <a:off x="2123728" y="6455599"/>
              <a:ext cx="1126728" cy="402402"/>
              <a:chOff x="-30162" y="6390964"/>
              <a:chExt cx="1308844" cy="467444"/>
            </a:xfrm>
          </p:grpSpPr>
          <p:pic>
            <p:nvPicPr>
              <p:cNvPr id="53" name="圖片 52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4" name="圖片 53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55" name="圖片 54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5" name="群組 24"/>
            <p:cNvGrpSpPr/>
            <p:nvPr/>
          </p:nvGrpSpPr>
          <p:grpSpPr>
            <a:xfrm>
              <a:off x="3203848" y="6455599"/>
              <a:ext cx="1126728" cy="402402"/>
              <a:chOff x="-30162" y="6390964"/>
              <a:chExt cx="1308844" cy="467444"/>
            </a:xfrm>
          </p:grpSpPr>
          <p:pic>
            <p:nvPicPr>
              <p:cNvPr id="50" name="圖片 49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1" name="圖片 50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52" name="圖片 51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6" name="群組 25"/>
            <p:cNvGrpSpPr/>
            <p:nvPr/>
          </p:nvGrpSpPr>
          <p:grpSpPr>
            <a:xfrm>
              <a:off x="4283968" y="6455599"/>
              <a:ext cx="1126728" cy="402402"/>
              <a:chOff x="-30162" y="6390964"/>
              <a:chExt cx="1308844" cy="467444"/>
            </a:xfrm>
          </p:grpSpPr>
          <p:pic>
            <p:nvPicPr>
              <p:cNvPr id="47" name="圖片 46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48" name="圖片 47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49" name="圖片 48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7" name="群組 26"/>
            <p:cNvGrpSpPr/>
            <p:nvPr/>
          </p:nvGrpSpPr>
          <p:grpSpPr>
            <a:xfrm>
              <a:off x="5364088" y="6455599"/>
              <a:ext cx="1126728" cy="402402"/>
              <a:chOff x="-30162" y="6390964"/>
              <a:chExt cx="1308844" cy="467444"/>
            </a:xfrm>
          </p:grpSpPr>
          <p:pic>
            <p:nvPicPr>
              <p:cNvPr id="44" name="圖片 43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45" name="圖片 44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46" name="圖片 45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8" name="群組 27"/>
            <p:cNvGrpSpPr/>
            <p:nvPr/>
          </p:nvGrpSpPr>
          <p:grpSpPr>
            <a:xfrm>
              <a:off x="6444208" y="6455599"/>
              <a:ext cx="1126728" cy="402402"/>
              <a:chOff x="-30162" y="6390964"/>
              <a:chExt cx="1308844" cy="467444"/>
            </a:xfrm>
          </p:grpSpPr>
          <p:pic>
            <p:nvPicPr>
              <p:cNvPr id="41" name="圖片 40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42" name="圖片 41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43" name="圖片 42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29" name="群組 28"/>
            <p:cNvGrpSpPr/>
            <p:nvPr/>
          </p:nvGrpSpPr>
          <p:grpSpPr>
            <a:xfrm>
              <a:off x="7524328" y="6455599"/>
              <a:ext cx="1126728" cy="402402"/>
              <a:chOff x="-30162" y="6390964"/>
              <a:chExt cx="1308844" cy="467444"/>
            </a:xfrm>
          </p:grpSpPr>
          <p:pic>
            <p:nvPicPr>
              <p:cNvPr id="38" name="圖片 37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39" name="圖片 38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40" name="圖片 39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30" name="群組 29"/>
            <p:cNvGrpSpPr/>
            <p:nvPr/>
          </p:nvGrpSpPr>
          <p:grpSpPr>
            <a:xfrm>
              <a:off x="8599688" y="6455599"/>
              <a:ext cx="1126728" cy="402402"/>
              <a:chOff x="-30162" y="6390964"/>
              <a:chExt cx="1308844" cy="467444"/>
            </a:xfrm>
          </p:grpSpPr>
          <p:pic>
            <p:nvPicPr>
              <p:cNvPr id="35" name="圖片 34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36" name="圖片 35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37" name="圖片 36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31" name="群組 30"/>
            <p:cNvGrpSpPr/>
            <p:nvPr/>
          </p:nvGrpSpPr>
          <p:grpSpPr>
            <a:xfrm>
              <a:off x="-36512" y="6455599"/>
              <a:ext cx="1126728" cy="402402"/>
              <a:chOff x="-30162" y="6390964"/>
              <a:chExt cx="1308844" cy="467444"/>
            </a:xfrm>
          </p:grpSpPr>
          <p:pic>
            <p:nvPicPr>
              <p:cNvPr id="32" name="圖片 31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33" name="圖片 32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34" name="圖片 33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</p:grpSp>
      <p:grpSp>
        <p:nvGrpSpPr>
          <p:cNvPr id="59" name="群組 58"/>
          <p:cNvGrpSpPr/>
          <p:nvPr/>
        </p:nvGrpSpPr>
        <p:grpSpPr>
          <a:xfrm>
            <a:off x="1468031" y="6438083"/>
            <a:ext cx="9180508" cy="332656"/>
            <a:chOff x="-36512" y="6455599"/>
            <a:chExt cx="9762928" cy="402402"/>
          </a:xfrm>
        </p:grpSpPr>
        <p:grpSp>
          <p:nvGrpSpPr>
            <p:cNvPr id="60" name="群組 59"/>
            <p:cNvGrpSpPr/>
            <p:nvPr/>
          </p:nvGrpSpPr>
          <p:grpSpPr>
            <a:xfrm>
              <a:off x="1043608" y="6455599"/>
              <a:ext cx="1126728" cy="402402"/>
              <a:chOff x="-30162" y="6390964"/>
              <a:chExt cx="1308844" cy="467444"/>
            </a:xfrm>
          </p:grpSpPr>
          <p:pic>
            <p:nvPicPr>
              <p:cNvPr id="93" name="圖片 92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94" name="圖片 93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95" name="圖片 94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1" name="群組 60"/>
            <p:cNvGrpSpPr/>
            <p:nvPr/>
          </p:nvGrpSpPr>
          <p:grpSpPr>
            <a:xfrm>
              <a:off x="2123728" y="6455599"/>
              <a:ext cx="1126728" cy="402402"/>
              <a:chOff x="-30162" y="6390964"/>
              <a:chExt cx="1308844" cy="467444"/>
            </a:xfrm>
          </p:grpSpPr>
          <p:pic>
            <p:nvPicPr>
              <p:cNvPr id="90" name="圖片 89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91" name="圖片 90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92" name="圖片 91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2" name="群組 61"/>
            <p:cNvGrpSpPr/>
            <p:nvPr/>
          </p:nvGrpSpPr>
          <p:grpSpPr>
            <a:xfrm>
              <a:off x="3203848" y="6455599"/>
              <a:ext cx="1126728" cy="402402"/>
              <a:chOff x="-30162" y="6390964"/>
              <a:chExt cx="1308844" cy="467444"/>
            </a:xfrm>
          </p:grpSpPr>
          <p:pic>
            <p:nvPicPr>
              <p:cNvPr id="87" name="圖片 86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88" name="圖片 87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89" name="圖片 88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3" name="群組 62"/>
            <p:cNvGrpSpPr/>
            <p:nvPr/>
          </p:nvGrpSpPr>
          <p:grpSpPr>
            <a:xfrm>
              <a:off x="4283968" y="6455599"/>
              <a:ext cx="1126728" cy="402402"/>
              <a:chOff x="-30162" y="6390964"/>
              <a:chExt cx="1308844" cy="467444"/>
            </a:xfrm>
          </p:grpSpPr>
          <p:pic>
            <p:nvPicPr>
              <p:cNvPr id="84" name="圖片 83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85" name="圖片 84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86" name="圖片 85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4" name="群組 63"/>
            <p:cNvGrpSpPr/>
            <p:nvPr/>
          </p:nvGrpSpPr>
          <p:grpSpPr>
            <a:xfrm>
              <a:off x="5364088" y="6455599"/>
              <a:ext cx="1126728" cy="402402"/>
              <a:chOff x="-30162" y="6390964"/>
              <a:chExt cx="1308844" cy="467444"/>
            </a:xfrm>
          </p:grpSpPr>
          <p:pic>
            <p:nvPicPr>
              <p:cNvPr id="81" name="圖片 80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82" name="圖片 81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83" name="圖片 82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5" name="群組 64"/>
            <p:cNvGrpSpPr/>
            <p:nvPr/>
          </p:nvGrpSpPr>
          <p:grpSpPr>
            <a:xfrm>
              <a:off x="6444208" y="6455599"/>
              <a:ext cx="1126728" cy="402402"/>
              <a:chOff x="-30162" y="6390964"/>
              <a:chExt cx="1308844" cy="467444"/>
            </a:xfrm>
          </p:grpSpPr>
          <p:pic>
            <p:nvPicPr>
              <p:cNvPr id="78" name="圖片 77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79" name="圖片 78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80" name="圖片 79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6" name="群組 65"/>
            <p:cNvGrpSpPr/>
            <p:nvPr/>
          </p:nvGrpSpPr>
          <p:grpSpPr>
            <a:xfrm>
              <a:off x="7524328" y="6455599"/>
              <a:ext cx="1126728" cy="402402"/>
              <a:chOff x="-30162" y="6390964"/>
              <a:chExt cx="1308844" cy="467444"/>
            </a:xfrm>
          </p:grpSpPr>
          <p:pic>
            <p:nvPicPr>
              <p:cNvPr id="75" name="圖片 74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76" name="圖片 75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77" name="圖片 76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7" name="群組 66"/>
            <p:cNvGrpSpPr/>
            <p:nvPr/>
          </p:nvGrpSpPr>
          <p:grpSpPr>
            <a:xfrm>
              <a:off x="8599688" y="6455599"/>
              <a:ext cx="1126728" cy="402402"/>
              <a:chOff x="-30162" y="6390964"/>
              <a:chExt cx="1308844" cy="467444"/>
            </a:xfrm>
          </p:grpSpPr>
          <p:pic>
            <p:nvPicPr>
              <p:cNvPr id="72" name="圖片 71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73" name="圖片 72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74" name="圖片 73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  <p:grpSp>
          <p:nvGrpSpPr>
            <p:cNvPr id="68" name="群組 67"/>
            <p:cNvGrpSpPr/>
            <p:nvPr/>
          </p:nvGrpSpPr>
          <p:grpSpPr>
            <a:xfrm>
              <a:off x="-36512" y="6455599"/>
              <a:ext cx="1126728" cy="402402"/>
              <a:chOff x="-30162" y="6390964"/>
              <a:chExt cx="1308844" cy="467444"/>
            </a:xfrm>
          </p:grpSpPr>
          <p:pic>
            <p:nvPicPr>
              <p:cNvPr id="69" name="圖片 68" descr="asdf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46634" y="6425952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70" name="圖片 69" descr="asdfg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6390964"/>
                <a:ext cx="470212" cy="467036"/>
              </a:xfrm>
              <a:prstGeom prst="rect">
                <a:avLst/>
              </a:prstGeom>
            </p:spPr>
          </p:pic>
          <p:pic>
            <p:nvPicPr>
              <p:cNvPr id="71" name="圖片 70" descr="asdfgh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0162" y="6394028"/>
                <a:ext cx="467542" cy="464380"/>
              </a:xfrm>
              <a:prstGeom prst="rect">
                <a:avLst/>
              </a:prstGeom>
            </p:spPr>
          </p:pic>
        </p:grpSp>
      </p:grpSp>
      <p:sp>
        <p:nvSpPr>
          <p:cNvPr id="7" name="矩形 6"/>
          <p:cNvSpPr/>
          <p:nvPr/>
        </p:nvSpPr>
        <p:spPr>
          <a:xfrm>
            <a:off x="1942628" y="5351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800" dirty="0">
                <a:ln w="18415" cmpd="sng">
                  <a:solidFill>
                    <a:srgbClr val="CD4223">
                      <a:lumMod val="50000"/>
                    </a:srgbClr>
                  </a:solidFill>
                  <a:prstDash val="solid"/>
                </a:ln>
                <a:solidFill>
                  <a:srgbClr val="CD4223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DFPLiShuW3-B5"/>
              </a:rPr>
              <a:t>就業方面</a:t>
            </a:r>
            <a:endParaRPr lang="zh-TW" alt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35" y="250477"/>
            <a:ext cx="4973159" cy="1143000"/>
          </a:xfrm>
          <a:blipFill rotWithShape="1">
            <a:blip r:embed="rId3"/>
            <a:tile tx="0" ty="0" sx="100000" sy="100000" flip="none" algn="tl"/>
          </a:blipFill>
          <a:ln w="57150" cmpd="thickThin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電影：賽德克巴萊</a:t>
            </a:r>
            <a:endParaRPr lang="en-US" sz="4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3"/>
          <p:cNvSpPr/>
          <p:nvPr/>
        </p:nvSpPr>
        <p:spPr>
          <a:xfrm>
            <a:off x="10045700" y="-101602"/>
            <a:ext cx="495300" cy="2380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多元應     用  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71650" y="2047164"/>
            <a:ext cx="8521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製作團隊中的美術指導</a:t>
            </a:r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邱若龍老師</a:t>
            </a:r>
            <a:endParaRPr lang="en-US" altLang="zh-TW" sz="4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為了瞭解賽德克的民族服裝、部落樣貌、生活習慣，他進入部落與當地人共同生活，建立與族人的關係，以便訪談，並了解族人對霧社事件的觀點及歷史。</a:t>
            </a:r>
            <a:endParaRPr lang="zh-TW" altLang="zh-TW" sz="3200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9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3682" y="-240475"/>
            <a:ext cx="10018713" cy="1752599"/>
          </a:xfrm>
        </p:spPr>
        <p:txBody>
          <a:bodyPr/>
          <a:lstStyle/>
          <a:p>
            <a:r>
              <a:rPr lang="zh-TW" altLang="en-US" dirty="0" smtClean="0"/>
              <a:t>提升競爭</a:t>
            </a:r>
            <a:r>
              <a:rPr lang="zh-TW" altLang="en-US" dirty="0"/>
              <a:t>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Competiton</a:t>
            </a:r>
            <a:r>
              <a:rPr lang="en-US" altLang="zh-TW" dirty="0" smtClean="0"/>
              <a:t> improvement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2439"/>
              </p:ext>
            </p:extLst>
          </p:nvPr>
        </p:nvGraphicFramePr>
        <p:xfrm>
          <a:off x="189901" y="1246909"/>
          <a:ext cx="11804175" cy="552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7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61" y="349852"/>
            <a:ext cx="4973159" cy="1143000"/>
          </a:xfrm>
          <a:blipFill rotWithShape="1">
            <a:blip r:embed="rId3"/>
            <a:tile tx="0" ty="0" sx="100000" sy="100000" flip="none" algn="tl"/>
          </a:blipFill>
          <a:ln w="57150" cmpd="thickThin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仿宋"/>
                <a:ea typeface="华文仿宋"/>
                <a:cs typeface="华文仿宋"/>
              </a:rPr>
              <a:t>國家地理頻道</a:t>
            </a:r>
            <a:endParaRPr lang="en-US" sz="4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仿宋"/>
              <a:ea typeface="华文仿宋"/>
              <a:cs typeface="华文仿宋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3"/>
          <p:cNvSpPr/>
          <p:nvPr/>
        </p:nvSpPr>
        <p:spPr>
          <a:xfrm>
            <a:off x="10045700" y="-101602"/>
            <a:ext cx="495300" cy="2380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多元應     用  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71650" y="2047164"/>
            <a:ext cx="8521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由美國國家地理學會成立的一個製作與播放以自然、科學、文化與歷史紀錄片的付費電視頻道。節目主題包含「前進叢林」、「大猩猩謀殺案」、「禁忌異域」、「全世界最理想的工作」等。</a:t>
            </a:r>
            <a:endParaRPr lang="en-US" altLang="zh-TW" sz="32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zh-TW" altLang="en-US" sz="32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1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301301" y="1615595"/>
            <a:ext cx="8574622" cy="2616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政治學</a:t>
            </a:r>
            <a:r>
              <a:rPr lang="zh-TW" altLang="en-US" sz="7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01" y="1615594"/>
            <a:ext cx="4279906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7685" y="236913"/>
            <a:ext cx="10018713" cy="1752599"/>
          </a:xfrm>
        </p:spPr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8"/>
            <a:ext cx="7886700" cy="4740275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本系發展在以下三方面展現出特色：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政治思想、政治制度與政治行為並重，並探討其間的互動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關係。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理論與實務兼顧。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(3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重視科際整合。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培養人文素養、德志兼備、發揮終身學習知能、博愛濟世之專識人才，以為社會優良公民，並追求學術卓越，兼顧國際與本土化，發展成為研究型大學。社會科學院則以設置台灣研究中心、聘任國際學術講座、增強社科院國際化與國際競爭力為宗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政治社會學、政治經濟學、政治傳播學、政治統計學、政治文學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等課程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26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912" y="544484"/>
            <a:ext cx="10018713" cy="17525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內容很多，有聽沒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6482"/>
            <a:ext cx="7886700" cy="391391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聽聽老師怎麼說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冒號、引號、問號的故事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(?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思想獨立、邏輯思考能力、口才能力、更認識自己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我們的老師如何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86" y="4961505"/>
            <a:ext cx="5121084" cy="155461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56269" y="4961505"/>
            <a:ext cx="220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TW" b="1" dirty="0">
                <a:solidFill>
                  <a:prstClr val="white"/>
                </a:solidFill>
                <a:latin typeface="Calibri"/>
              </a:rPr>
              <a:t>Hi~! </a:t>
            </a:r>
            <a:r>
              <a:rPr lang="zh-TW" altLang="en-US" b="1" dirty="0">
                <a:solidFill>
                  <a:prstClr val="white"/>
                </a:solidFill>
                <a:latin typeface="Calibri"/>
              </a:rPr>
              <a:t>你是我在找的那個人嗎</a:t>
            </a:r>
            <a:r>
              <a:rPr lang="en-US" altLang="zh-TW" b="1" dirty="0">
                <a:solidFill>
                  <a:prstClr val="white"/>
                </a:solidFill>
                <a:latin typeface="Calibri"/>
              </a:rPr>
              <a:t>?</a:t>
            </a:r>
          </a:p>
          <a:p>
            <a:pPr defTabSz="914400"/>
            <a:r>
              <a:rPr lang="en-US" altLang="zh-TW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zh-TW" altLang="en-US" b="1" dirty="0">
                <a:solidFill>
                  <a:prstClr val="white"/>
                </a:solidFill>
                <a:latin typeface="Calibri"/>
              </a:rPr>
              <a:t>     </a:t>
            </a:r>
            <a:r>
              <a:rPr lang="en-US" altLang="zh-TW" b="1" dirty="0">
                <a:solidFill>
                  <a:prstClr val="white"/>
                </a:solidFill>
                <a:latin typeface="Calibri"/>
              </a:rPr>
              <a:t>\ /</a:t>
            </a:r>
            <a:endParaRPr lang="zh-TW" alt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2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8058" y="137160"/>
            <a:ext cx="10018713" cy="17525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誰適合政治系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8"/>
            <a:ext cx="7886700" cy="471487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如果你喜歡思考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如果對政治有興趣、有熱情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對社會有責任感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有主見、喜歡表達出來和他人討論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想要打開眼界和世界觀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如果想從政、考公職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&lt;&lt;&lt;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未來出路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45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9620" y="245226"/>
            <a:ext cx="10018713" cy="17525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綜合建議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8"/>
            <a:ext cx="7886700" cy="4638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不要被大眾所認知的「政治」給嚇跑了，因為政治系學的東西真的很有趣；但也不要存心來這裡打混，因為你只會浪費四年而已。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政治系不像是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訓練學校或商學院一樣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，只學了該用什麼、能用什麼，就將一屆一屆的學生放虎歸山，卻沒教我們該如何安身立命，也難怪社會上充滿著空虛、疲憊的上班族。</a:t>
            </a:r>
          </a:p>
          <a:p>
            <a:pPr marL="0" indent="0" fontAlgn="base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我們都該問問自己，有哪些事情，就像每天吃飯睡覺一樣，不做，就活不下去的。那可能就是自己安身立命之所在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、摘自網路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Blog:&lt;</a:t>
            </a:r>
            <a:r>
              <a:rPr lang="zh-TW" altLang="en-US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我該讀什麼系？選擇政治系前你該問自己的幾個問題</a:t>
            </a:r>
            <a:r>
              <a:rPr lang="en-US" altLang="zh-TW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pPr marL="0" indent="0" fontAlgn="base">
              <a:buNone/>
            </a:pPr>
            <a:r>
              <a:rPr lang="en-US" altLang="zh-TW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升學就業地圖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26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公共行政學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474"/>
          <a:stretch/>
        </p:blipFill>
        <p:spPr>
          <a:xfrm>
            <a:off x="2618509" y="1380068"/>
            <a:ext cx="3343440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340768"/>
          <a:ext cx="829126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310878" y="1700809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校排名前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</a:p>
          <a:p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學測總級分前標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25845" y="3140968"/>
            <a:ext cx="5450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第一階段學測國文、英文、社會前標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成績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、面試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、備審資料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</a:p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國文、數學、社會*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、英文*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384890" y="4956263"/>
            <a:ext cx="154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*1.5</a:t>
            </a:r>
          </a:p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英文*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</a:p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數乙*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</a:p>
          <a:p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社會*</a:t>
            </a:r>
            <a:r>
              <a:rPr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3002283" y="209010"/>
            <a:ext cx="7410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B8F22">
                    <a:lumMod val="50000"/>
                  </a:srgbClr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如何進入公行</a:t>
            </a:r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B8F22">
                    <a:lumMod val="50000"/>
                  </a:srgbClr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B8F22">
                    <a:lumMod val="50000"/>
                  </a:srgbClr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EB8F22">
                  <a:lumMod val="50000"/>
                </a:srgbClr>
              </a:solidFill>
              <a:effectLst>
                <a:outerShdw blurRad="12700" dist="38100" dir="2700000" algn="tl" rotWithShape="0">
                  <a:srgbClr val="4FA9C1">
                    <a:lumMod val="60000"/>
                    <a:lumOff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/>
          </p:nvPr>
        </p:nvGraphicFramePr>
        <p:xfrm>
          <a:off x="2199361" y="1391820"/>
          <a:ext cx="887319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2678087" y="283824"/>
            <a:ext cx="7410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en-US" altLang="zh-TW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FA9C1"/>
              </a:solidFill>
              <a:effectLst>
                <a:outerShdw blurRad="12700" dist="38100" dir="2700000" algn="tl" rotWithShape="0">
                  <a:srgbClr val="4FA9C1">
                    <a:lumMod val="60000"/>
                    <a:lumOff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6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/>
        </p:nvSpPr>
        <p:spPr>
          <a:xfrm>
            <a:off x="6306595" y="1263499"/>
            <a:ext cx="2842799" cy="26862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074323" y="1255332"/>
            <a:ext cx="2795245" cy="26862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34192" y="28992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17159" y="29144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社會學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821068" y="2276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行政統計學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667735" y="2204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行政學</a:t>
            </a:r>
          </a:p>
        </p:txBody>
      </p:sp>
      <p:sp>
        <p:nvSpPr>
          <p:cNvPr id="13" name="橢圓 12"/>
          <p:cNvSpPr/>
          <p:nvPr/>
        </p:nvSpPr>
        <p:spPr>
          <a:xfrm>
            <a:off x="1726210" y="3923689"/>
            <a:ext cx="2858433" cy="27582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810709" y="4022713"/>
            <a:ext cx="2734189" cy="26235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697298" y="3923689"/>
            <a:ext cx="2784245" cy="26235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01217" y="16288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基礎社會科學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699000" y="16381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基礎公共行政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120460" y="42930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行政管理模組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188350" y="43651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政策管理模組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133732" y="43651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跨域管理模組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964118" y="26237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中華民國憲法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536160" y="30689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公共經濟學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688699" y="30689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政治學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830674" y="21834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比較政府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031982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組織行為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355148" y="52919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政府人事管理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047430" y="57938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公共管理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223231" y="5793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行政法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255394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公務倫理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099352" y="49334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公共政策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204011" y="49334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626770" y="60932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政策分析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280522" y="53344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環境與永續發展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303765" y="57239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政府預算與財政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766768" y="4859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科技與政府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9163684" y="48691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跨部門治理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8148022" y="5229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全球化與國際事務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8255948" y="55892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都市與地方治理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588404" y="60212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第三部門</a:t>
            </a:r>
          </a:p>
        </p:txBody>
      </p:sp>
      <p:sp>
        <p:nvSpPr>
          <p:cNvPr id="40" name="矩形 39"/>
          <p:cNvSpPr/>
          <p:nvPr/>
        </p:nvSpPr>
        <p:spPr>
          <a:xfrm>
            <a:off x="2682407" y="172347"/>
            <a:ext cx="7410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公行系學什</a:t>
            </a:r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en-US" altLang="zh-TW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FA9C1"/>
              </a:solidFill>
              <a:effectLst>
                <a:outerShdw blurRad="12700" dist="38100" dir="2700000" algn="tl" rotWithShape="0">
                  <a:srgbClr val="4FA9C1">
                    <a:lumMod val="60000"/>
                    <a:lumOff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114053" y="1380068"/>
            <a:ext cx="8574622" cy="2616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地政學系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53" y="800389"/>
            <a:ext cx="3361875" cy="31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99320991"/>
              </p:ext>
            </p:extLst>
          </p:nvPr>
        </p:nvGraphicFramePr>
        <p:xfrm>
          <a:off x="2038721" y="1612282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2852653" y="657897"/>
            <a:ext cx="7410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公行系</a:t>
            </a:r>
            <a:r>
              <a:rPr lang="en-US" altLang="zh-TW" sz="6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企管系</a:t>
            </a:r>
            <a:endParaRPr lang="zh-TW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FA9C1"/>
              </a:solidFill>
              <a:effectLst>
                <a:outerShdw blurRad="12700" dist="38100" dir="2700000" algn="tl" rotWithShape="0">
                  <a:srgbClr val="4FA9C1">
                    <a:lumMod val="60000"/>
                    <a:lumOff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/>
          </p:nvPr>
        </p:nvGraphicFramePr>
        <p:xfrm>
          <a:off x="2135560" y="1628800"/>
          <a:ext cx="887880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2973055" y="2966356"/>
            <a:ext cx="2890664" cy="2034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於公務機關任職</a:t>
            </a:r>
          </a:p>
        </p:txBody>
      </p:sp>
      <p:sp>
        <p:nvSpPr>
          <p:cNvPr id="5" name="矩形 4"/>
          <p:cNvSpPr/>
          <p:nvPr/>
        </p:nvSpPr>
        <p:spPr>
          <a:xfrm>
            <a:off x="2403766" y="400203"/>
            <a:ext cx="7410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公行系的</a:t>
            </a:r>
            <a:r>
              <a:rPr lang="zh-TW" alt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FA9C1"/>
                </a:solidFill>
                <a:effectLst>
                  <a:outerShdw blurRad="12700" dist="38100" dir="2700000" algn="tl" rotWithShape="0">
                    <a:srgbClr val="4FA9C1">
                      <a:lumMod val="60000"/>
                      <a:lumOff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FA9C1"/>
              </a:solidFill>
              <a:effectLst>
                <a:outerShdw blurRad="12700" dist="38100" dir="2700000" algn="tl" rotWithShape="0">
                  <a:srgbClr val="4FA9C1">
                    <a:lumMod val="60000"/>
                    <a:lumOff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0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BC19-55F1-F048-AA3E-C695FE3B6D1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500" y="1854200"/>
            <a:ext cx="2997200" cy="2870200"/>
          </a:xfrm>
          <a:prstGeom prst="rect">
            <a:avLst/>
          </a:prstGeom>
          <a:solidFill>
            <a:srgbClr val="953735"/>
          </a:solidFill>
          <a:ln w="57150" cmpd="thickThin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华文仿宋"/>
              </a:rPr>
              <a:t>心得分享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华文仿宋"/>
            </a:endParaRPr>
          </a:p>
        </p:txBody>
      </p:sp>
      <p:pic>
        <p:nvPicPr>
          <p:cNvPr id="6" name="圖片 5" descr="mayan-calendar_tzolkin-day-names_657x225-5.gif"/>
          <p:cNvPicPr>
            <a:picLocks noChangeAspect="1"/>
          </p:cNvPicPr>
          <p:nvPr/>
        </p:nvPicPr>
        <p:blipFill>
          <a:blip r:embed="rId2" cstate="print"/>
          <a:srcRect t="50399" b="26081"/>
          <a:stretch>
            <a:fillRect/>
          </a:stretch>
        </p:blipFill>
        <p:spPr>
          <a:xfrm>
            <a:off x="1524001" y="147169"/>
            <a:ext cx="6257925" cy="504056"/>
          </a:xfrm>
          <a:prstGeom prst="rect">
            <a:avLst/>
          </a:prstGeom>
        </p:spPr>
      </p:pic>
      <p:pic>
        <p:nvPicPr>
          <p:cNvPr id="7" name="圖片 6" descr="6a86be3ea4bd7239f38c76657b66ee1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101"/>
          <a:stretch>
            <a:fillRect/>
          </a:stretch>
        </p:blipFill>
        <p:spPr>
          <a:xfrm>
            <a:off x="7806377" y="0"/>
            <a:ext cx="724040" cy="83671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67" y="5938738"/>
            <a:ext cx="725487" cy="835224"/>
          </a:xfrm>
          <a:prstGeom prst="rect">
            <a:avLst/>
          </a:prstGeom>
        </p:spPr>
      </p:pic>
      <p:pic>
        <p:nvPicPr>
          <p:cNvPr id="8" name="圖片 7" descr="mayan-calendar_tzolkin-day-names_657x225-5.gif"/>
          <p:cNvPicPr>
            <a:picLocks noChangeAspect="1"/>
          </p:cNvPicPr>
          <p:nvPr/>
        </p:nvPicPr>
        <p:blipFill>
          <a:blip r:embed="rId2" cstate="print"/>
          <a:srcRect b="73120"/>
          <a:stretch>
            <a:fillRect/>
          </a:stretch>
        </p:blipFill>
        <p:spPr>
          <a:xfrm>
            <a:off x="4410076" y="6250880"/>
            <a:ext cx="625792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263691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地政</a:t>
            </a:r>
            <a:r>
              <a:rPr lang="en-US" altLang="zh-TW" dirty="0" smtClean="0"/>
              <a:t>?!</a:t>
            </a:r>
            <a:r>
              <a:rPr lang="zh-TW" altLang="en-US" dirty="0" smtClean="0"/>
              <a:t>地震</a:t>
            </a:r>
            <a:r>
              <a:rPr lang="en-US" altLang="zh-TW" dirty="0" smtClean="0"/>
              <a:t>?!</a:t>
            </a:r>
            <a:endParaRPr lang="zh-TW" altLang="en-US" dirty="0"/>
          </a:p>
        </p:txBody>
      </p:sp>
      <p:pic>
        <p:nvPicPr>
          <p:cNvPr id="1028" name="Picture 4" descr="http://www.epochtimes.com/i6/100305015843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836713"/>
            <a:ext cx="7620000" cy="5143501"/>
          </a:xfrm>
          <a:prstGeom prst="rect">
            <a:avLst/>
          </a:prstGeom>
          <a:noFill/>
        </p:spPr>
      </p:pic>
      <p:pic>
        <p:nvPicPr>
          <p:cNvPr id="1030" name="Picture 6" descr="http://img.ithome.com/newsuploadfiles/2012/12/20121220_143430_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348881"/>
            <a:ext cx="2133600" cy="224790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4077072"/>
            <a:ext cx="2381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books.public.com.tw/action/201303/images/landexam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1772817"/>
            <a:ext cx="8784976" cy="323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8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81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政大地政系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68208" y="5013176"/>
            <a:ext cx="2242592" cy="127334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719736" y="2636912"/>
            <a:ext cx="864096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政大地政系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015880" y="2492896"/>
            <a:ext cx="108012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015880" y="3789040"/>
            <a:ext cx="1215752" cy="8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015880" y="4581128"/>
            <a:ext cx="108012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6528048" y="2204864"/>
            <a:ext cx="27363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土地管理組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528048" y="3501008"/>
            <a:ext cx="273630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土地資源規劃組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528048" y="4797152"/>
            <a:ext cx="273630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土地測量與資訊組</a:t>
            </a:r>
          </a:p>
        </p:txBody>
      </p:sp>
    </p:spTree>
    <p:extLst>
      <p:ext uri="{BB962C8B-B14F-4D97-AF65-F5344CB8AC3E}">
        <p14:creationId xmlns:p14="http://schemas.microsoft.com/office/powerpoint/2010/main" val="5108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土地管理組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8506" y="2438399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一類組科系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國英數乙歷地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融合法政、經濟與商學等專業學門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兼顧國土行政管理及不動產開發經營等特色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主要課程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法政類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土地法、土地登記、土地行政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商管類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房地產投資、不動產管理、不動產財務分析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808505" y="4296293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未來出路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公部門、地政士、不動產估價師、不動產經紀人、物業管理、不動產投資等等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1_機器人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2_機器人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3_機器人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TC103457496[[fn=視差]]</Template>
  <TotalTime>477</TotalTime>
  <Words>1709</Words>
  <Application>Microsoft Office PowerPoint</Application>
  <PresentationFormat>自訂</PresentationFormat>
  <Paragraphs>350</Paragraphs>
  <Slides>62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62</vt:i4>
      </vt:variant>
    </vt:vector>
  </HeadingPairs>
  <TitlesOfParts>
    <vt:vector size="66" baseType="lpstr">
      <vt:lpstr>機器人</vt:lpstr>
      <vt:lpstr>1_機器人</vt:lpstr>
      <vt:lpstr>2_機器人</vt:lpstr>
      <vt:lpstr>3_機器人</vt:lpstr>
      <vt:lpstr>社科院大使</vt:lpstr>
      <vt:lpstr>WHAT WE DO??</vt:lpstr>
      <vt:lpstr>PowerPoint 簡報</vt:lpstr>
      <vt:lpstr>社科院主要架構</vt:lpstr>
      <vt:lpstr>提升競爭力 Competiton improvement</vt:lpstr>
      <vt:lpstr>PowerPoint 簡報</vt:lpstr>
      <vt:lpstr>地政?!地震?!</vt:lpstr>
      <vt:lpstr>政大地政系</vt:lpstr>
      <vt:lpstr>土地管理組</vt:lpstr>
      <vt:lpstr>土地資源規劃組</vt:lpstr>
      <vt:lpstr>土地測量與資訊組</vt:lpstr>
      <vt:lpstr>政大地政系歡迎你</vt:lpstr>
      <vt:lpstr>PowerPoint 簡報</vt:lpstr>
      <vt:lpstr>財政系簡介</vt:lpstr>
      <vt:lpstr>財政系 學測/指考 錄取標準</vt:lpstr>
      <vt:lpstr>財政系大一、大二必修</vt:lpstr>
      <vt:lpstr>優勢</vt:lpstr>
      <vt:lpstr>未來發展</vt:lpstr>
      <vt:lpstr>經濟學系</vt:lpstr>
      <vt:lpstr>系所簡歷</vt:lpstr>
      <vt:lpstr>錄取分數</vt:lpstr>
      <vt:lpstr>PowerPoint 簡報</vt:lpstr>
      <vt:lpstr>PowerPoint 簡報</vt:lpstr>
      <vt:lpstr>誰適合念經濟系？</vt:lpstr>
      <vt:lpstr>PowerPoint 簡報</vt:lpstr>
      <vt:lpstr>經濟系未來出路 </vt:lpstr>
      <vt:lpstr>PowerPoint 簡報</vt:lpstr>
      <vt:lpstr>PowerPoint 簡報</vt:lpstr>
      <vt:lpstr>系所簡歷</vt:lpstr>
      <vt:lpstr>錄取分數</vt:lpstr>
      <vt:lpstr>系所課程</vt:lpstr>
      <vt:lpstr>系所課程-必修</vt:lpstr>
      <vt:lpstr>系選修</vt:lpstr>
      <vt:lpstr>社會學介紹</vt:lpstr>
      <vt:lpstr>如果你…</vt:lpstr>
      <vt:lpstr>畢業後的發展?</vt:lpstr>
      <vt:lpstr>民中族定愛上你</vt:lpstr>
      <vt:lpstr>PowerPoint 簡報</vt:lpstr>
      <vt:lpstr>民族療法？</vt:lpstr>
      <vt:lpstr>PowerPoint 簡報</vt:lpstr>
      <vt:lpstr>PowerPoint 簡報</vt:lpstr>
      <vt:lpstr>PowerPoint 簡報</vt:lpstr>
      <vt:lpstr>PowerPoint 簡報</vt:lpstr>
      <vt:lpstr>民族系在學什麼？</vt:lpstr>
      <vt:lpstr>PowerPoint 簡報</vt:lpstr>
      <vt:lpstr>PowerPoint 簡報</vt:lpstr>
      <vt:lpstr>多元應用</vt:lpstr>
      <vt:lpstr>PowerPoint 簡報</vt:lpstr>
      <vt:lpstr>電影：賽德克巴萊</vt:lpstr>
      <vt:lpstr>國家地理頻道</vt:lpstr>
      <vt:lpstr>PowerPoint 簡報</vt:lpstr>
      <vt:lpstr>系所特色</vt:lpstr>
      <vt:lpstr>內容很多，有聽沒有懂…?</vt:lpstr>
      <vt:lpstr>誰適合政治系?</vt:lpstr>
      <vt:lpstr>綜合建議</vt:lpstr>
      <vt:lpstr>公共行政學系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社科院大使</dc:title>
  <dc:creator>win</dc:creator>
  <cp:lastModifiedBy>huifang</cp:lastModifiedBy>
  <cp:revision>36</cp:revision>
  <dcterms:created xsi:type="dcterms:W3CDTF">2014-10-18T04:17:30Z</dcterms:created>
  <dcterms:modified xsi:type="dcterms:W3CDTF">2014-11-04T16:34:00Z</dcterms:modified>
</cp:coreProperties>
</file>