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Default Extension="xlsx" ContentType="application/vnd.openxmlformats-officedocument.spreadsheetml.sheet"/>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81" r:id="rId2"/>
    <p:sldMasterId id="2147484507" r:id="rId3"/>
    <p:sldMasterId id="2147484575" r:id="rId4"/>
    <p:sldMasterId id="2147484998" r:id="rId5"/>
    <p:sldMasterId id="2147485013" r:id="rId6"/>
    <p:sldMasterId id="2147485028" r:id="rId7"/>
    <p:sldMasterId id="2147485043" r:id="rId8"/>
    <p:sldMasterId id="2147485182" r:id="rId9"/>
    <p:sldMasterId id="2147486162" r:id="rId10"/>
    <p:sldMasterId id="2147486176" r:id="rId11"/>
    <p:sldMasterId id="2147487831" r:id="rId12"/>
  </p:sldMasterIdLst>
  <p:notesMasterIdLst>
    <p:notesMasterId r:id="rId64"/>
  </p:notesMasterIdLst>
  <p:handoutMasterIdLst>
    <p:handoutMasterId r:id="rId65"/>
  </p:handoutMasterIdLst>
  <p:sldIdLst>
    <p:sldId id="2069" r:id="rId13"/>
    <p:sldId id="1815" r:id="rId14"/>
    <p:sldId id="2044" r:id="rId15"/>
    <p:sldId id="2023" r:id="rId16"/>
    <p:sldId id="2022" r:id="rId17"/>
    <p:sldId id="2113" r:id="rId18"/>
    <p:sldId id="2014" r:id="rId19"/>
    <p:sldId id="1833" r:id="rId20"/>
    <p:sldId id="1947" r:id="rId21"/>
    <p:sldId id="1946" r:id="rId22"/>
    <p:sldId id="1716" r:id="rId23"/>
    <p:sldId id="1865" r:id="rId24"/>
    <p:sldId id="1878" r:id="rId25"/>
    <p:sldId id="1880" r:id="rId26"/>
    <p:sldId id="2101" r:id="rId27"/>
    <p:sldId id="2102" r:id="rId28"/>
    <p:sldId id="2103" r:id="rId29"/>
    <p:sldId id="2104" r:id="rId30"/>
    <p:sldId id="2105" r:id="rId31"/>
    <p:sldId id="2106" r:id="rId32"/>
    <p:sldId id="2107" r:id="rId33"/>
    <p:sldId id="2108" r:id="rId34"/>
    <p:sldId id="2109" r:id="rId35"/>
    <p:sldId id="2110" r:id="rId36"/>
    <p:sldId id="2111" r:id="rId37"/>
    <p:sldId id="2112" r:id="rId38"/>
    <p:sldId id="2114" r:id="rId39"/>
    <p:sldId id="2115" r:id="rId40"/>
    <p:sldId id="2116" r:id="rId41"/>
    <p:sldId id="2117" r:id="rId42"/>
    <p:sldId id="2118" r:id="rId43"/>
    <p:sldId id="2119" r:id="rId44"/>
    <p:sldId id="2120" r:id="rId45"/>
    <p:sldId id="2121" r:id="rId46"/>
    <p:sldId id="2122" r:id="rId47"/>
    <p:sldId id="2123" r:id="rId48"/>
    <p:sldId id="2124" r:id="rId49"/>
    <p:sldId id="2090" r:id="rId50"/>
    <p:sldId id="2091" r:id="rId51"/>
    <p:sldId id="2092" r:id="rId52"/>
    <p:sldId id="2093" r:id="rId53"/>
    <p:sldId id="2094" r:id="rId54"/>
    <p:sldId id="2095" r:id="rId55"/>
    <p:sldId id="2096" r:id="rId56"/>
    <p:sldId id="2097" r:id="rId57"/>
    <p:sldId id="2098" r:id="rId58"/>
    <p:sldId id="1973" r:id="rId59"/>
    <p:sldId id="1974" r:id="rId60"/>
    <p:sldId id="1975" r:id="rId61"/>
    <p:sldId id="1976" r:id="rId62"/>
    <p:sldId id="1935" r:id="rId63"/>
  </p:sldIdLst>
  <p:sldSz cx="9906000" cy="6858000" type="A4"/>
  <p:notesSz cx="6735763" cy="9866313"/>
  <p:defaultTextStyle>
    <a:defPPr>
      <a:defRPr lang="zh-TW"/>
    </a:defPPr>
    <a:lvl1pPr algn="l" rtl="0" fontAlgn="base">
      <a:spcBef>
        <a:spcPct val="0"/>
      </a:spcBef>
      <a:spcAft>
        <a:spcPct val="0"/>
      </a:spcAft>
      <a:defRPr sz="1400" b="1" kern="1200">
        <a:solidFill>
          <a:schemeClr val="tx2"/>
        </a:solidFill>
        <a:latin typeface="標楷體" pitchFamily="65" charset="-120"/>
        <a:ea typeface="新細明體" pitchFamily="18" charset="-120"/>
        <a:cs typeface="+mn-cs"/>
      </a:defRPr>
    </a:lvl1pPr>
    <a:lvl2pPr marL="457200" algn="l" rtl="0" fontAlgn="base">
      <a:spcBef>
        <a:spcPct val="0"/>
      </a:spcBef>
      <a:spcAft>
        <a:spcPct val="0"/>
      </a:spcAft>
      <a:defRPr sz="1400" b="1" kern="1200">
        <a:solidFill>
          <a:schemeClr val="tx2"/>
        </a:solidFill>
        <a:latin typeface="標楷體" pitchFamily="65" charset="-120"/>
        <a:ea typeface="新細明體" pitchFamily="18" charset="-120"/>
        <a:cs typeface="+mn-cs"/>
      </a:defRPr>
    </a:lvl2pPr>
    <a:lvl3pPr marL="914400" algn="l" rtl="0" fontAlgn="base">
      <a:spcBef>
        <a:spcPct val="0"/>
      </a:spcBef>
      <a:spcAft>
        <a:spcPct val="0"/>
      </a:spcAft>
      <a:defRPr sz="1400" b="1" kern="1200">
        <a:solidFill>
          <a:schemeClr val="tx2"/>
        </a:solidFill>
        <a:latin typeface="標楷體" pitchFamily="65" charset="-120"/>
        <a:ea typeface="新細明體" pitchFamily="18" charset="-120"/>
        <a:cs typeface="+mn-cs"/>
      </a:defRPr>
    </a:lvl3pPr>
    <a:lvl4pPr marL="1371600" algn="l" rtl="0" fontAlgn="base">
      <a:spcBef>
        <a:spcPct val="0"/>
      </a:spcBef>
      <a:spcAft>
        <a:spcPct val="0"/>
      </a:spcAft>
      <a:defRPr sz="1400" b="1" kern="1200">
        <a:solidFill>
          <a:schemeClr val="tx2"/>
        </a:solidFill>
        <a:latin typeface="標楷體" pitchFamily="65" charset="-120"/>
        <a:ea typeface="新細明體" pitchFamily="18" charset="-120"/>
        <a:cs typeface="+mn-cs"/>
      </a:defRPr>
    </a:lvl4pPr>
    <a:lvl5pPr marL="1828800" algn="l" rtl="0" fontAlgn="base">
      <a:spcBef>
        <a:spcPct val="0"/>
      </a:spcBef>
      <a:spcAft>
        <a:spcPct val="0"/>
      </a:spcAft>
      <a:defRPr sz="1400" b="1" kern="1200">
        <a:solidFill>
          <a:schemeClr val="tx2"/>
        </a:solidFill>
        <a:latin typeface="標楷體" pitchFamily="65" charset="-120"/>
        <a:ea typeface="新細明體" pitchFamily="18" charset="-120"/>
        <a:cs typeface="+mn-cs"/>
      </a:defRPr>
    </a:lvl5pPr>
    <a:lvl6pPr marL="2286000" algn="l" defTabSz="914400" rtl="0" eaLnBrk="1" latinLnBrk="0" hangingPunct="1">
      <a:defRPr sz="1400" b="1" kern="1200">
        <a:solidFill>
          <a:schemeClr val="tx2"/>
        </a:solidFill>
        <a:latin typeface="標楷體" pitchFamily="65" charset="-120"/>
        <a:ea typeface="新細明體" pitchFamily="18" charset="-120"/>
        <a:cs typeface="+mn-cs"/>
      </a:defRPr>
    </a:lvl6pPr>
    <a:lvl7pPr marL="2743200" algn="l" defTabSz="914400" rtl="0" eaLnBrk="1" latinLnBrk="0" hangingPunct="1">
      <a:defRPr sz="1400" b="1" kern="1200">
        <a:solidFill>
          <a:schemeClr val="tx2"/>
        </a:solidFill>
        <a:latin typeface="標楷體" pitchFamily="65" charset="-120"/>
        <a:ea typeface="新細明體" pitchFamily="18" charset="-120"/>
        <a:cs typeface="+mn-cs"/>
      </a:defRPr>
    </a:lvl7pPr>
    <a:lvl8pPr marL="3200400" algn="l" defTabSz="914400" rtl="0" eaLnBrk="1" latinLnBrk="0" hangingPunct="1">
      <a:defRPr sz="1400" b="1" kern="1200">
        <a:solidFill>
          <a:schemeClr val="tx2"/>
        </a:solidFill>
        <a:latin typeface="標楷體" pitchFamily="65" charset="-120"/>
        <a:ea typeface="新細明體" pitchFamily="18" charset="-120"/>
        <a:cs typeface="+mn-cs"/>
      </a:defRPr>
    </a:lvl8pPr>
    <a:lvl9pPr marL="3657600" algn="l" defTabSz="914400" rtl="0" eaLnBrk="1" latinLnBrk="0" hangingPunct="1">
      <a:defRPr sz="1400" b="1" kern="1200">
        <a:solidFill>
          <a:schemeClr val="tx2"/>
        </a:solidFill>
        <a:latin typeface="標楷體" pitchFamily="65" charset="-12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0000FF"/>
    <a:srgbClr val="000099"/>
    <a:srgbClr val="17375E"/>
    <a:srgbClr val="CC0000"/>
    <a:srgbClr val="0000CC"/>
    <a:srgbClr val="1469C6"/>
    <a:srgbClr val="F325E9"/>
    <a:srgbClr val="FF9900"/>
    <a:srgbClr val="5FA4E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5043" autoAdjust="0"/>
  </p:normalViewPr>
  <p:slideViewPr>
    <p:cSldViewPr>
      <p:cViewPr>
        <p:scale>
          <a:sx n="80" d="100"/>
          <a:sy n="80" d="100"/>
        </p:scale>
        <p:origin x="-90" y="-72"/>
      </p:cViewPr>
      <p:guideLst>
        <p:guide orient="horz" pos="2160"/>
        <p:guide pos="3120"/>
      </p:guideLst>
    </p:cSldViewPr>
  </p:slideViewPr>
  <p:outlineViewPr>
    <p:cViewPr>
      <p:scale>
        <a:sx n="33" d="100"/>
        <a:sy n="33" d="100"/>
      </p:scale>
      <p:origin x="0" y="22949"/>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1824" y="-96"/>
      </p:cViewPr>
      <p:guideLst>
        <p:guide orient="horz" pos="3107"/>
        <p:guide pos="212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lang val="zh-TW"/>
  <c:chart>
    <c:title>
      <c:tx>
        <c:rich>
          <a:bodyPr/>
          <a:lstStyle/>
          <a:p>
            <a:pPr>
              <a:defRPr/>
            </a:pPr>
            <a:r>
              <a:rPr lang="zh-TW" altLang="en-US" sz="1600"/>
              <a:t>各校電機資訊領域專任教師人數比較</a:t>
            </a:r>
          </a:p>
        </c:rich>
      </c:tx>
      <c:layout/>
    </c:title>
    <c:plotArea>
      <c:layout>
        <c:manualLayout>
          <c:layoutTarget val="inner"/>
          <c:xMode val="edge"/>
          <c:yMode val="edge"/>
          <c:x val="0.18874431321084875"/>
          <c:y val="0.18428258967629052"/>
          <c:w val="0.78070013123359605"/>
          <c:h val="0.45398184601924774"/>
        </c:manualLayout>
      </c:layout>
      <c:barChart>
        <c:barDir val="col"/>
        <c:grouping val="stacked"/>
        <c:ser>
          <c:idx val="0"/>
          <c:order val="0"/>
          <c:tx>
            <c:strRef>
              <c:f>工作表1!$H$9</c:f>
              <c:strCache>
                <c:ptCount val="1"/>
                <c:pt idx="0">
                  <c:v>電機</c:v>
                </c:pt>
              </c:strCache>
            </c:strRef>
          </c:tx>
          <c:cat>
            <c:strRef>
              <c:f>工作表1!$G$10:$G$13</c:f>
              <c:strCache>
                <c:ptCount val="4"/>
                <c:pt idx="0">
                  <c:v>交大</c:v>
                </c:pt>
                <c:pt idx="1">
                  <c:v>台大</c:v>
                </c:pt>
                <c:pt idx="2">
                  <c:v>成大</c:v>
                </c:pt>
                <c:pt idx="3">
                  <c:v>清大</c:v>
                </c:pt>
              </c:strCache>
            </c:strRef>
          </c:cat>
          <c:val>
            <c:numRef>
              <c:f>工作表1!$H$10:$H$13</c:f>
              <c:numCache>
                <c:formatCode>General</c:formatCode>
                <c:ptCount val="4"/>
                <c:pt idx="0">
                  <c:v>161</c:v>
                </c:pt>
                <c:pt idx="1">
                  <c:v>121</c:v>
                </c:pt>
                <c:pt idx="2">
                  <c:v>80</c:v>
                </c:pt>
                <c:pt idx="3">
                  <c:v>69</c:v>
                </c:pt>
              </c:numCache>
            </c:numRef>
          </c:val>
        </c:ser>
        <c:ser>
          <c:idx val="1"/>
          <c:order val="1"/>
          <c:tx>
            <c:strRef>
              <c:f>工作表1!$I$9</c:f>
              <c:strCache>
                <c:ptCount val="1"/>
                <c:pt idx="0">
                  <c:v>資訊</c:v>
                </c:pt>
              </c:strCache>
            </c:strRef>
          </c:tx>
          <c:cat>
            <c:strRef>
              <c:f>工作表1!$G$10:$G$13</c:f>
              <c:strCache>
                <c:ptCount val="4"/>
                <c:pt idx="0">
                  <c:v>交大</c:v>
                </c:pt>
                <c:pt idx="1">
                  <c:v>台大</c:v>
                </c:pt>
                <c:pt idx="2">
                  <c:v>成大</c:v>
                </c:pt>
                <c:pt idx="3">
                  <c:v>清大</c:v>
                </c:pt>
              </c:strCache>
            </c:strRef>
          </c:cat>
          <c:val>
            <c:numRef>
              <c:f>工作表1!$I$10:$I$13</c:f>
              <c:numCache>
                <c:formatCode>General</c:formatCode>
                <c:ptCount val="4"/>
                <c:pt idx="0">
                  <c:v>67</c:v>
                </c:pt>
                <c:pt idx="1">
                  <c:v>46</c:v>
                </c:pt>
                <c:pt idx="2">
                  <c:v>41</c:v>
                </c:pt>
                <c:pt idx="3">
                  <c:v>45</c:v>
                </c:pt>
              </c:numCache>
            </c:numRef>
          </c:val>
        </c:ser>
        <c:dLbls/>
        <c:gapWidth val="95"/>
        <c:overlap val="100"/>
        <c:axId val="95752192"/>
        <c:axId val="95753728"/>
      </c:barChart>
      <c:catAx>
        <c:axId val="95752192"/>
        <c:scaling>
          <c:orientation val="minMax"/>
        </c:scaling>
        <c:axPos val="b"/>
        <c:majorTickMark val="none"/>
        <c:tickLblPos val="nextTo"/>
        <c:crossAx val="95753728"/>
        <c:crosses val="autoZero"/>
        <c:auto val="1"/>
        <c:lblAlgn val="ctr"/>
        <c:lblOffset val="100"/>
      </c:catAx>
      <c:valAx>
        <c:axId val="95753728"/>
        <c:scaling>
          <c:orientation val="minMax"/>
        </c:scaling>
        <c:axPos val="l"/>
        <c:majorGridlines/>
        <c:title>
          <c:tx>
            <c:rich>
              <a:bodyPr rot="0" vert="wordArtVertRtl"/>
              <a:lstStyle/>
              <a:p>
                <a:pPr>
                  <a:defRPr/>
                </a:pPr>
                <a:r>
                  <a:rPr lang="zh-TW" altLang="en-US"/>
                  <a:t>單位：人</a:t>
                </a:r>
              </a:p>
            </c:rich>
          </c:tx>
          <c:layout/>
        </c:title>
        <c:numFmt formatCode="General" sourceLinked="1"/>
        <c:majorTickMark val="none"/>
        <c:tickLblPos val="nextTo"/>
        <c:crossAx val="95752192"/>
        <c:crosses val="autoZero"/>
        <c:crossBetween val="between"/>
      </c:valAx>
      <c:dTable>
        <c:showHorzBorder val="1"/>
        <c:showVertBorder val="1"/>
        <c:showOutline val="1"/>
        <c:showKeys val="1"/>
        <c:txPr>
          <a:bodyPr/>
          <a:lstStyle/>
          <a:p>
            <a:pPr rtl="0">
              <a:defRPr sz="1600">
                <a:latin typeface="+mj-lt"/>
                <a:ea typeface="標楷體" pitchFamily="65" charset="-120"/>
              </a:defRPr>
            </a:pPr>
            <a:endParaRPr lang="zh-TW"/>
          </a:p>
        </c:txPr>
      </c:dTable>
    </c:plotArea>
    <c:plotVisOnly val="1"/>
    <c:dispBlanksAs val="gap"/>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0.23625</cdr:x>
      <cdr:y>0.13125</cdr:y>
    </cdr:from>
    <cdr:to>
      <cdr:x>0.33075</cdr:x>
      <cdr:y>0.2625</cdr:y>
    </cdr:to>
    <cdr:sp macro="" textlink="">
      <cdr:nvSpPr>
        <cdr:cNvPr id="2" name="文字方塊 1"/>
        <cdr:cNvSpPr txBox="1"/>
      </cdr:nvSpPr>
      <cdr:spPr>
        <a:xfrm xmlns:a="http://schemas.openxmlformats.org/drawingml/2006/main">
          <a:off x="1080120" y="360040"/>
          <a:ext cx="432048"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TW" sz="2000" dirty="0" smtClean="0"/>
            <a:t>228</a:t>
          </a:r>
          <a:endParaRPr lang="zh-TW" altLang="en-US" sz="2000" dirty="0"/>
        </a:p>
      </cdr:txBody>
    </cdr:sp>
  </cdr:relSizeAnchor>
  <cdr:relSizeAnchor xmlns:cdr="http://schemas.openxmlformats.org/drawingml/2006/chartDrawing">
    <cdr:from>
      <cdr:x>0.44099</cdr:x>
      <cdr:y>0.21</cdr:y>
    </cdr:from>
    <cdr:to>
      <cdr:x>0.53549</cdr:x>
      <cdr:y>0.34125</cdr:y>
    </cdr:to>
    <cdr:sp macro="" textlink="">
      <cdr:nvSpPr>
        <cdr:cNvPr id="3" name="文字方塊 1"/>
        <cdr:cNvSpPr txBox="1"/>
      </cdr:nvSpPr>
      <cdr:spPr>
        <a:xfrm xmlns:a="http://schemas.openxmlformats.org/drawingml/2006/main">
          <a:off x="2016224" y="576064"/>
          <a:ext cx="432048"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2000" dirty="0" smtClean="0"/>
            <a:t>167</a:t>
          </a:r>
          <a:endParaRPr lang="zh-TW" altLang="en-US" sz="2000" dirty="0"/>
        </a:p>
      </cdr:txBody>
    </cdr:sp>
  </cdr:relSizeAnchor>
  <cdr:relSizeAnchor xmlns:cdr="http://schemas.openxmlformats.org/drawingml/2006/chartDrawing">
    <cdr:from>
      <cdr:x>0.62999</cdr:x>
      <cdr:y>0.28875</cdr:y>
    </cdr:from>
    <cdr:to>
      <cdr:x>0.72449</cdr:x>
      <cdr:y>0.41999</cdr:y>
    </cdr:to>
    <cdr:sp macro="" textlink="">
      <cdr:nvSpPr>
        <cdr:cNvPr id="4" name="文字方塊 1"/>
        <cdr:cNvSpPr txBox="1"/>
      </cdr:nvSpPr>
      <cdr:spPr>
        <a:xfrm xmlns:a="http://schemas.openxmlformats.org/drawingml/2006/main">
          <a:off x="2880320" y="792088"/>
          <a:ext cx="432048"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2000" dirty="0" smtClean="0"/>
            <a:t>121</a:t>
          </a:r>
          <a:endParaRPr lang="zh-TW" altLang="en-US" sz="2000" dirty="0"/>
        </a:p>
      </cdr:txBody>
    </cdr:sp>
  </cdr:relSizeAnchor>
  <cdr:relSizeAnchor xmlns:cdr="http://schemas.openxmlformats.org/drawingml/2006/chartDrawing">
    <cdr:from>
      <cdr:x>0.83474</cdr:x>
      <cdr:y>0.315</cdr:y>
    </cdr:from>
    <cdr:to>
      <cdr:x>0.92924</cdr:x>
      <cdr:y>0.44624</cdr:y>
    </cdr:to>
    <cdr:sp macro="" textlink="">
      <cdr:nvSpPr>
        <cdr:cNvPr id="5" name="文字方塊 1"/>
        <cdr:cNvSpPr txBox="1"/>
      </cdr:nvSpPr>
      <cdr:spPr>
        <a:xfrm xmlns:a="http://schemas.openxmlformats.org/drawingml/2006/main">
          <a:off x="3816424" y="864096"/>
          <a:ext cx="432048"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2000" dirty="0" smtClean="0"/>
            <a:t>114</a:t>
          </a:r>
          <a:endParaRPr lang="zh-TW" altLang="en-US"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19516" cy="548216"/>
          </a:xfrm>
          <a:prstGeom prst="rect">
            <a:avLst/>
          </a:prstGeom>
          <a:noFill/>
          <a:ln w="9525">
            <a:noFill/>
            <a:miter lim="800000"/>
            <a:headEnd/>
            <a:tailEnd/>
          </a:ln>
          <a:effectLst/>
        </p:spPr>
        <p:txBody>
          <a:bodyPr vert="horz" wrap="square" lIns="94360" tIns="47180" rIns="94360" bIns="47180" numCol="1" anchor="t" anchorCtr="0" compatLnSpc="1">
            <a:prstTxWarp prst="textNoShape">
              <a:avLst/>
            </a:prstTxWarp>
          </a:bodyPr>
          <a:lstStyle>
            <a:lvl1pPr algn="l" defTabSz="942940">
              <a:defRPr kumimoji="1" sz="1300" b="0">
                <a:solidFill>
                  <a:schemeClr val="tx1"/>
                </a:solidFill>
                <a:latin typeface="Arial" charset="0"/>
                <a:ea typeface="標楷體" pitchFamily="65" charset="-120"/>
              </a:defRPr>
            </a:lvl1pPr>
          </a:lstStyle>
          <a:p>
            <a:pPr>
              <a:defRPr/>
            </a:pPr>
            <a:r>
              <a:rPr lang="zh-TW" altLang="en-US" smtClean="0"/>
              <a:t>附件二</a:t>
            </a:r>
            <a:endParaRPr lang="en-US" altLang="zh-TW"/>
          </a:p>
        </p:txBody>
      </p:sp>
      <p:sp>
        <p:nvSpPr>
          <p:cNvPr id="52227" name="Rectangle 3"/>
          <p:cNvSpPr>
            <a:spLocks noGrp="1" noChangeArrowheads="1"/>
          </p:cNvSpPr>
          <p:nvPr>
            <p:ph type="dt" sz="quarter" idx="1"/>
          </p:nvPr>
        </p:nvSpPr>
        <p:spPr bwMode="auto">
          <a:xfrm>
            <a:off x="3816248" y="0"/>
            <a:ext cx="2919516" cy="548216"/>
          </a:xfrm>
          <a:prstGeom prst="rect">
            <a:avLst/>
          </a:prstGeom>
          <a:noFill/>
          <a:ln w="9525">
            <a:noFill/>
            <a:miter lim="800000"/>
            <a:headEnd/>
            <a:tailEnd/>
          </a:ln>
          <a:effectLst/>
        </p:spPr>
        <p:txBody>
          <a:bodyPr vert="horz" wrap="square" lIns="94360" tIns="47180" rIns="94360" bIns="47180" numCol="1" anchor="t" anchorCtr="0" compatLnSpc="1">
            <a:prstTxWarp prst="textNoShape">
              <a:avLst/>
            </a:prstTxWarp>
          </a:bodyPr>
          <a:lstStyle>
            <a:lvl1pPr algn="r" defTabSz="942940">
              <a:defRPr kumimoji="1" sz="1300" b="0">
                <a:solidFill>
                  <a:schemeClr val="tx1"/>
                </a:solidFill>
                <a:latin typeface="Arial" charset="0"/>
                <a:ea typeface="標楷體" pitchFamily="65" charset="-120"/>
              </a:defRPr>
            </a:lvl1pPr>
          </a:lstStyle>
          <a:p>
            <a:pPr>
              <a:defRPr/>
            </a:pPr>
            <a:endParaRPr lang="en-US" altLang="zh-TW"/>
          </a:p>
        </p:txBody>
      </p:sp>
      <p:sp>
        <p:nvSpPr>
          <p:cNvPr id="52228" name="Rectangle 4"/>
          <p:cNvSpPr>
            <a:spLocks noGrp="1" noChangeArrowheads="1"/>
          </p:cNvSpPr>
          <p:nvPr>
            <p:ph type="ftr" sz="quarter" idx="2"/>
          </p:nvPr>
        </p:nvSpPr>
        <p:spPr bwMode="auto">
          <a:xfrm>
            <a:off x="0" y="9318097"/>
            <a:ext cx="2919516" cy="548216"/>
          </a:xfrm>
          <a:prstGeom prst="rect">
            <a:avLst/>
          </a:prstGeom>
          <a:noFill/>
          <a:ln w="9525">
            <a:noFill/>
            <a:miter lim="800000"/>
            <a:headEnd/>
            <a:tailEnd/>
          </a:ln>
          <a:effectLst/>
        </p:spPr>
        <p:txBody>
          <a:bodyPr vert="horz" wrap="square" lIns="94360" tIns="47180" rIns="94360" bIns="47180" numCol="1" anchor="b" anchorCtr="0" compatLnSpc="1">
            <a:prstTxWarp prst="textNoShape">
              <a:avLst/>
            </a:prstTxWarp>
          </a:bodyPr>
          <a:lstStyle>
            <a:lvl1pPr algn="l" defTabSz="942940">
              <a:defRPr kumimoji="1" sz="1300" b="0">
                <a:solidFill>
                  <a:schemeClr val="tx1"/>
                </a:solidFill>
                <a:latin typeface="Arial" charset="0"/>
                <a:ea typeface="標楷體" pitchFamily="65" charset="-120"/>
              </a:defRPr>
            </a:lvl1pPr>
          </a:lstStyle>
          <a:p>
            <a:pPr>
              <a:defRPr/>
            </a:pPr>
            <a:endParaRPr lang="en-US" altLang="zh-TW"/>
          </a:p>
        </p:txBody>
      </p:sp>
      <p:sp>
        <p:nvSpPr>
          <p:cNvPr id="52229" name="Rectangle 5"/>
          <p:cNvSpPr>
            <a:spLocks noGrp="1" noChangeArrowheads="1"/>
          </p:cNvSpPr>
          <p:nvPr>
            <p:ph type="sldNum" sz="quarter" idx="3"/>
          </p:nvPr>
        </p:nvSpPr>
        <p:spPr bwMode="auto">
          <a:xfrm>
            <a:off x="3816248" y="9318097"/>
            <a:ext cx="2919516" cy="548216"/>
          </a:xfrm>
          <a:prstGeom prst="rect">
            <a:avLst/>
          </a:prstGeom>
          <a:noFill/>
          <a:ln w="9525">
            <a:noFill/>
            <a:miter lim="800000"/>
            <a:headEnd/>
            <a:tailEnd/>
          </a:ln>
          <a:effectLst/>
        </p:spPr>
        <p:txBody>
          <a:bodyPr vert="horz" wrap="square" lIns="94360" tIns="47180" rIns="94360" bIns="47180" numCol="1" anchor="b" anchorCtr="0" compatLnSpc="1">
            <a:prstTxWarp prst="textNoShape">
              <a:avLst/>
            </a:prstTxWarp>
          </a:bodyPr>
          <a:lstStyle>
            <a:lvl1pPr algn="r" defTabSz="942940">
              <a:defRPr kumimoji="1" sz="1300" b="0">
                <a:solidFill>
                  <a:schemeClr val="tx1"/>
                </a:solidFill>
                <a:latin typeface="Arial" charset="0"/>
                <a:ea typeface="標楷體" pitchFamily="65" charset="-120"/>
              </a:defRPr>
            </a:lvl1pPr>
          </a:lstStyle>
          <a:p>
            <a:pPr>
              <a:defRPr/>
            </a:pPr>
            <a:fld id="{F1D67D77-1EAC-4D18-9262-07E8CC29B8A3}" type="slidenum">
              <a:rPr lang="en-US" altLang="zh-TW"/>
              <a:pPr>
                <a:defRPr/>
              </a:pPr>
              <a:t>‹#›</a:t>
            </a:fld>
            <a:endParaRPr lang="en-US" altLang="zh-TW"/>
          </a:p>
        </p:txBody>
      </p:sp>
    </p:spTree>
    <p:extLst>
      <p:ext uri="{BB962C8B-B14F-4D97-AF65-F5344CB8AC3E}">
        <p14:creationId xmlns:p14="http://schemas.microsoft.com/office/powerpoint/2010/main" xmlns="" val="255566736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19516" cy="493080"/>
          </a:xfrm>
          <a:prstGeom prst="rect">
            <a:avLst/>
          </a:prstGeom>
          <a:noFill/>
          <a:ln w="9525">
            <a:noFill/>
            <a:miter lim="800000"/>
            <a:headEnd/>
            <a:tailEnd/>
          </a:ln>
          <a:effectLst/>
        </p:spPr>
        <p:txBody>
          <a:bodyPr vert="horz" wrap="square" lIns="94360" tIns="47180" rIns="94360" bIns="47180" numCol="1" anchor="t" anchorCtr="0" compatLnSpc="1">
            <a:prstTxWarp prst="textNoShape">
              <a:avLst/>
            </a:prstTxWarp>
          </a:bodyPr>
          <a:lstStyle>
            <a:lvl1pPr algn="l" defTabSz="942940">
              <a:defRPr kumimoji="1" sz="1300" b="0">
                <a:solidFill>
                  <a:schemeClr val="tx1"/>
                </a:solidFill>
                <a:latin typeface="Arial" charset="0"/>
                <a:ea typeface="新細明體" pitchFamily="18" charset="-120"/>
              </a:defRPr>
            </a:lvl1pPr>
          </a:lstStyle>
          <a:p>
            <a:pPr>
              <a:defRPr/>
            </a:pPr>
            <a:r>
              <a:rPr lang="zh-TW" altLang="en-US" smtClean="0"/>
              <a:t>附件二</a:t>
            </a:r>
            <a:endParaRPr lang="en-US" altLang="zh-TW"/>
          </a:p>
        </p:txBody>
      </p:sp>
      <p:sp>
        <p:nvSpPr>
          <p:cNvPr id="65539" name="Rectangle 3"/>
          <p:cNvSpPr>
            <a:spLocks noGrp="1" noChangeArrowheads="1"/>
          </p:cNvSpPr>
          <p:nvPr>
            <p:ph type="dt" idx="1"/>
          </p:nvPr>
        </p:nvSpPr>
        <p:spPr bwMode="auto">
          <a:xfrm>
            <a:off x="3816248" y="0"/>
            <a:ext cx="2917934" cy="493080"/>
          </a:xfrm>
          <a:prstGeom prst="rect">
            <a:avLst/>
          </a:prstGeom>
          <a:noFill/>
          <a:ln w="9525">
            <a:noFill/>
            <a:miter lim="800000"/>
            <a:headEnd/>
            <a:tailEnd/>
          </a:ln>
          <a:effectLst/>
        </p:spPr>
        <p:txBody>
          <a:bodyPr vert="horz" wrap="square" lIns="94360" tIns="47180" rIns="94360" bIns="47180" numCol="1" anchor="t" anchorCtr="0" compatLnSpc="1">
            <a:prstTxWarp prst="textNoShape">
              <a:avLst/>
            </a:prstTxWarp>
          </a:bodyPr>
          <a:lstStyle>
            <a:lvl1pPr algn="r" defTabSz="942940">
              <a:defRPr kumimoji="1" sz="1300" b="0">
                <a:solidFill>
                  <a:schemeClr val="tx1"/>
                </a:solidFill>
                <a:latin typeface="Arial" charset="0"/>
                <a:ea typeface="新細明體" pitchFamily="18" charset="-120"/>
              </a:defRPr>
            </a:lvl1pPr>
          </a:lstStyle>
          <a:p>
            <a:pPr>
              <a:defRPr/>
            </a:pPr>
            <a:endParaRPr lang="en-US" altLang="zh-TW"/>
          </a:p>
        </p:txBody>
      </p:sp>
      <p:sp>
        <p:nvSpPr>
          <p:cNvPr id="108548" name="Rectangle 4"/>
          <p:cNvSpPr>
            <a:spLocks noGrp="1" noRot="1" noChangeAspect="1" noChangeArrowheads="1" noTextEdit="1"/>
          </p:cNvSpPr>
          <p:nvPr>
            <p:ph type="sldImg" idx="2"/>
          </p:nvPr>
        </p:nvSpPr>
        <p:spPr bwMode="auto">
          <a:xfrm>
            <a:off x="698500" y="742950"/>
            <a:ext cx="5340350" cy="36988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41" name="Rectangle 5"/>
          <p:cNvSpPr>
            <a:spLocks noGrp="1" noChangeArrowheads="1"/>
          </p:cNvSpPr>
          <p:nvPr>
            <p:ph type="body" sz="quarter" idx="3"/>
          </p:nvPr>
        </p:nvSpPr>
        <p:spPr bwMode="auto">
          <a:xfrm>
            <a:off x="673735" y="4685041"/>
            <a:ext cx="5388294" cy="4437714"/>
          </a:xfrm>
          <a:prstGeom prst="rect">
            <a:avLst/>
          </a:prstGeom>
          <a:noFill/>
          <a:ln w="9525">
            <a:noFill/>
            <a:miter lim="800000"/>
            <a:headEnd/>
            <a:tailEnd/>
          </a:ln>
          <a:effectLst/>
        </p:spPr>
        <p:txBody>
          <a:bodyPr vert="horz" wrap="square" lIns="94360" tIns="47180" rIns="94360" bIns="4718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5542" name="Rectangle 6"/>
          <p:cNvSpPr>
            <a:spLocks noGrp="1" noChangeArrowheads="1"/>
          </p:cNvSpPr>
          <p:nvPr>
            <p:ph type="ftr" sz="quarter" idx="4"/>
          </p:nvPr>
        </p:nvSpPr>
        <p:spPr bwMode="auto">
          <a:xfrm>
            <a:off x="0" y="9371659"/>
            <a:ext cx="2919516" cy="493079"/>
          </a:xfrm>
          <a:prstGeom prst="rect">
            <a:avLst/>
          </a:prstGeom>
          <a:noFill/>
          <a:ln w="9525">
            <a:noFill/>
            <a:miter lim="800000"/>
            <a:headEnd/>
            <a:tailEnd/>
          </a:ln>
          <a:effectLst/>
        </p:spPr>
        <p:txBody>
          <a:bodyPr vert="horz" wrap="square" lIns="94360" tIns="47180" rIns="94360" bIns="47180" numCol="1" anchor="b" anchorCtr="0" compatLnSpc="1">
            <a:prstTxWarp prst="textNoShape">
              <a:avLst/>
            </a:prstTxWarp>
          </a:bodyPr>
          <a:lstStyle>
            <a:lvl1pPr algn="l" defTabSz="942940">
              <a:defRPr kumimoji="1" sz="1300" b="0">
                <a:solidFill>
                  <a:schemeClr val="tx1"/>
                </a:solidFill>
                <a:latin typeface="Arial" charset="0"/>
                <a:ea typeface="新細明體" pitchFamily="18" charset="-120"/>
              </a:defRPr>
            </a:lvl1pPr>
          </a:lstStyle>
          <a:p>
            <a:pPr>
              <a:defRPr/>
            </a:pPr>
            <a:endParaRPr lang="en-US" altLang="zh-TW"/>
          </a:p>
        </p:txBody>
      </p:sp>
      <p:sp>
        <p:nvSpPr>
          <p:cNvPr id="65543" name="Rectangle 7"/>
          <p:cNvSpPr>
            <a:spLocks noGrp="1" noChangeArrowheads="1"/>
          </p:cNvSpPr>
          <p:nvPr>
            <p:ph type="sldNum" sz="quarter" idx="5"/>
          </p:nvPr>
        </p:nvSpPr>
        <p:spPr bwMode="auto">
          <a:xfrm>
            <a:off x="3816248" y="9371659"/>
            <a:ext cx="2917934" cy="493079"/>
          </a:xfrm>
          <a:prstGeom prst="rect">
            <a:avLst/>
          </a:prstGeom>
          <a:noFill/>
          <a:ln w="9525">
            <a:noFill/>
            <a:miter lim="800000"/>
            <a:headEnd/>
            <a:tailEnd/>
          </a:ln>
          <a:effectLst/>
        </p:spPr>
        <p:txBody>
          <a:bodyPr vert="horz" wrap="square" lIns="94360" tIns="47180" rIns="94360" bIns="47180" numCol="1" anchor="b" anchorCtr="0" compatLnSpc="1">
            <a:prstTxWarp prst="textNoShape">
              <a:avLst/>
            </a:prstTxWarp>
          </a:bodyPr>
          <a:lstStyle>
            <a:lvl1pPr algn="r" defTabSz="942940">
              <a:defRPr kumimoji="1" sz="1300" b="0">
                <a:solidFill>
                  <a:schemeClr val="tx1"/>
                </a:solidFill>
                <a:latin typeface="Arial" charset="0"/>
                <a:ea typeface="新細明體" pitchFamily="18" charset="-120"/>
              </a:defRPr>
            </a:lvl1pPr>
          </a:lstStyle>
          <a:p>
            <a:pPr>
              <a:defRPr/>
            </a:pPr>
            <a:fld id="{BA5BE15B-933C-4EF5-917A-CB952F86E1DC}" type="slidenum">
              <a:rPr lang="en-US" altLang="zh-TW"/>
              <a:pPr>
                <a:defRPr/>
              </a:pPr>
              <a:t>‹#›</a:t>
            </a:fld>
            <a:endParaRPr lang="en-US" altLang="zh-TW"/>
          </a:p>
        </p:txBody>
      </p:sp>
    </p:spTree>
    <p:extLst>
      <p:ext uri="{BB962C8B-B14F-4D97-AF65-F5344CB8AC3E}">
        <p14:creationId xmlns:p14="http://schemas.microsoft.com/office/powerpoint/2010/main" xmlns="" val="189891907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a:xfrm>
            <a:off x="698500" y="742950"/>
            <a:ext cx="5340350" cy="3698875"/>
          </a:xfrm>
          <a:ln/>
        </p:spPr>
      </p:sp>
      <p:sp>
        <p:nvSpPr>
          <p:cNvPr id="10957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10957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8" eaLnBrk="0" hangingPunct="0">
              <a:defRPr sz="1400" b="1">
                <a:solidFill>
                  <a:schemeClr val="tx2"/>
                </a:solidFill>
                <a:latin typeface="標楷體" pitchFamily="65" charset="-120"/>
                <a:ea typeface="新細明體" pitchFamily="18" charset="-120"/>
              </a:defRPr>
            </a:lvl1pPr>
            <a:lvl2pPr marL="738418" indent="-284007" defTabSz="940378" eaLnBrk="0" hangingPunct="0">
              <a:defRPr sz="1400" b="1">
                <a:solidFill>
                  <a:schemeClr val="tx2"/>
                </a:solidFill>
                <a:latin typeface="標楷體" pitchFamily="65" charset="-120"/>
                <a:ea typeface="新細明體" pitchFamily="18" charset="-120"/>
              </a:defRPr>
            </a:lvl2pPr>
            <a:lvl3pPr marL="1136028" indent="-227206" defTabSz="940378" eaLnBrk="0" hangingPunct="0">
              <a:defRPr sz="1400" b="1">
                <a:solidFill>
                  <a:schemeClr val="tx2"/>
                </a:solidFill>
                <a:latin typeface="標楷體" pitchFamily="65" charset="-120"/>
                <a:ea typeface="新細明體" pitchFamily="18" charset="-120"/>
              </a:defRPr>
            </a:lvl3pPr>
            <a:lvl4pPr marL="1590439" indent="-227206" defTabSz="940378" eaLnBrk="0" hangingPunct="0">
              <a:defRPr sz="1400" b="1">
                <a:solidFill>
                  <a:schemeClr val="tx2"/>
                </a:solidFill>
                <a:latin typeface="標楷體" pitchFamily="65" charset="-120"/>
                <a:ea typeface="新細明體" pitchFamily="18" charset="-120"/>
              </a:defRPr>
            </a:lvl4pPr>
            <a:lvl5pPr marL="2044850" indent="-227206" defTabSz="940378" eaLnBrk="0" hangingPunct="0">
              <a:defRPr sz="1400" b="1">
                <a:solidFill>
                  <a:schemeClr val="tx2"/>
                </a:solidFill>
                <a:latin typeface="標楷體" pitchFamily="65" charset="-120"/>
                <a:ea typeface="新細明體" pitchFamily="18" charset="-120"/>
              </a:defRPr>
            </a:lvl5pPr>
            <a:lvl6pPr marL="2499261"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53672"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08083"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62494"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fld id="{7A99EC57-D882-4BF3-ADA9-9FDD63FDC673}" type="slidenum">
              <a:rPr lang="zh-TW" altLang="en-US" sz="1200" b="0">
                <a:solidFill>
                  <a:schemeClr val="tx1"/>
                </a:solidFill>
                <a:latin typeface="Arial" charset="0"/>
              </a:rPr>
              <a:pPr eaLnBrk="1" hangingPunct="1"/>
              <a:t>1</a:t>
            </a:fld>
            <a:endParaRPr lang="zh-TW" altLang="en-US" sz="1200" b="0">
              <a:solidFill>
                <a:schemeClr val="tx1"/>
              </a:solidFill>
              <a:latin typeface="Arial" charset="0"/>
            </a:endParaRPr>
          </a:p>
        </p:txBody>
      </p:sp>
      <p:sp>
        <p:nvSpPr>
          <p:cNvPr id="2" name="頁首版面配置區 1"/>
          <p:cNvSpPr>
            <a:spLocks noGrp="1"/>
          </p:cNvSpPr>
          <p:nvPr>
            <p:ph type="hdr" sz="quarter" idx="10"/>
          </p:nvPr>
        </p:nvSpPr>
        <p:spPr/>
        <p:txBody>
          <a:bodyPr/>
          <a:lstStyle/>
          <a:p>
            <a:pPr>
              <a:defRPr/>
            </a:pPr>
            <a:r>
              <a:rPr lang="zh-TW" altLang="en-US" smtClean="0"/>
              <a:t>附件二</a:t>
            </a:r>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xfrm>
            <a:off x="698500" y="742950"/>
            <a:ext cx="5340350" cy="3698875"/>
          </a:xfrm>
          <a:ln/>
        </p:spPr>
      </p:sp>
      <p:sp>
        <p:nvSpPr>
          <p:cNvPr id="11161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11162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8" eaLnBrk="0" hangingPunct="0">
              <a:defRPr sz="1400" b="1">
                <a:solidFill>
                  <a:schemeClr val="tx2"/>
                </a:solidFill>
                <a:latin typeface="標楷體" pitchFamily="65" charset="-120"/>
                <a:ea typeface="新細明體" pitchFamily="18" charset="-120"/>
              </a:defRPr>
            </a:lvl1pPr>
            <a:lvl2pPr marL="738418" indent="-284007" defTabSz="940378" eaLnBrk="0" hangingPunct="0">
              <a:defRPr sz="1400" b="1">
                <a:solidFill>
                  <a:schemeClr val="tx2"/>
                </a:solidFill>
                <a:latin typeface="標楷體" pitchFamily="65" charset="-120"/>
                <a:ea typeface="新細明體" pitchFamily="18" charset="-120"/>
              </a:defRPr>
            </a:lvl2pPr>
            <a:lvl3pPr marL="1136028" indent="-227206" defTabSz="940378" eaLnBrk="0" hangingPunct="0">
              <a:defRPr sz="1400" b="1">
                <a:solidFill>
                  <a:schemeClr val="tx2"/>
                </a:solidFill>
                <a:latin typeface="標楷體" pitchFamily="65" charset="-120"/>
                <a:ea typeface="新細明體" pitchFamily="18" charset="-120"/>
              </a:defRPr>
            </a:lvl3pPr>
            <a:lvl4pPr marL="1590439" indent="-227206" defTabSz="940378" eaLnBrk="0" hangingPunct="0">
              <a:defRPr sz="1400" b="1">
                <a:solidFill>
                  <a:schemeClr val="tx2"/>
                </a:solidFill>
                <a:latin typeface="標楷體" pitchFamily="65" charset="-120"/>
                <a:ea typeface="新細明體" pitchFamily="18" charset="-120"/>
              </a:defRPr>
            </a:lvl4pPr>
            <a:lvl5pPr marL="2044850" indent="-227206" defTabSz="940378" eaLnBrk="0" hangingPunct="0">
              <a:defRPr sz="1400" b="1">
                <a:solidFill>
                  <a:schemeClr val="tx2"/>
                </a:solidFill>
                <a:latin typeface="標楷體" pitchFamily="65" charset="-120"/>
                <a:ea typeface="新細明體" pitchFamily="18" charset="-120"/>
              </a:defRPr>
            </a:lvl5pPr>
            <a:lvl6pPr marL="2499261"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53672"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08083"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62494"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fld id="{252B97C3-D03A-4BAD-9C54-68CBF7C86A29}" type="slidenum">
              <a:rPr lang="zh-TW" altLang="en-US" sz="1200" b="0">
                <a:solidFill>
                  <a:schemeClr val="tx1"/>
                </a:solidFill>
                <a:latin typeface="Arial" charset="0"/>
              </a:rPr>
              <a:pPr eaLnBrk="1" hangingPunct="1"/>
              <a:t>12</a:t>
            </a:fld>
            <a:endParaRPr lang="zh-TW" altLang="en-US" sz="1200" b="0">
              <a:solidFill>
                <a:schemeClr val="tx1"/>
              </a:solidFill>
              <a:latin typeface="Arial" charset="0"/>
            </a:endParaRPr>
          </a:p>
        </p:txBody>
      </p:sp>
      <p:sp>
        <p:nvSpPr>
          <p:cNvPr id="2" name="頁首版面配置區 1"/>
          <p:cNvSpPr>
            <a:spLocks noGrp="1"/>
          </p:cNvSpPr>
          <p:nvPr>
            <p:ph type="hdr" sz="quarter" idx="10"/>
          </p:nvPr>
        </p:nvSpPr>
        <p:spPr/>
        <p:txBody>
          <a:bodyPr/>
          <a:lstStyle/>
          <a:p>
            <a:pPr>
              <a:defRPr/>
            </a:pPr>
            <a:r>
              <a:rPr lang="zh-TW" altLang="en-US" smtClean="0"/>
              <a:t>附件二</a:t>
            </a:r>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a:xfrm>
            <a:off x="698500" y="742950"/>
            <a:ext cx="5340350" cy="3698875"/>
          </a:xfrm>
          <a:ln/>
        </p:spPr>
      </p:sp>
      <p:sp>
        <p:nvSpPr>
          <p:cNvPr id="11264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11264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8" eaLnBrk="0" hangingPunct="0">
              <a:defRPr sz="1400" b="1">
                <a:solidFill>
                  <a:schemeClr val="tx2"/>
                </a:solidFill>
                <a:latin typeface="標楷體" pitchFamily="65" charset="-120"/>
                <a:ea typeface="新細明體" pitchFamily="18" charset="-120"/>
              </a:defRPr>
            </a:lvl1pPr>
            <a:lvl2pPr marL="738418" indent="-284007" defTabSz="940378" eaLnBrk="0" hangingPunct="0">
              <a:defRPr sz="1400" b="1">
                <a:solidFill>
                  <a:schemeClr val="tx2"/>
                </a:solidFill>
                <a:latin typeface="標楷體" pitchFamily="65" charset="-120"/>
                <a:ea typeface="新細明體" pitchFamily="18" charset="-120"/>
              </a:defRPr>
            </a:lvl2pPr>
            <a:lvl3pPr marL="1136028" indent="-227206" defTabSz="940378" eaLnBrk="0" hangingPunct="0">
              <a:defRPr sz="1400" b="1">
                <a:solidFill>
                  <a:schemeClr val="tx2"/>
                </a:solidFill>
                <a:latin typeface="標楷體" pitchFamily="65" charset="-120"/>
                <a:ea typeface="新細明體" pitchFamily="18" charset="-120"/>
              </a:defRPr>
            </a:lvl3pPr>
            <a:lvl4pPr marL="1590439" indent="-227206" defTabSz="940378" eaLnBrk="0" hangingPunct="0">
              <a:defRPr sz="1400" b="1">
                <a:solidFill>
                  <a:schemeClr val="tx2"/>
                </a:solidFill>
                <a:latin typeface="標楷體" pitchFamily="65" charset="-120"/>
                <a:ea typeface="新細明體" pitchFamily="18" charset="-120"/>
              </a:defRPr>
            </a:lvl4pPr>
            <a:lvl5pPr marL="2044850" indent="-227206" defTabSz="940378" eaLnBrk="0" hangingPunct="0">
              <a:defRPr sz="1400" b="1">
                <a:solidFill>
                  <a:schemeClr val="tx2"/>
                </a:solidFill>
                <a:latin typeface="標楷體" pitchFamily="65" charset="-120"/>
                <a:ea typeface="新細明體" pitchFamily="18" charset="-120"/>
              </a:defRPr>
            </a:lvl5pPr>
            <a:lvl6pPr marL="2499261"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53672"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08083"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62494"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fld id="{1C550BFA-847F-4A0D-AF08-E41DBB78983D}" type="slidenum">
              <a:rPr lang="zh-TW" altLang="en-US" sz="1200" b="0">
                <a:solidFill>
                  <a:schemeClr val="tx1"/>
                </a:solidFill>
                <a:latin typeface="Arial" charset="0"/>
              </a:rPr>
              <a:pPr eaLnBrk="1" hangingPunct="1"/>
              <a:t>13</a:t>
            </a:fld>
            <a:endParaRPr lang="zh-TW" altLang="en-US" sz="1200" b="0">
              <a:solidFill>
                <a:schemeClr val="tx1"/>
              </a:solidFill>
              <a:latin typeface="Arial" charset="0"/>
            </a:endParaRPr>
          </a:p>
        </p:txBody>
      </p:sp>
      <p:sp>
        <p:nvSpPr>
          <p:cNvPr id="2" name="頁首版面配置區 1"/>
          <p:cNvSpPr>
            <a:spLocks noGrp="1"/>
          </p:cNvSpPr>
          <p:nvPr>
            <p:ph type="hdr" sz="quarter" idx="10"/>
          </p:nvPr>
        </p:nvSpPr>
        <p:spPr/>
        <p:txBody>
          <a:bodyPr/>
          <a:lstStyle/>
          <a:p>
            <a:pPr>
              <a:defRPr/>
            </a:pPr>
            <a:r>
              <a:rPr lang="zh-TW" altLang="en-US" smtClean="0"/>
              <a:t>附件二</a:t>
            </a:r>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a:xfrm>
            <a:off x="698500" y="742950"/>
            <a:ext cx="5340350" cy="3698875"/>
          </a:xfrm>
          <a:ln/>
        </p:spPr>
      </p:sp>
      <p:sp>
        <p:nvSpPr>
          <p:cNvPr id="11469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11469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8" eaLnBrk="0" hangingPunct="0">
              <a:defRPr sz="1400" b="1">
                <a:solidFill>
                  <a:schemeClr val="tx2"/>
                </a:solidFill>
                <a:latin typeface="標楷體" pitchFamily="65" charset="-120"/>
                <a:ea typeface="新細明體" pitchFamily="18" charset="-120"/>
              </a:defRPr>
            </a:lvl1pPr>
            <a:lvl2pPr marL="738418" indent="-284007" defTabSz="940378" eaLnBrk="0" hangingPunct="0">
              <a:defRPr sz="1400" b="1">
                <a:solidFill>
                  <a:schemeClr val="tx2"/>
                </a:solidFill>
                <a:latin typeface="標楷體" pitchFamily="65" charset="-120"/>
                <a:ea typeface="新細明體" pitchFamily="18" charset="-120"/>
              </a:defRPr>
            </a:lvl2pPr>
            <a:lvl3pPr marL="1136028" indent="-227206" defTabSz="940378" eaLnBrk="0" hangingPunct="0">
              <a:defRPr sz="1400" b="1">
                <a:solidFill>
                  <a:schemeClr val="tx2"/>
                </a:solidFill>
                <a:latin typeface="標楷體" pitchFamily="65" charset="-120"/>
                <a:ea typeface="新細明體" pitchFamily="18" charset="-120"/>
              </a:defRPr>
            </a:lvl3pPr>
            <a:lvl4pPr marL="1590439" indent="-227206" defTabSz="940378" eaLnBrk="0" hangingPunct="0">
              <a:defRPr sz="1400" b="1">
                <a:solidFill>
                  <a:schemeClr val="tx2"/>
                </a:solidFill>
                <a:latin typeface="標楷體" pitchFamily="65" charset="-120"/>
                <a:ea typeface="新細明體" pitchFamily="18" charset="-120"/>
              </a:defRPr>
            </a:lvl4pPr>
            <a:lvl5pPr marL="2044850" indent="-227206" defTabSz="940378" eaLnBrk="0" hangingPunct="0">
              <a:defRPr sz="1400" b="1">
                <a:solidFill>
                  <a:schemeClr val="tx2"/>
                </a:solidFill>
                <a:latin typeface="標楷體" pitchFamily="65" charset="-120"/>
                <a:ea typeface="新細明體" pitchFamily="18" charset="-120"/>
              </a:defRPr>
            </a:lvl5pPr>
            <a:lvl6pPr marL="2499261"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53672"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08083"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62494" indent="-227206" defTabSz="940378"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fld id="{56591620-5F17-47AC-A7B1-50EFD6C2FE24}" type="slidenum">
              <a:rPr lang="zh-TW" altLang="en-US" sz="1200" b="0">
                <a:solidFill>
                  <a:schemeClr val="tx1"/>
                </a:solidFill>
                <a:latin typeface="Arial" charset="0"/>
              </a:rPr>
              <a:pPr eaLnBrk="1" hangingPunct="1"/>
              <a:t>14</a:t>
            </a:fld>
            <a:endParaRPr lang="zh-TW" altLang="en-US" sz="1200" b="0">
              <a:solidFill>
                <a:schemeClr val="tx1"/>
              </a:solidFill>
              <a:latin typeface="Arial" charset="0"/>
            </a:endParaRPr>
          </a:p>
        </p:txBody>
      </p:sp>
      <p:sp>
        <p:nvSpPr>
          <p:cNvPr id="2" name="頁首版面配置區 1"/>
          <p:cNvSpPr>
            <a:spLocks noGrp="1"/>
          </p:cNvSpPr>
          <p:nvPr>
            <p:ph type="hdr" sz="quarter" idx="10"/>
          </p:nvPr>
        </p:nvSpPr>
        <p:spPr/>
        <p:txBody>
          <a:bodyPr/>
          <a:lstStyle/>
          <a:p>
            <a:pPr>
              <a:defRPr/>
            </a:pPr>
            <a:r>
              <a:rPr lang="zh-TW" altLang="en-US" smtClean="0"/>
              <a:t>附件二</a:t>
            </a:r>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176" eaLnBrk="0" hangingPunct="0">
              <a:spcBef>
                <a:spcPct val="30000"/>
              </a:spcBef>
              <a:defRPr kumimoji="1" sz="1200">
                <a:solidFill>
                  <a:schemeClr val="tx1"/>
                </a:solidFill>
                <a:latin typeface="Arial" charset="0"/>
                <a:ea typeface="新細明體" charset="-120"/>
              </a:defRPr>
            </a:lvl1pPr>
            <a:lvl2pPr marL="739830" indent="-284550" defTabSz="942176" eaLnBrk="0" hangingPunct="0">
              <a:spcBef>
                <a:spcPct val="30000"/>
              </a:spcBef>
              <a:defRPr kumimoji="1" sz="1200">
                <a:solidFill>
                  <a:schemeClr val="tx1"/>
                </a:solidFill>
                <a:latin typeface="Arial" charset="0"/>
                <a:ea typeface="新細明體" charset="-120"/>
              </a:defRPr>
            </a:lvl2pPr>
            <a:lvl3pPr marL="1138199" indent="-227640" defTabSz="942176" eaLnBrk="0" hangingPunct="0">
              <a:spcBef>
                <a:spcPct val="30000"/>
              </a:spcBef>
              <a:defRPr kumimoji="1" sz="1200">
                <a:solidFill>
                  <a:schemeClr val="tx1"/>
                </a:solidFill>
                <a:latin typeface="Arial" charset="0"/>
                <a:ea typeface="新細明體" charset="-120"/>
              </a:defRPr>
            </a:lvl3pPr>
            <a:lvl4pPr marL="1593479" indent="-227640" defTabSz="942176" eaLnBrk="0" hangingPunct="0">
              <a:spcBef>
                <a:spcPct val="30000"/>
              </a:spcBef>
              <a:defRPr kumimoji="1" sz="1200">
                <a:solidFill>
                  <a:schemeClr val="tx1"/>
                </a:solidFill>
                <a:latin typeface="Arial" charset="0"/>
                <a:ea typeface="新細明體" charset="-120"/>
              </a:defRPr>
            </a:lvl4pPr>
            <a:lvl5pPr marL="2048759" indent="-227640" defTabSz="942176" eaLnBrk="0" hangingPunct="0">
              <a:spcBef>
                <a:spcPct val="30000"/>
              </a:spcBef>
              <a:defRPr kumimoji="1" sz="1200">
                <a:solidFill>
                  <a:schemeClr val="tx1"/>
                </a:solidFill>
                <a:latin typeface="Arial" charset="0"/>
                <a:ea typeface="新細明體" charset="-120"/>
              </a:defRPr>
            </a:lvl5pPr>
            <a:lvl6pPr marL="2504039" indent="-227640" defTabSz="942176" eaLnBrk="0" fontAlgn="base" hangingPunct="0">
              <a:spcBef>
                <a:spcPct val="30000"/>
              </a:spcBef>
              <a:spcAft>
                <a:spcPct val="0"/>
              </a:spcAft>
              <a:defRPr kumimoji="1" sz="1200">
                <a:solidFill>
                  <a:schemeClr val="tx1"/>
                </a:solidFill>
                <a:latin typeface="Arial" charset="0"/>
                <a:ea typeface="新細明體" charset="-120"/>
              </a:defRPr>
            </a:lvl6pPr>
            <a:lvl7pPr marL="2959318" indent="-227640" defTabSz="942176" eaLnBrk="0" fontAlgn="base" hangingPunct="0">
              <a:spcBef>
                <a:spcPct val="30000"/>
              </a:spcBef>
              <a:spcAft>
                <a:spcPct val="0"/>
              </a:spcAft>
              <a:defRPr kumimoji="1" sz="1200">
                <a:solidFill>
                  <a:schemeClr val="tx1"/>
                </a:solidFill>
                <a:latin typeface="Arial" charset="0"/>
                <a:ea typeface="新細明體" charset="-120"/>
              </a:defRPr>
            </a:lvl7pPr>
            <a:lvl8pPr marL="3414598" indent="-227640" defTabSz="942176" eaLnBrk="0" fontAlgn="base" hangingPunct="0">
              <a:spcBef>
                <a:spcPct val="30000"/>
              </a:spcBef>
              <a:spcAft>
                <a:spcPct val="0"/>
              </a:spcAft>
              <a:defRPr kumimoji="1" sz="1200">
                <a:solidFill>
                  <a:schemeClr val="tx1"/>
                </a:solidFill>
                <a:latin typeface="Arial" charset="0"/>
                <a:ea typeface="新細明體" charset="-120"/>
              </a:defRPr>
            </a:lvl8pPr>
            <a:lvl9pPr marL="3869878" indent="-227640" defTabSz="942176" eaLnBrk="0" fontAlgn="base" hangingPunct="0">
              <a:spcBef>
                <a:spcPct val="30000"/>
              </a:spcBef>
              <a:spcAft>
                <a:spcPct val="0"/>
              </a:spcAft>
              <a:defRPr kumimoji="1" sz="1200">
                <a:solidFill>
                  <a:schemeClr val="tx1"/>
                </a:solidFill>
                <a:latin typeface="Arial" charset="0"/>
                <a:ea typeface="新細明體" charset="-120"/>
              </a:defRPr>
            </a:lvl9pPr>
          </a:lstStyle>
          <a:p>
            <a:pPr eaLnBrk="1" hangingPunct="1">
              <a:spcBef>
                <a:spcPct val="0"/>
              </a:spcBef>
            </a:pPr>
            <a:fld id="{94D29070-D2D6-4D48-9FF3-FB372D271E8F}" type="slidenum">
              <a:rPr lang="en-US" altLang="zh-TW" sz="1300"/>
              <a:pPr eaLnBrk="1" hangingPunct="1">
                <a:spcBef>
                  <a:spcPct val="0"/>
                </a:spcBef>
              </a:pPr>
              <a:t>18</a:t>
            </a:fld>
            <a:endParaRPr lang="en-US" altLang="zh-TW" sz="1300"/>
          </a:p>
        </p:txBody>
      </p:sp>
      <p:sp>
        <p:nvSpPr>
          <p:cNvPr id="55299" name="Rectangle 2"/>
          <p:cNvSpPr>
            <a:spLocks noGrp="1" noRot="1" noChangeAspect="1" noChangeArrowheads="1" noTextEdit="1"/>
          </p:cNvSpPr>
          <p:nvPr>
            <p:ph type="sldImg"/>
          </p:nvPr>
        </p:nvSpPr>
        <p:spPr>
          <a:xfrm>
            <a:off x="696913" y="739775"/>
            <a:ext cx="5341937" cy="3698875"/>
          </a:xfrm>
          <a:ln/>
        </p:spPr>
      </p:sp>
      <p:sp>
        <p:nvSpPr>
          <p:cNvPr id="55300" name="Rectangle 3"/>
          <p:cNvSpPr>
            <a:spLocks noGrp="1" noChangeArrowheads="1"/>
          </p:cNvSpPr>
          <p:nvPr>
            <p:ph type="body" idx="1"/>
          </p:nvPr>
        </p:nvSpPr>
        <p:spPr>
          <a:xfrm>
            <a:off x="673262" y="4685706"/>
            <a:ext cx="5389240" cy="444142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13D28ED-28E3-40CC-9325-5464AAF7ED23}" type="slidenum">
              <a:rPr lang="en-US" altLang="zh-TW" smtClean="0">
                <a:solidFill>
                  <a:srgbClr val="1F497D"/>
                </a:solidFill>
                <a:latin typeface="Arial" pitchFamily="34" charset="0"/>
              </a:rPr>
              <a:pPr/>
              <a:t>27</a:t>
            </a:fld>
            <a:endParaRPr lang="en-US" altLang="zh-TW" smtClean="0">
              <a:solidFill>
                <a:srgbClr val="1F497D"/>
              </a:solidFill>
              <a:latin typeface="Arial" pitchFamily="34" charset="0"/>
            </a:endParaRPr>
          </a:p>
        </p:txBody>
      </p:sp>
      <p:sp>
        <p:nvSpPr>
          <p:cNvPr id="93187" name="Rectangle 2"/>
          <p:cNvSpPr>
            <a:spLocks noGrp="1" noRot="1" noChangeAspect="1" noChangeArrowheads="1" noTextEdit="1"/>
          </p:cNvSpPr>
          <p:nvPr>
            <p:ph type="sldImg"/>
          </p:nvPr>
        </p:nvSpPr>
        <p:spPr>
          <a:xfrm>
            <a:off x="698500" y="741363"/>
            <a:ext cx="5340350" cy="3697287"/>
          </a:xfrm>
          <a:ln/>
        </p:spPr>
      </p:sp>
      <p:sp>
        <p:nvSpPr>
          <p:cNvPr id="93188" name="Rectangle 3"/>
          <p:cNvSpPr>
            <a:spLocks noGrp="1" noChangeArrowheads="1"/>
          </p:cNvSpPr>
          <p:nvPr>
            <p:ph type="body" idx="1"/>
          </p:nvPr>
        </p:nvSpPr>
        <p:spPr>
          <a:xfrm>
            <a:off x="896940" y="4684715"/>
            <a:ext cx="4941887" cy="4438650"/>
          </a:xfrm>
          <a:noFill/>
          <a:ln/>
        </p:spPr>
        <p:txBody>
          <a:bodyPr/>
          <a:lstStyle/>
          <a:p>
            <a:pPr eaLnBrk="1" hangingPunct="1"/>
            <a:endParaRPr lang="zh-TW" altLang="zh-TW" smtClean="0">
              <a:latin typeface="Arial" pitchFamily="34" charset="0"/>
            </a:endParaRPr>
          </a:p>
        </p:txBody>
      </p:sp>
      <p:sp>
        <p:nvSpPr>
          <p:cNvPr id="2" name="頁首版面配置區 1"/>
          <p:cNvSpPr>
            <a:spLocks noGrp="1"/>
          </p:cNvSpPr>
          <p:nvPr>
            <p:ph type="hdr" sz="quarter" idx="10"/>
          </p:nvPr>
        </p:nvSpPr>
        <p:spPr/>
        <p:txBody>
          <a:bodyPr/>
          <a:lstStyle/>
          <a:p>
            <a:pPr>
              <a:defRPr/>
            </a:pPr>
            <a:r>
              <a:rPr lang="zh-TW" altLang="en-US" smtClean="0">
                <a:solidFill>
                  <a:srgbClr val="1F497D"/>
                </a:solidFill>
              </a:rPr>
              <a:t>附件二</a:t>
            </a:r>
            <a:endParaRPr lang="en-US" altLang="zh-TW">
              <a:solidFill>
                <a:srgbClr val="1F497D"/>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投影片圖像版面配置區 1"/>
          <p:cNvSpPr>
            <a:spLocks noGrp="1" noRot="1" noChangeAspect="1" noTextEdit="1"/>
          </p:cNvSpPr>
          <p:nvPr>
            <p:ph type="sldImg"/>
          </p:nvPr>
        </p:nvSpPr>
        <p:spPr>
          <a:xfrm>
            <a:off x="696913" y="741363"/>
            <a:ext cx="5341937" cy="3698875"/>
          </a:xfrm>
          <a:ln/>
        </p:spPr>
      </p:sp>
      <p:sp>
        <p:nvSpPr>
          <p:cNvPr id="182274" name="備忘稿版面配置區 2"/>
          <p:cNvSpPr>
            <a:spLocks noGrp="1"/>
          </p:cNvSpPr>
          <p:nvPr>
            <p:ph type="body" idx="1"/>
          </p:nvPr>
        </p:nvSpPr>
        <p:spPr>
          <a:noFill/>
          <a:ln/>
        </p:spPr>
        <p:txBody>
          <a:bodyPr/>
          <a:lstStyle/>
          <a:p>
            <a:endParaRPr lang="zh-TW" altLang="en-US" smtClean="0">
              <a:ea typeface="新細明體" charset="-120"/>
            </a:endParaRPr>
          </a:p>
        </p:txBody>
      </p:sp>
      <p:sp>
        <p:nvSpPr>
          <p:cNvPr id="182275" name="頁尾版面配置區 4"/>
          <p:cNvSpPr>
            <a:spLocks noGrp="1"/>
          </p:cNvSpPr>
          <p:nvPr>
            <p:ph type="ftr" sz="quarter" idx="4"/>
          </p:nvPr>
        </p:nvSpPr>
        <p:spPr>
          <a:noFill/>
        </p:spPr>
        <p:txBody>
          <a:bodyPr/>
          <a:lstStyle/>
          <a:p>
            <a:pPr defTabSz="941957"/>
            <a:endParaRPr lang="en-US" altLang="zh-TW" smtClean="0">
              <a:solidFill>
                <a:srgbClr val="000000"/>
              </a:solidFill>
              <a:ea typeface="新細明體" charset="-120"/>
            </a:endParaRPr>
          </a:p>
        </p:txBody>
      </p:sp>
      <p:sp>
        <p:nvSpPr>
          <p:cNvPr id="182276" name="投影片編號版面配置區 5"/>
          <p:cNvSpPr>
            <a:spLocks noGrp="1"/>
          </p:cNvSpPr>
          <p:nvPr>
            <p:ph type="sldNum" sz="quarter" idx="5"/>
          </p:nvPr>
        </p:nvSpPr>
        <p:spPr>
          <a:noFill/>
        </p:spPr>
        <p:txBody>
          <a:bodyPr/>
          <a:lstStyle/>
          <a:p>
            <a:pPr defTabSz="941957"/>
            <a:fld id="{ED38BB3F-93F2-4D49-8868-D70CEA628FC0}" type="slidenum">
              <a:rPr lang="en-US" altLang="zh-TW" smtClean="0">
                <a:solidFill>
                  <a:srgbClr val="000000"/>
                </a:solidFill>
                <a:ea typeface="新細明體" charset="-120"/>
              </a:rPr>
              <a:pPr defTabSz="941957"/>
              <a:t>38</a:t>
            </a:fld>
            <a:endParaRPr lang="en-US" altLang="zh-TW" smtClean="0">
              <a:solidFill>
                <a:srgbClr val="000000"/>
              </a:solidFill>
              <a:ea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a:xfrm>
            <a:off x="698500" y="742950"/>
            <a:ext cx="5340350" cy="3698875"/>
          </a:xfrm>
          <a:ln/>
        </p:spPr>
      </p:sp>
      <p:sp>
        <p:nvSpPr>
          <p:cNvPr id="122883"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122884"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1957" eaLnBrk="0" hangingPunct="0">
              <a:defRPr sz="1400" b="1">
                <a:solidFill>
                  <a:schemeClr val="tx2"/>
                </a:solidFill>
                <a:latin typeface="標楷體" pitchFamily="65" charset="-120"/>
                <a:ea typeface="新細明體" pitchFamily="18" charset="-120"/>
              </a:defRPr>
            </a:lvl1pPr>
            <a:lvl2pPr marL="738418" indent="-284007" defTabSz="941957" eaLnBrk="0" hangingPunct="0">
              <a:defRPr sz="1400" b="1">
                <a:solidFill>
                  <a:schemeClr val="tx2"/>
                </a:solidFill>
                <a:latin typeface="標楷體" pitchFamily="65" charset="-120"/>
                <a:ea typeface="新細明體" pitchFamily="18" charset="-120"/>
              </a:defRPr>
            </a:lvl2pPr>
            <a:lvl3pPr marL="1136028" indent="-227206" defTabSz="941957" eaLnBrk="0" hangingPunct="0">
              <a:defRPr sz="1400" b="1">
                <a:solidFill>
                  <a:schemeClr val="tx2"/>
                </a:solidFill>
                <a:latin typeface="標楷體" pitchFamily="65" charset="-120"/>
                <a:ea typeface="新細明體" pitchFamily="18" charset="-120"/>
              </a:defRPr>
            </a:lvl3pPr>
            <a:lvl4pPr marL="1590439" indent="-227206" defTabSz="941957" eaLnBrk="0" hangingPunct="0">
              <a:defRPr sz="1400" b="1">
                <a:solidFill>
                  <a:schemeClr val="tx2"/>
                </a:solidFill>
                <a:latin typeface="標楷體" pitchFamily="65" charset="-120"/>
                <a:ea typeface="新細明體" pitchFamily="18" charset="-120"/>
              </a:defRPr>
            </a:lvl4pPr>
            <a:lvl5pPr marL="2044850" indent="-227206" defTabSz="941957" eaLnBrk="0" hangingPunct="0">
              <a:defRPr sz="1400" b="1">
                <a:solidFill>
                  <a:schemeClr val="tx2"/>
                </a:solidFill>
                <a:latin typeface="標楷體" pitchFamily="65" charset="-120"/>
                <a:ea typeface="新細明體" pitchFamily="18" charset="-120"/>
              </a:defRPr>
            </a:lvl5pPr>
            <a:lvl6pPr marL="2499261" indent="-227206" defTabSz="941957"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53672" indent="-227206" defTabSz="941957"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08083" indent="-227206" defTabSz="941957"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62494" indent="-227206" defTabSz="941957"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fld id="{F53F9042-663B-442C-95CE-8A5309604B63}" type="slidenum">
              <a:rPr lang="zh-TW" altLang="en-US" sz="1300" b="0">
                <a:solidFill>
                  <a:schemeClr val="tx1"/>
                </a:solidFill>
                <a:latin typeface="Arial" charset="0"/>
              </a:rPr>
              <a:pPr eaLnBrk="1" hangingPunct="1"/>
              <a:t>47</a:t>
            </a:fld>
            <a:endParaRPr lang="zh-TW" altLang="en-US" sz="1300" b="0">
              <a:solidFill>
                <a:schemeClr val="tx1"/>
              </a:solidFill>
              <a:latin typeface="Arial" charset="0"/>
            </a:endParaRPr>
          </a:p>
        </p:txBody>
      </p:sp>
      <p:sp>
        <p:nvSpPr>
          <p:cNvPr id="2" name="頁首版面配置區 1"/>
          <p:cNvSpPr>
            <a:spLocks noGrp="1"/>
          </p:cNvSpPr>
          <p:nvPr>
            <p:ph type="hdr" sz="quarter" idx="10"/>
          </p:nvPr>
        </p:nvSpPr>
        <p:spPr/>
        <p:txBody>
          <a:bodyPr/>
          <a:lstStyle/>
          <a:p>
            <a:pPr>
              <a:defRPr/>
            </a:pPr>
            <a:r>
              <a:rPr lang="zh-TW" altLang="en-US" smtClean="0"/>
              <a:t>附件二</a:t>
            </a:r>
            <a:endParaRPr lang="en-US"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98500" y="742950"/>
            <a:ext cx="5340350" cy="36988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BA5BE15B-933C-4EF5-917A-CB952F86E1DC}" type="slidenum">
              <a:rPr lang="en-US" altLang="zh-TW" smtClean="0"/>
              <a:pPr>
                <a:defRPr/>
              </a:pPr>
              <a:t>51</a:t>
            </a:fld>
            <a:endParaRPr lang="en-US" altLang="zh-TW"/>
          </a:p>
        </p:txBody>
      </p:sp>
      <p:sp>
        <p:nvSpPr>
          <p:cNvPr id="5" name="頁首版面配置區 4"/>
          <p:cNvSpPr>
            <a:spLocks noGrp="1"/>
          </p:cNvSpPr>
          <p:nvPr>
            <p:ph type="hdr" sz="quarter" idx="11"/>
          </p:nvPr>
        </p:nvSpPr>
        <p:spPr/>
        <p:txBody>
          <a:bodyPr/>
          <a:lstStyle/>
          <a:p>
            <a:pPr>
              <a:defRPr/>
            </a:pPr>
            <a:r>
              <a:rPr lang="zh-TW" altLang="en-US" smtClean="0"/>
              <a:t>附件二</a:t>
            </a:r>
            <a:endParaRPr lang="en-US" altLang="zh-TW"/>
          </a:p>
        </p:txBody>
      </p:sp>
    </p:spTree>
    <p:extLst>
      <p:ext uri="{BB962C8B-B14F-4D97-AF65-F5344CB8AC3E}">
        <p14:creationId xmlns:p14="http://schemas.microsoft.com/office/powerpoint/2010/main" xmlns="" val="3552679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nctu.edu.tw/"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nctu.edu.tw/" TargetMode="Externa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nctu.edu.tw/" TargetMode="Externa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nctu.edu.tw/"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DC7C2553-3F5F-47BE-A559-A219B1732E29}" type="datetime1">
              <a:rPr lang="zh-TW" altLang="en-US"/>
              <a:pPr>
                <a:defRPr/>
              </a:pPr>
              <a:t>2014/11/12</a:t>
            </a:fld>
            <a:endParaRPr lang="en-US" altLang="zh-TW"/>
          </a:p>
        </p:txBody>
      </p:sp>
    </p:spTree>
    <p:extLst>
      <p:ext uri="{BB962C8B-B14F-4D97-AF65-F5344CB8AC3E}">
        <p14:creationId xmlns:p14="http://schemas.microsoft.com/office/powerpoint/2010/main" xmlns="" val="84950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21AD4FF6-438D-458B-964B-058D5CA26EC0}" type="datetime1">
              <a:rPr lang="zh-TW" altLang="en-US"/>
              <a:pPr>
                <a:defRPr/>
              </a:pPr>
              <a:t>2014/11/12</a:t>
            </a:fld>
            <a:endParaRPr lang="en-US" altLang="zh-TW"/>
          </a:p>
        </p:txBody>
      </p:sp>
    </p:spTree>
    <p:extLst>
      <p:ext uri="{BB962C8B-B14F-4D97-AF65-F5344CB8AC3E}">
        <p14:creationId xmlns:p14="http://schemas.microsoft.com/office/powerpoint/2010/main" xmlns="" val="4061895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5A069BD8-3E4C-4CD0-8A39-9146C7DCB776}" type="datetime1">
              <a:rPr lang="zh-TW" altLang="en-US"/>
              <a:pPr>
                <a:defRPr/>
              </a:pPr>
              <a:t>2014/11/12</a:t>
            </a:fld>
            <a:endParaRPr lang="en-US" altLang="zh-TW"/>
          </a:p>
        </p:txBody>
      </p:sp>
    </p:spTree>
    <p:extLst>
      <p:ext uri="{BB962C8B-B14F-4D97-AF65-F5344CB8AC3E}">
        <p14:creationId xmlns:p14="http://schemas.microsoft.com/office/powerpoint/2010/main" xmlns="" val="4136340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A02CA807-75FA-4A3A-A7E0-CBD88502C0B2}" type="datetime1">
              <a:rPr lang="zh-TW" altLang="en-US"/>
              <a:pPr>
                <a:defRPr/>
              </a:pPr>
              <a:t>2014/11/12</a:t>
            </a:fld>
            <a:endParaRPr lang="en-US" altLang="zh-TW"/>
          </a:p>
        </p:txBody>
      </p:sp>
    </p:spTree>
    <p:extLst>
      <p:ext uri="{BB962C8B-B14F-4D97-AF65-F5344CB8AC3E}">
        <p14:creationId xmlns:p14="http://schemas.microsoft.com/office/powerpoint/2010/main" xmlns="" val="9659997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2AAF8D66-7E55-46DC-8614-238C69E389A7}" type="datetime1">
              <a:rPr lang="zh-TW" altLang="en-US"/>
              <a:pPr>
                <a:defRPr/>
              </a:pPr>
              <a:t>2014/11/12</a:t>
            </a:fld>
            <a:endParaRPr lang="en-US" altLang="zh-TW"/>
          </a:p>
        </p:txBody>
      </p:sp>
    </p:spTree>
    <p:extLst>
      <p:ext uri="{BB962C8B-B14F-4D97-AF65-F5344CB8AC3E}">
        <p14:creationId xmlns:p14="http://schemas.microsoft.com/office/powerpoint/2010/main" xmlns="" val="1279930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9D8C84CB-33D4-4D74-A2D5-DE8382F91085}" type="datetime1">
              <a:rPr lang="zh-TW" altLang="en-US"/>
              <a:pPr>
                <a:defRPr/>
              </a:pPr>
              <a:t>2014/11/12</a:t>
            </a:fld>
            <a:endParaRPr lang="en-US" altLang="zh-TW"/>
          </a:p>
        </p:txBody>
      </p:sp>
    </p:spTree>
    <p:extLst>
      <p:ext uri="{BB962C8B-B14F-4D97-AF65-F5344CB8AC3E}">
        <p14:creationId xmlns:p14="http://schemas.microsoft.com/office/powerpoint/2010/main" xmlns="" val="12649914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E4ED8D3E-FCFC-4A36-9FEF-5F2D468215DC}" type="datetime1">
              <a:rPr lang="zh-TW" altLang="en-US"/>
              <a:pPr>
                <a:defRPr/>
              </a:pPr>
              <a:t>2014/11/12</a:t>
            </a:fld>
            <a:endParaRPr lang="en-US" altLang="zh-TW"/>
          </a:p>
        </p:txBody>
      </p:sp>
    </p:spTree>
    <p:extLst>
      <p:ext uri="{BB962C8B-B14F-4D97-AF65-F5344CB8AC3E}">
        <p14:creationId xmlns:p14="http://schemas.microsoft.com/office/powerpoint/2010/main" xmlns="" val="2514854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A8F96429-19C9-455F-A20F-513B6A0CE7EC}" type="datetime1">
              <a:rPr lang="zh-TW" altLang="en-US"/>
              <a:pPr>
                <a:defRPr/>
              </a:pPr>
              <a:t>2014/11/12</a:t>
            </a:fld>
            <a:endParaRPr lang="en-US" altLang="zh-TW"/>
          </a:p>
        </p:txBody>
      </p:sp>
    </p:spTree>
    <p:extLst>
      <p:ext uri="{BB962C8B-B14F-4D97-AF65-F5344CB8AC3E}">
        <p14:creationId xmlns:p14="http://schemas.microsoft.com/office/powerpoint/2010/main" xmlns="" val="46009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E88107A2-9C9D-4E12-BA86-9059F18F2A5E}" type="datetime1">
              <a:rPr lang="zh-TW" altLang="en-US"/>
              <a:pPr>
                <a:defRPr/>
              </a:pPr>
              <a:t>2014/11/12</a:t>
            </a:fld>
            <a:endParaRPr lang="en-US" altLang="zh-TW"/>
          </a:p>
        </p:txBody>
      </p:sp>
    </p:spTree>
    <p:extLst>
      <p:ext uri="{BB962C8B-B14F-4D97-AF65-F5344CB8AC3E}">
        <p14:creationId xmlns:p14="http://schemas.microsoft.com/office/powerpoint/2010/main" xmlns="" val="1366142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02CACDAB-F588-4532-9A9F-92F32B562278}" type="datetime1">
              <a:rPr lang="zh-TW" altLang="en-US"/>
              <a:pPr>
                <a:defRPr/>
              </a:pPr>
              <a:t>2014/11/12</a:t>
            </a:fld>
            <a:endParaRPr lang="en-US" altLang="zh-TW"/>
          </a:p>
        </p:txBody>
      </p:sp>
    </p:spTree>
    <p:extLst>
      <p:ext uri="{BB962C8B-B14F-4D97-AF65-F5344CB8AC3E}">
        <p14:creationId xmlns:p14="http://schemas.microsoft.com/office/powerpoint/2010/main" xmlns="" val="2778326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59"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230CA4AC-272D-4728-9694-183EECBC5DAC}" type="datetime1">
              <a:rPr lang="zh-TW" altLang="en-US"/>
              <a:pPr>
                <a:defRPr/>
              </a:pPr>
              <a:t>2014/11/12</a:t>
            </a:fld>
            <a:endParaRPr lang="en-US" altLang="zh-TW"/>
          </a:p>
        </p:txBody>
      </p:sp>
    </p:spTree>
    <p:extLst>
      <p:ext uri="{BB962C8B-B14F-4D97-AF65-F5344CB8AC3E}">
        <p14:creationId xmlns:p14="http://schemas.microsoft.com/office/powerpoint/2010/main" xmlns="" val="170938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6E94108B-9BE6-4930-A14C-E2A0743952D2}" type="datetime1">
              <a:rPr lang="zh-TW" altLang="en-US"/>
              <a:pPr>
                <a:defRPr/>
              </a:pPr>
              <a:t>2014/11/12</a:t>
            </a:fld>
            <a:endParaRPr lang="en-US" altLang="zh-TW"/>
          </a:p>
        </p:txBody>
      </p:sp>
    </p:spTree>
    <p:extLst>
      <p:ext uri="{BB962C8B-B14F-4D97-AF65-F5344CB8AC3E}">
        <p14:creationId xmlns:p14="http://schemas.microsoft.com/office/powerpoint/2010/main" xmlns="" val="136708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1068903F-CB14-434A-84F5-E1B7B6889766}" type="datetime1">
              <a:rPr lang="zh-TW" altLang="en-US"/>
              <a:pPr>
                <a:defRPr/>
              </a:pPr>
              <a:t>2014/11/12</a:t>
            </a:fld>
            <a:endParaRPr lang="en-US" altLang="zh-TW"/>
          </a:p>
        </p:txBody>
      </p:sp>
    </p:spTree>
    <p:extLst>
      <p:ext uri="{BB962C8B-B14F-4D97-AF65-F5344CB8AC3E}">
        <p14:creationId xmlns:p14="http://schemas.microsoft.com/office/powerpoint/2010/main" xmlns="" val="2281307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72"/>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288922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pic>
        <p:nvPicPr>
          <p:cNvPr id="4" name="Picture 2" descr="C:\Documents and Settings\USER\桌面\555.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Documents and Settings\USER\桌面\555.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C47B06E5-A3A8-45E0-9185-59EDE93F8053}"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7" name="Picture 9" descr="NCTU國立交通大學">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9"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pic>
        <p:nvPicPr>
          <p:cNvPr id="10" name="Picture 2" descr="C:\Documents and Settings\USER\桌面\555.png"/>
          <p:cNvPicPr>
            <a:picLocks noChangeAspect="1" noChangeArrowheads="1"/>
          </p:cNvPicPr>
          <p:nvPr userDrawn="1"/>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a:off x="974728" y="-819150"/>
            <a:ext cx="8367713" cy="803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619761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47"/>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124804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28231" y="1916113"/>
            <a:ext cx="4442221"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2776352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0206944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5094310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338292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2972" y="27309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1362105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0061541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192614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922669E6-1261-437C-8245-23F538417E24}" type="datetime1">
              <a:rPr lang="zh-TW" altLang="en-US"/>
              <a:pPr>
                <a:defRPr/>
              </a:pPr>
              <a:t>2014/11/12</a:t>
            </a:fld>
            <a:endParaRPr lang="en-US" altLang="zh-TW"/>
          </a:p>
        </p:txBody>
      </p:sp>
    </p:spTree>
    <p:extLst>
      <p:ext uri="{BB962C8B-B14F-4D97-AF65-F5344CB8AC3E}">
        <p14:creationId xmlns:p14="http://schemas.microsoft.com/office/powerpoint/2010/main" xmlns="" val="20197986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93645" y="908055"/>
            <a:ext cx="2340636" cy="52117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271734" y="908055"/>
            <a:ext cx="685681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009277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71727" y="908097"/>
            <a:ext cx="9362546" cy="7207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28231" y="191611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35555" y="191611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28231" y="409416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035555" y="409416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4790376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71727" y="908097"/>
            <a:ext cx="9362546"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28231" y="1916113"/>
            <a:ext cx="4442221"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9727603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54"/>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1808286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pic>
        <p:nvPicPr>
          <p:cNvPr id="4" name="Picture 2" descr="C:\Documents and Settings\USER\桌面\555.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Documents and Settings\USER\桌面\555.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234697AF-01BF-444C-AB09-01E74CEB2AB2}"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7" name="Picture 9" descr="NCTU國立交通大學">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9"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pic>
        <p:nvPicPr>
          <p:cNvPr id="10" name="Picture 2" descr="C:\Documents and Settings\USER\桌面\555.png"/>
          <p:cNvPicPr>
            <a:picLocks noChangeAspect="1" noChangeArrowheads="1"/>
          </p:cNvPicPr>
          <p:nvPr userDrawn="1"/>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a:off x="974728" y="-819150"/>
            <a:ext cx="8367713" cy="803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1929587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29"/>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2471249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28231" y="1916113"/>
            <a:ext cx="4442221"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1160853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213336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4481401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9720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60"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17911750-EC69-444E-90A7-AAFAA7D04546}" type="datetime1">
              <a:rPr lang="zh-TW" altLang="en-US"/>
              <a:pPr>
                <a:defRPr/>
              </a:pPr>
              <a:t>2014/11/12</a:t>
            </a:fld>
            <a:endParaRPr lang="en-US" altLang="zh-TW"/>
          </a:p>
        </p:txBody>
      </p:sp>
    </p:spTree>
    <p:extLst>
      <p:ext uri="{BB962C8B-B14F-4D97-AF65-F5344CB8AC3E}">
        <p14:creationId xmlns:p14="http://schemas.microsoft.com/office/powerpoint/2010/main" xmlns="" val="525415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2972" y="27307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41587900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8242242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383516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93645" y="908055"/>
            <a:ext cx="2340636" cy="52117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271734" y="908055"/>
            <a:ext cx="685681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3905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71727" y="908079"/>
            <a:ext cx="9362546" cy="7207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28231" y="191611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35555" y="191611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28231" y="409416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035555" y="409416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855241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71727" y="908079"/>
            <a:ext cx="9362546"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28231" y="1916113"/>
            <a:ext cx="4442221"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76489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A2FF8785-0011-4B7B-920B-77ED8CD16862}" type="datetime1">
              <a:rPr lang="zh-TW" altLang="en-US"/>
              <a:pPr>
                <a:defRPr/>
              </a:pPr>
              <a:t>2014/11/12</a:t>
            </a:fld>
            <a:endParaRPr lang="en-US" altLang="zh-TW"/>
          </a:p>
        </p:txBody>
      </p:sp>
    </p:spTree>
    <p:extLst>
      <p:ext uri="{BB962C8B-B14F-4D97-AF65-F5344CB8AC3E}">
        <p14:creationId xmlns:p14="http://schemas.microsoft.com/office/powerpoint/2010/main" xmlns="" val="36187908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4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FBE4FD7A-0913-40A1-806C-BB309A772D4C}" type="datetime1">
              <a:rPr lang="zh-TW" altLang="en-US"/>
              <a:pPr>
                <a:defRPr/>
              </a:pPr>
              <a:t>2014/11/12</a:t>
            </a:fld>
            <a:endParaRPr lang="en-US" altLang="zh-TW"/>
          </a:p>
        </p:txBody>
      </p:sp>
    </p:spTree>
    <p:extLst>
      <p:ext uri="{BB962C8B-B14F-4D97-AF65-F5344CB8AC3E}">
        <p14:creationId xmlns:p14="http://schemas.microsoft.com/office/powerpoint/2010/main" xmlns="" val="4251313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66003887-A5FD-4BAD-8CF8-A8421212B9C7}" type="datetime1">
              <a:rPr lang="zh-TW" altLang="en-US"/>
              <a:pPr>
                <a:defRPr/>
              </a:pPr>
              <a:t>2014/11/12</a:t>
            </a:fld>
            <a:endParaRPr lang="en-US" altLang="zh-TW"/>
          </a:p>
        </p:txBody>
      </p:sp>
    </p:spTree>
    <p:extLst>
      <p:ext uri="{BB962C8B-B14F-4D97-AF65-F5344CB8AC3E}">
        <p14:creationId xmlns:p14="http://schemas.microsoft.com/office/powerpoint/2010/main" xmlns="" val="6508801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9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9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670D21C9-3D7C-46CF-919B-DA7A41D8C8F6}" type="datetime1">
              <a:rPr lang="zh-TW" altLang="en-US"/>
              <a:pPr>
                <a:defRPr/>
              </a:pPr>
              <a:t>2014/11/12</a:t>
            </a:fld>
            <a:endParaRPr lang="en-US" altLang="zh-TW"/>
          </a:p>
        </p:txBody>
      </p:sp>
    </p:spTree>
    <p:extLst>
      <p:ext uri="{BB962C8B-B14F-4D97-AF65-F5344CB8AC3E}">
        <p14:creationId xmlns:p14="http://schemas.microsoft.com/office/powerpoint/2010/main" xmlns="" val="681481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61E9C11B-076B-4E53-9E87-64EC5A81FCA4}" type="datetime1">
              <a:rPr lang="zh-TW" altLang="en-US"/>
              <a:pPr>
                <a:defRPr/>
              </a:pPr>
              <a:t>2014/11/12</a:t>
            </a:fld>
            <a:endParaRPr lang="en-US" altLang="zh-TW"/>
          </a:p>
        </p:txBody>
      </p:sp>
    </p:spTree>
    <p:extLst>
      <p:ext uri="{BB962C8B-B14F-4D97-AF65-F5344CB8AC3E}">
        <p14:creationId xmlns:p14="http://schemas.microsoft.com/office/powerpoint/2010/main" xmlns="" val="11560682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83713708-94A9-47E3-B459-7BA16998D9A4}" type="datetime1">
              <a:rPr lang="zh-TW" altLang="en-US"/>
              <a:pPr>
                <a:defRPr/>
              </a:pPr>
              <a:t>2014/11/12</a:t>
            </a:fld>
            <a:endParaRPr lang="en-US" altLang="zh-TW"/>
          </a:p>
        </p:txBody>
      </p:sp>
    </p:spTree>
    <p:extLst>
      <p:ext uri="{BB962C8B-B14F-4D97-AF65-F5344CB8AC3E}">
        <p14:creationId xmlns:p14="http://schemas.microsoft.com/office/powerpoint/2010/main" xmlns="" val="37660163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35677337-4B88-4401-BFE7-EF54E7249701}" type="datetime1">
              <a:rPr lang="zh-TW" altLang="en-US"/>
              <a:pPr>
                <a:defRPr/>
              </a:pPr>
              <a:t>2014/11/12</a:t>
            </a:fld>
            <a:endParaRPr lang="en-US" altLang="zh-TW"/>
          </a:p>
        </p:txBody>
      </p:sp>
    </p:spTree>
    <p:extLst>
      <p:ext uri="{BB962C8B-B14F-4D97-AF65-F5344CB8AC3E}">
        <p14:creationId xmlns:p14="http://schemas.microsoft.com/office/powerpoint/2010/main" xmlns="" val="13276429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9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44C8BDF9-B8F8-49E5-872F-7D8332144CCD}" type="datetime1">
              <a:rPr lang="zh-TW" altLang="en-US"/>
              <a:pPr>
                <a:defRPr/>
              </a:pPr>
              <a:t>2014/11/12</a:t>
            </a:fld>
            <a:endParaRPr lang="en-US" altLang="zh-TW"/>
          </a:p>
        </p:txBody>
      </p:sp>
    </p:spTree>
    <p:extLst>
      <p:ext uri="{BB962C8B-B14F-4D97-AF65-F5344CB8AC3E}">
        <p14:creationId xmlns:p14="http://schemas.microsoft.com/office/powerpoint/2010/main" xmlns="" val="7023306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560E1658-75CA-4FF0-87B1-D5D0E9DDB66A}" type="datetime1">
              <a:rPr lang="zh-TW" altLang="en-US"/>
              <a:pPr>
                <a:defRPr/>
              </a:pPr>
              <a:t>2014/11/12</a:t>
            </a:fld>
            <a:endParaRPr lang="en-US" altLang="zh-TW"/>
          </a:p>
        </p:txBody>
      </p:sp>
    </p:spTree>
    <p:extLst>
      <p:ext uri="{BB962C8B-B14F-4D97-AF65-F5344CB8AC3E}">
        <p14:creationId xmlns:p14="http://schemas.microsoft.com/office/powerpoint/2010/main" xmlns="" val="1577482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A4CFD7C8-4890-43F3-AE1F-46A76602662A}" type="datetime1">
              <a:rPr lang="zh-TW" altLang="en-US"/>
              <a:pPr>
                <a:defRPr/>
              </a:pPr>
              <a:t>2014/11/12</a:t>
            </a:fld>
            <a:endParaRPr lang="en-US" altLang="zh-TW"/>
          </a:p>
        </p:txBody>
      </p:sp>
    </p:spTree>
    <p:extLst>
      <p:ext uri="{BB962C8B-B14F-4D97-AF65-F5344CB8AC3E}">
        <p14:creationId xmlns:p14="http://schemas.microsoft.com/office/powerpoint/2010/main" xmlns="" val="8648795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3A12574E-0148-48BF-8885-F266DD521B2B}" type="datetime1">
              <a:rPr lang="zh-TW" altLang="en-US"/>
              <a:pPr>
                <a:defRPr/>
              </a:pPr>
              <a:t>2014/11/12</a:t>
            </a:fld>
            <a:endParaRPr lang="en-US" altLang="zh-TW"/>
          </a:p>
        </p:txBody>
      </p:sp>
    </p:spTree>
    <p:extLst>
      <p:ext uri="{BB962C8B-B14F-4D97-AF65-F5344CB8AC3E}">
        <p14:creationId xmlns:p14="http://schemas.microsoft.com/office/powerpoint/2010/main" xmlns="" val="33943872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04A436E9-9F75-4F0B-AC44-7B7E2C0D1CD1}" type="datetime1">
              <a:rPr lang="zh-TW" altLang="en-US"/>
              <a:pPr>
                <a:defRPr/>
              </a:pPr>
              <a:t>2014/11/12</a:t>
            </a:fld>
            <a:endParaRPr lang="en-US" altLang="zh-TW"/>
          </a:p>
        </p:txBody>
      </p:sp>
    </p:spTree>
    <p:extLst>
      <p:ext uri="{BB962C8B-B14F-4D97-AF65-F5344CB8AC3E}">
        <p14:creationId xmlns:p14="http://schemas.microsoft.com/office/powerpoint/2010/main" xmlns="" val="6423441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FA1D771C-891C-4222-8BB7-05AF224AF900}" type="datetime1">
              <a:rPr lang="zh-TW" altLang="en-US"/>
              <a:pPr>
                <a:defRPr/>
              </a:pPr>
              <a:t>2014/11/12</a:t>
            </a:fld>
            <a:endParaRPr lang="en-US" altLang="zh-TW"/>
          </a:p>
        </p:txBody>
      </p:sp>
    </p:spTree>
    <p:extLst>
      <p:ext uri="{BB962C8B-B14F-4D97-AF65-F5344CB8AC3E}">
        <p14:creationId xmlns:p14="http://schemas.microsoft.com/office/powerpoint/2010/main" xmlns="" val="31407640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48"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891E7191-898C-4F19-9855-5DF5F4CBB587}" type="datetime1">
              <a:rPr lang="zh-TW" altLang="en-US"/>
              <a:pPr>
                <a:defRPr/>
              </a:pPr>
              <a:t>2014/11/12</a:t>
            </a:fld>
            <a:endParaRPr lang="en-US" altLang="zh-TW"/>
          </a:p>
        </p:txBody>
      </p:sp>
    </p:spTree>
    <p:extLst>
      <p:ext uri="{BB962C8B-B14F-4D97-AF65-F5344CB8AC3E}">
        <p14:creationId xmlns:p14="http://schemas.microsoft.com/office/powerpoint/2010/main" xmlns="" val="42287927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6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588A96DB-02A1-4A16-B6E1-BCF058499F8F}" type="datetime1">
              <a:rPr lang="zh-TW" altLang="en-US"/>
              <a:pPr>
                <a:defRPr/>
              </a:pPr>
              <a:t>2014/11/12</a:t>
            </a:fld>
            <a:endParaRPr lang="en-US" altLang="zh-TW"/>
          </a:p>
        </p:txBody>
      </p:sp>
    </p:spTree>
    <p:extLst>
      <p:ext uri="{BB962C8B-B14F-4D97-AF65-F5344CB8AC3E}">
        <p14:creationId xmlns:p14="http://schemas.microsoft.com/office/powerpoint/2010/main" xmlns="" val="870327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1510290C-B445-428D-846D-2F07AAA73B0E}" type="datetime1">
              <a:rPr lang="zh-TW" altLang="en-US"/>
              <a:pPr>
                <a:defRPr/>
              </a:pPr>
              <a:t>2014/11/12</a:t>
            </a:fld>
            <a:endParaRPr lang="en-US" altLang="zh-TW"/>
          </a:p>
        </p:txBody>
      </p:sp>
      <p:sp>
        <p:nvSpPr>
          <p:cNvPr id="3" name="Rectangle 6"/>
          <p:cNvSpPr>
            <a:spLocks noGrp="1" noChangeArrowheads="1"/>
          </p:cNvSpPr>
          <p:nvPr>
            <p:ph type="ftr" sz="quarter" idx="11"/>
          </p:nvPr>
        </p:nvSpPr>
        <p:spPr>
          <a:xfrm>
            <a:off x="6751638" y="6400800"/>
            <a:ext cx="3154362" cy="457200"/>
          </a:xfrm>
          <a:prstGeom prst="rect">
            <a:avLst/>
          </a:prstGeom>
        </p:spPr>
        <p:txBody>
          <a:bodyPr/>
          <a:lstStyle>
            <a:lvl1pPr>
              <a:defRPr>
                <a:ea typeface="新細明體" pitchFamily="18" charset="-120"/>
              </a:defRPr>
            </a:lvl1pPr>
          </a:lstStyle>
          <a:p>
            <a:pPr>
              <a:defRPr/>
            </a:pPr>
            <a:r>
              <a:rPr lang="en-US" altLang="zh-TW"/>
              <a:t>電機學院系中長程規劃</a:t>
            </a:r>
          </a:p>
        </p:txBody>
      </p:sp>
    </p:spTree>
    <p:extLst>
      <p:ext uri="{BB962C8B-B14F-4D97-AF65-F5344CB8AC3E}">
        <p14:creationId xmlns:p14="http://schemas.microsoft.com/office/powerpoint/2010/main" xmlns="" val="24061061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fontAlgn="auto">
              <a:spcBef>
                <a:spcPts val="0"/>
              </a:spcBef>
              <a:spcAft>
                <a:spcPts val="0"/>
              </a:spcAft>
              <a:defRPr sz="1800"/>
            </a:lvl1pPr>
          </a:lstStyle>
          <a:p>
            <a:pPr>
              <a:defRPr/>
            </a:pPr>
            <a:fld id="{C7A655E9-96F3-4AC7-AC2F-6B2318835734}" type="datetime1">
              <a:rPr lang="zh-TW" altLang="en-US"/>
              <a:pPr>
                <a:defRPr/>
              </a:pPr>
              <a:t>2014/11/12</a:t>
            </a:fld>
            <a:endParaRPr lang="en-US" altLang="zh-TW"/>
          </a:p>
        </p:txBody>
      </p:sp>
      <p:sp>
        <p:nvSpPr>
          <p:cNvPr id="3" name="Rectangle 6"/>
          <p:cNvSpPr>
            <a:spLocks noGrp="1" noChangeArrowheads="1"/>
          </p:cNvSpPr>
          <p:nvPr>
            <p:ph type="ftr" sz="quarter" idx="11"/>
          </p:nvPr>
        </p:nvSpPr>
        <p:spPr>
          <a:xfrm>
            <a:off x="6751638" y="6400800"/>
            <a:ext cx="3154362" cy="457200"/>
          </a:xfrm>
          <a:prstGeom prst="rect">
            <a:avLst/>
          </a:prstGeom>
        </p:spPr>
        <p:txBody>
          <a:bodyPr/>
          <a:lstStyle>
            <a:lvl1pPr>
              <a:defRPr kumimoji="0" sz="1400" b="1">
                <a:solidFill>
                  <a:srgbClr val="333399"/>
                </a:solidFill>
                <a:latin typeface="標楷體" pitchFamily="65" charset="-120"/>
                <a:ea typeface="+mn-ea"/>
              </a:defRPr>
            </a:lvl1pPr>
          </a:lstStyle>
          <a:p>
            <a:pPr>
              <a:defRPr/>
            </a:pPr>
            <a:r>
              <a:rPr lang="en-US" altLang="zh-TW"/>
              <a:t>電機學院系中長程規劃</a:t>
            </a:r>
          </a:p>
        </p:txBody>
      </p:sp>
    </p:spTree>
    <p:extLst>
      <p:ext uri="{BB962C8B-B14F-4D97-AF65-F5344CB8AC3E}">
        <p14:creationId xmlns:p14="http://schemas.microsoft.com/office/powerpoint/2010/main" xmlns="" val="3456448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8"/>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1099446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pic>
        <p:nvPicPr>
          <p:cNvPr id="4" name="Picture 2" descr="C:\Documents and Settings\USER\桌面\555.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Documents and Settings\USER\桌面\555.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BDEF9D19-BF58-4B20-8A44-2AB3C993BAAE}"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7" name="Picture 9" descr="NCTU國立交通大學">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p:cNvSpPr txBox="1">
            <a:spLocks noChangeArrowheads="1"/>
          </p:cNvSpPr>
          <p:nvPr/>
        </p:nvSpPr>
        <p:spPr bwMode="auto">
          <a:xfrm>
            <a:off x="117476" y="6402392"/>
            <a:ext cx="23391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9" name="Text Box 11"/>
          <p:cNvSpPr txBox="1">
            <a:spLocks noChangeArrowheads="1"/>
          </p:cNvSpPr>
          <p:nvPr userDrawn="1"/>
        </p:nvSpPr>
        <p:spPr bwMode="auto">
          <a:xfrm>
            <a:off x="3473452" y="188916"/>
            <a:ext cx="2031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pic>
        <p:nvPicPr>
          <p:cNvPr id="10" name="Picture 2" descr="C:\Documents and Settings\USER\桌面\555.png"/>
          <p:cNvPicPr>
            <a:picLocks noChangeAspect="1" noChangeArrowheads="1"/>
          </p:cNvPicPr>
          <p:nvPr userDrawn="1"/>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a:off x="974728" y="-819150"/>
            <a:ext cx="8367713" cy="803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2445171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63"/>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37136544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28231" y="1916113"/>
            <a:ext cx="4442221"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259495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274536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5809843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87768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2972" y="27311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2857349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918823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8"/>
          <p:cNvSpPr>
            <a:spLocks noChangeArrowheads="1"/>
          </p:cNvSpPr>
          <p:nvPr/>
        </p:nvSpPr>
        <p:spPr bwMode="auto">
          <a:xfrm>
            <a:off x="6627815" y="6629404"/>
            <a:ext cx="1951037"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kumimoji="1" lang="en-US" altLang="zh-TW" sz="1200" b="0">
                <a:solidFill>
                  <a:srgbClr val="FFFFFF"/>
                </a:solidFill>
                <a:latin typeface="Arial" charset="0"/>
                <a:ea typeface="微軟正黑體" pitchFamily="34" charset="-120"/>
              </a:rPr>
              <a:t>#</a:t>
            </a:r>
          </a:p>
        </p:txBody>
      </p:sp>
      <p:sp>
        <p:nvSpPr>
          <p:cNvPr id="5" name="Rectangle 9"/>
          <p:cNvSpPr>
            <a:spLocks noChangeArrowheads="1"/>
          </p:cNvSpPr>
          <p:nvPr/>
        </p:nvSpPr>
        <p:spPr bwMode="auto">
          <a:xfrm>
            <a:off x="0" y="6400804"/>
            <a:ext cx="660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kumimoji="1" lang="en-US" altLang="zh-TW" b="0">
              <a:solidFill>
                <a:srgbClr val="000000"/>
              </a:solidFill>
              <a:latin typeface="Arial" charset="0"/>
              <a:ea typeface="微軟正黑體" pitchFamily="34" charset="-120"/>
            </a:endParaRPr>
          </a:p>
        </p:txBody>
      </p:sp>
      <p:sp>
        <p:nvSpPr>
          <p:cNvPr id="6" name="Rectangle 10"/>
          <p:cNvSpPr>
            <a:spLocks noChangeArrowheads="1"/>
          </p:cNvSpPr>
          <p:nvPr/>
        </p:nvSpPr>
        <p:spPr bwMode="auto">
          <a:xfrm>
            <a:off x="9286875" y="6629404"/>
            <a:ext cx="61912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fontAlgn="ctr"/>
            <a:fld id="{F6DB3827-2B4F-4A9F-929A-F8721D61DE71}" type="slidenum">
              <a:rPr kumimoji="1" lang="en-US" altLang="zh-TW" sz="1200" b="0">
                <a:solidFill>
                  <a:srgbClr val="FFFFFF"/>
                </a:solidFill>
                <a:latin typeface="Arial" charset="0"/>
                <a:ea typeface="微軟正黑體" pitchFamily="34" charset="-120"/>
              </a:rPr>
              <a:pPr algn="r" fontAlgn="ctr"/>
              <a:t>‹#›</a:t>
            </a:fld>
            <a:endParaRPr kumimoji="1" lang="en-US" altLang="zh-TW" sz="1200" b="0">
              <a:solidFill>
                <a:srgbClr val="FFFFFF"/>
              </a:solidFill>
              <a:latin typeface="Arial" charset="0"/>
              <a:ea typeface="微軟正黑體" pitchFamily="34" charset="-120"/>
            </a:endParaRPr>
          </a:p>
        </p:txBody>
      </p:sp>
      <p:sp>
        <p:nvSpPr>
          <p:cNvPr id="7" name="Text Box 11"/>
          <p:cNvSpPr txBox="1">
            <a:spLocks noChangeArrowheads="1"/>
          </p:cNvSpPr>
          <p:nvPr/>
        </p:nvSpPr>
        <p:spPr bwMode="auto">
          <a:xfrm>
            <a:off x="-12700" y="6645275"/>
            <a:ext cx="2470150" cy="228600"/>
          </a:xfrm>
          <a:prstGeom prst="rect">
            <a:avLst/>
          </a:prstGeom>
          <a:noFill/>
          <a:ln>
            <a:noFill/>
          </a:ln>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en-US" altLang="zh-TW" sz="900" smtClean="0">
                <a:solidFill>
                  <a:srgbClr val="FFFFFF"/>
                </a:solidFill>
                <a:latin typeface="Arial" pitchFamily="34" charset="0"/>
                <a:ea typeface="微軟正黑體" pitchFamily="34" charset="-120"/>
              </a:rPr>
              <a:t>Copyright 2010 ITRI </a:t>
            </a:r>
            <a:r>
              <a:rPr kumimoji="1" lang="zh-TW" altLang="en-US" sz="900" smtClean="0">
                <a:solidFill>
                  <a:srgbClr val="FFFFFF"/>
                </a:solidFill>
                <a:latin typeface="Arial" pitchFamily="34" charset="0"/>
                <a:ea typeface="微軟正黑體" pitchFamily="34" charset="-120"/>
              </a:rPr>
              <a:t>工業技術研究院</a:t>
            </a:r>
          </a:p>
        </p:txBody>
      </p:sp>
      <p:pic>
        <p:nvPicPr>
          <p:cNvPr id="8" name="Picture 15" descr="IEK產業經濟與趨勢研究中心-shar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039" y="49217"/>
            <a:ext cx="2093912"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25"/>
          <p:cNvGrpSpPr>
            <a:grpSpLocks/>
          </p:cNvGrpSpPr>
          <p:nvPr/>
        </p:nvGrpSpPr>
        <p:grpSpPr bwMode="auto">
          <a:xfrm>
            <a:off x="3667125" y="6538917"/>
            <a:ext cx="2452688" cy="276225"/>
            <a:chOff x="2154" y="4119"/>
            <a:chExt cx="1426" cy="174"/>
          </a:xfrm>
        </p:grpSpPr>
        <p:grpSp>
          <p:nvGrpSpPr>
            <p:cNvPr id="10" name="Group 23"/>
            <p:cNvGrpSpPr>
              <a:grpSpLocks/>
            </p:cNvGrpSpPr>
            <p:nvPr userDrawn="1"/>
          </p:nvGrpSpPr>
          <p:grpSpPr bwMode="auto">
            <a:xfrm>
              <a:off x="2154" y="4119"/>
              <a:ext cx="1426" cy="174"/>
              <a:chOff x="3243" y="4114"/>
              <a:chExt cx="1426" cy="174"/>
            </a:xfrm>
          </p:grpSpPr>
          <p:pic>
            <p:nvPicPr>
              <p:cNvPr id="12" name="Picture 12" descr="itri_CEL_A"/>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243" y="4118"/>
                <a:ext cx="714"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1"/>
              <p:cNvSpPr txBox="1">
                <a:spLocks noChangeArrowheads="1"/>
              </p:cNvSpPr>
              <p:nvPr userDrawn="1"/>
            </p:nvSpPr>
            <p:spPr bwMode="auto">
              <a:xfrm>
                <a:off x="4005" y="4114"/>
                <a:ext cx="664" cy="174"/>
              </a:xfrm>
              <a:prstGeom prst="rect">
                <a:avLst/>
              </a:prstGeom>
              <a:noFill/>
              <a:ln w="9525">
                <a:noFill/>
                <a:miter lim="800000"/>
                <a:headEnd/>
                <a:tailEnd/>
              </a:ln>
            </p:spPr>
            <p:txBody>
              <a:bodyPr wrap="none" lIns="0" tIns="0" rIns="0" bIns="0">
                <a:spAutoFit/>
              </a:bodyPr>
              <a:lstStyle>
                <a:lvl1pPr algn="l">
                  <a:spcBef>
                    <a:spcPct val="0"/>
                  </a:spcBef>
                  <a:defRPr kumimoji="1">
                    <a:solidFill>
                      <a:schemeClr val="tx1"/>
                    </a:solidFill>
                    <a:latin typeface="Arial" pitchFamily="34" charset="0"/>
                    <a:ea typeface="新細明體" pitchFamily="18" charset="-120"/>
                  </a:defRPr>
                </a:lvl1pPr>
                <a:lvl2pPr marL="742950" indent="-285750" algn="l">
                  <a:spcBef>
                    <a:spcPct val="0"/>
                  </a:spcBef>
                  <a:defRPr kumimoji="1">
                    <a:solidFill>
                      <a:schemeClr val="tx1"/>
                    </a:solidFill>
                    <a:latin typeface="Arial" pitchFamily="34" charset="0"/>
                    <a:ea typeface="新細明體" pitchFamily="18" charset="-120"/>
                  </a:defRPr>
                </a:lvl2pPr>
                <a:lvl3pPr marL="1143000" indent="-228600" algn="l">
                  <a:spcBef>
                    <a:spcPct val="0"/>
                  </a:spcBef>
                  <a:defRPr kumimoji="1">
                    <a:solidFill>
                      <a:schemeClr val="tx1"/>
                    </a:solidFill>
                    <a:latin typeface="Arial" pitchFamily="34" charset="0"/>
                    <a:ea typeface="新細明體" pitchFamily="18" charset="-120"/>
                  </a:defRPr>
                </a:lvl3pPr>
                <a:lvl4pPr marL="1600200" indent="-228600" algn="l">
                  <a:spcBef>
                    <a:spcPct val="0"/>
                  </a:spcBef>
                  <a:defRPr kumimoji="1">
                    <a:solidFill>
                      <a:schemeClr val="tx1"/>
                    </a:solidFill>
                    <a:latin typeface="Arial" pitchFamily="34" charset="0"/>
                    <a:ea typeface="新細明體" pitchFamily="18" charset="-120"/>
                  </a:defRPr>
                </a:lvl4pPr>
                <a:lvl5pPr marL="2057400" indent="-228600" algn="l">
                  <a:spcBef>
                    <a:spcPct val="0"/>
                  </a:spcBef>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defRPr/>
                </a:pPr>
                <a:r>
                  <a:rPr lang="en-US" altLang="zh-TW" sz="900" b="0" smtClean="0">
                    <a:solidFill>
                      <a:srgbClr val="808080"/>
                    </a:solidFill>
                    <a:ea typeface="微軟正黑體" pitchFamily="34" charset="-120"/>
                  </a:rPr>
                  <a:t>  Copyright 2011</a:t>
                </a:r>
              </a:p>
              <a:p>
                <a:pPr>
                  <a:defRPr/>
                </a:pPr>
                <a:r>
                  <a:rPr lang="en-US" altLang="zh-TW" sz="900" b="0" smtClean="0">
                    <a:solidFill>
                      <a:srgbClr val="808080"/>
                    </a:solidFill>
                    <a:ea typeface="微軟正黑體" pitchFamily="34" charset="-120"/>
                  </a:rPr>
                  <a:t>  All Rights Reserved. </a:t>
                </a:r>
              </a:p>
            </p:txBody>
          </p:sp>
        </p:grpSp>
        <p:sp>
          <p:nvSpPr>
            <p:cNvPr id="11" name="Line 24"/>
            <p:cNvSpPr>
              <a:spLocks noChangeShapeType="1"/>
            </p:cNvSpPr>
            <p:nvPr userDrawn="1"/>
          </p:nvSpPr>
          <p:spPr bwMode="auto">
            <a:xfrm>
              <a:off x="2901" y="4123"/>
              <a:ext cx="0" cy="165"/>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026" name="Rectangle 2"/>
          <p:cNvSpPr>
            <a:spLocks noGrp="1" noChangeArrowheads="1"/>
          </p:cNvSpPr>
          <p:nvPr>
            <p:ph type="title"/>
          </p:nvPr>
        </p:nvSpPr>
        <p:spPr>
          <a:xfrm>
            <a:off x="742950" y="1125538"/>
            <a:ext cx="8420100" cy="1612900"/>
          </a:xfrm>
          <a:noFill/>
          <a:ln>
            <a:miter lim="800000"/>
            <a:headEnd/>
            <a:tailEnd/>
          </a:ln>
        </p:spPr>
        <p:txBody>
          <a:bodyPr lIns="91440" rIns="91440"/>
          <a:lstStyle>
            <a:lvl1pPr>
              <a:defRPr sz="4200">
                <a:solidFill>
                  <a:schemeClr val="tx1"/>
                </a:solidFill>
              </a:defRPr>
            </a:lvl1pPr>
          </a:lstStyle>
          <a:p>
            <a:pPr lvl="0"/>
            <a:r>
              <a:rPr lang="zh-TW" altLang="en-US" noProof="0" smtClean="0"/>
              <a:t>按一下以編輯母片標題樣式</a:t>
            </a:r>
          </a:p>
        </p:txBody>
      </p:sp>
      <p:sp>
        <p:nvSpPr>
          <p:cNvPr id="10243" name="Rectangle 3"/>
          <p:cNvSpPr>
            <a:spLocks noGrp="1" noChangeArrowheads="1"/>
          </p:cNvSpPr>
          <p:nvPr>
            <p:ph type="subTitle" idx="1"/>
          </p:nvPr>
        </p:nvSpPr>
        <p:spPr>
          <a:xfrm>
            <a:off x="1485900" y="2708275"/>
            <a:ext cx="6934200" cy="1657350"/>
          </a:xfrm>
        </p:spPr>
        <p:txBody>
          <a:bodyPr anchor="b"/>
          <a:lstStyle>
            <a:lvl1pPr marL="0" indent="0" algn="ctr">
              <a:buFont typeface="Wingdings" pitchFamily="2" charset="2"/>
              <a:buNone/>
              <a:defRPr b="1"/>
            </a:lvl1pPr>
          </a:lstStyle>
          <a:p>
            <a:pPr lvl="0"/>
            <a:r>
              <a:rPr lang="zh-TW" altLang="en-US" noProof="0" smtClean="0"/>
              <a:t>按一下以編輯母片副標題樣式</a:t>
            </a:r>
          </a:p>
        </p:txBody>
      </p:sp>
    </p:spTree>
    <p:extLst>
      <p:ext uri="{BB962C8B-B14F-4D97-AF65-F5344CB8AC3E}">
        <p14:creationId xmlns:p14="http://schemas.microsoft.com/office/powerpoint/2010/main" xmlns="" val="1858055788"/>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652028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93645" y="908055"/>
            <a:ext cx="2340636" cy="52117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271734" y="908055"/>
            <a:ext cx="685681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607967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71727" y="908113"/>
            <a:ext cx="9362546" cy="7207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28231" y="191611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35555" y="191611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28231" y="409416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035555" y="409416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1456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71727" y="908113"/>
            <a:ext cx="9362546"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28231" y="1916113"/>
            <a:ext cx="4442221"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80887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kumimoji="0" b="1"/>
            </a:lvl1pPr>
          </a:lstStyle>
          <a:p>
            <a:pPr>
              <a:defRPr/>
            </a:pPr>
            <a:fld id="{C4945A18-AA40-44D4-A71C-FB89625B34E7}" type="slidenum">
              <a:rPr lang="zh-TW" altLang="en-US"/>
              <a:pPr>
                <a:defRPr/>
              </a:pPr>
              <a:t>‹#›</a:t>
            </a:fld>
            <a:endParaRPr lang="en-US" altLang="zh-TW"/>
          </a:p>
        </p:txBody>
      </p:sp>
    </p:spTree>
    <p:extLst>
      <p:ext uri="{BB962C8B-B14F-4D97-AF65-F5344CB8AC3E}">
        <p14:creationId xmlns:p14="http://schemas.microsoft.com/office/powerpoint/2010/main" xmlns="" val="403869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65"/>
            <a:ext cx="8420100" cy="1362075"/>
          </a:xfrm>
        </p:spPr>
        <p:txBody>
          <a:bodyPr/>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投影片編號版面配置區 3"/>
          <p:cNvSpPr>
            <a:spLocks noGrp="1"/>
          </p:cNvSpPr>
          <p:nvPr>
            <p:ph type="sldNum" sz="quarter" idx="10"/>
          </p:nvPr>
        </p:nvSpPr>
        <p:spPr/>
        <p:txBody>
          <a:bodyPr/>
          <a:lstStyle>
            <a:lvl1pPr>
              <a:defRPr kumimoji="0" b="1"/>
            </a:lvl1pPr>
          </a:lstStyle>
          <a:p>
            <a:pPr>
              <a:defRPr/>
            </a:pPr>
            <a:fld id="{F1969A38-48DD-4DD2-957A-DB1C09C154D5}" type="slidenum">
              <a:rPr lang="zh-TW" altLang="en-US"/>
              <a:pPr>
                <a:defRPr/>
              </a:pPr>
              <a:t>‹#›</a:t>
            </a:fld>
            <a:endParaRPr lang="en-US" altLang="zh-TW"/>
          </a:p>
        </p:txBody>
      </p:sp>
    </p:spTree>
    <p:extLst>
      <p:ext uri="{BB962C8B-B14F-4D97-AF65-F5344CB8AC3E}">
        <p14:creationId xmlns:p14="http://schemas.microsoft.com/office/powerpoint/2010/main" xmlns="" val="321466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95300" y="1355725"/>
            <a:ext cx="4375150" cy="4770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0" y="1355725"/>
            <a:ext cx="4375150" cy="4770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投影片編號版面配置區 4"/>
          <p:cNvSpPr>
            <a:spLocks noGrp="1"/>
          </p:cNvSpPr>
          <p:nvPr>
            <p:ph type="sldNum" sz="quarter" idx="10"/>
          </p:nvPr>
        </p:nvSpPr>
        <p:spPr/>
        <p:txBody>
          <a:bodyPr/>
          <a:lstStyle>
            <a:lvl1pPr>
              <a:defRPr kumimoji="0" b="1"/>
            </a:lvl1pPr>
          </a:lstStyle>
          <a:p>
            <a:pPr>
              <a:defRPr/>
            </a:pPr>
            <a:fld id="{8A99A7FA-1A3F-4F8E-AA22-894EE52CDC4D}" type="slidenum">
              <a:rPr lang="zh-TW" altLang="en-US"/>
              <a:pPr>
                <a:defRPr/>
              </a:pPr>
              <a:t>‹#›</a:t>
            </a:fld>
            <a:endParaRPr lang="en-US" altLang="zh-TW"/>
          </a:p>
        </p:txBody>
      </p:sp>
    </p:spTree>
    <p:extLst>
      <p:ext uri="{BB962C8B-B14F-4D97-AF65-F5344CB8AC3E}">
        <p14:creationId xmlns:p14="http://schemas.microsoft.com/office/powerpoint/2010/main" xmlns="" val="35714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5CC5F34E-4348-4E0F-AB8E-F2726A22C7BC}" type="datetime1">
              <a:rPr lang="zh-TW" altLang="en-US"/>
              <a:pPr>
                <a:defRPr/>
              </a:pPr>
              <a:t>2014/11/12</a:t>
            </a:fld>
            <a:endParaRPr lang="en-US" altLang="zh-TW"/>
          </a:p>
        </p:txBody>
      </p:sp>
    </p:spTree>
    <p:extLst>
      <p:ext uri="{BB962C8B-B14F-4D97-AF65-F5344CB8AC3E}">
        <p14:creationId xmlns:p14="http://schemas.microsoft.com/office/powerpoint/2010/main" xmlns="" val="19080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6"/>
          <p:cNvSpPr>
            <a:spLocks noGrp="1"/>
          </p:cNvSpPr>
          <p:nvPr>
            <p:ph type="sldNum" sz="quarter" idx="10"/>
          </p:nvPr>
        </p:nvSpPr>
        <p:spPr/>
        <p:txBody>
          <a:bodyPr/>
          <a:lstStyle>
            <a:lvl1pPr>
              <a:defRPr kumimoji="0" b="1"/>
            </a:lvl1pPr>
          </a:lstStyle>
          <a:p>
            <a:pPr>
              <a:defRPr/>
            </a:pPr>
            <a:fld id="{C8A5E2E8-D4E7-4555-9AD0-53D8CD86182E}" type="slidenum">
              <a:rPr lang="zh-TW" altLang="en-US"/>
              <a:pPr>
                <a:defRPr/>
              </a:pPr>
              <a:t>‹#›</a:t>
            </a:fld>
            <a:endParaRPr lang="en-US" altLang="zh-TW"/>
          </a:p>
        </p:txBody>
      </p:sp>
    </p:spTree>
    <p:extLst>
      <p:ext uri="{BB962C8B-B14F-4D97-AF65-F5344CB8AC3E}">
        <p14:creationId xmlns:p14="http://schemas.microsoft.com/office/powerpoint/2010/main" xmlns="" val="1441427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2"/>
          <p:cNvSpPr>
            <a:spLocks noGrp="1"/>
          </p:cNvSpPr>
          <p:nvPr>
            <p:ph type="sldNum" sz="quarter" idx="10"/>
          </p:nvPr>
        </p:nvSpPr>
        <p:spPr/>
        <p:txBody>
          <a:bodyPr/>
          <a:lstStyle>
            <a:lvl1pPr>
              <a:defRPr kumimoji="0" b="1"/>
            </a:lvl1pPr>
          </a:lstStyle>
          <a:p>
            <a:pPr>
              <a:defRPr/>
            </a:pPr>
            <a:fld id="{1F2B58AA-2FD6-4808-9237-C945927230F0}" type="slidenum">
              <a:rPr lang="zh-TW" altLang="en-US"/>
              <a:pPr>
                <a:defRPr/>
              </a:pPr>
              <a:t>‹#›</a:t>
            </a:fld>
            <a:endParaRPr lang="en-US" altLang="zh-TW"/>
          </a:p>
        </p:txBody>
      </p:sp>
    </p:spTree>
    <p:extLst>
      <p:ext uri="{BB962C8B-B14F-4D97-AF65-F5344CB8AC3E}">
        <p14:creationId xmlns:p14="http://schemas.microsoft.com/office/powerpoint/2010/main" xmlns="" val="2016787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lvl1pPr>
              <a:defRPr kumimoji="0" b="1"/>
            </a:lvl1pPr>
          </a:lstStyle>
          <a:p>
            <a:pPr>
              <a:defRPr/>
            </a:pPr>
            <a:fld id="{0AD239BE-F7B7-4810-A8D0-5ED943977CA4}" type="slidenum">
              <a:rPr lang="zh-TW" altLang="en-US"/>
              <a:pPr>
                <a:defRPr/>
              </a:pPr>
              <a:t>‹#›</a:t>
            </a:fld>
            <a:endParaRPr lang="en-US" altLang="zh-TW"/>
          </a:p>
        </p:txBody>
      </p:sp>
    </p:spTree>
    <p:extLst>
      <p:ext uri="{BB962C8B-B14F-4D97-AF65-F5344CB8AC3E}">
        <p14:creationId xmlns:p14="http://schemas.microsoft.com/office/powerpoint/2010/main" xmlns="" val="1626698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2972" y="27311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kumimoji="0" b="1"/>
            </a:lvl1pPr>
          </a:lstStyle>
          <a:p>
            <a:pPr>
              <a:defRPr/>
            </a:pPr>
            <a:fld id="{C7C42064-8F79-450F-BC21-74EC300271F0}" type="slidenum">
              <a:rPr lang="zh-TW" altLang="en-US"/>
              <a:pPr>
                <a:defRPr/>
              </a:pPr>
              <a:t>‹#›</a:t>
            </a:fld>
            <a:endParaRPr lang="en-US" altLang="zh-TW"/>
          </a:p>
        </p:txBody>
      </p:sp>
    </p:spTree>
    <p:extLst>
      <p:ext uri="{BB962C8B-B14F-4D97-AF65-F5344CB8AC3E}">
        <p14:creationId xmlns:p14="http://schemas.microsoft.com/office/powerpoint/2010/main" xmlns="" val="353427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投影片編號版面配置區 4"/>
          <p:cNvSpPr>
            <a:spLocks noGrp="1"/>
          </p:cNvSpPr>
          <p:nvPr>
            <p:ph type="sldNum" sz="quarter" idx="10"/>
          </p:nvPr>
        </p:nvSpPr>
        <p:spPr/>
        <p:txBody>
          <a:bodyPr/>
          <a:lstStyle>
            <a:lvl1pPr>
              <a:defRPr kumimoji="0" b="1"/>
            </a:lvl1pPr>
          </a:lstStyle>
          <a:p>
            <a:pPr>
              <a:defRPr/>
            </a:pPr>
            <a:fld id="{87BDE32C-B819-4D53-902B-7A983236461A}" type="slidenum">
              <a:rPr lang="zh-TW" altLang="en-US"/>
              <a:pPr>
                <a:defRPr/>
              </a:pPr>
              <a:t>‹#›</a:t>
            </a:fld>
            <a:endParaRPr lang="en-US" altLang="zh-TW"/>
          </a:p>
        </p:txBody>
      </p:sp>
    </p:spTree>
    <p:extLst>
      <p:ext uri="{BB962C8B-B14F-4D97-AF65-F5344CB8AC3E}">
        <p14:creationId xmlns:p14="http://schemas.microsoft.com/office/powerpoint/2010/main" xmlns="" val="2236664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kumimoji="0" b="1"/>
            </a:lvl1pPr>
          </a:lstStyle>
          <a:p>
            <a:pPr>
              <a:defRPr/>
            </a:pPr>
            <a:fld id="{467869B5-A006-436D-8BF6-058F3BA7BA59}" type="slidenum">
              <a:rPr lang="zh-TW" altLang="en-US"/>
              <a:pPr>
                <a:defRPr/>
              </a:pPr>
              <a:t>‹#›</a:t>
            </a:fld>
            <a:endParaRPr lang="en-US" altLang="zh-TW"/>
          </a:p>
        </p:txBody>
      </p:sp>
    </p:spTree>
    <p:extLst>
      <p:ext uri="{BB962C8B-B14F-4D97-AF65-F5344CB8AC3E}">
        <p14:creationId xmlns:p14="http://schemas.microsoft.com/office/powerpoint/2010/main" xmlns="" val="311872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429500" y="392113"/>
            <a:ext cx="2476500" cy="57340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392113"/>
            <a:ext cx="7264400" cy="57340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投影片編號版面配置區 3"/>
          <p:cNvSpPr>
            <a:spLocks noGrp="1"/>
          </p:cNvSpPr>
          <p:nvPr>
            <p:ph type="sldNum" sz="quarter" idx="10"/>
          </p:nvPr>
        </p:nvSpPr>
        <p:spPr/>
        <p:txBody>
          <a:bodyPr/>
          <a:lstStyle>
            <a:lvl1pPr>
              <a:defRPr kumimoji="0" b="1"/>
            </a:lvl1pPr>
          </a:lstStyle>
          <a:p>
            <a:pPr>
              <a:defRPr/>
            </a:pPr>
            <a:fld id="{5ABEB677-9113-4A56-9CBD-7BA0F3C9F229}" type="slidenum">
              <a:rPr lang="zh-TW" altLang="en-US"/>
              <a:pPr>
                <a:defRPr/>
              </a:pPr>
              <a:t>‹#›</a:t>
            </a:fld>
            <a:endParaRPr lang="en-US" altLang="zh-TW"/>
          </a:p>
        </p:txBody>
      </p:sp>
    </p:spTree>
    <p:extLst>
      <p:ext uri="{BB962C8B-B14F-4D97-AF65-F5344CB8AC3E}">
        <p14:creationId xmlns:p14="http://schemas.microsoft.com/office/powerpoint/2010/main" xmlns="" val="1606898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8"/>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45619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pic>
        <p:nvPicPr>
          <p:cNvPr id="4" name="Picture 2" descr="C:\Documents and Settings\USER\桌面\555.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Documents and Settings\USER\桌面\555.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7A99A4F8-95B4-4BFB-B002-4388721CBEB2}"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7" name="Picture 9" descr="NCTU國立交通大學">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9"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pic>
        <p:nvPicPr>
          <p:cNvPr id="10" name="Picture 2" descr="C:\Documents and Settings\USER\桌面\555.png"/>
          <p:cNvPicPr>
            <a:picLocks noChangeAspect="1" noChangeArrowheads="1"/>
          </p:cNvPicPr>
          <p:nvPr userDrawn="1"/>
        </p:nvPicPr>
        <p:blipFill>
          <a:blip r:embed="rId6" cstate="print">
            <a:lum bright="70000" contrast="-70000"/>
            <a:extLst>
              <a:ext uri="{28A0092B-C50C-407E-A947-70E740481C1C}">
                <a14:useLocalDpi xmlns:a14="http://schemas.microsoft.com/office/drawing/2010/main" xmlns="" val="0"/>
              </a:ext>
            </a:extLst>
          </a:blip>
          <a:srcRect/>
          <a:stretch>
            <a:fillRect/>
          </a:stretch>
        </p:blipFill>
        <p:spPr bwMode="auto">
          <a:xfrm>
            <a:off x="974728" y="-819150"/>
            <a:ext cx="8367713" cy="803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4467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63"/>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51363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DB99FCA8-8A19-4D0A-9998-6DDFF1BEDAAF}" type="datetime1">
              <a:rPr lang="zh-TW" altLang="en-US"/>
              <a:pPr>
                <a:defRPr/>
              </a:pPr>
              <a:t>2014/11/12</a:t>
            </a:fld>
            <a:endParaRPr lang="en-US" altLang="zh-TW"/>
          </a:p>
        </p:txBody>
      </p:sp>
    </p:spTree>
    <p:extLst>
      <p:ext uri="{BB962C8B-B14F-4D97-AF65-F5344CB8AC3E}">
        <p14:creationId xmlns:p14="http://schemas.microsoft.com/office/powerpoint/2010/main" xmlns="" val="3747948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28231" y="1916113"/>
            <a:ext cx="4442221"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148926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8591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720788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0363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2972" y="27311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091673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623271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213927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93645" y="908055"/>
            <a:ext cx="2340636" cy="52117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271734" y="908055"/>
            <a:ext cx="685681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76334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71727" y="908113"/>
            <a:ext cx="9362546" cy="72072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28231" y="191611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035555" y="191611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28231" y="4094163"/>
            <a:ext cx="4442221"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035555" y="4094163"/>
            <a:ext cx="4442222" cy="20256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52505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271727" y="908113"/>
            <a:ext cx="9362546"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28231" y="1916113"/>
            <a:ext cx="4442221"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35555" y="1916113"/>
            <a:ext cx="4442222" cy="42037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8293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1A09EE25-B2EE-4E83-B358-9E4651CE26FF}" type="datetime1">
              <a:rPr lang="zh-TW" altLang="en-US"/>
              <a:pPr>
                <a:defRPr/>
              </a:pPr>
              <a:t>2014/11/12</a:t>
            </a:fld>
            <a:endParaRPr lang="en-US" altLang="zh-TW"/>
          </a:p>
        </p:txBody>
      </p:sp>
    </p:spTree>
    <p:extLst>
      <p:ext uri="{BB962C8B-B14F-4D97-AF65-F5344CB8AC3E}">
        <p14:creationId xmlns:p14="http://schemas.microsoft.com/office/powerpoint/2010/main" xmlns="" val="1696413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0F0BC1E0-FEE5-49C3-9720-741439732910}" type="datetime1">
              <a:rPr lang="zh-TW" altLang="en-US"/>
              <a:pPr>
                <a:defRPr/>
              </a:pPr>
              <a:t>2014/11/12</a:t>
            </a:fld>
            <a:endParaRPr lang="en-US" altLang="zh-TW"/>
          </a:p>
        </p:txBody>
      </p:sp>
    </p:spTree>
    <p:extLst>
      <p:ext uri="{BB962C8B-B14F-4D97-AF65-F5344CB8AC3E}">
        <p14:creationId xmlns:p14="http://schemas.microsoft.com/office/powerpoint/2010/main" xmlns="" val="1123796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5482008C-33F7-48E7-BB25-04A6FB641452}" type="datetime1">
              <a:rPr lang="zh-TW" altLang="en-US"/>
              <a:pPr>
                <a:defRPr/>
              </a:pPr>
              <a:t>2014/11/12</a:t>
            </a:fld>
            <a:endParaRPr lang="en-US" altLang="zh-TW"/>
          </a:p>
        </p:txBody>
      </p:sp>
    </p:spTree>
    <p:extLst>
      <p:ext uri="{BB962C8B-B14F-4D97-AF65-F5344CB8AC3E}">
        <p14:creationId xmlns:p14="http://schemas.microsoft.com/office/powerpoint/2010/main" xmlns="" val="3206775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2C391489-466E-40C7-BC5E-1516BDE178BC}" type="datetime1">
              <a:rPr lang="zh-TW" altLang="en-US"/>
              <a:pPr>
                <a:defRPr/>
              </a:pPr>
              <a:t>2014/11/12</a:t>
            </a:fld>
            <a:endParaRPr lang="en-US" altLang="zh-TW"/>
          </a:p>
        </p:txBody>
      </p:sp>
    </p:spTree>
    <p:extLst>
      <p:ext uri="{BB962C8B-B14F-4D97-AF65-F5344CB8AC3E}">
        <p14:creationId xmlns:p14="http://schemas.microsoft.com/office/powerpoint/2010/main" xmlns="" val="295199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6C018EBC-E51F-48A4-8036-FAB1A09701C9}" type="datetime1">
              <a:rPr lang="zh-TW" altLang="en-US"/>
              <a:pPr>
                <a:defRPr/>
              </a:pPr>
              <a:t>2014/11/12</a:t>
            </a:fld>
            <a:endParaRPr lang="en-US" altLang="zh-TW"/>
          </a:p>
        </p:txBody>
      </p:sp>
    </p:spTree>
    <p:extLst>
      <p:ext uri="{BB962C8B-B14F-4D97-AF65-F5344CB8AC3E}">
        <p14:creationId xmlns:p14="http://schemas.microsoft.com/office/powerpoint/2010/main" xmlns="" val="1721101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38E6FBC5-AFC7-4487-9F2A-D775DB0B8383}" type="datetime1">
              <a:rPr lang="zh-TW" altLang="en-US"/>
              <a:pPr>
                <a:defRPr/>
              </a:pPr>
              <a:t>2014/11/12</a:t>
            </a:fld>
            <a:endParaRPr lang="en-US" altLang="zh-TW"/>
          </a:p>
        </p:txBody>
      </p:sp>
    </p:spTree>
    <p:extLst>
      <p:ext uri="{BB962C8B-B14F-4D97-AF65-F5344CB8AC3E}">
        <p14:creationId xmlns:p14="http://schemas.microsoft.com/office/powerpoint/2010/main" xmlns="" val="3468576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684D284-CC37-41D5-9489-6130BF3B651E}" type="datetime1">
              <a:rPr lang="zh-TW" altLang="en-US"/>
              <a:pPr>
                <a:defRPr/>
              </a:pPr>
              <a:t>2014/11/12</a:t>
            </a:fld>
            <a:endParaRPr lang="en-US" altLang="zh-TW"/>
          </a:p>
        </p:txBody>
      </p:sp>
    </p:spTree>
    <p:extLst>
      <p:ext uri="{BB962C8B-B14F-4D97-AF65-F5344CB8AC3E}">
        <p14:creationId xmlns:p14="http://schemas.microsoft.com/office/powerpoint/2010/main" xmlns="" val="96711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5EE53F01-8BA4-4D84-A529-C90C439B8D14}" type="datetime1">
              <a:rPr lang="zh-TW" altLang="en-US"/>
              <a:pPr>
                <a:defRPr/>
              </a:pPr>
              <a:t>2014/11/12</a:t>
            </a:fld>
            <a:endParaRPr lang="en-US" altLang="zh-TW"/>
          </a:p>
        </p:txBody>
      </p:sp>
    </p:spTree>
    <p:extLst>
      <p:ext uri="{BB962C8B-B14F-4D97-AF65-F5344CB8AC3E}">
        <p14:creationId xmlns:p14="http://schemas.microsoft.com/office/powerpoint/2010/main" xmlns="" val="267378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15253777-D5C9-4597-8883-924E169DE15B}" type="datetime1">
              <a:rPr lang="zh-TW" altLang="en-US"/>
              <a:pPr>
                <a:defRPr/>
              </a:pPr>
              <a:t>2014/11/12</a:t>
            </a:fld>
            <a:endParaRPr lang="en-US" altLang="zh-TW"/>
          </a:p>
        </p:txBody>
      </p:sp>
    </p:spTree>
    <p:extLst>
      <p:ext uri="{BB962C8B-B14F-4D97-AF65-F5344CB8AC3E}">
        <p14:creationId xmlns:p14="http://schemas.microsoft.com/office/powerpoint/2010/main" xmlns="" val="634616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2C39776E-12DC-42F7-A897-D3250BB67DCB}" type="datetime1">
              <a:rPr lang="zh-TW" altLang="en-US"/>
              <a:pPr>
                <a:defRPr/>
              </a:pPr>
              <a:t>2014/11/12</a:t>
            </a:fld>
            <a:endParaRPr lang="en-US" altLang="zh-TW"/>
          </a:p>
        </p:txBody>
      </p:sp>
    </p:spTree>
    <p:extLst>
      <p:ext uri="{BB962C8B-B14F-4D97-AF65-F5344CB8AC3E}">
        <p14:creationId xmlns:p14="http://schemas.microsoft.com/office/powerpoint/2010/main" xmlns="" val="3046554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C3A20020-B59E-4824-A8F9-6B5042386E9C}" type="datetime1">
              <a:rPr lang="zh-TW" altLang="en-US"/>
              <a:pPr>
                <a:defRPr/>
              </a:pPr>
              <a:t>2014/11/12</a:t>
            </a:fld>
            <a:endParaRPr lang="en-US" altLang="zh-TW"/>
          </a:p>
        </p:txBody>
      </p:sp>
    </p:spTree>
    <p:extLst>
      <p:ext uri="{BB962C8B-B14F-4D97-AF65-F5344CB8AC3E}">
        <p14:creationId xmlns:p14="http://schemas.microsoft.com/office/powerpoint/2010/main" xmlns="" val="422646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B000A828-6437-4C23-84CD-1F7E7D5D0EDB}" type="datetime1">
              <a:rPr lang="zh-TW" altLang="en-US"/>
              <a:pPr>
                <a:defRPr/>
              </a:pPr>
              <a:t>2014/11/12</a:t>
            </a:fld>
            <a:endParaRPr lang="en-US" altLang="zh-TW"/>
          </a:p>
        </p:txBody>
      </p:sp>
    </p:spTree>
    <p:extLst>
      <p:ext uri="{BB962C8B-B14F-4D97-AF65-F5344CB8AC3E}">
        <p14:creationId xmlns:p14="http://schemas.microsoft.com/office/powerpoint/2010/main" xmlns="" val="168590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0FE80009-EA02-43BE-B09E-AD1DBEE13287}" type="datetime1">
              <a:rPr lang="zh-TW" altLang="en-US"/>
              <a:pPr>
                <a:defRPr/>
              </a:pPr>
              <a:t>2014/11/12</a:t>
            </a:fld>
            <a:endParaRPr lang="en-US" altLang="zh-TW"/>
          </a:p>
        </p:txBody>
      </p:sp>
    </p:spTree>
    <p:extLst>
      <p:ext uri="{BB962C8B-B14F-4D97-AF65-F5344CB8AC3E}">
        <p14:creationId xmlns:p14="http://schemas.microsoft.com/office/powerpoint/2010/main" xmlns="" val="3077715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DC910027-62EF-4210-B084-AD755022F946}" type="datetime1">
              <a:rPr lang="zh-TW" altLang="en-US"/>
              <a:pPr>
                <a:defRPr/>
              </a:pPr>
              <a:t>2014/11/12</a:t>
            </a:fld>
            <a:endParaRPr lang="en-US" altLang="zh-TW"/>
          </a:p>
        </p:txBody>
      </p:sp>
    </p:spTree>
    <p:extLst>
      <p:ext uri="{BB962C8B-B14F-4D97-AF65-F5344CB8AC3E}">
        <p14:creationId xmlns:p14="http://schemas.microsoft.com/office/powerpoint/2010/main" xmlns="" val="3548294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59"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021F7D4F-19C8-49A8-B6D8-66700192BC1C}" type="datetime1">
              <a:rPr lang="zh-TW" altLang="en-US"/>
              <a:pPr>
                <a:defRPr/>
              </a:pPr>
              <a:t>2014/11/12</a:t>
            </a:fld>
            <a:endParaRPr lang="en-US" altLang="zh-TW"/>
          </a:p>
        </p:txBody>
      </p:sp>
    </p:spTree>
    <p:extLst>
      <p:ext uri="{BB962C8B-B14F-4D97-AF65-F5344CB8AC3E}">
        <p14:creationId xmlns:p14="http://schemas.microsoft.com/office/powerpoint/2010/main" xmlns="" val="3385710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D93B3622-CBD4-43EC-A5C9-A17144B756D8}" type="datetime1">
              <a:rPr lang="zh-TW" altLang="en-US"/>
              <a:pPr>
                <a:defRPr/>
              </a:pPr>
              <a:t>2014/11/12</a:t>
            </a:fld>
            <a:endParaRPr lang="en-US" altLang="zh-TW"/>
          </a:p>
        </p:txBody>
      </p:sp>
    </p:spTree>
    <p:extLst>
      <p:ext uri="{BB962C8B-B14F-4D97-AF65-F5344CB8AC3E}">
        <p14:creationId xmlns:p14="http://schemas.microsoft.com/office/powerpoint/2010/main" xmlns="" val="683062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88A17D1E-5E0F-4754-A4CB-44AB38B0FA92}" type="datetime1">
              <a:rPr lang="zh-TW" altLang="en-US"/>
              <a:pPr>
                <a:defRPr/>
              </a:pPr>
              <a:t>2014/11/12</a:t>
            </a:fld>
            <a:endParaRPr lang="en-US" altLang="zh-TW"/>
          </a:p>
        </p:txBody>
      </p:sp>
    </p:spTree>
    <p:extLst>
      <p:ext uri="{BB962C8B-B14F-4D97-AF65-F5344CB8AC3E}">
        <p14:creationId xmlns:p14="http://schemas.microsoft.com/office/powerpoint/2010/main" xmlns="" val="626599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C58348AF-BA5E-4ADF-B7F9-7DFFA640171F}" type="datetime1">
              <a:rPr lang="zh-TW" altLang="en-US"/>
              <a:pPr>
                <a:defRPr/>
              </a:pPr>
              <a:t>2014/11/12</a:t>
            </a:fld>
            <a:endParaRPr lang="en-US" altLang="zh-TW"/>
          </a:p>
        </p:txBody>
      </p:sp>
    </p:spTree>
    <p:extLst>
      <p:ext uri="{BB962C8B-B14F-4D97-AF65-F5344CB8AC3E}">
        <p14:creationId xmlns:p14="http://schemas.microsoft.com/office/powerpoint/2010/main" xmlns="" val="2381745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F49926C7-D098-46F1-B143-709910976440}" type="datetime1">
              <a:rPr lang="zh-TW" altLang="en-US"/>
              <a:pPr>
                <a:defRPr/>
              </a:pPr>
              <a:t>2014/11/12</a:t>
            </a:fld>
            <a:endParaRPr lang="en-US" altLang="zh-TW"/>
          </a:p>
        </p:txBody>
      </p:sp>
    </p:spTree>
    <p:extLst>
      <p:ext uri="{BB962C8B-B14F-4D97-AF65-F5344CB8AC3E}">
        <p14:creationId xmlns:p14="http://schemas.microsoft.com/office/powerpoint/2010/main" xmlns="" val="883532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A68613EF-0688-41FA-854A-3CC17DA68AEC}" type="datetime1">
              <a:rPr lang="zh-TW" altLang="en-US"/>
              <a:pPr>
                <a:defRPr/>
              </a:pPr>
              <a:t>2014/11/12</a:t>
            </a:fld>
            <a:endParaRPr lang="en-US" altLang="zh-TW"/>
          </a:p>
        </p:txBody>
      </p:sp>
    </p:spTree>
    <p:extLst>
      <p:ext uri="{BB962C8B-B14F-4D97-AF65-F5344CB8AC3E}">
        <p14:creationId xmlns:p14="http://schemas.microsoft.com/office/powerpoint/2010/main" xmlns="" val="3614084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DC165B36-24EC-47E7-B68B-9B800556DAF6}" type="datetime1">
              <a:rPr lang="zh-TW" altLang="en-US"/>
              <a:pPr>
                <a:defRPr/>
              </a:pPr>
              <a:t>2014/11/12</a:t>
            </a:fld>
            <a:endParaRPr lang="en-US" altLang="zh-TW"/>
          </a:p>
        </p:txBody>
      </p:sp>
    </p:spTree>
    <p:extLst>
      <p:ext uri="{BB962C8B-B14F-4D97-AF65-F5344CB8AC3E}">
        <p14:creationId xmlns:p14="http://schemas.microsoft.com/office/powerpoint/2010/main" xmlns="" val="587045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54B02260-E30D-4BEE-9370-C3C341D3DB83}" type="datetime1">
              <a:rPr lang="zh-TW" altLang="en-US"/>
              <a:pPr>
                <a:defRPr/>
              </a:pPr>
              <a:t>2014/11/12</a:t>
            </a:fld>
            <a:endParaRPr lang="en-US" altLang="zh-TW"/>
          </a:p>
        </p:txBody>
      </p:sp>
    </p:spTree>
    <p:extLst>
      <p:ext uri="{BB962C8B-B14F-4D97-AF65-F5344CB8AC3E}">
        <p14:creationId xmlns:p14="http://schemas.microsoft.com/office/powerpoint/2010/main" xmlns="" val="312150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E361878-F35A-4961-943E-5D800CBBE4F6}" type="datetime1">
              <a:rPr lang="zh-TW" altLang="en-US"/>
              <a:pPr>
                <a:defRPr/>
              </a:pPr>
              <a:t>2014/11/12</a:t>
            </a:fld>
            <a:endParaRPr lang="en-US" altLang="zh-TW"/>
          </a:p>
        </p:txBody>
      </p:sp>
    </p:spTree>
    <p:extLst>
      <p:ext uri="{BB962C8B-B14F-4D97-AF65-F5344CB8AC3E}">
        <p14:creationId xmlns:p14="http://schemas.microsoft.com/office/powerpoint/2010/main" xmlns="" val="1108017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16F6C300-D138-4615-BAFE-CD60F41A33DD}" type="datetime1">
              <a:rPr lang="zh-TW" altLang="en-US"/>
              <a:pPr>
                <a:defRPr/>
              </a:pPr>
              <a:t>2014/11/12</a:t>
            </a:fld>
            <a:endParaRPr lang="en-US" altLang="zh-TW"/>
          </a:p>
        </p:txBody>
      </p:sp>
    </p:spTree>
    <p:extLst>
      <p:ext uri="{BB962C8B-B14F-4D97-AF65-F5344CB8AC3E}">
        <p14:creationId xmlns:p14="http://schemas.microsoft.com/office/powerpoint/2010/main" xmlns="" val="3431046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B2A7DDBB-1DE9-4270-BBB1-E9D419BC530D}" type="datetime1">
              <a:rPr lang="zh-TW" altLang="en-US"/>
              <a:pPr>
                <a:defRPr/>
              </a:pPr>
              <a:t>2014/11/12</a:t>
            </a:fld>
            <a:endParaRPr lang="en-US" altLang="zh-TW"/>
          </a:p>
        </p:txBody>
      </p:sp>
    </p:spTree>
    <p:extLst>
      <p:ext uri="{BB962C8B-B14F-4D97-AF65-F5344CB8AC3E}">
        <p14:creationId xmlns:p14="http://schemas.microsoft.com/office/powerpoint/2010/main" xmlns="" val="1220043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101B53E1-95A0-4C4E-9814-FC829957ECCB}" type="datetime1">
              <a:rPr lang="zh-TW" altLang="en-US"/>
              <a:pPr>
                <a:defRPr/>
              </a:pPr>
              <a:t>2014/11/12</a:t>
            </a:fld>
            <a:endParaRPr lang="en-US" altLang="zh-TW"/>
          </a:p>
        </p:txBody>
      </p:sp>
    </p:spTree>
    <p:extLst>
      <p:ext uri="{BB962C8B-B14F-4D97-AF65-F5344CB8AC3E}">
        <p14:creationId xmlns:p14="http://schemas.microsoft.com/office/powerpoint/2010/main" xmlns="" val="866209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A255F026-7C67-46B9-B975-64CAEC87E8CD}" type="datetime1">
              <a:rPr lang="zh-TW" altLang="en-US"/>
              <a:pPr>
                <a:defRPr/>
              </a:pPr>
              <a:t>2014/11/12</a:t>
            </a:fld>
            <a:endParaRPr lang="en-US" altLang="zh-TW"/>
          </a:p>
        </p:txBody>
      </p:sp>
    </p:spTree>
    <p:extLst>
      <p:ext uri="{BB962C8B-B14F-4D97-AF65-F5344CB8AC3E}">
        <p14:creationId xmlns:p14="http://schemas.microsoft.com/office/powerpoint/2010/main" xmlns="" val="14239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C82A3B3E-460E-49EB-8822-27CFFE141A6B}" type="datetime1">
              <a:rPr lang="zh-TW" altLang="en-US"/>
              <a:pPr>
                <a:defRPr/>
              </a:pPr>
              <a:t>2014/11/12</a:t>
            </a:fld>
            <a:endParaRPr lang="en-US" altLang="zh-TW"/>
          </a:p>
        </p:txBody>
      </p:sp>
    </p:spTree>
    <p:extLst>
      <p:ext uri="{BB962C8B-B14F-4D97-AF65-F5344CB8AC3E}">
        <p14:creationId xmlns:p14="http://schemas.microsoft.com/office/powerpoint/2010/main" xmlns="" val="3341050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27BB990F-E7B4-41B2-B81C-1DDE07D56820}" type="datetime1">
              <a:rPr lang="zh-TW" altLang="en-US"/>
              <a:pPr>
                <a:defRPr/>
              </a:pPr>
              <a:t>2014/11/12</a:t>
            </a:fld>
            <a:endParaRPr lang="en-US" altLang="zh-TW"/>
          </a:p>
        </p:txBody>
      </p:sp>
    </p:spTree>
    <p:extLst>
      <p:ext uri="{BB962C8B-B14F-4D97-AF65-F5344CB8AC3E}">
        <p14:creationId xmlns:p14="http://schemas.microsoft.com/office/powerpoint/2010/main" xmlns="" val="331206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59"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63530DC4-B9C0-45D9-AE82-F4BE9E2B49AD}" type="datetime1">
              <a:rPr lang="zh-TW" altLang="en-US"/>
              <a:pPr>
                <a:defRPr/>
              </a:pPr>
              <a:t>2014/11/12</a:t>
            </a:fld>
            <a:endParaRPr lang="en-US" altLang="zh-TW"/>
          </a:p>
        </p:txBody>
      </p:sp>
    </p:spTree>
    <p:extLst>
      <p:ext uri="{BB962C8B-B14F-4D97-AF65-F5344CB8AC3E}">
        <p14:creationId xmlns:p14="http://schemas.microsoft.com/office/powerpoint/2010/main" xmlns="" val="2755416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5D7C29BF-682B-4E23-B70F-764E3324596A}" type="datetime1">
              <a:rPr lang="zh-TW" altLang="en-US"/>
              <a:pPr>
                <a:defRPr/>
              </a:pPr>
              <a:t>2014/11/12</a:t>
            </a:fld>
            <a:endParaRPr lang="en-US" altLang="zh-TW"/>
          </a:p>
        </p:txBody>
      </p:sp>
    </p:spTree>
    <p:extLst>
      <p:ext uri="{BB962C8B-B14F-4D97-AF65-F5344CB8AC3E}">
        <p14:creationId xmlns:p14="http://schemas.microsoft.com/office/powerpoint/2010/main" xmlns="" val="375719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A6CE4EBA-FCF2-4580-80E7-EBA69DFDD01E}" type="datetime1">
              <a:rPr lang="zh-TW" altLang="en-US"/>
              <a:pPr>
                <a:defRPr/>
              </a:pPr>
              <a:t>2014/11/12</a:t>
            </a:fld>
            <a:endParaRPr lang="en-US" altLang="zh-TW"/>
          </a:p>
        </p:txBody>
      </p:sp>
    </p:spTree>
    <p:extLst>
      <p:ext uri="{BB962C8B-B14F-4D97-AF65-F5344CB8AC3E}">
        <p14:creationId xmlns:p14="http://schemas.microsoft.com/office/powerpoint/2010/main" xmlns="" val="1020528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6CB82AC3-ED6B-45AC-B643-5A439C46E986}" type="datetime1">
              <a:rPr lang="zh-TW" altLang="en-US"/>
              <a:pPr>
                <a:defRPr/>
              </a:pPr>
              <a:t>2014/11/12</a:t>
            </a:fld>
            <a:endParaRPr lang="en-US" altLang="zh-TW"/>
          </a:p>
        </p:txBody>
      </p:sp>
    </p:spTree>
    <p:extLst>
      <p:ext uri="{BB962C8B-B14F-4D97-AF65-F5344CB8AC3E}">
        <p14:creationId xmlns:p14="http://schemas.microsoft.com/office/powerpoint/2010/main" xmlns="" val="392903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C739B1D2-8D97-4771-BB9B-CB53AEF28DA0}" type="datetime1">
              <a:rPr lang="zh-TW" altLang="en-US"/>
              <a:pPr>
                <a:defRPr/>
              </a:pPr>
              <a:t>2014/11/12</a:t>
            </a:fld>
            <a:endParaRPr lang="en-US" altLang="zh-TW"/>
          </a:p>
        </p:txBody>
      </p:sp>
    </p:spTree>
    <p:extLst>
      <p:ext uri="{BB962C8B-B14F-4D97-AF65-F5344CB8AC3E}">
        <p14:creationId xmlns:p14="http://schemas.microsoft.com/office/powerpoint/2010/main" xmlns="" val="3805316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0D177D5C-A6D5-4457-BFFA-E96DBFC5422C}" type="datetime1">
              <a:rPr lang="zh-TW" altLang="en-US"/>
              <a:pPr>
                <a:defRPr/>
              </a:pPr>
              <a:t>2014/11/12</a:t>
            </a:fld>
            <a:endParaRPr lang="en-US" altLang="zh-TW"/>
          </a:p>
        </p:txBody>
      </p:sp>
    </p:spTree>
    <p:extLst>
      <p:ext uri="{BB962C8B-B14F-4D97-AF65-F5344CB8AC3E}">
        <p14:creationId xmlns:p14="http://schemas.microsoft.com/office/powerpoint/2010/main" xmlns="" val="2645966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96040693-730C-4F34-BD6A-FFF8D1BC46E4}" type="datetime1">
              <a:rPr lang="zh-TW" altLang="en-US"/>
              <a:pPr>
                <a:defRPr/>
              </a:pPr>
              <a:t>2014/11/12</a:t>
            </a:fld>
            <a:endParaRPr lang="en-US" altLang="zh-TW"/>
          </a:p>
        </p:txBody>
      </p:sp>
    </p:spTree>
    <p:extLst>
      <p:ext uri="{BB962C8B-B14F-4D97-AF65-F5344CB8AC3E}">
        <p14:creationId xmlns:p14="http://schemas.microsoft.com/office/powerpoint/2010/main" xmlns="" val="3582945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56F06702-D6DA-435B-98CD-736AB016A0DA}" type="datetime1">
              <a:rPr lang="zh-TW" altLang="en-US"/>
              <a:pPr>
                <a:defRPr/>
              </a:pPr>
              <a:t>2014/11/12</a:t>
            </a:fld>
            <a:endParaRPr lang="en-US" altLang="zh-TW"/>
          </a:p>
        </p:txBody>
      </p:sp>
    </p:spTree>
    <p:extLst>
      <p:ext uri="{BB962C8B-B14F-4D97-AF65-F5344CB8AC3E}">
        <p14:creationId xmlns:p14="http://schemas.microsoft.com/office/powerpoint/2010/main" xmlns="" val="2575099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DCE5661-F579-41CB-BCC4-E21341898A67}" type="datetime1">
              <a:rPr lang="zh-TW" altLang="en-US"/>
              <a:pPr>
                <a:defRPr/>
              </a:pPr>
              <a:t>2014/11/12</a:t>
            </a:fld>
            <a:endParaRPr lang="en-US" altLang="zh-TW"/>
          </a:p>
        </p:txBody>
      </p:sp>
    </p:spTree>
    <p:extLst>
      <p:ext uri="{BB962C8B-B14F-4D97-AF65-F5344CB8AC3E}">
        <p14:creationId xmlns:p14="http://schemas.microsoft.com/office/powerpoint/2010/main" xmlns="" val="36443586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F93BCBA5-35F2-4721-9551-B1A2336D6977}" type="datetime1">
              <a:rPr lang="zh-TW" altLang="en-US"/>
              <a:pPr>
                <a:defRPr/>
              </a:pPr>
              <a:t>2014/11/12</a:t>
            </a:fld>
            <a:endParaRPr lang="en-US" altLang="zh-TW"/>
          </a:p>
        </p:txBody>
      </p:sp>
    </p:spTree>
    <p:extLst>
      <p:ext uri="{BB962C8B-B14F-4D97-AF65-F5344CB8AC3E}">
        <p14:creationId xmlns:p14="http://schemas.microsoft.com/office/powerpoint/2010/main" xmlns="" val="925821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2204FFCA-5B56-4E2B-89FF-69D4F11CE970}" type="datetime1">
              <a:rPr lang="zh-TW" altLang="en-US"/>
              <a:pPr>
                <a:defRPr/>
              </a:pPr>
              <a:t>2014/11/12</a:t>
            </a:fld>
            <a:endParaRPr lang="en-US" altLang="zh-TW"/>
          </a:p>
        </p:txBody>
      </p:sp>
    </p:spTree>
    <p:extLst>
      <p:ext uri="{BB962C8B-B14F-4D97-AF65-F5344CB8AC3E}">
        <p14:creationId xmlns:p14="http://schemas.microsoft.com/office/powerpoint/2010/main" xmlns="" val="300139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E2EA7FF7-83BB-4D7B-823A-95896A1D167E}" type="datetime1">
              <a:rPr lang="zh-TW" altLang="en-US"/>
              <a:pPr>
                <a:defRPr/>
              </a:pPr>
              <a:t>2014/11/12</a:t>
            </a:fld>
            <a:endParaRPr lang="en-US" altLang="zh-TW"/>
          </a:p>
        </p:txBody>
      </p:sp>
    </p:spTree>
    <p:extLst>
      <p:ext uri="{BB962C8B-B14F-4D97-AF65-F5344CB8AC3E}">
        <p14:creationId xmlns:p14="http://schemas.microsoft.com/office/powerpoint/2010/main" xmlns="" val="2747279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634713E5-FDE4-4963-B74A-6B147A5FDFDE}" type="datetime1">
              <a:rPr lang="zh-TW" altLang="en-US"/>
              <a:pPr>
                <a:defRPr/>
              </a:pPr>
              <a:t>2014/11/12</a:t>
            </a:fld>
            <a:endParaRPr lang="en-US" altLang="zh-TW"/>
          </a:p>
        </p:txBody>
      </p:sp>
    </p:spTree>
    <p:extLst>
      <p:ext uri="{BB962C8B-B14F-4D97-AF65-F5344CB8AC3E}">
        <p14:creationId xmlns:p14="http://schemas.microsoft.com/office/powerpoint/2010/main" xmlns="" val="1823889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B0E3446A-D627-452E-AEE2-5EA8B8ABF344}" type="datetime1">
              <a:rPr lang="zh-TW" altLang="en-US"/>
              <a:pPr>
                <a:defRPr/>
              </a:pPr>
              <a:t>2014/11/12</a:t>
            </a:fld>
            <a:endParaRPr lang="en-US" altLang="zh-TW"/>
          </a:p>
        </p:txBody>
      </p:sp>
    </p:spTree>
    <p:extLst>
      <p:ext uri="{BB962C8B-B14F-4D97-AF65-F5344CB8AC3E}">
        <p14:creationId xmlns:p14="http://schemas.microsoft.com/office/powerpoint/2010/main" xmlns="" val="1843721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8CCB6378-45D3-47D6-B4B5-668F479BD927}" type="datetime1">
              <a:rPr lang="zh-TW" altLang="en-US"/>
              <a:pPr>
                <a:defRPr/>
              </a:pPr>
              <a:t>2014/11/12</a:t>
            </a:fld>
            <a:endParaRPr lang="en-US" altLang="zh-TW"/>
          </a:p>
        </p:txBody>
      </p:sp>
    </p:spTree>
    <p:extLst>
      <p:ext uri="{BB962C8B-B14F-4D97-AF65-F5344CB8AC3E}">
        <p14:creationId xmlns:p14="http://schemas.microsoft.com/office/powerpoint/2010/main" xmlns="" val="250919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D7C8F07A-8C5D-46EA-9B7F-C86FA7CDD7ED}" type="datetime1">
              <a:rPr lang="zh-TW" altLang="en-US"/>
              <a:pPr>
                <a:defRPr/>
              </a:pPr>
              <a:t>2014/11/12</a:t>
            </a:fld>
            <a:endParaRPr lang="en-US" altLang="zh-TW"/>
          </a:p>
        </p:txBody>
      </p:sp>
    </p:spTree>
    <p:extLst>
      <p:ext uri="{BB962C8B-B14F-4D97-AF65-F5344CB8AC3E}">
        <p14:creationId xmlns:p14="http://schemas.microsoft.com/office/powerpoint/2010/main" xmlns="" val="17552526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59"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18BB9F39-9ADF-4935-862B-023D6AB3828D}" type="datetime1">
              <a:rPr lang="zh-TW" altLang="en-US"/>
              <a:pPr>
                <a:defRPr/>
              </a:pPr>
              <a:t>2014/11/12</a:t>
            </a:fld>
            <a:endParaRPr lang="en-US" altLang="zh-TW"/>
          </a:p>
        </p:txBody>
      </p:sp>
    </p:spTree>
    <p:extLst>
      <p:ext uri="{BB962C8B-B14F-4D97-AF65-F5344CB8AC3E}">
        <p14:creationId xmlns:p14="http://schemas.microsoft.com/office/powerpoint/2010/main" xmlns="" val="2966773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BEA40EF7-598B-4CDA-956A-C751FC10271F}" type="datetime1">
              <a:rPr lang="zh-TW" altLang="en-US"/>
              <a:pPr>
                <a:defRPr/>
              </a:pPr>
              <a:t>2014/11/12</a:t>
            </a:fld>
            <a:endParaRPr lang="en-US" altLang="zh-TW"/>
          </a:p>
        </p:txBody>
      </p:sp>
    </p:spTree>
    <p:extLst>
      <p:ext uri="{BB962C8B-B14F-4D97-AF65-F5344CB8AC3E}">
        <p14:creationId xmlns:p14="http://schemas.microsoft.com/office/powerpoint/2010/main" xmlns="" val="190428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F4D435ED-9264-4A49-BB69-3393CD72969D}" type="datetime1">
              <a:rPr lang="zh-TW" altLang="en-US"/>
              <a:pPr>
                <a:defRPr/>
              </a:pPr>
              <a:t>2014/11/12</a:t>
            </a:fld>
            <a:endParaRPr lang="en-US" altLang="zh-TW"/>
          </a:p>
        </p:txBody>
      </p:sp>
    </p:spTree>
    <p:extLst>
      <p:ext uri="{BB962C8B-B14F-4D97-AF65-F5344CB8AC3E}">
        <p14:creationId xmlns:p14="http://schemas.microsoft.com/office/powerpoint/2010/main" xmlns="" val="2900079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8A1560AB-4E58-412F-AA7A-2290A221268F}" type="datetime1">
              <a:rPr lang="zh-TW" altLang="en-US"/>
              <a:pPr>
                <a:defRPr/>
              </a:pPr>
              <a:t>2014/11/12</a:t>
            </a:fld>
            <a:endParaRPr lang="en-US" altLang="zh-TW"/>
          </a:p>
        </p:txBody>
      </p:sp>
    </p:spTree>
    <p:extLst>
      <p:ext uri="{BB962C8B-B14F-4D97-AF65-F5344CB8AC3E}">
        <p14:creationId xmlns:p14="http://schemas.microsoft.com/office/powerpoint/2010/main" xmlns="" val="2064085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F1446775-5095-4C8C-89F5-0AA6F9C9FBA0}" type="datetime1">
              <a:rPr lang="zh-TW" altLang="en-US"/>
              <a:pPr>
                <a:defRPr/>
              </a:pPr>
              <a:t>2014/11/12</a:t>
            </a:fld>
            <a:endParaRPr lang="en-US" altLang="zh-TW"/>
          </a:p>
        </p:txBody>
      </p:sp>
    </p:spTree>
    <p:extLst>
      <p:ext uri="{BB962C8B-B14F-4D97-AF65-F5344CB8AC3E}">
        <p14:creationId xmlns:p14="http://schemas.microsoft.com/office/powerpoint/2010/main" xmlns="" val="4487629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CBB88EE7-CF72-45CD-9072-DC987834ED61}" type="datetime1">
              <a:rPr lang="zh-TW" altLang="en-US"/>
              <a:pPr>
                <a:defRPr/>
              </a:pPr>
              <a:t>2014/11/12</a:t>
            </a:fld>
            <a:endParaRPr lang="en-US" altLang="zh-TW"/>
          </a:p>
        </p:txBody>
      </p:sp>
    </p:spTree>
    <p:extLst>
      <p:ext uri="{BB962C8B-B14F-4D97-AF65-F5344CB8AC3E}">
        <p14:creationId xmlns:p14="http://schemas.microsoft.com/office/powerpoint/2010/main" xmlns="" val="3774350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60CA1BA3-B0B7-44EA-AE27-DF4324139B3B}" type="datetime1">
              <a:rPr lang="zh-TW" altLang="en-US"/>
              <a:pPr>
                <a:defRPr/>
              </a:pPr>
              <a:t>2014/11/12</a:t>
            </a:fld>
            <a:endParaRPr lang="en-US" altLang="zh-TW"/>
          </a:p>
        </p:txBody>
      </p:sp>
    </p:spTree>
    <p:extLst>
      <p:ext uri="{BB962C8B-B14F-4D97-AF65-F5344CB8AC3E}">
        <p14:creationId xmlns:p14="http://schemas.microsoft.com/office/powerpoint/2010/main" xmlns="" val="2483554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0D6769C-C47A-400E-8830-FF15FBA76D52}" type="datetime1">
              <a:rPr lang="zh-TW" altLang="en-US"/>
              <a:pPr>
                <a:defRPr/>
              </a:pPr>
              <a:t>2014/11/12</a:t>
            </a:fld>
            <a:endParaRPr lang="en-US" altLang="zh-TW"/>
          </a:p>
        </p:txBody>
      </p:sp>
    </p:spTree>
    <p:extLst>
      <p:ext uri="{BB962C8B-B14F-4D97-AF65-F5344CB8AC3E}">
        <p14:creationId xmlns:p14="http://schemas.microsoft.com/office/powerpoint/2010/main" xmlns="" val="1222317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8" y="273050"/>
            <a:ext cx="3259138"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11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24EF0848-E5F8-4A0D-9C1E-906E7C18DA26}" type="datetime1">
              <a:rPr lang="zh-TW" altLang="en-US"/>
              <a:pPr>
                <a:defRPr/>
              </a:pPr>
              <a:t>2014/11/12</a:t>
            </a:fld>
            <a:endParaRPr lang="en-US" altLang="zh-TW"/>
          </a:p>
        </p:txBody>
      </p:sp>
    </p:spTree>
    <p:extLst>
      <p:ext uri="{BB962C8B-B14F-4D97-AF65-F5344CB8AC3E}">
        <p14:creationId xmlns:p14="http://schemas.microsoft.com/office/powerpoint/2010/main" xmlns="" val="761379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9D06677C-A2AC-42B7-9741-26CD52AD7F66}" type="datetime1">
              <a:rPr lang="zh-TW" altLang="en-US"/>
              <a:pPr>
                <a:defRPr/>
              </a:pPr>
              <a:t>2014/11/12</a:t>
            </a:fld>
            <a:endParaRPr lang="en-US" altLang="zh-TW"/>
          </a:p>
        </p:txBody>
      </p:sp>
    </p:spTree>
    <p:extLst>
      <p:ext uri="{BB962C8B-B14F-4D97-AF65-F5344CB8AC3E}">
        <p14:creationId xmlns:p14="http://schemas.microsoft.com/office/powerpoint/2010/main" xmlns="" val="420205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481F7D3B-1F27-4E5C-952D-CA749E6D64BD}" type="datetime1">
              <a:rPr lang="zh-TW" altLang="en-US"/>
              <a:pPr>
                <a:defRPr/>
              </a:pPr>
              <a:t>2014/11/12</a:t>
            </a:fld>
            <a:endParaRPr lang="en-US" altLang="zh-TW"/>
          </a:p>
        </p:txBody>
      </p:sp>
    </p:spTree>
    <p:extLst>
      <p:ext uri="{BB962C8B-B14F-4D97-AF65-F5344CB8AC3E}">
        <p14:creationId xmlns:p14="http://schemas.microsoft.com/office/powerpoint/2010/main" xmlns="" val="2210100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95FE2318-2BDE-4D76-AB36-924A95A2A731}" type="datetime1">
              <a:rPr lang="zh-TW" altLang="en-US"/>
              <a:pPr>
                <a:defRPr/>
              </a:pPr>
              <a:t>2014/11/12</a:t>
            </a:fld>
            <a:endParaRPr lang="en-US" altLang="zh-TW"/>
          </a:p>
        </p:txBody>
      </p:sp>
    </p:spTree>
    <p:extLst>
      <p:ext uri="{BB962C8B-B14F-4D97-AF65-F5344CB8AC3E}">
        <p14:creationId xmlns:p14="http://schemas.microsoft.com/office/powerpoint/2010/main" xmlns="" val="1324861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08856" y="609600"/>
            <a:ext cx="20193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46188" y="609600"/>
            <a:ext cx="5910262"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D7B9FD14-CAD8-454A-9C30-14F022D74021}" type="datetime1">
              <a:rPr lang="zh-TW" altLang="en-US"/>
              <a:pPr>
                <a:defRPr/>
              </a:pPr>
              <a:t>2014/11/12</a:t>
            </a:fld>
            <a:endParaRPr lang="en-US" altLang="zh-TW"/>
          </a:p>
        </p:txBody>
      </p:sp>
    </p:spTree>
    <p:extLst>
      <p:ext uri="{BB962C8B-B14F-4D97-AF65-F5344CB8AC3E}">
        <p14:creationId xmlns:p14="http://schemas.microsoft.com/office/powerpoint/2010/main" xmlns="" val="2497902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246188" y="609600"/>
            <a:ext cx="8081962" cy="5715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BA70F403-F61E-4767-9AA7-7E8A03D9A2DF}" type="datetime1">
              <a:rPr lang="zh-TW" altLang="en-US"/>
              <a:pPr>
                <a:defRPr/>
              </a:pPr>
              <a:t>2014/11/12</a:t>
            </a:fld>
            <a:endParaRPr lang="en-US" altLang="zh-TW"/>
          </a:p>
        </p:txBody>
      </p:sp>
    </p:spTree>
    <p:extLst>
      <p:ext uri="{BB962C8B-B14F-4D97-AF65-F5344CB8AC3E}">
        <p14:creationId xmlns:p14="http://schemas.microsoft.com/office/powerpoint/2010/main" xmlns="" val="1753536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246188" y="609600"/>
            <a:ext cx="8081962" cy="10302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281113" y="1905000"/>
            <a:ext cx="3946525"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6BEF78D7-1F29-4414-9559-98BACC8C7E84}" type="datetime1">
              <a:rPr lang="zh-TW" altLang="en-US"/>
              <a:pPr>
                <a:defRPr/>
              </a:pPr>
              <a:t>2014/11/12</a:t>
            </a:fld>
            <a:endParaRPr lang="en-US" altLang="zh-TW"/>
          </a:p>
        </p:txBody>
      </p:sp>
    </p:spTree>
    <p:extLst>
      <p:ext uri="{BB962C8B-B14F-4D97-AF65-F5344CB8AC3E}">
        <p14:creationId xmlns:p14="http://schemas.microsoft.com/office/powerpoint/2010/main" xmlns="" val="3086039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31825" y="765175"/>
            <a:ext cx="8731250" cy="103028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31859" y="1905000"/>
            <a:ext cx="8696325" cy="4419600"/>
          </a:xfrm>
        </p:spPr>
        <p:txBody>
          <a:bodyPr/>
          <a:lstStyle/>
          <a:p>
            <a:pPr lvl="0"/>
            <a:endParaRPr lang="zh-TW" altLang="en-US" noProof="0"/>
          </a:p>
        </p:txBody>
      </p:sp>
      <p:sp>
        <p:nvSpPr>
          <p:cNvPr id="4" name="Rectangle 5"/>
          <p:cNvSpPr>
            <a:spLocks noGrp="1" noChangeArrowheads="1"/>
          </p:cNvSpPr>
          <p:nvPr>
            <p:ph type="dt" sz="half" idx="10"/>
          </p:nvPr>
        </p:nvSpPr>
        <p:spPr>
          <a:ln/>
        </p:spPr>
        <p:txBody>
          <a:bodyPr/>
          <a:lstStyle>
            <a:lvl1pPr>
              <a:defRPr/>
            </a:lvl1pPr>
          </a:lstStyle>
          <a:p>
            <a:pPr>
              <a:defRPr/>
            </a:pPr>
            <a:fld id="{D6DE3259-F486-4D28-A7D3-0DD48A2AA337}" type="datetime1">
              <a:rPr lang="zh-TW" altLang="en-US"/>
              <a:pPr>
                <a:defRPr/>
              </a:pPr>
              <a:t>2014/11/12</a:t>
            </a:fld>
            <a:endParaRPr lang="en-US" altLang="zh-TW"/>
          </a:p>
        </p:txBody>
      </p:sp>
    </p:spTree>
    <p:extLst>
      <p:ext uri="{BB962C8B-B14F-4D97-AF65-F5344CB8AC3E}">
        <p14:creationId xmlns:p14="http://schemas.microsoft.com/office/powerpoint/2010/main" xmlns="" val="36188216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87"/>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72E956B8-D123-4DAC-9F42-9E907D276E82}" type="datetime1">
              <a:rPr lang="zh-TW" altLang="en-US"/>
              <a:pPr>
                <a:defRPr/>
              </a:pPr>
              <a:t>2014/11/12</a:t>
            </a:fld>
            <a:endParaRPr lang="en-US" altLang="zh-TW"/>
          </a:p>
        </p:txBody>
      </p:sp>
    </p:spTree>
    <p:extLst>
      <p:ext uri="{BB962C8B-B14F-4D97-AF65-F5344CB8AC3E}">
        <p14:creationId xmlns:p14="http://schemas.microsoft.com/office/powerpoint/2010/main" xmlns="" val="4121536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205E9D09-0CEF-418A-863A-B7762D3AA51A}" type="datetime1">
              <a:rPr lang="zh-TW" altLang="en-US"/>
              <a:pPr>
                <a:defRPr/>
              </a:pPr>
              <a:t>2014/11/12</a:t>
            </a:fld>
            <a:endParaRPr lang="en-US" altLang="zh-TW"/>
          </a:p>
        </p:txBody>
      </p:sp>
    </p:spTree>
    <p:extLst>
      <p:ext uri="{BB962C8B-B14F-4D97-AF65-F5344CB8AC3E}">
        <p14:creationId xmlns:p14="http://schemas.microsoft.com/office/powerpoint/2010/main" xmlns="" val="3231552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62"/>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A19CE63A-1965-44E8-9C33-6072EC813A06}" type="datetime1">
              <a:rPr lang="zh-TW" altLang="en-US"/>
              <a:pPr>
                <a:defRPr/>
              </a:pPr>
              <a:t>2014/11/12</a:t>
            </a:fld>
            <a:endParaRPr lang="en-US" altLang="zh-TW"/>
          </a:p>
        </p:txBody>
      </p:sp>
    </p:spTree>
    <p:extLst>
      <p:ext uri="{BB962C8B-B14F-4D97-AF65-F5344CB8AC3E}">
        <p14:creationId xmlns:p14="http://schemas.microsoft.com/office/powerpoint/2010/main" xmlns="" val="237691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81113" y="1905000"/>
            <a:ext cx="39465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380045" y="1905000"/>
            <a:ext cx="3948112"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0105CE7D-119D-4E57-98B1-32FC46644FB7}" type="datetime1">
              <a:rPr lang="zh-TW" altLang="en-US"/>
              <a:pPr>
                <a:defRPr/>
              </a:pPr>
              <a:t>2014/11/12</a:t>
            </a:fld>
            <a:endParaRPr lang="en-US" altLang="zh-TW"/>
          </a:p>
        </p:txBody>
      </p:sp>
    </p:spTree>
    <p:extLst>
      <p:ext uri="{BB962C8B-B14F-4D97-AF65-F5344CB8AC3E}">
        <p14:creationId xmlns:p14="http://schemas.microsoft.com/office/powerpoint/2010/main" xmlns="" val="27419787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1C550865-3A22-45AB-A2AB-296D753662ED}" type="datetime1">
              <a:rPr lang="zh-TW" altLang="en-US"/>
              <a:pPr>
                <a:defRPr/>
              </a:pPr>
              <a:t>2014/11/12</a:t>
            </a:fld>
            <a:endParaRPr lang="en-US" altLang="zh-TW"/>
          </a:p>
        </p:txBody>
      </p:sp>
    </p:spTree>
    <p:extLst>
      <p:ext uri="{BB962C8B-B14F-4D97-AF65-F5344CB8AC3E}">
        <p14:creationId xmlns:p14="http://schemas.microsoft.com/office/powerpoint/2010/main" xmlns="" val="48158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6.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hyperlink" Target="http://www.nctu.edu.tw/" TargetMode="External"/><Relationship Id="rId2" Type="http://schemas.openxmlformats.org/officeDocument/2006/relationships/slideLayout" Target="../slideLayouts/slideLayout124.xml"/><Relationship Id="rId16" Type="http://schemas.openxmlformats.org/officeDocument/2006/relationships/image" Target="../media/image5.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4.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theme" Target="../theme/theme1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6.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hyperlink" Target="http://www.nctu.edu.tw/" TargetMode="External"/><Relationship Id="rId2" Type="http://schemas.openxmlformats.org/officeDocument/2006/relationships/slideLayout" Target="../slideLayouts/slideLayout152.xml"/><Relationship Id="rId16" Type="http://schemas.openxmlformats.org/officeDocument/2006/relationships/image" Target="../media/image5.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4.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hyperlink" Target="http://www.nctu.edu.tw/" TargetMode="External"/><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6.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hyperlink" Target="http://www.nctu.edu.tw/" TargetMode="External"/><Relationship Id="rId2" Type="http://schemas.openxmlformats.org/officeDocument/2006/relationships/slideLayout" Target="../slideLayouts/slideLayout111.xml"/><Relationship Id="rId16" Type="http://schemas.openxmlformats.org/officeDocument/2006/relationships/image" Target="../media/image5.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4.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背景圖c3"/>
          <p:cNvPicPr>
            <a:picLocks noChangeAspect="1" noChangeArrowheads="1"/>
          </p:cNvPicPr>
          <p:nvPr userDrawn="1"/>
        </p:nvPicPr>
        <p:blipFill>
          <a:blip r:embed="rId17"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8"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chemeClr val="tx1"/>
                </a:solidFill>
                <a:latin typeface="Tahoma" pitchFamily="34" charset="0"/>
                <a:ea typeface="+mn-ea"/>
              </a:defRPr>
            </a:lvl1pPr>
          </a:lstStyle>
          <a:p>
            <a:pPr>
              <a:defRPr/>
            </a:pPr>
            <a:fld id="{2FDD5576-A40A-4D63-A6DF-A6BB56759C14}" type="datetime1">
              <a:rPr lang="zh-TW" altLang="en-US"/>
              <a:pPr>
                <a:defRPr/>
              </a:pPr>
              <a:t>2014/11/12</a:t>
            </a:fld>
            <a:endParaRPr lang="en-US" altLang="zh-TW"/>
          </a:p>
        </p:txBody>
      </p:sp>
      <p:sp>
        <p:nvSpPr>
          <p:cNvPr id="1030"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2B512A15-CB61-4B45-83EB-EEE70F0E3210}"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445" r:id="rId1"/>
    <p:sldLayoutId id="2147489446" r:id="rId2"/>
    <p:sldLayoutId id="2147489447" r:id="rId3"/>
    <p:sldLayoutId id="2147489448" r:id="rId4"/>
    <p:sldLayoutId id="2147489449" r:id="rId5"/>
    <p:sldLayoutId id="2147489450" r:id="rId6"/>
    <p:sldLayoutId id="2147489451" r:id="rId7"/>
    <p:sldLayoutId id="2147489452" r:id="rId8"/>
    <p:sldLayoutId id="2147489453" r:id="rId9"/>
    <p:sldLayoutId id="2147489454" r:id="rId10"/>
    <p:sldLayoutId id="2147489455" r:id="rId11"/>
    <p:sldLayoutId id="2147489456" r:id="rId12"/>
    <p:sldLayoutId id="2147489457" r:id="rId13"/>
    <p:sldLayoutId id="2147489458" r:id="rId14"/>
    <p:sldLayoutId id="2147489577" r:id="rId15"/>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C:\Documents and Settings\USER\桌面\555.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2" descr="C:\Documents and Settings\USER\桌面\555.png"/>
          <p:cNvPicPr>
            <a:picLocks noChangeAspect="1" noChangeArrowheads="1"/>
          </p:cNvPicPr>
          <p:nvPr userDrawn="1"/>
        </p:nvPicPr>
        <p:blipFill>
          <a:blip r:embed="rId16"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Rectangle 3"/>
          <p:cNvSpPr>
            <a:spLocks noGrp="1" noChangeArrowheads="1"/>
          </p:cNvSpPr>
          <p:nvPr>
            <p:ph type="title"/>
          </p:nvPr>
        </p:nvSpPr>
        <p:spPr bwMode="auto">
          <a:xfrm>
            <a:off x="271465" y="908054"/>
            <a:ext cx="93630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10245" name="Rectangle 4"/>
          <p:cNvSpPr>
            <a:spLocks noGrp="1" noChangeArrowheads="1"/>
          </p:cNvSpPr>
          <p:nvPr>
            <p:ph type="body" idx="1"/>
          </p:nvPr>
        </p:nvSpPr>
        <p:spPr bwMode="auto">
          <a:xfrm>
            <a:off x="428625" y="1916113"/>
            <a:ext cx="904875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46"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79502A07-852F-4221-9168-A7C13EF22293}"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10247" name="Picture 9" descr="NCTU國立交通大學">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10249"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spTree>
  </p:cSld>
  <p:clrMap bg1="lt1" tx1="dk1" bg2="lt2" tx2="dk2" accent1="accent1" accent2="accent2" accent3="accent3" accent4="accent4" accent5="accent5" accent6="accent6" hlink="hlink" folHlink="folHlink"/>
  <p:sldLayoutIdLst>
    <p:sldLayoutId id="2147489553" r:id="rId1"/>
    <p:sldLayoutId id="2147489591" r:id="rId2"/>
    <p:sldLayoutId id="2147489554" r:id="rId3"/>
    <p:sldLayoutId id="2147489555" r:id="rId4"/>
    <p:sldLayoutId id="2147489556" r:id="rId5"/>
    <p:sldLayoutId id="2147489557" r:id="rId6"/>
    <p:sldLayoutId id="2147489558" r:id="rId7"/>
    <p:sldLayoutId id="2147489559" r:id="rId8"/>
    <p:sldLayoutId id="2147489560" r:id="rId9"/>
    <p:sldLayoutId id="2147489561" r:id="rId10"/>
    <p:sldLayoutId id="2147489562" r:id="rId11"/>
    <p:sldLayoutId id="2147489563" r:id="rId12"/>
    <p:sldLayoutId id="2147489564" r:id="rId13"/>
  </p:sldLayoutIdLst>
  <p:timing>
    <p:tnLst>
      <p:par>
        <p:cTn id="1" dur="indefinite" restart="never" nodeType="tmRoot"/>
      </p:par>
    </p:tnLst>
  </p:timing>
  <p:txStyles>
    <p:title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800" b="1">
          <a:solidFill>
            <a:schemeClr val="tx1"/>
          </a:solidFill>
          <a:latin typeface="+mn-lt"/>
          <a:ea typeface="+mn-ea"/>
          <a:cs typeface="標楷體" pitchFamily="65" charset="-12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400" b="1">
          <a:solidFill>
            <a:schemeClr val="tx1"/>
          </a:solidFill>
          <a:latin typeface="+mn-lt"/>
          <a:ea typeface="+mn-ea"/>
          <a:cs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000" b="1">
          <a:solidFill>
            <a:schemeClr val="tx1"/>
          </a:solidFill>
          <a:latin typeface="+mn-lt"/>
          <a:ea typeface="+mn-ea"/>
          <a:cs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b="1">
          <a:solidFill>
            <a:schemeClr val="tx1"/>
          </a:solidFill>
          <a:latin typeface="+mn-lt"/>
          <a:ea typeface="+mn-ea"/>
          <a:cs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b="1">
          <a:solidFill>
            <a:schemeClr val="tx1"/>
          </a:solidFill>
          <a:latin typeface="+mn-lt"/>
          <a:ea typeface="+mn-ea"/>
          <a:cs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背景圖c3"/>
          <p:cNvPicPr>
            <a:picLocks noChangeAspect="1" noChangeArrowheads="1"/>
          </p:cNvPicPr>
          <p:nvPr userDrawn="1"/>
        </p:nvPicPr>
        <p:blipFill>
          <a:blip r:embed="rId17"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1268"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400" b="0">
                <a:solidFill>
                  <a:srgbClr val="000000"/>
                </a:solidFill>
                <a:latin typeface="Tahoma" pitchFamily="34" charset="0"/>
                <a:ea typeface="+mn-ea"/>
              </a:defRPr>
            </a:lvl1pPr>
          </a:lstStyle>
          <a:p>
            <a:pPr>
              <a:defRPr/>
            </a:pPr>
            <a:fld id="{BEEC7CAE-9D06-41DB-AA94-502B3FA0EEB2}" type="datetime1">
              <a:rPr lang="zh-TW" altLang="en-US"/>
              <a:pPr>
                <a:defRPr/>
              </a:pPr>
              <a:t>2014/11/12</a:t>
            </a:fld>
            <a:endParaRPr lang="en-US" altLang="zh-TW"/>
          </a:p>
        </p:txBody>
      </p:sp>
      <p:sp>
        <p:nvSpPr>
          <p:cNvPr id="11270"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8558A6FF-A9C1-488E-A728-954D503462B1}"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592" r:id="rId1"/>
    <p:sldLayoutId id="2147489593" r:id="rId2"/>
    <p:sldLayoutId id="2147489594" r:id="rId3"/>
    <p:sldLayoutId id="2147489595" r:id="rId4"/>
    <p:sldLayoutId id="2147489596" r:id="rId5"/>
    <p:sldLayoutId id="2147489597" r:id="rId6"/>
    <p:sldLayoutId id="2147489598" r:id="rId7"/>
    <p:sldLayoutId id="2147489599" r:id="rId8"/>
    <p:sldLayoutId id="2147489600" r:id="rId9"/>
    <p:sldLayoutId id="2147489601" r:id="rId10"/>
    <p:sldLayoutId id="2147489602" r:id="rId11"/>
    <p:sldLayoutId id="2147489603" r:id="rId12"/>
    <p:sldLayoutId id="2147489604" r:id="rId13"/>
    <p:sldLayoutId id="2147489605" r:id="rId14"/>
    <p:sldLayoutId id="2147489607" r:id="rId15"/>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descr="C:\Documents and Settings\USER\桌面\555.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2" descr="C:\Documents and Settings\USER\桌面\555.png"/>
          <p:cNvPicPr>
            <a:picLocks noChangeAspect="1" noChangeArrowheads="1"/>
          </p:cNvPicPr>
          <p:nvPr userDrawn="1"/>
        </p:nvPicPr>
        <p:blipFill>
          <a:blip r:embed="rId16"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3"/>
          <p:cNvSpPr>
            <a:spLocks noGrp="1" noChangeArrowheads="1"/>
          </p:cNvSpPr>
          <p:nvPr>
            <p:ph type="title"/>
          </p:nvPr>
        </p:nvSpPr>
        <p:spPr bwMode="auto">
          <a:xfrm>
            <a:off x="271465" y="908054"/>
            <a:ext cx="93630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12293" name="Rectangle 4"/>
          <p:cNvSpPr>
            <a:spLocks noGrp="1" noChangeArrowheads="1"/>
          </p:cNvSpPr>
          <p:nvPr>
            <p:ph type="body" idx="1"/>
          </p:nvPr>
        </p:nvSpPr>
        <p:spPr bwMode="auto">
          <a:xfrm>
            <a:off x="428625" y="1916113"/>
            <a:ext cx="904875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2294"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DF5262B1-121B-4F98-B84F-60FA75BB77D7}"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12295" name="Picture 9" descr="NCTU國立交通大學">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 name="Text Box 10"/>
          <p:cNvSpPr txBox="1">
            <a:spLocks noChangeArrowheads="1"/>
          </p:cNvSpPr>
          <p:nvPr/>
        </p:nvSpPr>
        <p:spPr bwMode="auto">
          <a:xfrm>
            <a:off x="117476" y="6402392"/>
            <a:ext cx="23391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3081" name="Text Box 11"/>
          <p:cNvSpPr txBox="1">
            <a:spLocks noChangeArrowheads="1"/>
          </p:cNvSpPr>
          <p:nvPr userDrawn="1"/>
        </p:nvSpPr>
        <p:spPr bwMode="auto">
          <a:xfrm>
            <a:off x="3473452" y="188916"/>
            <a:ext cx="2031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spTree>
  </p:cSld>
  <p:clrMap bg1="lt1" tx1="dk1" bg2="lt2" tx2="dk2" accent1="accent1" accent2="accent2" accent3="accent3" accent4="accent4" accent5="accent5" accent6="accent6" hlink="hlink" folHlink="folHlink"/>
  <p:sldLayoutIdLst>
    <p:sldLayoutId id="2147489565" r:id="rId1"/>
    <p:sldLayoutId id="2147489608" r:id="rId2"/>
    <p:sldLayoutId id="2147489566" r:id="rId3"/>
    <p:sldLayoutId id="2147489567" r:id="rId4"/>
    <p:sldLayoutId id="2147489568" r:id="rId5"/>
    <p:sldLayoutId id="2147489569" r:id="rId6"/>
    <p:sldLayoutId id="2147489570" r:id="rId7"/>
    <p:sldLayoutId id="2147489571" r:id="rId8"/>
    <p:sldLayoutId id="2147489572" r:id="rId9"/>
    <p:sldLayoutId id="2147489573" r:id="rId10"/>
    <p:sldLayoutId id="2147489574" r:id="rId11"/>
    <p:sldLayoutId id="2147489575" r:id="rId12"/>
    <p:sldLayoutId id="2147489576" r:id="rId13"/>
  </p:sldLayoutIdLst>
  <p:timing>
    <p:tnLst>
      <p:par>
        <p:cTn id="1" dur="indefinite" restart="never" nodeType="tmRoot"/>
      </p:par>
    </p:tnLst>
  </p:timing>
  <p:txStyles>
    <p:title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800" b="1">
          <a:solidFill>
            <a:schemeClr val="tx1"/>
          </a:solidFill>
          <a:latin typeface="+mn-lt"/>
          <a:ea typeface="+mn-ea"/>
          <a:cs typeface="標楷體" pitchFamily="65" charset="-12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400" b="1">
          <a:solidFill>
            <a:schemeClr val="tx1"/>
          </a:solidFill>
          <a:latin typeface="+mn-lt"/>
          <a:ea typeface="+mn-ea"/>
          <a:cs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000" b="1">
          <a:solidFill>
            <a:schemeClr val="tx1"/>
          </a:solidFill>
          <a:latin typeface="+mn-lt"/>
          <a:ea typeface="+mn-ea"/>
          <a:cs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b="1">
          <a:solidFill>
            <a:schemeClr val="tx1"/>
          </a:solidFill>
          <a:latin typeface="+mn-lt"/>
          <a:ea typeface="+mn-ea"/>
          <a:cs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b="1">
          <a:solidFill>
            <a:schemeClr val="tx1"/>
          </a:solidFill>
          <a:latin typeface="+mn-lt"/>
          <a:ea typeface="+mn-ea"/>
          <a:cs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92117"/>
            <a:ext cx="9906000"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4000" tIns="45720" rIns="54000" bIns="45720" numCol="1" anchor="t" anchorCtr="1"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495300" y="1355725"/>
            <a:ext cx="8915400" cy="477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按一下以編輯投影片</a:t>
            </a:r>
          </a:p>
          <a:p>
            <a:pPr lvl="1"/>
            <a:r>
              <a:rPr lang="zh-TW" altLang="en-US" smtClean="0"/>
              <a:t>按一下以編輯投影片</a:t>
            </a:r>
          </a:p>
          <a:p>
            <a:pPr lvl="1"/>
            <a:r>
              <a:rPr lang="zh-TW" altLang="en-US" smtClean="0"/>
              <a:t>按一下以編輯投影片</a:t>
            </a:r>
          </a:p>
          <a:p>
            <a:pPr lvl="1"/>
            <a:r>
              <a:rPr lang="zh-TW" altLang="en-US" smtClean="0"/>
              <a:t>按一下以編輯投影片</a:t>
            </a:r>
          </a:p>
          <a:p>
            <a:pPr lvl="0"/>
            <a:r>
              <a:rPr lang="zh-TW" altLang="en-US" smtClean="0"/>
              <a:t>按一下以編輯投影片</a:t>
            </a:r>
          </a:p>
          <a:p>
            <a:pPr lvl="1"/>
            <a:r>
              <a:rPr lang="zh-TW" altLang="en-US" smtClean="0"/>
              <a:t>按一下以編輯投影片</a:t>
            </a:r>
          </a:p>
          <a:p>
            <a:pPr lvl="1"/>
            <a:r>
              <a:rPr lang="zh-TW" altLang="en-US" smtClean="0"/>
              <a:t>按一下以編輯投影片</a:t>
            </a:r>
          </a:p>
          <a:p>
            <a:pPr lvl="1"/>
            <a:r>
              <a:rPr lang="zh-TW" altLang="en-US" smtClean="0"/>
              <a:t>按一下以編輯投影片</a:t>
            </a:r>
          </a:p>
          <a:p>
            <a:pPr lvl="1"/>
            <a:endParaRPr lang="zh-TW" altLang="en-US" smtClean="0"/>
          </a:p>
          <a:p>
            <a:pPr lvl="0"/>
            <a:endParaRPr lang="en-US" altLang="zh-TW" smtClean="0"/>
          </a:p>
        </p:txBody>
      </p:sp>
      <p:pic>
        <p:nvPicPr>
          <p:cNvPr id="2052" name="Picture 15" descr="IEK產業經濟與趨勢研究中心-sharp"/>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6039" y="49217"/>
            <a:ext cx="2093912"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4"/>
          <p:cNvSpPr>
            <a:spLocks noChangeArrowheads="1"/>
          </p:cNvSpPr>
          <p:nvPr/>
        </p:nvSpPr>
        <p:spPr bwMode="auto">
          <a:xfrm>
            <a:off x="0" y="6618288"/>
            <a:ext cx="9906000" cy="239712"/>
          </a:xfrm>
          <a:prstGeom prst="rect">
            <a:avLst/>
          </a:prstGeom>
          <a:solidFill>
            <a:srgbClr val="009FE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zh-TW" altLang="en-US" sz="1800" b="0">
              <a:solidFill>
                <a:srgbClr val="000000"/>
              </a:solidFill>
              <a:latin typeface="Arial" charset="0"/>
            </a:endParaRPr>
          </a:p>
        </p:txBody>
      </p:sp>
      <p:sp>
        <p:nvSpPr>
          <p:cNvPr id="1035" name="Text Box 11"/>
          <p:cNvSpPr txBox="1">
            <a:spLocks noChangeArrowheads="1"/>
          </p:cNvSpPr>
          <p:nvPr/>
        </p:nvSpPr>
        <p:spPr bwMode="auto">
          <a:xfrm>
            <a:off x="3703638" y="6645275"/>
            <a:ext cx="2470150" cy="228600"/>
          </a:xfrm>
          <a:prstGeom prst="rect">
            <a:avLst/>
          </a:prstGeom>
          <a:noFill/>
          <a:ln w="9525">
            <a:noFill/>
            <a:miter lim="800000"/>
            <a:headEnd/>
            <a:tailEnd/>
          </a:ln>
          <a:effectLst/>
        </p:spPr>
        <p:txBody>
          <a:bodyPr>
            <a:spAutoFit/>
          </a:bodyPr>
          <a:lstStyle>
            <a:lvl1pPr algn="l">
              <a:spcBef>
                <a:spcPct val="0"/>
              </a:spcBef>
              <a:defRPr kumimoji="1">
                <a:solidFill>
                  <a:schemeClr val="tx1"/>
                </a:solidFill>
                <a:latin typeface="Arial" pitchFamily="34" charset="0"/>
                <a:ea typeface="新細明體" pitchFamily="18" charset="-120"/>
              </a:defRPr>
            </a:lvl1pPr>
            <a:lvl2pPr marL="742950" indent="-285750" algn="l">
              <a:spcBef>
                <a:spcPct val="0"/>
              </a:spcBef>
              <a:defRPr kumimoji="1">
                <a:solidFill>
                  <a:schemeClr val="tx1"/>
                </a:solidFill>
                <a:latin typeface="Arial" pitchFamily="34" charset="0"/>
                <a:ea typeface="新細明體" pitchFamily="18" charset="-120"/>
              </a:defRPr>
            </a:lvl2pPr>
            <a:lvl3pPr marL="1143000" indent="-228600" algn="l">
              <a:spcBef>
                <a:spcPct val="0"/>
              </a:spcBef>
              <a:defRPr kumimoji="1">
                <a:solidFill>
                  <a:schemeClr val="tx1"/>
                </a:solidFill>
                <a:latin typeface="Arial" pitchFamily="34" charset="0"/>
                <a:ea typeface="新細明體" pitchFamily="18" charset="-120"/>
              </a:defRPr>
            </a:lvl3pPr>
            <a:lvl4pPr marL="1600200" indent="-228600" algn="l">
              <a:spcBef>
                <a:spcPct val="0"/>
              </a:spcBef>
              <a:defRPr kumimoji="1">
                <a:solidFill>
                  <a:schemeClr val="tx1"/>
                </a:solidFill>
                <a:latin typeface="Arial" pitchFamily="34" charset="0"/>
                <a:ea typeface="新細明體" pitchFamily="18" charset="-120"/>
              </a:defRPr>
            </a:lvl4pPr>
            <a:lvl5pPr marL="2057400" indent="-228600" algn="l">
              <a:spcBef>
                <a:spcPct val="0"/>
              </a:spcBef>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lgn="ctr">
              <a:defRPr/>
            </a:pPr>
            <a:r>
              <a:rPr lang="en-US" altLang="zh-TW" sz="900" smtClean="0">
                <a:solidFill>
                  <a:srgbClr val="FFFFFF"/>
                </a:solidFill>
                <a:ea typeface="微軟正黑體" pitchFamily="34" charset="-120"/>
              </a:rPr>
              <a:t>ITRI Copyright 2011</a:t>
            </a:r>
          </a:p>
        </p:txBody>
      </p:sp>
      <p:sp>
        <p:nvSpPr>
          <p:cNvPr id="2" name="Rectangle 11"/>
          <p:cNvSpPr>
            <a:spLocks noGrp="1" noChangeArrowheads="1"/>
          </p:cNvSpPr>
          <p:nvPr>
            <p:ph type="sldNum" sz="quarter" idx="4"/>
          </p:nvPr>
        </p:nvSpPr>
        <p:spPr bwMode="auto">
          <a:xfrm>
            <a:off x="7605713" y="659765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1" sz="1200" b="0">
                <a:solidFill>
                  <a:srgbClr val="FFFFFF"/>
                </a:solidFill>
                <a:latin typeface="+mn-lt"/>
                <a:ea typeface="新細明體" charset="-120"/>
              </a:defRPr>
            </a:lvl1pPr>
          </a:lstStyle>
          <a:p>
            <a:pPr>
              <a:defRPr/>
            </a:pPr>
            <a:fld id="{CE846401-E8E3-4982-AAE8-AF96C8A20260}"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9578" r:id="rId1"/>
    <p:sldLayoutId id="2147489579" r:id="rId2"/>
    <p:sldLayoutId id="2147489580" r:id="rId3"/>
    <p:sldLayoutId id="2147489581" r:id="rId4"/>
    <p:sldLayoutId id="2147489582" r:id="rId5"/>
    <p:sldLayoutId id="2147489583" r:id="rId6"/>
    <p:sldLayoutId id="2147489584" r:id="rId7"/>
    <p:sldLayoutId id="2147489585" r:id="rId8"/>
    <p:sldLayoutId id="2147489586" r:id="rId9"/>
    <p:sldLayoutId id="2147489587" r:id="rId10"/>
    <p:sldLayoutId id="2147489588" r:id="rId11"/>
  </p:sldLayoutIdLst>
  <p:hf hdr="0" ftr="0" dt="0"/>
  <p:txStyles>
    <p:titleStyle>
      <a:lvl1pPr algn="ctr" rtl="0" eaLnBrk="0" fontAlgn="base" hangingPunct="0">
        <a:lnSpc>
          <a:spcPct val="110000"/>
        </a:lnSpc>
        <a:spcBef>
          <a:spcPct val="0"/>
        </a:spcBef>
        <a:spcAft>
          <a:spcPct val="0"/>
        </a:spcAft>
        <a:defRPr kumimoji="1" sz="3200" b="1">
          <a:solidFill>
            <a:schemeClr val="accent2"/>
          </a:solidFill>
          <a:latin typeface="+mj-lt"/>
          <a:ea typeface="+mj-ea"/>
          <a:cs typeface="+mj-cs"/>
        </a:defRPr>
      </a:lvl1pPr>
      <a:lvl2pPr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2pPr>
      <a:lvl3pPr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3pPr>
      <a:lvl4pPr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4pPr>
      <a:lvl5pPr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5pPr>
      <a:lvl6pPr marL="457200"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6pPr>
      <a:lvl7pPr marL="914400"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7pPr>
      <a:lvl8pPr marL="1371600"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8pPr>
      <a:lvl9pPr marL="1828800" algn="ctr" rtl="0" eaLnBrk="0" fontAlgn="base" hangingPunct="0">
        <a:lnSpc>
          <a:spcPct val="110000"/>
        </a:lnSpc>
        <a:spcBef>
          <a:spcPct val="0"/>
        </a:spcBef>
        <a:spcAft>
          <a:spcPct val="0"/>
        </a:spcAft>
        <a:defRPr kumimoji="1" sz="3200" b="1">
          <a:solidFill>
            <a:schemeClr val="accent2"/>
          </a:solidFill>
          <a:latin typeface="Arial" pitchFamily="34" charset="0"/>
          <a:ea typeface="標楷體" pitchFamily="65" charset="-120"/>
        </a:defRPr>
      </a:lvl9pPr>
    </p:titleStyle>
    <p:bodyStyle>
      <a:lvl1pPr marL="342900" indent="-342900" algn="l" rtl="0" eaLnBrk="0" fontAlgn="base" hangingPunct="0">
        <a:spcBef>
          <a:spcPct val="20000"/>
        </a:spcBef>
        <a:spcAft>
          <a:spcPct val="0"/>
        </a:spcAft>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b="1">
          <a:solidFill>
            <a:schemeClr val="tx1"/>
          </a:solidFill>
          <a:latin typeface="+mn-lt"/>
          <a:ea typeface="微軟正黑體" pitchFamily="34" charset="-120"/>
        </a:defRPr>
      </a:lvl3pPr>
      <a:lvl4pPr marL="16002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4pPr>
      <a:lvl5pPr marL="20574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5pPr>
      <a:lvl6pPr marL="25146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6pPr>
      <a:lvl7pPr marL="29718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7pPr>
      <a:lvl8pPr marL="34290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8pPr>
      <a:lvl9pPr marL="3886200" indent="-228600" algn="l" rtl="0" eaLnBrk="0" fontAlgn="base" hangingPunct="0">
        <a:spcBef>
          <a:spcPct val="20000"/>
        </a:spcBef>
        <a:spcAft>
          <a:spcPct val="0"/>
        </a:spcAft>
        <a:buChar char="»"/>
        <a:defRPr kumimoji="1" sz="1600" b="1">
          <a:solidFill>
            <a:schemeClr val="tx1"/>
          </a:solidFill>
          <a:latin typeface="+mn-lt"/>
          <a:ea typeface="微軟正黑體" pitchFamily="34" charset="-12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C:\Documents and Settings\USER\桌面\555.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2" descr="C:\Documents and Settings\USER\桌面\555.png"/>
          <p:cNvPicPr>
            <a:picLocks noChangeAspect="1" noChangeArrowheads="1"/>
          </p:cNvPicPr>
          <p:nvPr userDrawn="1"/>
        </p:nvPicPr>
        <p:blipFill>
          <a:blip r:embed="rId16"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3"/>
          <p:cNvSpPr>
            <a:spLocks noGrp="1" noChangeArrowheads="1"/>
          </p:cNvSpPr>
          <p:nvPr>
            <p:ph type="title"/>
          </p:nvPr>
        </p:nvSpPr>
        <p:spPr bwMode="auto">
          <a:xfrm>
            <a:off x="271465" y="908054"/>
            <a:ext cx="93630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3077" name="Rectangle 4"/>
          <p:cNvSpPr>
            <a:spLocks noGrp="1" noChangeArrowheads="1"/>
          </p:cNvSpPr>
          <p:nvPr>
            <p:ph type="body" idx="1"/>
          </p:nvPr>
        </p:nvSpPr>
        <p:spPr bwMode="auto">
          <a:xfrm>
            <a:off x="428625" y="1916113"/>
            <a:ext cx="904875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3078"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A5C55991-EC92-4409-92F7-A483578A4961}"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3079" name="Picture 9" descr="NCTU國立交通大學">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3081"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spTree>
  </p:cSld>
  <p:clrMap bg1="lt1" tx1="dk1" bg2="lt2" tx2="dk2" accent1="accent1" accent2="accent2" accent3="accent3" accent4="accent4" accent5="accent5" accent6="accent6" hlink="hlink" folHlink="folHlink"/>
  <p:sldLayoutIdLst>
    <p:sldLayoutId id="2147489459" r:id="rId1"/>
    <p:sldLayoutId id="2147489589" r:id="rId2"/>
    <p:sldLayoutId id="2147489460" r:id="rId3"/>
    <p:sldLayoutId id="2147489461" r:id="rId4"/>
    <p:sldLayoutId id="2147489462" r:id="rId5"/>
    <p:sldLayoutId id="2147489463" r:id="rId6"/>
    <p:sldLayoutId id="2147489464" r:id="rId7"/>
    <p:sldLayoutId id="2147489465" r:id="rId8"/>
    <p:sldLayoutId id="2147489466" r:id="rId9"/>
    <p:sldLayoutId id="2147489467" r:id="rId10"/>
    <p:sldLayoutId id="2147489468" r:id="rId11"/>
    <p:sldLayoutId id="2147489469" r:id="rId12"/>
    <p:sldLayoutId id="2147489470" r:id="rId13"/>
  </p:sldLayoutIdLst>
  <p:timing>
    <p:tnLst>
      <p:par>
        <p:cTn id="1" dur="indefinite" restart="never" nodeType="tmRoot"/>
      </p:par>
    </p:tnLst>
  </p:timing>
  <p:txStyles>
    <p:title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800" b="1">
          <a:solidFill>
            <a:schemeClr val="tx1"/>
          </a:solidFill>
          <a:latin typeface="+mn-lt"/>
          <a:ea typeface="+mn-ea"/>
          <a:cs typeface="標楷體" pitchFamily="65" charset="-12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400" b="1">
          <a:solidFill>
            <a:schemeClr val="tx1"/>
          </a:solidFill>
          <a:latin typeface="+mn-lt"/>
          <a:ea typeface="+mn-ea"/>
          <a:cs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000" b="1">
          <a:solidFill>
            <a:schemeClr val="tx1"/>
          </a:solidFill>
          <a:latin typeface="+mn-lt"/>
          <a:ea typeface="+mn-ea"/>
          <a:cs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b="1">
          <a:solidFill>
            <a:schemeClr val="tx1"/>
          </a:solidFill>
          <a:latin typeface="+mn-lt"/>
          <a:ea typeface="+mn-ea"/>
          <a:cs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b="1">
          <a:solidFill>
            <a:schemeClr val="tx1"/>
          </a:solidFill>
          <a:latin typeface="+mn-lt"/>
          <a:ea typeface="+mn-ea"/>
          <a:cs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背景圖c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100"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rgbClr val="000000"/>
                </a:solidFill>
                <a:latin typeface="Tahoma" pitchFamily="34" charset="0"/>
                <a:ea typeface="+mn-ea"/>
              </a:defRPr>
            </a:lvl1pPr>
          </a:lstStyle>
          <a:p>
            <a:pPr>
              <a:defRPr/>
            </a:pPr>
            <a:fld id="{6EF56F44-51DF-467F-87F9-2BE0F6C25CC2}" type="datetime1">
              <a:rPr lang="zh-TW" altLang="en-US"/>
              <a:pPr>
                <a:defRPr/>
              </a:pPr>
              <a:t>2014/11/12</a:t>
            </a:fld>
            <a:endParaRPr lang="en-US" altLang="zh-TW"/>
          </a:p>
        </p:txBody>
      </p:sp>
      <p:sp>
        <p:nvSpPr>
          <p:cNvPr id="4102"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92211FEF-D469-430A-9184-5142C2CF78B2}"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471" r:id="rId1"/>
    <p:sldLayoutId id="2147489472" r:id="rId2"/>
    <p:sldLayoutId id="2147489473" r:id="rId3"/>
    <p:sldLayoutId id="2147489474" r:id="rId4"/>
    <p:sldLayoutId id="2147489475" r:id="rId5"/>
    <p:sldLayoutId id="2147489476" r:id="rId6"/>
    <p:sldLayoutId id="2147489477" r:id="rId7"/>
    <p:sldLayoutId id="2147489478" r:id="rId8"/>
    <p:sldLayoutId id="2147489479" r:id="rId9"/>
    <p:sldLayoutId id="2147489480" r:id="rId10"/>
    <p:sldLayoutId id="2147489481" r:id="rId11"/>
    <p:sldLayoutId id="2147489482" r:id="rId12"/>
    <p:sldLayoutId id="2147489483" r:id="rId13"/>
    <p:sldLayoutId id="2147489484" r:id="rId14"/>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背景圖c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5124"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rgbClr val="000000"/>
                </a:solidFill>
                <a:latin typeface="Tahoma" pitchFamily="34" charset="0"/>
                <a:ea typeface="+mn-ea"/>
              </a:defRPr>
            </a:lvl1pPr>
          </a:lstStyle>
          <a:p>
            <a:pPr>
              <a:defRPr/>
            </a:pPr>
            <a:fld id="{C4767189-AF34-4B20-B967-E552F7D680A7}" type="datetime1">
              <a:rPr lang="zh-TW" altLang="en-US"/>
              <a:pPr>
                <a:defRPr/>
              </a:pPr>
              <a:t>2014/11/12</a:t>
            </a:fld>
            <a:endParaRPr lang="en-US" altLang="zh-TW"/>
          </a:p>
        </p:txBody>
      </p:sp>
      <p:sp>
        <p:nvSpPr>
          <p:cNvPr id="5126"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A966E876-B5DD-491D-9CD3-A8852687925B}"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485" r:id="rId1"/>
    <p:sldLayoutId id="2147489486" r:id="rId2"/>
    <p:sldLayoutId id="2147489487" r:id="rId3"/>
    <p:sldLayoutId id="2147489488" r:id="rId4"/>
    <p:sldLayoutId id="2147489489" r:id="rId5"/>
    <p:sldLayoutId id="2147489490" r:id="rId6"/>
    <p:sldLayoutId id="2147489491" r:id="rId7"/>
    <p:sldLayoutId id="2147489492" r:id="rId8"/>
    <p:sldLayoutId id="2147489493" r:id="rId9"/>
    <p:sldLayoutId id="2147489494" r:id="rId10"/>
    <p:sldLayoutId id="2147489495" r:id="rId11"/>
    <p:sldLayoutId id="2147489496" r:id="rId12"/>
    <p:sldLayoutId id="2147489497" r:id="rId13"/>
    <p:sldLayoutId id="2147489498" r:id="rId14"/>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背景圖c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148"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rgbClr val="000000"/>
                </a:solidFill>
                <a:latin typeface="Tahoma" pitchFamily="34" charset="0"/>
                <a:ea typeface="+mn-ea"/>
              </a:defRPr>
            </a:lvl1pPr>
          </a:lstStyle>
          <a:p>
            <a:pPr>
              <a:defRPr/>
            </a:pPr>
            <a:fld id="{7502434F-7A0D-47DC-8BFE-BFFA5C82EA4F}" type="datetime1">
              <a:rPr lang="zh-TW" altLang="en-US"/>
              <a:pPr>
                <a:defRPr/>
              </a:pPr>
              <a:t>2014/11/12</a:t>
            </a:fld>
            <a:endParaRPr lang="en-US" altLang="zh-TW"/>
          </a:p>
        </p:txBody>
      </p:sp>
      <p:sp>
        <p:nvSpPr>
          <p:cNvPr id="6150"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6233132D-192A-4500-91A1-4B900CD4CA02}"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499" r:id="rId1"/>
    <p:sldLayoutId id="2147489500" r:id="rId2"/>
    <p:sldLayoutId id="2147489501" r:id="rId3"/>
    <p:sldLayoutId id="2147489502" r:id="rId4"/>
    <p:sldLayoutId id="2147489503" r:id="rId5"/>
    <p:sldLayoutId id="2147489504" r:id="rId6"/>
    <p:sldLayoutId id="2147489505" r:id="rId7"/>
    <p:sldLayoutId id="2147489506" r:id="rId8"/>
    <p:sldLayoutId id="2147489507" r:id="rId9"/>
    <p:sldLayoutId id="2147489508" r:id="rId10"/>
    <p:sldLayoutId id="2147489509" r:id="rId11"/>
    <p:sldLayoutId id="2147489510" r:id="rId12"/>
    <p:sldLayoutId id="2147489511" r:id="rId13"/>
    <p:sldLayoutId id="2147489512" r:id="rId14"/>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背景圖c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7172"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rgbClr val="000000"/>
                </a:solidFill>
                <a:latin typeface="Tahoma" pitchFamily="34" charset="0"/>
                <a:ea typeface="+mn-ea"/>
              </a:defRPr>
            </a:lvl1pPr>
          </a:lstStyle>
          <a:p>
            <a:pPr>
              <a:defRPr/>
            </a:pPr>
            <a:fld id="{681292E6-421E-49AF-8B1D-FB8C99B69D1E}" type="datetime1">
              <a:rPr lang="zh-TW" altLang="en-US"/>
              <a:pPr>
                <a:defRPr/>
              </a:pPr>
              <a:t>2014/11/12</a:t>
            </a:fld>
            <a:endParaRPr lang="en-US" altLang="zh-TW"/>
          </a:p>
        </p:txBody>
      </p:sp>
      <p:sp>
        <p:nvSpPr>
          <p:cNvPr id="7174"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CA370638-6C90-4C78-8AD8-212996E969A0}"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513" r:id="rId1"/>
    <p:sldLayoutId id="2147489514" r:id="rId2"/>
    <p:sldLayoutId id="2147489515" r:id="rId3"/>
    <p:sldLayoutId id="2147489516" r:id="rId4"/>
    <p:sldLayoutId id="2147489517" r:id="rId5"/>
    <p:sldLayoutId id="2147489518" r:id="rId6"/>
    <p:sldLayoutId id="2147489519" r:id="rId7"/>
    <p:sldLayoutId id="2147489520" r:id="rId8"/>
    <p:sldLayoutId id="2147489521" r:id="rId9"/>
    <p:sldLayoutId id="2147489522" r:id="rId10"/>
    <p:sldLayoutId id="2147489523" r:id="rId11"/>
    <p:sldLayoutId id="2147489524" r:id="rId12"/>
    <p:sldLayoutId id="2147489525" r:id="rId13"/>
    <p:sldLayoutId id="2147489526" r:id="rId14"/>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背景圖c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0" y="1588"/>
            <a:ext cx="9906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bwMode="auto">
          <a:xfrm>
            <a:off x="631825" y="765175"/>
            <a:ext cx="8731250" cy="103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8196" name="Rectangle 4"/>
          <p:cNvSpPr>
            <a:spLocks noGrp="1" noChangeArrowheads="1"/>
          </p:cNvSpPr>
          <p:nvPr>
            <p:ph type="body" idx="1"/>
          </p:nvPr>
        </p:nvSpPr>
        <p:spPr bwMode="auto">
          <a:xfrm>
            <a:off x="631828" y="1905000"/>
            <a:ext cx="86963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882693" name="Rectangle 5"/>
          <p:cNvSpPr>
            <a:spLocks noGrp="1" noChangeArrowheads="1"/>
          </p:cNvSpPr>
          <p:nvPr>
            <p:ph type="dt" sz="half" idx="2"/>
          </p:nvPr>
        </p:nvSpPr>
        <p:spPr bwMode="auto">
          <a:xfrm>
            <a:off x="0" y="6400800"/>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0">
                <a:solidFill>
                  <a:srgbClr val="000000"/>
                </a:solidFill>
                <a:latin typeface="Tahoma" pitchFamily="34" charset="0"/>
                <a:ea typeface="+mn-ea"/>
              </a:defRPr>
            </a:lvl1pPr>
          </a:lstStyle>
          <a:p>
            <a:pPr>
              <a:defRPr/>
            </a:pPr>
            <a:fld id="{6506396F-9D89-43A3-88AD-4898E75D3298}" type="datetime1">
              <a:rPr lang="zh-TW" altLang="en-US"/>
              <a:pPr>
                <a:defRPr/>
              </a:pPr>
              <a:t>2014/11/12</a:t>
            </a:fld>
            <a:endParaRPr lang="en-US" altLang="zh-TW"/>
          </a:p>
        </p:txBody>
      </p:sp>
      <p:sp>
        <p:nvSpPr>
          <p:cNvPr id="8198" name="Rectangle 7"/>
          <p:cNvSpPr>
            <a:spLocks noChangeArrowheads="1"/>
          </p:cNvSpPr>
          <p:nvPr/>
        </p:nvSpPr>
        <p:spPr bwMode="auto">
          <a:xfrm>
            <a:off x="9256714" y="6589717"/>
            <a:ext cx="649287"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3BD491FC-2D2E-4E4A-A625-BAD8DBEC2F60}"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spTree>
  </p:cSld>
  <p:clrMap bg1="lt1" tx1="dk1" bg2="lt2" tx2="dk2" accent1="accent1" accent2="accent2" accent3="accent3" accent4="accent4" accent5="accent5" accent6="accent6" hlink="hlink" folHlink="folHlink"/>
  <p:sldLayoutIdLst>
    <p:sldLayoutId id="2147489527" r:id="rId1"/>
    <p:sldLayoutId id="2147489528" r:id="rId2"/>
    <p:sldLayoutId id="2147489529" r:id="rId3"/>
    <p:sldLayoutId id="2147489530" r:id="rId4"/>
    <p:sldLayoutId id="2147489531" r:id="rId5"/>
    <p:sldLayoutId id="2147489532" r:id="rId6"/>
    <p:sldLayoutId id="2147489533" r:id="rId7"/>
    <p:sldLayoutId id="2147489534" r:id="rId8"/>
    <p:sldLayoutId id="2147489535" r:id="rId9"/>
    <p:sldLayoutId id="2147489536" r:id="rId10"/>
    <p:sldLayoutId id="2147489537" r:id="rId11"/>
    <p:sldLayoutId id="2147489538" r:id="rId12"/>
    <p:sldLayoutId id="2147489539" r:id="rId13"/>
    <p:sldLayoutId id="2147489540" r:id="rId14"/>
  </p:sldLayoutIdLst>
  <p:txStyles>
    <p:title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400" b="1">
          <a:solidFill>
            <a:srgbClr val="000099"/>
          </a:solidFill>
          <a:latin typeface="+mn-lt"/>
          <a:ea typeface="標楷體" pitchFamily="65" charset="-120"/>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000" b="1">
          <a:solidFill>
            <a:srgbClr val="0000CC"/>
          </a:solidFill>
          <a:latin typeface="+mn-lt"/>
          <a:ea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b="1">
          <a:solidFill>
            <a:srgbClr val="000099"/>
          </a:solidFill>
          <a:latin typeface="+mn-lt"/>
          <a:ea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1600" b="1">
          <a:solidFill>
            <a:srgbClr val="0000CC"/>
          </a:solidFill>
          <a:latin typeface="+mn-lt"/>
          <a:ea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mn-lt"/>
          <a:ea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C:\Documents and Settings\USER\桌面\555.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8640763" y="-30163"/>
            <a:ext cx="1181100" cy="1082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2" descr="C:\Documents and Settings\USER\桌面\555.png"/>
          <p:cNvPicPr>
            <a:picLocks noChangeAspect="1" noChangeArrowheads="1"/>
          </p:cNvPicPr>
          <p:nvPr userDrawn="1"/>
        </p:nvPicPr>
        <p:blipFill>
          <a:blip r:embed="rId16" cstate="print">
            <a:lum bright="70000" contrast="-70000"/>
            <a:extLst>
              <a:ext uri="{28A0092B-C50C-407E-A947-70E740481C1C}">
                <a14:useLocalDpi xmlns:a14="http://schemas.microsoft.com/office/drawing/2010/main" xmlns="" val="0"/>
              </a:ext>
            </a:extLst>
          </a:blip>
          <a:srcRect/>
          <a:stretch>
            <a:fillRect/>
          </a:stretch>
        </p:blipFill>
        <p:spPr bwMode="auto">
          <a:xfrm>
            <a:off x="1130300" y="107950"/>
            <a:ext cx="77851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tangle 3"/>
          <p:cNvSpPr>
            <a:spLocks noGrp="1" noChangeArrowheads="1"/>
          </p:cNvSpPr>
          <p:nvPr>
            <p:ph type="title"/>
          </p:nvPr>
        </p:nvSpPr>
        <p:spPr bwMode="auto">
          <a:xfrm>
            <a:off x="271465" y="908054"/>
            <a:ext cx="93630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9221" name="Rectangle 4"/>
          <p:cNvSpPr>
            <a:spLocks noGrp="1" noChangeArrowheads="1"/>
          </p:cNvSpPr>
          <p:nvPr>
            <p:ph type="body" idx="1"/>
          </p:nvPr>
        </p:nvSpPr>
        <p:spPr bwMode="auto">
          <a:xfrm>
            <a:off x="428625" y="1916113"/>
            <a:ext cx="904875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9222" name="Rectangle 7"/>
          <p:cNvSpPr>
            <a:spLocks noChangeArrowheads="1"/>
          </p:cNvSpPr>
          <p:nvPr/>
        </p:nvSpPr>
        <p:spPr bwMode="auto">
          <a:xfrm>
            <a:off x="8804277" y="6381754"/>
            <a:ext cx="8302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a:fld id="{5CF85FA6-FE31-4016-B1FD-3AA409B1BA14}" type="slidenum">
              <a:rPr kumimoji="1" lang="en-US" altLang="zh-TW" b="0">
                <a:solidFill>
                  <a:srgbClr val="990000"/>
                </a:solidFill>
                <a:latin typeface="Arial" charset="0"/>
              </a:rPr>
              <a:pPr algn="r"/>
              <a:t>‹#›</a:t>
            </a:fld>
            <a:endParaRPr kumimoji="1" lang="en-US" altLang="zh-TW" b="0">
              <a:solidFill>
                <a:srgbClr val="990000"/>
              </a:solidFill>
              <a:latin typeface="Arial" charset="0"/>
            </a:endParaRPr>
          </a:p>
        </p:txBody>
      </p:sp>
      <p:pic>
        <p:nvPicPr>
          <p:cNvPr id="9223" name="Picture 9" descr="NCTU國立交通大學">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0" y="0"/>
            <a:ext cx="6934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4" name="Text Box 10"/>
          <p:cNvSpPr txBox="1">
            <a:spLocks noChangeArrowheads="1"/>
          </p:cNvSpPr>
          <p:nvPr/>
        </p:nvSpPr>
        <p:spPr bwMode="auto">
          <a:xfrm>
            <a:off x="117476" y="6402392"/>
            <a:ext cx="2339102" cy="307777"/>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lang="zh-TW" altLang="en-US" b="0" smtClean="0">
                <a:solidFill>
                  <a:srgbClr val="000000"/>
                </a:solidFill>
                <a:latin typeface="Arial" pitchFamily="34" charset="0"/>
              </a:rPr>
              <a:t>交通大學電</a:t>
            </a:r>
            <a:r>
              <a:rPr kumimoji="1" lang="zh-TW" altLang="en-US" b="0" smtClean="0">
                <a:solidFill>
                  <a:srgbClr val="000000"/>
                </a:solidFill>
                <a:latin typeface="Arial" pitchFamily="34" charset="0"/>
              </a:rPr>
              <a:t>機工程學系簡介</a:t>
            </a:r>
          </a:p>
        </p:txBody>
      </p:sp>
      <p:sp>
        <p:nvSpPr>
          <p:cNvPr id="9225" name="Text Box 11"/>
          <p:cNvSpPr txBox="1">
            <a:spLocks noChangeArrowheads="1"/>
          </p:cNvSpPr>
          <p:nvPr userDrawn="1"/>
        </p:nvSpPr>
        <p:spPr bwMode="auto">
          <a:xfrm>
            <a:off x="3473452" y="188916"/>
            <a:ext cx="2031325" cy="461665"/>
          </a:xfrm>
          <a:prstGeom prst="rect">
            <a:avLst/>
          </a:prstGeom>
          <a:noFill/>
          <a:ln>
            <a:noFill/>
          </a:ln>
          <a:extLst/>
        </p:spPr>
        <p:txBody>
          <a:bodyPr wrap="none">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defRPr/>
            </a:pPr>
            <a:r>
              <a:rPr kumimoji="1" lang="zh-TW" altLang="en-US" sz="2400" smtClean="0">
                <a:solidFill>
                  <a:srgbClr val="333399"/>
                </a:solidFill>
                <a:latin typeface="Arial" pitchFamily="34" charset="0"/>
                <a:ea typeface="標楷體" pitchFamily="65" charset="-120"/>
              </a:rPr>
              <a:t>電機工程學系</a:t>
            </a:r>
          </a:p>
        </p:txBody>
      </p:sp>
    </p:spTree>
  </p:cSld>
  <p:clrMap bg1="lt1" tx1="dk1" bg2="lt2" tx2="dk2" accent1="accent1" accent2="accent2" accent3="accent3" accent4="accent4" accent5="accent5" accent6="accent6" hlink="hlink" folHlink="folHlink"/>
  <p:sldLayoutIdLst>
    <p:sldLayoutId id="2147489541" r:id="rId1"/>
    <p:sldLayoutId id="2147489590" r:id="rId2"/>
    <p:sldLayoutId id="2147489542" r:id="rId3"/>
    <p:sldLayoutId id="2147489543" r:id="rId4"/>
    <p:sldLayoutId id="2147489544" r:id="rId5"/>
    <p:sldLayoutId id="2147489545" r:id="rId6"/>
    <p:sldLayoutId id="2147489546" r:id="rId7"/>
    <p:sldLayoutId id="2147489547" r:id="rId8"/>
    <p:sldLayoutId id="2147489548" r:id="rId9"/>
    <p:sldLayoutId id="2147489549" r:id="rId10"/>
    <p:sldLayoutId id="2147489550" r:id="rId11"/>
    <p:sldLayoutId id="2147489551" r:id="rId12"/>
    <p:sldLayoutId id="2147489552" r:id="rId13"/>
  </p:sldLayoutIdLst>
  <p:timing>
    <p:tnLst>
      <p:par>
        <p:cTn id="1" dur="indefinite" restart="never" nodeType="tmRoot"/>
      </p:par>
    </p:tnLst>
  </p:timing>
  <p:txStyles>
    <p:title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2800" b="1">
          <a:solidFill>
            <a:schemeClr val="tx1"/>
          </a:solidFill>
          <a:latin typeface="+mn-lt"/>
          <a:ea typeface="+mn-ea"/>
          <a:cs typeface="標楷體" pitchFamily="65" charset="-12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400" b="1">
          <a:solidFill>
            <a:schemeClr val="tx1"/>
          </a:solidFill>
          <a:latin typeface="+mn-lt"/>
          <a:ea typeface="+mn-ea"/>
          <a:cs typeface="標楷體" pitchFamily="65" charset="-120"/>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000" b="1">
          <a:solidFill>
            <a:schemeClr val="tx1"/>
          </a:solidFill>
          <a:latin typeface="+mn-lt"/>
          <a:ea typeface="+mn-ea"/>
          <a:cs typeface="標楷體" pitchFamily="65" charset="-12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b="1">
          <a:solidFill>
            <a:schemeClr val="tx1"/>
          </a:solidFill>
          <a:latin typeface="+mn-lt"/>
          <a:ea typeface="+mn-ea"/>
          <a:cs typeface="標楷體" pitchFamily="65" charset="-12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b="1">
          <a:solidFill>
            <a:schemeClr val="tx1"/>
          </a:solidFill>
          <a:latin typeface="+mn-lt"/>
          <a:ea typeface="+mn-ea"/>
          <a:cs typeface="標楷體" pitchFamily="65" charset="-120"/>
        </a:defRPr>
      </a:lvl5pPr>
      <a:lvl6pPr marL="25146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4.xml"/><Relationship Id="rId6" Type="http://schemas.openxmlformats.org/officeDocument/2006/relationships/image" Target="../media/image119.emf"/><Relationship Id="rId5" Type="http://schemas.openxmlformats.org/officeDocument/2006/relationships/image" Target="../media/image118.jpeg"/><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M2011166-&#32769;&#29579;&#32769;&#28331;&#22296;&#38538;-SOS+%20&#21363;&#21051;&#25937;&#25588;.mp4" TargetMode="Externa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2.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1.jpeg"/><Relationship Id="rId2" Type="http://schemas.openxmlformats.org/officeDocument/2006/relationships/image" Target="../media/image126.jpeg"/><Relationship Id="rId16" Type="http://schemas.openxmlformats.org/officeDocument/2006/relationships/image" Target="../media/image140.jpeg"/><Relationship Id="rId20"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jpeg"/><Relationship Id="rId19" Type="http://schemas.openxmlformats.org/officeDocument/2006/relationships/image" Target="../media/image143.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gif"/><Relationship Id="rId1" Type="http://schemas.openxmlformats.org/officeDocument/2006/relationships/slideLayout" Target="../slideLayouts/slideLayout135.xml"/><Relationship Id="rId6" Type="http://schemas.openxmlformats.org/officeDocument/2006/relationships/image" Target="../media/image150.gif"/><Relationship Id="rId5" Type="http://schemas.openxmlformats.org/officeDocument/2006/relationships/image" Target="../media/image149.jpeg"/><Relationship Id="rId4" Type="http://schemas.openxmlformats.org/officeDocument/2006/relationships/image" Target="../media/image148.jpeg"/><Relationship Id="rId9" Type="http://schemas.openxmlformats.org/officeDocument/2006/relationships/image" Target="../media/image153.png"/></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47.jpeg"/><Relationship Id="rId1" Type="http://schemas.openxmlformats.org/officeDocument/2006/relationships/slideLayout" Target="../slideLayouts/slideLayout129.xml"/><Relationship Id="rId4" Type="http://schemas.openxmlformats.org/officeDocument/2006/relationships/image" Target="../media/image156.jpe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www.itrc.narl.org.tw/Bulletin/News/nanolab.php" TargetMode="External"/><Relationship Id="rId13" Type="http://schemas.openxmlformats.org/officeDocument/2006/relationships/image" Target="../media/image31.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圖片 9" descr="交映樓(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0" y="1606554"/>
            <a:ext cx="5599112" cy="383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圖片 6" descr="未命名-2.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400675"/>
            <a:ext cx="9906000" cy="146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圖片 13" descr="topbar(2).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9060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群組 1"/>
          <p:cNvGrpSpPr/>
          <p:nvPr/>
        </p:nvGrpSpPr>
        <p:grpSpPr>
          <a:xfrm>
            <a:off x="3224810" y="356642"/>
            <a:ext cx="6064250" cy="1028700"/>
            <a:chOff x="3297238" y="339625"/>
            <a:chExt cx="6064250" cy="1028700"/>
          </a:xfrm>
        </p:grpSpPr>
        <p:pic>
          <p:nvPicPr>
            <p:cNvPr id="46085" name="Picture 3" descr="國立交通大學電機資訊學院 cop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97238" y="349250"/>
              <a:ext cx="4392612"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4" descr="國立交通大學電機資訊學院 cop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89850" y="339625"/>
              <a:ext cx="1671638"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6087" name="Rectangle 6"/>
          <p:cNvSpPr>
            <a:spLocks noChangeArrowheads="1"/>
          </p:cNvSpPr>
          <p:nvPr/>
        </p:nvSpPr>
        <p:spPr bwMode="auto">
          <a:xfrm>
            <a:off x="5201444" y="1700808"/>
            <a:ext cx="440848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en-US" altLang="zh-TW" sz="3600" dirty="0">
                <a:solidFill>
                  <a:srgbClr val="800000"/>
                </a:solidFill>
                <a:latin typeface="Ebrima" panose="02000000000000000000" pitchFamily="2" charset="0"/>
                <a:ea typeface="Ebrima" panose="02000000000000000000" pitchFamily="2" charset="0"/>
                <a:cs typeface="Ebrima" panose="02000000000000000000" pitchFamily="2" charset="0"/>
              </a:rPr>
              <a:t>College of Electrical and Computer Engineering, NCTU</a:t>
            </a:r>
            <a:r>
              <a:rPr lang="en-US" altLang="zh-TW" sz="3600" dirty="0">
                <a:latin typeface="Ebrima" panose="02000000000000000000" pitchFamily="2" charset="0"/>
                <a:ea typeface="Ebrima" panose="02000000000000000000" pitchFamily="2" charset="0"/>
                <a:cs typeface="Ebrima" panose="02000000000000000000" pitchFamily="2" charset="0"/>
              </a:rPr>
              <a:t> </a:t>
            </a:r>
          </a:p>
        </p:txBody>
      </p:sp>
      <p:sp>
        <p:nvSpPr>
          <p:cNvPr id="3" name="矩形 2"/>
          <p:cNvSpPr/>
          <p:nvPr/>
        </p:nvSpPr>
        <p:spPr>
          <a:xfrm>
            <a:off x="4656187" y="4292679"/>
            <a:ext cx="4953000" cy="523220"/>
          </a:xfrm>
          <a:prstGeom prst="rect">
            <a:avLst/>
          </a:prstGeom>
        </p:spPr>
        <p:txBody>
          <a:bodyPr>
            <a:spAutoFit/>
          </a:bodyPr>
          <a:lstStyle/>
          <a:p>
            <a:pPr algn="ctr" eaLnBrk="1" hangingPunct="1">
              <a:spcBef>
                <a:spcPts val="1200"/>
              </a:spcBef>
              <a:buClr>
                <a:schemeClr val="folHlink"/>
              </a:buClr>
              <a:buSzPct val="60000"/>
            </a:pPr>
            <a:r>
              <a:rPr lang="zh-TW" altLang="en-US" sz="2800" dirty="0" smtClean="0">
                <a:solidFill>
                  <a:srgbClr val="003399"/>
                </a:solidFill>
                <a:latin typeface="Times New Roman" pitchFamily="18" charset="0"/>
                <a:ea typeface="標楷體" pitchFamily="65" charset="-120"/>
              </a:rPr>
              <a:t>      </a:t>
            </a:r>
            <a:endParaRPr lang="en-US" altLang="zh-TW" sz="2800" dirty="0">
              <a:solidFill>
                <a:srgbClr val="003399"/>
              </a:solidFill>
              <a:latin typeface="Times New Roman" pitchFamily="18" charset="0"/>
              <a:ea typeface="標楷體" pitchFamily="65" charset="-120"/>
            </a:endParaRPr>
          </a:p>
        </p:txBody>
      </p:sp>
    </p:spTree>
    <p:extLst>
      <p:ext uri="{BB962C8B-B14F-4D97-AF65-F5344CB8AC3E}">
        <p14:creationId xmlns:p14="http://schemas.microsoft.com/office/powerpoint/2010/main" xmlns="" val="783682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0" y="-42863"/>
            <a:ext cx="9906000" cy="6858001"/>
          </a:xfrm>
          <a:prstGeom prst="rect">
            <a:avLst/>
          </a:prstGeom>
          <a:noFill/>
          <a:ln>
            <a:noFill/>
          </a:ln>
          <a:effectLst>
            <a:prstShdw prst="shdw13" dist="53882" dir="13500000">
              <a:schemeClr val="accent1">
                <a:gamma/>
                <a:shade val="60000"/>
                <a:invGamma/>
                <a:alpha val="50000"/>
              </a:schemeClr>
            </a:prstShdw>
          </a:effectLst>
          <a:extLst/>
        </p:spPr>
      </p:pic>
      <p:pic>
        <p:nvPicPr>
          <p:cNvPr id="50179" name="Picture 2" descr="http://pic1a.nipic.com/2009-02-17/20092178214360_2.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185027" y="333379"/>
            <a:ext cx="245427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85727" y="1785942"/>
            <a:ext cx="9820275"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1400" b="1">
                <a:solidFill>
                  <a:schemeClr val="tx2"/>
                </a:solidFill>
                <a:latin typeface="標楷體" pitchFamily="65" charset="-120"/>
                <a:ea typeface="新細明體" pitchFamily="18" charset="-120"/>
              </a:defRPr>
            </a:lvl1pPr>
            <a:lvl2pPr marL="800100" indent="-34290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spcBef>
                <a:spcPct val="20000"/>
              </a:spcBef>
              <a:buClr>
                <a:schemeClr val="folHlink"/>
              </a:buClr>
              <a:buSzPct val="60000"/>
              <a:buFont typeface="Wingdings" pitchFamily="2" charset="2"/>
              <a:buChar char="n"/>
              <a:defRPr/>
            </a:pPr>
            <a:r>
              <a:rPr kumimoji="1" lang="zh-TW" altLang="en-US" sz="2400" dirty="0" smtClean="0">
                <a:solidFill>
                  <a:srgbClr val="C00000"/>
                </a:solidFill>
                <a:ea typeface="標楷體" pitchFamily="65" charset="-120"/>
                <a:sym typeface="Symbol" pitchFamily="18" charset="2"/>
              </a:rPr>
              <a:t>強化電機領域的競爭力 </a:t>
            </a:r>
            <a:r>
              <a:rPr kumimoji="1" lang="en-US" altLang="zh-TW" sz="2400" dirty="0" smtClean="0">
                <a:solidFill>
                  <a:srgbClr val="C00000"/>
                </a:solidFill>
                <a:ea typeface="標楷體" pitchFamily="65" charset="-120"/>
                <a:sym typeface="Symbol" pitchFamily="18" charset="2"/>
              </a:rPr>
              <a:t>- </a:t>
            </a:r>
            <a:r>
              <a:rPr kumimoji="1" lang="zh-TW" altLang="en-US" sz="2400" dirty="0" smtClean="0">
                <a:solidFill>
                  <a:srgbClr val="C00000"/>
                </a:solidFill>
                <a:ea typeface="標楷體" pitchFamily="65" charset="-120"/>
                <a:sym typeface="Symbol" pitchFamily="18" charset="2"/>
              </a:rPr>
              <a:t>五年一貫碩士學程。</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大學學程 </a:t>
            </a:r>
            <a:r>
              <a:rPr kumimoji="1" lang="en-US" altLang="zh-TW" sz="2400" dirty="0" smtClean="0">
                <a:solidFill>
                  <a:srgbClr val="000099"/>
                </a:solidFill>
                <a:ea typeface="標楷體" pitchFamily="65" charset="-120"/>
                <a:sym typeface="Symbol" pitchFamily="18" charset="2"/>
              </a:rPr>
              <a:t>3.5</a:t>
            </a:r>
            <a:r>
              <a:rPr kumimoji="1" lang="zh-TW" altLang="en-US" sz="2400" dirty="0" smtClean="0">
                <a:solidFill>
                  <a:srgbClr val="000099"/>
                </a:solidFill>
                <a:ea typeface="標楷體" pitchFamily="65" charset="-120"/>
                <a:sym typeface="Symbol" pitchFamily="18" charset="2"/>
              </a:rPr>
              <a:t>年，成績優異者，大四上甄試進入研究所</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大四下赴國外研讀一學期</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暑假園區高科技廠商見習</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一年完成碩士論文研究</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五年完成學、碩士，可再就讀博班或就業</a:t>
            </a:r>
            <a:endParaRPr kumimoji="1" lang="en-US" altLang="zh-TW" sz="2400" dirty="0" smtClean="0">
              <a:solidFill>
                <a:srgbClr val="000099"/>
              </a:solidFill>
              <a:ea typeface="標楷體" pitchFamily="65" charset="-120"/>
              <a:sym typeface="Symbol" pitchFamily="18" charset="2"/>
            </a:endParaRPr>
          </a:p>
          <a:p>
            <a:pPr marL="457200" lvl="1" indent="0" eaLnBrk="1" hangingPunct="1">
              <a:lnSpc>
                <a:spcPct val="60000"/>
              </a:lnSpc>
              <a:spcBef>
                <a:spcPct val="20000"/>
              </a:spcBef>
              <a:buClr>
                <a:schemeClr val="folHlink"/>
              </a:buClr>
              <a:buSzPct val="60000"/>
              <a:defRPr/>
            </a:pPr>
            <a:endParaRPr kumimoji="1" lang="zh-TW" altLang="en-US" sz="2400" dirty="0" smtClean="0">
              <a:solidFill>
                <a:srgbClr val="000099"/>
              </a:solidFill>
              <a:ea typeface="標楷體" pitchFamily="65" charset="-120"/>
              <a:sym typeface="Symbol" pitchFamily="18" charset="2"/>
            </a:endParaRPr>
          </a:p>
          <a:p>
            <a:pPr eaLnBrk="1" hangingPunct="1">
              <a:lnSpc>
                <a:spcPct val="85000"/>
              </a:lnSpc>
              <a:spcBef>
                <a:spcPct val="20000"/>
              </a:spcBef>
              <a:buClr>
                <a:schemeClr val="folHlink"/>
              </a:buClr>
              <a:buSzPct val="60000"/>
              <a:buFont typeface="Wingdings" pitchFamily="2" charset="2"/>
              <a:buChar char="n"/>
              <a:defRPr/>
            </a:pPr>
            <a:r>
              <a:rPr kumimoji="1" lang="zh-TW" altLang="en-US" sz="2400" dirty="0" smtClean="0">
                <a:solidFill>
                  <a:srgbClr val="C00000"/>
                </a:solidFill>
                <a:ea typeface="標楷體" pitchFamily="65" charset="-120"/>
                <a:sym typeface="Symbol" pitchFamily="18" charset="2"/>
              </a:rPr>
              <a:t>大二、大三電機、資訊核心課程由院統籌規劃。</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強化基礎課程</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英文授課、國際接軌、擴展相關領域課程研修</a:t>
            </a:r>
          </a:p>
          <a:p>
            <a:pPr lvl="1" eaLnBrk="1" hangingPunct="1">
              <a:lnSpc>
                <a:spcPct val="60000"/>
              </a:lnSpc>
              <a:spcBef>
                <a:spcPct val="20000"/>
              </a:spcBef>
              <a:buClr>
                <a:schemeClr val="folHlink"/>
              </a:buClr>
              <a:buSzPct val="60000"/>
              <a:buFont typeface="Wingdings" pitchFamily="2" charset="2"/>
              <a:buChar char="n"/>
              <a:defRPr/>
            </a:pPr>
            <a:r>
              <a:rPr kumimoji="1" lang="zh-TW" altLang="en-US" sz="2400" dirty="0" smtClean="0">
                <a:solidFill>
                  <a:srgbClr val="000099"/>
                </a:solidFill>
                <a:ea typeface="標楷體" pitchFamily="65" charset="-120"/>
                <a:sym typeface="Symbol" pitchFamily="18" charset="2"/>
              </a:rPr>
              <a:t>電機學院同學群體</a:t>
            </a:r>
          </a:p>
        </p:txBody>
      </p:sp>
      <p:sp>
        <p:nvSpPr>
          <p:cNvPr id="54275" name="Text Box 4"/>
          <p:cNvSpPr txBox="1">
            <a:spLocks noChangeArrowheads="1"/>
          </p:cNvSpPr>
          <p:nvPr/>
        </p:nvSpPr>
        <p:spPr bwMode="auto">
          <a:xfrm>
            <a:off x="1281115" y="933454"/>
            <a:ext cx="73231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a:r>
              <a:rPr kumimoji="1" lang="zh-TW" altLang="en-US" sz="3600">
                <a:ea typeface="標楷體" pitchFamily="65" charset="-120"/>
              </a:rPr>
              <a:t>電機學院創新學程</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44491" y="892175"/>
            <a:ext cx="9432925" cy="4319588"/>
          </a:xfrm>
        </p:spPr>
        <p:txBody>
          <a:bodyPr>
            <a:normAutofit fontScale="92500"/>
          </a:bodyPr>
          <a:lstStyle/>
          <a:p>
            <a:pPr>
              <a:defRPr/>
            </a:pPr>
            <a:r>
              <a:rPr lang="zh-TW" altLang="en-US" dirty="0" smtClean="0">
                <a:solidFill>
                  <a:srgbClr val="C00000"/>
                </a:solidFill>
                <a:latin typeface="標楷體" pitchFamily="65" charset="-120"/>
              </a:rPr>
              <a:t>交換學生資格</a:t>
            </a:r>
            <a:r>
              <a:rPr lang="en-US" altLang="zh-TW" dirty="0" smtClean="0">
                <a:solidFill>
                  <a:srgbClr val="C00000"/>
                </a:solidFill>
                <a:latin typeface="標楷體" pitchFamily="65" charset="-120"/>
              </a:rPr>
              <a:t>: </a:t>
            </a:r>
            <a:r>
              <a:rPr lang="zh-TW" altLang="en-US" dirty="0" smtClean="0">
                <a:latin typeface="標楷體" pitchFamily="65" charset="-120"/>
              </a:rPr>
              <a:t>大學部成績平均</a:t>
            </a:r>
            <a:r>
              <a:rPr lang="en-US" altLang="zh-TW" dirty="0" smtClean="0">
                <a:latin typeface="標楷體" pitchFamily="65" charset="-120"/>
              </a:rPr>
              <a:t>75</a:t>
            </a:r>
            <a:r>
              <a:rPr lang="zh-TW" altLang="en-US" dirty="0" smtClean="0">
                <a:latin typeface="標楷體" pitchFamily="65" charset="-120"/>
              </a:rPr>
              <a:t>以上且通過語文能力要求</a:t>
            </a:r>
            <a:r>
              <a:rPr lang="en-US" altLang="zh-TW" dirty="0" smtClean="0">
                <a:latin typeface="標楷體" pitchFamily="65" charset="-120"/>
              </a:rPr>
              <a:t>(</a:t>
            </a:r>
            <a:r>
              <a:rPr lang="zh-TW" altLang="en-US" dirty="0" smtClean="0">
                <a:latin typeface="標楷體" pitchFamily="65" charset="-120"/>
              </a:rPr>
              <a:t>如</a:t>
            </a:r>
            <a:r>
              <a:rPr lang="en-US" altLang="zh-TW" dirty="0" smtClean="0">
                <a:latin typeface="標楷體" pitchFamily="65" charset="-120"/>
              </a:rPr>
              <a:t>:</a:t>
            </a:r>
            <a:r>
              <a:rPr lang="zh-TW" altLang="en-US" dirty="0" smtClean="0">
                <a:latin typeface="標楷體" pitchFamily="65" charset="-120"/>
              </a:rPr>
              <a:t>托福成績達</a:t>
            </a:r>
            <a:r>
              <a:rPr lang="en-US" altLang="zh-TW" dirty="0" smtClean="0">
                <a:latin typeface="標楷體" pitchFamily="65" charset="-120"/>
              </a:rPr>
              <a:t>iBT79</a:t>
            </a:r>
            <a:r>
              <a:rPr lang="zh-TW" altLang="en-US" dirty="0" smtClean="0">
                <a:latin typeface="標楷體" pitchFamily="65" charset="-120"/>
              </a:rPr>
              <a:t>分以上</a:t>
            </a:r>
            <a:r>
              <a:rPr lang="en-US" altLang="zh-TW" dirty="0" smtClean="0">
                <a:latin typeface="標楷體" pitchFamily="65" charset="-120"/>
              </a:rPr>
              <a:t>)</a:t>
            </a:r>
          </a:p>
          <a:p>
            <a:pPr marL="0" indent="0">
              <a:buFont typeface="Wingdings" pitchFamily="2" charset="2"/>
              <a:buNone/>
              <a:defRPr/>
            </a:pPr>
            <a:endParaRPr lang="en-US" altLang="zh-TW" dirty="0" smtClean="0">
              <a:latin typeface="標楷體" pitchFamily="65" charset="-120"/>
            </a:endParaRPr>
          </a:p>
          <a:p>
            <a:pPr>
              <a:defRPr/>
            </a:pPr>
            <a:r>
              <a:rPr lang="zh-TW" altLang="en-US" dirty="0" smtClean="0">
                <a:solidFill>
                  <a:srgbClr val="C00000"/>
                </a:solidFill>
                <a:latin typeface="標楷體" pitchFamily="65" charset="-120"/>
              </a:rPr>
              <a:t>國際</a:t>
            </a:r>
            <a:r>
              <a:rPr lang="zh-TW" altLang="en-US" dirty="0">
                <a:solidFill>
                  <a:srgbClr val="C00000"/>
                </a:solidFill>
                <a:latin typeface="標楷體" pitchFamily="65" charset="-120"/>
              </a:rPr>
              <a:t>合作 － 世界名校的交流。</a:t>
            </a:r>
          </a:p>
          <a:p>
            <a:pPr marL="0" indent="0">
              <a:buFont typeface="Wingdings" pitchFamily="2" charset="2"/>
              <a:buNone/>
              <a:defRPr/>
            </a:pPr>
            <a:r>
              <a:rPr lang="zh-TW" altLang="en-US" dirty="0" smtClean="0">
                <a:latin typeface="標楷體" pitchFamily="65" charset="-120"/>
              </a:rPr>
              <a:t>  美國：哈佛大學</a:t>
            </a:r>
            <a:r>
              <a:rPr lang="zh-TW" altLang="en-US" dirty="0">
                <a:latin typeface="標楷體" pitchFamily="65" charset="-120"/>
              </a:rPr>
              <a:t>、伊利諾大學、卡內基</a:t>
            </a:r>
            <a:r>
              <a:rPr lang="en-US" altLang="zh-TW" dirty="0">
                <a:latin typeface="標楷體" pitchFamily="65" charset="-120"/>
              </a:rPr>
              <a:t>-</a:t>
            </a:r>
            <a:r>
              <a:rPr lang="zh-TW" altLang="en-US" dirty="0">
                <a:latin typeface="標楷體" pitchFamily="65" charset="-120"/>
              </a:rPr>
              <a:t>美倫</a:t>
            </a:r>
            <a:r>
              <a:rPr lang="zh-TW" altLang="en-US" dirty="0" smtClean="0">
                <a:latin typeface="標楷體" pitchFamily="65" charset="-120"/>
              </a:rPr>
              <a:t>大學、俄亥俄州州立大學</a:t>
            </a:r>
            <a:endParaRPr lang="en-US" altLang="zh-TW" dirty="0">
              <a:latin typeface="標楷體" pitchFamily="65" charset="-120"/>
            </a:endParaRPr>
          </a:p>
          <a:p>
            <a:pPr marL="0" indent="0">
              <a:buFont typeface="Wingdings" pitchFamily="2" charset="2"/>
              <a:buNone/>
              <a:defRPr/>
            </a:pPr>
            <a:r>
              <a:rPr lang="zh-TW" altLang="en-US" dirty="0" smtClean="0">
                <a:latin typeface="標楷體" pitchFamily="65" charset="-120"/>
              </a:rPr>
              <a:t>  歐洲</a:t>
            </a:r>
            <a:r>
              <a:rPr lang="zh-TW" altLang="en-US" dirty="0">
                <a:latin typeface="標楷體" pitchFamily="65" charset="-120"/>
              </a:rPr>
              <a:t>：比利時魯汶大學、瑞典 </a:t>
            </a:r>
            <a:r>
              <a:rPr lang="en-US" altLang="zh-TW" dirty="0">
                <a:latin typeface="標楷體" pitchFamily="65" charset="-120"/>
              </a:rPr>
              <a:t>Chalmers</a:t>
            </a:r>
            <a:r>
              <a:rPr lang="zh-TW" altLang="en-US" dirty="0" smtClean="0">
                <a:latin typeface="標楷體" pitchFamily="65" charset="-120"/>
              </a:rPr>
              <a:t>大學、</a:t>
            </a:r>
            <a:r>
              <a:rPr lang="zh-TW" altLang="en-US" dirty="0">
                <a:latin typeface="標楷體" pitchFamily="65" charset="-120"/>
              </a:rPr>
              <a:t>德國慕尼黑工業大學</a:t>
            </a:r>
            <a:r>
              <a:rPr lang="zh-TW" altLang="en-US" dirty="0" smtClean="0">
                <a:latin typeface="標楷體" pitchFamily="65" charset="-120"/>
              </a:rPr>
              <a:t>、</a:t>
            </a:r>
            <a:endParaRPr lang="en-US" altLang="zh-TW" dirty="0" smtClean="0">
              <a:latin typeface="標楷體" pitchFamily="65" charset="-120"/>
            </a:endParaRPr>
          </a:p>
          <a:p>
            <a:pPr marL="0" indent="0">
              <a:buFont typeface="Wingdings" pitchFamily="2" charset="2"/>
              <a:buNone/>
              <a:defRPr/>
            </a:pPr>
            <a:r>
              <a:rPr lang="zh-TW" altLang="en-US" dirty="0" smtClean="0">
                <a:latin typeface="標楷體" pitchFamily="65" charset="-120"/>
              </a:rPr>
              <a:t>        法國</a:t>
            </a:r>
            <a:r>
              <a:rPr lang="zh-TW" altLang="en-US" dirty="0">
                <a:latin typeface="標楷體" pitchFamily="65" charset="-120"/>
              </a:rPr>
              <a:t>巴黎十一</a:t>
            </a:r>
            <a:r>
              <a:rPr lang="zh-TW" altLang="en-US" dirty="0" smtClean="0">
                <a:latin typeface="標楷體" pitchFamily="65" charset="-120"/>
              </a:rPr>
              <a:t>大學、法國高等電力學院、法國里昂第三區大學</a:t>
            </a:r>
            <a:endParaRPr lang="en-US" altLang="zh-TW" dirty="0" smtClean="0">
              <a:latin typeface="標楷體" pitchFamily="65" charset="-120"/>
            </a:endParaRPr>
          </a:p>
          <a:p>
            <a:pPr marL="0" indent="0">
              <a:buFont typeface="Wingdings" pitchFamily="2" charset="2"/>
              <a:buNone/>
              <a:defRPr/>
            </a:pPr>
            <a:r>
              <a:rPr lang="en-US" altLang="zh-TW" dirty="0">
                <a:latin typeface="標楷體" pitchFamily="65" charset="-120"/>
              </a:rPr>
              <a:t> </a:t>
            </a:r>
            <a:r>
              <a:rPr lang="en-US" altLang="zh-TW" dirty="0" smtClean="0">
                <a:latin typeface="標楷體" pitchFamily="65" charset="-120"/>
              </a:rPr>
              <a:t> </a:t>
            </a:r>
            <a:r>
              <a:rPr lang="zh-TW" altLang="en-US" dirty="0" smtClean="0">
                <a:latin typeface="標楷體" pitchFamily="65" charset="-120"/>
              </a:rPr>
              <a:t>      、瑞典林雪平大學</a:t>
            </a:r>
            <a:r>
              <a:rPr lang="zh-TW" altLang="en-US" dirty="0">
                <a:latin typeface="標楷體" pitchFamily="65" charset="-120"/>
              </a:rPr>
              <a:t>、荷蘭湍特</a:t>
            </a:r>
            <a:r>
              <a:rPr lang="zh-TW" altLang="en-US" dirty="0" smtClean="0">
                <a:latin typeface="標楷體" pitchFamily="65" charset="-120"/>
              </a:rPr>
              <a:t>大學</a:t>
            </a:r>
            <a:r>
              <a:rPr lang="en-US" altLang="zh-TW" dirty="0" smtClean="0">
                <a:latin typeface="標楷體" pitchFamily="65" charset="-120"/>
              </a:rPr>
              <a:t>…</a:t>
            </a:r>
            <a:endParaRPr lang="en-US" altLang="zh-TW" dirty="0">
              <a:latin typeface="標楷體" pitchFamily="65" charset="-120"/>
            </a:endParaRPr>
          </a:p>
          <a:p>
            <a:pPr marL="0" indent="0">
              <a:buFont typeface="Wingdings" pitchFamily="2" charset="2"/>
              <a:buNone/>
              <a:defRPr/>
            </a:pPr>
            <a:r>
              <a:rPr lang="zh-TW" altLang="en-US" dirty="0" smtClean="0">
                <a:latin typeface="標楷體" pitchFamily="65" charset="-120"/>
              </a:rPr>
              <a:t>  亞洲：日本東京</a:t>
            </a:r>
            <a:r>
              <a:rPr lang="zh-TW" altLang="en-US" dirty="0">
                <a:latin typeface="標楷體" pitchFamily="65" charset="-120"/>
              </a:rPr>
              <a:t>大學</a:t>
            </a:r>
            <a:r>
              <a:rPr lang="zh-TW" altLang="en-US" dirty="0" smtClean="0">
                <a:latin typeface="標楷體" pitchFamily="65" charset="-120"/>
              </a:rPr>
              <a:t>、日本東京</a:t>
            </a:r>
            <a:r>
              <a:rPr lang="zh-TW" altLang="en-US" dirty="0">
                <a:latin typeface="標楷體" pitchFamily="65" charset="-120"/>
              </a:rPr>
              <a:t>工業大學</a:t>
            </a:r>
            <a:r>
              <a:rPr lang="zh-TW" altLang="en-US" dirty="0" smtClean="0">
                <a:latin typeface="標楷體" pitchFamily="65" charset="-120"/>
              </a:rPr>
              <a:t>、</a:t>
            </a:r>
            <a:r>
              <a:rPr lang="zh-TW" altLang="en-US" dirty="0">
                <a:latin typeface="標楷體" pitchFamily="65" charset="-120"/>
              </a:rPr>
              <a:t>日本東北大學</a:t>
            </a:r>
            <a:r>
              <a:rPr lang="zh-TW" altLang="en-US" dirty="0" smtClean="0">
                <a:latin typeface="標楷體" pitchFamily="65" charset="-120"/>
              </a:rPr>
              <a:t>、</a:t>
            </a:r>
            <a:r>
              <a:rPr lang="zh-TW" altLang="en-US" dirty="0">
                <a:latin typeface="標楷體" pitchFamily="65" charset="-120"/>
              </a:rPr>
              <a:t>日本筑波</a:t>
            </a:r>
            <a:r>
              <a:rPr lang="zh-TW" altLang="en-US" dirty="0" smtClean="0">
                <a:latin typeface="標楷體" pitchFamily="65" charset="-120"/>
              </a:rPr>
              <a:t>大學</a:t>
            </a:r>
            <a:endParaRPr lang="en-US" altLang="zh-TW" dirty="0" smtClean="0">
              <a:latin typeface="標楷體" pitchFamily="65" charset="-120"/>
            </a:endParaRPr>
          </a:p>
          <a:p>
            <a:pPr marL="0" indent="0">
              <a:buFont typeface="Wingdings" pitchFamily="2" charset="2"/>
              <a:buNone/>
              <a:defRPr/>
            </a:pPr>
            <a:r>
              <a:rPr lang="en-US" altLang="zh-TW" dirty="0">
                <a:latin typeface="標楷體" pitchFamily="65" charset="-120"/>
              </a:rPr>
              <a:t> </a:t>
            </a:r>
            <a:r>
              <a:rPr lang="en-US" altLang="zh-TW" dirty="0" smtClean="0">
                <a:latin typeface="標楷體" pitchFamily="65" charset="-120"/>
              </a:rPr>
              <a:t>   </a:t>
            </a:r>
            <a:r>
              <a:rPr lang="zh-TW" altLang="en-US" dirty="0" smtClean="0">
                <a:latin typeface="標楷體" pitchFamily="65" charset="-120"/>
              </a:rPr>
              <a:t>    、上海交通大學、北京大學、廈門大學</a:t>
            </a:r>
            <a:r>
              <a:rPr lang="en-US" altLang="zh-TW" dirty="0" smtClean="0">
                <a:latin typeface="標楷體" pitchFamily="65" charset="-120"/>
              </a:rPr>
              <a:t>…</a:t>
            </a:r>
            <a:endParaRPr lang="zh-TW" altLang="en-US" dirty="0">
              <a:latin typeface="標楷體" pitchFamily="65" charset="-120"/>
            </a:endParaRPr>
          </a:p>
        </p:txBody>
      </p:sp>
      <p:sp>
        <p:nvSpPr>
          <p:cNvPr id="2" name="標題 1"/>
          <p:cNvSpPr>
            <a:spLocks noGrp="1"/>
          </p:cNvSpPr>
          <p:nvPr>
            <p:ph type="title"/>
          </p:nvPr>
        </p:nvSpPr>
        <p:spPr>
          <a:xfrm>
            <a:off x="0" y="-100013"/>
            <a:ext cx="9906000" cy="827088"/>
          </a:xfrm>
        </p:spPr>
        <p:txBody>
          <a:bodyPr/>
          <a:lstStyle/>
          <a:p>
            <a:pPr>
              <a:defRPr/>
            </a:pPr>
            <a:r>
              <a:rPr lang="zh-TW" altLang="en-US" dirty="0" smtClean="0">
                <a:solidFill>
                  <a:schemeClr val="tx2">
                    <a:lumMod val="75000"/>
                  </a:schemeClr>
                </a:solidFill>
                <a:latin typeface="標楷體" pitchFamily="65" charset="-120"/>
              </a:rPr>
              <a:t>交換學生</a:t>
            </a:r>
            <a:endParaRPr lang="zh-TW" altLang="en-US" dirty="0">
              <a:solidFill>
                <a:schemeClr val="tx2">
                  <a:lumMod val="75000"/>
                </a:schemeClr>
              </a:solidFill>
              <a:latin typeface="標楷體" pitchFamily="65" charset="-120"/>
            </a:endParaRPr>
          </a:p>
        </p:txBody>
      </p:sp>
      <p:pic>
        <p:nvPicPr>
          <p:cNvPr id="4" name="Picture 2"/>
          <p:cNvPicPr>
            <a:picLocks noChangeAspect="1" noChangeArrowheads="1"/>
          </p:cNvPicPr>
          <p:nvPr/>
        </p:nvPicPr>
        <p:blipFill>
          <a:blip r:embed="rId3" cstate="print"/>
          <a:srcRect/>
          <a:stretch>
            <a:fillRect/>
          </a:stretch>
        </p:blipFill>
        <p:spPr bwMode="auto">
          <a:xfrm>
            <a:off x="4953000" y="5000629"/>
            <a:ext cx="2682875" cy="1857375"/>
          </a:xfrm>
          <a:prstGeom prst="rect">
            <a:avLst/>
          </a:prstGeom>
          <a:ln>
            <a:noFill/>
          </a:ln>
          <a:effectLst>
            <a:outerShdw blurRad="292100" dist="139700" dir="2700000" algn="tl" rotWithShape="0">
              <a:srgbClr val="333333">
                <a:alpha val="65000"/>
              </a:srgbClr>
            </a:outerShdw>
          </a:effectLst>
        </p:spPr>
      </p:pic>
      <p:pic>
        <p:nvPicPr>
          <p:cNvPr id="5" name="Picture 2" descr="C:\Users\ken\Documents\大四上(cmu)\出國照片\DSC01505.JPG"/>
          <p:cNvPicPr>
            <a:picLocks noChangeAspect="1" noChangeArrowheads="1"/>
          </p:cNvPicPr>
          <p:nvPr/>
        </p:nvPicPr>
        <p:blipFill>
          <a:blip r:embed="rId4" cstate="print"/>
          <a:srcRect/>
          <a:stretch>
            <a:fillRect/>
          </a:stretch>
        </p:blipFill>
        <p:spPr bwMode="auto">
          <a:xfrm>
            <a:off x="0" y="4987929"/>
            <a:ext cx="2792413" cy="1870075"/>
          </a:xfrm>
          <a:prstGeom prst="rect">
            <a:avLst/>
          </a:prstGeom>
          <a:ln>
            <a:noFill/>
          </a:ln>
          <a:effectLst>
            <a:outerShdw blurRad="292100" dist="139700" dir="2700000" algn="tl" rotWithShape="0">
              <a:srgbClr val="333333">
                <a:alpha val="65000"/>
              </a:srgbClr>
            </a:outerShdw>
          </a:effectLst>
        </p:spPr>
      </p:pic>
      <p:pic>
        <p:nvPicPr>
          <p:cNvPr id="6" name="Picture 2" descr="H:\kenki\PHOTO\Sweden\20080823瑞典語課結業\DSCF8504.JPG"/>
          <p:cNvPicPr>
            <a:picLocks noChangeAspect="1" noChangeArrowheads="1"/>
          </p:cNvPicPr>
          <p:nvPr/>
        </p:nvPicPr>
        <p:blipFill>
          <a:blip r:embed="rId5" cstate="print"/>
          <a:srcRect/>
          <a:stretch>
            <a:fillRect/>
          </a:stretch>
        </p:blipFill>
        <p:spPr>
          <a:xfrm>
            <a:off x="2501902" y="5000629"/>
            <a:ext cx="2682875" cy="1857375"/>
          </a:xfrm>
          <a:prstGeom prst="rect">
            <a:avLst/>
          </a:prstGeom>
          <a:ln>
            <a:noFill/>
          </a:ln>
          <a:effectLst>
            <a:outerShdw blurRad="292100" dist="139700" dir="2700000" algn="tl" rotWithShape="0">
              <a:srgbClr val="333333">
                <a:alpha val="65000"/>
              </a:srgbClr>
            </a:outerShdw>
          </a:effectLst>
        </p:spPr>
      </p:pic>
      <p:pic>
        <p:nvPicPr>
          <p:cNvPr id="59399" name="Picture 2" descr="C:\Users\viatorcat\Pictures\2008US_小白\UIUC\grainger library\P922030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4913" y="5000629"/>
            <a:ext cx="2351087"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973140" y="476250"/>
          <a:ext cx="8516936" cy="6300797"/>
        </p:xfrm>
        <a:graphic>
          <a:graphicData uri="http://schemas.openxmlformats.org/drawingml/2006/table">
            <a:tbl>
              <a:tblPr firstRow="1" firstCol="1" bandRow="1">
                <a:tableStyleId>{5C22544A-7EE6-4342-B048-85BDC9FD1C3A}</a:tableStyleId>
              </a:tblPr>
              <a:tblGrid>
                <a:gridCol w="580700"/>
                <a:gridCol w="2246841"/>
                <a:gridCol w="1152283"/>
                <a:gridCol w="859345"/>
                <a:gridCol w="580700"/>
                <a:gridCol w="580700"/>
                <a:gridCol w="483917"/>
                <a:gridCol w="580700"/>
                <a:gridCol w="580700"/>
                <a:gridCol w="871050"/>
              </a:tblGrid>
              <a:tr h="288025">
                <a:tc>
                  <a:txBody>
                    <a:bodyPr/>
                    <a:lstStyle/>
                    <a:p>
                      <a:pPr algn="ctr">
                        <a:spcAft>
                          <a:spcPts val="0"/>
                        </a:spcAft>
                      </a:pPr>
                      <a:r>
                        <a:rPr lang="zh-TW" sz="1200" dirty="0">
                          <a:solidFill>
                            <a:srgbClr val="7030A0"/>
                          </a:solidFill>
                          <a:effectLst/>
                        </a:rPr>
                        <a:t>地區</a:t>
                      </a:r>
                      <a:endParaRPr lang="zh-TW" sz="1200" dirty="0">
                        <a:solidFill>
                          <a:srgbClr val="7030A0"/>
                        </a:solidFill>
                        <a:effectLst/>
                        <a:latin typeface="Calibri"/>
                        <a:ea typeface="新細明體"/>
                        <a:cs typeface="新細明體"/>
                      </a:endParaRPr>
                    </a:p>
                  </a:txBody>
                  <a:tcPr marL="6536"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gridSpan="2">
                  <a:txBody>
                    <a:bodyPr/>
                    <a:lstStyle/>
                    <a:p>
                      <a:pPr algn="ctr">
                        <a:spcAft>
                          <a:spcPts val="0"/>
                        </a:spcAft>
                      </a:pPr>
                      <a:r>
                        <a:rPr lang="zh-TW" sz="1200" dirty="0" smtClean="0">
                          <a:solidFill>
                            <a:srgbClr val="7030A0"/>
                          </a:solidFill>
                          <a:effectLst/>
                        </a:rPr>
                        <a:t>學校</a:t>
                      </a:r>
                      <a:r>
                        <a:rPr lang="zh-TW" altLang="en-US" sz="1200" dirty="0" smtClean="0">
                          <a:solidFill>
                            <a:srgbClr val="7030A0"/>
                          </a:solidFill>
                          <a:effectLst/>
                        </a:rPr>
                        <a:t>名稱</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hMerge="1">
                  <a:txBody>
                    <a:bodyPr/>
                    <a:lstStyle/>
                    <a:p>
                      <a:endParaRPr lang="zh-TW" altLang="en-US"/>
                    </a:p>
                  </a:txBody>
                  <a:tcPr/>
                </a:tc>
                <a:tc>
                  <a:txBody>
                    <a:bodyPr/>
                    <a:lstStyle/>
                    <a:p>
                      <a:pPr algn="ctr">
                        <a:spcAft>
                          <a:spcPts val="0"/>
                        </a:spcAft>
                      </a:pPr>
                      <a:r>
                        <a:rPr lang="en-US" sz="1200" dirty="0" smtClean="0">
                          <a:solidFill>
                            <a:srgbClr val="7030A0"/>
                          </a:solidFill>
                          <a:effectLst/>
                        </a:rPr>
                        <a:t>2009</a:t>
                      </a:r>
                      <a:r>
                        <a:rPr lang="zh-TW" altLang="en-US" sz="1200" dirty="0" smtClean="0">
                          <a:solidFill>
                            <a:srgbClr val="7030A0"/>
                          </a:solidFill>
                          <a:effectLst/>
                        </a:rPr>
                        <a:t>前</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2009</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2010</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2011</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2012</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2013 </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solidFill>
                            <a:srgbClr val="7030A0"/>
                          </a:solidFill>
                          <a:effectLst/>
                        </a:rPr>
                        <a:t>Total</a:t>
                      </a:r>
                      <a:endParaRPr lang="zh-TW" sz="1200" dirty="0">
                        <a:solidFill>
                          <a:srgbClr val="7030A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rowSpan="4">
                  <a:txBody>
                    <a:bodyPr/>
                    <a:lstStyle/>
                    <a:p>
                      <a:pPr algn="ctr">
                        <a:spcAft>
                          <a:spcPts val="0"/>
                        </a:spcAft>
                      </a:pPr>
                      <a:r>
                        <a:rPr lang="zh-TW" sz="1200" dirty="0">
                          <a:solidFill>
                            <a:srgbClr val="FF0000"/>
                          </a:solidFill>
                          <a:effectLst/>
                        </a:rPr>
                        <a:t>美洲</a:t>
                      </a:r>
                      <a:endParaRPr lang="zh-TW" sz="1200" dirty="0">
                        <a:solidFill>
                          <a:srgbClr val="FF0000"/>
                        </a:solidFill>
                        <a:effectLst/>
                        <a:latin typeface="Calibri"/>
                        <a:ea typeface="新細明體"/>
                        <a:cs typeface="新細明體"/>
                      </a:endParaRPr>
                    </a:p>
                  </a:txBody>
                  <a:tcPr marL="6536"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zh-TW" sz="1200" b="1" dirty="0">
                          <a:effectLst/>
                        </a:rPr>
                        <a:t>美國伊利諾大學香檳校區</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UIUC</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72</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30</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37</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27</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33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231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美國卡內基美隆大學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CMU</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10</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4</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23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美國加州大學柏克萊分校</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UCB</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14</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14</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美國俄亥俄州州立大學</a:t>
                      </a:r>
                      <a:r>
                        <a:rPr lang="en-US" sz="1200" b="1" dirty="0">
                          <a:effectLst/>
                        </a:rPr>
                        <a:t>      </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OSU</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rowSpan="16">
                  <a:txBody>
                    <a:bodyPr/>
                    <a:lstStyle/>
                    <a:p>
                      <a:pPr algn="ctr">
                        <a:spcAft>
                          <a:spcPts val="0"/>
                        </a:spcAft>
                      </a:pPr>
                      <a:r>
                        <a:rPr lang="zh-TW" sz="1200" dirty="0">
                          <a:solidFill>
                            <a:srgbClr val="FF0000"/>
                          </a:solidFill>
                          <a:effectLst/>
                        </a:rPr>
                        <a:t>歐洲</a:t>
                      </a:r>
                      <a:endParaRPr lang="zh-TW" sz="1200" dirty="0">
                        <a:solidFill>
                          <a:srgbClr val="FF0000"/>
                        </a:solidFill>
                        <a:effectLst/>
                        <a:latin typeface="Calibri"/>
                        <a:ea typeface="新細明體"/>
                        <a:cs typeface="新細明體"/>
                      </a:endParaRPr>
                    </a:p>
                  </a:txBody>
                  <a:tcPr marL="6536" marR="6536" marT="6126" marB="0" anchor="ctr">
                    <a:gradFill>
                      <a:gsLst>
                        <a:gs pos="0">
                          <a:srgbClr val="1469C6"/>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zh-TW" sz="1200" b="1" dirty="0">
                          <a:effectLst/>
                        </a:rPr>
                        <a:t>比利時魯汶大學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err="1">
                          <a:solidFill>
                            <a:srgbClr val="F325E9"/>
                          </a:solidFill>
                          <a:effectLst/>
                        </a:rPr>
                        <a:t>K.U.Leuven</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15</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9</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9</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9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57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瑞典查默斯理工大學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Chalmers</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24</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6</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2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37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德國慕尼黑工業大學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TUM</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5</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15</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9</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10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51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德國斯圖加特</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Stuttgart</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3</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德國羅依特林根大學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Reutlingen </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德國曼漢大學 </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b="1" dirty="0">
                        <a:solidFill>
                          <a:srgbClr val="F325E9"/>
                        </a:solidFill>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法國巴黎第十一大</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Paris-</a:t>
                      </a:r>
                      <a:r>
                        <a:rPr lang="en-US" sz="1200" b="1" dirty="0" err="1">
                          <a:solidFill>
                            <a:srgbClr val="F325E9"/>
                          </a:solidFill>
                          <a:effectLst/>
                        </a:rPr>
                        <a:t>Sud</a:t>
                      </a:r>
                      <a:r>
                        <a:rPr lang="en-US" sz="1200" b="1" dirty="0">
                          <a:solidFill>
                            <a:srgbClr val="F325E9"/>
                          </a:solidFill>
                          <a:effectLst/>
                        </a:rPr>
                        <a:t> XI</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4</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法國高等電力學院</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err="1">
                          <a:solidFill>
                            <a:srgbClr val="F325E9"/>
                          </a:solidFill>
                          <a:effectLst/>
                        </a:rPr>
                        <a:t>Supelec</a:t>
                      </a:r>
                      <a:r>
                        <a:rPr lang="en-US" sz="1200" b="1" dirty="0">
                          <a:solidFill>
                            <a:srgbClr val="F325E9"/>
                          </a:solidFill>
                          <a:effectLst/>
                        </a:rPr>
                        <a:t> </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2</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4</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16075">
                <a:tc vMerge="1">
                  <a:txBody>
                    <a:bodyPr/>
                    <a:lstStyle/>
                    <a:p>
                      <a:endParaRPr lang="zh-TW" altLang="en-US"/>
                    </a:p>
                  </a:txBody>
                  <a:tcPr/>
                </a:tc>
                <a:tc>
                  <a:txBody>
                    <a:bodyPr/>
                    <a:lstStyle/>
                    <a:p>
                      <a:pPr>
                        <a:spcAft>
                          <a:spcPts val="0"/>
                        </a:spcAft>
                      </a:pPr>
                      <a:r>
                        <a:rPr lang="zh-TW" sz="1200" b="1" dirty="0">
                          <a:effectLst/>
                        </a:rPr>
                        <a:t>法國國立電信學院管理學院</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TSP</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2</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4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法國里昂第三區大學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JMU-LYON3</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法國巴黎高等電子學院</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ISEP</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2</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2</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瑞典林雪平大學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Linkoping</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4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瑞典皇家科技</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KTH</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3</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5</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荷蘭湍特大學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err="1">
                          <a:solidFill>
                            <a:srgbClr val="F325E9"/>
                          </a:solidFill>
                          <a:effectLst/>
                        </a:rPr>
                        <a:t>Twente</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丹麥科技大學 </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b="1" dirty="0">
                        <a:solidFill>
                          <a:srgbClr val="F325E9"/>
                        </a:solidFill>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育華夫斯基大學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Jyvaskyla</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rowSpan="5">
                  <a:txBody>
                    <a:bodyPr/>
                    <a:lstStyle/>
                    <a:p>
                      <a:pPr algn="ctr">
                        <a:spcAft>
                          <a:spcPts val="0"/>
                        </a:spcAft>
                      </a:pPr>
                      <a:r>
                        <a:rPr lang="zh-TW" sz="1200" dirty="0">
                          <a:solidFill>
                            <a:srgbClr val="FF0000"/>
                          </a:solidFill>
                          <a:effectLst/>
                        </a:rPr>
                        <a:t>亞洲</a:t>
                      </a:r>
                      <a:endParaRPr lang="zh-TW" sz="1200" dirty="0">
                        <a:solidFill>
                          <a:srgbClr val="FF0000"/>
                        </a:solidFill>
                        <a:effectLst/>
                        <a:latin typeface="Calibri"/>
                        <a:ea typeface="新細明體"/>
                        <a:cs typeface="新細明體"/>
                      </a:endParaRPr>
                    </a:p>
                  </a:txBody>
                  <a:tcPr marL="6536"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zh-TW" sz="1200" b="1" dirty="0">
                          <a:effectLst/>
                        </a:rPr>
                        <a:t>日本電氣通信大學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UEC</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日本東北大學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err="1">
                          <a:solidFill>
                            <a:srgbClr val="F325E9"/>
                          </a:solidFill>
                          <a:effectLst/>
                        </a:rPr>
                        <a:t>Tohoko</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92705">
                <a:tc vMerge="1">
                  <a:txBody>
                    <a:bodyPr/>
                    <a:lstStyle/>
                    <a:p>
                      <a:endParaRPr lang="zh-TW" altLang="en-US"/>
                    </a:p>
                  </a:txBody>
                  <a:tcPr/>
                </a:tc>
                <a:tc>
                  <a:txBody>
                    <a:bodyPr/>
                    <a:lstStyle/>
                    <a:p>
                      <a:pPr>
                        <a:spcAft>
                          <a:spcPts val="0"/>
                        </a:spcAft>
                      </a:pPr>
                      <a:r>
                        <a:rPr lang="zh-TW" sz="1200" b="1" dirty="0">
                          <a:effectLst/>
                        </a:rPr>
                        <a:t>日本奈良先端科學技術大學 </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b="1" dirty="0">
                        <a:solidFill>
                          <a:srgbClr val="F325E9"/>
                        </a:solidFill>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上海交通大學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spcAft>
                          <a:spcPts val="0"/>
                        </a:spcAft>
                      </a:pPr>
                      <a:r>
                        <a:rPr lang="en-US" sz="1200" b="1" dirty="0">
                          <a:solidFill>
                            <a:srgbClr val="F325E9"/>
                          </a:solidFill>
                          <a:effectLst/>
                        </a:rPr>
                        <a:t>SJTU</a:t>
                      </a:r>
                      <a:endParaRPr lang="zh-TW" sz="1200" b="1" dirty="0">
                        <a:solidFill>
                          <a:srgbClr val="F325E9"/>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vMerge="1">
                  <a:txBody>
                    <a:bodyPr/>
                    <a:lstStyle/>
                    <a:p>
                      <a:endParaRPr lang="zh-TW" altLang="en-US"/>
                    </a:p>
                  </a:txBody>
                  <a:tcPr/>
                </a:tc>
                <a:tc>
                  <a:txBody>
                    <a:bodyPr/>
                    <a:lstStyle/>
                    <a:p>
                      <a:pPr>
                        <a:spcAft>
                          <a:spcPts val="0"/>
                        </a:spcAft>
                      </a:pPr>
                      <a:r>
                        <a:rPr lang="zh-TW" sz="1200" b="1" dirty="0">
                          <a:effectLst/>
                        </a:rPr>
                        <a:t>北京大學</a:t>
                      </a:r>
                      <a:endParaRPr lang="zh-TW" sz="1200" b="1"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b="1" dirty="0">
                        <a:solidFill>
                          <a:srgbClr val="F325E9"/>
                        </a:solidFill>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a:effectLst/>
                        </a:rPr>
                        <a:t>1 </a:t>
                      </a:r>
                      <a:endParaRPr lang="zh-TW" sz="120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dirty="0">
                          <a:effectLst/>
                        </a:rPr>
                        <a:t>1 </a:t>
                      </a:r>
                      <a:endParaRPr lang="zh-TW" sz="1200" dirty="0">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r h="229333">
                <a:tc>
                  <a:txBody>
                    <a:bodyPr/>
                    <a:lstStyle/>
                    <a:p>
                      <a:pPr algn="ctr">
                        <a:spcAft>
                          <a:spcPts val="0"/>
                        </a:spcAft>
                      </a:pPr>
                      <a:r>
                        <a:rPr lang="en-US" sz="1200" dirty="0">
                          <a:solidFill>
                            <a:srgbClr val="FF0000"/>
                          </a:solidFill>
                          <a:effectLst/>
                        </a:rPr>
                        <a:t>Total</a:t>
                      </a:r>
                      <a:r>
                        <a:rPr lang="en-US" sz="1200" dirty="0">
                          <a:effectLst/>
                        </a:rPr>
                        <a:t> </a:t>
                      </a:r>
                      <a:endParaRPr lang="zh-TW" sz="1200" dirty="0">
                        <a:effectLst/>
                        <a:latin typeface="Calibri"/>
                        <a:ea typeface="新細明體"/>
                        <a:cs typeface="新細明體"/>
                      </a:endParaRPr>
                    </a:p>
                  </a:txBody>
                  <a:tcPr marL="6536"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dirty="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endParaRPr lang="zh-TW" sz="1200">
                        <a:effectLst/>
                        <a:latin typeface="Times New Roman"/>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140</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66</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53</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65</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67</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60 </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c>
                  <a:txBody>
                    <a:bodyPr/>
                    <a:lstStyle/>
                    <a:p>
                      <a:pPr algn="ctr">
                        <a:spcAft>
                          <a:spcPts val="0"/>
                        </a:spcAft>
                      </a:pPr>
                      <a:r>
                        <a:rPr lang="en-US" sz="1200" b="1" dirty="0">
                          <a:solidFill>
                            <a:srgbClr val="FF0000"/>
                          </a:solidFill>
                          <a:effectLst/>
                        </a:rPr>
                        <a:t>451 </a:t>
                      </a:r>
                      <a:endParaRPr lang="zh-TW" sz="1200" b="1" dirty="0">
                        <a:solidFill>
                          <a:srgbClr val="FF0000"/>
                        </a:solidFill>
                        <a:effectLst/>
                        <a:latin typeface="Calibri"/>
                        <a:ea typeface="新細明體"/>
                        <a:cs typeface="新細明體"/>
                      </a:endParaRPr>
                    </a:p>
                  </a:txBody>
                  <a:tcPr marL="65357" marR="6536" marT="6126" marB="0" anchor="ctr">
                    <a:gradFill>
                      <a:gsLst>
                        <a:gs pos="0">
                          <a:srgbClr val="5FA4EF">
                            <a:lumMod val="40000"/>
                          </a:srgbClr>
                        </a:gs>
                        <a:gs pos="50000">
                          <a:schemeClr val="accent1">
                            <a:tint val="44500"/>
                            <a:satMod val="160000"/>
                          </a:schemeClr>
                        </a:gs>
                        <a:gs pos="100000">
                          <a:schemeClr val="tx2">
                            <a:lumMod val="20000"/>
                            <a:lumOff val="80000"/>
                          </a:schemeClr>
                        </a:gs>
                      </a:gsLst>
                      <a:lin ang="5400000" scaled="0"/>
                    </a:gra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49315" y="-57162"/>
            <a:ext cx="8772525" cy="792162"/>
          </a:xfrm>
        </p:spPr>
        <p:txBody>
          <a:bodyPr/>
          <a:lstStyle/>
          <a:p>
            <a:pPr>
              <a:defRPr/>
            </a:pPr>
            <a:r>
              <a:rPr lang="zh-TW" altLang="en-US" dirty="0" smtClean="0">
                <a:solidFill>
                  <a:schemeClr val="tx2">
                    <a:lumMod val="75000"/>
                  </a:schemeClr>
                </a:solidFill>
                <a:latin typeface="標楷體" pitchFamily="65" charset="-120"/>
              </a:rPr>
              <a:t>交換學生心得節錄</a:t>
            </a:r>
            <a:endParaRPr lang="zh-TW" altLang="en-US" dirty="0">
              <a:solidFill>
                <a:schemeClr val="tx2">
                  <a:lumMod val="75000"/>
                </a:schemeClr>
              </a:solidFill>
              <a:latin typeface="標楷體" pitchFamily="65" charset="-120"/>
            </a:endParaRPr>
          </a:p>
        </p:txBody>
      </p:sp>
      <p:pic>
        <p:nvPicPr>
          <p:cNvPr id="62467" name="圖片 7" descr="圖片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551" y="5260979"/>
            <a:ext cx="1944688"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484317"/>
            <a:ext cx="1285876" cy="208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橢圓形圖說文字 10"/>
          <p:cNvSpPr/>
          <p:nvPr/>
        </p:nvSpPr>
        <p:spPr>
          <a:xfrm>
            <a:off x="1285875" y="1052513"/>
            <a:ext cx="3043238" cy="1871662"/>
          </a:xfrm>
          <a:prstGeom prst="wedgeEllipseCallout">
            <a:avLst>
              <a:gd name="adj1" fmla="val -55967"/>
              <a:gd name="adj2" fmla="val 1946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800" dirty="0">
                <a:latin typeface="標楷體" pitchFamily="65" charset="-120"/>
                <a:ea typeface="標楷體" pitchFamily="65" charset="-120"/>
              </a:rPr>
              <a:t>一年的瑞典生活改變了我的生活態度、學習方法，和金錢價值觀！</a:t>
            </a:r>
            <a:endParaRPr lang="en-US" altLang="zh-TW" sz="1800" dirty="0">
              <a:latin typeface="標楷體" pitchFamily="65" charset="-120"/>
              <a:ea typeface="標楷體" pitchFamily="65" charset="-120"/>
            </a:endParaRPr>
          </a:p>
          <a:p>
            <a:pPr algn="ctr">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光電系賴思豪</a:t>
            </a:r>
          </a:p>
        </p:txBody>
      </p:sp>
      <p:sp>
        <p:nvSpPr>
          <p:cNvPr id="15" name="橢圓形圖說文字 14"/>
          <p:cNvSpPr/>
          <p:nvPr/>
        </p:nvSpPr>
        <p:spPr>
          <a:xfrm>
            <a:off x="6067425" y="635000"/>
            <a:ext cx="3838575" cy="2482850"/>
          </a:xfrm>
          <a:prstGeom prst="wedgeEllipseCallout">
            <a:avLst>
              <a:gd name="adj1" fmla="val -64160"/>
              <a:gd name="adj2" fmla="val 10782"/>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800" dirty="0">
                <a:latin typeface="標楷體" pitchFamily="65" charset="-120"/>
                <a:ea typeface="標楷體" pitchFamily="65" charset="-120"/>
              </a:rPr>
              <a:t>出國對別人來說只是少了一個人，對自己來說卻是給自己一個新世界</a:t>
            </a:r>
            <a:endParaRPr lang="en-US" altLang="zh-TW" sz="1800" dirty="0">
              <a:latin typeface="標楷體" pitchFamily="65" charset="-120"/>
              <a:ea typeface="標楷體" pitchFamily="65" charset="-120"/>
            </a:endParaRPr>
          </a:p>
          <a:p>
            <a:pPr algn="ctr">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電機資訊學士班劉宇恆</a:t>
            </a:r>
          </a:p>
        </p:txBody>
      </p:sp>
      <p:sp>
        <p:nvSpPr>
          <p:cNvPr id="18" name="橢圓形圖說文字 17"/>
          <p:cNvSpPr/>
          <p:nvPr/>
        </p:nvSpPr>
        <p:spPr>
          <a:xfrm>
            <a:off x="1" y="3500442"/>
            <a:ext cx="3121025" cy="1512887"/>
          </a:xfrm>
          <a:prstGeom prst="wedgeEllipseCallout">
            <a:avLst>
              <a:gd name="adj1" fmla="val 61502"/>
              <a:gd name="adj2" fmla="val -3231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800" dirty="0">
                <a:latin typeface="標楷體" pitchFamily="65" charset="-120"/>
                <a:ea typeface="標楷體" pitchFamily="65" charset="-120"/>
              </a:rPr>
              <a:t>把握交換學生的機會，替自己創造一個不一樣的人生！</a:t>
            </a:r>
            <a:endParaRPr lang="en-US" altLang="zh-TW" sz="1800" dirty="0">
              <a:latin typeface="標楷體" pitchFamily="65" charset="-120"/>
              <a:ea typeface="標楷體" pitchFamily="65" charset="-120"/>
            </a:endParaRPr>
          </a:p>
          <a:p>
            <a:pPr algn="ctr">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電機系張紊傑</a:t>
            </a:r>
          </a:p>
        </p:txBody>
      </p:sp>
      <p:sp>
        <p:nvSpPr>
          <p:cNvPr id="19" name="橢圓形圖說文字 18"/>
          <p:cNvSpPr/>
          <p:nvPr/>
        </p:nvSpPr>
        <p:spPr>
          <a:xfrm>
            <a:off x="4719639" y="3284540"/>
            <a:ext cx="3119437" cy="1584325"/>
          </a:xfrm>
          <a:prstGeom prst="wedgeEllipseCallout">
            <a:avLst>
              <a:gd name="adj1" fmla="val 61339"/>
              <a:gd name="adj2" fmla="val 9577"/>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800" dirty="0">
                <a:latin typeface="標楷體" pitchFamily="65" charset="-120"/>
                <a:ea typeface="標楷體" pitchFamily="65" charset="-120"/>
              </a:rPr>
              <a:t>交換學生的經驗帶給我很大的衝擊！</a:t>
            </a:r>
            <a:endParaRPr lang="en-US" altLang="zh-TW" sz="1800" dirty="0">
              <a:latin typeface="標楷體" pitchFamily="65" charset="-120"/>
              <a:ea typeface="標楷體" pitchFamily="65" charset="-120"/>
            </a:endParaRPr>
          </a:p>
          <a:p>
            <a:pPr algn="ctr">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電子系曹蕙芳</a:t>
            </a:r>
          </a:p>
        </p:txBody>
      </p:sp>
      <p:pic>
        <p:nvPicPr>
          <p:cNvPr id="62473"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4329115" y="1185863"/>
            <a:ext cx="1812925"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3470277" y="3141663"/>
            <a:ext cx="1482725"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5" name="Picture 12"/>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8074026" y="2708279"/>
            <a:ext cx="1831975"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6" name="圖片 15"/>
          <p:cNvPicPr>
            <a:picLocks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 y="5260975"/>
            <a:ext cx="1928813"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7" name="Picture 2" descr="H:\picture\school\DSC02265.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606802" y="5238750"/>
            <a:ext cx="207803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8" name="Picture 5" descr="C:\Documents and Settings\acerjerry\My Documents\My Pictures\100M1093\100_0663.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681663" y="5238750"/>
            <a:ext cx="2274887"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9" name="Picture 1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84352" y="5238754"/>
            <a:ext cx="1941513"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4" descr="D:\1000413\_文宣印刷品\文宣照片\DSC049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015" y="806454"/>
            <a:ext cx="6346825" cy="475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AutoShape 2"/>
          <p:cNvSpPr>
            <a:spLocks noChangeArrowheads="1"/>
          </p:cNvSpPr>
          <p:nvPr/>
        </p:nvSpPr>
        <p:spPr bwMode="auto">
          <a:xfrm>
            <a:off x="8585200" y="4038600"/>
            <a:ext cx="495300" cy="228600"/>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spcBef>
                <a:spcPct val="0"/>
              </a:spcBef>
              <a:buClrTx/>
              <a:buSzTx/>
              <a:buFontTx/>
              <a:buNone/>
            </a:pPr>
            <a:endParaRPr kumimoji="0" lang="zh-TW" altLang="en-US" sz="1400">
              <a:solidFill>
                <a:schemeClr val="tx2"/>
              </a:solidFill>
              <a:latin typeface="標楷體" pitchFamily="65" charset="-120"/>
              <a:ea typeface="新細明體" charset="-120"/>
            </a:endParaRPr>
          </a:p>
        </p:txBody>
      </p:sp>
      <p:sp>
        <p:nvSpPr>
          <p:cNvPr id="41988" name="Line 4"/>
          <p:cNvSpPr>
            <a:spLocks noChangeShapeType="1"/>
          </p:cNvSpPr>
          <p:nvPr/>
        </p:nvSpPr>
        <p:spPr bwMode="auto">
          <a:xfrm>
            <a:off x="4953000" y="4038600"/>
            <a:ext cx="454025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pic>
        <p:nvPicPr>
          <p:cNvPr id="62476" name="Picture 12"/>
          <p:cNvPicPr>
            <a:picLocks noChangeAspect="1" noChangeArrowheads="1"/>
          </p:cNvPicPr>
          <p:nvPr/>
        </p:nvPicPr>
        <p:blipFill>
          <a:blip r:embed="rId3" cstate="print"/>
          <a:srcRect/>
          <a:stretch>
            <a:fillRect/>
          </a:stretch>
        </p:blipFill>
        <p:spPr bwMode="auto">
          <a:xfrm>
            <a:off x="19050" y="4986338"/>
            <a:ext cx="2832100" cy="1898650"/>
          </a:xfrm>
          <a:prstGeom prst="rect">
            <a:avLst/>
          </a:prstGeom>
          <a:noFill/>
          <a:ln w="9525">
            <a:solidFill>
              <a:schemeClr val="tx1"/>
            </a:solidFill>
            <a:miter lim="800000"/>
            <a:headEnd/>
            <a:tailEnd/>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Lst>
        </p:spPr>
      </p:pic>
      <p:pic>
        <p:nvPicPr>
          <p:cNvPr id="62477" name="Picture 13"/>
          <p:cNvPicPr>
            <a:picLocks noChangeAspect="1" noChangeArrowheads="1"/>
          </p:cNvPicPr>
          <p:nvPr/>
        </p:nvPicPr>
        <p:blipFill>
          <a:blip r:embed="rId4" cstate="print"/>
          <a:srcRect/>
          <a:stretch>
            <a:fillRect/>
          </a:stretch>
        </p:blipFill>
        <p:spPr bwMode="auto">
          <a:xfrm>
            <a:off x="2809875" y="4986338"/>
            <a:ext cx="1330325" cy="189865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480" name="Picture 16"/>
          <p:cNvPicPr>
            <a:picLocks noChangeAspect="1" noChangeArrowheads="1"/>
          </p:cNvPicPr>
          <p:nvPr/>
        </p:nvPicPr>
        <p:blipFill>
          <a:blip r:embed="rId5" cstate="print"/>
          <a:srcRect/>
          <a:stretch>
            <a:fillRect/>
          </a:stretch>
        </p:blipFill>
        <p:spPr bwMode="auto">
          <a:xfrm>
            <a:off x="4125915" y="4986338"/>
            <a:ext cx="1363662" cy="189865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483" name="Picture 19"/>
          <p:cNvPicPr>
            <a:picLocks noChangeAspect="1" noChangeArrowheads="1"/>
          </p:cNvPicPr>
          <p:nvPr/>
        </p:nvPicPr>
        <p:blipFill>
          <a:blip r:embed="rId6" cstate="print"/>
          <a:srcRect/>
          <a:stretch>
            <a:fillRect/>
          </a:stretch>
        </p:blipFill>
        <p:spPr bwMode="auto">
          <a:xfrm>
            <a:off x="5491165" y="4986338"/>
            <a:ext cx="1966912" cy="1871662"/>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484" name="Picture 20"/>
          <p:cNvPicPr>
            <a:picLocks noChangeAspect="1" noChangeArrowheads="1"/>
          </p:cNvPicPr>
          <p:nvPr/>
        </p:nvPicPr>
        <p:blipFill>
          <a:blip r:embed="rId7" cstate="print"/>
          <a:srcRect/>
          <a:stretch>
            <a:fillRect/>
          </a:stretch>
        </p:blipFill>
        <p:spPr bwMode="auto">
          <a:xfrm>
            <a:off x="7412039" y="4986338"/>
            <a:ext cx="2455863" cy="189865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27368" name="Text Box 8"/>
          <p:cNvSpPr txBox="1">
            <a:spLocks noChangeArrowheads="1"/>
          </p:cNvSpPr>
          <p:nvPr/>
        </p:nvSpPr>
        <p:spPr bwMode="auto">
          <a:xfrm>
            <a:off x="53975" y="4071942"/>
            <a:ext cx="6438900" cy="922337"/>
          </a:xfrm>
          <a:prstGeom prst="rect">
            <a:avLst/>
          </a:prstGeom>
          <a:noFill/>
          <a:ln w="9525">
            <a:noFill/>
            <a:miter lim="800000"/>
            <a:headEnd/>
            <a:tailEnd/>
          </a:ln>
          <a:effectLst/>
        </p:spPr>
        <p:txBody>
          <a:bodyPr>
            <a:spAutoFit/>
          </a:bodyPr>
          <a:lstStyle/>
          <a:p>
            <a:pPr>
              <a:defRPr/>
            </a:pPr>
            <a:r>
              <a:rPr lang="zh-TW" altLang="en-US" sz="5400" dirty="0">
                <a:solidFill>
                  <a:srgbClr val="0D0D0D"/>
                </a:solidFill>
                <a:effectLst>
                  <a:outerShdw blurRad="38100" dist="38100" dir="2700000" algn="tl">
                    <a:srgbClr val="C0C0C0"/>
                  </a:outerShdw>
                </a:effectLst>
                <a:latin typeface="Times New Roman" pitchFamily="18" charset="0"/>
                <a:ea typeface="標楷體" pitchFamily="65" charset="-120"/>
              </a:rPr>
              <a:t>電機資訊學士班  </a:t>
            </a:r>
          </a:p>
        </p:txBody>
      </p:sp>
      <p:pic>
        <p:nvPicPr>
          <p:cNvPr id="62481" name="Picture 17"/>
          <p:cNvPicPr>
            <a:picLocks noChangeAspect="1" noChangeArrowheads="1"/>
          </p:cNvPicPr>
          <p:nvPr/>
        </p:nvPicPr>
        <p:blipFill>
          <a:blip r:embed="rId8" cstate="print"/>
          <a:srcRect/>
          <a:stretch>
            <a:fillRect/>
          </a:stretch>
        </p:blipFill>
        <p:spPr bwMode="auto">
          <a:xfrm>
            <a:off x="6492875" y="1412879"/>
            <a:ext cx="3200400" cy="2403475"/>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圖片 13" descr="nctu-ani2.gif"/>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995644" y="3505203"/>
            <a:ext cx="2454964" cy="2056091"/>
          </a:xfrm>
          <a:prstGeom prst="ellipse">
            <a:avLst/>
          </a:prstGeom>
          <a:ln>
            <a:noFill/>
          </a:ln>
          <a:effectLst>
            <a:softEdge rad="112500"/>
          </a:effectLst>
        </p:spPr>
      </p:pic>
    </p:spTree>
    <p:extLst>
      <p:ext uri="{BB962C8B-B14F-4D97-AF65-F5344CB8AC3E}">
        <p14:creationId xmlns:p14="http://schemas.microsoft.com/office/powerpoint/2010/main" xmlns="" val="176589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27368"/>
                                        </p:tgtEl>
                                        <p:attrNameLst>
                                          <p:attrName>style.visibility</p:attrName>
                                        </p:attrNameLst>
                                      </p:cBhvr>
                                      <p:to>
                                        <p:strVal val="visible"/>
                                      </p:to>
                                    </p:set>
                                    <p:anim calcmode="lin" valueType="num">
                                      <p:cBhvr>
                                        <p:cTn id="7" dur="500" fill="hold"/>
                                        <p:tgtEl>
                                          <p:spTgt spid="527368"/>
                                        </p:tgtEl>
                                        <p:attrNameLst>
                                          <p:attrName>ppt_w</p:attrName>
                                        </p:attrNameLst>
                                      </p:cBhvr>
                                      <p:tavLst>
                                        <p:tav tm="0">
                                          <p:val>
                                            <p:fltVal val="0"/>
                                          </p:val>
                                        </p:tav>
                                        <p:tav tm="100000">
                                          <p:val>
                                            <p:strVal val="#ppt_w"/>
                                          </p:val>
                                        </p:tav>
                                      </p:tavLst>
                                    </p:anim>
                                    <p:anim calcmode="lin" valueType="num">
                                      <p:cBhvr>
                                        <p:cTn id="8" dur="500" fill="hold"/>
                                        <p:tgtEl>
                                          <p:spTgt spid="5273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320677" y="260350"/>
            <a:ext cx="9145588" cy="503238"/>
          </a:xfrm>
        </p:spPr>
        <p:txBody>
          <a:bodyPr/>
          <a:lstStyle/>
          <a:p>
            <a:pPr eaLnBrk="1" hangingPunct="1">
              <a:defRPr/>
            </a:pPr>
            <a:r>
              <a:rPr lang="zh-TW" altLang="en-US" sz="4600" dirty="0" smtClean="0">
                <a:solidFill>
                  <a:srgbClr val="0000CC"/>
                </a:solidFill>
                <a:effectLst>
                  <a:outerShdw blurRad="38100" dist="38100" dir="2700000" algn="tl">
                    <a:srgbClr val="C0C0C0"/>
                  </a:outerShdw>
                </a:effectLst>
                <a:latin typeface="標楷體" pitchFamily="65" charset="-120"/>
              </a:rPr>
              <a:t>電機資訊學士班</a:t>
            </a:r>
            <a:r>
              <a:rPr lang="zh-TW" altLang="en-US" sz="2500" dirty="0" smtClean="0">
                <a:solidFill>
                  <a:schemeClr val="bg1"/>
                </a:solidFill>
                <a:effectLst>
                  <a:outerShdw blurRad="38100" dist="38100" dir="2700000" algn="tl">
                    <a:srgbClr val="C0C0C0"/>
                  </a:outerShdw>
                </a:effectLst>
                <a:latin typeface="標楷體" pitchFamily="65" charset="-120"/>
              </a:rPr>
              <a:t/>
            </a:r>
            <a:br>
              <a:rPr lang="zh-TW" altLang="en-US" sz="2500" dirty="0" smtClean="0">
                <a:solidFill>
                  <a:schemeClr val="bg1"/>
                </a:solidFill>
                <a:effectLst>
                  <a:outerShdw blurRad="38100" dist="38100" dir="2700000" algn="tl">
                    <a:srgbClr val="C0C0C0"/>
                  </a:outerShdw>
                </a:effectLst>
                <a:latin typeface="標楷體" pitchFamily="65" charset="-120"/>
              </a:rPr>
            </a:br>
            <a:endParaRPr lang="en-US" altLang="zh-TW" sz="2200" dirty="0" smtClean="0">
              <a:solidFill>
                <a:srgbClr val="0000CC"/>
              </a:solidFill>
              <a:latin typeface="CG Times" pitchFamily="18" charset="0"/>
            </a:endParaRPr>
          </a:p>
        </p:txBody>
      </p:sp>
      <p:sp>
        <p:nvSpPr>
          <p:cNvPr id="43011" name="Rectangle 3"/>
          <p:cNvSpPr>
            <a:spLocks noChangeArrowheads="1"/>
          </p:cNvSpPr>
          <p:nvPr/>
        </p:nvSpPr>
        <p:spPr bwMode="auto">
          <a:xfrm>
            <a:off x="587375" y="836617"/>
            <a:ext cx="92964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全國首創</a:t>
            </a:r>
            <a:r>
              <a:rPr kumimoji="0" lang="zh-TW" altLang="en-US" sz="2800">
                <a:solidFill>
                  <a:srgbClr val="FF0000"/>
                </a:solidFill>
              </a:rPr>
              <a:t>大一大二不分系</a:t>
            </a:r>
            <a:r>
              <a:rPr kumimoji="0" lang="zh-TW" altLang="en-US" sz="2800">
                <a:solidFill>
                  <a:schemeClr val="tx2"/>
                </a:solidFill>
              </a:rPr>
              <a:t>的電機資訊學士班</a:t>
            </a:r>
          </a:p>
        </p:txBody>
      </p:sp>
      <p:sp>
        <p:nvSpPr>
          <p:cNvPr id="43012" name="Rectangle 4"/>
          <p:cNvSpPr>
            <a:spLocks noChangeArrowheads="1"/>
          </p:cNvSpPr>
          <p:nvPr/>
        </p:nvSpPr>
        <p:spPr bwMode="auto">
          <a:xfrm>
            <a:off x="614363" y="1797053"/>
            <a:ext cx="929640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在</a:t>
            </a:r>
            <a:r>
              <a:rPr kumimoji="0" lang="zh-TW" altLang="en-US" sz="2800">
                <a:solidFill>
                  <a:srgbClr val="FF0000"/>
                </a:solidFill>
              </a:rPr>
              <a:t>全國聯招第二類組</a:t>
            </a:r>
            <a:r>
              <a:rPr kumimoji="0" lang="zh-TW" altLang="en-US" sz="2800">
                <a:solidFill>
                  <a:schemeClr val="tx2"/>
                </a:solidFill>
              </a:rPr>
              <a:t>的排名中名列前矛</a:t>
            </a:r>
          </a:p>
        </p:txBody>
      </p:sp>
      <p:sp>
        <p:nvSpPr>
          <p:cNvPr id="43013" name="Rectangle 5"/>
          <p:cNvSpPr>
            <a:spLocks noChangeArrowheads="1"/>
          </p:cNvSpPr>
          <p:nvPr/>
        </p:nvSpPr>
        <p:spPr bwMode="auto">
          <a:xfrm>
            <a:off x="614363" y="2309817"/>
            <a:ext cx="92964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每年均有許多優秀高中生以本班為</a:t>
            </a:r>
            <a:r>
              <a:rPr kumimoji="0" lang="zh-TW" altLang="en-US" sz="2800">
                <a:solidFill>
                  <a:srgbClr val="FF0000"/>
                </a:solidFill>
              </a:rPr>
              <a:t>第一志願入學</a:t>
            </a:r>
          </a:p>
        </p:txBody>
      </p:sp>
      <p:sp>
        <p:nvSpPr>
          <p:cNvPr id="43014" name="Rectangle 8"/>
          <p:cNvSpPr>
            <a:spLocks noChangeArrowheads="1"/>
          </p:cNvSpPr>
          <p:nvPr/>
        </p:nvSpPr>
        <p:spPr bwMode="auto">
          <a:xfrm>
            <a:off x="603250" y="1316038"/>
            <a:ext cx="929640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享有最充沛的</a:t>
            </a:r>
            <a:r>
              <a:rPr kumimoji="0" lang="zh-TW" altLang="en-US" sz="2800">
                <a:solidFill>
                  <a:srgbClr val="FF0000"/>
                </a:solidFill>
              </a:rPr>
              <a:t>交大電機資訊領域師資及設備</a:t>
            </a:r>
          </a:p>
        </p:txBody>
      </p:sp>
      <p:sp>
        <p:nvSpPr>
          <p:cNvPr id="43015" name="Rectangle 9"/>
          <p:cNvSpPr>
            <a:spLocks noChangeArrowheads="1"/>
          </p:cNvSpPr>
          <p:nvPr/>
        </p:nvSpPr>
        <p:spPr bwMode="auto">
          <a:xfrm>
            <a:off x="617541" y="3676654"/>
            <a:ext cx="8802687"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小班</a:t>
            </a:r>
            <a:r>
              <a:rPr kumimoji="0" lang="zh-TW" altLang="en-US" sz="2800">
                <a:solidFill>
                  <a:srgbClr val="FF0000"/>
                </a:solidFill>
              </a:rPr>
              <a:t>菁英教學</a:t>
            </a:r>
            <a:r>
              <a:rPr kumimoji="0" lang="zh-TW" altLang="en-US" sz="2800">
                <a:solidFill>
                  <a:schemeClr val="tx2"/>
                </a:solidFill>
              </a:rPr>
              <a:t>，每個學生所獲得的資源及照</a:t>
            </a:r>
            <a:endParaRPr kumimoji="0" lang="en-US" altLang="zh-TW" sz="2800">
              <a:solidFill>
                <a:schemeClr val="tx2"/>
              </a:solidFill>
            </a:endParaRPr>
          </a:p>
          <a:p>
            <a:pPr eaLnBrk="1" hangingPunct="1">
              <a:lnSpc>
                <a:spcPct val="90000"/>
              </a:lnSpc>
              <a:spcBef>
                <a:spcPct val="0"/>
              </a:spcBef>
              <a:buClrTx/>
              <a:buSzTx/>
              <a:buFontTx/>
              <a:buNone/>
            </a:pPr>
            <a:r>
              <a:rPr kumimoji="0" lang="zh-TW" altLang="en-US" sz="2800">
                <a:solidFill>
                  <a:schemeClr val="tx2"/>
                </a:solidFill>
              </a:rPr>
              <a:t>  顧遠超過其他校系</a:t>
            </a:r>
            <a:endParaRPr kumimoji="0" lang="en-US" altLang="zh-TW" sz="2800">
              <a:solidFill>
                <a:schemeClr val="tx2"/>
              </a:solidFill>
            </a:endParaRPr>
          </a:p>
        </p:txBody>
      </p:sp>
      <p:sp>
        <p:nvSpPr>
          <p:cNvPr id="43016" name="Rectangle 10"/>
          <p:cNvSpPr>
            <a:spLocks noChangeArrowheads="1"/>
          </p:cNvSpPr>
          <p:nvPr/>
        </p:nvSpPr>
        <p:spPr bwMode="auto">
          <a:xfrm>
            <a:off x="614362" y="2808288"/>
            <a:ext cx="8839201"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每年提供獎學金讓優秀同學</a:t>
            </a:r>
            <a:r>
              <a:rPr kumimoji="0" lang="zh-TW" altLang="en-US" sz="2800">
                <a:solidFill>
                  <a:srgbClr val="FF0000"/>
                </a:solidFill>
              </a:rPr>
              <a:t>赴國外一流大學就讀</a:t>
            </a:r>
            <a:endParaRPr kumimoji="0" lang="en-US" altLang="zh-TW" sz="2800">
              <a:solidFill>
                <a:srgbClr val="FF0000"/>
              </a:solidFill>
            </a:endParaRPr>
          </a:p>
          <a:p>
            <a:pPr eaLnBrk="1" hangingPunct="1">
              <a:lnSpc>
                <a:spcPct val="90000"/>
              </a:lnSpc>
              <a:spcBef>
                <a:spcPct val="0"/>
              </a:spcBef>
              <a:buClrTx/>
              <a:buSzTx/>
              <a:buFontTx/>
              <a:buNone/>
            </a:pPr>
            <a:r>
              <a:rPr kumimoji="0" lang="zh-TW" altLang="en-US" sz="2800">
                <a:solidFill>
                  <a:srgbClr val="FF0000"/>
                </a:solidFill>
              </a:rPr>
              <a:t>   一學期（或一學年）</a:t>
            </a:r>
          </a:p>
        </p:txBody>
      </p:sp>
      <p:sp>
        <p:nvSpPr>
          <p:cNvPr id="43017" name="Rectangle 9"/>
          <p:cNvSpPr>
            <a:spLocks noChangeArrowheads="1"/>
          </p:cNvSpPr>
          <p:nvPr/>
        </p:nvSpPr>
        <p:spPr bwMode="auto">
          <a:xfrm>
            <a:off x="603253" y="5835654"/>
            <a:ext cx="8804275"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chemeClr val="tx2"/>
                </a:solidFill>
              </a:rPr>
              <a:t>優先至電機學院與資訊學院各系選課</a:t>
            </a:r>
            <a:endParaRPr kumimoji="0" lang="en-US" altLang="zh-TW" sz="2800">
              <a:solidFill>
                <a:schemeClr val="tx2"/>
              </a:solidFill>
            </a:endParaRPr>
          </a:p>
        </p:txBody>
      </p:sp>
      <p:sp>
        <p:nvSpPr>
          <p:cNvPr id="43018" name="Rectangle 10"/>
          <p:cNvSpPr>
            <a:spLocks noChangeArrowheads="1"/>
          </p:cNvSpPr>
          <p:nvPr/>
        </p:nvSpPr>
        <p:spPr bwMode="auto">
          <a:xfrm>
            <a:off x="617539" y="4579940"/>
            <a:ext cx="8839201" cy="1255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lnSpc>
                <a:spcPct val="90000"/>
              </a:lnSpc>
              <a:spcBef>
                <a:spcPct val="0"/>
              </a:spcBef>
              <a:buClrTx/>
              <a:buSzTx/>
              <a:buFontTx/>
              <a:buChar char="•"/>
            </a:pPr>
            <a:r>
              <a:rPr kumimoji="0" lang="en-US" altLang="zh-TW" sz="2800">
                <a:solidFill>
                  <a:schemeClr val="tx2"/>
                </a:solidFill>
              </a:rPr>
              <a:t> </a:t>
            </a:r>
            <a:r>
              <a:rPr kumimoji="0" lang="zh-TW" altLang="en-US" sz="2800">
                <a:solidFill>
                  <a:srgbClr val="FF0000"/>
                </a:solidFill>
              </a:rPr>
              <a:t>暑期赴國外頂尖實驗室交流</a:t>
            </a:r>
            <a:r>
              <a:rPr kumimoji="0" lang="en-US" altLang="zh-TW" sz="2800">
                <a:solidFill>
                  <a:srgbClr val="FF0000"/>
                </a:solidFill>
              </a:rPr>
              <a:t>:</a:t>
            </a:r>
            <a:r>
              <a:rPr kumimoji="0" lang="zh-TW" altLang="zh-TW" sz="2800">
                <a:solidFill>
                  <a:schemeClr val="tx2"/>
                </a:solidFill>
              </a:rPr>
              <a:t>哈佛大學孔祥重教授實驗</a:t>
            </a:r>
            <a:endParaRPr kumimoji="0" lang="en-US" altLang="zh-TW" sz="2800">
              <a:solidFill>
                <a:schemeClr val="tx2"/>
              </a:solidFill>
            </a:endParaRPr>
          </a:p>
          <a:p>
            <a:pPr eaLnBrk="1" hangingPunct="1">
              <a:lnSpc>
                <a:spcPct val="90000"/>
              </a:lnSpc>
              <a:spcBef>
                <a:spcPct val="0"/>
              </a:spcBef>
              <a:buClrTx/>
              <a:buSzTx/>
              <a:buFontTx/>
              <a:buNone/>
            </a:pPr>
            <a:r>
              <a:rPr kumimoji="0" lang="zh-TW" altLang="en-US" sz="2800">
                <a:solidFill>
                  <a:schemeClr val="tx2"/>
                </a:solidFill>
              </a:rPr>
              <a:t>  </a:t>
            </a:r>
            <a:r>
              <a:rPr kumimoji="0" lang="zh-TW" altLang="zh-TW" sz="2800">
                <a:solidFill>
                  <a:schemeClr val="tx2"/>
                </a:solidFill>
              </a:rPr>
              <a:t>室短期交流</a:t>
            </a:r>
            <a:r>
              <a:rPr kumimoji="0" lang="en-US" altLang="zh-TW" sz="2800">
                <a:solidFill>
                  <a:schemeClr val="tx2"/>
                </a:solidFill>
              </a:rPr>
              <a:t>(</a:t>
            </a:r>
            <a:r>
              <a:rPr kumimoji="0" lang="zh-TW" altLang="zh-TW" sz="2800">
                <a:solidFill>
                  <a:srgbClr val="FF0000"/>
                </a:solidFill>
              </a:rPr>
              <a:t>林書豪的母校</a:t>
            </a:r>
            <a:r>
              <a:rPr kumimoji="0" lang="en-US" altLang="zh-TW" sz="2800">
                <a:solidFill>
                  <a:schemeClr val="tx2"/>
                </a:solidFill>
              </a:rPr>
              <a:t>)</a:t>
            </a:r>
            <a:r>
              <a:rPr kumimoji="0" lang="zh-TW" altLang="en-US" sz="2800">
                <a:solidFill>
                  <a:schemeClr val="tx2"/>
                </a:solidFill>
                <a:latin typeface="標楷體" pitchFamily="65" charset="-120"/>
              </a:rPr>
              <a:t>、</a:t>
            </a:r>
            <a:r>
              <a:rPr kumimoji="0" lang="zh-TW" altLang="en-US" sz="2800">
                <a:solidFill>
                  <a:schemeClr val="tx2"/>
                </a:solidFill>
              </a:rPr>
              <a:t>赴康乃爾大學陳祖翰教授  </a:t>
            </a:r>
            <a:endParaRPr kumimoji="0" lang="en-US" altLang="zh-TW" sz="2800">
              <a:solidFill>
                <a:schemeClr val="tx2"/>
              </a:solidFill>
            </a:endParaRPr>
          </a:p>
          <a:p>
            <a:pPr eaLnBrk="1" hangingPunct="1">
              <a:lnSpc>
                <a:spcPct val="90000"/>
              </a:lnSpc>
              <a:spcBef>
                <a:spcPct val="0"/>
              </a:spcBef>
              <a:buClrTx/>
              <a:buSzTx/>
              <a:buFontTx/>
              <a:buNone/>
            </a:pPr>
            <a:r>
              <a:rPr kumimoji="0" lang="zh-TW" altLang="en-US" sz="2800">
                <a:solidFill>
                  <a:schemeClr val="tx2"/>
                </a:solidFill>
              </a:rPr>
              <a:t>  實驗室短期交流</a:t>
            </a:r>
            <a:r>
              <a:rPr kumimoji="0" lang="zh-TW" altLang="zh-TW" sz="2800">
                <a:solidFill>
                  <a:schemeClr val="tx2"/>
                </a:solidFill>
              </a:rPr>
              <a:t>。</a:t>
            </a:r>
          </a:p>
        </p:txBody>
      </p:sp>
    </p:spTree>
    <p:extLst>
      <p:ext uri="{BB962C8B-B14F-4D97-AF65-F5344CB8AC3E}">
        <p14:creationId xmlns:p14="http://schemas.microsoft.com/office/powerpoint/2010/main" xmlns="" val="2909632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415925" y="-77788"/>
            <a:ext cx="8683625" cy="914401"/>
          </a:xfrm>
        </p:spPr>
        <p:txBody>
          <a:bodyPr/>
          <a:lstStyle/>
          <a:p>
            <a:pPr eaLnBrk="1" hangingPunct="1">
              <a:defRPr/>
            </a:pPr>
            <a:r>
              <a:rPr lang="zh-TW" altLang="en-US" dirty="0" smtClean="0">
                <a:solidFill>
                  <a:srgbClr val="0000CC"/>
                </a:solidFill>
                <a:effectLst>
                  <a:outerShdw blurRad="38100" dist="38100" dir="2700000" algn="tl">
                    <a:srgbClr val="C0C0C0"/>
                  </a:outerShdw>
                </a:effectLst>
                <a:latin typeface="標楷體" pitchFamily="65" charset="-120"/>
              </a:rPr>
              <a:t>電機資訊學士班</a:t>
            </a:r>
            <a:r>
              <a:rPr lang="zh-TW" altLang="en-US" dirty="0">
                <a:solidFill>
                  <a:srgbClr val="0000CC"/>
                </a:solidFill>
                <a:effectLst>
                  <a:outerShdw blurRad="38100" dist="38100" dir="2700000" algn="tl">
                    <a:srgbClr val="C0C0C0"/>
                  </a:outerShdw>
                </a:effectLst>
                <a:latin typeface="標楷體" pitchFamily="65" charset="-120"/>
              </a:rPr>
              <a:t>課程</a:t>
            </a:r>
            <a:r>
              <a:rPr lang="zh-TW" altLang="en-US" dirty="0" smtClean="0">
                <a:solidFill>
                  <a:srgbClr val="0000CC"/>
                </a:solidFill>
                <a:effectLst>
                  <a:outerShdw blurRad="38100" dist="38100" dir="2700000" algn="tl">
                    <a:srgbClr val="C0C0C0"/>
                  </a:outerShdw>
                </a:effectLst>
                <a:latin typeface="標楷體" pitchFamily="65" charset="-120"/>
              </a:rPr>
              <a:t>規劃</a:t>
            </a:r>
          </a:p>
        </p:txBody>
      </p:sp>
      <p:sp>
        <p:nvSpPr>
          <p:cNvPr id="44035" name="Rectangle 3"/>
          <p:cNvSpPr>
            <a:spLocks noGrp="1" noChangeArrowheads="1"/>
          </p:cNvSpPr>
          <p:nvPr>
            <p:ph type="body" idx="1"/>
          </p:nvPr>
        </p:nvSpPr>
        <p:spPr>
          <a:xfrm>
            <a:off x="631828" y="908050"/>
            <a:ext cx="8696325" cy="5545138"/>
          </a:xfrm>
        </p:spPr>
        <p:txBody>
          <a:bodyPr/>
          <a:lstStyle/>
          <a:p>
            <a:pPr eaLnBrk="1" hangingPunct="1"/>
            <a:r>
              <a:rPr lang="zh-TW" altLang="en-US" sz="2800" smtClean="0">
                <a:solidFill>
                  <a:srgbClr val="FF0000"/>
                </a:solidFill>
              </a:rPr>
              <a:t>大學前段不分系</a:t>
            </a:r>
            <a:r>
              <a:rPr lang="zh-TW" altLang="en-US" sz="2800" smtClean="0"/>
              <a:t>：大一、大二全新規劃的電機、資訊基礎課程 </a:t>
            </a:r>
            <a:r>
              <a:rPr lang="en-US" altLang="zh-TW" sz="2800" smtClean="0"/>
              <a:t>(</a:t>
            </a:r>
            <a:r>
              <a:rPr lang="zh-TW" altLang="en-US" sz="2800" smtClean="0"/>
              <a:t>含電機、資訊、物理、數學、化學、生物、人文等課程</a:t>
            </a:r>
            <a:r>
              <a:rPr lang="en-US" altLang="zh-TW" sz="2800" smtClean="0"/>
              <a:t>)</a:t>
            </a:r>
            <a:r>
              <a:rPr lang="zh-TW" altLang="en-US" sz="2800" smtClean="0"/>
              <a:t>，由各系相關專長教師參與教學。</a:t>
            </a:r>
          </a:p>
          <a:p>
            <a:pPr eaLnBrk="1" hangingPunct="1"/>
            <a:r>
              <a:rPr lang="zh-TW" altLang="en-US" sz="2800" smtClean="0">
                <a:solidFill>
                  <a:srgbClr val="FF0000"/>
                </a:solidFill>
              </a:rPr>
              <a:t>彈性多元學分制</a:t>
            </a:r>
            <a:r>
              <a:rPr lang="zh-TW" altLang="en-US" sz="2800" smtClean="0"/>
              <a:t>：大三、大四同學可依本身興趣，自由選修電機資訊四大領域核心課程，包括：</a:t>
            </a:r>
          </a:p>
          <a:p>
            <a:pPr lvl="1" eaLnBrk="1" hangingPunct="1">
              <a:lnSpc>
                <a:spcPct val="90000"/>
              </a:lnSpc>
            </a:pPr>
            <a:r>
              <a:rPr lang="zh-TW" altLang="en-US" sz="2400" smtClean="0"/>
              <a:t>「元件」：奈米電子</a:t>
            </a:r>
            <a:r>
              <a:rPr lang="en-US" altLang="zh-TW" sz="2400" smtClean="0"/>
              <a:t>/</a:t>
            </a:r>
            <a:r>
              <a:rPr lang="zh-TW" altLang="en-US" sz="2400" smtClean="0"/>
              <a:t>半導體</a:t>
            </a:r>
            <a:r>
              <a:rPr lang="en-US" altLang="zh-TW" sz="2400" smtClean="0"/>
              <a:t>/</a:t>
            </a:r>
            <a:r>
              <a:rPr lang="zh-TW" altLang="en-US" sz="2400" smtClean="0"/>
              <a:t>光電領域 </a:t>
            </a:r>
          </a:p>
          <a:p>
            <a:pPr lvl="1" eaLnBrk="1" hangingPunct="1">
              <a:lnSpc>
                <a:spcPct val="90000"/>
              </a:lnSpc>
            </a:pPr>
            <a:r>
              <a:rPr lang="zh-TW" altLang="en-US" sz="2400" smtClean="0"/>
              <a:t>「電路」：類比</a:t>
            </a:r>
            <a:r>
              <a:rPr lang="en-US" altLang="zh-TW" sz="2400" smtClean="0"/>
              <a:t>/</a:t>
            </a:r>
            <a:r>
              <a:rPr lang="zh-TW" altLang="en-US" sz="2400" smtClean="0"/>
              <a:t>數位</a:t>
            </a:r>
            <a:r>
              <a:rPr lang="en-US" altLang="zh-TW" sz="2400" smtClean="0"/>
              <a:t>/VLSI</a:t>
            </a:r>
            <a:r>
              <a:rPr lang="zh-TW" altLang="en-US" sz="2400" smtClean="0"/>
              <a:t>積體電路領域</a:t>
            </a:r>
          </a:p>
          <a:p>
            <a:pPr lvl="1" eaLnBrk="1" hangingPunct="1">
              <a:lnSpc>
                <a:spcPct val="90000"/>
              </a:lnSpc>
            </a:pPr>
            <a:r>
              <a:rPr lang="zh-TW" altLang="en-US" sz="2400" smtClean="0"/>
              <a:t>「系統」：通訊</a:t>
            </a:r>
            <a:r>
              <a:rPr lang="en-US" altLang="zh-TW" sz="2400" smtClean="0"/>
              <a:t>/</a:t>
            </a:r>
            <a:r>
              <a:rPr lang="zh-TW" altLang="en-US" sz="2400" smtClean="0"/>
              <a:t>控制</a:t>
            </a:r>
            <a:r>
              <a:rPr lang="en-US" altLang="zh-TW" sz="2400" smtClean="0"/>
              <a:t>/</a:t>
            </a:r>
            <a:r>
              <a:rPr lang="zh-TW" altLang="en-US" sz="2400" smtClean="0"/>
              <a:t>生醫系統領域</a:t>
            </a:r>
          </a:p>
          <a:p>
            <a:pPr lvl="1" eaLnBrk="1" hangingPunct="1">
              <a:lnSpc>
                <a:spcPct val="90000"/>
              </a:lnSpc>
            </a:pPr>
            <a:r>
              <a:rPr lang="zh-TW" altLang="en-US" sz="2400" smtClean="0"/>
              <a:t>「資訊」：電腦</a:t>
            </a:r>
            <a:r>
              <a:rPr lang="en-US" altLang="zh-TW" sz="2400" smtClean="0"/>
              <a:t>/</a:t>
            </a:r>
            <a:r>
              <a:rPr lang="zh-TW" altLang="en-US" sz="2400" smtClean="0"/>
              <a:t>網路</a:t>
            </a:r>
            <a:r>
              <a:rPr lang="en-US" altLang="zh-TW" sz="2400" smtClean="0"/>
              <a:t>/</a:t>
            </a:r>
            <a:r>
              <a:rPr lang="zh-TW" altLang="en-US" sz="2400" smtClean="0"/>
              <a:t>多媒體應用領域</a:t>
            </a:r>
            <a:endParaRPr lang="en-US" altLang="zh-TW" sz="2400" smtClean="0"/>
          </a:p>
          <a:p>
            <a:pPr eaLnBrk="1" hangingPunct="1">
              <a:lnSpc>
                <a:spcPct val="90000"/>
              </a:lnSpc>
            </a:pPr>
            <a:r>
              <a:rPr lang="zh-TW" altLang="en-US" sz="2800" smtClean="0">
                <a:solidFill>
                  <a:srgbClr val="FF0000"/>
                </a:solidFill>
              </a:rPr>
              <a:t>強調英文教學</a:t>
            </a:r>
            <a:r>
              <a:rPr lang="zh-TW" altLang="en-US" sz="2800" smtClean="0"/>
              <a:t>：包含英語教學之專業課程及英語語文課程，增進學生英文聽說讀寫能力，提早適應大四時出國留學的國際環境。</a:t>
            </a:r>
          </a:p>
          <a:p>
            <a:pPr eaLnBrk="1" hangingPunct="1"/>
            <a:endParaRPr lang="en-US" altLang="zh-TW" sz="2800" smtClean="0">
              <a:solidFill>
                <a:schemeClr val="hlink"/>
              </a:solidFill>
            </a:endParaRPr>
          </a:p>
        </p:txBody>
      </p:sp>
    </p:spTree>
    <p:extLst>
      <p:ext uri="{BB962C8B-B14F-4D97-AF65-F5344CB8AC3E}">
        <p14:creationId xmlns:p14="http://schemas.microsoft.com/office/powerpoint/2010/main" xmlns="" val="893987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344488" y="-100013"/>
            <a:ext cx="8915400" cy="920751"/>
          </a:xfrm>
        </p:spPr>
        <p:txBody>
          <a:bodyPr/>
          <a:lstStyle/>
          <a:p>
            <a:pPr eaLnBrk="1" hangingPunct="1">
              <a:defRPr/>
            </a:pPr>
            <a:r>
              <a:rPr lang="zh-TW" altLang="en-US" dirty="0" smtClean="0">
                <a:solidFill>
                  <a:srgbClr val="0000CC"/>
                </a:solidFill>
                <a:effectLst>
                  <a:outerShdw blurRad="38100" dist="38100" dir="2700000" algn="tl">
                    <a:srgbClr val="C0C0C0"/>
                  </a:outerShdw>
                </a:effectLst>
              </a:rPr>
              <a:t>放眼世界的留學生活</a:t>
            </a:r>
          </a:p>
        </p:txBody>
      </p:sp>
      <p:sp>
        <p:nvSpPr>
          <p:cNvPr id="45059" name="Rectangle 3"/>
          <p:cNvSpPr>
            <a:spLocks noGrp="1" noChangeArrowheads="1"/>
          </p:cNvSpPr>
          <p:nvPr>
            <p:ph type="body" idx="1"/>
          </p:nvPr>
        </p:nvSpPr>
        <p:spPr>
          <a:xfrm>
            <a:off x="660400" y="1052516"/>
            <a:ext cx="8502650" cy="1512887"/>
          </a:xfrm>
        </p:spPr>
        <p:txBody>
          <a:bodyPr/>
          <a:lstStyle/>
          <a:p>
            <a:pPr eaLnBrk="1" hangingPunct="1">
              <a:lnSpc>
                <a:spcPct val="80000"/>
              </a:lnSpc>
            </a:pPr>
            <a:r>
              <a:rPr lang="zh-TW" altLang="en-US" sz="2800" smtClean="0"/>
              <a:t>學生可以在大四期間到國際一流大學就讀一學期</a:t>
            </a:r>
            <a:r>
              <a:rPr lang="en-US" altLang="zh-TW" sz="2800" smtClean="0"/>
              <a:t>(</a:t>
            </a:r>
            <a:r>
              <a:rPr lang="zh-TW" altLang="en-US" sz="2800" smtClean="0"/>
              <a:t>美國</a:t>
            </a:r>
            <a:r>
              <a:rPr lang="en-US" altLang="zh-TW" sz="2800" smtClean="0"/>
              <a:t>)</a:t>
            </a:r>
            <a:r>
              <a:rPr lang="zh-TW" altLang="en-US" sz="2800" smtClean="0"/>
              <a:t>或一學年 </a:t>
            </a:r>
            <a:r>
              <a:rPr lang="en-US" altLang="zh-TW" sz="2800" smtClean="0"/>
              <a:t>(</a:t>
            </a:r>
            <a:r>
              <a:rPr lang="zh-TW" altLang="en-US" sz="2800" smtClean="0"/>
              <a:t>歐洲</a:t>
            </a:r>
            <a:r>
              <a:rPr lang="en-US" altLang="zh-TW" sz="2800" smtClean="0"/>
              <a:t>)</a:t>
            </a:r>
            <a:r>
              <a:rPr lang="zh-TW" altLang="en-US" sz="2800" smtClean="0"/>
              <a:t>。這項跨國學術合作及學生交換計畫讓學生及早與國際接軌，培養國際觀及未來留學規劃。</a:t>
            </a:r>
            <a:endParaRPr lang="en-US" altLang="zh-TW" sz="2800" smtClean="0"/>
          </a:p>
        </p:txBody>
      </p:sp>
      <p:pic>
        <p:nvPicPr>
          <p:cNvPr id="45060" name="Picture 7" descr="\\psf\Home\Documents\nctu\eecs學士班\photos\181560_1866583908090_1345801921_2124204_559183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2640" y="2471742"/>
            <a:ext cx="5183187" cy="388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6" descr="\\psf\Home\Documents\nctu\eecs學士班\photos\302477_1842634644664_1804548439_1219630_675577434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0025" y="2924175"/>
            <a:ext cx="5003800" cy="375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241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ImportantData\myPhotos\2006HarvardUniversityVisit\DSCN2452.JPG"/>
          <p:cNvPicPr>
            <a:picLocks noChangeAspect="1" noChangeArrowheads="1"/>
          </p:cNvPicPr>
          <p:nvPr/>
        </p:nvPicPr>
        <p:blipFill>
          <a:blip r:embed="rId2" cstate="email"/>
          <a:srcRect/>
          <a:stretch>
            <a:fillRect/>
          </a:stretch>
        </p:blipFill>
        <p:spPr bwMode="auto">
          <a:xfrm>
            <a:off x="0" y="0"/>
            <a:ext cx="9144000" cy="6858000"/>
          </a:xfrm>
          <a:prstGeom prst="rect">
            <a:avLst/>
          </a:prstGeom>
          <a:ln>
            <a:noFill/>
          </a:ln>
          <a:effectLst>
            <a:softEdge rad="635000"/>
          </a:effectLst>
        </p:spPr>
      </p:pic>
      <p:sp>
        <p:nvSpPr>
          <p:cNvPr id="4" name="Rectangle 2"/>
          <p:cNvSpPr>
            <a:spLocks noGrp="1" noChangeArrowheads="1"/>
          </p:cNvSpPr>
          <p:nvPr>
            <p:ph type="title"/>
          </p:nvPr>
        </p:nvSpPr>
        <p:spPr>
          <a:xfrm>
            <a:off x="273053" y="620713"/>
            <a:ext cx="9078913" cy="914400"/>
          </a:xfrm>
        </p:spPr>
        <p:txBody>
          <a:bodyPr/>
          <a:lstStyle/>
          <a:p>
            <a:pPr>
              <a:defRPr/>
            </a:pPr>
            <a:r>
              <a:rPr lang="zh-TW" altLang="en-US" dirty="0" smtClean="0">
                <a:solidFill>
                  <a:srgbClr val="0000CC"/>
                </a:solidFill>
                <a:effectLst>
                  <a:outerShdw blurRad="38100" dist="38100" dir="2700000" algn="tl">
                    <a:srgbClr val="C0C0C0"/>
                  </a:outerShdw>
                </a:effectLst>
                <a:latin typeface="標楷體" pitchFamily="65" charset="-120"/>
              </a:rPr>
              <a:t>電機資訊學士班培育規劃</a:t>
            </a:r>
            <a:endParaRPr lang="zh-TW" altLang="en-US" sz="4600" dirty="0" smtClean="0">
              <a:solidFill>
                <a:srgbClr val="0000CC"/>
              </a:solidFill>
              <a:effectLst>
                <a:outerShdw blurRad="38100" dist="38100" dir="2700000" algn="tl">
                  <a:srgbClr val="C0C0C0"/>
                </a:outerShdw>
              </a:effectLst>
              <a:latin typeface="標楷體" pitchFamily="65" charset="-120"/>
            </a:endParaRPr>
          </a:p>
        </p:txBody>
      </p:sp>
      <p:grpSp>
        <p:nvGrpSpPr>
          <p:cNvPr id="46084" name="群組 6"/>
          <p:cNvGrpSpPr>
            <a:grpSpLocks/>
          </p:cNvGrpSpPr>
          <p:nvPr/>
        </p:nvGrpSpPr>
        <p:grpSpPr bwMode="auto">
          <a:xfrm>
            <a:off x="5961065" y="2420942"/>
            <a:ext cx="3375025" cy="860425"/>
            <a:chOff x="5500048" y="2129051"/>
            <a:chExt cx="3115790" cy="859809"/>
          </a:xfrm>
        </p:grpSpPr>
        <p:sp>
          <p:nvSpPr>
            <p:cNvPr id="6" name="矩形 5"/>
            <p:cNvSpPr/>
            <p:nvPr/>
          </p:nvSpPr>
          <p:spPr>
            <a:xfrm>
              <a:off x="5500048" y="2129051"/>
              <a:ext cx="2635085" cy="859809"/>
            </a:xfrm>
            <a:prstGeom prst="rect">
              <a:avLst/>
            </a:prstGeom>
            <a:solidFill>
              <a:srgbClr val="6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6092" name="Picture 2" descr="C:\Documents and Settings\USER\桌面\harvard.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5463" y="2220065"/>
              <a:ext cx="300037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6085" name="Picture 7" descr="D:\1000413\_Web-網站設計\影像館\影像縮圖\HTKung's la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24752" y="5084767"/>
            <a:ext cx="238125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9" name="Picture 9"/>
          <p:cNvPicPr>
            <a:picLocks noChangeAspect="1" noChangeArrowheads="1"/>
          </p:cNvPicPr>
          <p:nvPr/>
        </p:nvPicPr>
        <p:blipFill>
          <a:blip r:embed="rId5" cstate="print"/>
          <a:srcRect/>
          <a:stretch>
            <a:fillRect/>
          </a:stretch>
        </p:blipFill>
        <p:spPr bwMode="auto">
          <a:xfrm>
            <a:off x="3" y="5154617"/>
            <a:ext cx="1755775" cy="1736725"/>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6087" name="Picture 12" descr="D:\1000413\_教務-課程相關\孔院士來訪\life in Boston\547310_520959867919965_966892155_n - 複製.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68750" y="5084767"/>
            <a:ext cx="2667000"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8" name="Picture 8" descr="HTKung002"/>
          <p:cNvPicPr>
            <a:picLocks noChangeAspect="1" noChangeArrowheads="1"/>
          </p:cNvPicPr>
          <p:nvPr/>
        </p:nvPicPr>
        <p:blipFill>
          <a:blip r:embed="rId7" cstate="print">
            <a:extLst>
              <a:ext uri="{28A0092B-C50C-407E-A947-70E740481C1C}">
                <a14:useLocalDpi xmlns:a14="http://schemas.microsoft.com/office/drawing/2010/main" xmlns="" val="0"/>
              </a:ext>
            </a:extLst>
          </a:blip>
          <a:srcRect l="25970"/>
          <a:stretch>
            <a:fillRect/>
          </a:stretch>
        </p:blipFill>
        <p:spPr bwMode="auto">
          <a:xfrm>
            <a:off x="5751513" y="5084763"/>
            <a:ext cx="1782762"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9" name="Picture 11" descr="D:\1000413\_教務-課程相關\孔院士來訪\DSC00745 - 複製.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568451" y="5084767"/>
            <a:ext cx="2400301"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內容版面配置區 2"/>
          <p:cNvSpPr>
            <a:spLocks noGrp="1"/>
          </p:cNvSpPr>
          <p:nvPr>
            <p:ph idx="1"/>
          </p:nvPr>
        </p:nvSpPr>
        <p:spPr>
          <a:xfrm>
            <a:off x="500063" y="1484313"/>
            <a:ext cx="8882062" cy="5027612"/>
          </a:xfrm>
        </p:spPr>
        <p:txBody>
          <a:bodyPr/>
          <a:lstStyle/>
          <a:p>
            <a:pPr>
              <a:spcBef>
                <a:spcPts val="700"/>
              </a:spcBef>
              <a:buFont typeface="Wingdings" pitchFamily="2" charset="2"/>
              <a:buNone/>
              <a:defRPr/>
            </a:pPr>
            <a:r>
              <a:rPr lang="zh-TW" altLang="en-US" sz="2800" dirty="0" smtClean="0">
                <a:solidFill>
                  <a:srgbClr val="C00000"/>
                </a:solidFill>
                <a:effectLst>
                  <a:outerShdw blurRad="38100" dist="38100" dir="2700000" algn="tl">
                    <a:srgbClr val="000000">
                      <a:alpha val="43137"/>
                    </a:srgbClr>
                  </a:outerShdw>
                </a:effectLst>
                <a:sym typeface="Symbol" pitchFamily="18" charset="2"/>
              </a:rPr>
              <a:t>赴美國哈佛大學一個月接受哈佛大學電腦</a:t>
            </a:r>
            <a:endParaRPr lang="en-US" altLang="zh-TW" sz="2800" dirty="0" smtClean="0">
              <a:solidFill>
                <a:srgbClr val="C00000"/>
              </a:solidFill>
              <a:effectLst>
                <a:outerShdw blurRad="38100" dist="38100" dir="2700000" algn="tl">
                  <a:srgbClr val="000000">
                    <a:alpha val="43137"/>
                  </a:srgbClr>
                </a:outerShdw>
              </a:effectLst>
              <a:sym typeface="Symbol" pitchFamily="18" charset="2"/>
            </a:endParaRPr>
          </a:p>
          <a:p>
            <a:pPr>
              <a:spcBef>
                <a:spcPts val="700"/>
              </a:spcBef>
              <a:buFont typeface="Wingdings" pitchFamily="2" charset="2"/>
              <a:buNone/>
              <a:defRPr/>
            </a:pPr>
            <a:r>
              <a:rPr lang="zh-TW" altLang="en-US" sz="2800" dirty="0" smtClean="0">
                <a:solidFill>
                  <a:srgbClr val="C00000"/>
                </a:solidFill>
                <a:effectLst>
                  <a:outerShdw blurRad="38100" dist="38100" dir="2700000" algn="tl">
                    <a:srgbClr val="000000">
                      <a:alpha val="43137"/>
                    </a:srgbClr>
                  </a:outerShdw>
                </a:effectLst>
                <a:sym typeface="Symbol" pitchFamily="18" charset="2"/>
              </a:rPr>
              <a:t>科學系孔祥重教授指導研究</a:t>
            </a:r>
            <a:endParaRPr lang="en-US" altLang="zh-TW" sz="2800" dirty="0" smtClean="0">
              <a:solidFill>
                <a:srgbClr val="C00000"/>
              </a:solidFill>
              <a:effectLst>
                <a:outerShdw blurRad="38100" dist="38100" dir="2700000" algn="tl">
                  <a:srgbClr val="000000">
                    <a:alpha val="43137"/>
                  </a:srgbClr>
                </a:outerShdw>
              </a:effectLst>
              <a:sym typeface="Symbol" pitchFamily="18" charset="2"/>
            </a:endParaRPr>
          </a:p>
          <a:p>
            <a:pPr lvl="1">
              <a:defRPr/>
            </a:pPr>
            <a:r>
              <a:rPr lang="zh-TW" altLang="en-US" sz="2800" dirty="0" smtClean="0">
                <a:solidFill>
                  <a:schemeClr val="bg1"/>
                </a:solidFill>
                <a:effectLst>
                  <a:outerShdw blurRad="38100" dist="38100" dir="2700000" algn="tl">
                    <a:srgbClr val="000000">
                      <a:alpha val="43137"/>
                    </a:srgbClr>
                  </a:outerShdw>
                </a:effectLst>
                <a:sym typeface="Symbol" pitchFamily="18" charset="2"/>
              </a:rPr>
              <a:t>自民國</a:t>
            </a:r>
            <a:r>
              <a:rPr lang="en-US" altLang="zh-TW" sz="2800" dirty="0" smtClean="0">
                <a:solidFill>
                  <a:schemeClr val="bg1"/>
                </a:solidFill>
                <a:effectLst>
                  <a:outerShdw blurRad="38100" dist="38100" dir="2700000" algn="tl">
                    <a:srgbClr val="000000">
                      <a:alpha val="43137"/>
                    </a:srgbClr>
                  </a:outerShdw>
                </a:effectLst>
                <a:sym typeface="Symbol" pitchFamily="18" charset="2"/>
              </a:rPr>
              <a:t>100</a:t>
            </a:r>
            <a:r>
              <a:rPr lang="zh-TW" altLang="en-US" sz="2800" dirty="0" smtClean="0">
                <a:solidFill>
                  <a:schemeClr val="bg1"/>
                </a:solidFill>
                <a:effectLst>
                  <a:outerShdw blurRad="38100" dist="38100" dir="2700000" algn="tl">
                    <a:srgbClr val="000000">
                      <a:alpha val="43137"/>
                    </a:srgbClr>
                  </a:outerShdw>
                </a:effectLst>
                <a:sym typeface="Symbol" pitchFamily="18" charset="2"/>
              </a:rPr>
              <a:t>年開始實施</a:t>
            </a:r>
            <a:endParaRPr lang="en-US" altLang="zh-TW" sz="2800" dirty="0" smtClean="0">
              <a:solidFill>
                <a:schemeClr val="bg1"/>
              </a:solidFill>
              <a:effectLst>
                <a:outerShdw blurRad="38100" dist="38100" dir="2700000" algn="tl">
                  <a:srgbClr val="000000">
                    <a:alpha val="43137"/>
                  </a:srgbClr>
                </a:outerShdw>
              </a:effectLst>
              <a:sym typeface="Symbol" pitchFamily="18" charset="2"/>
            </a:endParaRPr>
          </a:p>
          <a:p>
            <a:pPr lvl="1">
              <a:defRPr/>
            </a:pPr>
            <a:r>
              <a:rPr lang="zh-TW" altLang="en-US" sz="2800" dirty="0" smtClean="0">
                <a:solidFill>
                  <a:schemeClr val="bg1"/>
                </a:solidFill>
                <a:effectLst>
                  <a:outerShdw blurRad="38100" dist="38100" dir="2700000" algn="tl">
                    <a:srgbClr val="000000">
                      <a:alpha val="43137"/>
                    </a:srgbClr>
                  </a:outerShdw>
                </a:effectLst>
                <a:sym typeface="Symbol" pitchFamily="18" charset="2"/>
              </a:rPr>
              <a:t>甄選一位大二升大三的的優秀同學</a:t>
            </a:r>
            <a:endParaRPr lang="en-US" altLang="zh-TW" sz="2800" dirty="0" smtClean="0">
              <a:solidFill>
                <a:schemeClr val="bg1"/>
              </a:solidFill>
              <a:effectLst>
                <a:outerShdw blurRad="38100" dist="38100" dir="2700000" algn="tl">
                  <a:srgbClr val="000000">
                    <a:alpha val="43137"/>
                  </a:srgbClr>
                </a:outerShdw>
              </a:effectLst>
              <a:sym typeface="Symbol" pitchFamily="18" charset="2"/>
            </a:endParaRPr>
          </a:p>
          <a:p>
            <a:pPr lvl="1">
              <a:defRPr/>
            </a:pPr>
            <a:r>
              <a:rPr lang="zh-TW" altLang="en-US" sz="2800" dirty="0" smtClean="0">
                <a:solidFill>
                  <a:schemeClr val="bg1"/>
                </a:solidFill>
                <a:effectLst>
                  <a:outerShdw blurRad="38100" dist="38100" dir="2700000" algn="tl">
                    <a:srgbClr val="000000">
                      <a:alpha val="43137"/>
                    </a:srgbClr>
                  </a:outerShdw>
                </a:effectLst>
                <a:sym typeface="Symbol" pitchFamily="18" charset="2"/>
              </a:rPr>
              <a:t>申請資格為班上前三學期學業成績平均前六名</a:t>
            </a:r>
            <a:endParaRPr lang="en-US" altLang="zh-TW" sz="2800" dirty="0" smtClean="0">
              <a:solidFill>
                <a:schemeClr val="bg1"/>
              </a:solidFill>
              <a:effectLst>
                <a:outerShdw blurRad="38100" dist="38100" dir="2700000" algn="tl">
                  <a:srgbClr val="000000">
                    <a:alpha val="43137"/>
                  </a:srgbClr>
                </a:outerShdw>
              </a:effectLst>
              <a:sym typeface="Symbol" pitchFamily="18" charset="2"/>
            </a:endParaRPr>
          </a:p>
          <a:p>
            <a:pPr lvl="1">
              <a:defRPr/>
            </a:pPr>
            <a:r>
              <a:rPr lang="zh-TW" altLang="en-US" sz="2800" dirty="0" smtClean="0">
                <a:solidFill>
                  <a:schemeClr val="bg1"/>
                </a:solidFill>
                <a:effectLst>
                  <a:outerShdw blurRad="38100" dist="38100" dir="2700000" algn="tl">
                    <a:srgbClr val="000000">
                      <a:alpha val="43137"/>
                    </a:srgbClr>
                  </a:outerShdw>
                </a:effectLst>
                <a:sym typeface="Symbol" pitchFamily="18" charset="2"/>
              </a:rPr>
              <a:t>暑期 </a:t>
            </a:r>
            <a:r>
              <a:rPr lang="en-US" altLang="zh-TW" sz="2800" dirty="0" smtClean="0">
                <a:solidFill>
                  <a:schemeClr val="bg1"/>
                </a:solidFill>
                <a:effectLst>
                  <a:outerShdw blurRad="38100" dist="38100" dir="2700000" algn="tl">
                    <a:srgbClr val="000000">
                      <a:alpha val="43137"/>
                    </a:srgbClr>
                  </a:outerShdw>
                </a:effectLst>
                <a:sym typeface="Symbol" pitchFamily="18" charset="2"/>
              </a:rPr>
              <a:t>6/15 ~ 8/15</a:t>
            </a:r>
            <a:r>
              <a:rPr lang="zh-TW" altLang="en-US" sz="2800" dirty="0" smtClean="0">
                <a:solidFill>
                  <a:schemeClr val="bg1"/>
                </a:solidFill>
                <a:effectLst>
                  <a:outerShdw blurRad="38100" dist="38100" dir="2700000" algn="tl">
                    <a:srgbClr val="000000">
                      <a:alpha val="43137"/>
                    </a:srgbClr>
                  </a:outerShdw>
                </a:effectLst>
                <a:sym typeface="Symbol" pitchFamily="18" charset="2"/>
              </a:rPr>
              <a:t>先在台灣接受孔教授指導，</a:t>
            </a:r>
            <a:r>
              <a:rPr lang="en-US" altLang="zh-TW" sz="2800" dirty="0" smtClean="0">
                <a:solidFill>
                  <a:schemeClr val="bg1"/>
                </a:solidFill>
                <a:effectLst>
                  <a:outerShdw blurRad="38100" dist="38100" dir="2700000" algn="tl">
                    <a:srgbClr val="000000">
                      <a:alpha val="43137"/>
                    </a:srgbClr>
                  </a:outerShdw>
                </a:effectLst>
                <a:sym typeface="Symbol" pitchFamily="18" charset="2"/>
              </a:rPr>
              <a:t/>
            </a:r>
            <a:br>
              <a:rPr lang="en-US" altLang="zh-TW" sz="2800" dirty="0" smtClean="0">
                <a:solidFill>
                  <a:schemeClr val="bg1"/>
                </a:solidFill>
                <a:effectLst>
                  <a:outerShdw blurRad="38100" dist="38100" dir="2700000" algn="tl">
                    <a:srgbClr val="000000">
                      <a:alpha val="43137"/>
                    </a:srgbClr>
                  </a:outerShdw>
                </a:effectLst>
                <a:sym typeface="Symbol" pitchFamily="18" charset="2"/>
              </a:rPr>
            </a:br>
            <a:r>
              <a:rPr lang="en-US" altLang="zh-TW" sz="2800" dirty="0" smtClean="0">
                <a:solidFill>
                  <a:schemeClr val="bg1"/>
                </a:solidFill>
                <a:effectLst>
                  <a:outerShdw blurRad="38100" dist="38100" dir="2700000" algn="tl">
                    <a:srgbClr val="000000">
                      <a:alpha val="43137"/>
                    </a:srgbClr>
                  </a:outerShdw>
                </a:effectLst>
                <a:sym typeface="Symbol" pitchFamily="18" charset="2"/>
              </a:rPr>
              <a:t>8/15 ~ 9/15 </a:t>
            </a:r>
            <a:r>
              <a:rPr lang="zh-TW" altLang="en-US" sz="2800" dirty="0" smtClean="0">
                <a:solidFill>
                  <a:schemeClr val="bg1"/>
                </a:solidFill>
                <a:effectLst>
                  <a:outerShdw blurRad="38100" dist="38100" dir="2700000" algn="tl">
                    <a:srgbClr val="000000">
                      <a:alpha val="43137"/>
                    </a:srgbClr>
                  </a:outerShdw>
                </a:effectLst>
                <a:sym typeface="Symbol" pitchFamily="18" charset="2"/>
              </a:rPr>
              <a:t>到哈佛孔教授實驗室繼續進行研究</a:t>
            </a:r>
            <a:endParaRPr lang="en-US" altLang="zh-TW" sz="2800" dirty="0" smtClean="0">
              <a:solidFill>
                <a:schemeClr val="bg1"/>
              </a:solidFill>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xmlns="" val="3547239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1265238" y="901700"/>
            <a:ext cx="8083550" cy="1030288"/>
          </a:xfrm>
        </p:spPr>
        <p:txBody>
          <a:bodyPr/>
          <a:lstStyle/>
          <a:p>
            <a:pPr eaLnBrk="1" hangingPunct="1"/>
            <a:r>
              <a:rPr lang="zh-TW" altLang="en-US" smtClean="0"/>
              <a:t>大綱</a:t>
            </a:r>
          </a:p>
        </p:txBody>
      </p:sp>
      <p:sp>
        <p:nvSpPr>
          <p:cNvPr id="47107" name="內容版面配置區 2"/>
          <p:cNvSpPr>
            <a:spLocks noGrp="1"/>
          </p:cNvSpPr>
          <p:nvPr>
            <p:ph idx="1"/>
          </p:nvPr>
        </p:nvSpPr>
        <p:spPr>
          <a:xfrm>
            <a:off x="488952" y="2060575"/>
            <a:ext cx="9001125" cy="4349750"/>
          </a:xfrm>
        </p:spPr>
        <p:txBody>
          <a:bodyPr/>
          <a:lstStyle/>
          <a:p>
            <a:pPr marL="609600" indent="-609600" eaLnBrk="1" hangingPunct="1">
              <a:buClr>
                <a:srgbClr val="000099"/>
              </a:buClr>
              <a:buSzTx/>
              <a:buFont typeface="Wingdings" pitchFamily="2" charset="2"/>
              <a:buAutoNum type="ea1ChtPeriod"/>
            </a:pPr>
            <a:r>
              <a:rPr lang="zh-TW" altLang="en-US" sz="2800" smtClean="0"/>
              <a:t>前言</a:t>
            </a:r>
            <a:endParaRPr lang="en-US" altLang="zh-TW" sz="2800" smtClean="0"/>
          </a:p>
          <a:p>
            <a:pPr marL="609600" indent="-609600" eaLnBrk="1" hangingPunct="1">
              <a:buClr>
                <a:srgbClr val="000099"/>
              </a:buClr>
              <a:buSzTx/>
              <a:buFont typeface="Wingdings" pitchFamily="2" charset="2"/>
              <a:buAutoNum type="ea1ChtPeriod"/>
            </a:pPr>
            <a:r>
              <a:rPr lang="zh-TW" altLang="en-US" sz="2800" smtClean="0"/>
              <a:t>交通大學電機學院概述</a:t>
            </a:r>
            <a:endParaRPr lang="en-US" altLang="zh-TW" sz="2800" smtClean="0"/>
          </a:p>
          <a:p>
            <a:pPr marL="609600" indent="-609600" eaLnBrk="1" hangingPunct="1">
              <a:buClr>
                <a:srgbClr val="000099"/>
              </a:buClr>
              <a:buSzTx/>
              <a:buFont typeface="Wingdings" pitchFamily="2" charset="2"/>
              <a:buAutoNum type="ea1ChtPeriod"/>
            </a:pPr>
            <a:r>
              <a:rPr lang="zh-TW" altLang="en-US" sz="2800" smtClean="0"/>
              <a:t>各系概述</a:t>
            </a:r>
            <a:endParaRPr lang="en-US" altLang="zh-TW" sz="2800" smtClean="0"/>
          </a:p>
          <a:p>
            <a:pPr marL="965200" lvl="1" indent="-508000" eaLnBrk="1" hangingPunct="1"/>
            <a:r>
              <a:rPr lang="zh-TW" altLang="en-US" sz="2800" smtClean="0"/>
              <a:t>電機資訊學士班</a:t>
            </a:r>
            <a:endParaRPr lang="en-US" altLang="zh-TW" sz="2800" smtClean="0"/>
          </a:p>
          <a:p>
            <a:pPr marL="965200" lvl="1" indent="-508000" eaLnBrk="1" hangingPunct="1"/>
            <a:r>
              <a:rPr lang="zh-TW" altLang="en-US" sz="2800" smtClean="0"/>
              <a:t>電子工程學系</a:t>
            </a:r>
            <a:endParaRPr lang="en-US" altLang="zh-TW" sz="2800" smtClean="0"/>
          </a:p>
          <a:p>
            <a:pPr marL="965200" lvl="1" indent="-508000" eaLnBrk="1" hangingPunct="1"/>
            <a:r>
              <a:rPr lang="zh-TW" altLang="en-US" sz="2800" smtClean="0"/>
              <a:t>電機工程學系</a:t>
            </a:r>
            <a:endParaRPr lang="en-US" altLang="zh-TW" sz="2800" smtClean="0"/>
          </a:p>
          <a:p>
            <a:pPr marL="965200" lvl="1" indent="-508000" eaLnBrk="1" hangingPunct="1"/>
            <a:r>
              <a:rPr lang="zh-TW" altLang="en-US" sz="2800" smtClean="0"/>
              <a:t>光電工程學系</a:t>
            </a:r>
            <a:endParaRPr lang="en-US" altLang="zh-TW" sz="2800" smtClean="0"/>
          </a:p>
          <a:p>
            <a:pPr marL="609600" indent="-609600" eaLnBrk="1" hangingPunct="1">
              <a:buClr>
                <a:srgbClr val="000099"/>
              </a:buClr>
              <a:buSzTx/>
              <a:buFont typeface="Wingdings" pitchFamily="2" charset="2"/>
              <a:buAutoNum type="ea1ChtPeriod"/>
            </a:pPr>
            <a:r>
              <a:rPr lang="zh-TW" altLang="en-US" sz="2800" smtClean="0"/>
              <a:t>小結</a:t>
            </a:r>
            <a:endParaRPr lang="zh-TW" altLang="zh-TW" sz="2800" smtClean="0"/>
          </a:p>
        </p:txBody>
      </p:sp>
      <p:pic>
        <p:nvPicPr>
          <p:cNvPr id="47108"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97465" y="3168650"/>
            <a:ext cx="4264025"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USER\Desktop\cornell%20.jpg"/>
          <p:cNvPicPr>
            <a:picLocks noChangeAspect="1" noChangeArrowheads="1"/>
          </p:cNvPicPr>
          <p:nvPr/>
        </p:nvPicPr>
        <p:blipFill>
          <a:blip r:embed="rId2" cstate="email">
            <a:extLst>
              <a:ext uri="{28A0092B-C50C-407E-A947-70E740481C1C}">
                <a14:useLocalDpi xmlns:a14="http://schemas.microsoft.com/office/drawing/2010/main" xmlns=""/>
              </a:ext>
            </a:extLst>
          </a:blip>
          <a:srcRect r="-3548"/>
          <a:stretch>
            <a:fillRect/>
          </a:stretch>
        </p:blipFill>
        <p:spPr bwMode="auto">
          <a:xfrm>
            <a:off x="200025" y="806452"/>
            <a:ext cx="8497888" cy="573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Picture 3" descr="C:\Users\USER\Desktop\1187306_674247475937436_327806929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97463" y="2833688"/>
            <a:ext cx="4148138" cy="276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2" descr="D:\1000413\_文宣印刷品\文宣\102宣傳\Cornell_emblem.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45165" y="1412875"/>
            <a:ext cx="1951037"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6392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9175" y="0"/>
            <a:ext cx="6985000" cy="914400"/>
          </a:xfrm>
        </p:spPr>
        <p:txBody>
          <a:bodyPr/>
          <a:lstStyle/>
          <a:p>
            <a:pPr eaLnBrk="1" hangingPunct="1">
              <a:defRPr/>
            </a:pPr>
            <a:r>
              <a:rPr lang="zh-TW" altLang="en-US" sz="4400" dirty="0" smtClean="0">
                <a:solidFill>
                  <a:srgbClr val="0000CC"/>
                </a:solidFill>
                <a:effectLst>
                  <a:outerShdw blurRad="38100" dist="38100" dir="2700000" algn="tl">
                    <a:srgbClr val="000000">
                      <a:alpha val="43137"/>
                    </a:srgbClr>
                  </a:outerShdw>
                </a:effectLst>
                <a:latin typeface="標楷體" pitchFamily="65" charset="-120"/>
                <a:cs typeface="+mn-cs"/>
              </a:rPr>
              <a:t>歷年留學人數統計</a:t>
            </a:r>
          </a:p>
        </p:txBody>
      </p:sp>
      <p:sp>
        <p:nvSpPr>
          <p:cNvPr id="48131" name="內容版面配置區 2"/>
          <p:cNvSpPr>
            <a:spLocks noGrp="1"/>
          </p:cNvSpPr>
          <p:nvPr>
            <p:ph idx="1"/>
          </p:nvPr>
        </p:nvSpPr>
        <p:spPr>
          <a:xfrm>
            <a:off x="2" y="908050"/>
            <a:ext cx="5313363" cy="5949950"/>
          </a:xfrm>
        </p:spPr>
        <p:txBody>
          <a:bodyPr/>
          <a:lstStyle/>
          <a:p>
            <a:pPr eaLnBrk="1" hangingPunct="1">
              <a:lnSpc>
                <a:spcPct val="90000"/>
              </a:lnSpc>
            </a:pPr>
            <a:r>
              <a:rPr lang="en-US" altLang="zh-TW" sz="2000" smtClean="0">
                <a:latin typeface="標楷體" pitchFamily="65" charset="-120"/>
              </a:rPr>
              <a:t>2005</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美國加州大學柏克萊分校</a:t>
            </a:r>
            <a:r>
              <a:rPr lang="en-US" altLang="zh-TW" sz="2000" smtClean="0">
                <a:latin typeface="標楷體" pitchFamily="65" charset="-120"/>
              </a:rPr>
              <a:t>14</a:t>
            </a:r>
            <a:r>
              <a:rPr lang="zh-TW" altLang="en-US" sz="2000" smtClean="0">
                <a:latin typeface="標楷體" pitchFamily="65" charset="-120"/>
              </a:rPr>
              <a:t>名              </a:t>
            </a:r>
          </a:p>
          <a:p>
            <a:pPr eaLnBrk="1" hangingPunct="1">
              <a:lnSpc>
                <a:spcPct val="90000"/>
              </a:lnSpc>
              <a:buFont typeface="Wingdings" pitchFamily="2" charset="2"/>
              <a:buNone/>
            </a:pPr>
            <a:r>
              <a:rPr lang="zh-TW" altLang="en-US" sz="2000" smtClean="0">
                <a:latin typeface="標楷體" pitchFamily="65" charset="-120"/>
              </a:rPr>
              <a:t>              美國伊利諾大學香檳校區</a:t>
            </a:r>
            <a:r>
              <a:rPr lang="en-US" altLang="zh-TW" sz="2000" smtClean="0">
                <a:latin typeface="標楷體" pitchFamily="65" charset="-120"/>
              </a:rPr>
              <a:t>10</a:t>
            </a:r>
            <a:r>
              <a:rPr lang="zh-TW" altLang="en-US" sz="2000" smtClean="0">
                <a:latin typeface="標楷體" pitchFamily="65" charset="-120"/>
              </a:rPr>
              <a:t>名</a:t>
            </a:r>
          </a:p>
          <a:p>
            <a:pPr eaLnBrk="1" hangingPunct="1">
              <a:lnSpc>
                <a:spcPct val="90000"/>
              </a:lnSpc>
            </a:pPr>
            <a:r>
              <a:rPr lang="en-US" altLang="zh-TW" sz="2000" smtClean="0">
                <a:latin typeface="標楷體" pitchFamily="65" charset="-120"/>
              </a:rPr>
              <a:t>2006</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14</a:t>
            </a:r>
            <a:r>
              <a:rPr lang="zh-TW" altLang="en-US" sz="2000" smtClean="0">
                <a:latin typeface="標楷體" pitchFamily="65" charset="-120"/>
              </a:rPr>
              <a:t>名</a:t>
            </a:r>
          </a:p>
          <a:p>
            <a:pPr eaLnBrk="1" hangingPunct="1">
              <a:lnSpc>
                <a:spcPct val="90000"/>
              </a:lnSpc>
              <a:buFont typeface="Wingdings" pitchFamily="2" charset="2"/>
              <a:buNone/>
            </a:pPr>
            <a:r>
              <a:rPr lang="zh-TW" altLang="en-US" sz="2000" smtClean="0">
                <a:latin typeface="標楷體" pitchFamily="65" charset="-120"/>
              </a:rPr>
              <a:t>              美國卡內基美濃大學</a:t>
            </a:r>
            <a:r>
              <a:rPr lang="en-US" altLang="zh-TW" sz="2000" smtClean="0">
                <a:latin typeface="標楷體" pitchFamily="65" charset="-120"/>
              </a:rPr>
              <a:t>7</a:t>
            </a:r>
            <a:r>
              <a:rPr lang="zh-TW" altLang="en-US" sz="2000" smtClean="0">
                <a:latin typeface="標楷體" pitchFamily="65" charset="-120"/>
              </a:rPr>
              <a:t>名</a:t>
            </a:r>
          </a:p>
          <a:p>
            <a:pPr eaLnBrk="1" hangingPunct="1">
              <a:lnSpc>
                <a:spcPct val="90000"/>
              </a:lnSpc>
            </a:pPr>
            <a:r>
              <a:rPr lang="en-US" altLang="zh-TW" sz="2000" smtClean="0">
                <a:latin typeface="標楷體" pitchFamily="65" charset="-120"/>
              </a:rPr>
              <a:t>2007</a:t>
            </a:r>
            <a:r>
              <a:rPr lang="zh-TW" altLang="en-US" sz="2000" smtClean="0">
                <a:latin typeface="標楷體" pitchFamily="65" charset="-120"/>
              </a:rPr>
              <a:t>春季班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a:t>
            </a:r>
            <a:r>
              <a:rPr lang="zh-TW" altLang="en-US" sz="2000" smtClean="0">
                <a:latin typeface="標楷體" pitchFamily="65" charset="-120"/>
              </a:rPr>
              <a:t>名</a:t>
            </a:r>
          </a:p>
          <a:p>
            <a:pPr eaLnBrk="1" hangingPunct="1">
              <a:lnSpc>
                <a:spcPct val="90000"/>
              </a:lnSpc>
            </a:pPr>
            <a:r>
              <a:rPr lang="en-US" altLang="zh-TW" sz="2000" smtClean="0">
                <a:latin typeface="標楷體" pitchFamily="65" charset="-120"/>
              </a:rPr>
              <a:t>2007</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15</a:t>
            </a:r>
            <a:r>
              <a:rPr lang="zh-TW" altLang="en-US" sz="2000" smtClean="0">
                <a:latin typeface="標楷體" pitchFamily="65" charset="-120"/>
              </a:rPr>
              <a:t>名</a:t>
            </a:r>
          </a:p>
          <a:p>
            <a:pPr eaLnBrk="1" hangingPunct="1">
              <a:lnSpc>
                <a:spcPct val="90000"/>
              </a:lnSpc>
              <a:buFont typeface="Wingdings" pitchFamily="2" charset="2"/>
              <a:buNone/>
            </a:pPr>
            <a:r>
              <a:rPr lang="zh-TW" altLang="en-US" sz="2000" smtClean="0">
                <a:latin typeface="標楷體" pitchFamily="65" charset="-120"/>
              </a:rPr>
              <a:t>              歐洲比利時魯汶大學</a:t>
            </a:r>
            <a:r>
              <a:rPr lang="en-US" altLang="zh-TW" sz="2000" smtClean="0">
                <a:latin typeface="標楷體" pitchFamily="65" charset="-120"/>
              </a:rPr>
              <a:t>1</a:t>
            </a:r>
            <a:r>
              <a:rPr lang="zh-TW" altLang="en-US" sz="2000" smtClean="0">
                <a:latin typeface="標楷體" pitchFamily="65" charset="-120"/>
              </a:rPr>
              <a:t>名</a:t>
            </a:r>
          </a:p>
          <a:p>
            <a:pPr eaLnBrk="1" hangingPunct="1">
              <a:lnSpc>
                <a:spcPct val="90000"/>
              </a:lnSpc>
            </a:pPr>
            <a:r>
              <a:rPr lang="en-US" altLang="zh-TW" sz="2000" smtClean="0">
                <a:latin typeface="標楷體" pitchFamily="65" charset="-120"/>
              </a:rPr>
              <a:t>2008</a:t>
            </a:r>
            <a:r>
              <a:rPr lang="zh-TW" altLang="en-US" sz="2000" smtClean="0">
                <a:latin typeface="標楷體" pitchFamily="65" charset="-120"/>
              </a:rPr>
              <a:t>春季班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2</a:t>
            </a:r>
            <a:r>
              <a:rPr lang="zh-TW" altLang="en-US" sz="2000" smtClean="0">
                <a:latin typeface="標楷體" pitchFamily="65" charset="-120"/>
              </a:rPr>
              <a:t>名</a:t>
            </a:r>
            <a:endParaRPr lang="en-US" altLang="zh-TW" sz="2000" smtClean="0">
              <a:latin typeface="標楷體" pitchFamily="65" charset="-120"/>
            </a:endParaRPr>
          </a:p>
          <a:p>
            <a:pPr eaLnBrk="1" hangingPunct="1">
              <a:lnSpc>
                <a:spcPct val="90000"/>
              </a:lnSpc>
            </a:pPr>
            <a:r>
              <a:rPr lang="en-US" altLang="zh-TW" sz="2000" smtClean="0">
                <a:latin typeface="標楷體" pitchFamily="65" charset="-120"/>
              </a:rPr>
              <a:t>2008</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3</a:t>
            </a:r>
            <a:r>
              <a:rPr lang="zh-TW" altLang="en-US" sz="2000" smtClean="0">
                <a:latin typeface="標楷體" pitchFamily="65" charset="-120"/>
              </a:rPr>
              <a:t>名 </a:t>
            </a:r>
            <a:endParaRPr lang="en-US" altLang="zh-TW" sz="2000" smtClean="0">
              <a:latin typeface="標楷體" pitchFamily="65" charset="-120"/>
            </a:endParaRPr>
          </a:p>
          <a:p>
            <a:pPr eaLnBrk="1" hangingPunct="1">
              <a:lnSpc>
                <a:spcPct val="90000"/>
              </a:lnSpc>
              <a:buFont typeface="Wingdings" pitchFamily="2" charset="2"/>
              <a:buNone/>
            </a:pPr>
            <a:r>
              <a:rPr lang="zh-TW" altLang="en-US" sz="2000" smtClean="0">
                <a:latin typeface="標楷體" pitchFamily="65" charset="-120"/>
              </a:rPr>
              <a:t>              歐洲比利時魯汶大學</a:t>
            </a:r>
            <a:r>
              <a:rPr lang="en-US" altLang="zh-TW" sz="2000" smtClean="0">
                <a:latin typeface="標楷體" pitchFamily="65" charset="-120"/>
              </a:rPr>
              <a:t>1</a:t>
            </a:r>
            <a:r>
              <a:rPr lang="zh-TW" altLang="en-US" sz="2000" smtClean="0">
                <a:latin typeface="標楷體" pitchFamily="65" charset="-120"/>
              </a:rPr>
              <a:t>名</a:t>
            </a:r>
            <a:endParaRPr lang="en-US" altLang="zh-TW" sz="2000" smtClean="0">
              <a:latin typeface="標楷體" pitchFamily="65" charset="-120"/>
            </a:endParaRPr>
          </a:p>
          <a:p>
            <a:pPr eaLnBrk="1" hangingPunct="1">
              <a:lnSpc>
                <a:spcPct val="90000"/>
              </a:lnSpc>
            </a:pPr>
            <a:r>
              <a:rPr lang="en-US" altLang="zh-TW" sz="2000" smtClean="0">
                <a:latin typeface="標楷體" pitchFamily="65" charset="-120"/>
              </a:rPr>
              <a:t>2009</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14</a:t>
            </a:r>
            <a:r>
              <a:rPr lang="zh-TW" altLang="en-US" sz="2000" smtClean="0">
                <a:latin typeface="標楷體" pitchFamily="65" charset="-120"/>
              </a:rPr>
              <a:t>名</a:t>
            </a:r>
          </a:p>
          <a:p>
            <a:pPr eaLnBrk="1" hangingPunct="1">
              <a:buFont typeface="Wingdings" pitchFamily="2" charset="2"/>
              <a:buNone/>
            </a:pPr>
            <a:r>
              <a:rPr lang="zh-TW" altLang="en-US" sz="2000" smtClean="0">
                <a:latin typeface="標楷體" pitchFamily="65" charset="-120"/>
              </a:rPr>
              <a:t>              美國卡內基美濃大學</a:t>
            </a:r>
            <a:r>
              <a:rPr lang="en-US" altLang="zh-TW" sz="2000" smtClean="0">
                <a:latin typeface="標楷體" pitchFamily="65" charset="-120"/>
              </a:rPr>
              <a:t>2</a:t>
            </a:r>
            <a:r>
              <a:rPr lang="zh-TW" altLang="en-US" sz="2000" smtClean="0">
                <a:latin typeface="標楷體" pitchFamily="65" charset="-120"/>
              </a:rPr>
              <a:t>名</a:t>
            </a:r>
            <a:r>
              <a:rPr lang="en-US" altLang="zh-TW" sz="2000" smtClean="0">
                <a:latin typeface="標楷體" pitchFamily="65" charset="-120"/>
              </a:rPr>
              <a:t/>
            </a:r>
            <a:br>
              <a:rPr lang="en-US" altLang="zh-TW" sz="2000" smtClean="0">
                <a:latin typeface="標楷體" pitchFamily="65" charset="-120"/>
              </a:rPr>
            </a:br>
            <a:r>
              <a:rPr lang="zh-TW" altLang="en-US" sz="2000" smtClean="0">
                <a:latin typeface="標楷體" pitchFamily="65" charset="-120"/>
              </a:rPr>
              <a:t>           歐洲比利時魯汶大學</a:t>
            </a:r>
            <a:r>
              <a:rPr lang="en-US" altLang="zh-TW" sz="2000" smtClean="0">
                <a:latin typeface="標楷體" pitchFamily="65" charset="-120"/>
              </a:rPr>
              <a:t>1</a:t>
            </a:r>
            <a:r>
              <a:rPr lang="zh-TW" altLang="en-US" sz="2000" smtClean="0">
                <a:latin typeface="標楷體" pitchFamily="65" charset="-120"/>
              </a:rPr>
              <a:t>名</a:t>
            </a:r>
            <a:endParaRPr lang="en-US" altLang="zh-TW" sz="2000" smtClean="0">
              <a:latin typeface="標楷體" pitchFamily="65" charset="-120"/>
            </a:endParaRPr>
          </a:p>
          <a:p>
            <a:pPr eaLnBrk="1" hangingPunct="1">
              <a:lnSpc>
                <a:spcPct val="90000"/>
              </a:lnSpc>
            </a:pPr>
            <a:r>
              <a:rPr lang="en-US" altLang="zh-TW" sz="2000" smtClean="0">
                <a:latin typeface="標楷體" pitchFamily="65" charset="-120"/>
              </a:rPr>
              <a:t>2010</a:t>
            </a:r>
            <a:r>
              <a:rPr lang="zh-TW" altLang="en-US" sz="2000" smtClean="0">
                <a:latin typeface="標楷體" pitchFamily="65" charset="-120"/>
              </a:rPr>
              <a:t>秋季班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18</a:t>
            </a:r>
            <a:r>
              <a:rPr lang="zh-TW" altLang="en-US" sz="2000" smtClean="0">
                <a:latin typeface="標楷體" pitchFamily="65" charset="-120"/>
              </a:rPr>
              <a:t>名</a:t>
            </a:r>
          </a:p>
          <a:p>
            <a:pPr eaLnBrk="1" hangingPunct="1">
              <a:buFont typeface="Wingdings" pitchFamily="2" charset="2"/>
              <a:buNone/>
            </a:pPr>
            <a:r>
              <a:rPr lang="zh-TW" altLang="en-US" sz="2000" smtClean="0">
                <a:latin typeface="標楷體" pitchFamily="65" charset="-120"/>
              </a:rPr>
              <a:t>              美國卡內基美濃大學</a:t>
            </a:r>
            <a:r>
              <a:rPr lang="en-US" altLang="zh-TW" sz="2000" smtClean="0">
                <a:latin typeface="標楷體" pitchFamily="65" charset="-120"/>
              </a:rPr>
              <a:t>2</a:t>
            </a:r>
            <a:r>
              <a:rPr lang="zh-TW" altLang="en-US" sz="2000" smtClean="0">
                <a:latin typeface="標楷體" pitchFamily="65" charset="-120"/>
              </a:rPr>
              <a:t>名</a:t>
            </a:r>
            <a:endParaRPr lang="en-US" altLang="zh-TW" sz="2000" smtClean="0">
              <a:latin typeface="標楷體" pitchFamily="65" charset="-120"/>
            </a:endParaRPr>
          </a:p>
          <a:p>
            <a:pPr eaLnBrk="1" hangingPunct="1"/>
            <a:r>
              <a:rPr lang="en-US" altLang="zh-TW" sz="2000" smtClean="0">
                <a:latin typeface="標楷體" pitchFamily="65" charset="-120"/>
              </a:rPr>
              <a:t>2011</a:t>
            </a:r>
            <a:r>
              <a:rPr lang="zh-TW" altLang="en-US" sz="2000" smtClean="0">
                <a:latin typeface="標楷體" pitchFamily="65" charset="-120"/>
              </a:rPr>
              <a:t>春季班</a:t>
            </a:r>
            <a:r>
              <a:rPr lang="en-US" altLang="zh-TW" sz="2000" smtClean="0">
                <a:latin typeface="標楷體" pitchFamily="65" charset="-120"/>
              </a:rPr>
              <a:t>:</a:t>
            </a:r>
            <a:r>
              <a:rPr lang="zh-TW" altLang="en-US" sz="2000" smtClean="0">
                <a:latin typeface="標楷體" pitchFamily="65" charset="-120"/>
              </a:rPr>
              <a:t>美國伊利諾大學香檳校區</a:t>
            </a:r>
            <a:r>
              <a:rPr lang="en-US" altLang="zh-TW" sz="2000" smtClean="0">
                <a:latin typeface="標楷體" pitchFamily="65" charset="-120"/>
              </a:rPr>
              <a:t>1</a:t>
            </a:r>
            <a:r>
              <a:rPr lang="zh-TW" altLang="en-US" sz="2000" smtClean="0">
                <a:latin typeface="標楷體" pitchFamily="65" charset="-120"/>
              </a:rPr>
              <a:t>名</a:t>
            </a:r>
            <a:endParaRPr lang="en-US" altLang="zh-TW" sz="2000" smtClean="0">
              <a:latin typeface="標楷體" pitchFamily="65" charset="-120"/>
            </a:endParaRPr>
          </a:p>
          <a:p>
            <a:pPr eaLnBrk="1" hangingPunct="1">
              <a:buFont typeface="Wingdings" pitchFamily="2" charset="2"/>
              <a:buNone/>
            </a:pPr>
            <a:endParaRPr lang="en-US" altLang="zh-TW" sz="2000" smtClean="0">
              <a:latin typeface="標楷體" pitchFamily="65" charset="-120"/>
            </a:endParaRPr>
          </a:p>
          <a:p>
            <a:pPr eaLnBrk="1" hangingPunct="1">
              <a:buFont typeface="Wingdings" pitchFamily="2" charset="2"/>
              <a:buNone/>
            </a:pPr>
            <a:endParaRPr lang="en-US" altLang="zh-TW" sz="2000" smtClean="0">
              <a:latin typeface="標楷體" pitchFamily="65" charset="-120"/>
            </a:endParaRPr>
          </a:p>
          <a:p>
            <a:pPr eaLnBrk="1" hangingPunct="1">
              <a:buFont typeface="Wingdings" pitchFamily="2" charset="2"/>
              <a:buNone/>
            </a:pPr>
            <a:endParaRPr lang="en-US" altLang="zh-TW" sz="2800" smtClean="0">
              <a:latin typeface="標楷體" pitchFamily="65" charset="-120"/>
            </a:endParaRPr>
          </a:p>
        </p:txBody>
      </p:sp>
      <p:pic>
        <p:nvPicPr>
          <p:cNvPr id="4813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16603" y="4024317"/>
            <a:ext cx="3744913" cy="283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矩形 4"/>
          <p:cNvSpPr>
            <a:spLocks noChangeArrowheads="1"/>
          </p:cNvSpPr>
          <p:nvPr/>
        </p:nvSpPr>
        <p:spPr bwMode="auto">
          <a:xfrm>
            <a:off x="5384802" y="981077"/>
            <a:ext cx="4521200" cy="624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2400" b="1">
                <a:solidFill>
                  <a:srgbClr val="000099"/>
                </a:solidFill>
                <a:latin typeface="Times New Roman" pitchFamily="18" charset="0"/>
                <a:ea typeface="標楷體" pitchFamily="65" charset="-120"/>
              </a:defRPr>
            </a:lvl1pPr>
            <a:lvl2pPr marL="742950" indent="-285750" eaLnBrk="0" hangingPunct="0">
              <a:spcBef>
                <a:spcPct val="20000"/>
              </a:spcBef>
              <a:buClr>
                <a:schemeClr val="hlink"/>
              </a:buClr>
              <a:buSzPct val="55000"/>
              <a:buFont typeface="Wingdings" pitchFamily="2" charset="2"/>
              <a:buChar char="n"/>
              <a:defRPr kumimoji="1" sz="2000" b="1">
                <a:solidFill>
                  <a:srgbClr val="0000CC"/>
                </a:solidFill>
                <a:latin typeface="Times New Roman" pitchFamily="18" charset="0"/>
                <a:ea typeface="標楷體" pitchFamily="65" charset="-120"/>
              </a:defRPr>
            </a:lvl2pPr>
            <a:lvl3pPr marL="1143000" indent="-228600" eaLnBrk="0" hangingPunct="0">
              <a:spcBef>
                <a:spcPct val="20000"/>
              </a:spcBef>
              <a:buClr>
                <a:schemeClr val="folHlink"/>
              </a:buClr>
              <a:buSzPct val="50000"/>
              <a:buFont typeface="Wingdings" pitchFamily="2" charset="2"/>
              <a:buChar char="n"/>
              <a:defRPr kumimoji="1" b="1">
                <a:solidFill>
                  <a:srgbClr val="000099"/>
                </a:solidFill>
                <a:latin typeface="Times New Roman" pitchFamily="18" charset="0"/>
                <a:ea typeface="標楷體" pitchFamily="65" charset="-120"/>
              </a:defRPr>
            </a:lvl3pPr>
            <a:lvl4pPr marL="1600200" indent="-228600" eaLnBrk="0" hangingPunct="0">
              <a:spcBef>
                <a:spcPct val="20000"/>
              </a:spcBef>
              <a:buClr>
                <a:schemeClr val="accent2"/>
              </a:buClr>
              <a:buSzPct val="55000"/>
              <a:buFont typeface="Wingdings" pitchFamily="2" charset="2"/>
              <a:buChar char="n"/>
              <a:defRPr kumimoji="1" sz="1600" b="1">
                <a:solidFill>
                  <a:srgbClr val="0000CC"/>
                </a:solidFill>
                <a:latin typeface="Times New Roman" pitchFamily="18" charset="0"/>
                <a:ea typeface="標楷體" pitchFamily="65" charset="-120"/>
              </a:defRPr>
            </a:lvl4pPr>
            <a:lvl5pPr marL="2057400" indent="-228600" eaLnBrk="0" hangingPunct="0">
              <a:spcBef>
                <a:spcPct val="20000"/>
              </a:spcBef>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1600" b="1">
                <a:solidFill>
                  <a:srgbClr val="000099"/>
                </a:solidFill>
                <a:latin typeface="Times New Roman" pitchFamily="18" charset="0"/>
                <a:ea typeface="標楷體" pitchFamily="65" charset="-120"/>
              </a:defRPr>
            </a:lvl9pPr>
          </a:lstStyle>
          <a:p>
            <a:pPr eaLnBrk="1" hangingPunct="1">
              <a:spcBef>
                <a:spcPct val="0"/>
              </a:spcBef>
              <a:buClrTx/>
              <a:buSzTx/>
            </a:pPr>
            <a:r>
              <a:rPr kumimoji="0" lang="en-US" altLang="zh-TW" sz="1400">
                <a:latin typeface="標楷體" pitchFamily="65" charset="-120"/>
              </a:rPr>
              <a:t> </a:t>
            </a:r>
            <a:r>
              <a:rPr kumimoji="0" lang="en-US" altLang="zh-TW" sz="2000">
                <a:latin typeface="標楷體" pitchFamily="65" charset="-120"/>
              </a:rPr>
              <a:t>2011</a:t>
            </a:r>
            <a:r>
              <a:rPr kumimoji="0" lang="zh-TW" altLang="en-US" sz="2000">
                <a:latin typeface="標楷體" pitchFamily="65" charset="-120"/>
              </a:rPr>
              <a:t>秋季班＆</a:t>
            </a:r>
            <a:r>
              <a:rPr kumimoji="0" lang="en-US" altLang="zh-TW" sz="2000">
                <a:latin typeface="標楷體" pitchFamily="65" charset="-120"/>
              </a:rPr>
              <a:t>2012</a:t>
            </a:r>
            <a:r>
              <a:rPr kumimoji="0" lang="zh-TW" altLang="en-US" sz="2000">
                <a:latin typeface="標楷體" pitchFamily="65" charset="-120"/>
              </a:rPr>
              <a:t>春季班</a:t>
            </a:r>
            <a:r>
              <a:rPr kumimoji="0" lang="en-US" altLang="zh-TW" sz="2000">
                <a:latin typeface="標楷體" pitchFamily="65" charset="-120"/>
              </a:rPr>
              <a:t>:</a:t>
            </a:r>
            <a:r>
              <a:rPr kumimoji="0" lang="zh-TW" altLang="en-US" sz="2000">
                <a:latin typeface="標楷體" pitchFamily="65" charset="-120"/>
              </a:rPr>
              <a:t>美國伊利諾大學香檳校區</a:t>
            </a:r>
            <a:r>
              <a:rPr kumimoji="0" lang="en-US" altLang="zh-TW" sz="2000">
                <a:latin typeface="標楷體" pitchFamily="65" charset="-120"/>
              </a:rPr>
              <a:t>15</a:t>
            </a:r>
            <a:r>
              <a:rPr kumimoji="0" lang="zh-TW" altLang="en-US" sz="2000">
                <a:latin typeface="標楷體" pitchFamily="65" charset="-120"/>
              </a:rPr>
              <a:t>名、美國卡內基美濃大學</a:t>
            </a:r>
            <a:r>
              <a:rPr kumimoji="0" lang="en-US" altLang="zh-TW" sz="2000">
                <a:latin typeface="標楷體" pitchFamily="65" charset="-120"/>
              </a:rPr>
              <a:t>3</a:t>
            </a:r>
            <a:r>
              <a:rPr kumimoji="0" lang="zh-TW" altLang="en-US" sz="2000">
                <a:latin typeface="標楷體" pitchFamily="65" charset="-120"/>
              </a:rPr>
              <a:t>名</a:t>
            </a:r>
            <a:endParaRPr kumimoji="0" lang="en-US" altLang="zh-TW" sz="2000">
              <a:latin typeface="標楷體" pitchFamily="65" charset="-120"/>
            </a:endParaRPr>
          </a:p>
          <a:p>
            <a:pPr eaLnBrk="1" hangingPunct="1">
              <a:spcBef>
                <a:spcPct val="0"/>
              </a:spcBef>
              <a:buClrTx/>
              <a:buSzTx/>
              <a:buFontTx/>
              <a:buNone/>
            </a:pPr>
            <a:r>
              <a:rPr kumimoji="0" lang="en-US" altLang="zh-TW" sz="1400">
                <a:latin typeface="標楷體" pitchFamily="65" charset="-120"/>
                <a:sym typeface="Wingdings" pitchFamily="2" charset="2"/>
              </a:rPr>
              <a:t></a:t>
            </a:r>
            <a:r>
              <a:rPr kumimoji="0" lang="zh-TW" altLang="en-US" sz="1400">
                <a:latin typeface="標楷體" pitchFamily="65" charset="-120"/>
                <a:sym typeface="Wingdings" pitchFamily="2" charset="2"/>
              </a:rPr>
              <a:t> </a:t>
            </a:r>
            <a:r>
              <a:rPr kumimoji="0" lang="en-US" altLang="zh-TW" sz="2000">
                <a:latin typeface="標楷體" pitchFamily="65" charset="-120"/>
              </a:rPr>
              <a:t>2012</a:t>
            </a:r>
            <a:r>
              <a:rPr kumimoji="0" lang="zh-TW" altLang="en-US" sz="2000">
                <a:latin typeface="標楷體" pitchFamily="65" charset="-120"/>
              </a:rPr>
              <a:t>秋季班：美國伊利諾大學香檳校區</a:t>
            </a:r>
            <a:r>
              <a:rPr kumimoji="0" lang="en-US" altLang="zh-TW" sz="2000">
                <a:latin typeface="標楷體" pitchFamily="65" charset="-120"/>
              </a:rPr>
              <a:t>12</a:t>
            </a:r>
            <a:r>
              <a:rPr kumimoji="0" lang="zh-TW" altLang="en-US" sz="2000">
                <a:latin typeface="標楷體" pitchFamily="65" charset="-120"/>
              </a:rPr>
              <a:t>名、歐洲瑞典皇家理工學院等</a:t>
            </a:r>
            <a:r>
              <a:rPr kumimoji="0" lang="en-US" altLang="zh-TW" sz="2000">
                <a:latin typeface="標楷體" pitchFamily="65" charset="-120"/>
              </a:rPr>
              <a:t>7</a:t>
            </a:r>
            <a:r>
              <a:rPr kumimoji="0" lang="zh-TW" altLang="en-US" sz="2000">
                <a:latin typeface="標楷體" pitchFamily="65" charset="-120"/>
              </a:rPr>
              <a:t>名</a:t>
            </a:r>
            <a:endParaRPr kumimoji="0" lang="en-US" altLang="zh-TW" sz="2000">
              <a:latin typeface="標楷體" pitchFamily="65" charset="-120"/>
            </a:endParaRPr>
          </a:p>
          <a:p>
            <a:pPr eaLnBrk="1" hangingPunct="1">
              <a:spcBef>
                <a:spcPct val="0"/>
              </a:spcBef>
              <a:buClrTx/>
              <a:buSzTx/>
              <a:buFontTx/>
              <a:buNone/>
            </a:pPr>
            <a:r>
              <a:rPr kumimoji="0" lang="en-US" altLang="zh-TW" sz="2000">
                <a:latin typeface="標楷體" pitchFamily="65" charset="-120"/>
                <a:sym typeface="Wingdings" pitchFamily="2" charset="2"/>
              </a:rPr>
              <a:t></a:t>
            </a:r>
            <a:r>
              <a:rPr kumimoji="0" lang="zh-TW" altLang="en-US" sz="2000">
                <a:latin typeface="標楷體" pitchFamily="65" charset="-120"/>
                <a:sym typeface="Wingdings" pitchFamily="2" charset="2"/>
              </a:rPr>
              <a:t> </a:t>
            </a:r>
            <a:r>
              <a:rPr kumimoji="0" lang="en-US" altLang="zh-TW" sz="2000">
                <a:latin typeface="標楷體" pitchFamily="65" charset="-120"/>
              </a:rPr>
              <a:t>2013</a:t>
            </a:r>
            <a:r>
              <a:rPr kumimoji="0" lang="zh-TW" altLang="en-US" sz="2000">
                <a:latin typeface="標楷體" pitchFamily="65" charset="-120"/>
              </a:rPr>
              <a:t>秋季班</a:t>
            </a:r>
            <a:r>
              <a:rPr kumimoji="0" lang="en-US" altLang="zh-TW" sz="2000">
                <a:latin typeface="標楷體" pitchFamily="65" charset="-120"/>
              </a:rPr>
              <a:t>:</a:t>
            </a:r>
            <a:r>
              <a:rPr kumimoji="0" lang="zh-TW" altLang="en-US" sz="2000">
                <a:latin typeface="標楷體" pitchFamily="65" charset="-120"/>
              </a:rPr>
              <a:t>美國伊利諾大學香檳校區</a:t>
            </a:r>
            <a:r>
              <a:rPr kumimoji="0" lang="en-US" altLang="zh-TW" sz="2000">
                <a:latin typeface="標楷體" pitchFamily="65" charset="-120"/>
              </a:rPr>
              <a:t>16</a:t>
            </a:r>
            <a:r>
              <a:rPr kumimoji="0" lang="zh-TW" altLang="en-US" sz="2000">
                <a:latin typeface="標楷體" pitchFamily="65" charset="-120"/>
              </a:rPr>
              <a:t>名、歐洲慕尼黑大學等</a:t>
            </a:r>
            <a:r>
              <a:rPr kumimoji="0" lang="en-US" altLang="zh-TW" sz="2000">
                <a:latin typeface="標楷體" pitchFamily="65" charset="-120"/>
              </a:rPr>
              <a:t>6</a:t>
            </a:r>
            <a:r>
              <a:rPr kumimoji="0" lang="zh-TW" altLang="en-US" sz="2000">
                <a:latin typeface="標楷體" pitchFamily="65" charset="-120"/>
              </a:rPr>
              <a:t>名</a:t>
            </a:r>
            <a:endParaRPr kumimoji="0" lang="en-US" altLang="zh-TW" sz="2000">
              <a:latin typeface="標楷體" pitchFamily="65" charset="-120"/>
            </a:endParaRPr>
          </a:p>
          <a:p>
            <a:pPr eaLnBrk="1" hangingPunct="1">
              <a:spcBef>
                <a:spcPct val="0"/>
              </a:spcBef>
              <a:buClrTx/>
              <a:buSzTx/>
              <a:buFontTx/>
              <a:buNone/>
            </a:pPr>
            <a:r>
              <a:rPr kumimoji="0" lang="en-US" altLang="zh-TW" sz="2000">
                <a:latin typeface="標楷體" pitchFamily="65" charset="-120"/>
                <a:sym typeface="Wingdings" pitchFamily="2" charset="2"/>
              </a:rPr>
              <a:t></a:t>
            </a:r>
            <a:r>
              <a:rPr kumimoji="0" lang="zh-TW" altLang="en-US" sz="2000">
                <a:latin typeface="標楷體" pitchFamily="65" charset="-120"/>
                <a:sym typeface="Wingdings" pitchFamily="2" charset="2"/>
              </a:rPr>
              <a:t> </a:t>
            </a:r>
            <a:r>
              <a:rPr kumimoji="0" lang="en-US" altLang="zh-TW" sz="2000">
                <a:latin typeface="標楷體" pitchFamily="65" charset="-120"/>
              </a:rPr>
              <a:t>2014</a:t>
            </a:r>
            <a:r>
              <a:rPr kumimoji="0" lang="zh-TW" altLang="en-US" sz="2000">
                <a:latin typeface="標楷體" pitchFamily="65" charset="-120"/>
              </a:rPr>
              <a:t>秋季班</a:t>
            </a:r>
            <a:r>
              <a:rPr kumimoji="0" lang="en-US" altLang="zh-TW" sz="2000">
                <a:latin typeface="標楷體" pitchFamily="65" charset="-120"/>
              </a:rPr>
              <a:t>:</a:t>
            </a:r>
            <a:r>
              <a:rPr kumimoji="0" lang="zh-TW" altLang="en-US" sz="2000">
                <a:latin typeface="標楷體" pitchFamily="65" charset="-120"/>
              </a:rPr>
              <a:t>美國伊利諾大學香檳校區</a:t>
            </a:r>
            <a:r>
              <a:rPr kumimoji="0" lang="en-US" altLang="zh-TW" sz="2000">
                <a:latin typeface="標楷體" pitchFamily="65" charset="-120"/>
              </a:rPr>
              <a:t>15</a:t>
            </a:r>
            <a:r>
              <a:rPr kumimoji="0" lang="zh-TW" altLang="en-US" sz="2000">
                <a:latin typeface="標楷體" pitchFamily="65" charset="-120"/>
              </a:rPr>
              <a:t>名、美國卡內基美濃大學</a:t>
            </a:r>
            <a:r>
              <a:rPr kumimoji="0" lang="en-US" altLang="zh-TW" sz="2000">
                <a:latin typeface="標楷體" pitchFamily="65" charset="-120"/>
              </a:rPr>
              <a:t>1</a:t>
            </a:r>
            <a:r>
              <a:rPr kumimoji="0" lang="zh-TW" altLang="en-US" sz="2000">
                <a:latin typeface="標楷體" pitchFamily="65" charset="-120"/>
              </a:rPr>
              <a:t>名、歐洲比利時大學等</a:t>
            </a:r>
            <a:r>
              <a:rPr kumimoji="0" lang="en-US" altLang="zh-TW" sz="2000">
                <a:latin typeface="標楷體" pitchFamily="65" charset="-120"/>
              </a:rPr>
              <a:t>4</a:t>
            </a:r>
            <a:r>
              <a:rPr kumimoji="0" lang="zh-TW" altLang="en-US" sz="2000">
                <a:latin typeface="標楷體" pitchFamily="65" charset="-120"/>
              </a:rPr>
              <a:t>名</a:t>
            </a:r>
            <a:endParaRPr kumimoji="0" lang="en-US" altLang="zh-TW" sz="2000">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r>
              <a:rPr kumimoji="0" lang="zh-TW" altLang="en-US" sz="2000">
                <a:solidFill>
                  <a:schemeClr val="tx2"/>
                </a:solidFill>
                <a:latin typeface="標楷體" pitchFamily="65" charset="-120"/>
              </a:rPr>
              <a:t>      </a:t>
            </a:r>
            <a:endParaRPr kumimoji="0" lang="en-US" altLang="zh-TW" sz="2000">
              <a:solidFill>
                <a:schemeClr val="tx2"/>
              </a:solidFill>
              <a:latin typeface="標楷體" pitchFamily="65" charset="-120"/>
            </a:endParaRPr>
          </a:p>
          <a:p>
            <a:pPr eaLnBrk="1" hangingPunct="1">
              <a:spcBef>
                <a:spcPct val="0"/>
              </a:spcBef>
              <a:buClrTx/>
              <a:buSzTx/>
              <a:buFontTx/>
              <a:buNone/>
            </a:pPr>
            <a:r>
              <a:rPr kumimoji="0" lang="zh-TW" altLang="en-US" sz="2000">
                <a:solidFill>
                  <a:schemeClr val="tx2"/>
                </a:solidFill>
                <a:latin typeface="標楷體" pitchFamily="65" charset="-120"/>
              </a:rPr>
              <a:t>       </a:t>
            </a:r>
            <a:endParaRPr kumimoji="0" lang="en-US" altLang="zh-TW" sz="2000">
              <a:solidFill>
                <a:schemeClr val="tx2"/>
              </a:solidFill>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endParaRPr kumimoji="0" lang="zh-TW" altLang="en-US" sz="2000">
              <a:solidFill>
                <a:schemeClr val="tx2"/>
              </a:solidFill>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endParaRPr kumimoji="0" lang="en-US" altLang="zh-TW" sz="2000">
              <a:solidFill>
                <a:schemeClr val="tx2"/>
              </a:solidFill>
              <a:latin typeface="標楷體" pitchFamily="65" charset="-120"/>
            </a:endParaRPr>
          </a:p>
          <a:p>
            <a:pPr eaLnBrk="1" hangingPunct="1">
              <a:spcBef>
                <a:spcPct val="0"/>
              </a:spcBef>
              <a:buClrTx/>
              <a:buSzTx/>
              <a:buFontTx/>
              <a:buNone/>
            </a:pPr>
            <a:r>
              <a:rPr kumimoji="0" lang="en-US" altLang="zh-TW" sz="2000">
                <a:solidFill>
                  <a:schemeClr val="tx2"/>
                </a:solidFill>
                <a:latin typeface="標楷體" pitchFamily="65" charset="-120"/>
              </a:rPr>
              <a:t>     </a:t>
            </a:r>
          </a:p>
        </p:txBody>
      </p:sp>
    </p:spTree>
    <p:extLst>
      <p:ext uri="{BB962C8B-B14F-4D97-AF65-F5344CB8AC3E}">
        <p14:creationId xmlns:p14="http://schemas.microsoft.com/office/powerpoint/2010/main" xmlns="" val="3144854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200025" y="836613"/>
            <a:ext cx="6265864" cy="914400"/>
          </a:xfrm>
        </p:spPr>
        <p:txBody>
          <a:bodyPr/>
          <a:lstStyle/>
          <a:p>
            <a:pPr eaLnBrk="1" hangingPunct="1">
              <a:defRPr/>
            </a:pPr>
            <a:r>
              <a:rPr lang="zh-TW" altLang="en-US" dirty="0" smtClean="0">
                <a:solidFill>
                  <a:srgbClr val="FF0000"/>
                </a:solidFill>
                <a:effectLst>
                  <a:outerShdw blurRad="38100" dist="38100" dir="2700000" algn="tl">
                    <a:srgbClr val="C0C0C0"/>
                  </a:outerShdw>
                </a:effectLst>
                <a:latin typeface="標楷體" pitchFamily="65" charset="-120"/>
              </a:rPr>
              <a:t>電機資訊學士班</a:t>
            </a:r>
            <a:r>
              <a:rPr lang="en-US" altLang="zh-TW" dirty="0" smtClean="0">
                <a:solidFill>
                  <a:srgbClr val="FF0000"/>
                </a:solidFill>
                <a:effectLst>
                  <a:outerShdw blurRad="38100" dist="38100" dir="2700000" algn="tl">
                    <a:srgbClr val="C0C0C0"/>
                  </a:outerShdw>
                </a:effectLst>
                <a:latin typeface="標楷體" pitchFamily="65" charset="-120"/>
              </a:rPr>
              <a:t/>
            </a:r>
            <a:br>
              <a:rPr lang="en-US" altLang="zh-TW" dirty="0" smtClean="0">
                <a:solidFill>
                  <a:srgbClr val="FF0000"/>
                </a:solidFill>
                <a:effectLst>
                  <a:outerShdw blurRad="38100" dist="38100" dir="2700000" algn="tl">
                    <a:srgbClr val="C0C0C0"/>
                  </a:outerShdw>
                </a:effectLst>
                <a:latin typeface="標楷體" pitchFamily="65" charset="-120"/>
              </a:rPr>
            </a:br>
            <a:r>
              <a:rPr lang="zh-TW" altLang="en-US" dirty="0" smtClean="0">
                <a:solidFill>
                  <a:srgbClr val="FF0000"/>
                </a:solidFill>
                <a:effectLst>
                  <a:outerShdw blurRad="38100" dist="38100" dir="2700000" algn="tl">
                    <a:srgbClr val="C0C0C0"/>
                  </a:outerShdw>
                </a:effectLst>
                <a:latin typeface="標楷體" pitchFamily="65" charset="-120"/>
              </a:rPr>
              <a:t>大學甄選入學條件</a:t>
            </a:r>
          </a:p>
        </p:txBody>
      </p:sp>
      <p:sp>
        <p:nvSpPr>
          <p:cNvPr id="533507" name="Rectangle 3"/>
          <p:cNvSpPr>
            <a:spLocks noGrp="1" noChangeArrowheads="1"/>
          </p:cNvSpPr>
          <p:nvPr>
            <p:ph type="body" idx="1"/>
          </p:nvPr>
        </p:nvSpPr>
        <p:spPr>
          <a:xfrm>
            <a:off x="560388" y="2060575"/>
            <a:ext cx="6026150" cy="4203700"/>
          </a:xfrm>
        </p:spPr>
        <p:txBody>
          <a:bodyPr/>
          <a:lstStyle/>
          <a:p>
            <a:pPr eaLnBrk="1" hangingPunct="1">
              <a:defRPr/>
            </a:pPr>
            <a:r>
              <a:rPr lang="zh-TW" altLang="en-US" sz="2800" dirty="0" smtClean="0">
                <a:effectLst>
                  <a:outerShdw blurRad="38100" dist="38100" dir="2700000" algn="tl">
                    <a:srgbClr val="C0C0C0"/>
                  </a:outerShdw>
                </a:effectLst>
              </a:rPr>
              <a:t>學測成績</a:t>
            </a:r>
            <a:r>
              <a:rPr lang="en-US" altLang="zh-TW" sz="2800" dirty="0" smtClean="0">
                <a:effectLst>
                  <a:outerShdw blurRad="38100" dist="38100" dir="2700000" algn="tl">
                    <a:srgbClr val="C0C0C0"/>
                  </a:outerShdw>
                </a:effectLst>
              </a:rPr>
              <a:t>: 70-75 </a:t>
            </a:r>
            <a:r>
              <a:rPr lang="zh-TW" altLang="en-US" sz="2800" dirty="0" smtClean="0">
                <a:effectLst>
                  <a:outerShdw blurRad="38100" dist="38100" dir="2700000" algn="tl">
                    <a:srgbClr val="C0C0C0"/>
                  </a:outerShdw>
                </a:effectLst>
              </a:rPr>
              <a:t>級分</a:t>
            </a:r>
          </a:p>
          <a:p>
            <a:pPr eaLnBrk="1" hangingPunct="1">
              <a:defRPr/>
            </a:pPr>
            <a:r>
              <a:rPr lang="zh-TW" altLang="en-US" sz="2800" dirty="0" smtClean="0">
                <a:effectLst>
                  <a:outerShdw blurRad="38100" dist="38100" dir="2700000" algn="tl">
                    <a:srgbClr val="C0C0C0"/>
                  </a:outerShdw>
                </a:effectLst>
              </a:rPr>
              <a:t>書面審查資料</a:t>
            </a:r>
            <a:r>
              <a:rPr lang="en-US" altLang="zh-TW" sz="2800" dirty="0" smtClean="0">
                <a:effectLst>
                  <a:outerShdw blurRad="38100" dist="38100" dir="2700000" algn="tl">
                    <a:srgbClr val="C0C0C0"/>
                  </a:outerShdw>
                </a:effectLst>
              </a:rPr>
              <a:t>: </a:t>
            </a:r>
            <a:r>
              <a:rPr lang="zh-TW" altLang="en-US" sz="2800" dirty="0" smtClean="0">
                <a:effectLst>
                  <a:outerShdw blurRad="38100" dist="38100" dir="2700000" algn="tl">
                    <a:srgbClr val="C0C0C0"/>
                  </a:outerShdw>
                </a:effectLst>
              </a:rPr>
              <a:t>考生基本資料、在校成績證明、自傳、競賽成果、與其他有利審查之文件資料。</a:t>
            </a:r>
          </a:p>
          <a:p>
            <a:pPr eaLnBrk="1" hangingPunct="1">
              <a:defRPr/>
            </a:pPr>
            <a:r>
              <a:rPr lang="zh-TW" altLang="en-US" sz="2800" dirty="0" smtClean="0">
                <a:effectLst>
                  <a:outerShdw blurRad="38100" dist="38100" dir="2700000" algn="tl">
                    <a:srgbClr val="C0C0C0"/>
                  </a:outerShdw>
                </a:effectLst>
              </a:rPr>
              <a:t>面試</a:t>
            </a:r>
            <a:r>
              <a:rPr lang="en-US" altLang="zh-TW" sz="2800" dirty="0" smtClean="0">
                <a:effectLst>
                  <a:outerShdw blurRad="38100" dist="38100" dir="2700000" algn="tl">
                    <a:srgbClr val="C0C0C0"/>
                  </a:outerShdw>
                </a:effectLst>
              </a:rPr>
              <a:t>: </a:t>
            </a:r>
            <a:r>
              <a:rPr lang="zh-TW" altLang="en-US" sz="2800" dirty="0" smtClean="0">
                <a:effectLst>
                  <a:outerShdw blurRad="38100" dist="38100" dir="2700000" algn="tl">
                    <a:srgbClr val="C0C0C0"/>
                  </a:outerShdw>
                </a:effectLst>
              </a:rPr>
              <a:t>一般性向</a:t>
            </a:r>
            <a:r>
              <a:rPr lang="en-US" altLang="zh-TW" sz="2800" dirty="0" smtClean="0">
                <a:effectLst>
                  <a:outerShdw blurRad="38100" dist="38100" dir="2700000" algn="tl">
                    <a:srgbClr val="C0C0C0"/>
                  </a:outerShdw>
                </a:effectLst>
              </a:rPr>
              <a:t>(</a:t>
            </a:r>
            <a:r>
              <a:rPr lang="zh-TW" altLang="en-US" sz="2800" dirty="0" smtClean="0">
                <a:effectLst>
                  <a:outerShdw blurRad="38100" dist="38100" dir="2700000" algn="tl">
                    <a:srgbClr val="C0C0C0"/>
                  </a:outerShdw>
                </a:effectLst>
              </a:rPr>
              <a:t>含英文能力</a:t>
            </a:r>
            <a:r>
              <a:rPr lang="en-US" altLang="zh-TW" sz="2800" dirty="0" smtClean="0">
                <a:effectLst>
                  <a:outerShdw blurRad="38100" dist="38100" dir="2700000" algn="tl">
                    <a:srgbClr val="C0C0C0"/>
                  </a:outerShdw>
                </a:effectLst>
              </a:rPr>
              <a:t>), </a:t>
            </a:r>
            <a:r>
              <a:rPr lang="zh-TW" altLang="en-US" sz="2800" dirty="0" smtClean="0">
                <a:effectLst>
                  <a:outerShdw blurRad="38100" dist="38100" dir="2700000" algn="tl">
                    <a:srgbClr val="C0C0C0"/>
                  </a:outerShdw>
                </a:effectLst>
              </a:rPr>
              <a:t>數學能力</a:t>
            </a:r>
            <a:r>
              <a:rPr lang="en-US" altLang="zh-TW" sz="2800" dirty="0" smtClean="0">
                <a:effectLst>
                  <a:outerShdw blurRad="38100" dist="38100" dir="2700000" algn="tl">
                    <a:srgbClr val="C0C0C0"/>
                  </a:outerShdw>
                </a:effectLst>
              </a:rPr>
              <a:t>, </a:t>
            </a:r>
            <a:r>
              <a:rPr lang="zh-TW" altLang="en-US" sz="2800" dirty="0" smtClean="0">
                <a:effectLst>
                  <a:outerShdw blurRad="38100" dist="38100" dir="2700000" algn="tl">
                    <a:srgbClr val="C0C0C0"/>
                  </a:outerShdw>
                </a:effectLst>
              </a:rPr>
              <a:t>物理能力</a:t>
            </a:r>
            <a:endParaRPr lang="en-US" altLang="zh-TW" sz="2800" dirty="0" smtClean="0">
              <a:effectLst>
                <a:outerShdw blurRad="38100" dist="38100" dir="2700000" algn="tl">
                  <a:srgbClr val="C0C0C0"/>
                </a:outerShdw>
              </a:effectLst>
            </a:endParaRPr>
          </a:p>
          <a:p>
            <a:pPr eaLnBrk="1" hangingPunct="1">
              <a:defRPr/>
            </a:pPr>
            <a:endParaRPr lang="en-US" altLang="zh-TW" sz="2800" dirty="0">
              <a:effectLst>
                <a:outerShdw blurRad="38100" dist="38100" dir="2700000" algn="tl">
                  <a:srgbClr val="C0C0C0"/>
                </a:outerShdw>
              </a:effectLst>
            </a:endParaRPr>
          </a:p>
          <a:p>
            <a:pPr marL="0" indent="0" eaLnBrk="1" hangingPunct="1">
              <a:buFont typeface="Wingdings" pitchFamily="2" charset="2"/>
              <a:buNone/>
              <a:defRPr/>
            </a:pPr>
            <a:r>
              <a:rPr lang="en-US" altLang="zh-TW" sz="2800" dirty="0" smtClean="0">
                <a:solidFill>
                  <a:srgbClr val="3399FF"/>
                </a:solidFill>
              </a:rPr>
              <a:t>(</a:t>
            </a:r>
            <a:r>
              <a:rPr lang="zh-TW" altLang="zh-TW" sz="2800" dirty="0" smtClean="0">
                <a:solidFill>
                  <a:srgbClr val="3399FF"/>
                </a:solidFill>
              </a:rPr>
              <a:t>本</a:t>
            </a:r>
            <a:r>
              <a:rPr lang="zh-TW" altLang="zh-TW" sz="2800" dirty="0">
                <a:solidFill>
                  <a:srgbClr val="3399FF"/>
                </a:solidFill>
              </a:rPr>
              <a:t>班採菁英教育，培養具國際觀及高創意之電機資訊跨領域</a:t>
            </a:r>
            <a:r>
              <a:rPr lang="zh-TW" altLang="zh-TW" sz="2800" dirty="0" smtClean="0">
                <a:solidFill>
                  <a:srgbClr val="3399FF"/>
                </a:solidFill>
              </a:rPr>
              <a:t>人才</a:t>
            </a:r>
            <a:r>
              <a:rPr lang="zh-TW" altLang="en-US" sz="2800" dirty="0" smtClean="0">
                <a:solidFill>
                  <a:srgbClr val="3399FF"/>
                </a:solidFill>
                <a:latin typeface="標楷體"/>
                <a:ea typeface="標楷體"/>
              </a:rPr>
              <a:t>。</a:t>
            </a:r>
            <a:r>
              <a:rPr lang="en-US" altLang="zh-TW" sz="2800" dirty="0" smtClean="0">
                <a:solidFill>
                  <a:srgbClr val="3399FF"/>
                </a:solidFill>
                <a:latin typeface="標楷體"/>
                <a:ea typeface="標楷體"/>
              </a:rPr>
              <a:t>)</a:t>
            </a:r>
            <a:endParaRPr lang="zh-TW" altLang="en-US" sz="2800" dirty="0" smtClean="0">
              <a:solidFill>
                <a:srgbClr val="3399FF"/>
              </a:solidFill>
              <a:effectLst>
                <a:outerShdw blurRad="38100" dist="38100" dir="2700000" algn="tl">
                  <a:srgbClr val="C0C0C0"/>
                </a:outerShdw>
              </a:effectLst>
            </a:endParaRPr>
          </a:p>
        </p:txBody>
      </p:sp>
      <p:pic>
        <p:nvPicPr>
          <p:cNvPr id="49156" name="Picture 4" descr="D:\1000413\_照片集錦\577283_440365339318535_302434302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6538" y="981075"/>
            <a:ext cx="320675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14309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2792413" y="-149225"/>
            <a:ext cx="6985000" cy="914400"/>
          </a:xfrm>
        </p:spPr>
        <p:txBody>
          <a:bodyPr/>
          <a:lstStyle/>
          <a:p>
            <a:pPr eaLnBrk="1" hangingPunct="1">
              <a:spcBef>
                <a:spcPct val="50000"/>
              </a:spcBef>
              <a:defRPr/>
            </a:pPr>
            <a:r>
              <a:rPr lang="zh-TW" altLang="en-US" sz="4400" dirty="0">
                <a:solidFill>
                  <a:srgbClr val="0000CC"/>
                </a:solidFill>
                <a:effectLst>
                  <a:outerShdw blurRad="38100" dist="38100" dir="2700000" algn="tl">
                    <a:srgbClr val="000000">
                      <a:alpha val="43137"/>
                    </a:srgbClr>
                  </a:outerShdw>
                </a:effectLst>
                <a:latin typeface="標楷體" pitchFamily="65" charset="-120"/>
                <a:cs typeface="+mn-cs"/>
              </a:rPr>
              <a:t>學校入學 金</a:t>
            </a:r>
            <a:r>
              <a:rPr lang="en-US" altLang="zh-TW" sz="4400" dirty="0">
                <a:solidFill>
                  <a:srgbClr val="0000CC"/>
                </a:solidFill>
                <a:effectLst>
                  <a:outerShdw blurRad="38100" dist="38100" dir="2700000" algn="tl">
                    <a:srgbClr val="000000">
                      <a:alpha val="43137"/>
                    </a:srgbClr>
                  </a:outerShdw>
                </a:effectLst>
                <a:latin typeface="標楷體" pitchFamily="65" charset="-120"/>
                <a:cs typeface="+mn-cs"/>
              </a:rPr>
              <a:t>/</a:t>
            </a:r>
            <a:r>
              <a:rPr lang="zh-TW" altLang="en-US" sz="4400" dirty="0">
                <a:solidFill>
                  <a:srgbClr val="0000CC"/>
                </a:solidFill>
                <a:effectLst>
                  <a:outerShdw blurRad="38100" dist="38100" dir="2700000" algn="tl">
                    <a:srgbClr val="000000">
                      <a:alpha val="43137"/>
                    </a:srgbClr>
                  </a:outerShdw>
                </a:effectLst>
                <a:latin typeface="標楷體" pitchFamily="65" charset="-120"/>
                <a:cs typeface="+mn-cs"/>
              </a:rPr>
              <a:t>銀竹獎學金</a:t>
            </a:r>
          </a:p>
        </p:txBody>
      </p:sp>
      <p:graphicFrame>
        <p:nvGraphicFramePr>
          <p:cNvPr id="7" name="Group 5"/>
          <p:cNvGraphicFramePr>
            <a:graphicFrameLocks noGrp="1"/>
          </p:cNvGraphicFramePr>
          <p:nvPr>
            <p:ph idx="1"/>
            <p:extLst>
              <p:ext uri="{D42A27DB-BD31-4B8C-83A1-F6EECF244321}">
                <p14:modId xmlns:p14="http://schemas.microsoft.com/office/powerpoint/2010/main" xmlns="" val="2174368447"/>
              </p:ext>
            </p:extLst>
          </p:nvPr>
        </p:nvGraphicFramePr>
        <p:xfrm>
          <a:off x="128464" y="908720"/>
          <a:ext cx="9345614" cy="5684313"/>
        </p:xfrm>
        <a:graphic>
          <a:graphicData uri="http://schemas.openxmlformats.org/drawingml/2006/table">
            <a:tbl>
              <a:tblPr>
                <a:tableStyleId>{2D5ABB26-0587-4C30-8999-92F81FD0307C}</a:tableStyleId>
              </a:tblPr>
              <a:tblGrid>
                <a:gridCol w="6259273"/>
                <a:gridCol w="839555"/>
                <a:gridCol w="2246786"/>
              </a:tblGrid>
              <a:tr h="37034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smtClean="0">
                          <a:ln>
                            <a:noFill/>
                          </a:ln>
                          <a:effectLst/>
                          <a:latin typeface="標楷體" pitchFamily="65" charset="-120"/>
                          <a:ea typeface="標楷體" pitchFamily="65" charset="-120"/>
                        </a:rPr>
                        <a:t>獎學金</a:t>
                      </a:r>
                      <a:endPar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smtClean="0">
                          <a:ln>
                            <a:noFill/>
                          </a:ln>
                          <a:effectLst/>
                          <a:latin typeface="標楷體" pitchFamily="65" charset="-120"/>
                          <a:ea typeface="標楷體" pitchFamily="65" charset="-120"/>
                        </a:rPr>
                        <a:t>名額</a:t>
                      </a:r>
                      <a:endPar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b="1" u="none" strike="noStrike" cap="none" normalizeH="0" baseline="0" dirty="0" smtClean="0">
                          <a:ln>
                            <a:noFill/>
                          </a:ln>
                          <a:effectLst/>
                          <a:latin typeface="標楷體" pitchFamily="65" charset="-120"/>
                          <a:ea typeface="標楷體" pitchFamily="65" charset="-120"/>
                        </a:rPr>
                        <a:t>每名學生金額</a:t>
                      </a:r>
                      <a:endPar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朱順一合勤獎學金</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學業優異獎</a:t>
                      </a:r>
                      <a:r>
                        <a:rPr kumimoji="0" lang="en-US" altLang="zh-TW" sz="1800" u="none" strike="noStrike" cap="none" normalizeH="0" baseline="0" dirty="0" smtClean="0">
                          <a:ln>
                            <a:noFill/>
                          </a:ln>
                          <a:effectLst/>
                          <a:latin typeface="標楷體" pitchFamily="65" charset="-120"/>
                          <a:ea typeface="標楷體" pitchFamily="65" charset="-120"/>
                        </a:rPr>
                        <a:t>)</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18</a:t>
                      </a:r>
                      <a:endParaRPr kumimoji="0" lang="en-US" altLang="zh-TW" sz="18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100000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中國工程師學會優秀工程學生獎學金</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30000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送珍敦品勵學獎學金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50000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smtClean="0">
                          <a:ln>
                            <a:noFill/>
                          </a:ln>
                          <a:effectLst/>
                          <a:latin typeface="標楷體" pitchFamily="65" charset="-120"/>
                          <a:ea typeface="標楷體" pitchFamily="65" charset="-120"/>
                        </a:rPr>
                        <a:t>財團法人潘文淵文教基金會獎學金</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大學部</a:t>
                      </a:r>
                      <a:r>
                        <a:rPr kumimoji="0" lang="en-US" altLang="zh-TW" sz="1800" u="none" strike="noStrike" cap="none" normalizeH="0" baseline="0" dirty="0" smtClean="0">
                          <a:ln>
                            <a:noFill/>
                          </a:ln>
                          <a:effectLst/>
                          <a:latin typeface="標楷體" pitchFamily="65" charset="-120"/>
                          <a:ea typeface="標楷體" pitchFamily="65" charset="-120"/>
                        </a:rPr>
                        <a:t>)</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3</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25000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殷之同紀念獎學金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3</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30000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黃宗裳教育獎學金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東光教育基金會獎學金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12000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交大</a:t>
                      </a:r>
                      <a:r>
                        <a:rPr kumimoji="0" lang="en-US" altLang="zh-TW" sz="1800" u="none" strike="noStrike" cap="none" normalizeH="0" baseline="0" dirty="0" smtClean="0">
                          <a:ln>
                            <a:noFill/>
                          </a:ln>
                          <a:effectLst/>
                          <a:latin typeface="標楷體" pitchFamily="65" charset="-120"/>
                          <a:ea typeface="標楷體" pitchFamily="65" charset="-120"/>
                        </a:rPr>
                        <a:t>60</a:t>
                      </a:r>
                      <a:r>
                        <a:rPr kumimoji="0" lang="zh-TW" altLang="en-US" sz="1800" u="none" strike="noStrike" cap="none" normalizeH="0" baseline="0" dirty="0" smtClean="0">
                          <a:ln>
                            <a:noFill/>
                          </a:ln>
                          <a:effectLst/>
                          <a:latin typeface="標楷體" pitchFamily="65" charset="-120"/>
                          <a:ea typeface="標楷體" pitchFamily="65" charset="-120"/>
                        </a:rPr>
                        <a:t>級校友李岳貞培育獎學金</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90000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台達電子公司</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前程科技</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勤智等獎學金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2-</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10000-15000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63015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尹仲容程湛英</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胡博淵</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陳果夫</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劉壽人</a:t>
                      </a: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altLang="en-US" sz="1800" u="none" strike="noStrike" cap="none" normalizeH="0" baseline="0" dirty="0" smtClean="0">
                          <a:ln>
                            <a:noFill/>
                          </a:ln>
                          <a:effectLst/>
                          <a:latin typeface="標楷體" pitchFamily="65" charset="-120"/>
                          <a:ea typeface="標楷體" pitchFamily="65" charset="-120"/>
                        </a:rPr>
                        <a:t>楊家瑜</a:t>
                      </a:r>
                      <a:endParaRPr kumimoji="0" lang="en-US" altLang="zh-TW" sz="1800" u="none" strike="noStrike" cap="none" normalizeH="0" baseline="0" dirty="0" smtClean="0">
                        <a:ln>
                          <a:noFill/>
                        </a:ln>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effectLst/>
                          <a:latin typeface="標楷體" pitchFamily="65" charset="-120"/>
                          <a:ea typeface="標楷體" pitchFamily="65" charset="-120"/>
                        </a:rPr>
                        <a:t>劉羅柳氏先生等獎學金</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1-30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5000-20000</a:t>
                      </a:r>
                      <a:endParaRPr kumimoji="0"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91428" marR="91428" marT="45737" marB="45737" horzOverflow="overflow"/>
                </a:tc>
              </a:tr>
              <a:tr h="4057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solidFill>
                            <a:srgbClr val="FF0000"/>
                          </a:solidFill>
                          <a:effectLst/>
                          <a:latin typeface="標楷體" pitchFamily="65" charset="-120"/>
                          <a:ea typeface="標楷體" pitchFamily="65" charset="-120"/>
                        </a:rPr>
                        <a:t>施振榮獎學金</a:t>
                      </a: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800" u="none" strike="noStrike" cap="none" normalizeH="0" baseline="0" dirty="0" smtClean="0">
                          <a:ln>
                            <a:noFill/>
                          </a:ln>
                          <a:solidFill>
                            <a:srgbClr val="FF0000"/>
                          </a:solidFill>
                          <a:effectLst/>
                          <a:latin typeface="標楷體" pitchFamily="65" charset="-120"/>
                          <a:ea typeface="標楷體" pitchFamily="65" charset="-120"/>
                        </a:rPr>
                        <a:t>電資班及電子系優先</a:t>
                      </a: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a:t>
                      </a: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60</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L="91428" marR="91428" marT="45737" marB="45737"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120000</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L="91428" marR="91428" marT="45737" marB="45737" horzOverflow="overflow"/>
                </a:tc>
              </a:tr>
              <a:tr h="3600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solidFill>
                            <a:srgbClr val="FF0000"/>
                          </a:solidFill>
                          <a:effectLst/>
                          <a:latin typeface="標楷體" pitchFamily="65" charset="-120"/>
                          <a:ea typeface="標楷體" pitchFamily="65" charset="-120"/>
                        </a:rPr>
                        <a:t>最新</a:t>
                      </a: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800" u="none" strike="noStrike" cap="none" normalizeH="0" baseline="0" dirty="0" smtClean="0">
                          <a:ln>
                            <a:noFill/>
                          </a:ln>
                          <a:solidFill>
                            <a:srgbClr val="FF0000"/>
                          </a:solidFill>
                          <a:effectLst/>
                          <a:latin typeface="標楷體" pitchFamily="65" charset="-120"/>
                          <a:ea typeface="標楷體" pitchFamily="65" charset="-120"/>
                        </a:rPr>
                        <a:t> 電資班江伯浩紀念獎學金</a:t>
                      </a:r>
                      <a:endParaRPr kumimoji="0" lang="en-US" altLang="zh-TW" sz="1800" u="none" strike="noStrike" cap="none" normalizeH="0" baseline="0" dirty="0" smtClean="0">
                        <a:ln>
                          <a:noFill/>
                        </a:ln>
                        <a:solidFill>
                          <a:srgbClr val="FF0000"/>
                        </a:solidFill>
                        <a:effectLst/>
                        <a:latin typeface="標楷體" pitchFamily="65" charset="-120"/>
                        <a:ea typeface="標楷體" pitchFamily="65" charset="-120"/>
                      </a:endParaRPr>
                    </a:p>
                  </a:txBody>
                  <a:tcPr marL="91428" marR="91428" marT="45737" marB="45737" horzOverflow="overflow"/>
                </a:tc>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150</a:t>
                      </a:r>
                      <a:r>
                        <a:rPr kumimoji="0" lang="zh-TW" altLang="en-US" sz="1800" u="none" strike="noStrike" cap="none" normalizeH="0" baseline="0" dirty="0" smtClean="0">
                          <a:ln>
                            <a:noFill/>
                          </a:ln>
                          <a:solidFill>
                            <a:srgbClr val="FF0000"/>
                          </a:solidFill>
                          <a:effectLst/>
                          <a:latin typeface="標楷體" pitchFamily="65" charset="-120"/>
                          <a:ea typeface="標楷體" pitchFamily="65" charset="-120"/>
                        </a:rPr>
                        <a:t>萬元基金</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L="91428" marR="91428" marT="45737" marB="45737" horzOverflow="overflow"/>
                </a:tc>
                <a:tc h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T="45727" marB="45727" horzOverflow="overflow"/>
                </a:tc>
              </a:tr>
              <a:tr h="610137">
                <a:tc grid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zh-TW" sz="1800" u="none" strike="noStrike" kern="1200" cap="none" normalizeH="0" baseline="0" dirty="0" smtClean="0">
                        <a:ln>
                          <a:noFill/>
                        </a:ln>
                        <a:solidFill>
                          <a:srgbClr val="FF0000"/>
                        </a:solidFill>
                        <a:effectLst/>
                        <a:latin typeface="標楷體" pitchFamily="65" charset="-120"/>
                        <a:ea typeface="標楷體" pitchFamily="65" charset="-120"/>
                        <a:cs typeface="+mn-cs"/>
                      </a:endParaRPr>
                    </a:p>
                  </a:txBody>
                  <a:tcPr marL="91428" marR="91428" marT="45737" marB="45737" horzOverflow="overflow"/>
                </a:tc>
                <a:tc h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T="45727" marB="45727" horzOverflow="overflow"/>
                </a:tc>
                <a:tc h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endParaRPr>
                    </a:p>
                  </a:txBody>
                  <a:tcPr marT="45727" marB="45727" horzOverflow="overflow"/>
                </a:tc>
              </a:tr>
            </a:tbl>
          </a:graphicData>
        </a:graphic>
      </p:graphicFrame>
    </p:spTree>
    <p:extLst>
      <p:ext uri="{BB962C8B-B14F-4D97-AF65-F5344CB8AC3E}">
        <p14:creationId xmlns:p14="http://schemas.microsoft.com/office/powerpoint/2010/main" xmlns="" val="1128310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descr="D:\980217電資學士班\_文宣印刷品\文宣照片\IMG_077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r="5484" b="18607"/>
          <a:stretch>
            <a:fillRect/>
          </a:stretch>
        </p:blipFill>
        <p:spPr bwMode="auto">
          <a:xfrm>
            <a:off x="1065214" y="4868867"/>
            <a:ext cx="3124200"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6" name="Rectangle 2"/>
          <p:cNvSpPr>
            <a:spLocks noGrp="1" noChangeArrowheads="1"/>
          </p:cNvSpPr>
          <p:nvPr>
            <p:ph type="title"/>
          </p:nvPr>
        </p:nvSpPr>
        <p:spPr>
          <a:xfrm>
            <a:off x="200025" y="836613"/>
            <a:ext cx="9224963" cy="914400"/>
          </a:xfrm>
        </p:spPr>
        <p:txBody>
          <a:bodyPr/>
          <a:lstStyle/>
          <a:p>
            <a:pPr eaLnBrk="1" hangingPunct="1">
              <a:defRPr/>
            </a:pPr>
            <a:r>
              <a:rPr lang="zh-TW" altLang="en-US" dirty="0">
                <a:solidFill>
                  <a:srgbClr val="FF0000"/>
                </a:solidFill>
                <a:effectLst>
                  <a:outerShdw blurRad="38100" dist="38100" dir="2700000" algn="tl">
                    <a:srgbClr val="C0C0C0"/>
                  </a:outerShdw>
                </a:effectLst>
                <a:latin typeface="標楷體" pitchFamily="65" charset="-120"/>
              </a:rPr>
              <a:t>電資班畢業生都有傑出的生涯發展</a:t>
            </a:r>
          </a:p>
        </p:txBody>
      </p:sp>
      <p:pic>
        <p:nvPicPr>
          <p:cNvPr id="4" name="Picture 8" descr="D:\980217電資學士班\_文宣印刷品\文宣照片\6780_1062110284942_1591523997_30139557_2956655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97216" y="4799806"/>
            <a:ext cx="24320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3"/>
          <p:cNvSpPr>
            <a:spLocks noGrp="1" noChangeArrowheads="1"/>
          </p:cNvSpPr>
          <p:nvPr>
            <p:ph type="body" idx="1"/>
          </p:nvPr>
        </p:nvSpPr>
        <p:spPr>
          <a:xfrm>
            <a:off x="560391" y="1528763"/>
            <a:ext cx="8696325" cy="4203700"/>
          </a:xfrm>
        </p:spPr>
        <p:txBody>
          <a:bodyPr/>
          <a:lstStyle/>
          <a:p>
            <a:pPr eaLnBrk="1" hangingPunct="1">
              <a:defRPr/>
            </a:pPr>
            <a:r>
              <a:rPr lang="zh-TW" altLang="en-US" sz="2800" b="0" dirty="0"/>
              <a:t>交通大學電機資訊學士班，雖然每屆只有三十人，但卻是校園內最團結最活躍的一群，本班每年選派優秀同學參與「電機學院與資訊學院交換學生計畫」對於培養電機資訊領域國際化人才成效顯著，畢業生中應屆申請赴國外名校攻讀更高學位比列約為</a:t>
            </a:r>
            <a:r>
              <a:rPr lang="en-US" altLang="zh-TW" sz="2800" b="0" dirty="0"/>
              <a:t>10-26%</a:t>
            </a:r>
            <a:r>
              <a:rPr lang="zh-TW" altLang="en-US" sz="2800" b="0" dirty="0"/>
              <a:t>，進入交大研究所攻讀碩博士學位比例更高達</a:t>
            </a:r>
            <a:r>
              <a:rPr lang="en-US" altLang="zh-TW" sz="2800" b="0" dirty="0"/>
              <a:t>46%-73%</a:t>
            </a:r>
            <a:r>
              <a:rPr lang="zh-TW" altLang="en-US" sz="2800" b="0" dirty="0"/>
              <a:t>，對本班及交大母校皆有高度的向心力及認同感</a:t>
            </a:r>
            <a:r>
              <a:rPr lang="zh-TW" altLang="en-US" sz="2800" b="0" dirty="0" smtClean="0"/>
              <a:t>。</a:t>
            </a:r>
            <a:endParaRPr lang="zh-TW" altLang="en-US" sz="2800" dirty="0" smtClean="0">
              <a:effectLst>
                <a:outerShdw blurRad="38100" dist="38100" dir="2700000" algn="tl">
                  <a:srgbClr val="C0C0C0"/>
                </a:outerShdw>
              </a:effectLst>
            </a:endParaRPr>
          </a:p>
        </p:txBody>
      </p:sp>
      <p:pic>
        <p:nvPicPr>
          <p:cNvPr id="51206" name="Picture 3" descr="D:\980217電資學士班\_文宣印刷品\文宣照片\DSC002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94290" y="4937918"/>
            <a:ext cx="2405730" cy="1803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52284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200025" y="836613"/>
            <a:ext cx="9224963" cy="914400"/>
          </a:xfrm>
        </p:spPr>
        <p:txBody>
          <a:bodyPr/>
          <a:lstStyle/>
          <a:p>
            <a:pPr eaLnBrk="1" hangingPunct="1">
              <a:defRPr/>
            </a:pPr>
            <a:r>
              <a:rPr lang="zh-TW" altLang="en-US" dirty="0">
                <a:solidFill>
                  <a:srgbClr val="FF0000"/>
                </a:solidFill>
                <a:effectLst>
                  <a:outerShdw blurRad="38100" dist="38100" dir="2700000" algn="tl">
                    <a:srgbClr val="C0C0C0"/>
                  </a:outerShdw>
                </a:effectLst>
                <a:latin typeface="標楷體" pitchFamily="65" charset="-120"/>
              </a:rPr>
              <a:t>電資班畢業生都有傑出的生涯發展</a:t>
            </a:r>
          </a:p>
        </p:txBody>
      </p:sp>
      <p:sp>
        <p:nvSpPr>
          <p:cNvPr id="533507" name="Rectangle 3"/>
          <p:cNvSpPr>
            <a:spLocks noGrp="1" noChangeArrowheads="1"/>
          </p:cNvSpPr>
          <p:nvPr>
            <p:ph type="body" idx="1"/>
          </p:nvPr>
        </p:nvSpPr>
        <p:spPr>
          <a:xfrm>
            <a:off x="560388" y="1484316"/>
            <a:ext cx="9345612" cy="5329237"/>
          </a:xfrm>
        </p:spPr>
        <p:txBody>
          <a:bodyPr/>
          <a:lstStyle/>
          <a:p>
            <a:pPr marL="0" indent="0" eaLnBrk="1" hangingPunct="1">
              <a:buFont typeface="Wingdings" pitchFamily="2" charset="2"/>
              <a:buNone/>
              <a:defRPr/>
            </a:pPr>
            <a:r>
              <a:rPr lang="en-US" altLang="zh-TW" b="0" dirty="0"/>
              <a:t>96</a:t>
            </a:r>
            <a:r>
              <a:rPr lang="zh-TW" altLang="en-US" b="0" dirty="0"/>
              <a:t>級呂中宇學長</a:t>
            </a:r>
            <a:r>
              <a:rPr lang="zh-TW" altLang="en-US" dirty="0"/>
              <a:t> </a:t>
            </a:r>
            <a:r>
              <a:rPr lang="zh-TW" altLang="en-US" b="0" dirty="0"/>
              <a:t>麻省理工學院</a:t>
            </a:r>
            <a:r>
              <a:rPr lang="en-US" altLang="zh-TW" b="0" dirty="0"/>
              <a:t>(MIT)</a:t>
            </a:r>
            <a:r>
              <a:rPr lang="zh-TW" altLang="en-US" b="0" dirty="0"/>
              <a:t>博士班 </a:t>
            </a:r>
            <a:br>
              <a:rPr lang="zh-TW" altLang="en-US" b="0" dirty="0"/>
            </a:br>
            <a:r>
              <a:rPr lang="en-US" altLang="zh-TW" b="0" dirty="0"/>
              <a:t>96</a:t>
            </a:r>
            <a:r>
              <a:rPr lang="zh-TW" altLang="en-US" b="0" dirty="0"/>
              <a:t>級方怡婷學姐</a:t>
            </a:r>
            <a:r>
              <a:rPr lang="zh-TW" altLang="en-US" dirty="0"/>
              <a:t> </a:t>
            </a:r>
            <a:r>
              <a:rPr lang="zh-TW" altLang="en-US" b="0" dirty="0"/>
              <a:t>史丹佛大學</a:t>
            </a:r>
            <a:r>
              <a:rPr lang="en-US" altLang="zh-TW" b="0" dirty="0"/>
              <a:t>(Stanford)</a:t>
            </a:r>
            <a:r>
              <a:rPr lang="zh-TW" altLang="en-US" b="0" dirty="0"/>
              <a:t>碩士班</a:t>
            </a:r>
            <a:br>
              <a:rPr lang="zh-TW" altLang="en-US" b="0" dirty="0"/>
            </a:br>
            <a:r>
              <a:rPr lang="en-US" altLang="zh-TW" b="0" dirty="0"/>
              <a:t>96</a:t>
            </a:r>
            <a:r>
              <a:rPr lang="zh-TW" altLang="en-US" b="0" dirty="0"/>
              <a:t>級李佳曄學姐</a:t>
            </a:r>
            <a:r>
              <a:rPr lang="zh-TW" altLang="en-US" dirty="0"/>
              <a:t> </a:t>
            </a:r>
            <a:r>
              <a:rPr lang="zh-TW" altLang="en-US" b="0" dirty="0"/>
              <a:t>卡內基美濃大學</a:t>
            </a:r>
            <a:r>
              <a:rPr lang="en-US" altLang="zh-TW" b="0" dirty="0"/>
              <a:t>(CMU)</a:t>
            </a:r>
            <a:r>
              <a:rPr lang="zh-TW" altLang="en-US" b="0" dirty="0"/>
              <a:t>博士</a:t>
            </a:r>
            <a:r>
              <a:rPr lang="zh-TW" altLang="en-US" b="0" dirty="0" smtClean="0"/>
              <a:t>班</a:t>
            </a:r>
            <a:r>
              <a:rPr lang="zh-TW" altLang="en-US" b="0" dirty="0"/>
              <a:t/>
            </a:r>
            <a:br>
              <a:rPr lang="zh-TW" altLang="en-US" b="0" dirty="0"/>
            </a:br>
            <a:r>
              <a:rPr lang="en-US" altLang="zh-TW" b="0" dirty="0"/>
              <a:t>96</a:t>
            </a:r>
            <a:r>
              <a:rPr lang="zh-TW" altLang="en-US" b="0" dirty="0"/>
              <a:t>級張筱琳學姐</a:t>
            </a:r>
            <a:r>
              <a:rPr lang="zh-TW" altLang="en-US" dirty="0"/>
              <a:t> </a:t>
            </a:r>
            <a:r>
              <a:rPr lang="zh-TW" altLang="en-US" b="0" dirty="0"/>
              <a:t>密西根大學</a:t>
            </a:r>
            <a:r>
              <a:rPr lang="en-US" altLang="zh-TW" b="0" dirty="0"/>
              <a:t>(Univ. of Michigan)</a:t>
            </a:r>
            <a:r>
              <a:rPr lang="zh-TW" altLang="en-US" b="0" dirty="0"/>
              <a:t>碩士班</a:t>
            </a:r>
            <a:br>
              <a:rPr lang="zh-TW" altLang="en-US" b="0" dirty="0"/>
            </a:br>
            <a:r>
              <a:rPr lang="en-US" altLang="zh-TW" b="0" dirty="0"/>
              <a:t>96</a:t>
            </a:r>
            <a:r>
              <a:rPr lang="zh-TW" altLang="en-US" b="0" dirty="0"/>
              <a:t>級黃瑋婷學姐</a:t>
            </a:r>
            <a:r>
              <a:rPr lang="zh-TW" altLang="en-US" dirty="0"/>
              <a:t> </a:t>
            </a:r>
            <a:r>
              <a:rPr lang="zh-TW" altLang="en-US" b="0" dirty="0"/>
              <a:t>加州大學聖塔芭芭拉分校</a:t>
            </a:r>
            <a:r>
              <a:rPr lang="en-US" altLang="zh-TW" b="0" dirty="0"/>
              <a:t>(UCSB)</a:t>
            </a:r>
            <a:r>
              <a:rPr lang="zh-TW" altLang="en-US" b="0" dirty="0"/>
              <a:t>碩士班 </a:t>
            </a:r>
            <a:br>
              <a:rPr lang="zh-TW" altLang="en-US" b="0" dirty="0"/>
            </a:br>
            <a:r>
              <a:rPr lang="en-US" altLang="zh-TW" b="0" dirty="0"/>
              <a:t>96</a:t>
            </a:r>
            <a:r>
              <a:rPr lang="zh-TW" altLang="en-US" b="0" dirty="0"/>
              <a:t>級徐鳴蔚學姐 奧勒岡大學</a:t>
            </a:r>
            <a:r>
              <a:rPr lang="en-US" altLang="zh-TW" b="0" dirty="0"/>
              <a:t>(Univ. of Oregon)</a:t>
            </a:r>
            <a:r>
              <a:rPr lang="zh-TW" altLang="en-US" b="0" dirty="0"/>
              <a:t>數位建築碩士班</a:t>
            </a:r>
            <a:r>
              <a:rPr lang="zh-TW" altLang="en-US" dirty="0"/>
              <a:t/>
            </a:r>
            <a:br>
              <a:rPr lang="zh-TW" altLang="en-US" dirty="0"/>
            </a:br>
            <a:r>
              <a:rPr lang="en-US" altLang="zh-TW" b="0" dirty="0"/>
              <a:t>96</a:t>
            </a:r>
            <a:r>
              <a:rPr lang="zh-TW" altLang="en-US" b="0" dirty="0"/>
              <a:t>級黃盈叡學長 南加州大學</a:t>
            </a:r>
            <a:r>
              <a:rPr lang="en-US" altLang="zh-TW" b="0" dirty="0"/>
              <a:t>(USC)</a:t>
            </a:r>
            <a:r>
              <a:rPr lang="zh-TW" altLang="en-US" b="0" dirty="0"/>
              <a:t>博士班</a:t>
            </a:r>
            <a:r>
              <a:rPr lang="zh-TW" altLang="en-US" dirty="0"/>
              <a:t/>
            </a:r>
            <a:br>
              <a:rPr lang="zh-TW" altLang="en-US" dirty="0"/>
            </a:br>
            <a:r>
              <a:rPr lang="en-US" altLang="zh-TW" b="0" dirty="0"/>
              <a:t>96</a:t>
            </a:r>
            <a:r>
              <a:rPr lang="zh-TW" altLang="en-US" b="0" dirty="0"/>
              <a:t>級詹鎮宇學長 加州柏克萊大學</a:t>
            </a:r>
            <a:r>
              <a:rPr lang="en-US" altLang="zh-TW" b="0" dirty="0"/>
              <a:t>(UC Berkeley) </a:t>
            </a:r>
            <a:r>
              <a:rPr lang="zh-TW" altLang="en-US" b="0" dirty="0"/>
              <a:t>博士班</a:t>
            </a:r>
            <a:br>
              <a:rPr lang="zh-TW" altLang="en-US" b="0" dirty="0"/>
            </a:br>
            <a:r>
              <a:rPr lang="en-US" altLang="zh-TW" b="0" dirty="0"/>
              <a:t>97</a:t>
            </a:r>
            <a:r>
              <a:rPr lang="zh-TW" altLang="en-US" b="0" dirty="0"/>
              <a:t>級陳曼嘉學姐 史丹佛大學</a:t>
            </a:r>
            <a:r>
              <a:rPr lang="en-US" altLang="zh-TW" b="0" dirty="0"/>
              <a:t>(Stanford)</a:t>
            </a:r>
            <a:r>
              <a:rPr lang="zh-TW" altLang="en-US" b="0" dirty="0"/>
              <a:t>博士班</a:t>
            </a:r>
            <a:br>
              <a:rPr lang="zh-TW" altLang="en-US" b="0" dirty="0"/>
            </a:br>
            <a:r>
              <a:rPr lang="en-US" altLang="zh-TW" b="0" dirty="0"/>
              <a:t>97</a:t>
            </a:r>
            <a:r>
              <a:rPr lang="zh-TW" altLang="en-US" b="0" dirty="0"/>
              <a:t>級張詠絮學姐 密西根大學</a:t>
            </a:r>
            <a:r>
              <a:rPr lang="en-US" altLang="zh-TW" b="0" dirty="0"/>
              <a:t>(Univ. of Michigan)</a:t>
            </a:r>
            <a:r>
              <a:rPr lang="zh-TW" altLang="en-US" b="0" dirty="0"/>
              <a:t>博士班</a:t>
            </a:r>
            <a:r>
              <a:rPr lang="zh-TW" altLang="en-US" dirty="0"/>
              <a:t/>
            </a:r>
            <a:br>
              <a:rPr lang="zh-TW" altLang="en-US" dirty="0"/>
            </a:br>
            <a:r>
              <a:rPr lang="en-US" altLang="zh-TW" b="0" dirty="0"/>
              <a:t>97</a:t>
            </a:r>
            <a:r>
              <a:rPr lang="zh-TW" altLang="en-US" b="0" dirty="0"/>
              <a:t>級郭韋震學長 美國普渡大學</a:t>
            </a:r>
            <a:r>
              <a:rPr lang="en-US" altLang="zh-TW" b="0" dirty="0"/>
              <a:t>(Purdue)</a:t>
            </a:r>
            <a:r>
              <a:rPr lang="zh-TW" altLang="en-US" b="0" dirty="0"/>
              <a:t>博士</a:t>
            </a:r>
            <a:r>
              <a:rPr lang="zh-TW" altLang="en-US" b="0" dirty="0" smtClean="0"/>
              <a:t>班</a:t>
            </a:r>
            <a:r>
              <a:rPr lang="zh-TW" altLang="en-US" b="0" dirty="0"/>
              <a:t/>
            </a:r>
            <a:br>
              <a:rPr lang="zh-TW" altLang="en-US" b="0" dirty="0"/>
            </a:br>
            <a:r>
              <a:rPr lang="en-US" altLang="zh-TW" b="0" dirty="0"/>
              <a:t>97</a:t>
            </a:r>
            <a:r>
              <a:rPr lang="zh-TW" altLang="en-US" b="0" dirty="0"/>
              <a:t>級張</a:t>
            </a:r>
            <a:r>
              <a:rPr lang="zh-TW" altLang="en-US" dirty="0"/>
              <a:t> </a:t>
            </a:r>
            <a:r>
              <a:rPr lang="zh-TW" altLang="en-US" b="0" dirty="0"/>
              <a:t>淳學長 加拿大多倫多大學</a:t>
            </a:r>
            <a:r>
              <a:rPr lang="en-US" altLang="zh-TW" b="0" dirty="0"/>
              <a:t>(UT) </a:t>
            </a:r>
            <a:r>
              <a:rPr lang="zh-TW" altLang="en-US" b="0" dirty="0"/>
              <a:t>碩士班</a:t>
            </a:r>
            <a:br>
              <a:rPr lang="zh-TW" altLang="en-US" b="0" dirty="0"/>
            </a:br>
            <a:r>
              <a:rPr lang="en-US" altLang="zh-TW" b="0" dirty="0"/>
              <a:t>97</a:t>
            </a:r>
            <a:r>
              <a:rPr lang="zh-TW" altLang="en-US" b="0" dirty="0"/>
              <a:t>級陳嘉祥學長 密西根大學</a:t>
            </a:r>
            <a:r>
              <a:rPr lang="en-US" altLang="zh-TW" b="0" dirty="0"/>
              <a:t>(U of Michigan)</a:t>
            </a:r>
            <a:r>
              <a:rPr lang="zh-TW" altLang="en-US" b="0" dirty="0"/>
              <a:t>博士</a:t>
            </a:r>
            <a:r>
              <a:rPr lang="zh-TW" altLang="en-US" b="0" dirty="0" smtClean="0"/>
              <a:t>班</a:t>
            </a:r>
            <a:endParaRPr lang="en-US" altLang="zh-TW" b="0" dirty="0" smtClean="0"/>
          </a:p>
          <a:p>
            <a:pPr marL="0" indent="0" eaLnBrk="1" hangingPunct="1">
              <a:buFont typeface="Wingdings" pitchFamily="2" charset="2"/>
              <a:buNone/>
              <a:defRPr/>
            </a:pPr>
            <a:r>
              <a:rPr lang="en-US" altLang="zh-TW" b="0" dirty="0"/>
              <a:t>97</a:t>
            </a:r>
            <a:r>
              <a:rPr lang="zh-TW" altLang="en-US" b="0" dirty="0"/>
              <a:t>級陳敬暉學長 馬里蘭大學</a:t>
            </a:r>
            <a:r>
              <a:rPr lang="en-US" altLang="zh-TW" b="0" dirty="0"/>
              <a:t>(UMD)</a:t>
            </a:r>
            <a:r>
              <a:rPr lang="zh-TW" altLang="en-US" b="0" dirty="0"/>
              <a:t>博士班</a:t>
            </a:r>
            <a:endParaRPr lang="zh-TW" altLang="en-US" dirty="0" smtClean="0">
              <a:effectLst>
                <a:outerShdw blurRad="38100" dist="38100" dir="2700000" algn="tl">
                  <a:srgbClr val="C0C0C0"/>
                </a:outerShdw>
              </a:effectLst>
            </a:endParaRPr>
          </a:p>
        </p:txBody>
      </p:sp>
      <p:pic>
        <p:nvPicPr>
          <p:cNvPr id="52228" name="Picture 4" descr="MIT_Se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29413" y="-49213"/>
            <a:ext cx="1258888" cy="1260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descr="CardSeal-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5602" y="5597529"/>
            <a:ext cx="1260475"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8" descr="Usc_sea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32725" y="4841879"/>
            <a:ext cx="12382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9" descr="File:Ucseal 110x110.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32840" y="2451104"/>
            <a:ext cx="1260475"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10" descr="PurdueLog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34412" y="1227138"/>
            <a:ext cx="1162051"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3" name="Picture 11" descr="File:Utoronto coa.sv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602665" y="5097463"/>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2" descr="File:猶他大學官方印章.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699502" y="3741742"/>
            <a:ext cx="1260475"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5" name="Picture 13" descr="File:UI-seal.gi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078788" y="23817"/>
            <a:ext cx="1258888"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84692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200025" y="836613"/>
            <a:ext cx="9224963" cy="914400"/>
          </a:xfrm>
        </p:spPr>
        <p:txBody>
          <a:bodyPr/>
          <a:lstStyle/>
          <a:p>
            <a:pPr eaLnBrk="1" hangingPunct="1">
              <a:defRPr/>
            </a:pPr>
            <a:r>
              <a:rPr lang="zh-TW" altLang="en-US" dirty="0" smtClean="0">
                <a:solidFill>
                  <a:srgbClr val="FF0000"/>
                </a:solidFill>
                <a:effectLst>
                  <a:outerShdw blurRad="38100" dist="38100" dir="2700000" algn="tl">
                    <a:srgbClr val="C0C0C0"/>
                  </a:outerShdw>
                </a:effectLst>
                <a:latin typeface="標楷體" pitchFamily="65" charset="-120"/>
              </a:rPr>
              <a:t>電</a:t>
            </a:r>
            <a:r>
              <a:rPr lang="zh-TW" altLang="en-US" dirty="0">
                <a:solidFill>
                  <a:srgbClr val="FF0000"/>
                </a:solidFill>
                <a:effectLst>
                  <a:outerShdw blurRad="38100" dist="38100" dir="2700000" algn="tl">
                    <a:srgbClr val="C0C0C0"/>
                  </a:outerShdw>
                </a:effectLst>
                <a:latin typeface="標楷體" pitchFamily="65" charset="-120"/>
              </a:rPr>
              <a:t>資班畢業生都有傑出的生涯發展</a:t>
            </a:r>
          </a:p>
        </p:txBody>
      </p:sp>
      <p:sp>
        <p:nvSpPr>
          <p:cNvPr id="533507" name="Rectangle 3"/>
          <p:cNvSpPr>
            <a:spLocks noGrp="1" noChangeArrowheads="1"/>
          </p:cNvSpPr>
          <p:nvPr>
            <p:ph type="body" idx="1"/>
          </p:nvPr>
        </p:nvSpPr>
        <p:spPr>
          <a:xfrm>
            <a:off x="560388" y="1557338"/>
            <a:ext cx="9345612" cy="4203700"/>
          </a:xfrm>
        </p:spPr>
        <p:txBody>
          <a:bodyPr/>
          <a:lstStyle/>
          <a:p>
            <a:pPr marL="0" indent="0" eaLnBrk="1" hangingPunct="1">
              <a:buFont typeface="Wingdings" pitchFamily="2" charset="2"/>
              <a:buNone/>
              <a:defRPr/>
            </a:pPr>
            <a:r>
              <a:rPr lang="en-US" altLang="zh-TW" b="0" dirty="0" smtClean="0"/>
              <a:t>97</a:t>
            </a:r>
            <a:r>
              <a:rPr lang="zh-TW" altLang="en-US" b="0" dirty="0"/>
              <a:t>級邱維辰學長 德國普郎克研究院 </a:t>
            </a:r>
            <a:r>
              <a:rPr lang="en-US" altLang="zh-TW" b="0" dirty="0"/>
              <a:t>Max Planck Institute </a:t>
            </a:r>
            <a:r>
              <a:rPr lang="zh-TW" altLang="en-US" b="0" dirty="0"/>
              <a:t>博士班</a:t>
            </a:r>
            <a:br>
              <a:rPr lang="zh-TW" altLang="en-US" b="0" dirty="0"/>
            </a:br>
            <a:r>
              <a:rPr lang="en-US" altLang="zh-TW" b="0" dirty="0"/>
              <a:t>97</a:t>
            </a:r>
            <a:r>
              <a:rPr lang="zh-TW" altLang="en-US" b="0" dirty="0"/>
              <a:t>級林祐瑜學長 加州大學洛杉磯分校</a:t>
            </a:r>
            <a:r>
              <a:rPr lang="en-US" altLang="zh-TW" b="0" dirty="0"/>
              <a:t>(UCLA)</a:t>
            </a:r>
            <a:r>
              <a:rPr lang="zh-TW" altLang="en-US" b="0" dirty="0"/>
              <a:t>博士班 </a:t>
            </a:r>
            <a:r>
              <a:rPr lang="zh-TW" altLang="en-US" b="0" dirty="0">
                <a:solidFill>
                  <a:srgbClr val="FF0000"/>
                </a:solidFill>
              </a:rPr>
              <a:t>*</a:t>
            </a:r>
            <a:r>
              <a:rPr lang="en-US" altLang="zh-TW" b="0" dirty="0">
                <a:solidFill>
                  <a:srgbClr val="FF0000"/>
                </a:solidFill>
              </a:rPr>
              <a:t>NEW</a:t>
            </a:r>
            <a:r>
              <a:rPr lang="zh-TW" altLang="en-US" b="0" dirty="0">
                <a:solidFill>
                  <a:srgbClr val="FF0000"/>
                </a:solidFill>
              </a:rPr>
              <a:t/>
            </a:r>
            <a:br>
              <a:rPr lang="zh-TW" altLang="en-US" b="0" dirty="0">
                <a:solidFill>
                  <a:srgbClr val="FF0000"/>
                </a:solidFill>
              </a:rPr>
            </a:br>
            <a:r>
              <a:rPr lang="en-US" altLang="zh-TW" b="0" dirty="0"/>
              <a:t>98</a:t>
            </a:r>
            <a:r>
              <a:rPr lang="zh-TW" altLang="en-US" b="0" dirty="0"/>
              <a:t>級唐郡蔓學姐 加州大學洛杉磯分校</a:t>
            </a:r>
            <a:r>
              <a:rPr lang="en-US" altLang="zh-TW" b="0" dirty="0"/>
              <a:t>(UCLA)</a:t>
            </a:r>
            <a:r>
              <a:rPr lang="zh-TW" altLang="en-US" b="0" dirty="0"/>
              <a:t>碩士班</a:t>
            </a:r>
            <a:r>
              <a:rPr lang="zh-TW" altLang="en-US" dirty="0"/>
              <a:t/>
            </a:r>
            <a:br>
              <a:rPr lang="zh-TW" altLang="en-US" dirty="0"/>
            </a:br>
            <a:r>
              <a:rPr lang="en-US" altLang="zh-TW" b="0" dirty="0"/>
              <a:t>98</a:t>
            </a:r>
            <a:r>
              <a:rPr lang="zh-TW" altLang="en-US" b="0" dirty="0"/>
              <a:t>級薛紹甫學長 普渡大學</a:t>
            </a:r>
            <a:r>
              <a:rPr lang="en-US" altLang="zh-TW" b="0" dirty="0"/>
              <a:t>(Purdue)</a:t>
            </a:r>
            <a:r>
              <a:rPr lang="zh-TW" altLang="en-US" b="0" dirty="0"/>
              <a:t>博士班</a:t>
            </a:r>
            <a:br>
              <a:rPr lang="zh-TW" altLang="en-US" b="0" dirty="0"/>
            </a:br>
            <a:r>
              <a:rPr lang="en-US" altLang="zh-TW" b="0" dirty="0"/>
              <a:t>98</a:t>
            </a:r>
            <a:r>
              <a:rPr lang="zh-TW" altLang="en-US" b="0" dirty="0"/>
              <a:t>級楊峻宇學長 普渡大學</a:t>
            </a:r>
            <a:r>
              <a:rPr lang="en-US" altLang="zh-TW" b="0" dirty="0"/>
              <a:t>(Purdue) or </a:t>
            </a:r>
            <a:r>
              <a:rPr lang="zh-TW" altLang="en-US" b="0" dirty="0"/>
              <a:t>西雅圖華盛頓大學博士班</a:t>
            </a:r>
            <a:r>
              <a:rPr lang="zh-TW" altLang="en-US" dirty="0"/>
              <a:t/>
            </a:r>
            <a:br>
              <a:rPr lang="zh-TW" altLang="en-US" dirty="0"/>
            </a:br>
            <a:r>
              <a:rPr lang="en-US" altLang="zh-TW" b="0" dirty="0"/>
              <a:t>98</a:t>
            </a:r>
            <a:r>
              <a:rPr lang="zh-TW" altLang="en-US" b="0" dirty="0"/>
              <a:t>級林子豪學長 卡內基美濃大學</a:t>
            </a:r>
            <a:r>
              <a:rPr lang="en-US" altLang="zh-TW" b="0" dirty="0"/>
              <a:t>(CMU)</a:t>
            </a:r>
            <a:r>
              <a:rPr lang="zh-TW" altLang="en-US" b="0" dirty="0"/>
              <a:t>碩士班</a:t>
            </a:r>
            <a:r>
              <a:rPr lang="zh-TW" altLang="en-US" dirty="0"/>
              <a:t/>
            </a:r>
            <a:br>
              <a:rPr lang="zh-TW" altLang="en-US" dirty="0"/>
            </a:br>
            <a:r>
              <a:rPr lang="en-US" altLang="zh-TW" b="0" dirty="0"/>
              <a:t>98</a:t>
            </a:r>
            <a:r>
              <a:rPr lang="zh-TW" altLang="en-US" b="0" dirty="0"/>
              <a:t>級陳品諭學長 密西根大學</a:t>
            </a:r>
            <a:r>
              <a:rPr lang="en-US" altLang="zh-TW" b="0" dirty="0"/>
              <a:t>(U of Michigan)</a:t>
            </a:r>
            <a:r>
              <a:rPr lang="zh-TW" altLang="en-US" b="0" dirty="0"/>
              <a:t>博士</a:t>
            </a:r>
            <a:r>
              <a:rPr lang="zh-TW" altLang="en-US" b="0" dirty="0" smtClean="0"/>
              <a:t>班</a:t>
            </a:r>
            <a:r>
              <a:rPr lang="zh-TW" altLang="en-US" b="0" dirty="0" smtClean="0">
                <a:solidFill>
                  <a:srgbClr val="FF0000"/>
                </a:solidFill>
              </a:rPr>
              <a:t>*</a:t>
            </a:r>
            <a:r>
              <a:rPr lang="en-US" altLang="zh-TW" b="0" dirty="0" smtClean="0">
                <a:solidFill>
                  <a:srgbClr val="FF0000"/>
                </a:solidFill>
              </a:rPr>
              <a:t>NEW</a:t>
            </a:r>
            <a:r>
              <a:rPr lang="zh-TW" altLang="en-US" dirty="0"/>
              <a:t/>
            </a:r>
            <a:br>
              <a:rPr lang="zh-TW" altLang="en-US" dirty="0"/>
            </a:br>
            <a:r>
              <a:rPr lang="en-US" altLang="zh-TW" b="0" dirty="0"/>
              <a:t>98</a:t>
            </a:r>
            <a:r>
              <a:rPr lang="zh-TW" altLang="en-US" b="0" dirty="0"/>
              <a:t>級魏群樹學長</a:t>
            </a:r>
            <a:r>
              <a:rPr lang="zh-TW" altLang="en-US" dirty="0"/>
              <a:t> </a:t>
            </a:r>
            <a:r>
              <a:rPr lang="zh-TW" altLang="en-US" b="0" dirty="0"/>
              <a:t>加州大學聖地牙哥分校</a:t>
            </a:r>
            <a:r>
              <a:rPr lang="en-US" altLang="zh-TW" b="0" dirty="0"/>
              <a:t>(UCSD)</a:t>
            </a:r>
            <a:r>
              <a:rPr lang="zh-TW" altLang="en-US" b="0" dirty="0"/>
              <a:t>博士班</a:t>
            </a:r>
            <a:r>
              <a:rPr lang="zh-TW" altLang="en-US" b="0" dirty="0">
                <a:solidFill>
                  <a:srgbClr val="FF0000"/>
                </a:solidFill>
              </a:rPr>
              <a:t>*</a:t>
            </a:r>
            <a:r>
              <a:rPr lang="en-US" altLang="zh-TW" b="0" dirty="0">
                <a:solidFill>
                  <a:srgbClr val="FF0000"/>
                </a:solidFill>
              </a:rPr>
              <a:t>NEW</a:t>
            </a:r>
            <a:r>
              <a:rPr lang="zh-TW" altLang="en-US" b="0" dirty="0"/>
              <a:t/>
            </a:r>
            <a:br>
              <a:rPr lang="zh-TW" altLang="en-US" b="0" dirty="0"/>
            </a:br>
            <a:r>
              <a:rPr lang="en-US" altLang="zh-TW" b="0" dirty="0"/>
              <a:t>99</a:t>
            </a:r>
            <a:r>
              <a:rPr lang="zh-TW" altLang="en-US" b="0" dirty="0"/>
              <a:t>級蔡孟真學姐 康乃爾大學</a:t>
            </a:r>
            <a:r>
              <a:rPr lang="en-US" altLang="zh-TW" b="0" dirty="0"/>
              <a:t>(Cornell)</a:t>
            </a:r>
            <a:r>
              <a:rPr lang="zh-TW" altLang="en-US" b="0" dirty="0"/>
              <a:t>碩士班</a:t>
            </a:r>
            <a:r>
              <a:rPr lang="zh-TW" altLang="en-US" dirty="0"/>
              <a:t/>
            </a:r>
            <a:br>
              <a:rPr lang="zh-TW" altLang="en-US" dirty="0"/>
            </a:br>
            <a:r>
              <a:rPr lang="en-US" altLang="zh-TW" b="0" dirty="0"/>
              <a:t>99</a:t>
            </a:r>
            <a:r>
              <a:rPr lang="zh-TW" altLang="en-US" b="0" dirty="0"/>
              <a:t>級廖明澤學長 馬里蘭大學</a:t>
            </a:r>
            <a:r>
              <a:rPr lang="en-US" altLang="zh-TW" b="0" dirty="0"/>
              <a:t>(UMD)</a:t>
            </a:r>
            <a:r>
              <a:rPr lang="zh-TW" altLang="en-US" b="0" dirty="0"/>
              <a:t>博士班</a:t>
            </a:r>
            <a:br>
              <a:rPr lang="zh-TW" altLang="en-US" b="0" dirty="0"/>
            </a:br>
            <a:r>
              <a:rPr lang="en-US" altLang="zh-TW" b="0" dirty="0"/>
              <a:t>99</a:t>
            </a:r>
            <a:r>
              <a:rPr lang="zh-TW" altLang="en-US" b="0" dirty="0"/>
              <a:t>級林帝文學長 </a:t>
            </a:r>
            <a:r>
              <a:rPr lang="zh-TW" altLang="en-US" b="0" dirty="0" smtClean="0"/>
              <a:t>加</a:t>
            </a:r>
            <a:r>
              <a:rPr lang="zh-TW" altLang="en-US" b="0" dirty="0"/>
              <a:t>州大學洛杉磯分校</a:t>
            </a:r>
            <a:r>
              <a:rPr lang="en-US" altLang="zh-TW" b="0" dirty="0"/>
              <a:t>(UCLA)</a:t>
            </a:r>
            <a:r>
              <a:rPr lang="zh-TW" altLang="en-US" b="0" dirty="0"/>
              <a:t>碩士班 </a:t>
            </a:r>
            <a:r>
              <a:rPr lang="zh-TW" altLang="en-US" dirty="0"/>
              <a:t/>
            </a:r>
            <a:br>
              <a:rPr lang="zh-TW" altLang="en-US" dirty="0"/>
            </a:br>
            <a:r>
              <a:rPr lang="en-US" altLang="zh-TW" b="0" dirty="0"/>
              <a:t>99</a:t>
            </a:r>
            <a:r>
              <a:rPr lang="zh-TW" altLang="en-US" b="0" dirty="0"/>
              <a:t>級謝秀廷學長 密西根大學</a:t>
            </a:r>
            <a:r>
              <a:rPr lang="en-US" altLang="zh-TW" b="0" dirty="0"/>
              <a:t>(Univ. of Michigan)</a:t>
            </a:r>
            <a:r>
              <a:rPr lang="zh-TW" altLang="en-US" b="0" dirty="0"/>
              <a:t>碩士班 </a:t>
            </a:r>
            <a:r>
              <a:rPr lang="zh-TW" altLang="en-US" dirty="0"/>
              <a:t/>
            </a:r>
            <a:br>
              <a:rPr lang="zh-TW" altLang="en-US" dirty="0"/>
            </a:br>
            <a:r>
              <a:rPr lang="en-US" altLang="zh-TW" b="0" dirty="0"/>
              <a:t>100</a:t>
            </a:r>
            <a:r>
              <a:rPr lang="zh-TW" altLang="en-US" b="0" dirty="0"/>
              <a:t>級林以婷學姐 加州大學洛杉磯分校</a:t>
            </a:r>
            <a:r>
              <a:rPr lang="en-US" altLang="zh-TW" b="0" dirty="0"/>
              <a:t>(UCLA) </a:t>
            </a:r>
            <a:r>
              <a:rPr lang="zh-TW" altLang="en-US" dirty="0"/>
              <a:t/>
            </a:r>
            <a:br>
              <a:rPr lang="zh-TW" altLang="en-US" dirty="0"/>
            </a:br>
            <a:r>
              <a:rPr lang="en-US" altLang="zh-TW" b="0" dirty="0"/>
              <a:t>100</a:t>
            </a:r>
            <a:r>
              <a:rPr lang="zh-TW" altLang="en-US" b="0" dirty="0"/>
              <a:t>級羅琦恩學姐 南加州大學</a:t>
            </a:r>
            <a:r>
              <a:rPr lang="en-US" altLang="zh-TW" b="0" dirty="0"/>
              <a:t>(USC)</a:t>
            </a:r>
            <a:r>
              <a:rPr lang="zh-TW" altLang="en-US" b="0" dirty="0"/>
              <a:t>碩士班 </a:t>
            </a:r>
            <a:r>
              <a:rPr lang="zh-TW" altLang="en-US" b="0" dirty="0">
                <a:solidFill>
                  <a:srgbClr val="FF0000"/>
                </a:solidFill>
              </a:rPr>
              <a:t>*</a:t>
            </a:r>
            <a:r>
              <a:rPr lang="en-US" altLang="zh-TW" b="0" dirty="0" smtClean="0">
                <a:solidFill>
                  <a:srgbClr val="FF0000"/>
                </a:solidFill>
              </a:rPr>
              <a:t>NEW</a:t>
            </a:r>
            <a:endParaRPr lang="zh-TW" altLang="en-US" dirty="0">
              <a:solidFill>
                <a:srgbClr val="FF0000"/>
              </a:solidFill>
              <a:effectLst>
                <a:outerShdw blurRad="38100" dist="38100" dir="2700000" algn="tl">
                  <a:srgbClr val="C0C0C0"/>
                </a:outerShdw>
              </a:effectLst>
            </a:endParaRPr>
          </a:p>
        </p:txBody>
      </p:sp>
      <p:pic>
        <p:nvPicPr>
          <p:cNvPr id="53252" name="Picture 4" descr="16200000194750131675195003138_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61402" y="4"/>
            <a:ext cx="1260475"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max_planck_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67677" y="2601913"/>
            <a:ext cx="1828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6" descr="File:Ucla 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36002" y="1341439"/>
            <a:ext cx="1260475" cy="125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Picture 6" descr="CarnegieMellonSeal"/>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89977" y="4079879"/>
            <a:ext cx="1268413"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6" name="Picture 7" descr="File:Umichigan color seal.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53452" y="5421317"/>
            <a:ext cx="1281113"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7" name="Picture 7" descr="File:Ucsdlogo.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18401" y="-39688"/>
            <a:ext cx="1143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8" name="Picture 8" descr="File:Cornell emblem.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86665" y="4710117"/>
            <a:ext cx="11525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3315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906000" cy="685800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zh-TW" altLang="en-US" sz="1400" b="1">
              <a:solidFill>
                <a:srgbClr val="1F497D"/>
              </a:solidFill>
              <a:latin typeface="標楷體" pitchFamily="65" charset="-120"/>
            </a:endParaRPr>
          </a:p>
        </p:txBody>
      </p:sp>
      <p:pic>
        <p:nvPicPr>
          <p:cNvPr id="45059" name="Picture 3" descr="EE-投影片Titl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800577"/>
            <a:ext cx="9556750" cy="5292725"/>
          </a:xfrm>
          <a:prstGeom prst="rect">
            <a:avLst/>
          </a:prstGeom>
          <a:noFill/>
          <a:ln w="9525">
            <a:noFill/>
            <a:miter lim="800000"/>
            <a:headEnd/>
            <a:tailEnd/>
          </a:ln>
        </p:spPr>
      </p:pic>
      <p:grpSp>
        <p:nvGrpSpPr>
          <p:cNvPr id="2" name="群組 17"/>
          <p:cNvGrpSpPr/>
          <p:nvPr/>
        </p:nvGrpSpPr>
        <p:grpSpPr>
          <a:xfrm>
            <a:off x="1579577" y="2734543"/>
            <a:ext cx="5356956" cy="990972"/>
            <a:chOff x="1579577" y="2734543"/>
            <a:chExt cx="5356955" cy="990972"/>
          </a:xfrm>
        </p:grpSpPr>
        <p:sp>
          <p:nvSpPr>
            <p:cNvPr id="16" name="圓角矩形 15"/>
            <p:cNvSpPr/>
            <p:nvPr/>
          </p:nvSpPr>
          <p:spPr bwMode="auto">
            <a:xfrm>
              <a:off x="1579577" y="2880110"/>
              <a:ext cx="5256584" cy="442674"/>
            </a:xfrm>
            <a:prstGeom prst="round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fontAlgn="base">
                <a:spcBef>
                  <a:spcPct val="0"/>
                </a:spcBef>
                <a:spcAft>
                  <a:spcPct val="0"/>
                </a:spcAft>
              </a:pPr>
              <a:endParaRPr kumimoji="1" lang="zh-TW" altLang="en-US" sz="2000" b="1" dirty="0">
                <a:solidFill>
                  <a:srgbClr val="CC0000"/>
                </a:solidFill>
                <a:ea typeface="標楷體" pitchFamily="65" charset="-120"/>
              </a:endParaRPr>
            </a:p>
          </p:txBody>
        </p:sp>
        <p:pic>
          <p:nvPicPr>
            <p:cNvPr id="1028" name="Picture 4"/>
            <p:cNvPicPr>
              <a:picLocks noChangeAspect="1" noChangeArrowheads="1"/>
            </p:cNvPicPr>
            <p:nvPr/>
          </p:nvPicPr>
          <p:blipFill>
            <a:blip r:embed="rId4" cstate="print"/>
            <a:srcRect/>
            <a:stretch>
              <a:fillRect/>
            </a:stretch>
          </p:blipFill>
          <p:spPr bwMode="auto">
            <a:xfrm>
              <a:off x="1640632" y="3382615"/>
              <a:ext cx="5295900" cy="3429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640632" y="2734543"/>
              <a:ext cx="2076450" cy="561975"/>
            </a:xfrm>
            <a:prstGeom prst="rect">
              <a:avLst/>
            </a:prstGeom>
            <a:noFill/>
            <a:ln w="9525">
              <a:noFill/>
              <a:miter lim="800000"/>
              <a:headEnd/>
              <a:tailEnd/>
            </a:ln>
          </p:spPr>
        </p:pic>
      </p:grpSp>
      <p:sp>
        <p:nvSpPr>
          <p:cNvPr id="8" name="文字方塊 7"/>
          <p:cNvSpPr txBox="1"/>
          <p:nvPr/>
        </p:nvSpPr>
        <p:spPr>
          <a:xfrm>
            <a:off x="2432721" y="5517238"/>
            <a:ext cx="4493538" cy="954107"/>
          </a:xfrm>
          <a:prstGeom prst="rect">
            <a:avLst/>
          </a:prstGeom>
          <a:noFill/>
        </p:spPr>
        <p:txBody>
          <a:bodyPr wrap="none" rtlCol="0">
            <a:spAutoFit/>
          </a:bodyPr>
          <a:lstStyle/>
          <a:p>
            <a:pPr algn="ctr" fontAlgn="base">
              <a:spcBef>
                <a:spcPct val="0"/>
              </a:spcBef>
              <a:spcAft>
                <a:spcPct val="0"/>
              </a:spcAft>
            </a:pPr>
            <a:r>
              <a:rPr lang="zh-TW" altLang="en-US" sz="2800" b="1" dirty="0">
                <a:solidFill>
                  <a:srgbClr val="1F497D"/>
                </a:solidFill>
                <a:latin typeface="標楷體" pitchFamily="65" charset="-120"/>
                <a:ea typeface="標楷體" pitchFamily="65" charset="-120"/>
              </a:rPr>
              <a:t>陳紹基主任    郭峻因所長</a:t>
            </a:r>
            <a:endParaRPr lang="en-US" altLang="zh-TW" sz="2800" b="1" dirty="0">
              <a:solidFill>
                <a:srgbClr val="1F497D"/>
              </a:solidFill>
              <a:latin typeface="標楷體" pitchFamily="65" charset="-120"/>
              <a:ea typeface="標楷體" pitchFamily="65" charset="-120"/>
            </a:endParaRPr>
          </a:p>
          <a:p>
            <a:pPr algn="ctr" fontAlgn="base">
              <a:spcBef>
                <a:spcPct val="0"/>
              </a:spcBef>
              <a:spcAft>
                <a:spcPct val="0"/>
              </a:spcAft>
            </a:pPr>
            <a:r>
              <a:rPr lang="zh-TW" altLang="en-US" sz="2800" b="1" dirty="0">
                <a:solidFill>
                  <a:srgbClr val="1F497D"/>
                </a:solidFill>
                <a:latin typeface="標楷體" pitchFamily="65" charset="-120"/>
                <a:ea typeface="標楷體" pitchFamily="65" charset="-120"/>
              </a:rPr>
              <a:t>交通大學電子工程學系</a:t>
            </a:r>
          </a:p>
        </p:txBody>
      </p:sp>
    </p:spTree>
    <p:extLst>
      <p:ext uri="{BB962C8B-B14F-4D97-AF65-F5344CB8AC3E}">
        <p14:creationId xmlns:p14="http://schemas.microsoft.com/office/powerpoint/2010/main" xmlns="" val="34021657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0472" y="620688"/>
            <a:ext cx="9505056" cy="1030288"/>
          </a:xfrm>
        </p:spPr>
        <p:txBody>
          <a:bodyPr/>
          <a:lstStyle/>
          <a:p>
            <a:pPr algn="l"/>
            <a:r>
              <a:rPr lang="zh-TW" altLang="en-US" sz="3600" dirty="0" smtClean="0">
                <a:solidFill>
                  <a:srgbClr val="C00000"/>
                </a:solidFill>
                <a:latin typeface="微軟正黑體" pitchFamily="34" charset="-120"/>
                <a:ea typeface="微軟正黑體" pitchFamily="34" charset="-120"/>
              </a:rPr>
              <a:t>系說從頭－</a:t>
            </a:r>
            <a:r>
              <a:rPr lang="zh-TW" altLang="en-US" sz="2800" dirty="0" smtClean="0">
                <a:solidFill>
                  <a:srgbClr val="C00000"/>
                </a:solidFill>
                <a:latin typeface="微軟正黑體" pitchFamily="34" charset="-120"/>
                <a:ea typeface="微軟正黑體" pitchFamily="34" charset="-120"/>
              </a:rPr>
              <a:t>國內最悠久之電子電機領域研究所</a:t>
            </a:r>
            <a:endParaRPr lang="zh-TW" altLang="en-US" sz="2800" dirty="0">
              <a:solidFill>
                <a:srgbClr val="C00000"/>
              </a:solidFill>
              <a:latin typeface="微軟正黑體" pitchFamily="34" charset="-120"/>
              <a:ea typeface="微軟正黑體" pitchFamily="34" charset="-120"/>
            </a:endParaRPr>
          </a:p>
        </p:txBody>
      </p:sp>
      <p:grpSp>
        <p:nvGrpSpPr>
          <p:cNvPr id="2" name="群組 7"/>
          <p:cNvGrpSpPr>
            <a:grpSpLocks/>
          </p:cNvGrpSpPr>
          <p:nvPr/>
        </p:nvGrpSpPr>
        <p:grpSpPr bwMode="auto">
          <a:xfrm>
            <a:off x="6335176" y="154840"/>
            <a:ext cx="3384550" cy="576263"/>
            <a:chOff x="134689" y="116546"/>
            <a:chExt cx="3789221" cy="752619"/>
          </a:xfrm>
        </p:grpSpPr>
        <p:pic>
          <p:nvPicPr>
            <p:cNvPr id="13"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
        <p:nvSpPr>
          <p:cNvPr id="9" name="圓角矩形 8"/>
          <p:cNvSpPr/>
          <p:nvPr/>
        </p:nvSpPr>
        <p:spPr>
          <a:xfrm>
            <a:off x="1" y="1529408"/>
            <a:ext cx="9866624" cy="5328592"/>
          </a:xfrm>
          <a:prstGeom prst="roundRect">
            <a:avLst>
              <a:gd name="adj" fmla="val 6303"/>
            </a:avLst>
          </a:prstGeom>
          <a:solidFill>
            <a:schemeClr val="lt1">
              <a:alpha val="68000"/>
            </a:schemeClr>
          </a:solidFill>
        </p:spPr>
        <p:style>
          <a:lnRef idx="2">
            <a:schemeClr val="accent2"/>
          </a:lnRef>
          <a:fillRef idx="1">
            <a:schemeClr val="lt1"/>
          </a:fillRef>
          <a:effectRef idx="0">
            <a:schemeClr val="accent2"/>
          </a:effectRef>
          <a:fontRef idx="minor">
            <a:schemeClr val="dk1"/>
          </a:fontRef>
        </p:style>
        <p:txBody>
          <a:bodyPr rtlCol="0" anchor="ctr"/>
          <a:lstStyle/>
          <a:p>
            <a:pPr>
              <a:spcBef>
                <a:spcPts val="600"/>
              </a:spcBef>
            </a:pPr>
            <a:r>
              <a:rPr lang="en-US" altLang="zh-TW" sz="2000" b="1" dirty="0" smtClean="0">
                <a:solidFill>
                  <a:srgbClr val="C00000"/>
                </a:solidFill>
                <a:latin typeface="Times New Roman" pitchFamily="18" charset="0"/>
                <a:ea typeface="標楷體" pitchFamily="65" charset="-120"/>
                <a:cs typeface="Times New Roman" pitchFamily="18" charset="0"/>
              </a:rPr>
              <a:t>1958</a:t>
            </a:r>
            <a:r>
              <a:rPr lang="zh-TW" altLang="en-US" sz="2000" b="1" dirty="0" smtClean="0">
                <a:solidFill>
                  <a:srgbClr val="C00000"/>
                </a:solidFill>
                <a:latin typeface="Times New Roman" pitchFamily="18" charset="0"/>
                <a:ea typeface="標楷體" pitchFamily="65" charset="-120"/>
                <a:cs typeface="Times New Roman" pitchFamily="18" charset="0"/>
              </a:rPr>
              <a:t>年、新竹交大成立、設立國內第一個電子研究所</a:t>
            </a:r>
            <a:endParaRPr lang="zh-TW" altLang="en-US" sz="2000" b="1" dirty="0">
              <a:solidFill>
                <a:srgbClr val="C00000"/>
              </a:solidFill>
              <a:latin typeface="Times New Roman" pitchFamily="18" charset="0"/>
              <a:ea typeface="標楷體" pitchFamily="65" charset="-120"/>
              <a:cs typeface="Times New Roman" pitchFamily="18" charset="0"/>
            </a:endParaRPr>
          </a:p>
          <a:p>
            <a:pPr>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1961</a:t>
            </a:r>
            <a:r>
              <a:rPr lang="zh-TW" altLang="en-US" sz="2000" b="1" dirty="0" smtClean="0">
                <a:solidFill>
                  <a:srgbClr val="0000CC"/>
                </a:solidFill>
                <a:latin typeface="Times New Roman" pitchFamily="18" charset="0"/>
                <a:ea typeface="標楷體" pitchFamily="65" charset="-120"/>
                <a:cs typeface="Times New Roman" pitchFamily="18" charset="0"/>
              </a:rPr>
              <a:t>年、自製國內第一</a:t>
            </a:r>
            <a:r>
              <a:rPr lang="zh-TW" altLang="en-US" sz="2000" b="1" dirty="0">
                <a:solidFill>
                  <a:srgbClr val="0000CC"/>
                </a:solidFill>
                <a:latin typeface="Times New Roman" pitchFamily="18" charset="0"/>
                <a:ea typeface="標楷體" pitchFamily="65" charset="-120"/>
                <a:cs typeface="Times New Roman" pitchFamily="18" charset="0"/>
              </a:rPr>
              <a:t>部電視發射機（台視前身）</a:t>
            </a:r>
          </a:p>
          <a:p>
            <a:pPr>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1962</a:t>
            </a:r>
            <a:r>
              <a:rPr lang="zh-TW" altLang="en-US" sz="2000" b="1" dirty="0" smtClean="0">
                <a:solidFill>
                  <a:srgbClr val="0000CC"/>
                </a:solidFill>
                <a:latin typeface="Times New Roman" pitchFamily="18" charset="0"/>
                <a:ea typeface="標楷體" pitchFamily="65" charset="-120"/>
                <a:cs typeface="Times New Roman" pitchFamily="18" charset="0"/>
              </a:rPr>
              <a:t>年、引進</a:t>
            </a:r>
            <a:r>
              <a:rPr lang="zh-TW" altLang="en-US" sz="2000" b="1" dirty="0">
                <a:solidFill>
                  <a:srgbClr val="0000CC"/>
                </a:solidFill>
                <a:latin typeface="Times New Roman" pitchFamily="18" charset="0"/>
                <a:ea typeface="標楷體" pitchFamily="65" charset="-120"/>
                <a:cs typeface="Times New Roman" pitchFamily="18" charset="0"/>
              </a:rPr>
              <a:t>我國第一部電子計算機（</a:t>
            </a:r>
            <a:r>
              <a:rPr lang="en-US" altLang="zh-TW" sz="2000" b="1" dirty="0">
                <a:solidFill>
                  <a:srgbClr val="0000CC"/>
                </a:solidFill>
                <a:latin typeface="Times New Roman" pitchFamily="18" charset="0"/>
                <a:ea typeface="標楷體" pitchFamily="65" charset="-120"/>
                <a:cs typeface="Times New Roman" pitchFamily="18" charset="0"/>
              </a:rPr>
              <a:t>IBM 650/</a:t>
            </a:r>
            <a:r>
              <a:rPr lang="zh-TW" altLang="en-US" sz="2000" b="1" dirty="0">
                <a:solidFill>
                  <a:srgbClr val="0000CC"/>
                </a:solidFill>
                <a:latin typeface="Times New Roman" pitchFamily="18" charset="0"/>
                <a:ea typeface="標楷體" pitchFamily="65" charset="-120"/>
                <a:cs typeface="Times New Roman" pitchFamily="18" charset="0"/>
              </a:rPr>
              <a:t>全真空管</a:t>
            </a:r>
            <a:r>
              <a:rPr lang="zh-TW" altLang="en-US" sz="2000" b="1" dirty="0" smtClean="0">
                <a:solidFill>
                  <a:srgbClr val="0000CC"/>
                </a:solidFill>
                <a:latin typeface="Times New Roman" pitchFamily="18" charset="0"/>
                <a:ea typeface="標楷體" pitchFamily="65" charset="-120"/>
                <a:cs typeface="Times New Roman" pitchFamily="18" charset="0"/>
              </a:rPr>
              <a:t>）</a:t>
            </a:r>
            <a:endParaRPr lang="en-US" altLang="zh-TW" sz="2000" b="1" dirty="0">
              <a:solidFill>
                <a:srgbClr val="0000CC"/>
              </a:solidFill>
              <a:latin typeface="Times New Roman" pitchFamily="18" charset="0"/>
              <a:ea typeface="標楷體" pitchFamily="65" charset="-120"/>
              <a:cs typeface="Times New Roman" pitchFamily="18" charset="0"/>
            </a:endParaRPr>
          </a:p>
          <a:p>
            <a:pPr>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1963</a:t>
            </a:r>
            <a:r>
              <a:rPr lang="zh-TW" altLang="en-US" sz="2000" b="1" dirty="0" smtClean="0">
                <a:solidFill>
                  <a:srgbClr val="0000CC"/>
                </a:solidFill>
                <a:latin typeface="Times New Roman" pitchFamily="18" charset="0"/>
                <a:ea typeface="標楷體" pitchFamily="65" charset="-120"/>
                <a:cs typeface="Times New Roman" pitchFamily="18" charset="0"/>
              </a:rPr>
              <a:t>年、自製</a:t>
            </a:r>
            <a:r>
              <a:rPr lang="zh-TW" altLang="en-US" sz="2000" b="1" dirty="0">
                <a:solidFill>
                  <a:srgbClr val="0000CC"/>
                </a:solidFill>
                <a:latin typeface="Times New Roman" pitchFamily="18" charset="0"/>
                <a:ea typeface="標楷體" pitchFamily="65" charset="-120"/>
                <a:cs typeface="Times New Roman" pitchFamily="18" charset="0"/>
              </a:rPr>
              <a:t>我國第一部雷射（紅寶石固態雷射）</a:t>
            </a:r>
          </a:p>
          <a:p>
            <a:pPr>
              <a:spcBef>
                <a:spcPts val="600"/>
              </a:spcBef>
            </a:pPr>
            <a:r>
              <a:rPr lang="en-US" altLang="zh-TW" sz="2000" b="1" dirty="0">
                <a:solidFill>
                  <a:srgbClr val="C00000"/>
                </a:solidFill>
                <a:latin typeface="Times New Roman" pitchFamily="18" charset="0"/>
                <a:ea typeface="標楷體" pitchFamily="65" charset="-120"/>
                <a:cs typeface="Times New Roman" pitchFamily="18" charset="0"/>
              </a:rPr>
              <a:t>1964</a:t>
            </a:r>
            <a:r>
              <a:rPr lang="zh-TW" altLang="en-US" sz="2000" b="1" dirty="0" smtClean="0">
                <a:solidFill>
                  <a:srgbClr val="C00000"/>
                </a:solidFill>
                <a:latin typeface="Times New Roman" pitchFamily="18" charset="0"/>
                <a:ea typeface="標楷體" pitchFamily="65" charset="-120"/>
                <a:cs typeface="Times New Roman" pitchFamily="18" charset="0"/>
              </a:rPr>
              <a:t>年、設立</a:t>
            </a:r>
            <a:r>
              <a:rPr lang="zh-TW" altLang="en-US" sz="2000" b="1" dirty="0">
                <a:solidFill>
                  <a:srgbClr val="C00000"/>
                </a:solidFill>
                <a:latin typeface="Times New Roman" pitchFamily="18" charset="0"/>
                <a:ea typeface="標楷體" pitchFamily="65" charset="-120"/>
                <a:cs typeface="Times New Roman" pitchFamily="18" charset="0"/>
              </a:rPr>
              <a:t>電子工程學系 </a:t>
            </a:r>
            <a:r>
              <a:rPr lang="en-US" altLang="zh-TW" sz="2000" b="1" dirty="0">
                <a:solidFill>
                  <a:srgbClr val="C00000"/>
                </a:solidFill>
                <a:latin typeface="Times New Roman" pitchFamily="18" charset="0"/>
                <a:ea typeface="標楷體" pitchFamily="65" charset="-120"/>
                <a:cs typeface="Times New Roman" pitchFamily="18" charset="0"/>
              </a:rPr>
              <a:t>(2014</a:t>
            </a:r>
            <a:r>
              <a:rPr lang="zh-TW" altLang="en-US" sz="2000" b="1" dirty="0">
                <a:solidFill>
                  <a:srgbClr val="C00000"/>
                </a:solidFill>
                <a:latin typeface="Times New Roman" pitchFamily="18" charset="0"/>
                <a:ea typeface="標楷體" pitchFamily="65" charset="-120"/>
                <a:cs typeface="Times New Roman" pitchFamily="18" charset="0"/>
              </a:rPr>
              <a:t>年 </a:t>
            </a:r>
            <a:r>
              <a:rPr lang="en-US" altLang="zh-TW" sz="2000" b="1" dirty="0">
                <a:solidFill>
                  <a:srgbClr val="C00000"/>
                </a:solidFill>
                <a:latin typeface="Times New Roman" pitchFamily="18" charset="0"/>
                <a:ea typeface="標楷體" pitchFamily="65" charset="-120"/>
                <a:cs typeface="Times New Roman" pitchFamily="18" charset="0"/>
              </a:rPr>
              <a:t>50</a:t>
            </a:r>
            <a:r>
              <a:rPr lang="zh-TW" altLang="en-US" sz="2000" b="1" dirty="0">
                <a:solidFill>
                  <a:srgbClr val="C00000"/>
                </a:solidFill>
                <a:latin typeface="Times New Roman" pitchFamily="18" charset="0"/>
                <a:ea typeface="標楷體" pitchFamily="65" charset="-120"/>
                <a:cs typeface="Times New Roman" pitchFamily="18" charset="0"/>
              </a:rPr>
              <a:t>周年紀念</a:t>
            </a:r>
            <a:r>
              <a:rPr lang="en-US" altLang="zh-TW" sz="2000" b="1" dirty="0">
                <a:solidFill>
                  <a:srgbClr val="C00000"/>
                </a:solidFill>
                <a:latin typeface="Times New Roman" pitchFamily="18" charset="0"/>
                <a:ea typeface="標楷體" pitchFamily="65" charset="-120"/>
                <a:cs typeface="Times New Roman" pitchFamily="18" charset="0"/>
              </a:rPr>
              <a:t>!)</a:t>
            </a:r>
          </a:p>
          <a:p>
            <a:pPr>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1964</a:t>
            </a:r>
            <a:r>
              <a:rPr lang="zh-TW" altLang="en-US" sz="2000" b="1" dirty="0" smtClean="0">
                <a:solidFill>
                  <a:srgbClr val="0000CC"/>
                </a:solidFill>
                <a:latin typeface="Times New Roman" pitchFamily="18" charset="0"/>
                <a:ea typeface="標楷體" pitchFamily="65" charset="-120"/>
                <a:cs typeface="Times New Roman" pitchFamily="18" charset="0"/>
              </a:rPr>
              <a:t>年、成立</a:t>
            </a:r>
            <a:r>
              <a:rPr lang="zh-TW" altLang="en-US" sz="2000" b="1" dirty="0">
                <a:solidFill>
                  <a:srgbClr val="0000CC"/>
                </a:solidFill>
                <a:latin typeface="Times New Roman" pitchFamily="18" charset="0"/>
                <a:ea typeface="標楷體" pitchFamily="65" charset="-120"/>
                <a:cs typeface="Times New Roman" pitchFamily="18" charset="0"/>
              </a:rPr>
              <a:t>我國第一座半導體</a:t>
            </a:r>
            <a:r>
              <a:rPr lang="zh-TW" altLang="en-US" sz="2000" b="1" dirty="0" smtClean="0">
                <a:solidFill>
                  <a:srgbClr val="0000CC"/>
                </a:solidFill>
                <a:latin typeface="Times New Roman" pitchFamily="18" charset="0"/>
                <a:ea typeface="標楷體" pitchFamily="65" charset="-120"/>
                <a:cs typeface="Times New Roman" pitchFamily="18" charset="0"/>
              </a:rPr>
              <a:t>實驗室</a:t>
            </a:r>
            <a:r>
              <a:rPr lang="en-US" altLang="zh-TW" sz="2000" b="1" dirty="0" smtClean="0">
                <a:solidFill>
                  <a:srgbClr val="0000CC"/>
                </a:solidFill>
                <a:latin typeface="Times New Roman" pitchFamily="18" charset="0"/>
                <a:ea typeface="標楷體" pitchFamily="65" charset="-120"/>
                <a:cs typeface="Times New Roman" pitchFamily="18" charset="0"/>
              </a:rPr>
              <a:t>(</a:t>
            </a:r>
            <a:r>
              <a:rPr lang="zh-TW" altLang="en-US" sz="2000" b="1" dirty="0" smtClean="0">
                <a:solidFill>
                  <a:srgbClr val="0000CC"/>
                </a:solidFill>
                <a:latin typeface="Times New Roman" pitchFamily="18" charset="0"/>
                <a:ea typeface="標楷體" pitchFamily="65" charset="-120"/>
                <a:cs typeface="Times New Roman" pitchFamily="18" charset="0"/>
              </a:rPr>
              <a:t>現為奈米中心</a:t>
            </a:r>
            <a:r>
              <a:rPr lang="en-US" altLang="zh-TW" sz="2000" b="1" dirty="0" smtClean="0">
                <a:solidFill>
                  <a:srgbClr val="0000CC"/>
                </a:solidFill>
                <a:latin typeface="Times New Roman" pitchFamily="18" charset="0"/>
                <a:ea typeface="標楷體" pitchFamily="65" charset="-120"/>
                <a:cs typeface="Times New Roman" pitchFamily="18" charset="0"/>
              </a:rPr>
              <a:t>)</a:t>
            </a:r>
            <a:endParaRPr lang="zh-TW" altLang="en-US" sz="2000" b="1" dirty="0">
              <a:solidFill>
                <a:srgbClr val="0000CC"/>
              </a:solidFill>
              <a:latin typeface="Times New Roman" pitchFamily="18" charset="0"/>
              <a:ea typeface="標楷體" pitchFamily="65" charset="-120"/>
              <a:cs typeface="Times New Roman" pitchFamily="18" charset="0"/>
            </a:endParaRPr>
          </a:p>
          <a:p>
            <a:pPr marL="982663" indent="-982663">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1965</a:t>
            </a:r>
            <a:r>
              <a:rPr lang="zh-TW" altLang="en-US" sz="2000" b="1" dirty="0" smtClean="0">
                <a:solidFill>
                  <a:srgbClr val="0000CC"/>
                </a:solidFill>
                <a:latin typeface="Times New Roman" pitchFamily="18" charset="0"/>
                <a:ea typeface="標楷體" pitchFamily="65" charset="-120"/>
                <a:cs typeface="Times New Roman" pitchFamily="18" charset="0"/>
              </a:rPr>
              <a:t>年、自製</a:t>
            </a:r>
            <a:r>
              <a:rPr lang="zh-TW" altLang="en-US" sz="2000" b="1" dirty="0">
                <a:solidFill>
                  <a:srgbClr val="0000CC"/>
                </a:solidFill>
                <a:latin typeface="Times New Roman" pitchFamily="18" charset="0"/>
                <a:ea typeface="標楷體" pitchFamily="65" charset="-120"/>
                <a:cs typeface="Times New Roman" pitchFamily="18" charset="0"/>
              </a:rPr>
              <a:t>全國第一顆平面</a:t>
            </a:r>
            <a:r>
              <a:rPr lang="zh-TW" altLang="en-US" sz="2000" b="1" dirty="0" smtClean="0">
                <a:solidFill>
                  <a:srgbClr val="0000CC"/>
                </a:solidFill>
                <a:latin typeface="Times New Roman" pitchFamily="18" charset="0"/>
                <a:ea typeface="標楷體" pitchFamily="65" charset="-120"/>
                <a:cs typeface="Times New Roman" pitchFamily="18" charset="0"/>
              </a:rPr>
              <a:t>電晶體</a:t>
            </a:r>
            <a:r>
              <a:rPr lang="en-US" altLang="zh-TW" sz="2000" b="1" dirty="0" smtClean="0">
                <a:solidFill>
                  <a:srgbClr val="0000CC"/>
                </a:solidFill>
                <a:latin typeface="Times New Roman" pitchFamily="18" charset="0"/>
                <a:ea typeface="標楷體" pitchFamily="65" charset="-120"/>
                <a:cs typeface="Times New Roman" pitchFamily="18" charset="0"/>
              </a:rPr>
              <a:t>(</a:t>
            </a:r>
            <a:r>
              <a:rPr lang="zh-TW" altLang="en-US" sz="2000" dirty="0" smtClean="0">
                <a:latin typeface="Times New Roman" pitchFamily="18" charset="0"/>
                <a:cs typeface="Times New Roman" pitchFamily="18" charset="0"/>
              </a:rPr>
              <a:t>張瑞夫博士帶領、郭雙發、張俊彥</a:t>
            </a:r>
            <a:r>
              <a:rPr lang="en-US" altLang="zh-TW" sz="2000" dirty="0" smtClean="0">
                <a:solidFill>
                  <a:srgbClr val="0000CC"/>
                </a:solidFill>
                <a:latin typeface="Times New Roman" pitchFamily="18" charset="0"/>
                <a:cs typeface="Times New Roman" pitchFamily="18" charset="0"/>
              </a:rPr>
              <a:t>)</a:t>
            </a:r>
            <a:r>
              <a:rPr lang="zh-TW" altLang="en-US" sz="2000" b="1" dirty="0" smtClean="0">
                <a:solidFill>
                  <a:srgbClr val="0000CC"/>
                </a:solidFill>
                <a:latin typeface="Times New Roman" pitchFamily="18" charset="0"/>
                <a:ea typeface="標楷體" pitchFamily="65" charset="-120"/>
                <a:cs typeface="Times New Roman" pitchFamily="18" charset="0"/>
              </a:rPr>
              <a:t>、</a:t>
            </a:r>
            <a:r>
              <a:rPr lang="zh-TW" altLang="en-US" sz="2000" b="1" dirty="0">
                <a:solidFill>
                  <a:srgbClr val="0000CC"/>
                </a:solidFill>
                <a:latin typeface="Times New Roman" pitchFamily="18" charset="0"/>
                <a:ea typeface="標楷體" pitchFamily="65" charset="-120"/>
                <a:cs typeface="Times New Roman" pitchFamily="18" charset="0"/>
              </a:rPr>
              <a:t>自製全國第一枚</a:t>
            </a:r>
            <a:r>
              <a:rPr lang="zh-TW" altLang="en-US" sz="2000" b="1" dirty="0" smtClean="0">
                <a:solidFill>
                  <a:srgbClr val="0000CC"/>
                </a:solidFill>
                <a:latin typeface="Times New Roman" pitchFamily="18" charset="0"/>
                <a:ea typeface="標楷體" pitchFamily="65" charset="-120"/>
                <a:cs typeface="Times New Roman" pitchFamily="18" charset="0"/>
              </a:rPr>
              <a:t>積體電路</a:t>
            </a:r>
            <a:r>
              <a:rPr lang="en-US" altLang="zh-TW" sz="2000" b="1" dirty="0" smtClean="0">
                <a:solidFill>
                  <a:srgbClr val="0000CC"/>
                </a:solidFill>
                <a:latin typeface="Times New Roman" pitchFamily="18" charset="0"/>
                <a:ea typeface="標楷體" pitchFamily="65" charset="-120"/>
                <a:cs typeface="Times New Roman" pitchFamily="18" charset="0"/>
              </a:rPr>
              <a:t>(</a:t>
            </a:r>
            <a:r>
              <a:rPr lang="zh-TW" altLang="en-US" sz="2000" dirty="0" smtClean="0">
                <a:latin typeface="Times New Roman" pitchFamily="18" charset="0"/>
                <a:cs typeface="Times New Roman" pitchFamily="18" charset="0"/>
              </a:rPr>
              <a:t>凌宏璋、張俊彥、郭雙發</a:t>
            </a:r>
            <a:r>
              <a:rPr lang="en-US" altLang="zh-TW" sz="2000" b="1" dirty="0" smtClean="0">
                <a:solidFill>
                  <a:srgbClr val="0000CC"/>
                </a:solidFill>
                <a:latin typeface="Times New Roman" pitchFamily="18" charset="0"/>
                <a:ea typeface="標楷體" pitchFamily="65" charset="-120"/>
                <a:cs typeface="Times New Roman" pitchFamily="18" charset="0"/>
              </a:rPr>
              <a:t>)</a:t>
            </a:r>
            <a:endParaRPr lang="en-US" altLang="zh-TW" sz="2000" b="1" dirty="0">
              <a:solidFill>
                <a:srgbClr val="0000CC"/>
              </a:solidFill>
              <a:latin typeface="Times New Roman" pitchFamily="18" charset="0"/>
              <a:ea typeface="標楷體" pitchFamily="65" charset="-120"/>
              <a:cs typeface="Times New Roman" pitchFamily="18" charset="0"/>
            </a:endParaRPr>
          </a:p>
          <a:p>
            <a:pPr>
              <a:spcBef>
                <a:spcPts val="300"/>
              </a:spcBef>
            </a:pPr>
            <a:r>
              <a:rPr lang="en-US" altLang="zh-TW" sz="2000" b="1" dirty="0">
                <a:solidFill>
                  <a:srgbClr val="0000CC"/>
                </a:solidFill>
                <a:latin typeface="Times New Roman" pitchFamily="18" charset="0"/>
                <a:ea typeface="標楷體" pitchFamily="65" charset="-120"/>
                <a:cs typeface="Times New Roman" pitchFamily="18" charset="0"/>
              </a:rPr>
              <a:t>1970</a:t>
            </a:r>
            <a:r>
              <a:rPr lang="zh-TW" altLang="en-US" sz="2000" b="1" dirty="0" smtClean="0">
                <a:solidFill>
                  <a:srgbClr val="0000CC"/>
                </a:solidFill>
                <a:latin typeface="Times New Roman" pitchFamily="18" charset="0"/>
                <a:ea typeface="標楷體" pitchFamily="65" charset="-120"/>
                <a:cs typeface="Times New Roman" pitchFamily="18" charset="0"/>
              </a:rPr>
              <a:t>年、張俊彥</a:t>
            </a:r>
            <a:r>
              <a:rPr lang="zh-TW" altLang="en-US" sz="2000" b="1" dirty="0">
                <a:solidFill>
                  <a:srgbClr val="0000CC"/>
                </a:solidFill>
                <a:latin typeface="Times New Roman" pitchFamily="18" charset="0"/>
                <a:ea typeface="標楷體" pitchFamily="65" charset="-120"/>
                <a:cs typeface="Times New Roman" pitchFamily="18" charset="0"/>
              </a:rPr>
              <a:t>通過學位考試，為我國自行培育第一位工學博士</a:t>
            </a:r>
            <a:endParaRPr lang="en-US" altLang="zh-TW" sz="2000" b="1" dirty="0">
              <a:solidFill>
                <a:srgbClr val="0000CC"/>
              </a:solidFill>
              <a:latin typeface="Times New Roman" pitchFamily="18" charset="0"/>
              <a:ea typeface="標楷體" pitchFamily="65" charset="-120"/>
              <a:cs typeface="Times New Roman" pitchFamily="18" charset="0"/>
            </a:endParaRPr>
          </a:p>
          <a:p>
            <a:pPr marL="900113" indent="-900113">
              <a:spcBef>
                <a:spcPts val="300"/>
              </a:spcBef>
            </a:pPr>
            <a:r>
              <a:rPr lang="en-US" altLang="zh-TW" sz="2000" b="1" dirty="0" smtClean="0">
                <a:solidFill>
                  <a:srgbClr val="0000CC"/>
                </a:solidFill>
                <a:latin typeface="Times New Roman" pitchFamily="18" charset="0"/>
                <a:ea typeface="標楷體" pitchFamily="65" charset="-120"/>
                <a:cs typeface="Times New Roman" pitchFamily="18" charset="0"/>
              </a:rPr>
              <a:t>1977</a:t>
            </a:r>
            <a:r>
              <a:rPr lang="zh-TW" altLang="en-US" sz="2000" b="1" dirty="0" smtClean="0">
                <a:solidFill>
                  <a:srgbClr val="0000CC"/>
                </a:solidFill>
                <a:latin typeface="Times New Roman" pitchFamily="18" charset="0"/>
                <a:ea typeface="標楷體" pitchFamily="65" charset="-120"/>
                <a:cs typeface="Times New Roman" pitchFamily="18" charset="0"/>
              </a:rPr>
              <a:t>年、施敏教授獲選為國際電機電子工程師學會會士（ </a:t>
            </a:r>
            <a:r>
              <a:rPr lang="en-US" altLang="zh-TW" sz="2000" b="1" dirty="0" smtClean="0">
                <a:solidFill>
                  <a:srgbClr val="0000CC"/>
                </a:solidFill>
                <a:latin typeface="Times New Roman" pitchFamily="18" charset="0"/>
                <a:ea typeface="標楷體" pitchFamily="65" charset="-120"/>
                <a:cs typeface="Times New Roman" pitchFamily="18" charset="0"/>
              </a:rPr>
              <a:t>IEEE Fellow</a:t>
            </a:r>
            <a:r>
              <a:rPr lang="zh-TW" altLang="en-US" sz="2000" b="1" dirty="0" smtClean="0">
                <a:solidFill>
                  <a:srgbClr val="0000CC"/>
                </a:solidFill>
                <a:latin typeface="Times New Roman" pitchFamily="18" charset="0"/>
                <a:ea typeface="標楷體" pitchFamily="65" charset="-120"/>
                <a:cs typeface="Times New Roman" pitchFamily="18" charset="0"/>
              </a:rPr>
              <a:t>），為我國第一位</a:t>
            </a:r>
            <a:r>
              <a:rPr lang="en-US" altLang="zh-TW" sz="2000" b="1" dirty="0" smtClean="0">
                <a:solidFill>
                  <a:srgbClr val="0000CC"/>
                </a:solidFill>
                <a:latin typeface="Times New Roman" pitchFamily="18" charset="0"/>
                <a:ea typeface="標楷體" pitchFamily="65" charset="-120"/>
                <a:cs typeface="Times New Roman" pitchFamily="18" charset="0"/>
              </a:rPr>
              <a:t>IEEE Fellow </a:t>
            </a:r>
          </a:p>
          <a:p>
            <a:pPr>
              <a:spcBef>
                <a:spcPts val="300"/>
              </a:spcBef>
            </a:pPr>
            <a:r>
              <a:rPr lang="en-US" altLang="zh-TW" sz="2000" b="1" dirty="0" smtClean="0">
                <a:solidFill>
                  <a:srgbClr val="0000CC"/>
                </a:solidFill>
                <a:latin typeface="Times New Roman" pitchFamily="18" charset="0"/>
                <a:ea typeface="標楷體" pitchFamily="65" charset="-120"/>
                <a:cs typeface="Times New Roman" pitchFamily="18" charset="0"/>
              </a:rPr>
              <a:t>1988</a:t>
            </a:r>
            <a:r>
              <a:rPr lang="zh-TW" altLang="en-US" sz="2000" b="1" dirty="0" smtClean="0">
                <a:solidFill>
                  <a:srgbClr val="0000CC"/>
                </a:solidFill>
                <a:latin typeface="Times New Roman" pitchFamily="18" charset="0"/>
                <a:ea typeface="標楷體" pitchFamily="65" charset="-120"/>
                <a:cs typeface="Times New Roman" pitchFamily="18" charset="0"/>
              </a:rPr>
              <a:t>年、第一屆系友施振榮先生創辦宏碁電腦 </a:t>
            </a:r>
            <a:endParaRPr lang="en-US" altLang="zh-TW" sz="2000" b="1" dirty="0" smtClean="0">
              <a:solidFill>
                <a:srgbClr val="0000CC"/>
              </a:solidFill>
              <a:latin typeface="Times New Roman" pitchFamily="18" charset="0"/>
              <a:ea typeface="標楷體" pitchFamily="65" charset="-120"/>
              <a:cs typeface="Times New Roman" pitchFamily="18" charset="0"/>
            </a:endParaRPr>
          </a:p>
          <a:p>
            <a:pPr marL="982663" indent="-982663">
              <a:spcBef>
                <a:spcPts val="300"/>
              </a:spcBef>
            </a:pPr>
            <a:r>
              <a:rPr lang="en-US" altLang="zh-TW" sz="2000" b="1" dirty="0" smtClean="0">
                <a:solidFill>
                  <a:srgbClr val="0000CC"/>
                </a:solidFill>
                <a:latin typeface="Times New Roman" pitchFamily="18" charset="0"/>
                <a:ea typeface="標楷體" pitchFamily="65" charset="-120"/>
                <a:cs typeface="Times New Roman" pitchFamily="18" charset="0"/>
              </a:rPr>
              <a:t>1995-1997</a:t>
            </a:r>
            <a:r>
              <a:rPr lang="zh-TW" altLang="en-US" sz="2000" b="1" dirty="0" smtClean="0">
                <a:solidFill>
                  <a:srgbClr val="0000CC"/>
                </a:solidFill>
                <a:latin typeface="Times New Roman" pitchFamily="18" charset="0"/>
                <a:ea typeface="標楷體" pitchFamily="65" charset="-120"/>
                <a:cs typeface="Times New Roman" pitchFamily="18" charset="0"/>
              </a:rPr>
              <a:t>、發表全國第一篇</a:t>
            </a:r>
            <a:r>
              <a:rPr lang="en-US" altLang="zh-TW" sz="2000" b="1" dirty="0" smtClean="0">
                <a:solidFill>
                  <a:srgbClr val="0000CC"/>
                </a:solidFill>
                <a:latin typeface="Times New Roman" pitchFamily="18" charset="0"/>
                <a:ea typeface="標楷體" pitchFamily="65" charset="-120"/>
                <a:cs typeface="Times New Roman" pitchFamily="18" charset="0"/>
              </a:rPr>
              <a:t>VLSI Technology</a:t>
            </a:r>
            <a:r>
              <a:rPr lang="zh-TW" altLang="en-US" sz="2000" b="1" dirty="0" smtClean="0">
                <a:solidFill>
                  <a:srgbClr val="0000CC"/>
                </a:solidFill>
                <a:latin typeface="Times New Roman" pitchFamily="18" charset="0"/>
                <a:ea typeface="標楷體" pitchFamily="65" charset="-120"/>
                <a:cs typeface="Times New Roman" pitchFamily="18" charset="0"/>
              </a:rPr>
              <a:t>、</a:t>
            </a:r>
            <a:r>
              <a:rPr lang="en-US" altLang="zh-TW" sz="2000" b="1" dirty="0" smtClean="0">
                <a:solidFill>
                  <a:srgbClr val="0000CC"/>
                </a:solidFill>
                <a:latin typeface="Times New Roman" pitchFamily="18" charset="0"/>
                <a:ea typeface="標楷體" pitchFamily="65" charset="-120"/>
                <a:cs typeface="Times New Roman" pitchFamily="18" charset="0"/>
              </a:rPr>
              <a:t>VLSI</a:t>
            </a:r>
            <a:r>
              <a:rPr lang="zh-TW" altLang="en-US" sz="2000" b="1" dirty="0" smtClean="0">
                <a:solidFill>
                  <a:srgbClr val="0000CC"/>
                </a:solidFill>
                <a:latin typeface="Times New Roman" pitchFamily="18" charset="0"/>
                <a:ea typeface="標楷體" pitchFamily="65" charset="-120"/>
                <a:cs typeface="Times New Roman" pitchFamily="18" charset="0"/>
              </a:rPr>
              <a:t> </a:t>
            </a:r>
            <a:r>
              <a:rPr lang="en-US" altLang="zh-TW" sz="2000" b="1" dirty="0" smtClean="0">
                <a:solidFill>
                  <a:srgbClr val="0000CC"/>
                </a:solidFill>
                <a:latin typeface="Times New Roman" pitchFamily="18" charset="0"/>
                <a:ea typeface="標楷體" pitchFamily="65" charset="-120"/>
                <a:cs typeface="Times New Roman" pitchFamily="18" charset="0"/>
              </a:rPr>
              <a:t>Circuits</a:t>
            </a:r>
            <a:r>
              <a:rPr lang="zh-TW" altLang="en-US" sz="2000" b="1" dirty="0" smtClean="0">
                <a:solidFill>
                  <a:srgbClr val="0000CC"/>
                </a:solidFill>
                <a:latin typeface="Times New Roman" pitchFamily="18" charset="0"/>
                <a:ea typeface="標楷體" pitchFamily="65" charset="-120"/>
                <a:cs typeface="Times New Roman" pitchFamily="18" charset="0"/>
              </a:rPr>
              <a:t>、</a:t>
            </a:r>
            <a:r>
              <a:rPr lang="en-US" altLang="zh-TW" sz="2000" b="1" dirty="0" smtClean="0">
                <a:solidFill>
                  <a:srgbClr val="0000CC"/>
                </a:solidFill>
                <a:latin typeface="Times New Roman" pitchFamily="18" charset="0"/>
                <a:ea typeface="標楷體" pitchFamily="65" charset="-120"/>
                <a:cs typeface="Times New Roman" pitchFamily="18" charset="0"/>
              </a:rPr>
              <a:t>ISSCC </a:t>
            </a:r>
            <a:r>
              <a:rPr lang="zh-TW" altLang="en-US" sz="2000" b="1" dirty="0" smtClean="0">
                <a:solidFill>
                  <a:srgbClr val="0000CC"/>
                </a:solidFill>
                <a:latin typeface="Times New Roman" pitchFamily="18" charset="0"/>
                <a:ea typeface="標楷體" pitchFamily="65" charset="-120"/>
                <a:cs typeface="Times New Roman" pitchFamily="18" charset="0"/>
              </a:rPr>
              <a:t>頂尖國際會議論文</a:t>
            </a:r>
          </a:p>
          <a:p>
            <a:pPr marL="900113" indent="-900113">
              <a:spcBef>
                <a:spcPts val="300"/>
              </a:spcBef>
            </a:pPr>
            <a:r>
              <a:rPr lang="en-US" altLang="zh-TW" sz="2000" b="1" dirty="0" smtClean="0">
                <a:solidFill>
                  <a:srgbClr val="0000CC"/>
                </a:solidFill>
                <a:latin typeface="Times New Roman" pitchFamily="18" charset="0"/>
                <a:ea typeface="標楷體" pitchFamily="65" charset="-120"/>
                <a:cs typeface="Times New Roman" pitchFamily="18" charset="0"/>
              </a:rPr>
              <a:t>2012</a:t>
            </a:r>
            <a:r>
              <a:rPr lang="zh-TW" altLang="en-US" sz="2000" b="1" dirty="0" smtClean="0">
                <a:solidFill>
                  <a:srgbClr val="0000CC"/>
                </a:solidFill>
                <a:latin typeface="Times New Roman" pitchFamily="18" charset="0"/>
                <a:ea typeface="標楷體" pitchFamily="65" charset="-120"/>
                <a:cs typeface="Times New Roman" pitchFamily="18" charset="0"/>
              </a:rPr>
              <a:t>年、本所培養工學博士張懋中教授</a:t>
            </a:r>
            <a:r>
              <a:rPr lang="en-US" altLang="zh-TW" sz="2000" b="1" baseline="-25000" dirty="0" smtClean="0">
                <a:solidFill>
                  <a:srgbClr val="0000CC"/>
                </a:solidFill>
                <a:latin typeface="Times New Roman" pitchFamily="18" charset="0"/>
                <a:ea typeface="標楷體" pitchFamily="65" charset="-120"/>
                <a:cs typeface="Times New Roman" pitchFamily="18" charset="0"/>
              </a:rPr>
              <a:t>(</a:t>
            </a:r>
            <a:r>
              <a:rPr lang="zh-TW" altLang="en-US" sz="2000" b="1" baseline="-25000" dirty="0">
                <a:solidFill>
                  <a:srgbClr val="0000CC"/>
                </a:solidFill>
                <a:latin typeface="Times New Roman" pitchFamily="18" charset="0"/>
                <a:ea typeface="標楷體" pitchFamily="65" charset="-120"/>
                <a:cs typeface="Times New Roman" pitchFamily="18" charset="0"/>
              </a:rPr>
              <a:t>現為</a:t>
            </a:r>
            <a:r>
              <a:rPr lang="en-US" altLang="zh-TW" sz="2000" b="1" baseline="-25000" dirty="0">
                <a:solidFill>
                  <a:srgbClr val="0000CC"/>
                </a:solidFill>
                <a:latin typeface="Times New Roman" pitchFamily="18" charset="0"/>
                <a:ea typeface="標楷體" pitchFamily="65" charset="-120"/>
                <a:cs typeface="Times New Roman" pitchFamily="18" charset="0"/>
              </a:rPr>
              <a:t>UCLA</a:t>
            </a:r>
            <a:r>
              <a:rPr lang="zh-TW" altLang="en-US" sz="2000" b="1" baseline="-25000" dirty="0">
                <a:solidFill>
                  <a:srgbClr val="0000CC"/>
                </a:solidFill>
                <a:latin typeface="Times New Roman" pitchFamily="18" charset="0"/>
                <a:ea typeface="標楷體" pitchFamily="65" charset="-120"/>
                <a:cs typeface="Times New Roman" pitchFamily="18" charset="0"/>
              </a:rPr>
              <a:t>電機系系主任</a:t>
            </a:r>
            <a:r>
              <a:rPr lang="en-US" altLang="zh-TW" sz="2000" b="1" baseline="-25000" dirty="0">
                <a:solidFill>
                  <a:srgbClr val="0000CC"/>
                </a:solidFill>
                <a:latin typeface="Times New Roman" pitchFamily="18" charset="0"/>
                <a:ea typeface="標楷體" pitchFamily="65" charset="-120"/>
                <a:cs typeface="Times New Roman" pitchFamily="18" charset="0"/>
              </a:rPr>
              <a:t>)</a:t>
            </a:r>
            <a:r>
              <a:rPr lang="zh-TW" altLang="en-US" sz="2000" b="1" dirty="0">
                <a:solidFill>
                  <a:srgbClr val="0000CC"/>
                </a:solidFill>
                <a:latin typeface="Times New Roman" pitchFamily="18" charset="0"/>
                <a:ea typeface="標楷體" pitchFamily="65" charset="-120"/>
                <a:cs typeface="Times New Roman" pitchFamily="18" charset="0"/>
              </a:rPr>
              <a:t>獲選</a:t>
            </a:r>
            <a:r>
              <a:rPr lang="zh-TW" altLang="en-US" sz="2000" b="1" dirty="0" smtClean="0">
                <a:solidFill>
                  <a:srgbClr val="0000CC"/>
                </a:solidFill>
                <a:latin typeface="Times New Roman" pitchFamily="18" charset="0"/>
                <a:ea typeface="標楷體" pitchFamily="65" charset="-120"/>
                <a:cs typeface="Times New Roman" pitchFamily="18" charset="0"/>
              </a:rPr>
              <a:t>為美國國家工程院士、中央</a:t>
            </a:r>
            <a:r>
              <a:rPr lang="zh-TW" altLang="en-US" sz="2000" b="1" dirty="0">
                <a:solidFill>
                  <a:srgbClr val="0000CC"/>
                </a:solidFill>
                <a:latin typeface="Times New Roman" pitchFamily="18" charset="0"/>
                <a:ea typeface="標楷體" pitchFamily="65" charset="-120"/>
                <a:cs typeface="Times New Roman" pitchFamily="18" charset="0"/>
              </a:rPr>
              <a:t>研究院</a:t>
            </a:r>
            <a:r>
              <a:rPr lang="zh-TW" altLang="en-US" sz="2000" b="1" dirty="0" smtClean="0">
                <a:solidFill>
                  <a:srgbClr val="0000CC"/>
                </a:solidFill>
                <a:latin typeface="Times New Roman" pitchFamily="18" charset="0"/>
                <a:ea typeface="標楷體" pitchFamily="65" charset="-120"/>
                <a:cs typeface="Times New Roman" pitchFamily="18" charset="0"/>
              </a:rPr>
              <a:t>院士</a:t>
            </a:r>
            <a:endParaRPr lang="zh-TW" altLang="en-US" sz="2000" b="1" dirty="0">
              <a:solidFill>
                <a:srgbClr val="0000CC"/>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323022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1220" y="765175"/>
            <a:ext cx="9503569" cy="1030288"/>
          </a:xfrm>
        </p:spPr>
        <p:txBody>
          <a:bodyPr/>
          <a:lstStyle/>
          <a:p>
            <a:pPr algn="l">
              <a:defRPr/>
            </a:pPr>
            <a:r>
              <a:rPr lang="zh-TW" altLang="en-US" smtClean="0">
                <a:solidFill>
                  <a:srgbClr val="C00000"/>
                </a:solidFill>
                <a:latin typeface="微軟正黑體" pitchFamily="34" charset="-120"/>
                <a:ea typeface="微軟正黑體" pitchFamily="34" charset="-120"/>
              </a:rPr>
              <a:t>四大專業領域</a:t>
            </a:r>
            <a:endParaRPr lang="zh-TW" altLang="en-US" dirty="0">
              <a:solidFill>
                <a:srgbClr val="C00000"/>
              </a:solidFill>
              <a:latin typeface="微軟正黑體" pitchFamily="34" charset="-120"/>
              <a:ea typeface="微軟正黑體" pitchFamily="34" charset="-120"/>
            </a:endParaRPr>
          </a:p>
        </p:txBody>
      </p:sp>
      <p:sp>
        <p:nvSpPr>
          <p:cNvPr id="8195" name="內容版面配置區 6"/>
          <p:cNvSpPr>
            <a:spLocks noGrp="1"/>
          </p:cNvSpPr>
          <p:nvPr>
            <p:ph idx="1"/>
          </p:nvPr>
        </p:nvSpPr>
        <p:spPr>
          <a:xfrm>
            <a:off x="201220" y="1773238"/>
            <a:ext cx="9503569" cy="4764087"/>
          </a:xfrm>
        </p:spPr>
        <p:txBody>
          <a:bodyPr/>
          <a:lstStyle/>
          <a:p>
            <a:r>
              <a:rPr lang="zh-TW" altLang="en-US" sz="2800" dirty="0" smtClean="0">
                <a:solidFill>
                  <a:srgbClr val="0033CC"/>
                </a:solidFill>
                <a:latin typeface="標楷體" pitchFamily="65" charset="-120"/>
                <a:ea typeface="標楷體" pitchFamily="65" charset="-120"/>
                <a:cs typeface="Arial" charset="0"/>
              </a:rPr>
              <a:t>奈米電子、生醫光電</a:t>
            </a:r>
            <a:r>
              <a:rPr lang="en-US" altLang="zh-TW" sz="2800" dirty="0" smtClean="0">
                <a:latin typeface="標楷體" pitchFamily="65" charset="-120"/>
                <a:ea typeface="標楷體" pitchFamily="65" charset="-120"/>
                <a:cs typeface="Arial" charset="0"/>
              </a:rPr>
              <a:t>		【</a:t>
            </a:r>
            <a:r>
              <a:rPr lang="zh-TW" altLang="en-US" sz="2800" dirty="0" smtClean="0">
                <a:solidFill>
                  <a:srgbClr val="FF0000"/>
                </a:solidFill>
                <a:latin typeface="標楷體" pitchFamily="65" charset="-120"/>
                <a:ea typeface="標楷體" pitchFamily="65" charset="-120"/>
                <a:cs typeface="Arial" charset="0"/>
              </a:rPr>
              <a:t>固態組</a:t>
            </a:r>
            <a:r>
              <a:rPr lang="en-US" altLang="zh-TW" sz="2800" dirty="0" smtClean="0">
                <a:latin typeface="標楷體" pitchFamily="65" charset="-120"/>
                <a:ea typeface="標楷體" pitchFamily="65" charset="-120"/>
                <a:cs typeface="Arial" charset="0"/>
              </a:rPr>
              <a:t>】</a:t>
            </a:r>
          </a:p>
          <a:p>
            <a:pPr lvl="1">
              <a:lnSpc>
                <a:spcPts val="2800"/>
              </a:lnSpc>
            </a:pPr>
            <a:r>
              <a:rPr lang="zh-TW" altLang="en-US" sz="2400" dirty="0" smtClean="0">
                <a:latin typeface="標楷體" pitchFamily="65" charset="-120"/>
                <a:ea typeface="標楷體" pitchFamily="65" charset="-120"/>
                <a:cs typeface="Arial" charset="0"/>
              </a:rPr>
              <a:t>半導體元件、電子材料、三維積體電路、各式記憶體、生醫感測元件、生醫電子與仿生系統、</a:t>
            </a:r>
            <a:r>
              <a:rPr lang="en-US" altLang="zh-TW" sz="2400" dirty="0" smtClean="0">
                <a:latin typeface="標楷體" pitchFamily="65" charset="-120"/>
                <a:ea typeface="標楷體" pitchFamily="65" charset="-120"/>
                <a:cs typeface="Arial" charset="0"/>
              </a:rPr>
              <a:t>…</a:t>
            </a:r>
          </a:p>
          <a:p>
            <a:pPr>
              <a:spcBef>
                <a:spcPts val="1800"/>
              </a:spcBef>
            </a:pPr>
            <a:r>
              <a:rPr lang="zh-TW" altLang="en-US" sz="2800" dirty="0" smtClean="0">
                <a:solidFill>
                  <a:srgbClr val="0033CC"/>
                </a:solidFill>
                <a:latin typeface="標楷體" pitchFamily="65" charset="-120"/>
                <a:ea typeface="標楷體" pitchFamily="65" charset="-120"/>
                <a:cs typeface="Arial" charset="0"/>
              </a:rPr>
              <a:t>晶片系統、通訊與多媒體</a:t>
            </a:r>
            <a:r>
              <a:rPr lang="en-US" altLang="zh-TW" sz="2800" dirty="0" smtClean="0">
                <a:latin typeface="標楷體" pitchFamily="65" charset="-120"/>
                <a:ea typeface="標楷體" pitchFamily="65" charset="-120"/>
                <a:cs typeface="Arial" charset="0"/>
              </a:rPr>
              <a:t>	【</a:t>
            </a:r>
            <a:r>
              <a:rPr lang="zh-TW" altLang="en-US" sz="2800" dirty="0" smtClean="0">
                <a:solidFill>
                  <a:srgbClr val="FF0000"/>
                </a:solidFill>
                <a:latin typeface="標楷體" pitchFamily="65" charset="-120"/>
                <a:ea typeface="標楷體" pitchFamily="65" charset="-120"/>
                <a:cs typeface="Arial" charset="0"/>
              </a:rPr>
              <a:t>系統組</a:t>
            </a:r>
            <a:r>
              <a:rPr lang="en-US" altLang="zh-TW" sz="2800" dirty="0" smtClean="0">
                <a:latin typeface="標楷體" pitchFamily="65" charset="-120"/>
                <a:ea typeface="標楷體" pitchFamily="65" charset="-120"/>
                <a:cs typeface="Arial" charset="0"/>
              </a:rPr>
              <a:t>】</a:t>
            </a:r>
          </a:p>
          <a:p>
            <a:pPr lvl="1">
              <a:lnSpc>
                <a:spcPts val="2800"/>
              </a:lnSpc>
            </a:pPr>
            <a:r>
              <a:rPr lang="en-US" altLang="zh-TW" sz="2400" dirty="0" smtClean="0">
                <a:latin typeface="標楷體" pitchFamily="65" charset="-120"/>
                <a:ea typeface="標楷體" pitchFamily="65" charset="-120"/>
                <a:cs typeface="Arial" charset="0"/>
              </a:rPr>
              <a:t>IC</a:t>
            </a:r>
            <a:r>
              <a:rPr lang="zh-TW" altLang="en-US" sz="2400" dirty="0" smtClean="0">
                <a:latin typeface="標楷體" pitchFamily="65" charset="-120"/>
                <a:ea typeface="標楷體" pitchFamily="65" charset="-120"/>
                <a:cs typeface="Arial" charset="0"/>
              </a:rPr>
              <a:t>設計、類比</a:t>
            </a:r>
            <a:r>
              <a:rPr lang="en-US" altLang="zh-TW" sz="2400" dirty="0" smtClean="0">
                <a:latin typeface="標楷體" pitchFamily="65" charset="-120"/>
                <a:ea typeface="標楷體" pitchFamily="65" charset="-120"/>
                <a:cs typeface="Arial" charset="0"/>
              </a:rPr>
              <a:t>/</a:t>
            </a:r>
            <a:r>
              <a:rPr lang="zh-TW" altLang="en-US" sz="2400" dirty="0" smtClean="0">
                <a:latin typeface="標楷體" pitchFamily="65" charset="-120"/>
                <a:ea typeface="標楷體" pitchFamily="65" charset="-120"/>
                <a:cs typeface="Arial" charset="0"/>
              </a:rPr>
              <a:t>混合訊號電路、電子設計自動化、嵌入式系統、多核心運算、通訊科技、資料科學、多媒體與電腦視覺、</a:t>
            </a:r>
            <a:r>
              <a:rPr lang="en-US" altLang="zh-TW" sz="2400" dirty="0" smtClean="0">
                <a:latin typeface="標楷體" pitchFamily="65" charset="-120"/>
                <a:ea typeface="標楷體" pitchFamily="65" charset="-120"/>
                <a:cs typeface="Arial" charset="0"/>
              </a:rPr>
              <a:t>…</a:t>
            </a:r>
          </a:p>
        </p:txBody>
      </p:sp>
      <p:grpSp>
        <p:nvGrpSpPr>
          <p:cNvPr id="2" name="群組 7"/>
          <p:cNvGrpSpPr>
            <a:grpSpLocks/>
          </p:cNvGrpSpPr>
          <p:nvPr/>
        </p:nvGrpSpPr>
        <p:grpSpPr bwMode="auto">
          <a:xfrm>
            <a:off x="6335713" y="155576"/>
            <a:ext cx="3384550" cy="576263"/>
            <a:chOff x="134689" y="116546"/>
            <a:chExt cx="3789221" cy="752619"/>
          </a:xfrm>
        </p:grpSpPr>
        <p:pic>
          <p:nvPicPr>
            <p:cNvPr id="8198"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819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pic>
        <p:nvPicPr>
          <p:cNvPr id="10" name="Picture 5"/>
          <p:cNvPicPr>
            <a:picLocks noChangeAspect="1" noChangeArrowheads="1"/>
          </p:cNvPicPr>
          <p:nvPr/>
        </p:nvPicPr>
        <p:blipFill>
          <a:blip r:embed="rId4" cstate="print"/>
          <a:srcRect/>
          <a:stretch>
            <a:fillRect/>
          </a:stretch>
        </p:blipFill>
        <p:spPr bwMode="auto">
          <a:xfrm>
            <a:off x="576284" y="4509120"/>
            <a:ext cx="2144471" cy="2160240"/>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6537176" y="4509120"/>
            <a:ext cx="2736304" cy="2167522"/>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3214861" y="4554810"/>
            <a:ext cx="2962275" cy="2114550"/>
          </a:xfrm>
          <a:prstGeom prst="rect">
            <a:avLst/>
          </a:prstGeom>
          <a:noFill/>
          <a:ln w="9525">
            <a:noFill/>
            <a:miter lim="800000"/>
            <a:headEnd/>
            <a:tailEnd/>
          </a:ln>
        </p:spPr>
      </p:pic>
    </p:spTree>
    <p:extLst>
      <p:ext uri="{BB962C8B-B14F-4D97-AF65-F5344CB8AC3E}">
        <p14:creationId xmlns:p14="http://schemas.microsoft.com/office/powerpoint/2010/main" xmlns="" val="2307002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solidFill>
                  <a:srgbClr val="17375E"/>
                </a:solidFill>
              </a:rPr>
              <a:t>為什麼選系要選</a:t>
            </a:r>
            <a:r>
              <a:rPr lang="en-US" altLang="zh-TW" dirty="0">
                <a:solidFill>
                  <a:srgbClr val="17375E"/>
                </a:solidFill>
              </a:rPr>
              <a:t>ICT</a:t>
            </a:r>
            <a:r>
              <a:rPr lang="zh-TW" altLang="en-US" dirty="0">
                <a:solidFill>
                  <a:srgbClr val="17375E"/>
                </a:solidFill>
              </a:rPr>
              <a:t>領域？</a:t>
            </a:r>
            <a:endParaRPr lang="en-US" altLang="zh-TW" dirty="0">
              <a:solidFill>
                <a:srgbClr val="17375E"/>
              </a:solidFill>
            </a:endParaRPr>
          </a:p>
        </p:txBody>
      </p:sp>
      <p:sp>
        <p:nvSpPr>
          <p:cNvPr id="3" name="內容版面配置區 2"/>
          <p:cNvSpPr>
            <a:spLocks noGrp="1"/>
          </p:cNvSpPr>
          <p:nvPr>
            <p:ph idx="1"/>
          </p:nvPr>
        </p:nvSpPr>
        <p:spPr/>
        <p:txBody>
          <a:bodyPr/>
          <a:lstStyle/>
          <a:p>
            <a:r>
              <a:rPr lang="zh-TW" altLang="en-US" sz="3200" dirty="0" smtClean="0"/>
              <a:t>百萬年薪的職業</a:t>
            </a:r>
            <a:endParaRPr lang="en-US" altLang="zh-TW" sz="3200" dirty="0" smtClean="0"/>
          </a:p>
          <a:p>
            <a:r>
              <a:rPr lang="zh-TW" altLang="en-US" sz="3200" dirty="0"/>
              <a:t>工程師的工作</a:t>
            </a:r>
            <a:r>
              <a:rPr lang="zh-TW" altLang="en-US" sz="3200" dirty="0" smtClean="0"/>
              <a:t>是創新發明 </a:t>
            </a:r>
            <a:r>
              <a:rPr lang="en-US" altLang="zh-TW" sz="3200" dirty="0" smtClean="0"/>
              <a:t>VS. </a:t>
            </a:r>
            <a:r>
              <a:rPr lang="zh-TW" altLang="en-US" sz="3200" dirty="0" smtClean="0"/>
              <a:t>科學家是發現</a:t>
            </a:r>
            <a:r>
              <a:rPr lang="en-US" altLang="zh-TW" sz="3200" dirty="0" smtClean="0"/>
              <a:t>(</a:t>
            </a:r>
            <a:r>
              <a:rPr lang="zh-TW" altLang="en-US" sz="3200" dirty="0" smtClean="0"/>
              <a:t>自然現象</a:t>
            </a:r>
            <a:r>
              <a:rPr lang="en-US" altLang="zh-TW" sz="3200" dirty="0" smtClean="0"/>
              <a:t>)</a:t>
            </a:r>
          </a:p>
          <a:p>
            <a:r>
              <a:rPr lang="zh-TW" altLang="en-US" sz="3200" dirty="0" smtClean="0"/>
              <a:t>不斷擴充的領域</a:t>
            </a:r>
            <a:endParaRPr lang="en-US" altLang="zh-TW" sz="3200" dirty="0" smtClean="0"/>
          </a:p>
          <a:p>
            <a:pPr marL="457200" lvl="1" indent="0">
              <a:buNone/>
            </a:pPr>
            <a:r>
              <a:rPr lang="en-US" altLang="zh-TW" sz="2800" dirty="0" smtClean="0"/>
              <a:t>- </a:t>
            </a:r>
            <a:r>
              <a:rPr lang="zh-TW" altLang="en-US" sz="2800" dirty="0" smtClean="0"/>
              <a:t>雲端運算、</a:t>
            </a:r>
            <a:r>
              <a:rPr lang="en-US" altLang="zh-TW" sz="2800" dirty="0"/>
              <a:t>4G/5G</a:t>
            </a:r>
            <a:r>
              <a:rPr lang="zh-TW" altLang="en-US" sz="2800" dirty="0"/>
              <a:t>無線通訊、</a:t>
            </a:r>
            <a:r>
              <a:rPr lang="zh-TW" altLang="en-US" sz="2800" dirty="0" smtClean="0"/>
              <a:t>智慧型手機、</a:t>
            </a:r>
            <a:r>
              <a:rPr lang="en-US" altLang="zh-TW" sz="2800" dirty="0" smtClean="0"/>
              <a:t>Google glass</a:t>
            </a:r>
            <a:r>
              <a:rPr lang="zh-TW" altLang="en-US" sz="2800" dirty="0"/>
              <a:t>、</a:t>
            </a:r>
            <a:r>
              <a:rPr lang="en-US" altLang="zh-TW" sz="2800" dirty="0" smtClean="0"/>
              <a:t>3D</a:t>
            </a:r>
            <a:r>
              <a:rPr lang="zh-TW" altLang="en-US" sz="2800" dirty="0" smtClean="0"/>
              <a:t>電視、智慧電視、互動遊戲、數位家庭、</a:t>
            </a:r>
            <a:r>
              <a:rPr lang="zh-TW" altLang="en-US" sz="2800" dirty="0"/>
              <a:t>物聯網 </a:t>
            </a:r>
            <a:r>
              <a:rPr lang="en-US" altLang="zh-TW" sz="2800" dirty="0"/>
              <a:t>(</a:t>
            </a:r>
            <a:r>
              <a:rPr lang="en-US" altLang="zh-TW" sz="2800" dirty="0" err="1"/>
              <a:t>IoT</a:t>
            </a:r>
            <a:r>
              <a:rPr lang="en-US" altLang="zh-TW" sz="2800" dirty="0" smtClean="0"/>
              <a:t>)</a:t>
            </a:r>
            <a:r>
              <a:rPr lang="zh-TW" altLang="en-US" sz="2800" dirty="0" smtClean="0"/>
              <a:t>、智慧城市、智慧車、</a:t>
            </a:r>
            <a:r>
              <a:rPr lang="en-US" altLang="zh-TW" sz="2800" dirty="0" smtClean="0"/>
              <a:t>GPS</a:t>
            </a:r>
            <a:r>
              <a:rPr lang="zh-TW" altLang="en-US" sz="2800" dirty="0"/>
              <a:t>、高階醫療儀器、微創手術</a:t>
            </a:r>
            <a:r>
              <a:rPr lang="zh-TW" altLang="en-US" sz="2800" dirty="0" smtClean="0"/>
              <a:t>機器人</a:t>
            </a:r>
            <a:r>
              <a:rPr lang="zh-TW" altLang="en-US" sz="2800" dirty="0"/>
              <a:t>、健康照護</a:t>
            </a:r>
            <a:r>
              <a:rPr lang="en-US" altLang="zh-TW" sz="2800" dirty="0"/>
              <a:t>/</a:t>
            </a:r>
            <a:r>
              <a:rPr lang="zh-TW" altLang="en-US" sz="2800" dirty="0"/>
              <a:t>遠距</a:t>
            </a:r>
            <a:r>
              <a:rPr lang="zh-TW" altLang="en-US" sz="2800" dirty="0" smtClean="0"/>
              <a:t>醫療</a:t>
            </a:r>
            <a:endParaRPr lang="zh-TW" altLang="en-US" sz="2800" dirty="0"/>
          </a:p>
        </p:txBody>
      </p:sp>
    </p:spTree>
    <p:extLst>
      <p:ext uri="{BB962C8B-B14F-4D97-AF65-F5344CB8AC3E}">
        <p14:creationId xmlns:p14="http://schemas.microsoft.com/office/powerpoint/2010/main" xmlns="" val="2724839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0472" y="764704"/>
            <a:ext cx="9505056" cy="1030288"/>
          </a:xfrm>
        </p:spPr>
        <p:txBody>
          <a:bodyPr/>
          <a:lstStyle/>
          <a:p>
            <a:pPr algn="l"/>
            <a:r>
              <a:rPr lang="zh-TW" altLang="en-US" dirty="0" smtClean="0">
                <a:solidFill>
                  <a:srgbClr val="C00000"/>
                </a:solidFill>
                <a:latin typeface="微軟正黑體" pitchFamily="34" charset="-120"/>
                <a:ea typeface="微軟正黑體" pitchFamily="34" charset="-120"/>
              </a:rPr>
              <a:t>頂尖的師資陣容</a:t>
            </a:r>
            <a:endParaRPr lang="zh-TW" altLang="en-US" dirty="0">
              <a:solidFill>
                <a:srgbClr val="C00000"/>
              </a:solidFill>
              <a:latin typeface="微軟正黑體" pitchFamily="34" charset="-120"/>
              <a:ea typeface="微軟正黑體" pitchFamily="34" charset="-120"/>
            </a:endParaRPr>
          </a:p>
        </p:txBody>
      </p:sp>
      <p:sp>
        <p:nvSpPr>
          <p:cNvPr id="7" name="內容版面配置區 6"/>
          <p:cNvSpPr>
            <a:spLocks noGrp="1"/>
          </p:cNvSpPr>
          <p:nvPr>
            <p:ph idx="1"/>
          </p:nvPr>
        </p:nvSpPr>
        <p:spPr>
          <a:xfrm>
            <a:off x="200472" y="1628800"/>
            <a:ext cx="9505056" cy="4764360"/>
          </a:xfrm>
          <a:noFill/>
        </p:spPr>
        <p:txBody>
          <a:bodyPr/>
          <a:lstStyle/>
          <a:p>
            <a:r>
              <a:rPr lang="en-US" altLang="zh-TW" sz="2800" dirty="0" smtClean="0"/>
              <a:t>57</a:t>
            </a:r>
            <a:r>
              <a:rPr lang="zh-TW" altLang="en-US" sz="2800" dirty="0" smtClean="0"/>
              <a:t>位專任教授</a:t>
            </a:r>
            <a:endParaRPr lang="en-US" altLang="zh-TW" sz="2800" dirty="0" smtClean="0"/>
          </a:p>
          <a:p>
            <a:pPr lvl="1"/>
            <a:r>
              <a:rPr lang="zh-TW" altLang="en-US" sz="2400" dirty="0" smtClean="0"/>
              <a:t>中央研究院院士</a:t>
            </a:r>
            <a:r>
              <a:rPr lang="en-US" altLang="zh-TW" sz="2400" dirty="0" smtClean="0"/>
              <a:t>(2)</a:t>
            </a:r>
            <a:r>
              <a:rPr lang="zh-TW" altLang="en-US" sz="2400" dirty="0" smtClean="0"/>
              <a:t>、美國國家工程院院士</a:t>
            </a:r>
            <a:r>
              <a:rPr lang="en-US" altLang="zh-TW" sz="2400" dirty="0" smtClean="0"/>
              <a:t>(2)</a:t>
            </a:r>
            <a:r>
              <a:rPr lang="zh-TW" altLang="en-US" sz="2400" dirty="0" smtClean="0"/>
              <a:t>、</a:t>
            </a:r>
            <a:r>
              <a:rPr lang="en-US" altLang="zh-TW" sz="2400" dirty="0" smtClean="0"/>
              <a:t>IEEE Fellows(15)</a:t>
            </a:r>
          </a:p>
          <a:p>
            <a:pPr lvl="1"/>
            <a:r>
              <a:rPr lang="zh-TW" altLang="en-US" sz="2400" dirty="0" smtClean="0"/>
              <a:t>國家講座</a:t>
            </a:r>
            <a:r>
              <a:rPr lang="en-US" altLang="zh-TW" sz="2400" dirty="0" smtClean="0"/>
              <a:t>(4)</a:t>
            </a:r>
            <a:r>
              <a:rPr lang="zh-TW" altLang="en-US" sz="2400" dirty="0" smtClean="0"/>
              <a:t>、教育部學術獎</a:t>
            </a:r>
            <a:r>
              <a:rPr lang="en-US" altLang="zh-TW" sz="2400" dirty="0" smtClean="0"/>
              <a:t>(6)</a:t>
            </a:r>
            <a:r>
              <a:rPr lang="zh-TW" altLang="en-US" sz="2400" dirty="0" smtClean="0"/>
              <a:t>、國科會傑出研究獎</a:t>
            </a:r>
            <a:r>
              <a:rPr lang="en-US" altLang="zh-TW" sz="2400" dirty="0" smtClean="0"/>
              <a:t>(13)</a:t>
            </a:r>
          </a:p>
          <a:p>
            <a:pPr lvl="1"/>
            <a:r>
              <a:rPr lang="zh-TW" altLang="en-US" sz="2400" dirty="0" smtClean="0"/>
              <a:t>國科會主委、國科會副主委、國立交通大學校長、國家奈米元件實驗室</a:t>
            </a:r>
            <a:r>
              <a:rPr lang="en-US" altLang="zh-TW" sz="2400" dirty="0" smtClean="0"/>
              <a:t>(NDL)</a:t>
            </a:r>
            <a:r>
              <a:rPr lang="zh-TW" altLang="en-US" sz="2400" dirty="0" smtClean="0"/>
              <a:t>主任、國家晶片系統設計中心</a:t>
            </a:r>
            <a:r>
              <a:rPr lang="en-US" altLang="zh-TW" sz="2400" dirty="0" smtClean="0"/>
              <a:t>(CIC)</a:t>
            </a:r>
            <a:r>
              <a:rPr lang="zh-TW" altLang="en-US" sz="2400" dirty="0" smtClean="0"/>
              <a:t>主任、國立中央大學校長、空大校長</a:t>
            </a:r>
            <a:r>
              <a:rPr lang="en-US" altLang="zh-TW" sz="2400" dirty="0" smtClean="0"/>
              <a:t>…</a:t>
            </a:r>
          </a:p>
          <a:p>
            <a:r>
              <a:rPr lang="zh-TW" altLang="en-US" sz="2800" dirty="0" smtClean="0"/>
              <a:t>施敏教授著作</a:t>
            </a:r>
            <a:r>
              <a:rPr lang="en-US" altLang="zh-TW" dirty="0" smtClean="0"/>
              <a:t>《</a:t>
            </a:r>
            <a:r>
              <a:rPr lang="zh-TW" altLang="en-US" dirty="0" smtClean="0"/>
              <a:t>半導體元件物理</a:t>
            </a:r>
            <a:r>
              <a:rPr lang="en-US" altLang="zh-TW" dirty="0" smtClean="0"/>
              <a:t>》</a:t>
            </a:r>
            <a:r>
              <a:rPr lang="zh-TW" altLang="en-US" dirty="0" smtClean="0"/>
              <a:t>堪稱半導體界的聖經</a:t>
            </a:r>
            <a:endParaRPr lang="en-US" altLang="zh-TW" dirty="0" smtClean="0"/>
          </a:p>
          <a:p>
            <a:pPr lvl="1"/>
            <a:r>
              <a:rPr lang="zh-TW" altLang="en-US" sz="2400" b="0" dirty="0" smtClean="0">
                <a:solidFill>
                  <a:srgbClr val="0000CC"/>
                </a:solidFill>
              </a:rPr>
              <a:t>全世界銷售超過百萬冊，學術界引用超過兩萬次，為當代工程與應用科學領域被引用最多的文獻</a:t>
            </a:r>
            <a:endParaRPr lang="en-US" altLang="zh-TW" dirty="0" smtClean="0"/>
          </a:p>
          <a:p>
            <a:r>
              <a:rPr lang="zh-TW" altLang="en-US" sz="2800" dirty="0" smtClean="0"/>
              <a:t>陳龍英教授影音教材</a:t>
            </a:r>
            <a:r>
              <a:rPr lang="en-US" altLang="zh-TW" dirty="0" smtClean="0"/>
              <a:t>《</a:t>
            </a:r>
            <a:r>
              <a:rPr lang="zh-TW" altLang="en-US" dirty="0" smtClean="0"/>
              <a:t>陳龍英的電子學</a:t>
            </a:r>
            <a:r>
              <a:rPr lang="en-US" altLang="zh-TW" dirty="0" smtClean="0"/>
              <a:t>》</a:t>
            </a:r>
          </a:p>
          <a:p>
            <a:pPr lvl="1"/>
            <a:r>
              <a:rPr lang="zh-TW" altLang="en-US" sz="2400" b="0" dirty="0" smtClean="0"/>
              <a:t>台灣電子電機領域幾乎無人不曉</a:t>
            </a:r>
            <a:endParaRPr lang="en-US" altLang="zh-TW" sz="2400" b="0" dirty="0" smtClean="0"/>
          </a:p>
        </p:txBody>
      </p:sp>
      <p:grpSp>
        <p:nvGrpSpPr>
          <p:cNvPr id="2" name="群組 7"/>
          <p:cNvGrpSpPr>
            <a:grpSpLocks/>
          </p:cNvGrpSpPr>
          <p:nvPr/>
        </p:nvGrpSpPr>
        <p:grpSpPr bwMode="auto">
          <a:xfrm>
            <a:off x="6335176" y="154840"/>
            <a:ext cx="3384550" cy="576263"/>
            <a:chOff x="134689" y="116546"/>
            <a:chExt cx="3789221" cy="752619"/>
          </a:xfrm>
        </p:grpSpPr>
        <p:pic>
          <p:nvPicPr>
            <p:cNvPr id="13"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Tree>
    <p:extLst>
      <p:ext uri="{BB962C8B-B14F-4D97-AF65-F5344CB8AC3E}">
        <p14:creationId xmlns:p14="http://schemas.microsoft.com/office/powerpoint/2010/main" xmlns="" val="1356455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0472" y="836712"/>
            <a:ext cx="9505056" cy="864096"/>
          </a:xfrm>
        </p:spPr>
        <p:txBody>
          <a:bodyPr/>
          <a:lstStyle/>
          <a:p>
            <a:pPr algn="l"/>
            <a:r>
              <a:rPr lang="zh-TW" altLang="en-US" dirty="0" smtClean="0">
                <a:solidFill>
                  <a:srgbClr val="C00000"/>
                </a:solidFill>
                <a:latin typeface="微軟正黑體" pitchFamily="34" charset="-120"/>
                <a:ea typeface="微軟正黑體" pitchFamily="34" charset="-120"/>
              </a:rPr>
              <a:t>教學環境與實驗設備</a:t>
            </a:r>
            <a:endParaRPr lang="zh-TW" altLang="en-US" dirty="0">
              <a:solidFill>
                <a:srgbClr val="C00000"/>
              </a:solidFill>
              <a:latin typeface="微軟正黑體" pitchFamily="34" charset="-120"/>
              <a:ea typeface="微軟正黑體" pitchFamily="34" charset="-120"/>
            </a:endParaRPr>
          </a:p>
        </p:txBody>
      </p:sp>
      <p:grpSp>
        <p:nvGrpSpPr>
          <p:cNvPr id="2" name="群組 7"/>
          <p:cNvGrpSpPr>
            <a:grpSpLocks/>
          </p:cNvGrpSpPr>
          <p:nvPr/>
        </p:nvGrpSpPr>
        <p:grpSpPr bwMode="auto">
          <a:xfrm>
            <a:off x="6335176" y="154840"/>
            <a:ext cx="3384550" cy="576263"/>
            <a:chOff x="134689" y="116546"/>
            <a:chExt cx="3789221" cy="752619"/>
          </a:xfrm>
        </p:grpSpPr>
        <p:pic>
          <p:nvPicPr>
            <p:cNvPr id="13"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
        <p:nvSpPr>
          <p:cNvPr id="15" name="內容版面配置區 6"/>
          <p:cNvSpPr>
            <a:spLocks noGrp="1"/>
          </p:cNvSpPr>
          <p:nvPr>
            <p:ph idx="1"/>
          </p:nvPr>
        </p:nvSpPr>
        <p:spPr>
          <a:xfrm>
            <a:off x="0" y="1772816"/>
            <a:ext cx="9906000" cy="4764360"/>
          </a:xfrm>
          <a:noFill/>
        </p:spPr>
        <p:txBody>
          <a:bodyPr/>
          <a:lstStyle/>
          <a:p>
            <a:r>
              <a:rPr lang="en-US" altLang="zh-TW" sz="3200" dirty="0" smtClean="0"/>
              <a:t>10</a:t>
            </a:r>
            <a:r>
              <a:rPr lang="zh-TW" altLang="en-US" sz="3200" dirty="0" smtClean="0"/>
              <a:t>間教學實驗室</a:t>
            </a:r>
            <a:endParaRPr lang="en-US" altLang="zh-TW" sz="2800" dirty="0" smtClean="0"/>
          </a:p>
          <a:p>
            <a:r>
              <a:rPr lang="en-US" altLang="zh-TW" sz="3200" dirty="0" smtClean="0"/>
              <a:t>50</a:t>
            </a:r>
            <a:r>
              <a:rPr lang="zh-TW" altLang="en-US" sz="3200" dirty="0" smtClean="0"/>
              <a:t>間研究實驗室</a:t>
            </a:r>
            <a:endParaRPr lang="en-US" altLang="zh-TW" sz="3200" dirty="0" smtClean="0"/>
          </a:p>
          <a:p>
            <a:r>
              <a:rPr lang="en-US" altLang="zh-TW" sz="3200" dirty="0" smtClean="0"/>
              <a:t>100</a:t>
            </a:r>
            <a:r>
              <a:rPr lang="zh-TW" altLang="en-US" sz="3200" dirty="0" smtClean="0"/>
              <a:t>坪教學無塵室</a:t>
            </a:r>
            <a:endParaRPr lang="en-US" altLang="zh-TW" sz="3200" dirty="0" smtClean="0"/>
          </a:p>
          <a:p>
            <a:r>
              <a:rPr lang="en-US" altLang="zh-TW" sz="3200" dirty="0" smtClean="0"/>
              <a:t>1,000</a:t>
            </a:r>
            <a:r>
              <a:rPr lang="zh-TW" altLang="en-US" sz="3200" dirty="0" smtClean="0"/>
              <a:t>坪研究無塵室</a:t>
            </a:r>
            <a:endParaRPr lang="en-US" altLang="zh-TW" sz="3200" dirty="0" smtClean="0"/>
          </a:p>
          <a:p>
            <a:r>
              <a:rPr lang="zh-TW" altLang="en-US" sz="3200" dirty="0" smtClean="0"/>
              <a:t>圖書儀器相關經費</a:t>
            </a:r>
            <a:r>
              <a:rPr lang="en-US" altLang="zh-TW" sz="3200" dirty="0" smtClean="0"/>
              <a:t/>
            </a:r>
            <a:br>
              <a:rPr lang="en-US" altLang="zh-TW" sz="3200" dirty="0" smtClean="0"/>
            </a:br>
            <a:r>
              <a:rPr lang="zh-TW" altLang="en-US" sz="3200" dirty="0" smtClean="0"/>
              <a:t>每年編列</a:t>
            </a:r>
            <a:r>
              <a:rPr lang="en-US" altLang="zh-TW" sz="3200" dirty="0" smtClean="0"/>
              <a:t> 1,000</a:t>
            </a:r>
            <a:r>
              <a:rPr lang="zh-TW" altLang="en-US" sz="3200" dirty="0" smtClean="0"/>
              <a:t>萬元以上，並以教學為優先考量</a:t>
            </a:r>
            <a:endParaRPr lang="en-US" altLang="zh-TW" sz="3200" dirty="0" smtClean="0"/>
          </a:p>
          <a:p>
            <a:r>
              <a:rPr lang="zh-TW" altLang="en-US" sz="3200" u="sng" dirty="0" smtClean="0"/>
              <a:t>固態電子系統大樓</a:t>
            </a:r>
            <a:r>
              <a:rPr lang="en-US" altLang="zh-TW" sz="3200" u="sng" dirty="0" smtClean="0"/>
              <a:t>(</a:t>
            </a:r>
            <a:r>
              <a:rPr lang="zh-TW" altLang="en-US" sz="3200" u="sng" dirty="0" smtClean="0"/>
              <a:t>前身為半導體中心，現為奈米中心</a:t>
            </a:r>
            <a:r>
              <a:rPr lang="en-US" altLang="zh-TW" sz="3200" u="sng" dirty="0" smtClean="0"/>
              <a:t>)</a:t>
            </a:r>
            <a:r>
              <a:rPr lang="zh-TW" altLang="en-US" sz="3200" u="sng" dirty="0" smtClean="0"/>
              <a:t>每年預算</a:t>
            </a:r>
            <a:r>
              <a:rPr lang="en-US" altLang="zh-TW" sz="3200" u="sng" dirty="0" smtClean="0"/>
              <a:t>8,000</a:t>
            </a:r>
            <a:r>
              <a:rPr lang="zh-TW" altLang="en-US" sz="3200" u="sng" dirty="0" smtClean="0"/>
              <a:t>萬元 </a:t>
            </a:r>
            <a:r>
              <a:rPr lang="en-US" altLang="zh-TW" sz="2800" u="sng" dirty="0" smtClean="0">
                <a:solidFill>
                  <a:srgbClr val="FF0000"/>
                </a:solidFill>
              </a:rPr>
              <a:t>(</a:t>
            </a:r>
            <a:r>
              <a:rPr lang="zh-TW" altLang="en-US" sz="2800" u="sng" dirty="0" smtClean="0">
                <a:solidFill>
                  <a:srgbClr val="FF0000"/>
                </a:solidFill>
              </a:rPr>
              <a:t>全國最悠久、最具規模</a:t>
            </a:r>
            <a:r>
              <a:rPr lang="en-US" altLang="zh-TW" sz="2800" u="sng" dirty="0" smtClean="0">
                <a:solidFill>
                  <a:srgbClr val="FF0000"/>
                </a:solidFill>
              </a:rPr>
              <a:t>)</a:t>
            </a:r>
          </a:p>
          <a:p>
            <a:pPr lvl="1"/>
            <a:r>
              <a:rPr lang="zh-TW" altLang="en-US" sz="2800" dirty="0" smtClean="0"/>
              <a:t>擁有近</a:t>
            </a:r>
            <a:r>
              <a:rPr lang="en-US" altLang="zh-TW" sz="2800" dirty="0" smtClean="0"/>
              <a:t>15</a:t>
            </a:r>
            <a:r>
              <a:rPr lang="zh-TW" altLang="en-US" sz="2800" dirty="0" smtClean="0"/>
              <a:t>億元之儀器設備</a:t>
            </a:r>
            <a:endParaRPr lang="en-US" altLang="zh-TW" sz="2800" dirty="0" smtClean="0"/>
          </a:p>
        </p:txBody>
      </p:sp>
      <p:grpSp>
        <p:nvGrpSpPr>
          <p:cNvPr id="3" name="群組 15"/>
          <p:cNvGrpSpPr/>
          <p:nvPr/>
        </p:nvGrpSpPr>
        <p:grpSpPr>
          <a:xfrm>
            <a:off x="4088904" y="1844824"/>
            <a:ext cx="5616624" cy="2664296"/>
            <a:chOff x="1424608" y="1777704"/>
            <a:chExt cx="6912961" cy="3178347"/>
          </a:xfrm>
        </p:grpSpPr>
        <p:pic>
          <p:nvPicPr>
            <p:cNvPr id="4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b="34054"/>
            <a:stretch>
              <a:fillRect/>
            </a:stretch>
          </p:blipFill>
          <p:spPr bwMode="auto">
            <a:xfrm>
              <a:off x="1439182" y="1777704"/>
              <a:ext cx="6898387" cy="3178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 name="矩形 48"/>
            <p:cNvSpPr/>
            <p:nvPr/>
          </p:nvSpPr>
          <p:spPr>
            <a:xfrm>
              <a:off x="3872948" y="3073884"/>
              <a:ext cx="2247621" cy="403875"/>
            </a:xfrm>
            <a:prstGeom prst="rect">
              <a:avLst/>
            </a:prstGeom>
            <a:solidFill>
              <a:schemeClr val="tx1">
                <a:lumMod val="95000"/>
                <a:lumOff val="5000"/>
              </a:schemeClr>
            </a:solidFill>
          </p:spPr>
          <p:txBody>
            <a:bodyPr wrap="none">
              <a:spAutoFit/>
            </a:bodyPr>
            <a:lstStyle/>
            <a:p>
              <a:r>
                <a:rPr lang="zh-TW" altLang="en-US" sz="1600" b="1" dirty="0">
                  <a:solidFill>
                    <a:srgbClr val="FF9900"/>
                  </a:solidFill>
                  <a:latin typeface="標楷體" pitchFamily="65" charset="-120"/>
                  <a:ea typeface="標楷體" pitchFamily="65" charset="-120"/>
                </a:rPr>
                <a:t>精密元件量測系統</a:t>
              </a:r>
            </a:p>
          </p:txBody>
        </p:sp>
        <p:sp>
          <p:nvSpPr>
            <p:cNvPr id="50" name="矩形 49"/>
            <p:cNvSpPr/>
            <p:nvPr/>
          </p:nvSpPr>
          <p:spPr>
            <a:xfrm>
              <a:off x="1424608" y="3505945"/>
              <a:ext cx="1995080" cy="403875"/>
            </a:xfrm>
            <a:prstGeom prst="rect">
              <a:avLst/>
            </a:prstGeom>
            <a:solidFill>
              <a:schemeClr val="tx1">
                <a:lumMod val="95000"/>
                <a:lumOff val="5000"/>
              </a:schemeClr>
            </a:solidFill>
          </p:spPr>
          <p:txBody>
            <a:bodyPr wrap="none">
              <a:spAutoFit/>
            </a:bodyPr>
            <a:lstStyle/>
            <a:p>
              <a:r>
                <a:rPr lang="zh-TW" altLang="zh-TW" sz="1600" b="1" dirty="0" smtClean="0">
                  <a:solidFill>
                    <a:srgbClr val="FF9900"/>
                  </a:solidFill>
                  <a:latin typeface="標楷體" pitchFamily="65" charset="-120"/>
                  <a:ea typeface="標楷體" pitchFamily="65" charset="-120"/>
                  <a:cs typeface="Arial" pitchFamily="34" charset="0"/>
                </a:rPr>
                <a:t>分子束磊晶系統</a:t>
              </a:r>
              <a:endParaRPr lang="zh-TW" altLang="en-US" sz="1600" b="1" dirty="0">
                <a:solidFill>
                  <a:srgbClr val="FF9900"/>
                </a:solidFill>
                <a:latin typeface="標楷體" pitchFamily="65" charset="-120"/>
                <a:ea typeface="標楷體" pitchFamily="65" charset="-120"/>
              </a:endParaRPr>
            </a:p>
          </p:txBody>
        </p:sp>
        <p:pic>
          <p:nvPicPr>
            <p:cNvPr id="51" name="圖片 1" descr="D:\FIB機台\FIB照片\fib.jpg"/>
            <p:cNvPicPr>
              <a:picLocks noChangeAspect="1" noChangeArrowheads="1"/>
            </p:cNvPicPr>
            <p:nvPr/>
          </p:nvPicPr>
          <p:blipFill>
            <a:blip r:embed="rId5" cstate="print"/>
            <a:stretch>
              <a:fillRect/>
            </a:stretch>
          </p:blipFill>
          <p:spPr bwMode="auto">
            <a:xfrm>
              <a:off x="1439182" y="1810204"/>
              <a:ext cx="1800000" cy="1571328"/>
            </a:xfrm>
            <a:prstGeom prst="rect">
              <a:avLst/>
            </a:prstGeom>
            <a:noFill/>
            <a:ln>
              <a:noFill/>
            </a:ln>
          </p:spPr>
        </p:pic>
        <p:pic>
          <p:nvPicPr>
            <p:cNvPr id="52" name="Picture 4" descr="I-line"/>
            <p:cNvPicPr>
              <a:picLocks noChangeAspect="1" noChangeArrowheads="1"/>
            </p:cNvPicPr>
            <p:nvPr/>
          </p:nvPicPr>
          <p:blipFill>
            <a:blip r:embed="rId6" cstate="print"/>
            <a:stretch>
              <a:fillRect/>
            </a:stretch>
          </p:blipFill>
          <p:spPr bwMode="auto">
            <a:xfrm>
              <a:off x="2578920" y="1777704"/>
              <a:ext cx="1222018" cy="1628340"/>
            </a:xfrm>
            <a:prstGeom prst="rect">
              <a:avLst/>
            </a:prstGeom>
            <a:noFill/>
            <a:ln>
              <a:noFill/>
            </a:ln>
          </p:spPr>
        </p:pic>
        <p:sp>
          <p:nvSpPr>
            <p:cNvPr id="53" name="矩形 52"/>
            <p:cNvSpPr/>
            <p:nvPr/>
          </p:nvSpPr>
          <p:spPr>
            <a:xfrm>
              <a:off x="1424608" y="2849157"/>
              <a:ext cx="2418124" cy="697602"/>
            </a:xfrm>
            <a:prstGeom prst="rect">
              <a:avLst/>
            </a:prstGeom>
            <a:noFill/>
          </p:spPr>
          <p:txBody>
            <a:bodyPr wrap="square">
              <a:spAutoFit/>
            </a:bodyPr>
            <a:lstStyle/>
            <a:p>
              <a:r>
                <a:rPr lang="zh-TW" altLang="en-US" sz="1600"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聚焦</a:t>
              </a:r>
              <a:r>
                <a:rPr lang="zh-TW" altLang="en-US" sz="1600" b="1" dirty="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離子束系統</a:t>
              </a:r>
              <a:r>
                <a:rPr lang="en-US" altLang="zh-TW" sz="1600"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a:t>
              </a:r>
              <a:br>
                <a:rPr lang="en-US" altLang="zh-TW" sz="1600"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br>
              <a:r>
                <a:rPr lang="zh-TW" altLang="en-US" sz="1600"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光學</a:t>
              </a:r>
              <a:r>
                <a:rPr lang="zh-TW" altLang="en-US" sz="1600" b="1" dirty="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步進曝光</a:t>
              </a:r>
              <a:r>
                <a:rPr lang="zh-TW" altLang="en-US" sz="1600" b="1" dirty="0" smtClean="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rPr>
                <a:t>機</a:t>
              </a:r>
              <a:endParaRPr lang="zh-TW" altLang="en-US" sz="1600" b="1" dirty="0">
                <a:solidFill>
                  <a:srgbClr val="FF9900"/>
                </a:solidFill>
                <a:effectLst>
                  <a:outerShdw blurRad="38100" dist="38100" dir="2700000" algn="tl">
                    <a:srgbClr val="000000">
                      <a:alpha val="43137"/>
                    </a:srgbClr>
                  </a:outerShdw>
                </a:effectLst>
                <a:latin typeface="標楷體" pitchFamily="65" charset="-120"/>
                <a:ea typeface="標楷體" pitchFamily="65" charset="-120"/>
                <a:cs typeface="Arial" pitchFamily="34" charset="0"/>
              </a:endParaRPr>
            </a:p>
          </p:txBody>
        </p:sp>
      </p:grpSp>
    </p:spTree>
    <p:extLst>
      <p:ext uri="{BB962C8B-B14F-4D97-AF65-F5344CB8AC3E}">
        <p14:creationId xmlns:p14="http://schemas.microsoft.com/office/powerpoint/2010/main" xmlns="" val="1520545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0472" y="764704"/>
            <a:ext cx="9505056" cy="1030288"/>
          </a:xfrm>
        </p:spPr>
        <p:txBody>
          <a:bodyPr/>
          <a:lstStyle/>
          <a:p>
            <a:pPr algn="l"/>
            <a:r>
              <a:rPr lang="zh-TW" altLang="en-US" dirty="0" smtClean="0">
                <a:solidFill>
                  <a:srgbClr val="C00000"/>
                </a:solidFill>
                <a:latin typeface="微軟正黑體" pitchFamily="34" charset="-120"/>
                <a:ea typeface="微軟正黑體" pitchFamily="34" charset="-120"/>
              </a:rPr>
              <a:t>產學合作與研究計畫</a:t>
            </a:r>
            <a:endParaRPr lang="zh-TW" altLang="en-US" sz="3200" dirty="0">
              <a:solidFill>
                <a:srgbClr val="C00000"/>
              </a:solidFill>
              <a:latin typeface="微軟正黑體" pitchFamily="34" charset="-120"/>
              <a:ea typeface="微軟正黑體" pitchFamily="34" charset="-120"/>
            </a:endParaRPr>
          </a:p>
        </p:txBody>
      </p:sp>
      <p:sp>
        <p:nvSpPr>
          <p:cNvPr id="7" name="內容版面配置區 6"/>
          <p:cNvSpPr>
            <a:spLocks noGrp="1"/>
          </p:cNvSpPr>
          <p:nvPr>
            <p:ph idx="1"/>
          </p:nvPr>
        </p:nvSpPr>
        <p:spPr>
          <a:xfrm>
            <a:off x="200472" y="1628800"/>
            <a:ext cx="9505056" cy="4764360"/>
          </a:xfrm>
          <a:noFill/>
        </p:spPr>
        <p:txBody>
          <a:bodyPr/>
          <a:lstStyle/>
          <a:p>
            <a:r>
              <a:rPr lang="zh-TW" altLang="en-US" sz="3200" dirty="0" smtClean="0"/>
              <a:t>每年研究計畫與技術轉移收入超過</a:t>
            </a:r>
            <a:r>
              <a:rPr lang="en-US" altLang="zh-TW" sz="3200" dirty="0" smtClean="0"/>
              <a:t>2.7</a:t>
            </a:r>
            <a:r>
              <a:rPr lang="zh-TW" altLang="en-US" sz="3200" dirty="0" smtClean="0"/>
              <a:t>億</a:t>
            </a:r>
            <a:endParaRPr lang="en-US" altLang="zh-TW" sz="3200" dirty="0" smtClean="0"/>
          </a:p>
          <a:p>
            <a:pPr lvl="1">
              <a:spcBef>
                <a:spcPts val="600"/>
              </a:spcBef>
            </a:pPr>
            <a:r>
              <a:rPr lang="zh-TW" altLang="en-US" sz="2800" dirty="0" smtClean="0"/>
              <a:t>教育部</a:t>
            </a:r>
            <a:r>
              <a:rPr lang="en-US" altLang="zh-TW" sz="2800" dirty="0" smtClean="0"/>
              <a:t>5</a:t>
            </a:r>
            <a:r>
              <a:rPr lang="zh-TW" altLang="en-US" sz="2800" dirty="0" smtClean="0"/>
              <a:t>年</a:t>
            </a:r>
            <a:r>
              <a:rPr lang="en-US" altLang="zh-TW" sz="2800" dirty="0" smtClean="0"/>
              <a:t>500</a:t>
            </a:r>
            <a:r>
              <a:rPr lang="zh-TW" altLang="en-US" sz="2800" dirty="0" smtClean="0"/>
              <a:t>億頂尖大學計畫之研究中心</a:t>
            </a:r>
            <a:endParaRPr lang="en-US" altLang="zh-TW" sz="2800" dirty="0" smtClean="0"/>
          </a:p>
          <a:p>
            <a:pPr lvl="2">
              <a:spcBef>
                <a:spcPts val="0"/>
              </a:spcBef>
            </a:pPr>
            <a:r>
              <a:rPr lang="zh-TW" altLang="en-US" sz="2600" dirty="0" smtClean="0">
                <a:solidFill>
                  <a:schemeClr val="tx1"/>
                </a:solidFill>
              </a:rPr>
              <a:t>生醫電子轉譯研究中心、前瞻奈米電子與系統研究中心</a:t>
            </a:r>
            <a:endParaRPr lang="en-US" altLang="zh-TW" sz="2600" dirty="0" smtClean="0">
              <a:solidFill>
                <a:schemeClr val="tx1"/>
              </a:solidFill>
            </a:endParaRPr>
          </a:p>
          <a:p>
            <a:pPr lvl="1">
              <a:spcBef>
                <a:spcPts val="1200"/>
              </a:spcBef>
            </a:pPr>
            <a:r>
              <a:rPr lang="zh-TW" altLang="en-US" sz="2800" dirty="0" smtClean="0"/>
              <a:t>國科會國家型科技計畫</a:t>
            </a:r>
            <a:r>
              <a:rPr lang="en-US" altLang="zh-TW" sz="2400" dirty="0" smtClean="0"/>
              <a:t>【</a:t>
            </a:r>
            <a:r>
              <a:rPr lang="zh-TW" altLang="en-US" sz="2400" dirty="0" smtClean="0"/>
              <a:t>國科會最高等級計畫</a:t>
            </a:r>
            <a:r>
              <a:rPr lang="en-US" altLang="zh-TW" sz="2400" dirty="0" smtClean="0"/>
              <a:t>】</a:t>
            </a:r>
          </a:p>
          <a:p>
            <a:pPr lvl="2">
              <a:spcBef>
                <a:spcPts val="0"/>
              </a:spcBef>
            </a:pPr>
            <a:r>
              <a:rPr lang="zh-TW" altLang="en-US" sz="2400" dirty="0" smtClean="0">
                <a:solidFill>
                  <a:schemeClr val="tx1"/>
                </a:solidFill>
              </a:rPr>
              <a:t>本年度系上執行八案，每案經費約略 </a:t>
            </a:r>
            <a:r>
              <a:rPr lang="en-US" altLang="zh-TW" sz="2400" dirty="0" smtClean="0">
                <a:solidFill>
                  <a:schemeClr val="tx1"/>
                </a:solidFill>
              </a:rPr>
              <a:t>1,000</a:t>
            </a:r>
            <a:r>
              <a:rPr lang="zh-TW" altLang="en-US" sz="2400" dirty="0" smtClean="0">
                <a:solidFill>
                  <a:schemeClr val="tx1"/>
                </a:solidFill>
              </a:rPr>
              <a:t>萬元</a:t>
            </a:r>
            <a:r>
              <a:rPr lang="en-US" altLang="zh-TW" sz="2400" dirty="0" smtClean="0">
                <a:solidFill>
                  <a:schemeClr val="tx1"/>
                </a:solidFill>
              </a:rPr>
              <a:t>/</a:t>
            </a:r>
            <a:r>
              <a:rPr lang="zh-TW" altLang="en-US" sz="2400" dirty="0" smtClean="0">
                <a:solidFill>
                  <a:schemeClr val="tx1"/>
                </a:solidFill>
              </a:rPr>
              <a:t>年</a:t>
            </a:r>
            <a:endParaRPr lang="en-US" altLang="zh-TW" sz="2400" dirty="0" smtClean="0">
              <a:solidFill>
                <a:schemeClr val="tx1"/>
              </a:solidFill>
            </a:endParaRPr>
          </a:p>
          <a:p>
            <a:pPr lvl="1">
              <a:spcBef>
                <a:spcPts val="1200"/>
              </a:spcBef>
            </a:pPr>
            <a:r>
              <a:rPr lang="zh-TW" altLang="en-US" sz="2800" dirty="0" smtClean="0"/>
              <a:t>經濟部學界科專計畫</a:t>
            </a:r>
            <a:r>
              <a:rPr lang="en-US" altLang="zh-TW" sz="2400" dirty="0" smtClean="0"/>
              <a:t>【</a:t>
            </a:r>
            <a:r>
              <a:rPr lang="zh-TW" altLang="en-US" sz="2400" dirty="0" smtClean="0"/>
              <a:t>經濟部允諾大專院校最高預算計畫</a:t>
            </a:r>
            <a:r>
              <a:rPr lang="en-US" altLang="zh-TW" sz="2400" dirty="0" smtClean="0"/>
              <a:t>】</a:t>
            </a:r>
          </a:p>
          <a:p>
            <a:pPr lvl="2">
              <a:spcBef>
                <a:spcPts val="0"/>
              </a:spcBef>
            </a:pPr>
            <a:r>
              <a:rPr lang="zh-TW" altLang="en-US" sz="2400" dirty="0" smtClean="0">
                <a:solidFill>
                  <a:schemeClr val="tx1"/>
                </a:solidFill>
              </a:rPr>
              <a:t>本年度系上執行兩案，補助經費超過 </a:t>
            </a:r>
            <a:r>
              <a:rPr lang="en-US" altLang="zh-TW" sz="2400" dirty="0" smtClean="0">
                <a:solidFill>
                  <a:schemeClr val="tx1"/>
                </a:solidFill>
              </a:rPr>
              <a:t>2,000</a:t>
            </a:r>
            <a:r>
              <a:rPr lang="zh-TW" altLang="en-US" sz="2400" dirty="0" smtClean="0">
                <a:solidFill>
                  <a:schemeClr val="tx1"/>
                </a:solidFill>
              </a:rPr>
              <a:t>萬元</a:t>
            </a:r>
            <a:r>
              <a:rPr lang="en-US" altLang="zh-TW" sz="2400" dirty="0" smtClean="0">
                <a:solidFill>
                  <a:schemeClr val="tx1"/>
                </a:solidFill>
              </a:rPr>
              <a:t>/</a:t>
            </a:r>
            <a:r>
              <a:rPr lang="zh-TW" altLang="en-US" sz="2400" dirty="0" smtClean="0">
                <a:solidFill>
                  <a:schemeClr val="tx1"/>
                </a:solidFill>
              </a:rPr>
              <a:t>年</a:t>
            </a:r>
            <a:endParaRPr lang="en-US" altLang="zh-TW" sz="2400" dirty="0" smtClean="0">
              <a:solidFill>
                <a:schemeClr val="tx1"/>
              </a:solidFill>
            </a:endParaRPr>
          </a:p>
          <a:p>
            <a:pPr lvl="1">
              <a:spcBef>
                <a:spcPts val="1200"/>
              </a:spcBef>
            </a:pPr>
            <a:r>
              <a:rPr lang="zh-TW" altLang="en-US" sz="2800" dirty="0" smtClean="0"/>
              <a:t>交通大學鑽石計畫專屬實驗室</a:t>
            </a:r>
            <a:r>
              <a:rPr lang="en-US" altLang="zh-TW" sz="2300" dirty="0" smtClean="0">
                <a:solidFill>
                  <a:srgbClr val="FF0000"/>
                </a:solidFill>
              </a:rPr>
              <a:t>【</a:t>
            </a:r>
            <a:r>
              <a:rPr lang="zh-TW" altLang="en-US" sz="2300" dirty="0" smtClean="0">
                <a:solidFill>
                  <a:srgbClr val="FF0000"/>
                </a:solidFill>
              </a:rPr>
              <a:t>業界資助以解決真實問題</a:t>
            </a:r>
            <a:r>
              <a:rPr lang="en-US" altLang="zh-TW" sz="2300" dirty="0" smtClean="0">
                <a:solidFill>
                  <a:srgbClr val="FF0000"/>
                </a:solidFill>
              </a:rPr>
              <a:t>】</a:t>
            </a:r>
          </a:p>
          <a:p>
            <a:pPr lvl="1">
              <a:spcBef>
                <a:spcPts val="1200"/>
              </a:spcBef>
            </a:pPr>
            <a:r>
              <a:rPr lang="zh-TW" altLang="en-US" sz="2800" dirty="0" smtClean="0">
                <a:solidFill>
                  <a:schemeClr val="accent1">
                    <a:lumMod val="50000"/>
                  </a:schemeClr>
                </a:solidFill>
              </a:rPr>
              <a:t>國際合作包括一流大學如</a:t>
            </a:r>
            <a:r>
              <a:rPr lang="en-US" altLang="zh-TW" sz="2800" dirty="0" smtClean="0">
                <a:solidFill>
                  <a:schemeClr val="accent1">
                    <a:lumMod val="50000"/>
                  </a:schemeClr>
                </a:solidFill>
              </a:rPr>
              <a:t>Stanford</a:t>
            </a:r>
            <a:r>
              <a:rPr lang="zh-TW" altLang="en-US" sz="2800" dirty="0" smtClean="0">
                <a:solidFill>
                  <a:schemeClr val="accent1">
                    <a:lumMod val="50000"/>
                  </a:schemeClr>
                </a:solidFill>
              </a:rPr>
              <a:t>、</a:t>
            </a:r>
            <a:r>
              <a:rPr lang="en-US" altLang="zh-TW" sz="2800" dirty="0" smtClean="0">
                <a:solidFill>
                  <a:schemeClr val="accent1">
                    <a:lumMod val="50000"/>
                  </a:schemeClr>
                </a:solidFill>
              </a:rPr>
              <a:t>UC Santa Cruz</a:t>
            </a:r>
            <a:r>
              <a:rPr lang="zh-TW" altLang="en-US" sz="2800" dirty="0" smtClean="0">
                <a:solidFill>
                  <a:schemeClr val="accent1">
                    <a:lumMod val="50000"/>
                  </a:schemeClr>
                </a:solidFill>
              </a:rPr>
              <a:t>、</a:t>
            </a:r>
            <a:r>
              <a:rPr lang="en-US" altLang="zh-TW" sz="2800" dirty="0" smtClean="0">
                <a:solidFill>
                  <a:schemeClr val="accent1">
                    <a:lumMod val="50000"/>
                  </a:schemeClr>
                </a:solidFill>
              </a:rPr>
              <a:t>UCLA</a:t>
            </a:r>
            <a:r>
              <a:rPr lang="zh-TW" altLang="en-US" sz="2800" dirty="0" smtClean="0">
                <a:solidFill>
                  <a:schemeClr val="accent1">
                    <a:lumMod val="50000"/>
                  </a:schemeClr>
                </a:solidFill>
              </a:rPr>
              <a:t>、歐盟</a:t>
            </a:r>
            <a:r>
              <a:rPr lang="en-US" altLang="zh-TW" sz="2800" dirty="0" smtClean="0">
                <a:solidFill>
                  <a:schemeClr val="accent1">
                    <a:lumMod val="50000"/>
                  </a:schemeClr>
                </a:solidFill>
              </a:rPr>
              <a:t>FP7</a:t>
            </a:r>
            <a:r>
              <a:rPr lang="zh-TW" altLang="en-US" sz="2800" dirty="0" smtClean="0">
                <a:solidFill>
                  <a:schemeClr val="accent1">
                    <a:lumMod val="50000"/>
                  </a:schemeClr>
                </a:solidFill>
              </a:rPr>
              <a:t>計畫</a:t>
            </a:r>
            <a:r>
              <a:rPr lang="en-US" altLang="zh-TW" sz="2800" dirty="0" smtClean="0">
                <a:solidFill>
                  <a:schemeClr val="accent1">
                    <a:lumMod val="50000"/>
                  </a:schemeClr>
                </a:solidFill>
              </a:rPr>
              <a:t>(IMEC)</a:t>
            </a:r>
            <a:r>
              <a:rPr lang="zh-TW" altLang="en-US" sz="2800" dirty="0" smtClean="0">
                <a:solidFill>
                  <a:schemeClr val="accent1">
                    <a:lumMod val="50000"/>
                  </a:schemeClr>
                </a:solidFill>
              </a:rPr>
              <a:t>、</a:t>
            </a:r>
            <a:r>
              <a:rPr lang="en-US" altLang="zh-TW" sz="2800" dirty="0" smtClean="0">
                <a:solidFill>
                  <a:schemeClr val="accent1">
                    <a:lumMod val="50000"/>
                  </a:schemeClr>
                </a:solidFill>
              </a:rPr>
              <a:t>EDA</a:t>
            </a:r>
            <a:r>
              <a:rPr lang="zh-TW" altLang="en-US" sz="2800" dirty="0" smtClean="0">
                <a:solidFill>
                  <a:schemeClr val="accent1">
                    <a:lumMod val="50000"/>
                  </a:schemeClr>
                </a:solidFill>
              </a:rPr>
              <a:t>大廠</a:t>
            </a:r>
            <a:r>
              <a:rPr lang="en-US" altLang="zh-TW" sz="2800" dirty="0" smtClean="0">
                <a:solidFill>
                  <a:schemeClr val="accent1">
                    <a:lumMod val="50000"/>
                  </a:schemeClr>
                </a:solidFill>
              </a:rPr>
              <a:t>Synopsys</a:t>
            </a:r>
            <a:r>
              <a:rPr lang="zh-TW" altLang="en-US" sz="2800" dirty="0" smtClean="0">
                <a:solidFill>
                  <a:schemeClr val="accent1">
                    <a:lumMod val="50000"/>
                  </a:schemeClr>
                </a:solidFill>
              </a:rPr>
              <a:t>等</a:t>
            </a:r>
            <a:endParaRPr lang="en-US" altLang="zh-TW" sz="2800" dirty="0" smtClean="0">
              <a:solidFill>
                <a:schemeClr val="accent1">
                  <a:lumMod val="50000"/>
                </a:schemeClr>
              </a:solidFill>
            </a:endParaRPr>
          </a:p>
        </p:txBody>
      </p:sp>
      <p:grpSp>
        <p:nvGrpSpPr>
          <p:cNvPr id="2" name="群組 7"/>
          <p:cNvGrpSpPr>
            <a:grpSpLocks/>
          </p:cNvGrpSpPr>
          <p:nvPr/>
        </p:nvGrpSpPr>
        <p:grpSpPr bwMode="auto">
          <a:xfrm>
            <a:off x="6335176" y="154840"/>
            <a:ext cx="3384550" cy="576263"/>
            <a:chOff x="134689" y="116546"/>
            <a:chExt cx="3789221" cy="752619"/>
          </a:xfrm>
        </p:grpSpPr>
        <p:pic>
          <p:nvPicPr>
            <p:cNvPr id="13"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Tree>
    <p:extLst>
      <p:ext uri="{BB962C8B-B14F-4D97-AF65-F5344CB8AC3E}">
        <p14:creationId xmlns:p14="http://schemas.microsoft.com/office/powerpoint/2010/main" xmlns="" val="1503493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矩形 2"/>
          <p:cNvSpPr>
            <a:spLocks/>
          </p:cNvSpPr>
          <p:nvPr/>
        </p:nvSpPr>
        <p:spPr bwMode="auto">
          <a:xfrm>
            <a:off x="2840222" y="1484784"/>
            <a:ext cx="4351927" cy="742956"/>
          </a:xfrm>
          <a:prstGeom prst="rect">
            <a:avLst/>
          </a:prstGeom>
          <a:solidFill>
            <a:srgbClr val="4F81BD"/>
          </a:solidFill>
          <a:ln w="25400" algn="ctr">
            <a:solidFill>
              <a:srgbClr val="385D8A"/>
            </a:solidFill>
            <a:miter lim="800000"/>
            <a:headEnd/>
            <a:tailEnd/>
          </a:ln>
        </p:spPr>
        <p:txBody>
          <a:bodyPr anchor="ctr"/>
          <a:lstStyle/>
          <a:p>
            <a:pPr algn="ctr"/>
            <a:r>
              <a:rPr lang="zh-TW" sz="2800">
                <a:solidFill>
                  <a:srgbClr val="FFFFFF"/>
                </a:solidFill>
                <a:latin typeface="新細明體" charset="-120"/>
                <a:ea typeface="標楷體" pitchFamily="65" charset="-120"/>
                <a:cs typeface="Times New Roman" pitchFamily="18" charset="0"/>
              </a:rPr>
              <a:t>交大電子系卓爾學程</a:t>
            </a:r>
            <a:endParaRPr lang="zh-TW" sz="2800">
              <a:latin typeface="新細明體" charset="-120"/>
              <a:ea typeface="標楷體" pitchFamily="65" charset="-120"/>
              <a:cs typeface="Times New Roman" pitchFamily="18" charset="0"/>
            </a:endParaRPr>
          </a:p>
        </p:txBody>
      </p:sp>
      <p:sp>
        <p:nvSpPr>
          <p:cNvPr id="56323" name="Rectangle 20"/>
          <p:cNvSpPr>
            <a:spLocks noChangeArrowheads="1"/>
          </p:cNvSpPr>
          <p:nvPr/>
        </p:nvSpPr>
        <p:spPr bwMode="auto">
          <a:xfrm>
            <a:off x="0" y="-127000"/>
            <a:ext cx="9906000" cy="457200"/>
          </a:xfrm>
          <a:prstGeom prst="rect">
            <a:avLst/>
          </a:prstGeom>
          <a:noFill/>
          <a:ln w="9525">
            <a:noFill/>
            <a:miter lim="800000"/>
            <a:headEnd/>
            <a:tailEnd/>
          </a:ln>
        </p:spPr>
        <p:txBody>
          <a:bodyPr wrap="none" anchor="ctr">
            <a:spAutoFit/>
          </a:bodyPr>
          <a:lstStyle/>
          <a:p>
            <a:endParaRPr lang="zh-TW" altLang="en-US"/>
          </a:p>
        </p:txBody>
      </p:sp>
      <p:sp>
        <p:nvSpPr>
          <p:cNvPr id="56324" name="Rectangle 30"/>
          <p:cNvSpPr>
            <a:spLocks noChangeArrowheads="1"/>
          </p:cNvSpPr>
          <p:nvPr/>
        </p:nvSpPr>
        <p:spPr bwMode="auto">
          <a:xfrm>
            <a:off x="216024" y="1034033"/>
            <a:ext cx="9906000" cy="0"/>
          </a:xfrm>
          <a:prstGeom prst="rect">
            <a:avLst/>
          </a:prstGeom>
          <a:solidFill>
            <a:srgbClr val="FFFFFF"/>
          </a:solidFill>
          <a:ln w="9525">
            <a:noFill/>
            <a:miter lim="800000"/>
            <a:headEnd/>
            <a:tailEnd/>
          </a:ln>
        </p:spPr>
        <p:txBody>
          <a:bodyPr wrap="none" tIns="114264" bIns="114264" anchor="ctr">
            <a:spAutoFit/>
          </a:bodyPr>
          <a:lstStyle/>
          <a:p>
            <a:r>
              <a:rPr kumimoji="1" lang="en-US" altLang="zh-TW" sz="1200">
                <a:solidFill>
                  <a:srgbClr val="000000"/>
                </a:solidFill>
                <a:ea typeface="標楷體" pitchFamily="65" charset="-120"/>
                <a:cs typeface="Times New Roman" pitchFamily="18" charset="0"/>
              </a:rPr>
              <a:t/>
            </a:r>
            <a:br>
              <a:rPr kumimoji="1" lang="en-US" altLang="zh-TW" sz="1200">
                <a:solidFill>
                  <a:srgbClr val="000000"/>
                </a:solidFill>
                <a:ea typeface="標楷體" pitchFamily="65" charset="-120"/>
                <a:cs typeface="Times New Roman" pitchFamily="18" charset="0"/>
              </a:rPr>
            </a:br>
            <a:endParaRPr kumimoji="1" lang="en-US" altLang="zh-TW" sz="1800">
              <a:latin typeface="Arial" charset="0"/>
              <a:ea typeface="標楷體" pitchFamily="65" charset="-120"/>
              <a:cs typeface="Times New Roman" pitchFamily="18" charset="0"/>
            </a:endParaRPr>
          </a:p>
        </p:txBody>
      </p:sp>
      <p:sp>
        <p:nvSpPr>
          <p:cNvPr id="56325" name="文字方塊 15"/>
          <p:cNvSpPr txBox="1">
            <a:spLocks noChangeArrowheads="1"/>
          </p:cNvSpPr>
          <p:nvPr/>
        </p:nvSpPr>
        <p:spPr bwMode="auto">
          <a:xfrm>
            <a:off x="344488" y="4221088"/>
            <a:ext cx="9361040" cy="2708434"/>
          </a:xfrm>
          <a:prstGeom prst="rect">
            <a:avLst/>
          </a:prstGeom>
          <a:noFill/>
          <a:ln w="9525">
            <a:noFill/>
            <a:miter lim="800000"/>
            <a:headEnd/>
            <a:tailEnd/>
          </a:ln>
        </p:spPr>
        <p:txBody>
          <a:bodyPr wrap="square">
            <a:spAutoFit/>
          </a:bodyPr>
          <a:lstStyle/>
          <a:p>
            <a:pPr marL="441325" indent="-441325">
              <a:buFont typeface="Wingdings" pitchFamily="2" charset="2"/>
              <a:buChar char="l"/>
            </a:pPr>
            <a:r>
              <a:rPr lang="zh-TW" altLang="zh-TW" sz="3200" dirty="0">
                <a:solidFill>
                  <a:srgbClr val="0000CC"/>
                </a:solidFill>
                <a:ea typeface="標楷體" pitchFamily="65" charset="-120"/>
              </a:rPr>
              <a:t>「</a:t>
            </a:r>
            <a:r>
              <a:rPr lang="zh-TW" altLang="en-US" sz="3200" dirty="0">
                <a:solidFill>
                  <a:srgbClr val="0000CC"/>
                </a:solidFill>
                <a:ea typeface="標楷體" pitchFamily="65" charset="-120"/>
              </a:rPr>
              <a:t>卓</a:t>
            </a:r>
            <a:r>
              <a:rPr lang="zh-TW" altLang="zh-TW" sz="3200" dirty="0">
                <a:solidFill>
                  <a:srgbClr val="0000CC"/>
                </a:solidFill>
                <a:ea typeface="標楷體" pitchFamily="65" charset="-120"/>
              </a:rPr>
              <a:t>爾」一詞取自漢書「夫唯大雅，卓爾不群」，有才德出眾、與眾不同的意思</a:t>
            </a:r>
            <a:r>
              <a:rPr lang="zh-TW" altLang="zh-TW" sz="3200" dirty="0" smtClean="0">
                <a:solidFill>
                  <a:srgbClr val="0000CC"/>
                </a:solidFill>
                <a:ea typeface="標楷體" pitchFamily="65" charset="-120"/>
              </a:rPr>
              <a:t>。</a:t>
            </a:r>
            <a:endParaRPr lang="en-US" altLang="zh-TW" sz="3200" dirty="0" smtClean="0">
              <a:solidFill>
                <a:srgbClr val="0000CC"/>
              </a:solidFill>
              <a:ea typeface="標楷體" pitchFamily="65" charset="-120"/>
            </a:endParaRPr>
          </a:p>
          <a:p>
            <a:pPr marL="441325" indent="-441325">
              <a:spcBef>
                <a:spcPts val="1200"/>
              </a:spcBef>
              <a:buFont typeface="Wingdings" pitchFamily="2" charset="2"/>
              <a:buChar char="l"/>
            </a:pPr>
            <a:r>
              <a:rPr lang="zh-TW" altLang="en-US" sz="3200" dirty="0" smtClean="0">
                <a:solidFill>
                  <a:srgbClr val="0000CC"/>
                </a:solidFill>
                <a:ea typeface="標楷體" pitchFamily="65" charset="-120"/>
              </a:rPr>
              <a:t>全國最完整、規模最大的的學生與科技領袖人才輔助培育計畫</a:t>
            </a:r>
            <a:endParaRPr lang="en-US" altLang="zh-TW" sz="3200" dirty="0">
              <a:solidFill>
                <a:srgbClr val="0000CC"/>
              </a:solidFill>
              <a:ea typeface="標楷體" pitchFamily="65" charset="-120"/>
            </a:endParaRPr>
          </a:p>
          <a:p>
            <a:endParaRPr lang="zh-TW" altLang="en-US" sz="3200" dirty="0">
              <a:solidFill>
                <a:srgbClr val="0000CC"/>
              </a:solidFill>
              <a:ea typeface="標楷體" pitchFamily="65" charset="-120"/>
            </a:endParaRPr>
          </a:p>
        </p:txBody>
      </p:sp>
      <p:sp>
        <p:nvSpPr>
          <p:cNvPr id="56328" name="矩形 4"/>
          <p:cNvSpPr>
            <a:spLocks/>
          </p:cNvSpPr>
          <p:nvPr/>
        </p:nvSpPr>
        <p:spPr bwMode="auto">
          <a:xfrm>
            <a:off x="5745088" y="2924944"/>
            <a:ext cx="1224136" cy="731526"/>
          </a:xfrm>
          <a:prstGeom prst="rect">
            <a:avLst/>
          </a:prstGeom>
          <a:solidFill>
            <a:srgbClr val="FAC090"/>
          </a:solidFill>
          <a:ln w="25400" algn="ctr">
            <a:solidFill>
              <a:srgbClr val="E46C0A"/>
            </a:solidFill>
            <a:miter lim="800000"/>
            <a:headEnd/>
            <a:tailEnd/>
          </a:ln>
        </p:spPr>
        <p:txBody>
          <a:bodyPr anchor="ctr"/>
          <a:lstStyle/>
          <a:p>
            <a:pPr algn="ctr"/>
            <a:r>
              <a:rPr lang="zh-TW" sz="2000" b="1" dirty="0">
                <a:solidFill>
                  <a:srgbClr val="C00000"/>
                </a:solidFill>
                <a:latin typeface="新細明體" charset="-120"/>
                <a:ea typeface="標楷體" pitchFamily="65" charset="-120"/>
                <a:cs typeface="Times New Roman" pitchFamily="18" charset="0"/>
              </a:rPr>
              <a:t>卓識</a:t>
            </a:r>
            <a:r>
              <a:rPr lang="zh-TW" sz="2000" b="1" dirty="0" smtClean="0">
                <a:solidFill>
                  <a:srgbClr val="000000"/>
                </a:solidFill>
                <a:latin typeface="新細明體" charset="-120"/>
                <a:ea typeface="標楷體" pitchFamily="65" charset="-120"/>
                <a:cs typeface="Times New Roman" pitchFamily="18" charset="0"/>
              </a:rPr>
              <a:t>海外</a:t>
            </a:r>
            <a:r>
              <a:rPr lang="zh-TW" altLang="en-US" sz="2000" b="1" dirty="0" smtClean="0">
                <a:solidFill>
                  <a:srgbClr val="000000"/>
                </a:solidFill>
                <a:latin typeface="新細明體" charset="-120"/>
                <a:ea typeface="標楷體" pitchFamily="65" charset="-120"/>
                <a:cs typeface="Times New Roman" pitchFamily="18" charset="0"/>
              </a:rPr>
              <a:t>研究</a:t>
            </a:r>
            <a:endParaRPr lang="zh-TW" sz="2000" dirty="0">
              <a:latin typeface="新細明體" charset="-120"/>
              <a:ea typeface="標楷體" pitchFamily="65" charset="-120"/>
              <a:cs typeface="Times New Roman" pitchFamily="18" charset="0"/>
            </a:endParaRPr>
          </a:p>
        </p:txBody>
      </p:sp>
      <p:sp>
        <p:nvSpPr>
          <p:cNvPr id="56329" name="矩形 5"/>
          <p:cNvSpPr>
            <a:spLocks/>
          </p:cNvSpPr>
          <p:nvPr/>
        </p:nvSpPr>
        <p:spPr bwMode="auto">
          <a:xfrm>
            <a:off x="7113240" y="2924944"/>
            <a:ext cx="1224136" cy="731526"/>
          </a:xfrm>
          <a:prstGeom prst="rect">
            <a:avLst/>
          </a:prstGeom>
          <a:solidFill>
            <a:srgbClr val="FAC090"/>
          </a:solidFill>
          <a:ln w="25400" algn="ctr">
            <a:solidFill>
              <a:srgbClr val="E46C0A"/>
            </a:solidFill>
            <a:miter lim="800000"/>
            <a:headEnd/>
            <a:tailEnd/>
          </a:ln>
        </p:spPr>
        <p:txBody>
          <a:bodyPr anchor="ctr"/>
          <a:lstStyle/>
          <a:p>
            <a:pPr algn="ctr"/>
            <a:r>
              <a:rPr lang="zh-TW" sz="2000" b="1" dirty="0">
                <a:solidFill>
                  <a:srgbClr val="C00000"/>
                </a:solidFill>
                <a:latin typeface="新細明體" charset="-120"/>
                <a:ea typeface="標楷體" pitchFamily="65" charset="-120"/>
                <a:cs typeface="Times New Roman" pitchFamily="18" charset="0"/>
              </a:rPr>
              <a:t>卓觀</a:t>
            </a:r>
            <a:r>
              <a:rPr lang="zh-TW" sz="2000" b="1" dirty="0">
                <a:solidFill>
                  <a:srgbClr val="000000"/>
                </a:solidFill>
                <a:latin typeface="新細明體" charset="-120"/>
                <a:ea typeface="標楷體" pitchFamily="65" charset="-120"/>
                <a:cs typeface="Times New Roman" pitchFamily="18" charset="0"/>
              </a:rPr>
              <a:t>菁英留學</a:t>
            </a:r>
            <a:endParaRPr lang="zh-TW" sz="2000" dirty="0">
              <a:latin typeface="新細明體" charset="-120"/>
              <a:ea typeface="標楷體" pitchFamily="65" charset="-120"/>
              <a:cs typeface="Times New Roman" pitchFamily="18" charset="0"/>
            </a:endParaRPr>
          </a:p>
        </p:txBody>
      </p:sp>
      <p:sp>
        <p:nvSpPr>
          <p:cNvPr id="56330" name="矩形 6"/>
          <p:cNvSpPr>
            <a:spLocks/>
          </p:cNvSpPr>
          <p:nvPr/>
        </p:nvSpPr>
        <p:spPr bwMode="auto">
          <a:xfrm>
            <a:off x="3008784" y="2924944"/>
            <a:ext cx="1224136" cy="731526"/>
          </a:xfrm>
          <a:prstGeom prst="rect">
            <a:avLst/>
          </a:prstGeom>
          <a:solidFill>
            <a:srgbClr val="FAC090"/>
          </a:solidFill>
          <a:ln w="25400" algn="ctr">
            <a:solidFill>
              <a:srgbClr val="E46C0A"/>
            </a:solidFill>
            <a:miter lim="800000"/>
            <a:headEnd/>
            <a:tailEnd/>
          </a:ln>
        </p:spPr>
        <p:txBody>
          <a:bodyPr anchor="ctr"/>
          <a:lstStyle/>
          <a:p>
            <a:pPr algn="ctr"/>
            <a:r>
              <a:rPr lang="zh-TW" sz="2000" b="1" dirty="0">
                <a:solidFill>
                  <a:srgbClr val="000000"/>
                </a:solidFill>
                <a:latin typeface="新細明體" charset="-120"/>
                <a:ea typeface="標楷體" pitchFamily="65" charset="-120"/>
                <a:cs typeface="Times New Roman" pitchFamily="18" charset="0"/>
              </a:rPr>
              <a:t>勵學獎助</a:t>
            </a:r>
            <a:endParaRPr lang="zh-TW" sz="2000" dirty="0">
              <a:latin typeface="新細明體" charset="-120"/>
              <a:ea typeface="標楷體" pitchFamily="65" charset="-120"/>
              <a:cs typeface="Times New Roman" pitchFamily="18" charset="0"/>
            </a:endParaRPr>
          </a:p>
        </p:txBody>
      </p:sp>
      <p:cxnSp>
        <p:nvCxnSpPr>
          <p:cNvPr id="56331" name="直線接點 7"/>
          <p:cNvCxnSpPr>
            <a:cxnSpLocks/>
          </p:cNvCxnSpPr>
          <p:nvPr/>
        </p:nvCxnSpPr>
        <p:spPr bwMode="auto">
          <a:xfrm>
            <a:off x="920552" y="2564904"/>
            <a:ext cx="8136904" cy="0"/>
          </a:xfrm>
          <a:prstGeom prst="line">
            <a:avLst/>
          </a:prstGeom>
          <a:noFill/>
          <a:ln w="22225" algn="ctr">
            <a:solidFill>
              <a:srgbClr val="4A7EBB"/>
            </a:solidFill>
            <a:round/>
            <a:headEnd/>
            <a:tailEnd/>
          </a:ln>
        </p:spPr>
      </p:cxnSp>
      <p:cxnSp>
        <p:nvCxnSpPr>
          <p:cNvPr id="56332" name="直線接點 8"/>
          <p:cNvCxnSpPr>
            <a:cxnSpLocks/>
          </p:cNvCxnSpPr>
          <p:nvPr/>
        </p:nvCxnSpPr>
        <p:spPr bwMode="auto">
          <a:xfrm>
            <a:off x="4952555" y="2223930"/>
            <a:ext cx="445" cy="412982"/>
          </a:xfrm>
          <a:prstGeom prst="line">
            <a:avLst/>
          </a:prstGeom>
          <a:noFill/>
          <a:ln w="38100" algn="ctr">
            <a:solidFill>
              <a:srgbClr val="4A7EBB"/>
            </a:solidFill>
            <a:round/>
            <a:headEnd/>
            <a:tailEnd/>
          </a:ln>
        </p:spPr>
      </p:cxnSp>
      <p:cxnSp>
        <p:nvCxnSpPr>
          <p:cNvPr id="56336" name="直線接點 12"/>
          <p:cNvCxnSpPr>
            <a:cxnSpLocks/>
          </p:cNvCxnSpPr>
          <p:nvPr/>
        </p:nvCxnSpPr>
        <p:spPr bwMode="auto">
          <a:xfrm>
            <a:off x="9057456" y="2564904"/>
            <a:ext cx="547" cy="367999"/>
          </a:xfrm>
          <a:prstGeom prst="line">
            <a:avLst/>
          </a:prstGeom>
          <a:noFill/>
          <a:ln w="38100" algn="ctr">
            <a:solidFill>
              <a:srgbClr val="4A7EBB"/>
            </a:solidFill>
            <a:round/>
            <a:headEnd/>
            <a:tailEnd/>
          </a:ln>
        </p:spPr>
      </p:cxnSp>
      <p:sp>
        <p:nvSpPr>
          <p:cNvPr id="17" name="矩形 3"/>
          <p:cNvSpPr>
            <a:spLocks/>
          </p:cNvSpPr>
          <p:nvPr/>
        </p:nvSpPr>
        <p:spPr bwMode="auto">
          <a:xfrm>
            <a:off x="1640632" y="2924944"/>
            <a:ext cx="1224135" cy="731526"/>
          </a:xfrm>
          <a:prstGeom prst="rect">
            <a:avLst/>
          </a:prstGeom>
          <a:solidFill>
            <a:srgbClr val="FAC090"/>
          </a:solidFill>
          <a:ln w="25400" algn="ctr">
            <a:solidFill>
              <a:srgbClr val="E46C0A"/>
            </a:solidFill>
            <a:miter lim="800000"/>
            <a:headEnd/>
            <a:tailEnd/>
          </a:ln>
        </p:spPr>
        <p:txBody>
          <a:bodyPr anchor="ctr"/>
          <a:lstStyle/>
          <a:p>
            <a:pPr algn="ctr"/>
            <a:r>
              <a:rPr lang="zh-TW" sz="2000" b="1" dirty="0">
                <a:solidFill>
                  <a:srgbClr val="C00000"/>
                </a:solidFill>
                <a:latin typeface="新細明體" charset="-120"/>
                <a:ea typeface="標楷體" pitchFamily="65" charset="-120"/>
                <a:cs typeface="Times New Roman" pitchFamily="18" charset="0"/>
              </a:rPr>
              <a:t>卓玉</a:t>
            </a:r>
            <a:r>
              <a:rPr lang="zh-TW" sz="2000" b="1" dirty="0">
                <a:solidFill>
                  <a:srgbClr val="000000"/>
                </a:solidFill>
                <a:latin typeface="新細明體" charset="-120"/>
                <a:ea typeface="標楷體" pitchFamily="65" charset="-120"/>
                <a:cs typeface="Times New Roman" pitchFamily="18" charset="0"/>
              </a:rPr>
              <a:t>系友導師</a:t>
            </a:r>
            <a:endParaRPr lang="zh-TW" sz="2000" dirty="0">
              <a:latin typeface="新細明體" charset="-120"/>
              <a:ea typeface="標楷體" pitchFamily="65" charset="-120"/>
              <a:cs typeface="Times New Roman" pitchFamily="18" charset="0"/>
            </a:endParaRPr>
          </a:p>
        </p:txBody>
      </p:sp>
      <p:sp>
        <p:nvSpPr>
          <p:cNvPr id="25" name="矩形 6"/>
          <p:cNvSpPr>
            <a:spLocks/>
          </p:cNvSpPr>
          <p:nvPr/>
        </p:nvSpPr>
        <p:spPr bwMode="auto">
          <a:xfrm>
            <a:off x="272480" y="2924944"/>
            <a:ext cx="1224136" cy="731526"/>
          </a:xfrm>
          <a:prstGeom prst="rect">
            <a:avLst/>
          </a:prstGeom>
          <a:solidFill>
            <a:srgbClr val="FAC090"/>
          </a:solidFill>
          <a:ln w="25400" algn="ctr">
            <a:solidFill>
              <a:srgbClr val="E46C0A"/>
            </a:solidFill>
            <a:miter lim="800000"/>
            <a:headEnd/>
            <a:tailEnd/>
          </a:ln>
        </p:spPr>
        <p:txBody>
          <a:bodyPr anchor="ctr"/>
          <a:lstStyle/>
          <a:p>
            <a:pPr algn="ctr"/>
            <a:r>
              <a:rPr lang="zh-TW" altLang="en-US" sz="2000" dirty="0" smtClean="0">
                <a:solidFill>
                  <a:schemeClr val="tx1"/>
                </a:solidFill>
                <a:latin typeface="新細明體" charset="-120"/>
                <a:ea typeface="標楷體" pitchFamily="65" charset="-120"/>
                <a:cs typeface="Times New Roman" pitchFamily="18" charset="0"/>
              </a:rPr>
              <a:t>勤學輔導</a:t>
            </a:r>
            <a:endParaRPr lang="zh-TW" sz="2000" dirty="0">
              <a:solidFill>
                <a:schemeClr val="tx1"/>
              </a:solidFill>
              <a:latin typeface="新細明體" charset="-120"/>
              <a:ea typeface="標楷體" pitchFamily="65" charset="-120"/>
              <a:cs typeface="Times New Roman" pitchFamily="18" charset="0"/>
            </a:endParaRPr>
          </a:p>
        </p:txBody>
      </p:sp>
      <p:cxnSp>
        <p:nvCxnSpPr>
          <p:cNvPr id="32" name="直線接點 12"/>
          <p:cNvCxnSpPr>
            <a:cxnSpLocks/>
          </p:cNvCxnSpPr>
          <p:nvPr/>
        </p:nvCxnSpPr>
        <p:spPr bwMode="auto">
          <a:xfrm>
            <a:off x="4953000" y="2564904"/>
            <a:ext cx="547" cy="367999"/>
          </a:xfrm>
          <a:prstGeom prst="line">
            <a:avLst/>
          </a:prstGeom>
          <a:noFill/>
          <a:ln w="38100" algn="ctr">
            <a:solidFill>
              <a:srgbClr val="4A7EBB"/>
            </a:solidFill>
            <a:round/>
            <a:headEnd/>
            <a:tailEnd/>
          </a:ln>
        </p:spPr>
      </p:cxnSp>
      <p:cxnSp>
        <p:nvCxnSpPr>
          <p:cNvPr id="33" name="直線接點 12"/>
          <p:cNvCxnSpPr>
            <a:cxnSpLocks/>
          </p:cNvCxnSpPr>
          <p:nvPr/>
        </p:nvCxnSpPr>
        <p:spPr bwMode="auto">
          <a:xfrm>
            <a:off x="3656856" y="2564904"/>
            <a:ext cx="547" cy="367999"/>
          </a:xfrm>
          <a:prstGeom prst="line">
            <a:avLst/>
          </a:prstGeom>
          <a:noFill/>
          <a:ln w="38100" algn="ctr">
            <a:solidFill>
              <a:srgbClr val="4A7EBB"/>
            </a:solidFill>
            <a:round/>
            <a:headEnd/>
            <a:tailEnd/>
          </a:ln>
        </p:spPr>
      </p:cxnSp>
      <p:cxnSp>
        <p:nvCxnSpPr>
          <p:cNvPr id="34" name="直線接點 12"/>
          <p:cNvCxnSpPr>
            <a:cxnSpLocks/>
          </p:cNvCxnSpPr>
          <p:nvPr/>
        </p:nvCxnSpPr>
        <p:spPr bwMode="auto">
          <a:xfrm>
            <a:off x="2216696" y="2564904"/>
            <a:ext cx="547" cy="367999"/>
          </a:xfrm>
          <a:prstGeom prst="line">
            <a:avLst/>
          </a:prstGeom>
          <a:noFill/>
          <a:ln w="38100" algn="ctr">
            <a:solidFill>
              <a:srgbClr val="4A7EBB"/>
            </a:solidFill>
            <a:round/>
            <a:headEnd/>
            <a:tailEnd/>
          </a:ln>
        </p:spPr>
      </p:cxnSp>
      <p:cxnSp>
        <p:nvCxnSpPr>
          <p:cNvPr id="35" name="直線接點 12"/>
          <p:cNvCxnSpPr>
            <a:cxnSpLocks/>
          </p:cNvCxnSpPr>
          <p:nvPr/>
        </p:nvCxnSpPr>
        <p:spPr bwMode="auto">
          <a:xfrm>
            <a:off x="920552" y="2564904"/>
            <a:ext cx="547" cy="367999"/>
          </a:xfrm>
          <a:prstGeom prst="line">
            <a:avLst/>
          </a:prstGeom>
          <a:noFill/>
          <a:ln w="38100" algn="ctr">
            <a:solidFill>
              <a:srgbClr val="4A7EBB"/>
            </a:solidFill>
            <a:round/>
            <a:headEnd/>
            <a:tailEnd/>
          </a:ln>
        </p:spPr>
      </p:cxnSp>
      <p:cxnSp>
        <p:nvCxnSpPr>
          <p:cNvPr id="37" name="直線接點 12"/>
          <p:cNvCxnSpPr>
            <a:cxnSpLocks/>
          </p:cNvCxnSpPr>
          <p:nvPr/>
        </p:nvCxnSpPr>
        <p:spPr bwMode="auto">
          <a:xfrm>
            <a:off x="6321152" y="2564904"/>
            <a:ext cx="547" cy="367999"/>
          </a:xfrm>
          <a:prstGeom prst="line">
            <a:avLst/>
          </a:prstGeom>
          <a:noFill/>
          <a:ln w="38100" algn="ctr">
            <a:solidFill>
              <a:srgbClr val="4A7EBB"/>
            </a:solidFill>
            <a:round/>
            <a:headEnd/>
            <a:tailEnd/>
          </a:ln>
        </p:spPr>
      </p:cxnSp>
      <p:sp>
        <p:nvSpPr>
          <p:cNvPr id="38" name="矩形 6"/>
          <p:cNvSpPr>
            <a:spLocks/>
          </p:cNvSpPr>
          <p:nvPr/>
        </p:nvSpPr>
        <p:spPr bwMode="auto">
          <a:xfrm>
            <a:off x="4376936" y="2924944"/>
            <a:ext cx="1224136" cy="731526"/>
          </a:xfrm>
          <a:prstGeom prst="rect">
            <a:avLst/>
          </a:prstGeom>
          <a:solidFill>
            <a:srgbClr val="FAC090"/>
          </a:solidFill>
          <a:ln w="25400" algn="ctr">
            <a:solidFill>
              <a:srgbClr val="E46C0A"/>
            </a:solidFill>
            <a:miter lim="800000"/>
            <a:headEnd/>
            <a:tailEnd/>
          </a:ln>
        </p:spPr>
        <p:txBody>
          <a:bodyPr anchor="ctr"/>
          <a:lstStyle/>
          <a:p>
            <a:pPr algn="ctr"/>
            <a:r>
              <a:rPr lang="zh-TW" altLang="en-US" sz="2000" dirty="0" smtClean="0">
                <a:solidFill>
                  <a:schemeClr val="tx1"/>
                </a:solidFill>
                <a:latin typeface="新細明體" charset="-120"/>
                <a:ea typeface="標楷體" pitchFamily="65" charset="-120"/>
                <a:cs typeface="Times New Roman" pitchFamily="18" charset="0"/>
              </a:rPr>
              <a:t>實習計畫</a:t>
            </a:r>
            <a:endParaRPr lang="zh-TW" sz="2000" dirty="0">
              <a:solidFill>
                <a:schemeClr val="tx1"/>
              </a:solidFill>
              <a:latin typeface="新細明體" charset="-120"/>
              <a:ea typeface="標楷體" pitchFamily="65" charset="-120"/>
              <a:cs typeface="Times New Roman" pitchFamily="18" charset="0"/>
            </a:endParaRPr>
          </a:p>
        </p:txBody>
      </p:sp>
      <p:sp>
        <p:nvSpPr>
          <p:cNvPr id="21" name="矩形 6"/>
          <p:cNvSpPr>
            <a:spLocks/>
          </p:cNvSpPr>
          <p:nvPr/>
        </p:nvSpPr>
        <p:spPr bwMode="auto">
          <a:xfrm>
            <a:off x="8481392" y="2924944"/>
            <a:ext cx="1224136" cy="731526"/>
          </a:xfrm>
          <a:prstGeom prst="rect">
            <a:avLst/>
          </a:prstGeom>
          <a:solidFill>
            <a:srgbClr val="AFFFCA"/>
          </a:solidFill>
          <a:ln w="38100" algn="ctr">
            <a:solidFill>
              <a:srgbClr val="0000FF"/>
            </a:solidFill>
            <a:prstDash val="sysDash"/>
            <a:miter lim="800000"/>
            <a:headEnd/>
            <a:tailEnd/>
          </a:ln>
        </p:spPr>
        <p:txBody>
          <a:bodyPr anchor="ctr"/>
          <a:lstStyle/>
          <a:p>
            <a:pPr algn="ctr"/>
            <a:r>
              <a:rPr lang="zh-TW" altLang="en-US" sz="2000" dirty="0" smtClean="0">
                <a:solidFill>
                  <a:schemeClr val="tx1"/>
                </a:solidFill>
                <a:latin typeface="新細明體" charset="-120"/>
                <a:ea typeface="標楷體" pitchFamily="65" charset="-120"/>
                <a:cs typeface="Times New Roman" pitchFamily="18" charset="0"/>
              </a:rPr>
              <a:t>創意與創業計畫</a:t>
            </a:r>
            <a:endParaRPr lang="zh-TW" sz="2000" dirty="0">
              <a:solidFill>
                <a:schemeClr val="tx1"/>
              </a:solidFill>
              <a:latin typeface="新細明體" charset="-120"/>
              <a:ea typeface="標楷體" pitchFamily="65" charset="-120"/>
              <a:cs typeface="Times New Roman" pitchFamily="18" charset="0"/>
            </a:endParaRPr>
          </a:p>
        </p:txBody>
      </p:sp>
      <p:cxnSp>
        <p:nvCxnSpPr>
          <p:cNvPr id="23" name="直線接點 12"/>
          <p:cNvCxnSpPr>
            <a:cxnSpLocks/>
          </p:cNvCxnSpPr>
          <p:nvPr/>
        </p:nvCxnSpPr>
        <p:spPr bwMode="auto">
          <a:xfrm>
            <a:off x="7689304" y="2564904"/>
            <a:ext cx="547" cy="367999"/>
          </a:xfrm>
          <a:prstGeom prst="line">
            <a:avLst/>
          </a:prstGeom>
          <a:noFill/>
          <a:ln w="38100" algn="ctr">
            <a:solidFill>
              <a:srgbClr val="4A7EBB"/>
            </a:solidFill>
            <a:round/>
            <a:headEnd/>
            <a:tailEnd/>
          </a:ln>
        </p:spPr>
      </p:cxnSp>
    </p:spTree>
    <p:extLst>
      <p:ext uri="{BB962C8B-B14F-4D97-AF65-F5344CB8AC3E}">
        <p14:creationId xmlns:p14="http://schemas.microsoft.com/office/powerpoint/2010/main" xmlns="" val="2893171093"/>
      </p:ext>
    </p:extLst>
  </p:cSld>
  <p:clrMapOvr>
    <a:masterClrMapping/>
  </p:clrMapOvr>
  <p:transition advClick="0" advTm="3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00472" y="620688"/>
            <a:ext cx="9505056" cy="1030288"/>
          </a:xfrm>
        </p:spPr>
        <p:txBody>
          <a:bodyPr/>
          <a:lstStyle/>
          <a:p>
            <a:pPr algn="l"/>
            <a:r>
              <a:rPr lang="zh-TW" altLang="en-US" dirty="0" smtClean="0">
                <a:solidFill>
                  <a:srgbClr val="C00000"/>
                </a:solidFill>
                <a:latin typeface="微軟正黑體" pitchFamily="34" charset="-120"/>
                <a:ea typeface="微軟正黑體" pitchFamily="34" charset="-120"/>
              </a:rPr>
              <a:t>卓觀菁英留學</a:t>
            </a:r>
            <a:r>
              <a:rPr lang="en-US" altLang="zh-TW" dirty="0" smtClean="0">
                <a:solidFill>
                  <a:srgbClr val="C00000"/>
                </a:solidFill>
                <a:latin typeface="微軟正黑體" pitchFamily="34" charset="-120"/>
                <a:ea typeface="微軟正黑體" pitchFamily="34" charset="-120"/>
              </a:rPr>
              <a:t>-</a:t>
            </a:r>
            <a:r>
              <a:rPr lang="zh-TW" altLang="en-US" dirty="0" smtClean="0">
                <a:solidFill>
                  <a:srgbClr val="C00000"/>
                </a:solidFill>
                <a:latin typeface="微軟正黑體" pitchFamily="34" charset="-120"/>
                <a:ea typeface="微軟正黑體" pitchFamily="34" charset="-120"/>
              </a:rPr>
              <a:t>築夢電子專案</a:t>
            </a:r>
            <a:endParaRPr lang="zh-TW" altLang="en-US" dirty="0">
              <a:solidFill>
                <a:srgbClr val="C00000"/>
              </a:solidFill>
              <a:latin typeface="微軟正黑體" pitchFamily="34" charset="-120"/>
              <a:ea typeface="微軟正黑體" pitchFamily="34" charset="-120"/>
            </a:endParaRPr>
          </a:p>
        </p:txBody>
      </p:sp>
      <p:sp>
        <p:nvSpPr>
          <p:cNvPr id="7" name="內容版面配置區 6"/>
          <p:cNvSpPr>
            <a:spLocks noGrp="1"/>
          </p:cNvSpPr>
          <p:nvPr>
            <p:ph idx="1"/>
          </p:nvPr>
        </p:nvSpPr>
        <p:spPr>
          <a:xfrm>
            <a:off x="400944" y="1484784"/>
            <a:ext cx="9505056" cy="4764360"/>
          </a:xfrm>
          <a:noFill/>
        </p:spPr>
        <p:txBody>
          <a:bodyPr/>
          <a:lstStyle/>
          <a:p>
            <a:r>
              <a:rPr lang="zh-TW" altLang="en-US" sz="3000" dirty="0" smtClean="0"/>
              <a:t>每年</a:t>
            </a:r>
            <a:r>
              <a:rPr lang="zh-TW" altLang="en-US" sz="3000" dirty="0" smtClean="0">
                <a:latin typeface="Arial" pitchFamily="34" charset="0"/>
              </a:rPr>
              <a:t>挹注約</a:t>
            </a:r>
            <a:r>
              <a:rPr lang="en-US" altLang="zh-TW" sz="3000" dirty="0" smtClean="0">
                <a:latin typeface="Arial" pitchFamily="34" charset="0"/>
              </a:rPr>
              <a:t>400</a:t>
            </a:r>
            <a:r>
              <a:rPr lang="zh-TW" altLang="en-US" sz="3000" dirty="0" smtClean="0">
                <a:latin typeface="Arial" pitchFamily="34" charset="0"/>
              </a:rPr>
              <a:t>萬，補助學生出國研習，並有雙聯學位機會</a:t>
            </a:r>
            <a:r>
              <a:rPr lang="en-US" altLang="zh-TW" sz="3000" dirty="0" smtClean="0">
                <a:latin typeface="Arial" pitchFamily="34" charset="0"/>
              </a:rPr>
              <a:t>-- </a:t>
            </a:r>
            <a:r>
              <a:rPr lang="zh-TW" altLang="en-US" sz="2800" dirty="0" smtClean="0">
                <a:solidFill>
                  <a:schemeClr val="tx1"/>
                </a:solidFill>
                <a:latin typeface="+mn-ea"/>
              </a:rPr>
              <a:t>含機票</a:t>
            </a:r>
            <a:r>
              <a:rPr lang="en-US" altLang="zh-TW" sz="2800" dirty="0" smtClean="0">
                <a:solidFill>
                  <a:schemeClr val="tx1"/>
                </a:solidFill>
                <a:latin typeface="+mn-ea"/>
              </a:rPr>
              <a:t>/</a:t>
            </a:r>
            <a:r>
              <a:rPr lang="zh-TW" altLang="en-US" sz="2800" dirty="0" smtClean="0">
                <a:solidFill>
                  <a:schemeClr val="tx1"/>
                </a:solidFill>
                <a:latin typeface="+mn-ea"/>
              </a:rPr>
              <a:t>學雜費</a:t>
            </a:r>
            <a:r>
              <a:rPr lang="en-US" altLang="zh-TW" sz="2800" dirty="0" smtClean="0">
                <a:solidFill>
                  <a:schemeClr val="tx1"/>
                </a:solidFill>
                <a:latin typeface="+mn-ea"/>
              </a:rPr>
              <a:t>/</a:t>
            </a:r>
            <a:r>
              <a:rPr lang="zh-TW" altLang="en-US" sz="2800" dirty="0" smtClean="0">
                <a:solidFill>
                  <a:schemeClr val="tx1"/>
                </a:solidFill>
                <a:latin typeface="+mn-ea"/>
              </a:rPr>
              <a:t>生活費</a:t>
            </a:r>
            <a:endParaRPr lang="en-US" altLang="zh-TW" sz="2800" dirty="0" smtClean="0">
              <a:solidFill>
                <a:schemeClr val="tx1"/>
              </a:solidFill>
              <a:latin typeface="Arial" pitchFamily="34" charset="0"/>
            </a:endParaRPr>
          </a:p>
          <a:p>
            <a:pPr lvl="2"/>
            <a:endParaRPr lang="en-US" altLang="zh-TW" dirty="0" smtClean="0"/>
          </a:p>
          <a:p>
            <a:pPr lvl="2"/>
            <a:endParaRPr lang="en-US" altLang="zh-TW" dirty="0" smtClean="0"/>
          </a:p>
          <a:p>
            <a:pPr lvl="2"/>
            <a:endParaRPr lang="en-US" altLang="zh-TW" dirty="0" smtClean="0"/>
          </a:p>
          <a:p>
            <a:pPr lvl="2"/>
            <a:endParaRPr lang="en-US" altLang="zh-TW" dirty="0" smtClean="0"/>
          </a:p>
          <a:p>
            <a:pPr lvl="0"/>
            <a:r>
              <a:rPr lang="zh-TW" altLang="zh-TW" sz="3000" dirty="0" smtClean="0">
                <a:latin typeface="Arial" pitchFamily="34" charset="0"/>
              </a:rPr>
              <a:t>交換學校例</a:t>
            </a:r>
          </a:p>
          <a:p>
            <a:pPr lvl="1"/>
            <a:r>
              <a:rPr lang="zh-TW" altLang="zh-TW" sz="2400" dirty="0" smtClean="0"/>
              <a:t>美國卡內基美隆大學</a:t>
            </a:r>
            <a:r>
              <a:rPr lang="en-US" altLang="zh-TW" sz="2400" dirty="0" smtClean="0"/>
              <a:t>(CMU)</a:t>
            </a:r>
            <a:endParaRPr lang="zh-TW" altLang="zh-TW" sz="2400" dirty="0" smtClean="0"/>
          </a:p>
          <a:p>
            <a:pPr lvl="1"/>
            <a:r>
              <a:rPr lang="zh-TW" altLang="zh-TW" sz="2400" dirty="0" smtClean="0"/>
              <a:t>美國伊利諾大學香檳校區</a:t>
            </a:r>
            <a:r>
              <a:rPr lang="en-US" altLang="zh-TW" sz="2400" dirty="0" smtClean="0"/>
              <a:t>(UIUC)</a:t>
            </a:r>
            <a:endParaRPr lang="zh-TW" altLang="zh-TW" sz="2400" dirty="0" smtClean="0"/>
          </a:p>
          <a:p>
            <a:pPr lvl="1"/>
            <a:r>
              <a:rPr lang="zh-TW" altLang="zh-TW" sz="2400" dirty="0" smtClean="0"/>
              <a:t>德國慕尼黑科技大學</a:t>
            </a:r>
            <a:r>
              <a:rPr lang="en-US" altLang="zh-TW" sz="2400" dirty="0" smtClean="0"/>
              <a:t>(TUM)</a:t>
            </a:r>
            <a:endParaRPr lang="zh-TW" altLang="zh-TW" sz="2400" dirty="0" smtClean="0"/>
          </a:p>
          <a:p>
            <a:pPr lvl="1"/>
            <a:r>
              <a:rPr lang="zh-TW" altLang="zh-TW" sz="2400" dirty="0" smtClean="0"/>
              <a:t>比利時魯汶大學</a:t>
            </a:r>
            <a:r>
              <a:rPr lang="en-US" altLang="zh-TW" sz="2400" dirty="0" smtClean="0"/>
              <a:t>(KU Leuven)</a:t>
            </a:r>
            <a:endParaRPr lang="zh-TW" altLang="zh-TW" sz="2400" dirty="0" smtClean="0"/>
          </a:p>
          <a:p>
            <a:pPr lvl="1"/>
            <a:r>
              <a:rPr lang="zh-TW" altLang="zh-TW" sz="2400" dirty="0" smtClean="0"/>
              <a:t>法國巴黎第十一大、</a:t>
            </a:r>
            <a:r>
              <a:rPr lang="en-US" altLang="zh-TW" sz="2400" dirty="0" smtClean="0"/>
              <a:t>…</a:t>
            </a:r>
            <a:endParaRPr lang="zh-TW" altLang="en-US" dirty="0"/>
          </a:p>
        </p:txBody>
      </p:sp>
      <p:grpSp>
        <p:nvGrpSpPr>
          <p:cNvPr id="2" name="群組 7"/>
          <p:cNvGrpSpPr>
            <a:grpSpLocks/>
          </p:cNvGrpSpPr>
          <p:nvPr/>
        </p:nvGrpSpPr>
        <p:grpSpPr bwMode="auto">
          <a:xfrm>
            <a:off x="6335176" y="154838"/>
            <a:ext cx="3384550" cy="576263"/>
            <a:chOff x="134689" y="116546"/>
            <a:chExt cx="3789221" cy="752619"/>
          </a:xfrm>
        </p:grpSpPr>
        <p:pic>
          <p:nvPicPr>
            <p:cNvPr id="13"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pic>
        <p:nvPicPr>
          <p:cNvPr id="2050" name="Picture 2" descr="出國資訊_彩板"/>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497637" y="3861048"/>
            <a:ext cx="4063875" cy="2808312"/>
          </a:xfrm>
          <a:prstGeom prst="rect">
            <a:avLst/>
          </a:prstGeom>
          <a:noFill/>
          <a:ln w="9525">
            <a:noFill/>
            <a:miter lim="800000"/>
            <a:headEnd/>
            <a:tailEnd/>
          </a:ln>
        </p:spPr>
      </p:pic>
      <p:graphicFrame>
        <p:nvGraphicFramePr>
          <p:cNvPr id="9" name="表格 8"/>
          <p:cNvGraphicFramePr>
            <a:graphicFrameLocks noGrp="1"/>
          </p:cNvGraphicFramePr>
          <p:nvPr>
            <p:extLst>
              <p:ext uri="{D42A27DB-BD31-4B8C-83A1-F6EECF244321}">
                <p14:modId xmlns:p14="http://schemas.microsoft.com/office/powerpoint/2010/main" xmlns="" val="99218729"/>
              </p:ext>
            </p:extLst>
          </p:nvPr>
        </p:nvGraphicFramePr>
        <p:xfrm>
          <a:off x="1424608" y="2636912"/>
          <a:ext cx="6763212" cy="1185180"/>
        </p:xfrm>
        <a:graphic>
          <a:graphicData uri="http://schemas.openxmlformats.org/drawingml/2006/table">
            <a:tbl>
              <a:tblPr/>
              <a:tblGrid>
                <a:gridCol w="1308933"/>
                <a:gridCol w="819299"/>
                <a:gridCol w="926996"/>
                <a:gridCol w="926996"/>
                <a:gridCol w="926996"/>
                <a:gridCol w="926996"/>
                <a:gridCol w="926996"/>
              </a:tblGrid>
              <a:tr h="285696">
                <a:tc>
                  <a:txBody>
                    <a:bodyPr/>
                    <a:lstStyle/>
                    <a:p>
                      <a:pPr algn="ctr">
                        <a:spcAft>
                          <a:spcPts val="0"/>
                        </a:spcAft>
                      </a:pPr>
                      <a:r>
                        <a:rPr lang="zh-TW" altLang="en-US" sz="2400" b="1" kern="100" baseline="0" dirty="0" smtClean="0">
                          <a:solidFill>
                            <a:schemeClr val="tx1"/>
                          </a:solidFill>
                          <a:latin typeface="Arial" pitchFamily="34" charset="0"/>
                          <a:ea typeface="微軟正黑體" pitchFamily="34" charset="-120"/>
                          <a:cs typeface="Times New Roman"/>
                        </a:rPr>
                        <a:t>學級</a:t>
                      </a:r>
                      <a:endParaRPr lang="en-US"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98</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99</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100</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101</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102</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103</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710">
                <a:tc>
                  <a:txBody>
                    <a:bodyPr/>
                    <a:lstStyle/>
                    <a:p>
                      <a:pPr algn="ctr">
                        <a:spcAft>
                          <a:spcPts val="0"/>
                        </a:spcAft>
                      </a:pPr>
                      <a:r>
                        <a:rPr lang="zh-TW" altLang="en-US" sz="2400" b="1" kern="100" baseline="0" dirty="0" smtClean="0">
                          <a:solidFill>
                            <a:schemeClr val="tx1"/>
                          </a:solidFill>
                          <a:latin typeface="Arial" pitchFamily="34" charset="0"/>
                          <a:ea typeface="微軟正黑體" pitchFamily="34" charset="-120"/>
                          <a:cs typeface="Times New Roman"/>
                        </a:rPr>
                        <a:t>受獎學生</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11</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7</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16</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14</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19</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14</a:t>
                      </a:r>
                      <a:r>
                        <a:rPr lang="zh-TW" altLang="en-US" sz="2400" b="1" kern="100" baseline="0" dirty="0" smtClean="0">
                          <a:solidFill>
                            <a:schemeClr val="tx1"/>
                          </a:solidFill>
                          <a:latin typeface="Arial" pitchFamily="34" charset="0"/>
                          <a:ea typeface="微軟正黑體" pitchFamily="34" charset="-120"/>
                          <a:cs typeface="Times New Roman"/>
                        </a:rPr>
                        <a:t>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09710">
                <a:tc>
                  <a:txBody>
                    <a:bodyPr/>
                    <a:lstStyle/>
                    <a:p>
                      <a:pPr algn="ctr">
                        <a:spcAft>
                          <a:spcPts val="0"/>
                        </a:spcAft>
                      </a:pPr>
                      <a:r>
                        <a:rPr lang="zh-TW" altLang="en-US" sz="2400" b="1" kern="100" baseline="0" dirty="0" smtClean="0">
                          <a:solidFill>
                            <a:schemeClr val="tx1"/>
                          </a:solidFill>
                          <a:latin typeface="Arial" pitchFamily="34" charset="0"/>
                          <a:ea typeface="微軟正黑體" pitchFamily="34" charset="-120"/>
                          <a:cs typeface="Times New Roman"/>
                        </a:rPr>
                        <a:t>挹注金額</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210</a:t>
                      </a:r>
                      <a:r>
                        <a:rPr lang="zh-TW" altLang="en-US" sz="2400" b="1" kern="100" baseline="0" dirty="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65</a:t>
                      </a:r>
                      <a:r>
                        <a:rPr lang="zh-TW" altLang="en-US" sz="2400" b="1" kern="100" baseline="0" dirty="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356</a:t>
                      </a:r>
                      <a:r>
                        <a:rPr lang="zh-TW" altLang="en-US" sz="2400" b="1" kern="100" baseline="0" dirty="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smtClean="0">
                          <a:solidFill>
                            <a:schemeClr val="tx1"/>
                          </a:solidFill>
                          <a:latin typeface="Arial" pitchFamily="34" charset="0"/>
                          <a:ea typeface="微軟正黑體" pitchFamily="34" charset="-120"/>
                          <a:cs typeface="Times New Roman"/>
                        </a:rPr>
                        <a:t>396</a:t>
                      </a:r>
                      <a:r>
                        <a:rPr lang="zh-TW" altLang="en-US" sz="2400" b="1" kern="100" baseline="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400</a:t>
                      </a:r>
                      <a:r>
                        <a:rPr lang="zh-TW" altLang="en-US" sz="2400" b="1" kern="100" baseline="0" dirty="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altLang="zh-TW" sz="2400" b="1" kern="100" baseline="0" dirty="0" smtClean="0">
                          <a:solidFill>
                            <a:schemeClr val="tx1"/>
                          </a:solidFill>
                          <a:latin typeface="Arial" pitchFamily="34" charset="0"/>
                          <a:ea typeface="微軟正黑體" pitchFamily="34" charset="-120"/>
                          <a:cs typeface="Times New Roman"/>
                        </a:rPr>
                        <a:t>365</a:t>
                      </a:r>
                      <a:r>
                        <a:rPr lang="zh-TW" altLang="en-US" sz="2400" b="1" kern="100" baseline="0" dirty="0" smtClean="0">
                          <a:solidFill>
                            <a:schemeClr val="tx1"/>
                          </a:solidFill>
                          <a:latin typeface="Arial" pitchFamily="34" charset="0"/>
                          <a:ea typeface="微軟正黑體" pitchFamily="34" charset="-120"/>
                          <a:cs typeface="Times New Roman"/>
                        </a:rPr>
                        <a:t>萬</a:t>
                      </a:r>
                      <a:endParaRPr lang="zh-TW" sz="2400" b="1" kern="100" baseline="0" dirty="0">
                        <a:solidFill>
                          <a:schemeClr val="tx1"/>
                        </a:solidFill>
                        <a:latin typeface="Arial" pitchFamily="34" charset="0"/>
                        <a:ea typeface="微軟正黑體" pitchFamily="34" charset="-12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xmlns="" val="33430276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3"/>
          <p:cNvSpPr txBox="1">
            <a:spLocks/>
          </p:cNvSpPr>
          <p:nvPr/>
        </p:nvSpPr>
        <p:spPr>
          <a:xfrm>
            <a:off x="200472" y="764704"/>
            <a:ext cx="9505056" cy="103028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rPr>
              <a:t>卓識海外研究</a:t>
            </a:r>
            <a:r>
              <a:rPr kumimoji="1" lang="en-US" altLang="zh-TW"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rPr>
              <a:t>-</a:t>
            </a:r>
            <a:r>
              <a:rPr kumimoji="1" lang="zh-TW" altLang="en-US"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rPr>
              <a:t>國際合作研究學習</a:t>
            </a:r>
            <a:endParaRPr kumimoji="1" lang="zh-TW" altLang="en-US" sz="4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mj-cs"/>
            </a:endParaRPr>
          </a:p>
        </p:txBody>
      </p:sp>
      <p:sp>
        <p:nvSpPr>
          <p:cNvPr id="3" name="內容版面配置區 6"/>
          <p:cNvSpPr txBox="1">
            <a:spLocks/>
          </p:cNvSpPr>
          <p:nvPr/>
        </p:nvSpPr>
        <p:spPr>
          <a:xfrm>
            <a:off x="200472" y="1484784"/>
            <a:ext cx="9505056" cy="4764360"/>
          </a:xfrm>
          <a:prstGeom prst="rect">
            <a:avLst/>
          </a:prstGeom>
          <a:noFill/>
        </p:spPr>
        <p:txBody>
          <a:bodyPr/>
          <a:lstStyle/>
          <a:p>
            <a:pPr marL="342900" lvl="0" indent="-342900" eaLnBrk="0" hangingPunct="0">
              <a:spcBef>
                <a:spcPct val="20000"/>
              </a:spcBef>
              <a:buClr>
                <a:schemeClr val="folHlink"/>
              </a:buClr>
              <a:buSzPct val="60000"/>
              <a:buFont typeface="Wingdings" pitchFamily="2" charset="2"/>
              <a:buChar char="n"/>
            </a:pPr>
            <a:r>
              <a:rPr kumimoji="1" lang="zh-TW" altLang="en-US" sz="3200" b="1" i="0" u="none" strike="noStrike" kern="0" cap="none" spc="0" normalizeH="0" baseline="0" noProof="0" dirty="0" smtClean="0">
                <a:ln>
                  <a:noFill/>
                </a:ln>
                <a:solidFill>
                  <a:srgbClr val="000099"/>
                </a:solidFill>
                <a:effectLst/>
                <a:uLnTx/>
                <a:uFillTx/>
                <a:latin typeface="Arial" pitchFamily="34" charset="0"/>
                <a:ea typeface="標楷體" pitchFamily="65" charset="-120"/>
                <a:cs typeface="+mn-cs"/>
              </a:rPr>
              <a:t>與</a:t>
            </a:r>
            <a:r>
              <a:rPr kumimoji="1" lang="en-US" altLang="zh-TW" sz="3200" b="1" i="0" u="none" strike="noStrike" kern="0" cap="none" spc="0" normalizeH="0" baseline="0" noProof="0" dirty="0" smtClean="0">
                <a:ln>
                  <a:noFill/>
                </a:ln>
                <a:solidFill>
                  <a:srgbClr val="000099"/>
                </a:solidFill>
                <a:effectLst/>
                <a:uLnTx/>
                <a:uFillTx/>
                <a:latin typeface="Arial" pitchFamily="34" charset="0"/>
                <a:ea typeface="標楷體" pitchFamily="65" charset="-120"/>
                <a:cs typeface="+mn-cs"/>
              </a:rPr>
              <a:t>Stanford</a:t>
            </a:r>
            <a:r>
              <a:rPr kumimoji="1" lang="en-US" altLang="zh-TW" sz="3200" b="1" i="0" u="none" strike="noStrike" kern="0" cap="none" spc="0" normalizeH="0" noProof="0" dirty="0" smtClean="0">
                <a:ln>
                  <a:noFill/>
                </a:ln>
                <a:solidFill>
                  <a:srgbClr val="000099"/>
                </a:solidFill>
                <a:effectLst/>
                <a:uLnTx/>
                <a:uFillTx/>
                <a:latin typeface="Arial" pitchFamily="34" charset="0"/>
                <a:ea typeface="標楷體" pitchFamily="65" charset="-120"/>
                <a:cs typeface="+mn-cs"/>
              </a:rPr>
              <a:t> </a:t>
            </a:r>
            <a:r>
              <a:rPr kumimoji="1" lang="zh-TW" altLang="en-US" sz="3200" b="1" i="0" u="none" strike="noStrike" kern="0" cap="none" spc="0" normalizeH="0" baseline="0" noProof="0" dirty="0" smtClean="0">
                <a:ln>
                  <a:noFill/>
                </a:ln>
                <a:solidFill>
                  <a:srgbClr val="000099"/>
                </a:solidFill>
                <a:effectLst/>
                <a:uLnTx/>
                <a:uFillTx/>
                <a:latin typeface="Arial" pitchFamily="34" charset="0"/>
                <a:ea typeface="標楷體" pitchFamily="65" charset="-120"/>
                <a:cs typeface="+mn-cs"/>
              </a:rPr>
              <a:t>大學王永雄院士合作研究</a:t>
            </a:r>
            <a:r>
              <a:rPr kumimoji="1" lang="en-US" altLang="zh-TW" sz="3200" kern="0" dirty="0" smtClean="0">
                <a:solidFill>
                  <a:srgbClr val="000099"/>
                </a:solidFill>
                <a:latin typeface="Arial" pitchFamily="34" charset="0"/>
                <a:ea typeface="標楷體" pitchFamily="65" charset="-120"/>
              </a:rPr>
              <a:t>Machine learning</a:t>
            </a:r>
            <a:r>
              <a:rPr kumimoji="1" lang="zh-TW" altLang="en-US" sz="3200" kern="0" dirty="0" smtClean="0">
                <a:solidFill>
                  <a:srgbClr val="000099"/>
                </a:solidFill>
                <a:latin typeface="Arial" pitchFamily="34" charset="0"/>
                <a:ea typeface="標楷體" pitchFamily="65" charset="-120"/>
              </a:rPr>
              <a:t>技術</a:t>
            </a:r>
            <a:endParaRPr kumimoji="1" lang="en-US" altLang="zh-TW" sz="3200" b="1" i="0" u="none" strike="noStrike" kern="0" cap="none" spc="0" normalizeH="0" baseline="0" noProof="0" dirty="0" smtClean="0">
              <a:ln>
                <a:noFill/>
              </a:ln>
              <a:solidFill>
                <a:srgbClr val="000099"/>
              </a:solidFill>
              <a:effectLst/>
              <a:uLnTx/>
              <a:uFillTx/>
              <a:latin typeface="Arial" pitchFamily="34" charset="0"/>
              <a:ea typeface="標楷體" pitchFamily="65" charset="-120"/>
              <a:cs typeface="+mn-cs"/>
            </a:endParaRPr>
          </a:p>
          <a:p>
            <a:pPr marL="742950" marR="0" lvl="1" indent="-285750" algn="l" defTabSz="914400" rtl="0" eaLnBrk="0" fontAlgn="base" latinLnBrk="0" hangingPunct="0">
              <a:lnSpc>
                <a:spcPct val="100000"/>
              </a:lnSpc>
              <a:spcBef>
                <a:spcPct val="20000"/>
              </a:spcBef>
              <a:spcAft>
                <a:spcPct val="0"/>
              </a:spcAft>
              <a:buClr>
                <a:schemeClr val="hlink"/>
              </a:buClr>
              <a:buSzPct val="55000"/>
              <a:buFont typeface="Wingdings" pitchFamily="2" charset="2"/>
              <a:buChar char="n"/>
              <a:tabLst/>
              <a:defRPr/>
            </a:pPr>
            <a:r>
              <a:rPr kumimoji="1" lang="zh-TW" altLang="en-US" sz="2400" b="1" i="0" u="none" strike="noStrike" kern="0" cap="none" spc="0" normalizeH="0" baseline="0" noProof="0" dirty="0" smtClean="0">
                <a:ln>
                  <a:noFill/>
                </a:ln>
                <a:solidFill>
                  <a:schemeClr val="tx1"/>
                </a:solidFill>
                <a:effectLst/>
                <a:uLnTx/>
                <a:uFillTx/>
                <a:latin typeface="Arial" pitchFamily="34" charset="0"/>
                <a:ea typeface="標楷體" pitchFamily="65" charset="-120"/>
              </a:rPr>
              <a:t>李鎮宜、王聖智、張錫嘉教授參與</a:t>
            </a:r>
            <a:endParaRPr kumimoji="1" lang="en-US" altLang="zh-TW" sz="2400" b="1" i="0" u="none" strike="noStrike" kern="0" cap="none" spc="0" normalizeH="0" baseline="0" noProof="0" dirty="0" smtClean="0">
              <a:ln>
                <a:noFill/>
              </a:ln>
              <a:solidFill>
                <a:schemeClr val="tx1"/>
              </a:solidFill>
              <a:effectLst/>
              <a:uLnTx/>
              <a:uFillTx/>
              <a:latin typeface="Arial" pitchFamily="34" charset="0"/>
              <a:ea typeface="標楷體" pitchFamily="65" charset="-120"/>
            </a:endParaRPr>
          </a:p>
          <a:p>
            <a:pPr marL="742950" marR="0" lvl="1" indent="-285750" algn="l" defTabSz="914400" rtl="0" eaLnBrk="0" fontAlgn="base" latinLnBrk="0" hangingPunct="0">
              <a:lnSpc>
                <a:spcPct val="100000"/>
              </a:lnSpc>
              <a:spcBef>
                <a:spcPct val="20000"/>
              </a:spcBef>
              <a:spcAft>
                <a:spcPct val="0"/>
              </a:spcAft>
              <a:buClr>
                <a:schemeClr val="hlink"/>
              </a:buClr>
              <a:buSzPct val="55000"/>
              <a:buFont typeface="Wingdings" pitchFamily="2" charset="2"/>
              <a:buChar char="n"/>
              <a:tabLst/>
              <a:defRPr/>
            </a:pPr>
            <a:r>
              <a:rPr kumimoji="1" lang="zh-TW" altLang="en-US" sz="2400" b="1" i="0" u="none" strike="noStrike" kern="0" cap="none" spc="0" normalizeH="0" baseline="0" noProof="0" dirty="0" smtClean="0">
                <a:ln>
                  <a:noFill/>
                </a:ln>
                <a:solidFill>
                  <a:schemeClr val="tx1"/>
                </a:solidFill>
                <a:effectLst/>
                <a:uLnTx/>
                <a:uFillTx/>
                <a:latin typeface="Arial" pitchFamily="34" charset="0"/>
                <a:ea typeface="標楷體" pitchFamily="65" charset="-120"/>
              </a:rPr>
              <a:t>贊助大學部同學</a:t>
            </a:r>
            <a:r>
              <a:rPr kumimoji="1" lang="zh-TW" altLang="en-US" sz="2400" kern="0" dirty="0" smtClean="0">
                <a:solidFill>
                  <a:schemeClr val="tx1"/>
                </a:solidFill>
                <a:latin typeface="Arial" pitchFamily="34" charset="0"/>
                <a:ea typeface="標楷體" pitchFamily="65" charset="-120"/>
              </a:rPr>
              <a:t>至</a:t>
            </a:r>
            <a:r>
              <a:rPr kumimoji="1" lang="zh-TW" altLang="en-US" sz="2400" b="1" i="0" u="none" strike="noStrike" kern="0" cap="none" spc="0" normalizeH="0" baseline="0" noProof="0" dirty="0" smtClean="0">
                <a:ln>
                  <a:noFill/>
                </a:ln>
                <a:solidFill>
                  <a:schemeClr val="tx1"/>
                </a:solidFill>
                <a:effectLst/>
                <a:uLnTx/>
                <a:uFillTx/>
                <a:latin typeface="Arial" pitchFamily="34" charset="0"/>
                <a:ea typeface="標楷體" pitchFamily="65" charset="-120"/>
              </a:rPr>
              <a:t>史丹福大學進行</a:t>
            </a:r>
            <a:r>
              <a:rPr kumimoji="1" lang="en-US" altLang="zh-TW" sz="2400" b="1" i="0" u="none" strike="noStrike" kern="0" cap="none" spc="0" normalizeH="0" baseline="0" noProof="0" dirty="0" smtClean="0">
                <a:ln>
                  <a:noFill/>
                </a:ln>
                <a:solidFill>
                  <a:schemeClr val="tx1"/>
                </a:solidFill>
                <a:effectLst/>
                <a:uLnTx/>
                <a:uFillTx/>
                <a:latin typeface="Arial" pitchFamily="34" charset="0"/>
                <a:ea typeface="標楷體" pitchFamily="65" charset="-120"/>
              </a:rPr>
              <a:t>3</a:t>
            </a:r>
            <a:r>
              <a:rPr kumimoji="1" lang="zh-TW" altLang="en-US" sz="2400" b="1" i="0" u="none" strike="noStrike" kern="0" cap="none" spc="0" normalizeH="0" baseline="0" noProof="0" dirty="0" smtClean="0">
                <a:ln>
                  <a:noFill/>
                </a:ln>
                <a:solidFill>
                  <a:schemeClr val="tx1"/>
                </a:solidFill>
                <a:effectLst/>
                <a:uLnTx/>
                <a:uFillTx/>
                <a:latin typeface="Arial" pitchFamily="34" charset="0"/>
                <a:ea typeface="標楷體" pitchFamily="65" charset="-120"/>
              </a:rPr>
              <a:t>個月學習</a:t>
            </a:r>
            <a:endParaRPr kumimoji="1" lang="en-US" altLang="zh-TW" sz="2400" b="1" i="0" u="none" strike="noStrike" kern="0" cap="none" spc="0" normalizeH="0" baseline="0" noProof="0" dirty="0" smtClean="0">
              <a:ln>
                <a:noFill/>
              </a:ln>
              <a:solidFill>
                <a:srgbClr val="000099"/>
              </a:solidFill>
              <a:effectLst/>
              <a:uLnTx/>
              <a:uFillTx/>
              <a:latin typeface="+mn-lt"/>
              <a:ea typeface="標楷體" pitchFamily="65" charset="-120"/>
            </a:endParaRPr>
          </a:p>
          <a:p>
            <a:pPr marL="342900" lvl="0" indent="-342900" eaLnBrk="0" hangingPunct="0">
              <a:spcBef>
                <a:spcPct val="20000"/>
              </a:spcBef>
              <a:buClr>
                <a:schemeClr val="folHlink"/>
              </a:buClr>
              <a:buSzPct val="60000"/>
              <a:buFont typeface="Wingdings" pitchFamily="2" charset="2"/>
              <a:buChar char="n"/>
            </a:pPr>
            <a:r>
              <a:rPr kumimoji="1" lang="zh-TW" altLang="en-US" sz="3200" kern="0" dirty="0" smtClean="0">
                <a:solidFill>
                  <a:srgbClr val="000099"/>
                </a:solidFill>
                <a:ea typeface="標楷體" pitchFamily="65" charset="-120"/>
              </a:rPr>
              <a:t>國際頂尖異質整合綠色電子研究中心</a:t>
            </a:r>
            <a:r>
              <a:rPr kumimoji="1" lang="en-US" altLang="zh-TW" sz="3200" kern="0" dirty="0" smtClean="0">
                <a:solidFill>
                  <a:srgbClr val="000099"/>
                </a:solidFill>
                <a:ea typeface="標楷體" pitchFamily="65" charset="-120"/>
              </a:rPr>
              <a:t>(I-</a:t>
            </a:r>
            <a:r>
              <a:rPr kumimoji="1" lang="en-US" altLang="zh-TW" sz="3200" kern="0" dirty="0" err="1" smtClean="0">
                <a:solidFill>
                  <a:srgbClr val="000099"/>
                </a:solidFill>
                <a:ea typeface="標楷體" pitchFamily="65" charset="-120"/>
              </a:rPr>
              <a:t>RiCE</a:t>
            </a:r>
            <a:r>
              <a:rPr kumimoji="1" lang="en-US" altLang="zh-TW" sz="3200" kern="0" dirty="0" smtClean="0">
                <a:solidFill>
                  <a:srgbClr val="000099"/>
                </a:solidFill>
                <a:ea typeface="標楷體" pitchFamily="65" charset="-120"/>
              </a:rPr>
              <a:t>)</a:t>
            </a:r>
            <a:endParaRPr kumimoji="1" lang="zh-TW" altLang="zh-TW" sz="3200" b="1" i="0" u="none" strike="noStrike" kern="0" cap="none" spc="0" normalizeH="0" baseline="0" noProof="0" dirty="0" smtClean="0">
              <a:ln>
                <a:noFill/>
              </a:ln>
              <a:solidFill>
                <a:srgbClr val="000099"/>
              </a:solidFill>
              <a:effectLst/>
              <a:uLnTx/>
              <a:uFillTx/>
              <a:latin typeface="Arial" pitchFamily="34" charset="0"/>
              <a:ea typeface="標楷體" pitchFamily="65" charset="-120"/>
              <a:cs typeface="+mn-cs"/>
            </a:endParaRPr>
          </a:p>
          <a:p>
            <a:pPr marL="742950" lvl="1" indent="-285750" eaLnBrk="0" hangingPunct="0">
              <a:spcBef>
                <a:spcPct val="20000"/>
              </a:spcBef>
              <a:buClr>
                <a:schemeClr val="hlink"/>
              </a:buClr>
              <a:buSzPct val="55000"/>
              <a:buFont typeface="Wingdings" pitchFamily="2" charset="2"/>
              <a:buChar char="n"/>
            </a:pPr>
            <a:r>
              <a:rPr kumimoji="1" lang="zh-TW" altLang="en-US" sz="2400" kern="0" dirty="0" smtClean="0">
                <a:solidFill>
                  <a:schemeClr val="tx1"/>
                </a:solidFill>
                <a:latin typeface="Arial" pitchFamily="34" charset="0"/>
                <a:ea typeface="標楷體" pitchFamily="65" charset="-120"/>
              </a:rPr>
              <a:t>贊助大學部同學至加州大學柏克萊分校進行</a:t>
            </a:r>
            <a:r>
              <a:rPr kumimoji="1" lang="en-US" altLang="zh-TW" sz="2400" kern="0" dirty="0" smtClean="0">
                <a:solidFill>
                  <a:schemeClr val="tx1"/>
                </a:solidFill>
                <a:latin typeface="Arial" pitchFamily="34" charset="0"/>
                <a:ea typeface="標楷體" pitchFamily="65" charset="-120"/>
              </a:rPr>
              <a:t>3</a:t>
            </a:r>
            <a:r>
              <a:rPr kumimoji="1" lang="zh-TW" altLang="en-US" sz="2400" kern="0" dirty="0" smtClean="0">
                <a:solidFill>
                  <a:schemeClr val="tx1"/>
                </a:solidFill>
                <a:latin typeface="Arial" pitchFamily="34" charset="0"/>
                <a:ea typeface="標楷體" pitchFamily="65" charset="-120"/>
              </a:rPr>
              <a:t>個月學習</a:t>
            </a:r>
            <a:endParaRPr kumimoji="1" lang="zh-TW" altLang="zh-TW" sz="2400" b="1" i="0" u="none" strike="noStrike" kern="0" cap="none" spc="0" normalizeH="0" baseline="0" noProof="0" dirty="0" smtClean="0">
              <a:ln>
                <a:noFill/>
              </a:ln>
              <a:solidFill>
                <a:srgbClr val="0000CC"/>
              </a:solidFill>
              <a:effectLst/>
              <a:uLnTx/>
              <a:uFillTx/>
              <a:latin typeface="+mn-lt"/>
              <a:ea typeface="標楷體" pitchFamily="65" charset="-120"/>
            </a:endParaRPr>
          </a:p>
          <a:p>
            <a:pPr marL="342900" lvl="0" indent="-342900" eaLnBrk="0" hangingPunct="0">
              <a:spcBef>
                <a:spcPct val="20000"/>
              </a:spcBef>
              <a:buClr>
                <a:schemeClr val="folHlink"/>
              </a:buClr>
              <a:buSzPct val="60000"/>
              <a:buFont typeface="Wingdings" pitchFamily="2" charset="2"/>
              <a:buChar char="n"/>
            </a:pPr>
            <a:r>
              <a:rPr kumimoji="1" lang="zh-TW" altLang="en-US" sz="3200" kern="0" dirty="0" smtClean="0">
                <a:solidFill>
                  <a:srgbClr val="000099"/>
                </a:solidFill>
                <a:latin typeface="Arial" pitchFamily="34" charset="0"/>
                <a:ea typeface="標楷體" pitchFamily="65" charset="-120"/>
              </a:rPr>
              <a:t>國際頂尖大學姊妹校碩士、博士雙聯學位</a:t>
            </a:r>
            <a:endParaRPr kumimoji="1" lang="zh-TW" altLang="zh-TW" sz="3200" kern="0" dirty="0" smtClean="0">
              <a:solidFill>
                <a:srgbClr val="000099"/>
              </a:solidFill>
              <a:latin typeface="Arial" pitchFamily="34" charset="0"/>
              <a:ea typeface="標楷體" pitchFamily="65" charset="-120"/>
            </a:endParaRPr>
          </a:p>
          <a:p>
            <a:pPr marL="742950" lvl="1" indent="-285750" eaLnBrk="0" hangingPunct="0">
              <a:spcBef>
                <a:spcPct val="20000"/>
              </a:spcBef>
              <a:buClr>
                <a:schemeClr val="hlink"/>
              </a:buClr>
              <a:buSzPct val="55000"/>
              <a:buFont typeface="Wingdings" pitchFamily="2" charset="2"/>
              <a:buChar char="n"/>
            </a:pPr>
            <a:r>
              <a:rPr kumimoji="1" lang="zh-TW" altLang="zh-TW" sz="2400" b="1" i="0" u="none" strike="noStrike" kern="0" cap="none" spc="0" normalizeH="0" baseline="0" noProof="0" dirty="0" smtClean="0">
                <a:ln>
                  <a:noFill/>
                </a:ln>
                <a:solidFill>
                  <a:schemeClr val="tx1"/>
                </a:solidFill>
                <a:effectLst/>
                <a:uLnTx/>
                <a:uFillTx/>
                <a:latin typeface="+mn-lt"/>
                <a:ea typeface="標楷體" pitchFamily="65" charset="-120"/>
              </a:rPr>
              <a:t>比利時魯汶大學</a:t>
            </a:r>
            <a:r>
              <a:rPr kumimoji="1" lang="en-US" altLang="zh-TW" sz="2400" b="1" i="0" u="none" strike="noStrike" kern="0" cap="none" spc="0" normalizeH="0" baseline="0" noProof="0" dirty="0" smtClean="0">
                <a:ln>
                  <a:noFill/>
                </a:ln>
                <a:solidFill>
                  <a:schemeClr val="tx1"/>
                </a:solidFill>
                <a:effectLst/>
                <a:uLnTx/>
                <a:uFillTx/>
                <a:latin typeface="+mn-lt"/>
                <a:ea typeface="標楷體" pitchFamily="65" charset="-120"/>
              </a:rPr>
              <a:t>(KU Leuven)</a:t>
            </a:r>
            <a:r>
              <a:rPr kumimoji="1" lang="zh-TW" altLang="en-US" sz="2400" kern="0" dirty="0" smtClean="0">
                <a:solidFill>
                  <a:schemeClr val="tx1"/>
                </a:solidFill>
                <a:latin typeface="+mn-lt"/>
                <a:ea typeface="標楷體" pitchFamily="65" charset="-120"/>
              </a:rPr>
              <a:t>、法國巴黎第十一大學、法國國立電信管理學院</a:t>
            </a:r>
            <a:endParaRPr kumimoji="1" lang="zh-TW" altLang="zh-TW" sz="2400" b="1" i="0" u="none" strike="noStrike" kern="0" cap="none" spc="0" normalizeH="0" baseline="0" noProof="0" dirty="0" smtClean="0">
              <a:ln>
                <a:noFill/>
              </a:ln>
              <a:solidFill>
                <a:schemeClr val="tx1"/>
              </a:solidFill>
              <a:effectLst/>
              <a:uLnTx/>
              <a:uFillTx/>
              <a:latin typeface="+mn-lt"/>
              <a:ea typeface="標楷體" pitchFamily="65" charset="-120"/>
            </a:endParaRPr>
          </a:p>
          <a:p>
            <a:pPr marL="742950" marR="0" lvl="1" indent="-285750" algn="l" defTabSz="914400" rtl="0" eaLnBrk="0" fontAlgn="base" latinLnBrk="0" hangingPunct="0">
              <a:lnSpc>
                <a:spcPct val="100000"/>
              </a:lnSpc>
              <a:spcBef>
                <a:spcPct val="20000"/>
              </a:spcBef>
              <a:spcAft>
                <a:spcPct val="0"/>
              </a:spcAft>
              <a:buClr>
                <a:schemeClr val="hlink"/>
              </a:buClr>
              <a:buSzPct val="55000"/>
              <a:buFont typeface="Wingdings" pitchFamily="2" charset="2"/>
              <a:buChar char="n"/>
              <a:tabLst/>
              <a:defRPr/>
            </a:pPr>
            <a:r>
              <a:rPr kumimoji="1" lang="zh-TW" altLang="en-US" sz="2400" b="1" i="0" u="none" strike="noStrike" kern="0" cap="none" spc="0" normalizeH="0" baseline="0" noProof="0" dirty="0" smtClean="0">
                <a:ln>
                  <a:noFill/>
                </a:ln>
                <a:solidFill>
                  <a:schemeClr val="tx1"/>
                </a:solidFill>
                <a:effectLst/>
                <a:uLnTx/>
                <a:uFillTx/>
                <a:latin typeface="+mn-lt"/>
                <a:ea typeface="標楷體" pitchFamily="65" charset="-120"/>
              </a:rPr>
              <a:t>北京大學</a:t>
            </a:r>
            <a:r>
              <a:rPr kumimoji="1" lang="zh-TW" altLang="zh-TW" sz="2400" b="1" i="0" u="none" strike="noStrike" kern="0" cap="none" spc="0" normalizeH="0" baseline="0" noProof="0" dirty="0" smtClean="0">
                <a:ln>
                  <a:noFill/>
                </a:ln>
                <a:solidFill>
                  <a:schemeClr val="tx1"/>
                </a:solidFill>
                <a:effectLst/>
                <a:uLnTx/>
                <a:uFillTx/>
                <a:latin typeface="+mn-lt"/>
                <a:ea typeface="標楷體" pitchFamily="65" charset="-120"/>
              </a:rPr>
              <a:t>、</a:t>
            </a:r>
            <a:r>
              <a:rPr kumimoji="1" lang="zh-TW" altLang="en-US" sz="2400" b="1" i="0" u="none" strike="noStrike" kern="0" cap="none" spc="0" normalizeH="0" baseline="0" noProof="0" dirty="0" smtClean="0">
                <a:ln>
                  <a:noFill/>
                </a:ln>
                <a:solidFill>
                  <a:schemeClr val="tx1"/>
                </a:solidFill>
                <a:effectLst/>
                <a:uLnTx/>
                <a:uFillTx/>
                <a:latin typeface="+mn-lt"/>
                <a:ea typeface="標楷體" pitchFamily="65" charset="-120"/>
              </a:rPr>
              <a:t>浙江大學 </a:t>
            </a:r>
            <a:r>
              <a:rPr kumimoji="1" lang="en-US" altLang="zh-TW" sz="2400" b="1" i="0" u="none" strike="noStrike" kern="0" cap="none" spc="0" normalizeH="0" baseline="0" noProof="0" dirty="0" smtClean="0">
                <a:ln>
                  <a:noFill/>
                </a:ln>
                <a:solidFill>
                  <a:schemeClr val="tx1"/>
                </a:solidFill>
                <a:effectLst/>
                <a:uLnTx/>
                <a:uFillTx/>
                <a:latin typeface="+mn-lt"/>
                <a:ea typeface="標楷體" pitchFamily="65" charset="-120"/>
              </a:rPr>
              <a:t>(</a:t>
            </a:r>
            <a:r>
              <a:rPr kumimoji="1" lang="zh-TW" altLang="en-US" sz="2400" b="1" i="0" u="none" strike="noStrike" kern="0" cap="none" spc="0" normalizeH="0" baseline="0" noProof="0" dirty="0" smtClean="0">
                <a:ln>
                  <a:noFill/>
                </a:ln>
                <a:solidFill>
                  <a:schemeClr val="tx1"/>
                </a:solidFill>
                <a:effectLst/>
                <a:uLnTx/>
                <a:uFillTx/>
                <a:latin typeface="+mn-lt"/>
                <a:ea typeface="標楷體" pitchFamily="65" charset="-120"/>
              </a:rPr>
              <a:t>簽約中</a:t>
            </a:r>
            <a:r>
              <a:rPr kumimoji="1" lang="en-US" altLang="zh-TW" sz="2400" b="1" i="0" u="none" strike="noStrike" kern="0" cap="none" spc="0" normalizeH="0" baseline="0" noProof="0" dirty="0" smtClean="0">
                <a:ln>
                  <a:noFill/>
                </a:ln>
                <a:solidFill>
                  <a:schemeClr val="tx1"/>
                </a:solidFill>
                <a:effectLst/>
                <a:uLnTx/>
                <a:uFillTx/>
                <a:latin typeface="+mn-lt"/>
                <a:ea typeface="標楷體" pitchFamily="65" charset="-120"/>
              </a:rPr>
              <a:t>)</a:t>
            </a:r>
          </a:p>
          <a:p>
            <a:pPr marL="742950" marR="0" lvl="1" indent="-285750" algn="l" defTabSz="914400" rtl="0" eaLnBrk="0" fontAlgn="base" latinLnBrk="0" hangingPunct="0">
              <a:lnSpc>
                <a:spcPct val="100000"/>
              </a:lnSpc>
              <a:spcBef>
                <a:spcPct val="20000"/>
              </a:spcBef>
              <a:spcAft>
                <a:spcPct val="0"/>
              </a:spcAft>
              <a:buClr>
                <a:schemeClr val="hlink"/>
              </a:buClr>
              <a:buSzPct val="55000"/>
              <a:buFont typeface="Wingdings" pitchFamily="2" charset="2"/>
              <a:buChar char="n"/>
              <a:tabLst/>
              <a:defRPr/>
            </a:pPr>
            <a:r>
              <a:rPr kumimoji="1" lang="zh-TW" altLang="en-US" sz="2400" b="1" i="0" u="none" strike="noStrike" kern="0" cap="none" spc="0" normalizeH="0" baseline="0" noProof="0" dirty="0" smtClean="0">
                <a:ln>
                  <a:noFill/>
                </a:ln>
                <a:solidFill>
                  <a:schemeClr val="tx1"/>
                </a:solidFill>
                <a:effectLst/>
                <a:uLnTx/>
                <a:uFillTx/>
                <a:latin typeface="+mn-lt"/>
                <a:ea typeface="標楷體" pitchFamily="65" charset="-120"/>
              </a:rPr>
              <a:t>其它</a:t>
            </a:r>
            <a:r>
              <a:rPr kumimoji="1" lang="zh-TW" altLang="en-US" sz="2400" kern="0" dirty="0" smtClean="0">
                <a:solidFill>
                  <a:schemeClr val="tx1"/>
                </a:solidFill>
                <a:latin typeface="+mn-lt"/>
                <a:ea typeface="標楷體" pitchFamily="65" charset="-120"/>
              </a:rPr>
              <a:t>洽談中</a:t>
            </a:r>
            <a:r>
              <a:rPr kumimoji="1" lang="en-US" altLang="zh-TW" sz="2400" b="1" i="0" u="none" strike="noStrike" kern="0" cap="none" spc="0" normalizeH="0" baseline="0" noProof="0" dirty="0" smtClean="0">
                <a:ln>
                  <a:noFill/>
                </a:ln>
                <a:solidFill>
                  <a:schemeClr val="tx1"/>
                </a:solidFill>
                <a:effectLst/>
                <a:uLnTx/>
                <a:uFillTx/>
                <a:latin typeface="+mn-lt"/>
                <a:ea typeface="標楷體" pitchFamily="65" charset="-120"/>
              </a:rPr>
              <a:t>…</a:t>
            </a:r>
          </a:p>
        </p:txBody>
      </p:sp>
      <p:grpSp>
        <p:nvGrpSpPr>
          <p:cNvPr id="4" name="群組 7"/>
          <p:cNvGrpSpPr>
            <a:grpSpLocks/>
          </p:cNvGrpSpPr>
          <p:nvPr/>
        </p:nvGrpSpPr>
        <p:grpSpPr bwMode="auto">
          <a:xfrm>
            <a:off x="6335176" y="154838"/>
            <a:ext cx="3384550" cy="576263"/>
            <a:chOff x="134689" y="116546"/>
            <a:chExt cx="3789221" cy="752619"/>
          </a:xfrm>
        </p:grpSpPr>
        <p:pic>
          <p:nvPicPr>
            <p:cNvPr id="5"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Tree>
    <p:extLst>
      <p:ext uri="{BB962C8B-B14F-4D97-AF65-F5344CB8AC3E}">
        <p14:creationId xmlns:p14="http://schemas.microsoft.com/office/powerpoint/2010/main" xmlns="" val="796345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3"/>
          <p:cNvSpPr txBox="1">
            <a:spLocks/>
          </p:cNvSpPr>
          <p:nvPr/>
        </p:nvSpPr>
        <p:spPr>
          <a:xfrm>
            <a:off x="344488" y="1700808"/>
            <a:ext cx="9160568" cy="88627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rPr>
              <a:t>天時、地利、人和</a:t>
            </a:r>
            <a:r>
              <a:rPr kumimoji="1" lang="en-US" altLang="zh-TW"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4000" kern="0" dirty="0" smtClean="0">
              <a:solidFill>
                <a:srgbClr val="C00000"/>
              </a:solidFill>
              <a:latin typeface="微軟正黑體" pitchFamily="34" charset="-120"/>
              <a:ea typeface="微軟正黑體" pitchFamily="34" charset="-120"/>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kern="0" dirty="0" smtClean="0">
                <a:solidFill>
                  <a:srgbClr val="C00000"/>
                </a:solidFill>
                <a:latin typeface="微軟正黑體" pitchFamily="34" charset="-120"/>
                <a:ea typeface="微軟正黑體" pitchFamily="34" charset="-120"/>
                <a:cs typeface="+mj-cs"/>
              </a:rPr>
              <a:t>來了就對了</a:t>
            </a:r>
            <a:r>
              <a:rPr kumimoji="1" lang="en-US" altLang="zh-TW" sz="4000" kern="0" dirty="0" smtClean="0">
                <a:solidFill>
                  <a:srgbClr val="C00000"/>
                </a:solidFill>
                <a:latin typeface="微軟正黑體" pitchFamily="34" charset="-120"/>
                <a:ea typeface="微軟正黑體" pitchFamily="34" charset="-120"/>
                <a:cs typeface="+mj-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4000" b="1" i="0" u="none" strike="noStrike" kern="0" cap="none" spc="0" normalizeH="0" baseline="0" noProof="0" dirty="0" smtClean="0">
              <a:ln>
                <a:noFill/>
              </a:ln>
              <a:solidFill>
                <a:srgbClr val="C00000"/>
              </a:solidFill>
              <a:effectLst/>
              <a:uLnTx/>
              <a:uFillTx/>
              <a:latin typeface="微軟正黑體" pitchFamily="34" charset="-120"/>
              <a:ea typeface="微軟正黑體" pitchFamily="34" charset="-120"/>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4000" b="1" i="0" u="none" strike="noStrike" kern="0" cap="none" spc="0" normalizeH="0" baseline="0" noProof="0" dirty="0">
              <a:ln>
                <a:noFill/>
              </a:ln>
              <a:solidFill>
                <a:srgbClr val="C00000"/>
              </a:solidFill>
              <a:effectLst/>
              <a:uLnTx/>
              <a:uFillTx/>
              <a:latin typeface="微軟正黑體" pitchFamily="34" charset="-120"/>
              <a:ea typeface="微軟正黑體" pitchFamily="34" charset="-120"/>
              <a:cs typeface="+mj-cs"/>
            </a:endParaRPr>
          </a:p>
        </p:txBody>
      </p:sp>
      <p:grpSp>
        <p:nvGrpSpPr>
          <p:cNvPr id="3" name="群組 7"/>
          <p:cNvGrpSpPr>
            <a:grpSpLocks/>
          </p:cNvGrpSpPr>
          <p:nvPr/>
        </p:nvGrpSpPr>
        <p:grpSpPr bwMode="auto">
          <a:xfrm>
            <a:off x="6335176" y="154838"/>
            <a:ext cx="3384550" cy="576263"/>
            <a:chOff x="134689" y="116546"/>
            <a:chExt cx="3789221" cy="752619"/>
          </a:xfrm>
        </p:grpSpPr>
        <p:pic>
          <p:nvPicPr>
            <p:cNvPr id="5"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
        <p:nvSpPr>
          <p:cNvPr id="7" name="文字方塊 6"/>
          <p:cNvSpPr txBox="1"/>
          <p:nvPr/>
        </p:nvSpPr>
        <p:spPr>
          <a:xfrm>
            <a:off x="848544" y="4653136"/>
            <a:ext cx="1800493" cy="646331"/>
          </a:xfrm>
          <a:prstGeom prst="rect">
            <a:avLst/>
          </a:prstGeom>
          <a:noFill/>
        </p:spPr>
        <p:txBody>
          <a:bodyPr wrap="none" rtlCol="0">
            <a:spAutoFit/>
          </a:bodyPr>
          <a:lstStyle/>
          <a:p>
            <a:r>
              <a:rPr lang="en-US" altLang="zh-TW" sz="3600" dirty="0" smtClean="0">
                <a:latin typeface="+mn-lt"/>
              </a:rPr>
              <a:t>Q</a:t>
            </a:r>
            <a:r>
              <a:rPr lang="zh-TW" altLang="en-US" sz="3600" dirty="0" smtClean="0">
                <a:latin typeface="+mn-lt"/>
              </a:rPr>
              <a:t> </a:t>
            </a:r>
            <a:r>
              <a:rPr lang="en-US" altLang="zh-TW" sz="3600" dirty="0" smtClean="0">
                <a:latin typeface="+mn-lt"/>
              </a:rPr>
              <a:t>&amp;</a:t>
            </a:r>
            <a:r>
              <a:rPr lang="zh-TW" altLang="en-US" sz="3600" dirty="0" smtClean="0">
                <a:latin typeface="+mn-lt"/>
              </a:rPr>
              <a:t> </a:t>
            </a:r>
            <a:r>
              <a:rPr lang="en-US" altLang="zh-TW" sz="3600" dirty="0" smtClean="0">
                <a:latin typeface="+mn-lt"/>
              </a:rPr>
              <a:t>A?</a:t>
            </a:r>
            <a:r>
              <a:rPr lang="zh-TW" altLang="en-US" sz="3600" dirty="0" smtClean="0">
                <a:latin typeface="+mn-lt"/>
              </a:rPr>
              <a:t> </a:t>
            </a:r>
            <a:endParaRPr lang="zh-TW" altLang="en-US" sz="3600" dirty="0">
              <a:latin typeface="+mn-lt"/>
            </a:endParaRPr>
          </a:p>
        </p:txBody>
      </p:sp>
    </p:spTree>
    <p:extLst>
      <p:ext uri="{BB962C8B-B14F-4D97-AF65-F5344CB8AC3E}">
        <p14:creationId xmlns:p14="http://schemas.microsoft.com/office/powerpoint/2010/main" xmlns="" val="2910008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xmlns="">
                  <a14:imgLayer r:embed="rId3">
                    <a14:imgEffect>
                      <a14:artisticBlur/>
                    </a14:imgEffect>
                  </a14:imgLayer>
                </a14:imgProps>
              </a:ext>
              <a:ext uri="{28A0092B-C50C-407E-A947-70E740481C1C}">
                <a14:useLocalDpi xmlns:a14="http://schemas.microsoft.com/office/drawing/2010/main" xmlns="" val="0"/>
              </a:ext>
            </a:extLst>
          </a:blip>
          <a:srcRect/>
          <a:stretch>
            <a:fillRect/>
          </a:stretch>
        </p:blipFill>
        <p:spPr bwMode="auto">
          <a:xfrm>
            <a:off x="2894682" y="2420894"/>
            <a:ext cx="6522817" cy="1270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32720" y="2883100"/>
            <a:ext cx="6905030" cy="1265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1856656" y="4437112"/>
            <a:ext cx="7704856"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邀您一同築</a:t>
            </a:r>
            <a:r>
              <a:rPr lang="en-US" altLang="zh-TW"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竹</a:t>
            </a:r>
            <a:r>
              <a:rPr lang="en-US" altLang="zh-TW"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夢未來</a:t>
            </a:r>
            <a:endParaRPr lang="en-US" altLang="zh-TW"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6" name="Picture 16" descr="Gold"/>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72730" y="1052736"/>
            <a:ext cx="2043966" cy="5430770"/>
          </a:xfrm>
          <a:prstGeom prst="rect">
            <a:avLst/>
          </a:prstGeom>
          <a:noFill/>
        </p:spPr>
      </p:pic>
      <p:grpSp>
        <p:nvGrpSpPr>
          <p:cNvPr id="2" name="群組 7"/>
          <p:cNvGrpSpPr>
            <a:grpSpLocks/>
          </p:cNvGrpSpPr>
          <p:nvPr/>
        </p:nvGrpSpPr>
        <p:grpSpPr bwMode="auto">
          <a:xfrm>
            <a:off x="6335176" y="154843"/>
            <a:ext cx="3384550" cy="576263"/>
            <a:chOff x="134689" y="116546"/>
            <a:chExt cx="3789221" cy="752619"/>
          </a:xfrm>
        </p:grpSpPr>
        <p:pic>
          <p:nvPicPr>
            <p:cNvPr id="8"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39440" y="116546"/>
              <a:ext cx="3252770" cy="686631"/>
            </a:xfrm>
            <a:prstGeom prst="rect">
              <a:avLst/>
            </a:prstGeom>
            <a:noFill/>
            <a:ln w="9525">
              <a:noFill/>
              <a:miter lim="800000"/>
              <a:headEnd/>
              <a:tailEnd/>
            </a:ln>
          </p:spPr>
        </p:pic>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4689" y="116547"/>
              <a:ext cx="3789221" cy="752618"/>
            </a:xfrm>
            <a:prstGeom prst="rect">
              <a:avLst/>
            </a:prstGeom>
            <a:noFill/>
            <a:ln w="9525">
              <a:noFill/>
              <a:miter lim="800000"/>
              <a:headEnd/>
              <a:tailEnd/>
            </a:ln>
          </p:spPr>
        </p:pic>
      </p:grpSp>
    </p:spTree>
    <p:extLst>
      <p:ext uri="{BB962C8B-B14F-4D97-AF65-F5344CB8AC3E}">
        <p14:creationId xmlns:p14="http://schemas.microsoft.com/office/powerpoint/2010/main" xmlns="" val="7117725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577852" y="1557338"/>
            <a:ext cx="8970963" cy="3600450"/>
          </a:xfrm>
        </p:spPr>
        <p:txBody>
          <a:bodyPr/>
          <a:lstStyle/>
          <a:p>
            <a:pPr eaLnBrk="1" hangingPunct="1"/>
            <a:r>
              <a:rPr lang="zh-TW" altLang="en-US" sz="6600" smtClean="0">
                <a:solidFill>
                  <a:srgbClr val="0070C0"/>
                </a:solidFill>
              </a:rPr>
              <a:t>國立交通大學 </a:t>
            </a:r>
            <a:r>
              <a:rPr lang="en-US" altLang="zh-TW" sz="6600" smtClean="0">
                <a:solidFill>
                  <a:srgbClr val="0070C0"/>
                </a:solidFill>
              </a:rPr>
              <a:t/>
            </a:r>
            <a:br>
              <a:rPr lang="en-US" altLang="zh-TW" sz="6600" smtClean="0">
                <a:solidFill>
                  <a:srgbClr val="0070C0"/>
                </a:solidFill>
              </a:rPr>
            </a:br>
            <a:r>
              <a:rPr lang="zh-TW" altLang="en-US" sz="6600" smtClean="0">
                <a:solidFill>
                  <a:srgbClr val="0070C0"/>
                </a:solidFill>
              </a:rPr>
              <a:t>電機工程學系</a:t>
            </a:r>
            <a:r>
              <a:rPr lang="en-US" altLang="zh-TW" sz="6600" smtClean="0">
                <a:solidFill>
                  <a:srgbClr val="0070C0"/>
                </a:solidFill>
              </a:rPr>
              <a:t/>
            </a:r>
            <a:br>
              <a:rPr lang="en-US" altLang="zh-TW" sz="6600" smtClean="0">
                <a:solidFill>
                  <a:srgbClr val="0070C0"/>
                </a:solidFill>
              </a:rPr>
            </a:br>
            <a:r>
              <a:rPr lang="en-US" altLang="zh-TW" smtClean="0">
                <a:solidFill>
                  <a:srgbClr val="0070C0"/>
                </a:solidFill>
                <a:cs typeface="Times New Roman" pitchFamily="18" charset="0"/>
              </a:rPr>
              <a:t>NCTU</a:t>
            </a:r>
            <a:br>
              <a:rPr lang="en-US" altLang="zh-TW" smtClean="0">
                <a:solidFill>
                  <a:srgbClr val="0070C0"/>
                </a:solidFill>
                <a:cs typeface="Times New Roman" pitchFamily="18" charset="0"/>
              </a:rPr>
            </a:br>
            <a:r>
              <a:rPr lang="en-US" altLang="zh-TW" smtClean="0">
                <a:solidFill>
                  <a:srgbClr val="0070C0"/>
                </a:solidFill>
                <a:cs typeface="Times New Roman" pitchFamily="18" charset="0"/>
              </a:rPr>
              <a:t>Dept. of Electrical &amp; Computer Engineering</a:t>
            </a:r>
            <a:endParaRPr lang="zh-TW" altLang="en-US" smtClean="0">
              <a:solidFill>
                <a:srgbClr val="0070C0"/>
              </a:solidFill>
              <a:cs typeface="Times New Roman" pitchFamily="18" charset="0"/>
            </a:endParaRPr>
          </a:p>
        </p:txBody>
      </p:sp>
      <p:sp>
        <p:nvSpPr>
          <p:cNvPr id="181250" name="Text Box 3"/>
          <p:cNvSpPr txBox="1">
            <a:spLocks noChangeArrowheads="1"/>
          </p:cNvSpPr>
          <p:nvPr/>
        </p:nvSpPr>
        <p:spPr bwMode="auto">
          <a:xfrm>
            <a:off x="2495550" y="5516564"/>
            <a:ext cx="5103898" cy="707886"/>
          </a:xfrm>
          <a:prstGeom prst="rect">
            <a:avLst/>
          </a:prstGeom>
          <a:noFill/>
          <a:ln w="9525">
            <a:noFill/>
            <a:miter lim="800000"/>
            <a:headEnd/>
            <a:tailEnd/>
          </a:ln>
        </p:spPr>
        <p:txBody>
          <a:bodyPr wrap="none">
            <a:spAutoFit/>
          </a:bodyPr>
          <a:lstStyle/>
          <a:p>
            <a:r>
              <a:rPr kumimoji="1" lang="en-US" altLang="zh-TW" sz="3000" dirty="0">
                <a:solidFill>
                  <a:srgbClr val="FF0000"/>
                </a:solidFill>
                <a:latin typeface="Times" pitchFamily="18" charset="0"/>
              </a:rPr>
              <a:t>http://www.</a:t>
            </a:r>
            <a:r>
              <a:rPr kumimoji="1" lang="en-US" altLang="zh-TW" sz="4000" dirty="0">
                <a:solidFill>
                  <a:srgbClr val="333399"/>
                </a:solidFill>
                <a:latin typeface="Times" pitchFamily="18" charset="0"/>
              </a:rPr>
              <a:t>dece</a:t>
            </a:r>
            <a:r>
              <a:rPr kumimoji="1" lang="en-US" altLang="zh-TW" sz="3000" dirty="0">
                <a:solidFill>
                  <a:srgbClr val="FF0000"/>
                </a:solidFill>
                <a:latin typeface="Times" pitchFamily="18" charset="0"/>
              </a:rPr>
              <a:t>.nctu.edu.tw</a:t>
            </a:r>
          </a:p>
        </p:txBody>
      </p:sp>
      <p:sp>
        <p:nvSpPr>
          <p:cNvPr id="181251" name="Rectangle 2"/>
          <p:cNvSpPr txBox="1">
            <a:spLocks noChangeArrowheads="1"/>
          </p:cNvSpPr>
          <p:nvPr/>
        </p:nvSpPr>
        <p:spPr bwMode="auto">
          <a:xfrm>
            <a:off x="0" y="6081713"/>
            <a:ext cx="9906000" cy="457200"/>
          </a:xfrm>
          <a:prstGeom prst="rect">
            <a:avLst/>
          </a:prstGeom>
          <a:noFill/>
          <a:ln w="9525">
            <a:noFill/>
            <a:miter lim="800000"/>
            <a:headEnd/>
            <a:tailEnd/>
          </a:ln>
        </p:spPr>
        <p:txBody>
          <a:bodyPr anchor="ctr"/>
          <a:lstStyle/>
          <a:p>
            <a:pPr algn="ctr" fontAlgn="ctr"/>
            <a:r>
              <a:rPr kumimoji="1" lang="zh-TW" altLang="en-US" sz="2000">
                <a:solidFill>
                  <a:srgbClr val="333399"/>
                </a:solidFill>
                <a:ea typeface="標楷體" pitchFamily="65" charset="-120"/>
              </a:rPr>
              <a:t>歡迎參觀交大電機工程學系首頁</a:t>
            </a:r>
          </a:p>
        </p:txBody>
      </p:sp>
    </p:spTree>
    <p:extLst>
      <p:ext uri="{BB962C8B-B14F-4D97-AF65-F5344CB8AC3E}">
        <p14:creationId xmlns:p14="http://schemas.microsoft.com/office/powerpoint/2010/main" xmlns="" val="20180422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群組 16"/>
          <p:cNvGrpSpPr>
            <a:grpSpLocks/>
          </p:cNvGrpSpPr>
          <p:nvPr/>
        </p:nvGrpSpPr>
        <p:grpSpPr bwMode="auto">
          <a:xfrm>
            <a:off x="1424608" y="2564904"/>
            <a:ext cx="7056784" cy="3672408"/>
            <a:chOff x="297656" y="1958276"/>
            <a:chExt cx="8682976" cy="3980825"/>
          </a:xfrm>
        </p:grpSpPr>
        <p:sp>
          <p:nvSpPr>
            <p:cNvPr id="183303" name="AutoShape 5"/>
            <p:cNvSpPr>
              <a:spLocks noChangeArrowheads="1"/>
            </p:cNvSpPr>
            <p:nvPr/>
          </p:nvSpPr>
          <p:spPr bwMode="auto">
            <a:xfrm>
              <a:off x="297656" y="3300428"/>
              <a:ext cx="2136775" cy="1296986"/>
            </a:xfrm>
            <a:prstGeom prst="roundRect">
              <a:avLst>
                <a:gd name="adj" fmla="val 16667"/>
              </a:avLst>
            </a:prstGeom>
            <a:solidFill>
              <a:schemeClr val="accent6"/>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r>
                <a:rPr lang="zh-TW" altLang="en-US" sz="1800" dirty="0">
                  <a:solidFill>
                    <a:schemeClr val="tx1"/>
                  </a:solidFill>
                  <a:ea typeface="標楷體" pitchFamily="65" charset="-120"/>
                </a:rPr>
                <a:t>電力</a:t>
              </a:r>
              <a:r>
                <a:rPr lang="zh-TW" altLang="en-US" sz="1800" dirty="0" smtClean="0">
                  <a:solidFill>
                    <a:schemeClr val="tx1"/>
                  </a:solidFill>
                  <a:ea typeface="標楷體" pitchFamily="65" charset="-120"/>
                </a:rPr>
                <a:t>電子</a:t>
              </a:r>
              <a:r>
                <a:rPr lang="en-US" altLang="zh-TW" sz="1200" dirty="0" smtClean="0">
                  <a:solidFill>
                    <a:schemeClr val="tx1"/>
                  </a:solidFill>
                  <a:ea typeface="標楷體" pitchFamily="65" charset="-120"/>
                </a:rPr>
                <a:t/>
              </a:r>
              <a:br>
                <a:rPr lang="en-US" altLang="zh-TW" sz="1200" dirty="0" smtClean="0">
                  <a:solidFill>
                    <a:schemeClr val="tx1"/>
                  </a:solidFill>
                  <a:ea typeface="標楷體" pitchFamily="65" charset="-120"/>
                </a:rPr>
              </a:br>
              <a:r>
                <a:rPr lang="zh-TW" altLang="zh-TW" dirty="0" smtClean="0">
                  <a:latin typeface="標楷體" pitchFamily="65" charset="-120"/>
                  <a:ea typeface="標楷體" pitchFamily="65" charset="-120"/>
                </a:rPr>
                <a:t>電力電子導論</a:t>
              </a:r>
            </a:p>
            <a:p>
              <a:pPr algn="ctr"/>
              <a:r>
                <a:rPr lang="zh-TW" altLang="zh-TW" dirty="0" smtClean="0">
                  <a:latin typeface="標楷體" pitchFamily="65" charset="-120"/>
                  <a:ea typeface="標楷體" pitchFamily="65" charset="-120"/>
                </a:rPr>
                <a:t>電力工程導論</a:t>
              </a:r>
            </a:p>
          </p:txBody>
        </p:sp>
        <p:sp>
          <p:nvSpPr>
            <p:cNvPr id="183304" name="AutoShape 6"/>
            <p:cNvSpPr>
              <a:spLocks noChangeArrowheads="1"/>
            </p:cNvSpPr>
            <p:nvPr/>
          </p:nvSpPr>
          <p:spPr bwMode="auto">
            <a:xfrm>
              <a:off x="6843857" y="3311680"/>
              <a:ext cx="2136775" cy="1298575"/>
            </a:xfrm>
            <a:prstGeom prst="roundRect">
              <a:avLst>
                <a:gd name="adj" fmla="val 16667"/>
              </a:avLst>
            </a:prstGeom>
            <a:solidFill>
              <a:srgbClr val="00B05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zh-TW" altLang="en-US" sz="1800" dirty="0">
                  <a:solidFill>
                    <a:schemeClr val="tx1"/>
                  </a:solidFill>
                  <a:ea typeface="標楷體" pitchFamily="65" charset="-120"/>
                </a:rPr>
                <a:t>資訊</a:t>
              </a:r>
              <a:r>
                <a:rPr lang="zh-TW" altLang="en-US" sz="1800" dirty="0" smtClean="0">
                  <a:solidFill>
                    <a:schemeClr val="tx1"/>
                  </a:solidFill>
                  <a:ea typeface="標楷體" pitchFamily="65" charset="-120"/>
                </a:rPr>
                <a:t>通訊</a:t>
              </a:r>
              <a:r>
                <a:rPr lang="en-US" altLang="zh-TW" sz="1800" dirty="0" smtClean="0">
                  <a:solidFill>
                    <a:schemeClr val="tx1"/>
                  </a:solidFill>
                  <a:ea typeface="標楷體" pitchFamily="65" charset="-120"/>
                </a:rPr>
                <a:t/>
              </a:r>
              <a:br>
                <a:rPr lang="en-US" altLang="zh-TW" sz="1800" dirty="0" smtClean="0">
                  <a:solidFill>
                    <a:schemeClr val="tx1"/>
                  </a:solidFill>
                  <a:ea typeface="標楷體" pitchFamily="65" charset="-120"/>
                </a:rPr>
              </a:br>
              <a:r>
                <a:rPr lang="zh-TW" altLang="zh-TW" dirty="0" smtClean="0">
                  <a:latin typeface="標楷體" pitchFamily="65" charset="-120"/>
                  <a:ea typeface="標楷體" pitchFamily="65" charset="-120"/>
                </a:rPr>
                <a:t>數據通訊</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電腦網路導論</a:t>
              </a:r>
              <a:endParaRPr lang="zh-TW" altLang="en-US" dirty="0">
                <a:solidFill>
                  <a:schemeClr val="tx1"/>
                </a:solidFill>
                <a:latin typeface="標楷體" pitchFamily="65" charset="-120"/>
                <a:ea typeface="標楷體" pitchFamily="65" charset="-120"/>
              </a:endParaRPr>
            </a:p>
          </p:txBody>
        </p:sp>
        <p:sp>
          <p:nvSpPr>
            <p:cNvPr id="183305" name="AutoShape 7"/>
            <p:cNvSpPr>
              <a:spLocks noChangeArrowheads="1"/>
            </p:cNvSpPr>
            <p:nvPr/>
          </p:nvSpPr>
          <p:spPr bwMode="auto">
            <a:xfrm>
              <a:off x="297656" y="1958276"/>
              <a:ext cx="2135187" cy="1298575"/>
            </a:xfrm>
            <a:prstGeom prst="roundRect">
              <a:avLst>
                <a:gd name="adj" fmla="val 16667"/>
              </a:avLst>
            </a:prstGeom>
            <a:solidFill>
              <a:schemeClr val="accent5"/>
            </a:solidFill>
            <a:ln>
              <a:solidFill>
                <a:schemeClr val="accent5"/>
              </a:solidFill>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r>
                <a:rPr lang="zh-TW" altLang="en-US" sz="1800" dirty="0">
                  <a:solidFill>
                    <a:schemeClr val="tx1"/>
                  </a:solidFill>
                  <a:ea typeface="標楷體" pitchFamily="65" charset="-120"/>
                </a:rPr>
                <a:t>晶片</a:t>
              </a:r>
              <a:r>
                <a:rPr lang="zh-TW" altLang="en-US" sz="1800" dirty="0" smtClean="0">
                  <a:solidFill>
                    <a:schemeClr val="tx1"/>
                  </a:solidFill>
                  <a:ea typeface="標楷體" pitchFamily="65" charset="-120"/>
                </a:rPr>
                <a:t>設計</a:t>
              </a:r>
              <a:r>
                <a:rPr lang="en-US" altLang="zh-TW" sz="2400" dirty="0" smtClean="0">
                  <a:solidFill>
                    <a:schemeClr val="tx1"/>
                  </a:solidFill>
                  <a:ea typeface="標楷體" pitchFamily="65" charset="-120"/>
                </a:rPr>
                <a:t/>
              </a:r>
              <a:br>
                <a:rPr lang="en-US" altLang="zh-TW" sz="2400" dirty="0" smtClean="0">
                  <a:solidFill>
                    <a:schemeClr val="tx1"/>
                  </a:solidFill>
                  <a:ea typeface="標楷體" pitchFamily="65" charset="-120"/>
                </a:rPr>
              </a:br>
              <a:r>
                <a:rPr lang="zh-TW" altLang="zh-TW" sz="1300" dirty="0" smtClean="0">
                  <a:latin typeface="標楷體" pitchFamily="65" charset="-120"/>
                  <a:ea typeface="標楷體" pitchFamily="65" charset="-120"/>
                </a:rPr>
                <a:t>超大型積體電路導論</a:t>
              </a:r>
              <a:r>
                <a:rPr lang="en-US" altLang="zh-TW" sz="1300" dirty="0" smtClean="0">
                  <a:latin typeface="標楷體" pitchFamily="65" charset="-120"/>
                  <a:ea typeface="標楷體" pitchFamily="65" charset="-120"/>
                </a:rPr>
                <a:t/>
              </a:r>
              <a:br>
                <a:rPr lang="en-US" altLang="zh-TW" sz="1300" dirty="0" smtClean="0">
                  <a:latin typeface="標楷體" pitchFamily="65" charset="-120"/>
                  <a:ea typeface="標楷體" pitchFamily="65" charset="-120"/>
                </a:rPr>
              </a:br>
              <a:r>
                <a:rPr lang="zh-TW" altLang="zh-TW" sz="1300" dirty="0" smtClean="0">
                  <a:latin typeface="標楷體" pitchFamily="65" charset="-120"/>
                  <a:ea typeface="標楷體" pitchFamily="65" charset="-120"/>
                </a:rPr>
                <a:t>類比積體電路導論</a:t>
              </a:r>
              <a:endParaRPr lang="zh-TW" altLang="en-US" sz="1300" dirty="0">
                <a:solidFill>
                  <a:schemeClr val="tx1"/>
                </a:solidFill>
                <a:latin typeface="標楷體" pitchFamily="65" charset="-120"/>
                <a:ea typeface="標楷體" pitchFamily="65" charset="-120"/>
              </a:endParaRPr>
            </a:p>
          </p:txBody>
        </p:sp>
        <p:sp>
          <p:nvSpPr>
            <p:cNvPr id="24" name="AutoShape 9"/>
            <p:cNvSpPr>
              <a:spLocks noChangeArrowheads="1"/>
            </p:cNvSpPr>
            <p:nvPr/>
          </p:nvSpPr>
          <p:spPr bwMode="auto">
            <a:xfrm>
              <a:off x="6844199" y="4640470"/>
              <a:ext cx="2136433" cy="1298631"/>
            </a:xfrm>
            <a:prstGeom prst="roundRect">
              <a:avLst>
                <a:gd name="adj" fmla="val 16667"/>
              </a:avLst>
            </a:prstGeom>
            <a:solidFill>
              <a:srgbClr val="00B050"/>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zh-TW" altLang="en-US" sz="1800" dirty="0">
                  <a:solidFill>
                    <a:schemeClr val="tx1"/>
                  </a:solidFill>
                  <a:ea typeface="標楷體" pitchFamily="65" charset="-120"/>
                </a:rPr>
                <a:t>無線</a:t>
              </a:r>
              <a:r>
                <a:rPr lang="zh-TW" altLang="en-US" sz="1800" dirty="0" smtClean="0">
                  <a:solidFill>
                    <a:schemeClr val="tx1"/>
                  </a:solidFill>
                  <a:ea typeface="標楷體" pitchFamily="65" charset="-120"/>
                </a:rPr>
                <a:t>科技</a:t>
              </a:r>
              <a:r>
                <a:rPr lang="en-US" altLang="zh-TW" sz="2400" dirty="0" smtClean="0">
                  <a:solidFill>
                    <a:schemeClr val="tx1"/>
                  </a:solidFill>
                  <a:ea typeface="標楷體" pitchFamily="65" charset="-120"/>
                </a:rPr>
                <a:t/>
              </a:r>
              <a:br>
                <a:rPr lang="en-US" altLang="zh-TW" sz="2400" dirty="0" smtClean="0">
                  <a:solidFill>
                    <a:schemeClr val="tx1"/>
                  </a:solidFill>
                  <a:ea typeface="標楷體" pitchFamily="65" charset="-120"/>
                </a:rPr>
              </a:br>
              <a:r>
                <a:rPr lang="zh-TW" altLang="zh-TW" dirty="0" smtClean="0">
                  <a:latin typeface="標楷體" pitchFamily="65" charset="-120"/>
                  <a:ea typeface="標楷體" pitchFamily="65" charset="-120"/>
                </a:rPr>
                <a:t>微波工程導論</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天線導論</a:t>
              </a:r>
              <a:endParaRPr lang="zh-TW" altLang="en-US" dirty="0">
                <a:solidFill>
                  <a:schemeClr val="tx1"/>
                </a:solidFill>
                <a:latin typeface="標楷體" pitchFamily="65" charset="-120"/>
                <a:ea typeface="標楷體" pitchFamily="65" charset="-120"/>
              </a:endParaRPr>
            </a:p>
          </p:txBody>
        </p:sp>
        <p:sp>
          <p:nvSpPr>
            <p:cNvPr id="183308" name="AutoShape 10"/>
            <p:cNvSpPr>
              <a:spLocks noChangeArrowheads="1"/>
            </p:cNvSpPr>
            <p:nvPr/>
          </p:nvSpPr>
          <p:spPr bwMode="auto">
            <a:xfrm>
              <a:off x="4662848" y="4640470"/>
              <a:ext cx="2135187" cy="1296988"/>
            </a:xfrm>
            <a:prstGeom prst="roundRect">
              <a:avLst>
                <a:gd name="adj" fmla="val 16667"/>
              </a:avLst>
            </a:prstGeom>
            <a:gradFill flip="none" rotWithShape="1">
              <a:lin ang="16200000" scaled="1"/>
              <a:tileRect/>
            </a:gra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zh-TW" altLang="en-US" sz="1800" dirty="0">
                  <a:solidFill>
                    <a:schemeClr val="tx1"/>
                  </a:solidFill>
                  <a:ea typeface="標楷體" pitchFamily="65" charset="-120"/>
                </a:rPr>
                <a:t>生</a:t>
              </a:r>
              <a:r>
                <a:rPr lang="zh-TW" altLang="en-US" sz="1800" dirty="0" smtClean="0">
                  <a:solidFill>
                    <a:schemeClr val="tx1"/>
                  </a:solidFill>
                  <a:ea typeface="標楷體" pitchFamily="65" charset="-120"/>
                </a:rPr>
                <a:t>醫工程</a:t>
              </a:r>
              <a:r>
                <a:rPr lang="en-US" altLang="zh-TW" sz="1200" dirty="0" smtClean="0">
                  <a:solidFill>
                    <a:schemeClr val="tx1"/>
                  </a:solidFill>
                  <a:ea typeface="標楷體" pitchFamily="65" charset="-120"/>
                </a:rPr>
                <a:t/>
              </a:r>
              <a:br>
                <a:rPr lang="en-US" altLang="zh-TW" sz="1200" dirty="0" smtClean="0">
                  <a:solidFill>
                    <a:schemeClr val="tx1"/>
                  </a:solidFill>
                  <a:ea typeface="標楷體" pitchFamily="65" charset="-120"/>
                </a:rPr>
              </a:br>
              <a:r>
                <a:rPr lang="zh-TW" altLang="zh-TW" dirty="0" smtClean="0">
                  <a:latin typeface="標楷體" pitchFamily="65" charset="-120"/>
                  <a:ea typeface="標楷體" pitchFamily="65" charset="-120"/>
                </a:rPr>
                <a:t>醫學工程導論</a:t>
              </a:r>
            </a:p>
            <a:p>
              <a:pPr algn="ctr"/>
              <a:r>
                <a:rPr lang="zh-TW" altLang="zh-TW" dirty="0" smtClean="0">
                  <a:latin typeface="標楷體" pitchFamily="65" charset="-120"/>
                  <a:ea typeface="標楷體" pitchFamily="65" charset="-120"/>
                </a:rPr>
                <a:t>生醫訊號與系統</a:t>
              </a:r>
            </a:p>
          </p:txBody>
        </p:sp>
        <p:sp>
          <p:nvSpPr>
            <p:cNvPr id="183309" name="AutoShape 11"/>
            <p:cNvSpPr>
              <a:spLocks noChangeArrowheads="1"/>
            </p:cNvSpPr>
            <p:nvPr/>
          </p:nvSpPr>
          <p:spPr bwMode="auto">
            <a:xfrm>
              <a:off x="2467296" y="4640470"/>
              <a:ext cx="2135186" cy="1296988"/>
            </a:xfrm>
            <a:prstGeom prst="roundRect">
              <a:avLst>
                <a:gd name="adj" fmla="val 16667"/>
              </a:avLst>
            </a:prstGeom>
            <a:solidFill>
              <a:schemeClr val="accent6"/>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zh-TW" altLang="en-US" sz="1800" dirty="0">
                  <a:solidFill>
                    <a:schemeClr val="tx1"/>
                  </a:solidFill>
                  <a:ea typeface="標楷體" pitchFamily="65" charset="-120"/>
                </a:rPr>
                <a:t>系統</a:t>
              </a:r>
              <a:r>
                <a:rPr lang="zh-TW" altLang="en-US" sz="1800" dirty="0" smtClean="0">
                  <a:solidFill>
                    <a:schemeClr val="tx1"/>
                  </a:solidFill>
                  <a:ea typeface="標楷體" pitchFamily="65" charset="-120"/>
                </a:rPr>
                <a:t>控制</a:t>
              </a:r>
              <a:r>
                <a:rPr lang="en-US" altLang="zh-TW" sz="2400" dirty="0" smtClean="0">
                  <a:solidFill>
                    <a:schemeClr val="tx1"/>
                  </a:solidFill>
                  <a:ea typeface="標楷體" pitchFamily="65" charset="-120"/>
                </a:rPr>
                <a:t/>
              </a:r>
              <a:br>
                <a:rPr lang="en-US" altLang="zh-TW" sz="2400" dirty="0" smtClean="0">
                  <a:solidFill>
                    <a:schemeClr val="tx1"/>
                  </a:solidFill>
                  <a:ea typeface="標楷體" pitchFamily="65" charset="-120"/>
                </a:rPr>
              </a:br>
              <a:r>
                <a:rPr lang="zh-TW" altLang="zh-TW" dirty="0" smtClean="0">
                  <a:latin typeface="標楷體" pitchFamily="65" charset="-120"/>
                  <a:ea typeface="標楷體" pitchFamily="65" charset="-120"/>
                </a:rPr>
                <a:t>自動控制系統</a:t>
              </a:r>
            </a:p>
            <a:p>
              <a:pPr algn="ctr"/>
              <a:r>
                <a:rPr lang="zh-TW" altLang="zh-TW" dirty="0" smtClean="0">
                  <a:latin typeface="標楷體" pitchFamily="65" charset="-120"/>
                  <a:ea typeface="標楷體" pitchFamily="65" charset="-120"/>
                </a:rPr>
                <a:t>數位控制系統</a:t>
              </a:r>
            </a:p>
          </p:txBody>
        </p:sp>
        <p:sp>
          <p:nvSpPr>
            <p:cNvPr id="183310" name="AutoShape 5"/>
            <p:cNvSpPr>
              <a:spLocks noChangeArrowheads="1"/>
            </p:cNvSpPr>
            <p:nvPr/>
          </p:nvSpPr>
          <p:spPr bwMode="auto">
            <a:xfrm>
              <a:off x="4662849" y="1958276"/>
              <a:ext cx="2136775" cy="1298575"/>
            </a:xfrm>
            <a:prstGeom prst="roundRect">
              <a:avLst>
                <a:gd name="adj" fmla="val 16667"/>
              </a:avLst>
            </a:prstGeom>
            <a:solidFill>
              <a:schemeClr val="accent5"/>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zh-TW" altLang="en-US" sz="1800" dirty="0">
                  <a:solidFill>
                    <a:schemeClr val="tx1"/>
                  </a:solidFill>
                  <a:ea typeface="標楷體" pitchFamily="65" charset="-120"/>
                </a:rPr>
                <a:t>雲端</a:t>
              </a:r>
              <a:r>
                <a:rPr lang="zh-TW" altLang="en-US" sz="1800" dirty="0" smtClean="0">
                  <a:solidFill>
                    <a:schemeClr val="tx1"/>
                  </a:solidFill>
                  <a:ea typeface="標楷體" pitchFamily="65" charset="-120"/>
                </a:rPr>
                <a:t>運算</a:t>
              </a:r>
              <a:r>
                <a:rPr lang="en-US" altLang="zh-TW" sz="1200" dirty="0" smtClean="0">
                  <a:solidFill>
                    <a:schemeClr val="tx1"/>
                  </a:solidFill>
                  <a:ea typeface="標楷體" pitchFamily="65" charset="-120"/>
                </a:rPr>
                <a:t/>
              </a:r>
              <a:br>
                <a:rPr lang="en-US" altLang="zh-TW" sz="1200" dirty="0" smtClean="0">
                  <a:solidFill>
                    <a:schemeClr val="tx1"/>
                  </a:solidFill>
                  <a:ea typeface="標楷體" pitchFamily="65" charset="-120"/>
                </a:rPr>
              </a:br>
              <a:r>
                <a:rPr lang="zh-TW" altLang="zh-TW" dirty="0" smtClean="0">
                  <a:latin typeface="標楷體" pitchFamily="65" charset="-120"/>
                  <a:ea typeface="標楷體" pitchFamily="65" charset="-120"/>
                </a:rPr>
                <a:t>計算機組織</a:t>
              </a:r>
            </a:p>
            <a:p>
              <a:pPr algn="ctr"/>
              <a:r>
                <a:rPr lang="zh-TW" altLang="zh-TW" dirty="0" smtClean="0">
                  <a:latin typeface="標楷體" pitchFamily="65" charset="-120"/>
                  <a:ea typeface="標楷體" pitchFamily="65" charset="-120"/>
                </a:rPr>
                <a:t>作業系統</a:t>
              </a:r>
            </a:p>
          </p:txBody>
        </p:sp>
        <p:sp>
          <p:nvSpPr>
            <p:cNvPr id="183311" name="Rectangle 2"/>
            <p:cNvSpPr txBox="1">
              <a:spLocks noChangeArrowheads="1"/>
            </p:cNvSpPr>
            <p:nvPr/>
          </p:nvSpPr>
          <p:spPr bwMode="auto">
            <a:xfrm>
              <a:off x="2555875" y="3644900"/>
              <a:ext cx="4032250" cy="720725"/>
            </a:xfrm>
            <a:prstGeom prst="rect">
              <a:avLst/>
            </a:prstGeom>
            <a:noFill/>
            <a:ln w="9525">
              <a:noFill/>
              <a:miter lim="800000"/>
              <a:headEnd/>
              <a:tailEnd/>
            </a:ln>
          </p:spPr>
          <p:txBody>
            <a:bodyPr anchor="b"/>
            <a:lstStyle/>
            <a:p>
              <a:pPr algn="ctr" fontAlgn="ctr"/>
              <a:r>
                <a:rPr lang="zh-TW" altLang="en-US" sz="4000" dirty="0">
                  <a:solidFill>
                    <a:srgbClr val="000099"/>
                  </a:solidFill>
                  <a:ea typeface="標楷體" pitchFamily="65" charset="-120"/>
                </a:rPr>
                <a:t>交大電機</a:t>
              </a:r>
            </a:p>
          </p:txBody>
        </p:sp>
        <p:sp>
          <p:nvSpPr>
            <p:cNvPr id="17" name="AutoShape 3"/>
            <p:cNvSpPr>
              <a:spLocks noChangeArrowheads="1"/>
            </p:cNvSpPr>
            <p:nvPr/>
          </p:nvSpPr>
          <p:spPr bwMode="auto">
            <a:xfrm>
              <a:off x="6845445" y="1958276"/>
              <a:ext cx="2135187" cy="1296987"/>
            </a:xfrm>
            <a:prstGeom prst="roundRect">
              <a:avLst>
                <a:gd name="adj" fmla="val 16667"/>
              </a:avLst>
            </a:prstGeom>
            <a:solidFill>
              <a:srgbClr val="00B05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zh-TW" altLang="en-US" sz="1800" dirty="0">
                  <a:solidFill>
                    <a:schemeClr val="tx1"/>
                  </a:solidFill>
                  <a:ea typeface="標楷體" pitchFamily="65" charset="-120"/>
                </a:rPr>
                <a:t>通訊</a:t>
              </a:r>
              <a:r>
                <a:rPr lang="zh-TW" altLang="en-US" sz="1800" dirty="0" smtClean="0">
                  <a:solidFill>
                    <a:schemeClr val="tx1"/>
                  </a:solidFill>
                  <a:ea typeface="標楷體" pitchFamily="65" charset="-120"/>
                </a:rPr>
                <a:t>科學</a:t>
              </a:r>
              <a:r>
                <a:rPr lang="en-US" altLang="zh-TW" sz="2400" dirty="0" smtClean="0">
                  <a:solidFill>
                    <a:schemeClr val="tx1"/>
                  </a:solidFill>
                  <a:ea typeface="標楷體" pitchFamily="65" charset="-120"/>
                </a:rPr>
                <a:t/>
              </a:r>
              <a:br>
                <a:rPr lang="en-US" altLang="zh-TW" sz="2400" dirty="0" smtClean="0">
                  <a:solidFill>
                    <a:schemeClr val="tx1"/>
                  </a:solidFill>
                  <a:ea typeface="標楷體" pitchFamily="65" charset="-120"/>
                </a:rPr>
              </a:br>
              <a:r>
                <a:rPr lang="zh-TW" altLang="zh-TW" dirty="0" smtClean="0">
                  <a:latin typeface="標楷體" pitchFamily="65" charset="-120"/>
                  <a:ea typeface="標楷體" pitchFamily="65" charset="-120"/>
                </a:rPr>
                <a:t>通訊系統導論</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altLang="zh-TW" dirty="0" smtClean="0">
                  <a:latin typeface="標楷體" pitchFamily="65" charset="-120"/>
                  <a:ea typeface="標楷體" pitchFamily="65" charset="-120"/>
                </a:rPr>
                <a:t>數位通訊導論</a:t>
              </a:r>
              <a:endParaRPr lang="zh-TW" altLang="en-US" dirty="0">
                <a:solidFill>
                  <a:schemeClr val="tx1"/>
                </a:solidFill>
                <a:latin typeface="標楷體" pitchFamily="65" charset="-120"/>
                <a:ea typeface="標楷體" pitchFamily="65" charset="-120"/>
              </a:endParaRPr>
            </a:p>
          </p:txBody>
        </p:sp>
        <p:sp>
          <p:nvSpPr>
            <p:cNvPr id="23" name="AutoShape 8"/>
            <p:cNvSpPr>
              <a:spLocks noChangeArrowheads="1"/>
            </p:cNvSpPr>
            <p:nvPr/>
          </p:nvSpPr>
          <p:spPr bwMode="auto">
            <a:xfrm>
              <a:off x="297656" y="4640470"/>
              <a:ext cx="2136433" cy="1296357"/>
            </a:xfrm>
            <a:prstGeom prst="roundRect">
              <a:avLst>
                <a:gd name="adj" fmla="val 16667"/>
              </a:avLst>
            </a:prstGeom>
            <a:solidFill>
              <a:schemeClr val="accent6"/>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zh-TW" altLang="en-US" sz="1800" dirty="0" smtClean="0">
                  <a:solidFill>
                    <a:schemeClr val="tx1"/>
                  </a:solidFill>
                  <a:ea typeface="標楷體" pitchFamily="65" charset="-120"/>
                </a:rPr>
                <a:t>機器人仿</a:t>
              </a:r>
              <a:r>
                <a:rPr lang="zh-TW" altLang="en-US" sz="1800" dirty="0">
                  <a:solidFill>
                    <a:schemeClr val="tx1"/>
                  </a:solidFill>
                  <a:ea typeface="標楷體" pitchFamily="65" charset="-120"/>
                </a:rPr>
                <a:t>生</a:t>
              </a:r>
              <a:r>
                <a:rPr lang="zh-TW" altLang="en-US" sz="1800" dirty="0" smtClean="0">
                  <a:solidFill>
                    <a:schemeClr val="tx1"/>
                  </a:solidFill>
                  <a:ea typeface="標楷體" pitchFamily="65" charset="-120"/>
                </a:rPr>
                <a:t>科技</a:t>
              </a:r>
              <a:r>
                <a:rPr lang="en-US" altLang="zh-TW" sz="1200" dirty="0" smtClean="0">
                  <a:solidFill>
                    <a:schemeClr val="tx1"/>
                  </a:solidFill>
                  <a:ea typeface="標楷體" pitchFamily="65" charset="-120"/>
                </a:rPr>
                <a:t/>
              </a:r>
              <a:br>
                <a:rPr lang="en-US" altLang="zh-TW" sz="1200" dirty="0" smtClean="0">
                  <a:solidFill>
                    <a:schemeClr val="tx1"/>
                  </a:solidFill>
                  <a:ea typeface="標楷體" pitchFamily="65" charset="-120"/>
                </a:rPr>
              </a:br>
              <a:r>
                <a:rPr lang="zh-TW" altLang="zh-TW" dirty="0" smtClean="0">
                  <a:latin typeface="標楷體" pitchFamily="65" charset="-120"/>
                  <a:ea typeface="標楷體" pitchFamily="65" charset="-120"/>
                </a:rPr>
                <a:t>機器人學導論</a:t>
              </a:r>
            </a:p>
            <a:p>
              <a:pPr algn="ctr"/>
              <a:r>
                <a:rPr lang="zh-TW" altLang="zh-TW" dirty="0" smtClean="0">
                  <a:latin typeface="標楷體" pitchFamily="65" charset="-120"/>
                  <a:ea typeface="標楷體" pitchFamily="65" charset="-120"/>
                </a:rPr>
                <a:t>類神經網路導論</a:t>
              </a:r>
            </a:p>
          </p:txBody>
        </p:sp>
        <p:sp>
          <p:nvSpPr>
            <p:cNvPr id="183302" name="AutoShape 4"/>
            <p:cNvSpPr>
              <a:spLocks noChangeArrowheads="1"/>
            </p:cNvSpPr>
            <p:nvPr/>
          </p:nvSpPr>
          <p:spPr bwMode="auto">
            <a:xfrm>
              <a:off x="2480253" y="1958276"/>
              <a:ext cx="2133599" cy="1298575"/>
            </a:xfrm>
            <a:prstGeom prst="roundRect">
              <a:avLst>
                <a:gd name="adj" fmla="val 16667"/>
              </a:avLst>
            </a:prstGeom>
            <a:solidFill>
              <a:schemeClr val="accent5"/>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zh-TW" altLang="en-US" sz="1800" dirty="0" smtClean="0">
                  <a:solidFill>
                    <a:schemeClr val="tx1"/>
                  </a:solidFill>
                  <a:ea typeface="標楷體" pitchFamily="65" charset="-120"/>
                </a:rPr>
                <a:t>多媒體訊號處理</a:t>
              </a:r>
              <a:r>
                <a:rPr lang="en-US" altLang="zh-TW" sz="1200" dirty="0" smtClean="0">
                  <a:solidFill>
                    <a:schemeClr val="tx1"/>
                  </a:solidFill>
                  <a:ea typeface="標楷體" pitchFamily="65" charset="-120"/>
                </a:rPr>
                <a:t/>
              </a:r>
              <a:br>
                <a:rPr lang="en-US" altLang="zh-TW" sz="1200" dirty="0" smtClean="0">
                  <a:solidFill>
                    <a:schemeClr val="tx1"/>
                  </a:solidFill>
                  <a:ea typeface="標楷體" pitchFamily="65" charset="-120"/>
                </a:rPr>
              </a:br>
              <a:r>
                <a:rPr lang="zh-TW" altLang="zh-TW" dirty="0" smtClean="0">
                  <a:latin typeface="標楷體" pitchFamily="65" charset="-120"/>
                  <a:ea typeface="標楷體" pitchFamily="65" charset="-120"/>
                </a:rPr>
                <a:t>數位訊號處理導論</a:t>
              </a:r>
            </a:p>
            <a:p>
              <a:pPr algn="ctr"/>
              <a:r>
                <a:rPr lang="zh-TW" altLang="zh-TW" dirty="0" smtClean="0">
                  <a:latin typeface="標楷體" pitchFamily="65" charset="-120"/>
                  <a:ea typeface="標楷體" pitchFamily="65" charset="-120"/>
                </a:rPr>
                <a:t>語音處理導論</a:t>
              </a:r>
            </a:p>
          </p:txBody>
        </p:sp>
      </p:grpSp>
      <p:sp>
        <p:nvSpPr>
          <p:cNvPr id="18" name="文字方塊 17"/>
          <p:cNvSpPr txBox="1"/>
          <p:nvPr/>
        </p:nvSpPr>
        <p:spPr>
          <a:xfrm>
            <a:off x="2636346" y="-15190"/>
            <a:ext cx="6853158" cy="707886"/>
          </a:xfrm>
          <a:prstGeom prst="rect">
            <a:avLst/>
          </a:prstGeom>
          <a:noFill/>
        </p:spPr>
        <p:txBody>
          <a:bodyPr wrap="none" rtlCol="0">
            <a:spAutoFit/>
          </a:bodyPr>
          <a:lstStyle/>
          <a:p>
            <a:r>
              <a:rPr lang="zh-TW" altLang="en-US" sz="4000" dirty="0" smtClean="0">
                <a:ea typeface="標楷體" pitchFamily="65" charset="-120"/>
              </a:rPr>
              <a:t>一系三所組織架構與十大領域</a:t>
            </a:r>
            <a:endParaRPr lang="zh-TW" altLang="en-US" sz="4000" dirty="0">
              <a:ea typeface="標楷體" pitchFamily="65" charset="-120"/>
            </a:endParaRPr>
          </a:p>
        </p:txBody>
      </p:sp>
      <p:grpSp>
        <p:nvGrpSpPr>
          <p:cNvPr id="50" name="群組 49"/>
          <p:cNvGrpSpPr/>
          <p:nvPr/>
        </p:nvGrpSpPr>
        <p:grpSpPr>
          <a:xfrm>
            <a:off x="848544" y="795526"/>
            <a:ext cx="8169282" cy="1356456"/>
            <a:chOff x="420824" y="877911"/>
            <a:chExt cx="9120003" cy="2166863"/>
          </a:xfrm>
        </p:grpSpPr>
        <p:sp>
          <p:nvSpPr>
            <p:cNvPr id="61" name="AutoShape 8"/>
            <p:cNvSpPr>
              <a:spLocks noChangeArrowheads="1"/>
            </p:cNvSpPr>
            <p:nvPr/>
          </p:nvSpPr>
          <p:spPr bwMode="auto">
            <a:xfrm>
              <a:off x="1626646" y="877911"/>
              <a:ext cx="6672213" cy="755963"/>
            </a:xfrm>
            <a:prstGeom prst="roundRect">
              <a:avLst>
                <a:gd name="adj" fmla="val 50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zh-TW" altLang="en-US" sz="3200" dirty="0">
                  <a:ea typeface="標楷體" pitchFamily="65" charset="-120"/>
                </a:rPr>
                <a:t>電機工程學系</a:t>
              </a:r>
            </a:p>
          </p:txBody>
        </p:sp>
        <p:sp>
          <p:nvSpPr>
            <p:cNvPr id="62" name="AutoShape 11"/>
            <p:cNvSpPr>
              <a:spLocks noChangeArrowheads="1"/>
            </p:cNvSpPr>
            <p:nvPr/>
          </p:nvSpPr>
          <p:spPr bwMode="auto">
            <a:xfrm>
              <a:off x="3716737" y="2324049"/>
              <a:ext cx="2417762" cy="720725"/>
            </a:xfrm>
            <a:prstGeom prst="roundRect">
              <a:avLst>
                <a:gd name="adj" fmla="val 50000"/>
              </a:avLst>
            </a:prstGeom>
            <a:solidFill>
              <a:srgbClr val="5FA4EF"/>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zh-TW" altLang="en-US" sz="3200" dirty="0" smtClean="0">
                  <a:ea typeface="標楷體" pitchFamily="65" charset="-120"/>
                </a:rPr>
                <a:t>電機所</a:t>
              </a:r>
              <a:endParaRPr lang="zh-TW" altLang="en-US" sz="3200" dirty="0">
                <a:ea typeface="標楷體" pitchFamily="65" charset="-120"/>
              </a:endParaRPr>
            </a:p>
          </p:txBody>
        </p:sp>
        <p:sp>
          <p:nvSpPr>
            <p:cNvPr id="63" name="AutoShape 11"/>
            <p:cNvSpPr>
              <a:spLocks noChangeArrowheads="1"/>
            </p:cNvSpPr>
            <p:nvPr/>
          </p:nvSpPr>
          <p:spPr bwMode="auto">
            <a:xfrm>
              <a:off x="420824" y="2324049"/>
              <a:ext cx="2206625" cy="711200"/>
            </a:xfrm>
            <a:prstGeom prst="roundRect">
              <a:avLst>
                <a:gd name="adj" fmla="val 50000"/>
              </a:avLst>
            </a:prstGeom>
            <a:solidFill>
              <a:srgbClr val="0099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zh-TW" altLang="en-US" sz="3200" dirty="0">
                  <a:ea typeface="標楷體" pitchFamily="65" charset="-120"/>
                </a:rPr>
                <a:t>電信所</a:t>
              </a:r>
            </a:p>
          </p:txBody>
        </p:sp>
        <p:sp>
          <p:nvSpPr>
            <p:cNvPr id="64" name="AutoShape 11"/>
            <p:cNvSpPr>
              <a:spLocks noChangeArrowheads="1"/>
            </p:cNvSpPr>
            <p:nvPr/>
          </p:nvSpPr>
          <p:spPr bwMode="auto">
            <a:xfrm>
              <a:off x="7334202" y="2324049"/>
              <a:ext cx="2206625" cy="711200"/>
            </a:xfrm>
            <a:prstGeom prst="roundRect">
              <a:avLst>
                <a:gd name="adj" fmla="val 50000"/>
              </a:avLst>
            </a:prstGeom>
            <a:solidFill>
              <a:srgbClr val="FF99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zh-TW" altLang="en-US" sz="3200" dirty="0">
                  <a:ea typeface="標楷體" pitchFamily="65" charset="-120"/>
                </a:rPr>
                <a:t>電控所</a:t>
              </a:r>
            </a:p>
          </p:txBody>
        </p:sp>
        <p:cxnSp>
          <p:nvCxnSpPr>
            <p:cNvPr id="65" name="直線接點 64"/>
            <p:cNvCxnSpPr/>
            <p:nvPr/>
          </p:nvCxnSpPr>
          <p:spPr>
            <a:xfrm flipH="1">
              <a:off x="1534996" y="1846502"/>
              <a:ext cx="5201" cy="485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1546258" y="1863934"/>
              <a:ext cx="69133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flipH="1">
              <a:off x="8437514" y="1868084"/>
              <a:ext cx="730" cy="455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接點 76"/>
            <p:cNvCxnSpPr>
              <a:endCxn id="62" idx="0"/>
            </p:cNvCxnSpPr>
            <p:nvPr/>
          </p:nvCxnSpPr>
          <p:spPr>
            <a:xfrm>
              <a:off x="4925618" y="1633874"/>
              <a:ext cx="0" cy="690174"/>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83001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solidFill>
                  <a:srgbClr val="17375E"/>
                </a:solidFill>
              </a:rPr>
              <a:t>選</a:t>
            </a:r>
            <a:r>
              <a:rPr lang="en-US" altLang="zh-TW" dirty="0">
                <a:solidFill>
                  <a:srgbClr val="17375E"/>
                </a:solidFill>
              </a:rPr>
              <a:t>ICT</a:t>
            </a:r>
            <a:r>
              <a:rPr lang="zh-TW" altLang="en-US" dirty="0">
                <a:solidFill>
                  <a:srgbClr val="17375E"/>
                </a:solidFill>
              </a:rPr>
              <a:t>領域就要選交大電機學院</a:t>
            </a:r>
            <a:endParaRPr lang="en-US" altLang="zh-TW" dirty="0">
              <a:solidFill>
                <a:srgbClr val="17375E"/>
              </a:solidFill>
            </a:endParaRPr>
          </a:p>
        </p:txBody>
      </p:sp>
      <p:sp>
        <p:nvSpPr>
          <p:cNvPr id="3" name="內容版面配置區 2"/>
          <p:cNvSpPr>
            <a:spLocks noGrp="1"/>
          </p:cNvSpPr>
          <p:nvPr>
            <p:ph idx="1"/>
          </p:nvPr>
        </p:nvSpPr>
        <p:spPr/>
        <p:txBody>
          <a:bodyPr/>
          <a:lstStyle/>
          <a:p>
            <a:r>
              <a:rPr lang="zh-TW" altLang="en-US" sz="3200" dirty="0" smtClean="0"/>
              <a:t>全國最堅強的師資</a:t>
            </a:r>
            <a:endParaRPr lang="en-US" altLang="zh-TW" sz="3200" dirty="0" smtClean="0"/>
          </a:p>
          <a:p>
            <a:r>
              <a:rPr lang="zh-TW" altLang="en-US" sz="3200" dirty="0"/>
              <a:t>全世界領先的</a:t>
            </a:r>
            <a:r>
              <a:rPr lang="zh-TW" altLang="en-US" sz="3200" dirty="0" smtClean="0"/>
              <a:t>研究</a:t>
            </a:r>
            <a:endParaRPr lang="en-US" altLang="zh-TW" sz="3200" dirty="0" smtClean="0"/>
          </a:p>
          <a:p>
            <a:r>
              <a:rPr lang="en-US" altLang="zh-TW" sz="3200" dirty="0" smtClean="0"/>
              <a:t>ICT</a:t>
            </a:r>
            <a:r>
              <a:rPr lang="zh-TW" altLang="en-US" sz="3200" dirty="0" smtClean="0"/>
              <a:t>產業最傑出的校友</a:t>
            </a:r>
            <a:endParaRPr lang="zh-TW" altLang="en-US" sz="3200" dirty="0"/>
          </a:p>
        </p:txBody>
      </p:sp>
      <p:graphicFrame>
        <p:nvGraphicFramePr>
          <p:cNvPr id="5" name="圖表 4"/>
          <p:cNvGraphicFramePr>
            <a:graphicFrameLocks/>
          </p:cNvGraphicFramePr>
          <p:nvPr>
            <p:extLst>
              <p:ext uri="{D42A27DB-BD31-4B8C-83A1-F6EECF244321}">
                <p14:modId xmlns:p14="http://schemas.microsoft.com/office/powerpoint/2010/main" xmlns="" val="2868267236"/>
              </p:ext>
            </p:extLst>
          </p:nvPr>
        </p:nvGraphicFramePr>
        <p:xfrm>
          <a:off x="4808984" y="3645024"/>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20472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311696" y="4"/>
            <a:ext cx="9906000" cy="720725"/>
          </a:xfrm>
        </p:spPr>
        <p:txBody>
          <a:bodyPr>
            <a:normAutofit/>
          </a:bodyPr>
          <a:lstStyle/>
          <a:p>
            <a:pPr eaLnBrk="1" hangingPunct="1">
              <a:defRPr/>
            </a:pPr>
            <a:r>
              <a:rPr lang="zh-TW" altLang="en-US" dirty="0" smtClean="0">
                <a:latin typeface="標楷體" panose="03000509000000000000" pitchFamily="65" charset="-120"/>
              </a:rPr>
              <a:t>學習特色與豐富獎學金制度</a:t>
            </a:r>
          </a:p>
        </p:txBody>
      </p:sp>
      <p:sp>
        <p:nvSpPr>
          <p:cNvPr id="40" name="矩形 2"/>
          <p:cNvSpPr>
            <a:spLocks noChangeArrowheads="1"/>
          </p:cNvSpPr>
          <p:nvPr/>
        </p:nvSpPr>
        <p:spPr bwMode="auto">
          <a:xfrm>
            <a:off x="896940" y="988737"/>
            <a:ext cx="4200078" cy="1908215"/>
          </a:xfrm>
          <a:prstGeom prst="rect">
            <a:avLst/>
          </a:prstGeom>
          <a:noFill/>
          <a:ln w="9525">
            <a:noFill/>
            <a:miter lim="800000"/>
            <a:headEnd/>
            <a:tailEnd/>
          </a:ln>
        </p:spPr>
        <p:txBody>
          <a:bodyPr wrap="square">
            <a:spAutoFit/>
          </a:bodyPr>
          <a:lstStyle/>
          <a:p>
            <a:r>
              <a:rPr kumimoji="1" lang="zh-TW" altLang="en-US" sz="3000" b="0" dirty="0">
                <a:solidFill>
                  <a:srgbClr val="FF0000"/>
                </a:solidFill>
                <a:latin typeface="Times New Roman" pitchFamily="18" charset="0"/>
                <a:ea typeface="標楷體" pitchFamily="65" charset="-120"/>
                <a:cs typeface="Times New Roman" pitchFamily="18" charset="0"/>
              </a:rPr>
              <a:t>彈性個人化</a:t>
            </a:r>
            <a:r>
              <a:rPr kumimoji="1" lang="zh-TW" altLang="en-US" sz="3000" b="0" dirty="0">
                <a:solidFill>
                  <a:srgbClr val="0000FF"/>
                </a:solidFill>
                <a:latin typeface="Times New Roman" pitchFamily="18" charset="0"/>
                <a:ea typeface="標楷體" pitchFamily="65" charset="-120"/>
                <a:cs typeface="Times New Roman" pitchFamily="18" charset="0"/>
              </a:rPr>
              <a:t>的學習藍圖</a:t>
            </a:r>
            <a:endParaRPr kumimoji="1" lang="en-US" altLang="zh-TW" sz="3000" b="0" dirty="0">
              <a:solidFill>
                <a:srgbClr val="0000FF"/>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u="sng" dirty="0">
                <a:solidFill>
                  <a:srgbClr val="000000"/>
                </a:solidFill>
                <a:latin typeface="Times New Roman" pitchFamily="18" charset="0"/>
                <a:ea typeface="標楷體" pitchFamily="65" charset="-120"/>
                <a:cs typeface="Times New Roman" pitchFamily="18" charset="0"/>
              </a:rPr>
              <a:t>廣度</a:t>
            </a:r>
            <a:r>
              <a:rPr kumimoji="1" lang="zh-TW" altLang="en-US" sz="2200" b="0" dirty="0">
                <a:solidFill>
                  <a:srgbClr val="000000"/>
                </a:solidFill>
                <a:latin typeface="Times New Roman" pitchFamily="18" charset="0"/>
                <a:ea typeface="標楷體" pitchFamily="65" charset="-120"/>
                <a:cs typeface="Times New Roman" pitchFamily="18" charset="0"/>
              </a:rPr>
              <a:t>：學生可依興趣與就業需求自由選修</a:t>
            </a:r>
          </a:p>
          <a:p>
            <a:pPr marL="800100" lvl="1" indent="-342900">
              <a:buFont typeface="Wingdings" pitchFamily="2" charset="2"/>
              <a:buChar char="p"/>
            </a:pPr>
            <a:r>
              <a:rPr kumimoji="1" lang="zh-TW" altLang="en-US" sz="2200" b="0" u="sng" dirty="0">
                <a:solidFill>
                  <a:srgbClr val="000000"/>
                </a:solidFill>
                <a:latin typeface="Times New Roman" pitchFamily="18" charset="0"/>
                <a:ea typeface="標楷體" pitchFamily="65" charset="-120"/>
                <a:cs typeface="Times New Roman" pitchFamily="18" charset="0"/>
              </a:rPr>
              <a:t>深度</a:t>
            </a:r>
            <a:r>
              <a:rPr kumimoji="1" lang="zh-TW" altLang="en-US" sz="2200" b="0" dirty="0">
                <a:solidFill>
                  <a:srgbClr val="000000"/>
                </a:solidFill>
                <a:latin typeface="Times New Roman" pitchFamily="18" charset="0"/>
                <a:ea typeface="標楷體" pitchFamily="65" charset="-120"/>
                <a:cs typeface="Times New Roman" pitchFamily="18" charset="0"/>
              </a:rPr>
              <a:t>：畢業學生可具備</a:t>
            </a:r>
            <a:r>
              <a:rPr kumimoji="1" lang="zh-TW" altLang="en-US" sz="2200" b="0" dirty="0">
                <a:solidFill>
                  <a:srgbClr val="FF0000"/>
                </a:solidFill>
                <a:latin typeface="Times New Roman" pitchFamily="18" charset="0"/>
                <a:ea typeface="標楷體" pitchFamily="65" charset="-120"/>
                <a:cs typeface="Times New Roman" pitchFamily="18" charset="0"/>
              </a:rPr>
              <a:t>至少兩</a:t>
            </a:r>
            <a:r>
              <a:rPr kumimoji="1" lang="zh-TW" altLang="en-US" sz="2200" b="0" dirty="0" smtClean="0">
                <a:solidFill>
                  <a:srgbClr val="FF0000"/>
                </a:solidFill>
                <a:latin typeface="Times New Roman" pitchFamily="18" charset="0"/>
                <a:ea typeface="標楷體" pitchFamily="65" charset="-120"/>
                <a:cs typeface="Times New Roman" pitchFamily="18" charset="0"/>
              </a:rPr>
              <a:t>個領域</a:t>
            </a:r>
            <a:r>
              <a:rPr kumimoji="1" lang="zh-TW" altLang="en-US" sz="2200" b="0" dirty="0" smtClean="0">
                <a:solidFill>
                  <a:srgbClr val="000000"/>
                </a:solidFill>
                <a:latin typeface="Times New Roman" pitchFamily="18" charset="0"/>
                <a:ea typeface="標楷體" pitchFamily="65" charset="-120"/>
                <a:cs typeface="Times New Roman" pitchFamily="18" charset="0"/>
              </a:rPr>
              <a:t>的</a:t>
            </a:r>
            <a:r>
              <a:rPr kumimoji="1" lang="zh-TW" altLang="en-US" sz="2200" b="0" dirty="0">
                <a:solidFill>
                  <a:srgbClr val="000000"/>
                </a:solidFill>
                <a:latin typeface="Times New Roman" pitchFamily="18" charset="0"/>
                <a:ea typeface="標楷體" pitchFamily="65" charset="-120"/>
                <a:cs typeface="Times New Roman" pitchFamily="18" charset="0"/>
              </a:rPr>
              <a:t>專業能力</a:t>
            </a:r>
            <a:endParaRPr kumimoji="1" lang="en-US" altLang="zh-TW" sz="2200" b="0" dirty="0">
              <a:solidFill>
                <a:srgbClr val="FF0000"/>
              </a:solidFill>
              <a:latin typeface="Times New Roman" pitchFamily="18" charset="0"/>
              <a:ea typeface="標楷體" pitchFamily="65" charset="-120"/>
              <a:cs typeface="Times New Roman" pitchFamily="18" charset="0"/>
            </a:endParaRPr>
          </a:p>
        </p:txBody>
      </p:sp>
      <p:sp>
        <p:nvSpPr>
          <p:cNvPr id="41" name="矩形 15"/>
          <p:cNvSpPr>
            <a:spLocks noChangeArrowheads="1"/>
          </p:cNvSpPr>
          <p:nvPr/>
        </p:nvSpPr>
        <p:spPr bwMode="auto">
          <a:xfrm>
            <a:off x="5186366" y="1017312"/>
            <a:ext cx="4231133" cy="2246769"/>
          </a:xfrm>
          <a:prstGeom prst="rect">
            <a:avLst/>
          </a:prstGeom>
          <a:noFill/>
          <a:ln w="9525">
            <a:noFill/>
            <a:miter lim="800000"/>
            <a:headEnd/>
            <a:tailEnd/>
          </a:ln>
        </p:spPr>
        <p:txBody>
          <a:bodyPr wrap="square">
            <a:spAutoFit/>
          </a:bodyPr>
          <a:lstStyle/>
          <a:p>
            <a:pPr>
              <a:buClr>
                <a:srgbClr val="3333CC"/>
              </a:buClr>
              <a:buSzPct val="60000"/>
            </a:pPr>
            <a:r>
              <a:rPr kumimoji="1" lang="zh-TW" altLang="en-US" sz="3000" b="0" dirty="0" smtClean="0">
                <a:solidFill>
                  <a:srgbClr val="FF0000"/>
                </a:solidFill>
                <a:latin typeface="Times New Roman" pitchFamily="18" charset="0"/>
                <a:ea typeface="標楷體" pitchFamily="65" charset="-120"/>
                <a:cs typeface="Times New Roman" pitchFamily="18" charset="0"/>
              </a:rPr>
              <a:t>多元化</a:t>
            </a:r>
            <a:r>
              <a:rPr kumimoji="1" lang="zh-TW" altLang="en-US" sz="3000" b="0" dirty="0" smtClean="0">
                <a:solidFill>
                  <a:srgbClr val="0000FF"/>
                </a:solidFill>
                <a:latin typeface="Times New Roman" pitchFamily="18" charset="0"/>
                <a:ea typeface="標楷體" pitchFamily="65" charset="-120"/>
                <a:cs typeface="Times New Roman" pitchFamily="18" charset="0"/>
              </a:rPr>
              <a:t>的學習成長環境</a:t>
            </a:r>
            <a:endParaRPr kumimoji="1" lang="en-US" altLang="zh-TW" sz="3000" b="0" dirty="0">
              <a:solidFill>
                <a:srgbClr val="0000FF"/>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領域專屬實驗課程</a:t>
            </a:r>
            <a:endParaRPr kumimoji="1" lang="en-US" altLang="zh-TW" sz="2200" b="0" dirty="0">
              <a:solidFill>
                <a:srgbClr val="000000"/>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新鮮人探索系列</a:t>
            </a:r>
            <a:endParaRPr kumimoji="1" lang="en-US" altLang="zh-TW" sz="2200" b="0" dirty="0" smtClean="0">
              <a:solidFill>
                <a:srgbClr val="000000"/>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企業</a:t>
            </a:r>
            <a:r>
              <a:rPr kumimoji="1" lang="zh-TW" altLang="en-US" sz="2200" b="0" dirty="0">
                <a:solidFill>
                  <a:srgbClr val="000000"/>
                </a:solidFill>
                <a:latin typeface="Times New Roman" pitchFamily="18" charset="0"/>
                <a:ea typeface="標楷體" pitchFamily="65" charset="-120"/>
                <a:cs typeface="Times New Roman" pitchFamily="18" charset="0"/>
              </a:rPr>
              <a:t>導師</a:t>
            </a:r>
            <a:r>
              <a:rPr kumimoji="1" lang="zh-TW" altLang="en-US" sz="2200" b="0" dirty="0" smtClean="0">
                <a:solidFill>
                  <a:srgbClr val="000000"/>
                </a:solidFill>
                <a:latin typeface="Times New Roman" pitchFamily="18" charset="0"/>
                <a:ea typeface="標楷體" pitchFamily="65" charset="-120"/>
                <a:cs typeface="Times New Roman" pitchFamily="18" charset="0"/>
              </a:rPr>
              <a:t>制度</a:t>
            </a:r>
            <a:endParaRPr kumimoji="1" lang="en-US" altLang="zh-TW" sz="2200" b="0" dirty="0">
              <a:solidFill>
                <a:srgbClr val="000000"/>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學長姊小幫手輔導團</a:t>
            </a:r>
            <a:endParaRPr kumimoji="1" lang="en-US" altLang="zh-TW" sz="2200" b="0" dirty="0" smtClean="0">
              <a:solidFill>
                <a:srgbClr val="000000"/>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en-US" altLang="zh-TW" sz="2200" b="0" dirty="0" smtClean="0">
                <a:solidFill>
                  <a:srgbClr val="000000"/>
                </a:solidFill>
                <a:latin typeface="Times New Roman" pitchFamily="18" charset="0"/>
                <a:ea typeface="標楷體" pitchFamily="65" charset="-120"/>
                <a:cs typeface="Times New Roman" pitchFamily="18" charset="0"/>
              </a:rPr>
              <a:t>English Club</a:t>
            </a:r>
          </a:p>
        </p:txBody>
      </p:sp>
      <p:sp>
        <p:nvSpPr>
          <p:cNvPr id="42" name="文字方塊 41"/>
          <p:cNvSpPr txBox="1"/>
          <p:nvPr/>
        </p:nvSpPr>
        <p:spPr>
          <a:xfrm>
            <a:off x="864098" y="3356992"/>
            <a:ext cx="9057456" cy="2923877"/>
          </a:xfrm>
          <a:prstGeom prst="rect">
            <a:avLst/>
          </a:prstGeom>
          <a:noFill/>
        </p:spPr>
        <p:txBody>
          <a:bodyPr wrap="square" rtlCol="0">
            <a:spAutoFit/>
          </a:bodyPr>
          <a:lstStyle/>
          <a:p>
            <a:r>
              <a:rPr lang="zh-TW" altLang="en-US" sz="3000" dirty="0" smtClean="0">
                <a:solidFill>
                  <a:srgbClr val="FF0000"/>
                </a:solidFill>
                <a:latin typeface="+mj-lt"/>
                <a:ea typeface="標楷體" panose="03000509000000000000" pitchFamily="65" charset="-120"/>
              </a:rPr>
              <a:t>                                豐富獎學金</a:t>
            </a:r>
            <a:endParaRPr lang="en-US" altLang="zh-TW" sz="3000" dirty="0" smtClean="0">
              <a:solidFill>
                <a:srgbClr val="FF0000"/>
              </a:solidFill>
              <a:latin typeface="+mj-lt"/>
              <a:ea typeface="標楷體" panose="03000509000000000000" pitchFamily="65" charset="-12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申請</a:t>
            </a:r>
            <a:r>
              <a:rPr kumimoji="1" lang="zh-TW" altLang="zh-TW" sz="2200" b="0" dirty="0" smtClean="0">
                <a:solidFill>
                  <a:srgbClr val="000000"/>
                </a:solidFill>
                <a:latin typeface="Times New Roman" pitchFamily="18" charset="0"/>
                <a:ea typeface="標楷體" pitchFamily="65" charset="-120"/>
                <a:cs typeface="Times New Roman" pitchFamily="18" charset="0"/>
              </a:rPr>
              <a:t>入學</a:t>
            </a:r>
            <a:r>
              <a:rPr kumimoji="1" lang="zh-TW" altLang="zh-TW" sz="2200" b="0" dirty="0">
                <a:solidFill>
                  <a:srgbClr val="000000"/>
                </a:solidFill>
                <a:latin typeface="Times New Roman" pitchFamily="18" charset="0"/>
                <a:ea typeface="標楷體" pitchFamily="65" charset="-120"/>
                <a:cs typeface="Times New Roman" pitchFamily="18" charset="0"/>
              </a:rPr>
              <a:t>獎學金：金竹</a:t>
            </a:r>
            <a:r>
              <a:rPr kumimoji="1" lang="en-US" altLang="zh-TW" sz="2200" b="0" dirty="0">
                <a:solidFill>
                  <a:srgbClr val="000000"/>
                </a:solidFill>
                <a:latin typeface="Times New Roman" pitchFamily="18" charset="0"/>
                <a:ea typeface="標楷體" pitchFamily="65" charset="-120"/>
                <a:cs typeface="Times New Roman" pitchFamily="18" charset="0"/>
              </a:rPr>
              <a:t>/</a:t>
            </a:r>
            <a:r>
              <a:rPr kumimoji="1" lang="zh-TW" altLang="en-US" sz="2200" b="0" dirty="0">
                <a:solidFill>
                  <a:srgbClr val="000000"/>
                </a:solidFill>
                <a:latin typeface="Times New Roman" pitchFamily="18" charset="0"/>
                <a:ea typeface="標楷體" pitchFamily="65" charset="-120"/>
                <a:cs typeface="Times New Roman" pitchFamily="18" charset="0"/>
              </a:rPr>
              <a:t>銀竹</a:t>
            </a:r>
            <a:r>
              <a:rPr kumimoji="1" lang="en-US" altLang="zh-TW" sz="2200" b="0" dirty="0">
                <a:solidFill>
                  <a:srgbClr val="000000"/>
                </a:solidFill>
                <a:latin typeface="Times New Roman" pitchFamily="18" charset="0"/>
                <a:ea typeface="標楷體" pitchFamily="65" charset="-120"/>
                <a:cs typeface="Times New Roman" pitchFamily="18" charset="0"/>
              </a:rPr>
              <a:t>/</a:t>
            </a:r>
            <a:r>
              <a:rPr kumimoji="1" lang="zh-TW" altLang="en-US" sz="2200" b="0" dirty="0">
                <a:solidFill>
                  <a:srgbClr val="000000"/>
                </a:solidFill>
                <a:latin typeface="Times New Roman" pitchFamily="18" charset="0"/>
                <a:ea typeface="標楷體" pitchFamily="65" charset="-120"/>
                <a:cs typeface="Times New Roman" pitchFamily="18" charset="0"/>
              </a:rPr>
              <a:t>銅竹</a:t>
            </a:r>
            <a:r>
              <a:rPr kumimoji="1" lang="en-US" altLang="zh-TW" sz="2200" b="0" dirty="0" smtClean="0">
                <a:solidFill>
                  <a:srgbClr val="000000"/>
                </a:solidFill>
                <a:latin typeface="Times New Roman" pitchFamily="18" charset="0"/>
                <a:ea typeface="標楷體" pitchFamily="65" charset="-120"/>
                <a:cs typeface="Times New Roman" pitchFamily="18" charset="0"/>
              </a:rPr>
              <a:t>/300,000/250,000/200,000</a:t>
            </a:r>
            <a:r>
              <a:rPr kumimoji="1" lang="zh-TW" altLang="zh-TW" sz="2200" b="0" dirty="0">
                <a:solidFill>
                  <a:srgbClr val="000000"/>
                </a:solidFill>
                <a:latin typeface="Times New Roman" pitchFamily="18" charset="0"/>
                <a:ea typeface="標楷體" pitchFamily="65" charset="-120"/>
                <a:cs typeface="Times New Roman" pitchFamily="18" charset="0"/>
              </a:rPr>
              <a:t>。</a:t>
            </a:r>
            <a:endParaRPr kumimoji="1" lang="en-US" altLang="zh-TW" sz="2200" b="0" dirty="0">
              <a:solidFill>
                <a:srgbClr val="000000"/>
              </a:solidFill>
              <a:latin typeface="Times New Roman" pitchFamily="18" charset="0"/>
              <a:ea typeface="標楷體" pitchFamily="65" charset="-120"/>
              <a:cs typeface="Times New Roman" pitchFamily="18" charset="0"/>
            </a:endParaRPr>
          </a:p>
          <a:p>
            <a:pPr marL="800100" lvl="1" indent="-342900">
              <a:buFont typeface="Wingdings" pitchFamily="2" charset="2"/>
              <a:buChar char="p"/>
            </a:pPr>
            <a:r>
              <a:rPr kumimoji="1" lang="zh-TW" altLang="en-US" sz="2200" b="0" dirty="0" smtClean="0">
                <a:solidFill>
                  <a:srgbClr val="000000"/>
                </a:solidFill>
                <a:latin typeface="Times New Roman" pitchFamily="18" charset="0"/>
                <a:ea typeface="標楷體" pitchFamily="65" charset="-120"/>
                <a:cs typeface="Times New Roman" pitchFamily="18" charset="0"/>
              </a:rPr>
              <a:t>考試</a:t>
            </a:r>
            <a:r>
              <a:rPr kumimoji="1" lang="zh-TW" altLang="zh-TW" sz="2200" b="0" dirty="0" smtClean="0">
                <a:solidFill>
                  <a:srgbClr val="000000"/>
                </a:solidFill>
                <a:latin typeface="Times New Roman" pitchFamily="18" charset="0"/>
                <a:ea typeface="標楷體" pitchFamily="65" charset="-120"/>
                <a:cs typeface="Times New Roman" pitchFamily="18" charset="0"/>
              </a:rPr>
              <a:t>入學獎學金</a:t>
            </a:r>
            <a:r>
              <a:rPr kumimoji="1" lang="zh-TW" altLang="zh-TW" sz="2200" b="0" dirty="0">
                <a:solidFill>
                  <a:srgbClr val="000000"/>
                </a:solidFill>
                <a:latin typeface="Times New Roman" pitchFamily="18" charset="0"/>
                <a:ea typeface="標楷體" pitchFamily="65" charset="-120"/>
                <a:cs typeface="Times New Roman" pitchFamily="18" charset="0"/>
              </a:rPr>
              <a:t>：金竹</a:t>
            </a:r>
            <a:r>
              <a:rPr kumimoji="1" lang="en-US" altLang="zh-TW" sz="2200" b="0" dirty="0">
                <a:solidFill>
                  <a:srgbClr val="000000"/>
                </a:solidFill>
                <a:latin typeface="Times New Roman" pitchFamily="18" charset="0"/>
                <a:ea typeface="標楷體" pitchFamily="65" charset="-120"/>
                <a:cs typeface="Times New Roman" pitchFamily="18" charset="0"/>
              </a:rPr>
              <a:t>/</a:t>
            </a:r>
            <a:r>
              <a:rPr kumimoji="1" lang="zh-TW" altLang="en-US" sz="2200" b="0" dirty="0">
                <a:solidFill>
                  <a:srgbClr val="000000"/>
                </a:solidFill>
                <a:latin typeface="Times New Roman" pitchFamily="18" charset="0"/>
                <a:ea typeface="標楷體" pitchFamily="65" charset="-120"/>
                <a:cs typeface="Times New Roman" pitchFamily="18" charset="0"/>
              </a:rPr>
              <a:t>銀竹</a:t>
            </a:r>
            <a:r>
              <a:rPr kumimoji="1" lang="en-US" altLang="zh-TW" sz="2200" b="0" dirty="0">
                <a:solidFill>
                  <a:srgbClr val="000000"/>
                </a:solidFill>
                <a:latin typeface="Times New Roman" pitchFamily="18" charset="0"/>
                <a:ea typeface="標楷體" pitchFamily="65" charset="-120"/>
                <a:cs typeface="Times New Roman" pitchFamily="18" charset="0"/>
              </a:rPr>
              <a:t>/</a:t>
            </a:r>
            <a:r>
              <a:rPr kumimoji="1" lang="zh-TW" altLang="en-US" sz="2200" b="0" dirty="0">
                <a:solidFill>
                  <a:srgbClr val="000000"/>
                </a:solidFill>
                <a:latin typeface="Times New Roman" pitchFamily="18" charset="0"/>
                <a:ea typeface="標楷體" pitchFamily="65" charset="-120"/>
                <a:cs typeface="Times New Roman" pitchFamily="18" charset="0"/>
              </a:rPr>
              <a:t>銅竹</a:t>
            </a:r>
            <a:r>
              <a:rPr kumimoji="1" lang="en-US" altLang="zh-TW" sz="2200" b="0" dirty="0" smtClean="0">
                <a:solidFill>
                  <a:srgbClr val="000000"/>
                </a:solidFill>
                <a:latin typeface="Times New Roman" pitchFamily="18" charset="0"/>
                <a:ea typeface="標楷體" pitchFamily="65" charset="-120"/>
                <a:cs typeface="Times New Roman" pitchFamily="18" charset="0"/>
              </a:rPr>
              <a:t>/</a:t>
            </a:r>
            <a:r>
              <a:rPr kumimoji="1" lang="en-US" altLang="zh-TW" sz="2200" b="0" dirty="0">
                <a:solidFill>
                  <a:srgbClr val="000000"/>
                </a:solidFill>
                <a:latin typeface="Times New Roman" pitchFamily="18" charset="0"/>
                <a:ea typeface="標楷體" pitchFamily="65" charset="-120"/>
                <a:cs typeface="Times New Roman" pitchFamily="18" charset="0"/>
              </a:rPr>
              <a:t>300,000/250,000/200,000 </a:t>
            </a:r>
            <a:r>
              <a:rPr kumimoji="1" lang="zh-TW" altLang="zh-TW" sz="2200" b="0" dirty="0" smtClean="0">
                <a:solidFill>
                  <a:srgbClr val="000000"/>
                </a:solidFill>
                <a:latin typeface="Times New Roman" pitchFamily="18" charset="0"/>
                <a:ea typeface="標楷體" pitchFamily="65" charset="-120"/>
                <a:cs typeface="Times New Roman" pitchFamily="18" charset="0"/>
              </a:rPr>
              <a:t>。</a:t>
            </a:r>
          </a:p>
          <a:p>
            <a:pPr marL="800100" lvl="1" indent="-342900">
              <a:buFont typeface="Wingdings" pitchFamily="2" charset="2"/>
              <a:buChar char="p"/>
            </a:pPr>
            <a:r>
              <a:rPr kumimoji="1" lang="zh-TW" altLang="zh-TW" sz="2200" b="0" dirty="0" smtClean="0">
                <a:solidFill>
                  <a:srgbClr val="000000"/>
                </a:solidFill>
                <a:latin typeface="Times New Roman" pitchFamily="18" charset="0"/>
                <a:ea typeface="標楷體" pitchFamily="65" charset="-120"/>
                <a:cs typeface="Times New Roman" pitchFamily="18" charset="0"/>
              </a:rPr>
              <a:t>優秀</a:t>
            </a:r>
            <a:r>
              <a:rPr kumimoji="1" lang="zh-TW" altLang="zh-TW" sz="2200" b="0" dirty="0">
                <a:solidFill>
                  <a:srgbClr val="000000"/>
                </a:solidFill>
                <a:latin typeface="Times New Roman" pitchFamily="18" charset="0"/>
                <a:ea typeface="標楷體" pitchFamily="65" charset="-120"/>
                <a:cs typeface="Times New Roman" pitchFamily="18" charset="0"/>
              </a:rPr>
              <a:t>學生出國獎學金：</a:t>
            </a:r>
            <a:r>
              <a:rPr kumimoji="1" lang="en-US" altLang="zh-TW" sz="2200" b="0" dirty="0">
                <a:solidFill>
                  <a:srgbClr val="000000"/>
                </a:solidFill>
                <a:latin typeface="Times New Roman" pitchFamily="18" charset="0"/>
                <a:ea typeface="標楷體" pitchFamily="65" charset="-120"/>
                <a:cs typeface="Times New Roman" pitchFamily="18" charset="0"/>
              </a:rPr>
              <a:t>100,000~300,000</a:t>
            </a:r>
            <a:r>
              <a:rPr kumimoji="1" lang="zh-TW" altLang="zh-TW" sz="2200" b="0" dirty="0">
                <a:solidFill>
                  <a:srgbClr val="000000"/>
                </a:solidFill>
                <a:latin typeface="Times New Roman" pitchFamily="18" charset="0"/>
                <a:ea typeface="標楷體" pitchFamily="65" charset="-120"/>
                <a:cs typeface="Times New Roman" pitchFamily="18" charset="0"/>
              </a:rPr>
              <a:t>元。</a:t>
            </a:r>
          </a:p>
          <a:p>
            <a:pPr marL="800100" lvl="1" indent="-342900">
              <a:buFont typeface="Wingdings" pitchFamily="2" charset="2"/>
              <a:buChar char="p"/>
            </a:pPr>
            <a:r>
              <a:rPr kumimoji="1" lang="zh-TW" altLang="zh-TW" sz="2200" b="0" dirty="0" smtClean="0">
                <a:solidFill>
                  <a:srgbClr val="000000"/>
                </a:solidFill>
                <a:latin typeface="Times New Roman" pitchFamily="18" charset="0"/>
                <a:ea typeface="標楷體" pitchFamily="65" charset="-120"/>
                <a:cs typeface="Times New Roman" pitchFamily="18" charset="0"/>
              </a:rPr>
              <a:t>教育部</a:t>
            </a:r>
            <a:r>
              <a:rPr kumimoji="1" lang="zh-TW" altLang="zh-TW" sz="2200" b="0" dirty="0">
                <a:solidFill>
                  <a:srgbClr val="000000"/>
                </a:solidFill>
                <a:latin typeface="Times New Roman" pitchFamily="18" charset="0"/>
                <a:ea typeface="標楷體" pitchFamily="65" charset="-120"/>
                <a:cs typeface="Times New Roman" pitchFamily="18" charset="0"/>
              </a:rPr>
              <a:t>「學海飛颺」獎學金：</a:t>
            </a:r>
            <a:r>
              <a:rPr kumimoji="1" lang="en-US" altLang="zh-TW" sz="2200" b="0" dirty="0">
                <a:solidFill>
                  <a:srgbClr val="000000"/>
                </a:solidFill>
                <a:latin typeface="Times New Roman" pitchFamily="18" charset="0"/>
                <a:ea typeface="標楷體" pitchFamily="65" charset="-120"/>
                <a:cs typeface="Times New Roman" pitchFamily="18" charset="0"/>
              </a:rPr>
              <a:t>300,000</a:t>
            </a:r>
            <a:r>
              <a:rPr kumimoji="1" lang="zh-TW" altLang="zh-TW" sz="2200" b="0" dirty="0">
                <a:solidFill>
                  <a:srgbClr val="000000"/>
                </a:solidFill>
                <a:latin typeface="Times New Roman" pitchFamily="18" charset="0"/>
                <a:ea typeface="標楷體" pitchFamily="65" charset="-120"/>
                <a:cs typeface="Times New Roman" pitchFamily="18" charset="0"/>
              </a:rPr>
              <a:t>元。</a:t>
            </a:r>
          </a:p>
          <a:p>
            <a:pPr marL="800100" lvl="1" indent="-342900">
              <a:buFont typeface="Wingdings" pitchFamily="2" charset="2"/>
              <a:buChar char="p"/>
            </a:pPr>
            <a:r>
              <a:rPr kumimoji="1" lang="zh-TW" altLang="zh-TW" sz="2200" b="0" dirty="0" smtClean="0">
                <a:solidFill>
                  <a:srgbClr val="000000"/>
                </a:solidFill>
                <a:latin typeface="Times New Roman" pitchFamily="18" charset="0"/>
                <a:ea typeface="標楷體" pitchFamily="65" charset="-120"/>
                <a:cs typeface="Times New Roman" pitchFamily="18" charset="0"/>
              </a:rPr>
              <a:t>教育部</a:t>
            </a:r>
            <a:r>
              <a:rPr kumimoji="1" lang="zh-TW" altLang="zh-TW" sz="2200" b="0" dirty="0">
                <a:solidFill>
                  <a:srgbClr val="000000"/>
                </a:solidFill>
                <a:latin typeface="Times New Roman" pitchFamily="18" charset="0"/>
                <a:ea typeface="標楷體" pitchFamily="65" charset="-120"/>
                <a:cs typeface="Times New Roman" pitchFamily="18" charset="0"/>
              </a:rPr>
              <a:t>「學海惜珠」清寒優秀獎學金：</a:t>
            </a:r>
            <a:r>
              <a:rPr kumimoji="1" lang="en-US" altLang="zh-TW" sz="2200" b="0" dirty="0">
                <a:solidFill>
                  <a:srgbClr val="000000"/>
                </a:solidFill>
                <a:latin typeface="Times New Roman" pitchFamily="18" charset="0"/>
                <a:ea typeface="標楷體" pitchFamily="65" charset="-120"/>
                <a:cs typeface="Times New Roman" pitchFamily="18" charset="0"/>
              </a:rPr>
              <a:t>100,000~</a:t>
            </a:r>
            <a:r>
              <a:rPr kumimoji="1" lang="zh-TW" altLang="zh-TW" sz="2200" b="0" dirty="0">
                <a:solidFill>
                  <a:srgbClr val="000000"/>
                </a:solidFill>
                <a:latin typeface="Times New Roman" pitchFamily="18" charset="0"/>
                <a:ea typeface="標楷體" pitchFamily="65" charset="-120"/>
                <a:cs typeface="Times New Roman" pitchFamily="18" charset="0"/>
              </a:rPr>
              <a:t>全額補助。 </a:t>
            </a:r>
          </a:p>
          <a:p>
            <a:pPr marL="800100" lvl="1" indent="-342900">
              <a:buFont typeface="Wingdings" pitchFamily="2" charset="2"/>
              <a:buChar char="p"/>
            </a:pPr>
            <a:r>
              <a:rPr kumimoji="1" lang="zh-TW" altLang="zh-TW" sz="2200" b="0" dirty="0" smtClean="0">
                <a:solidFill>
                  <a:srgbClr val="000000"/>
                </a:solidFill>
                <a:latin typeface="Times New Roman" pitchFamily="18" charset="0"/>
                <a:ea typeface="標楷體" pitchFamily="65" charset="-120"/>
                <a:cs typeface="Times New Roman" pitchFamily="18" charset="0"/>
              </a:rPr>
              <a:t>朱順一</a:t>
            </a:r>
            <a:r>
              <a:rPr kumimoji="1" lang="zh-TW" altLang="zh-TW" sz="2200" b="0" dirty="0">
                <a:solidFill>
                  <a:srgbClr val="000000"/>
                </a:solidFill>
                <a:latin typeface="Times New Roman" pitchFamily="18" charset="0"/>
                <a:ea typeface="標楷體" pitchFamily="65" charset="-120"/>
                <a:cs typeface="Times New Roman" pitchFamily="18" charset="0"/>
              </a:rPr>
              <a:t>合勤獎學金：每學年</a:t>
            </a:r>
            <a:r>
              <a:rPr kumimoji="1" lang="en-US" altLang="zh-TW" sz="2200" b="0" dirty="0">
                <a:solidFill>
                  <a:srgbClr val="000000"/>
                </a:solidFill>
                <a:latin typeface="Times New Roman" pitchFamily="18" charset="0"/>
                <a:ea typeface="標楷體" pitchFamily="65" charset="-120"/>
                <a:cs typeface="Times New Roman" pitchFamily="18" charset="0"/>
              </a:rPr>
              <a:t>100,000</a:t>
            </a:r>
            <a:r>
              <a:rPr kumimoji="1" lang="zh-TW" altLang="zh-TW" sz="2200" b="0" dirty="0">
                <a:solidFill>
                  <a:srgbClr val="000000"/>
                </a:solidFill>
                <a:latin typeface="Times New Roman" pitchFamily="18" charset="0"/>
                <a:ea typeface="標楷體" pitchFamily="65" charset="-120"/>
                <a:cs typeface="Times New Roman" pitchFamily="18" charset="0"/>
              </a:rPr>
              <a:t>元。 </a:t>
            </a:r>
          </a:p>
          <a:p>
            <a:pPr marL="800100" lvl="1" indent="-342900">
              <a:buFont typeface="Wingdings" pitchFamily="2" charset="2"/>
              <a:buChar char="p"/>
            </a:pPr>
            <a:r>
              <a:rPr kumimoji="1" lang="zh-TW" altLang="zh-TW" sz="2200" b="0" dirty="0" smtClean="0">
                <a:solidFill>
                  <a:srgbClr val="000000"/>
                </a:solidFill>
                <a:latin typeface="Times New Roman" pitchFamily="18" charset="0"/>
                <a:ea typeface="標楷體" pitchFamily="65" charset="-120"/>
                <a:cs typeface="Times New Roman" pitchFamily="18" charset="0"/>
              </a:rPr>
              <a:t>送</a:t>
            </a:r>
            <a:r>
              <a:rPr kumimoji="1" lang="zh-TW" altLang="zh-TW" sz="2200" b="0" dirty="0">
                <a:solidFill>
                  <a:srgbClr val="000000"/>
                </a:solidFill>
                <a:latin typeface="Times New Roman" pitchFamily="18" charset="0"/>
                <a:ea typeface="標楷體" pitchFamily="65" charset="-120"/>
                <a:cs typeface="Times New Roman" pitchFamily="18" charset="0"/>
              </a:rPr>
              <a:t>珍敦品勵學獎學金：每學年</a:t>
            </a:r>
            <a:r>
              <a:rPr kumimoji="1" lang="en-US" altLang="zh-TW" sz="2200" b="0" dirty="0">
                <a:solidFill>
                  <a:srgbClr val="000000"/>
                </a:solidFill>
                <a:latin typeface="Times New Roman" pitchFamily="18" charset="0"/>
                <a:ea typeface="標楷體" pitchFamily="65" charset="-120"/>
                <a:cs typeface="Times New Roman" pitchFamily="18" charset="0"/>
              </a:rPr>
              <a:t>50,000</a:t>
            </a:r>
            <a:r>
              <a:rPr kumimoji="1" lang="zh-TW" altLang="zh-TW" sz="2200" b="0" dirty="0">
                <a:solidFill>
                  <a:srgbClr val="000000"/>
                </a:solidFill>
                <a:latin typeface="Times New Roman" pitchFamily="18" charset="0"/>
                <a:ea typeface="標楷體" pitchFamily="65" charset="-120"/>
                <a:cs typeface="Times New Roman" pitchFamily="18" charset="0"/>
              </a:rPr>
              <a:t>元</a:t>
            </a:r>
            <a:r>
              <a:rPr kumimoji="1" lang="zh-TW" altLang="zh-TW" sz="2200" b="0" dirty="0" smtClean="0">
                <a:solidFill>
                  <a:srgbClr val="000000"/>
                </a:solidFill>
                <a:latin typeface="Times New Roman" pitchFamily="18" charset="0"/>
                <a:ea typeface="標楷體" pitchFamily="65" charset="-120"/>
                <a:cs typeface="Times New Roman" pitchFamily="18" charset="0"/>
              </a:rPr>
              <a:t>。</a:t>
            </a:r>
            <a:endParaRPr kumimoji="1" lang="zh-TW" altLang="zh-TW" sz="2200" b="0" dirty="0">
              <a:solidFill>
                <a:srgbClr val="000000"/>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714587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0" y="0"/>
            <a:ext cx="9906000" cy="764704"/>
          </a:xfrm>
        </p:spPr>
        <p:txBody>
          <a:bodyPr/>
          <a:lstStyle/>
          <a:p>
            <a:r>
              <a:rPr lang="zh-TW" altLang="en-US" dirty="0" smtClean="0"/>
              <a:t>            傑出研究成果  </a:t>
            </a:r>
            <a:r>
              <a:rPr lang="en-US" altLang="zh-TW" dirty="0" smtClean="0"/>
              <a:t>(1/5)</a:t>
            </a:r>
            <a:endParaRPr lang="zh-TW" altLang="en-US" dirty="0"/>
          </a:p>
        </p:txBody>
      </p:sp>
      <p:sp>
        <p:nvSpPr>
          <p:cNvPr id="6" name="內容版面配置區 5"/>
          <p:cNvSpPr>
            <a:spLocks noGrp="1"/>
          </p:cNvSpPr>
          <p:nvPr>
            <p:ph sz="half" idx="2"/>
          </p:nvPr>
        </p:nvSpPr>
        <p:spPr>
          <a:xfrm>
            <a:off x="495300" y="4221089"/>
            <a:ext cx="4376738" cy="1905074"/>
          </a:xfrm>
        </p:spPr>
        <p:txBody>
          <a:bodyPr/>
          <a:lstStyle/>
          <a:p>
            <a:r>
              <a:rPr lang="zh-TW" altLang="en-US" sz="1400" b="0" dirty="0" smtClean="0"/>
              <a:t>魏慶隆教授</a:t>
            </a:r>
            <a:r>
              <a:rPr lang="en-US" altLang="zh-TW" sz="1400" dirty="0" smtClean="0"/>
              <a:t/>
            </a:r>
            <a:br>
              <a:rPr lang="en-US" altLang="zh-TW" sz="1400" dirty="0" smtClean="0"/>
            </a:br>
            <a:r>
              <a:rPr lang="en-US" altLang="zh-TW" sz="1400" b="0" dirty="0" smtClean="0"/>
              <a:t>2013 </a:t>
            </a:r>
            <a:r>
              <a:rPr lang="zh-TW" altLang="en-US" sz="1400" b="0" dirty="0" smtClean="0"/>
              <a:t>國際電機電子工程學會會士評議委員</a:t>
            </a:r>
            <a:r>
              <a:rPr lang="en-US" altLang="zh-TW" sz="1400" b="0" dirty="0" smtClean="0"/>
              <a:t>(</a:t>
            </a:r>
            <a:r>
              <a:rPr lang="zh-TW" altLang="en-US" sz="1400" b="0" dirty="0" smtClean="0"/>
              <a:t>電腦科學領域</a:t>
            </a:r>
            <a:r>
              <a:rPr lang="en-US" altLang="zh-TW" sz="1400" b="0" dirty="0" smtClean="0"/>
              <a:t>﹐CSS)</a:t>
            </a:r>
          </a:p>
          <a:p>
            <a:r>
              <a:rPr lang="zh-TW" altLang="en-US" sz="1400" b="0" dirty="0" smtClean="0"/>
              <a:t>電控所吳柏奇</a:t>
            </a:r>
            <a:r>
              <a:rPr lang="en-US" altLang="zh-TW" sz="1400" dirty="0" smtClean="0"/>
              <a:t>(</a:t>
            </a:r>
            <a:r>
              <a:rPr lang="zh-TW" altLang="en-US" sz="1400" b="0" dirty="0" smtClean="0"/>
              <a:t>邱一教授、洪浩喬教授</a:t>
            </a:r>
            <a:r>
              <a:rPr lang="en-US" altLang="zh-TW" sz="1400" b="0" dirty="0" smtClean="0"/>
              <a:t>)</a:t>
            </a:r>
            <a:r>
              <a:rPr lang="en-US" altLang="zh-TW" sz="1400" dirty="0" smtClean="0"/>
              <a:t/>
            </a:r>
            <a:br>
              <a:rPr lang="en-US" altLang="zh-TW" sz="1400" dirty="0" smtClean="0"/>
            </a:br>
            <a:r>
              <a:rPr lang="zh-TW" altLang="en-US" sz="1400" b="0" dirty="0"/>
              <a:t>榮獲</a:t>
            </a:r>
            <a:r>
              <a:rPr lang="en-US" altLang="zh-TW" sz="1400" b="0" dirty="0" smtClean="0"/>
              <a:t>2013</a:t>
            </a:r>
            <a:r>
              <a:rPr lang="zh-TW" altLang="en-US" sz="1400" b="0" dirty="0" smtClean="0"/>
              <a:t>國 家晶片系統設計中心成果發表會優良晶片 </a:t>
            </a:r>
            <a:r>
              <a:rPr lang="en-US" altLang="zh-TW" sz="1400" b="0" dirty="0" smtClean="0"/>
              <a:t>(</a:t>
            </a:r>
            <a:r>
              <a:rPr lang="zh-TW" altLang="en-US" sz="1400" b="0" dirty="0" smtClean="0"/>
              <a:t>微機電類</a:t>
            </a:r>
            <a:r>
              <a:rPr lang="en-US" altLang="zh-TW" sz="1400" b="0" dirty="0" smtClean="0"/>
              <a:t>)</a:t>
            </a:r>
            <a:r>
              <a:rPr lang="zh-TW" altLang="en-US" sz="1400" b="0" dirty="0" smtClean="0"/>
              <a:t>特優設計奬</a:t>
            </a:r>
            <a:endParaRPr lang="en-US" altLang="zh-TW" sz="1400" b="0" dirty="0" smtClean="0"/>
          </a:p>
          <a:p>
            <a:r>
              <a:rPr lang="zh-TW" altLang="en-US" sz="1400" b="0" dirty="0" smtClean="0"/>
              <a:t>電信所潘麒文、楊啟平</a:t>
            </a:r>
            <a:r>
              <a:rPr lang="zh-TW" altLang="en-US" sz="1400" dirty="0" smtClean="0"/>
              <a:t> </a:t>
            </a:r>
            <a:r>
              <a:rPr lang="en-US" altLang="zh-TW" sz="1400" dirty="0" smtClean="0"/>
              <a:t>(</a:t>
            </a:r>
            <a:r>
              <a:rPr lang="zh-TW" altLang="en-US" sz="1400" b="0" dirty="0" smtClean="0"/>
              <a:t>李育民教授</a:t>
            </a:r>
            <a:r>
              <a:rPr lang="en-US" altLang="zh-TW" sz="1400" b="0" dirty="0" smtClean="0"/>
              <a:t>)</a:t>
            </a:r>
            <a:r>
              <a:rPr lang="en-US" altLang="zh-TW" sz="1400" dirty="0" smtClean="0"/>
              <a:t/>
            </a:r>
            <a:br>
              <a:rPr lang="en-US" altLang="zh-TW" sz="1400" dirty="0" smtClean="0"/>
            </a:br>
            <a:r>
              <a:rPr lang="zh-TW" altLang="en-US" sz="1400" b="0" dirty="0"/>
              <a:t>榮獲</a:t>
            </a:r>
            <a:r>
              <a:rPr lang="en-US" altLang="zh-TW" sz="1400" b="0" dirty="0" smtClean="0"/>
              <a:t>18th Asia and  South Pacific Design Automation Conference(ASP-DAC 2013)</a:t>
            </a:r>
            <a:r>
              <a:rPr lang="en-US" altLang="zh-TW" sz="1400" dirty="0" smtClean="0"/>
              <a:t> </a:t>
            </a:r>
            <a:r>
              <a:rPr lang="en-US" altLang="zh-TW" sz="1400" b="0" dirty="0" smtClean="0"/>
              <a:t>Best Paper Award</a:t>
            </a:r>
          </a:p>
          <a:p>
            <a:endParaRPr lang="zh-TW" altLang="en-US" sz="1200" dirty="0"/>
          </a:p>
        </p:txBody>
      </p:sp>
      <p:sp>
        <p:nvSpPr>
          <p:cNvPr id="8" name="內容版面配置區 7"/>
          <p:cNvSpPr>
            <a:spLocks noGrp="1"/>
          </p:cNvSpPr>
          <p:nvPr>
            <p:ph sz="quarter" idx="4"/>
          </p:nvPr>
        </p:nvSpPr>
        <p:spPr>
          <a:xfrm>
            <a:off x="5032410" y="4293097"/>
            <a:ext cx="4378325" cy="1833066"/>
          </a:xfrm>
        </p:spPr>
        <p:txBody>
          <a:bodyPr/>
          <a:lstStyle/>
          <a:p>
            <a:r>
              <a:rPr lang="zh-TW" altLang="en-US" sz="1400" b="0" dirty="0" smtClean="0"/>
              <a:t>電控所邱昭彰</a:t>
            </a:r>
            <a:r>
              <a:rPr lang="zh-TW" altLang="en-US" sz="1400" dirty="0" smtClean="0"/>
              <a:t> </a:t>
            </a:r>
            <a:r>
              <a:rPr lang="zh-TW" altLang="en-US" sz="1400" b="0" dirty="0" smtClean="0"/>
              <a:t>、蘇以萍</a:t>
            </a:r>
            <a:r>
              <a:rPr lang="en-US" altLang="zh-TW" sz="1400" dirty="0" smtClean="0"/>
              <a:t>(</a:t>
            </a:r>
            <a:r>
              <a:rPr lang="zh-TW" altLang="en-US" sz="1400" b="0" dirty="0" smtClean="0"/>
              <a:t>陳科宏教授</a:t>
            </a:r>
            <a:r>
              <a:rPr lang="zh-TW" altLang="en-US" sz="1400" dirty="0" smtClean="0"/>
              <a:t> </a:t>
            </a:r>
            <a:r>
              <a:rPr lang="en-US" altLang="zh-TW" sz="1400" dirty="0" smtClean="0"/>
              <a:t>)</a:t>
            </a:r>
            <a:br>
              <a:rPr lang="en-US" altLang="zh-TW" sz="1400" dirty="0" smtClean="0"/>
            </a:br>
            <a:r>
              <a:rPr lang="zh-TW" altLang="en-US" sz="1400" b="0" dirty="0"/>
              <a:t>榮獲</a:t>
            </a:r>
            <a:r>
              <a:rPr lang="en-US" altLang="zh-TW" sz="1400" b="0" dirty="0" smtClean="0"/>
              <a:t>2013 VLSI-symposium on Circuits</a:t>
            </a:r>
            <a:r>
              <a:rPr lang="en-US" altLang="zh-TW" sz="1400" dirty="0" smtClean="0"/>
              <a:t> </a:t>
            </a:r>
          </a:p>
          <a:p>
            <a:r>
              <a:rPr lang="zh-TW" altLang="en-US" sz="1400" b="0" dirty="0" smtClean="0"/>
              <a:t>電控所鄒宗辰、張大開、黃立明</a:t>
            </a:r>
            <a:r>
              <a:rPr lang="en-US" altLang="zh-TW" sz="1400" dirty="0" smtClean="0"/>
              <a:t>(</a:t>
            </a:r>
            <a:r>
              <a:rPr lang="zh-TW" altLang="en-US" sz="1400" b="0" dirty="0" smtClean="0"/>
              <a:t>陳鴻祺教授</a:t>
            </a:r>
            <a:r>
              <a:rPr lang="en-US" altLang="zh-TW" sz="1400" b="0" dirty="0" smtClean="0"/>
              <a:t>)</a:t>
            </a:r>
            <a:r>
              <a:rPr lang="zh-TW" altLang="en-US" sz="1400" dirty="0" smtClean="0"/>
              <a:t> </a:t>
            </a:r>
            <a:r>
              <a:rPr lang="en-US" altLang="zh-TW" sz="1400" dirty="0" smtClean="0"/>
              <a:t/>
            </a:r>
            <a:br>
              <a:rPr lang="en-US" altLang="zh-TW" sz="1400" dirty="0" smtClean="0"/>
            </a:br>
            <a:r>
              <a:rPr lang="zh-TW" altLang="en-US" sz="1400" b="0" dirty="0"/>
              <a:t>榮獲</a:t>
            </a:r>
            <a:r>
              <a:rPr lang="en-US" altLang="zh-TW" sz="1400" b="0" dirty="0" smtClean="0"/>
              <a:t>101</a:t>
            </a:r>
            <a:r>
              <a:rPr lang="zh-TW" altLang="en-US" sz="1400" b="0" dirty="0" smtClean="0"/>
              <a:t>年度全國微電腦應用系統設計製作競賽</a:t>
            </a:r>
            <a:r>
              <a:rPr lang="zh-TW" altLang="en-US" sz="1400" dirty="0" smtClean="0"/>
              <a:t> </a:t>
            </a:r>
            <a:r>
              <a:rPr lang="zh-TW" altLang="en-US" sz="1400" b="0" dirty="0" smtClean="0"/>
              <a:t>研究所組第二名</a:t>
            </a:r>
            <a:r>
              <a:rPr lang="zh-TW" altLang="en-US" sz="1400" dirty="0" smtClean="0"/>
              <a:t> </a:t>
            </a:r>
            <a:endParaRPr lang="zh-TW" altLang="en-US" sz="1400" dirty="0"/>
          </a:p>
        </p:txBody>
      </p:sp>
      <p:sp>
        <p:nvSpPr>
          <p:cNvPr id="9" name="矩形 4"/>
          <p:cNvSpPr>
            <a:spLocks noChangeArrowheads="1"/>
          </p:cNvSpPr>
          <p:nvPr/>
        </p:nvSpPr>
        <p:spPr bwMode="auto">
          <a:xfrm>
            <a:off x="6413875" y="908724"/>
            <a:ext cx="1518364" cy="492443"/>
          </a:xfrm>
          <a:prstGeom prst="rect">
            <a:avLst/>
          </a:prstGeom>
          <a:noFill/>
          <a:ln w="9525">
            <a:noFill/>
            <a:miter lim="800000"/>
            <a:headEnd/>
            <a:tailEnd/>
          </a:ln>
        </p:spPr>
        <p:txBody>
          <a:bodyPr wrap="none">
            <a:spAutoFit/>
          </a:bodyPr>
          <a:lstStyle/>
          <a:p>
            <a:pPr algn="ctr"/>
            <a:r>
              <a:rPr kumimoji="1" lang="zh-TW" altLang="en-US" sz="2600" dirty="0" smtClean="0">
                <a:solidFill>
                  <a:srgbClr val="0000FF"/>
                </a:solidFill>
                <a:latin typeface="Arial" charset="0"/>
                <a:ea typeface="標楷體" pitchFamily="65" charset="-120"/>
              </a:rPr>
              <a:t>電力電子</a:t>
            </a:r>
            <a:endParaRPr kumimoji="1" lang="zh-TW" altLang="en-US" sz="2600" dirty="0">
              <a:solidFill>
                <a:srgbClr val="0000FF"/>
              </a:solidFill>
              <a:latin typeface="Arial" charset="0"/>
              <a:ea typeface="標楷體" pitchFamily="65" charset="-120"/>
            </a:endParaRPr>
          </a:p>
        </p:txBody>
      </p:sp>
      <p:sp>
        <p:nvSpPr>
          <p:cNvPr id="10" name="Rectangle 2"/>
          <p:cNvSpPr txBox="1">
            <a:spLocks noChangeArrowheads="1"/>
          </p:cNvSpPr>
          <p:nvPr/>
        </p:nvSpPr>
        <p:spPr bwMode="auto">
          <a:xfrm>
            <a:off x="1280594" y="692700"/>
            <a:ext cx="2727325" cy="720725"/>
          </a:xfrm>
          <a:prstGeom prst="rect">
            <a:avLst/>
          </a:prstGeom>
          <a:noFill/>
          <a:ln w="9525">
            <a:noFill/>
            <a:miter lim="800000"/>
            <a:headEnd/>
            <a:tailEnd/>
          </a:ln>
        </p:spPr>
        <p:txBody>
          <a:bodyPr anchor="b"/>
          <a:lst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a:lstStyle>
          <a:p>
            <a:pPr eaLnBrk="1" fontAlgn="base" hangingPunct="1">
              <a:defRPr/>
            </a:pPr>
            <a:r>
              <a:rPr lang="zh-TW" altLang="en-US" sz="2600" dirty="0" smtClean="0">
                <a:solidFill>
                  <a:srgbClr val="0000FF"/>
                </a:solidFill>
                <a:latin typeface="標楷體" pitchFamily="65" charset="-120"/>
                <a:ea typeface="標楷體" pitchFamily="65" charset="-120"/>
                <a:cs typeface="+mn-cs"/>
              </a:rPr>
              <a:t>晶片設計</a:t>
            </a:r>
            <a:endParaRPr lang="zh-TW" altLang="en-US" sz="2600" dirty="0">
              <a:solidFill>
                <a:srgbClr val="0000FF"/>
              </a:solidFill>
              <a:latin typeface="標楷體" pitchFamily="65" charset="-120"/>
              <a:ea typeface="標楷體" pitchFamily="65" charset="-120"/>
              <a:cs typeface="+mn-cs"/>
            </a:endParaRPr>
          </a:p>
        </p:txBody>
      </p:sp>
      <p:grpSp>
        <p:nvGrpSpPr>
          <p:cNvPr id="2" name="Group 13"/>
          <p:cNvGrpSpPr>
            <a:grpSpLocks/>
          </p:cNvGrpSpPr>
          <p:nvPr/>
        </p:nvGrpSpPr>
        <p:grpSpPr bwMode="auto">
          <a:xfrm>
            <a:off x="559593" y="1628804"/>
            <a:ext cx="4270127" cy="2448867"/>
            <a:chOff x="22" y="1071"/>
            <a:chExt cx="4264" cy="2924"/>
          </a:xfrm>
        </p:grpSpPr>
        <p:grpSp>
          <p:nvGrpSpPr>
            <p:cNvPr id="3" name="Group 12"/>
            <p:cNvGrpSpPr>
              <a:grpSpLocks/>
            </p:cNvGrpSpPr>
            <p:nvPr/>
          </p:nvGrpSpPr>
          <p:grpSpPr bwMode="auto">
            <a:xfrm>
              <a:off x="22" y="1071"/>
              <a:ext cx="4264" cy="2924"/>
              <a:chOff x="582" y="772"/>
              <a:chExt cx="4573" cy="3548"/>
            </a:xfrm>
          </p:grpSpPr>
          <p:pic>
            <p:nvPicPr>
              <p:cNvPr id="14" name="Picture 13" descr="pwm_pfm%20layout"/>
              <p:cNvPicPr>
                <a:picLocks noChangeAspect="1" noChangeArrowheads="1"/>
              </p:cNvPicPr>
              <p:nvPr/>
            </p:nvPicPr>
            <p:blipFill>
              <a:blip r:embed="rId2" cstate="print"/>
              <a:srcRect/>
              <a:stretch>
                <a:fillRect/>
              </a:stretch>
            </p:blipFill>
            <p:spPr bwMode="auto">
              <a:xfrm>
                <a:off x="606" y="2212"/>
                <a:ext cx="4549" cy="2108"/>
              </a:xfrm>
              <a:prstGeom prst="rect">
                <a:avLst/>
              </a:prstGeom>
              <a:noFill/>
              <a:ln w="9525">
                <a:noFill/>
                <a:miter lim="800000"/>
                <a:headEnd/>
                <a:tailEnd/>
              </a:ln>
            </p:spPr>
          </p:pic>
          <p:pic>
            <p:nvPicPr>
              <p:cNvPr id="15" name="Picture 14" descr="current_mode_chip"/>
              <p:cNvPicPr>
                <a:picLocks noChangeAspect="1" noChangeArrowheads="1"/>
              </p:cNvPicPr>
              <p:nvPr/>
            </p:nvPicPr>
            <p:blipFill>
              <a:blip r:embed="rId3" cstate="print"/>
              <a:srcRect/>
              <a:stretch>
                <a:fillRect/>
              </a:stretch>
            </p:blipFill>
            <p:spPr bwMode="auto">
              <a:xfrm>
                <a:off x="3558" y="797"/>
                <a:ext cx="1403" cy="1387"/>
              </a:xfrm>
              <a:prstGeom prst="rect">
                <a:avLst/>
              </a:prstGeom>
              <a:noFill/>
              <a:ln w="9525">
                <a:noFill/>
                <a:miter lim="800000"/>
                <a:headEnd/>
                <a:tailEnd/>
              </a:ln>
            </p:spPr>
          </p:pic>
          <p:pic>
            <p:nvPicPr>
              <p:cNvPr id="16" name="Picture 15" descr="OLED"/>
              <p:cNvPicPr>
                <a:picLocks noChangeAspect="1" noChangeArrowheads="1"/>
              </p:cNvPicPr>
              <p:nvPr/>
            </p:nvPicPr>
            <p:blipFill>
              <a:blip r:embed="rId4" cstate="print"/>
              <a:srcRect/>
              <a:stretch>
                <a:fillRect/>
              </a:stretch>
            </p:blipFill>
            <p:spPr bwMode="auto">
              <a:xfrm>
                <a:off x="2107" y="797"/>
                <a:ext cx="1451" cy="1379"/>
              </a:xfrm>
              <a:prstGeom prst="rect">
                <a:avLst/>
              </a:prstGeom>
              <a:noFill/>
              <a:ln w="9525">
                <a:noFill/>
                <a:miter lim="800000"/>
                <a:headEnd/>
                <a:tailEnd/>
              </a:ln>
            </p:spPr>
          </p:pic>
          <p:pic>
            <p:nvPicPr>
              <p:cNvPr id="17" name="Picture 16" descr="one%20cycle%20layout"/>
              <p:cNvPicPr>
                <a:picLocks noChangeAspect="1" noChangeArrowheads="1"/>
              </p:cNvPicPr>
              <p:nvPr/>
            </p:nvPicPr>
            <p:blipFill>
              <a:blip r:embed="rId5" cstate="print"/>
              <a:srcRect/>
              <a:stretch>
                <a:fillRect/>
              </a:stretch>
            </p:blipFill>
            <p:spPr bwMode="auto">
              <a:xfrm>
                <a:off x="582" y="772"/>
                <a:ext cx="1536" cy="1410"/>
              </a:xfrm>
              <a:prstGeom prst="rect">
                <a:avLst/>
              </a:prstGeom>
              <a:noFill/>
              <a:ln w="9525">
                <a:noFill/>
                <a:miter lim="800000"/>
                <a:headEnd/>
                <a:tailEnd/>
              </a:ln>
            </p:spPr>
          </p:pic>
        </p:grpSp>
        <p:pic>
          <p:nvPicPr>
            <p:cNvPr id="13" name="Picture 17" descr="cbg"/>
            <p:cNvPicPr>
              <a:picLocks noChangeAspect="1" noChangeArrowheads="1"/>
            </p:cNvPicPr>
            <p:nvPr/>
          </p:nvPicPr>
          <p:blipFill>
            <a:blip r:embed="rId6"/>
            <a:srcRect/>
            <a:stretch>
              <a:fillRect/>
            </a:stretch>
          </p:blipFill>
          <p:spPr bwMode="auto">
            <a:xfrm>
              <a:off x="2877" y="2252"/>
              <a:ext cx="47" cy="47"/>
            </a:xfrm>
            <a:prstGeom prst="rect">
              <a:avLst/>
            </a:prstGeom>
            <a:noFill/>
            <a:ln w="9525">
              <a:noFill/>
              <a:miter lim="800000"/>
              <a:headEnd/>
              <a:tailEnd/>
            </a:ln>
          </p:spPr>
        </p:pic>
      </p:grpSp>
      <p:grpSp>
        <p:nvGrpSpPr>
          <p:cNvPr id="5" name="Group 12"/>
          <p:cNvGrpSpPr>
            <a:grpSpLocks/>
          </p:cNvGrpSpPr>
          <p:nvPr/>
        </p:nvGrpSpPr>
        <p:grpSpPr bwMode="auto">
          <a:xfrm>
            <a:off x="4953001" y="1628800"/>
            <a:ext cx="4681441" cy="2448272"/>
            <a:chOff x="315" y="1494"/>
            <a:chExt cx="4936" cy="2069"/>
          </a:xfrm>
        </p:grpSpPr>
        <p:pic>
          <p:nvPicPr>
            <p:cNvPr id="19" name="Picture 13" descr="image-5"/>
            <p:cNvPicPr>
              <a:picLocks noChangeAspect="1" noChangeArrowheads="1"/>
            </p:cNvPicPr>
            <p:nvPr/>
          </p:nvPicPr>
          <p:blipFill>
            <a:blip r:embed="rId7" cstate="print"/>
            <a:srcRect/>
            <a:stretch>
              <a:fillRect/>
            </a:stretch>
          </p:blipFill>
          <p:spPr bwMode="auto">
            <a:xfrm>
              <a:off x="2807" y="1494"/>
              <a:ext cx="2298" cy="2069"/>
            </a:xfrm>
            <a:prstGeom prst="rect">
              <a:avLst/>
            </a:prstGeom>
            <a:noFill/>
            <a:ln w="9525">
              <a:noFill/>
              <a:miter lim="800000"/>
              <a:headEnd/>
              <a:tailEnd/>
            </a:ln>
          </p:spPr>
        </p:pic>
        <p:pic>
          <p:nvPicPr>
            <p:cNvPr id="20" name="Picture 14" descr="image-2"/>
            <p:cNvPicPr>
              <a:picLocks noChangeAspect="1" noChangeArrowheads="1"/>
            </p:cNvPicPr>
            <p:nvPr/>
          </p:nvPicPr>
          <p:blipFill>
            <a:blip r:embed="rId8" cstate="print"/>
            <a:srcRect/>
            <a:stretch>
              <a:fillRect/>
            </a:stretch>
          </p:blipFill>
          <p:spPr bwMode="auto">
            <a:xfrm>
              <a:off x="315" y="1494"/>
              <a:ext cx="2468" cy="2003"/>
            </a:xfrm>
            <a:prstGeom prst="rect">
              <a:avLst/>
            </a:prstGeom>
            <a:noFill/>
            <a:ln w="9525">
              <a:noFill/>
              <a:miter lim="800000"/>
              <a:headEnd/>
              <a:tailEnd/>
            </a:ln>
          </p:spPr>
        </p:pic>
        <p:pic>
          <p:nvPicPr>
            <p:cNvPr id="21" name="Picture 15" descr="brushless_motor"/>
            <p:cNvPicPr>
              <a:picLocks noChangeAspect="1" noChangeArrowheads="1"/>
            </p:cNvPicPr>
            <p:nvPr/>
          </p:nvPicPr>
          <p:blipFill>
            <a:blip r:embed="rId9" cstate="print"/>
            <a:srcRect/>
            <a:stretch>
              <a:fillRect/>
            </a:stretch>
          </p:blipFill>
          <p:spPr bwMode="auto">
            <a:xfrm>
              <a:off x="4380" y="1518"/>
              <a:ext cx="871" cy="832"/>
            </a:xfrm>
            <a:prstGeom prst="rect">
              <a:avLst/>
            </a:prstGeom>
            <a:noFill/>
            <a:ln w="9525">
              <a:noFill/>
              <a:miter lim="800000"/>
              <a:headEnd/>
              <a:tailEnd/>
            </a:ln>
          </p:spPr>
        </p:pic>
      </p:grpSp>
    </p:spTree>
    <p:extLst>
      <p:ext uri="{BB962C8B-B14F-4D97-AF65-F5344CB8AC3E}">
        <p14:creationId xmlns:p14="http://schemas.microsoft.com/office/powerpoint/2010/main" xmlns="" val="20794068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內容版面配置區 15"/>
          <p:cNvSpPr>
            <a:spLocks noGrp="1"/>
          </p:cNvSpPr>
          <p:nvPr>
            <p:ph sz="quarter" idx="4"/>
          </p:nvPr>
        </p:nvSpPr>
        <p:spPr>
          <a:xfrm>
            <a:off x="5032408" y="3573016"/>
            <a:ext cx="4601112" cy="3240360"/>
          </a:xfrm>
        </p:spPr>
        <p:txBody>
          <a:bodyPr/>
          <a:lstStyle/>
          <a:p>
            <a:r>
              <a:rPr lang="zh-TW" altLang="en-US" sz="1400" b="0" dirty="0" smtClean="0">
                <a:latin typeface="標楷體" pitchFamily="65" charset="-120"/>
              </a:rPr>
              <a:t>徐國峰、陳俞睿、林昱安</a:t>
            </a:r>
            <a:r>
              <a:rPr lang="en-US" altLang="zh-TW" sz="1400" b="0" dirty="0" smtClean="0">
                <a:latin typeface="標楷體" pitchFamily="65" charset="-120"/>
              </a:rPr>
              <a:t>(</a:t>
            </a:r>
            <a:r>
              <a:rPr lang="zh-TW" altLang="en-US" sz="1400" b="0" dirty="0" smtClean="0"/>
              <a:t>徐保羅教授</a:t>
            </a:r>
            <a:r>
              <a:rPr lang="en-US" altLang="zh-TW" sz="1400" b="0" dirty="0" smtClean="0"/>
              <a:t>)</a:t>
            </a:r>
          </a:p>
          <a:p>
            <a:pPr>
              <a:buNone/>
            </a:pPr>
            <a:r>
              <a:rPr lang="en-US" altLang="zh-TW" sz="1400" b="0" dirty="0" smtClean="0"/>
              <a:t>	</a:t>
            </a:r>
            <a:r>
              <a:rPr lang="zh-TW" altLang="en-US" sz="1400" b="0" dirty="0"/>
              <a:t>榮獲</a:t>
            </a:r>
            <a:r>
              <a:rPr lang="en-US" altLang="zh-TW" sz="1400" b="0" dirty="0" smtClean="0"/>
              <a:t>Green Tech 2013</a:t>
            </a:r>
            <a:r>
              <a:rPr lang="zh-TW" altLang="en-US" sz="1400" b="0" dirty="0" smtClean="0"/>
              <a:t>東元科技創意競賽</a:t>
            </a:r>
            <a:r>
              <a:rPr lang="zh-TW" altLang="en-US" sz="1400" dirty="0" smtClean="0"/>
              <a:t> </a:t>
            </a:r>
            <a:r>
              <a:rPr lang="zh-TW" altLang="en-US" sz="1400" b="0" dirty="0" smtClean="0"/>
              <a:t>冠軍</a:t>
            </a:r>
            <a:endParaRPr lang="en-US" altLang="zh-TW" sz="1400" b="0" dirty="0" smtClean="0"/>
          </a:p>
          <a:p>
            <a:r>
              <a:rPr lang="zh-TW" altLang="en-US" sz="1400" b="0" dirty="0" smtClean="0"/>
              <a:t>胡竹生教授榮獲</a:t>
            </a:r>
            <a:r>
              <a:rPr lang="en-US" altLang="zh-TW" sz="1400" b="0" dirty="0" smtClean="0"/>
              <a:t>101</a:t>
            </a:r>
            <a:r>
              <a:rPr lang="zh-TW" altLang="en-US" sz="1400" b="0" dirty="0" smtClean="0"/>
              <a:t>年度中華民國自動控制學會傑出自動控制工程獎</a:t>
            </a:r>
            <a:endParaRPr lang="en-US" altLang="zh-TW" sz="1400" b="0" dirty="0" smtClean="0"/>
          </a:p>
          <a:p>
            <a:r>
              <a:rPr lang="zh-TW" altLang="en-US" sz="1400" b="0" dirty="0" smtClean="0"/>
              <a:t>吳炳飛</a:t>
            </a:r>
            <a:r>
              <a:rPr lang="zh-TW" altLang="en-US" sz="1400" b="0" dirty="0"/>
              <a:t>教授</a:t>
            </a:r>
            <a:r>
              <a:rPr lang="zh-TW" altLang="en-US" sz="1400" b="0" dirty="0" smtClean="0"/>
              <a:t>榮獲國科會</a:t>
            </a:r>
            <a:r>
              <a:rPr lang="en-US" altLang="zh-TW" sz="1400" b="0" dirty="0" smtClean="0"/>
              <a:t>101</a:t>
            </a:r>
            <a:r>
              <a:rPr lang="zh-TW" altLang="en-US" sz="1400" b="0" dirty="0" smtClean="0"/>
              <a:t>年度傑出技術移轉貢獻獎</a:t>
            </a:r>
            <a:r>
              <a:rPr lang="en-US" altLang="zh-TW" sz="1400" b="0" dirty="0" smtClean="0"/>
              <a:t>(</a:t>
            </a:r>
            <a:r>
              <a:rPr lang="zh-TW" altLang="en-US" sz="1400" b="0" dirty="0" smtClean="0"/>
              <a:t>基於側向影像車輛盲點即時偵測技術</a:t>
            </a:r>
            <a:r>
              <a:rPr lang="en-US" altLang="zh-TW" sz="1400" b="0" dirty="0" smtClean="0"/>
              <a:t>)</a:t>
            </a:r>
          </a:p>
          <a:p>
            <a:r>
              <a:rPr lang="zh-TW" altLang="en-US" sz="1400" b="0" dirty="0" smtClean="0"/>
              <a:t>電控所黃琮昇</a:t>
            </a:r>
            <a:r>
              <a:rPr lang="zh-TW" altLang="en-US" sz="1400" dirty="0" smtClean="0"/>
              <a:t> </a:t>
            </a:r>
            <a:r>
              <a:rPr lang="en-US" altLang="zh-TW" sz="1400" dirty="0" smtClean="0"/>
              <a:t>(</a:t>
            </a:r>
            <a:r>
              <a:rPr lang="zh-TW" altLang="en-US" sz="1400" b="0" dirty="0" smtClean="0"/>
              <a:t>徐保羅教授</a:t>
            </a:r>
            <a:r>
              <a:rPr lang="en-US" altLang="zh-TW" sz="1400" b="0" dirty="0" smtClean="0"/>
              <a:t>)</a:t>
            </a:r>
            <a:br>
              <a:rPr lang="en-US" altLang="zh-TW" sz="1400" b="0" dirty="0" smtClean="0"/>
            </a:br>
            <a:r>
              <a:rPr lang="zh-TW" altLang="en-US" sz="1400" b="0" dirty="0"/>
              <a:t>榮獲</a:t>
            </a:r>
            <a:r>
              <a:rPr lang="zh-TW" altLang="en-US" sz="1400" b="0" dirty="0" smtClean="0"/>
              <a:t>第九屆上銀科技機械碩士論文獎</a:t>
            </a:r>
            <a:r>
              <a:rPr lang="zh-TW" altLang="en-US" sz="1400" dirty="0" smtClean="0"/>
              <a:t> </a:t>
            </a:r>
            <a:r>
              <a:rPr lang="zh-TW" altLang="en-US" sz="1400" b="0" dirty="0" smtClean="0"/>
              <a:t>佳作</a:t>
            </a:r>
            <a:endParaRPr lang="en-US" altLang="zh-TW" sz="1400" b="0" dirty="0" smtClean="0"/>
          </a:p>
          <a:p>
            <a:r>
              <a:rPr lang="zh-TW" altLang="en-US" sz="1400" b="0" dirty="0" smtClean="0"/>
              <a:t>電控所任正隆、鄒岱佑、曾品苡、蕭凱澤</a:t>
            </a:r>
            <a:r>
              <a:rPr lang="en-US" altLang="zh-TW" sz="1400" dirty="0" smtClean="0"/>
              <a:t>(</a:t>
            </a:r>
            <a:r>
              <a:rPr lang="zh-TW" altLang="en-US" sz="1400" b="0" dirty="0" smtClean="0"/>
              <a:t>吳炳飛教授</a:t>
            </a:r>
            <a:r>
              <a:rPr lang="en-US" altLang="zh-TW" sz="1400" b="0" dirty="0" smtClean="0"/>
              <a:t>)</a:t>
            </a:r>
            <a:r>
              <a:rPr lang="zh-TW" altLang="en-US" sz="1400" b="0" dirty="0"/>
              <a:t>榮獲</a:t>
            </a:r>
            <a:r>
              <a:rPr lang="en-US" altLang="zh-TW" sz="1400" b="0" dirty="0" smtClean="0"/>
              <a:t>101</a:t>
            </a:r>
            <a:r>
              <a:rPr lang="zh-TW" altLang="en-US" sz="1400" b="0" dirty="0" smtClean="0"/>
              <a:t>學年度大專院校網路通訊軟體與創意應用競賽</a:t>
            </a:r>
            <a:r>
              <a:rPr lang="zh-TW" altLang="en-US" sz="1400" dirty="0" smtClean="0"/>
              <a:t> </a:t>
            </a:r>
            <a:r>
              <a:rPr lang="zh-TW" altLang="en-US" sz="1400" b="0" dirty="0" smtClean="0"/>
              <a:t>系統設計組第一名</a:t>
            </a:r>
            <a:endParaRPr lang="en-US" altLang="zh-TW" sz="1400" b="0" dirty="0" smtClean="0"/>
          </a:p>
          <a:p>
            <a:r>
              <a:rPr lang="zh-TW" altLang="en-US" sz="1400" b="0" dirty="0"/>
              <a:t>電控所孫岳君、王承濬、賴柏宏、徐瑋鴻</a:t>
            </a:r>
            <a:r>
              <a:rPr lang="zh-TW" altLang="en-US" sz="1400" dirty="0"/>
              <a:t> </a:t>
            </a:r>
            <a:r>
              <a:rPr lang="en-US" altLang="zh-TW" sz="1400" dirty="0"/>
              <a:t>(</a:t>
            </a:r>
            <a:r>
              <a:rPr lang="zh-TW" altLang="en-US" sz="1400" b="0" dirty="0"/>
              <a:t>吳炳飛教授</a:t>
            </a:r>
            <a:r>
              <a:rPr lang="en-US" altLang="zh-TW" sz="1400" b="0" dirty="0"/>
              <a:t>)</a:t>
            </a:r>
            <a:r>
              <a:rPr lang="zh-TW" altLang="en-US" sz="1400" b="0" dirty="0"/>
              <a:t>榮獲</a:t>
            </a:r>
            <a:r>
              <a:rPr lang="en-US" altLang="zh-TW" sz="1400" b="0" dirty="0"/>
              <a:t>101</a:t>
            </a:r>
            <a:r>
              <a:rPr lang="zh-TW" altLang="en-US" sz="1400" b="0" dirty="0"/>
              <a:t>學年度大學校院網路通訊軟體與創意應用競賽</a:t>
            </a:r>
            <a:r>
              <a:rPr lang="zh-TW" altLang="en-US" sz="1400" dirty="0"/>
              <a:t> </a:t>
            </a:r>
            <a:r>
              <a:rPr lang="zh-TW" altLang="en-US" sz="1400" b="0" dirty="0"/>
              <a:t>嵌入式軟體組第二名</a:t>
            </a:r>
            <a:endParaRPr lang="en-US" altLang="zh-TW" sz="1400" b="0" dirty="0"/>
          </a:p>
          <a:p>
            <a:endParaRPr lang="zh-TW" altLang="en-US" sz="1400" dirty="0"/>
          </a:p>
        </p:txBody>
      </p:sp>
      <p:pic>
        <p:nvPicPr>
          <p:cNvPr id="185346" name="Picture 4"/>
          <p:cNvPicPr>
            <a:picLocks noChangeAspect="1" noChangeArrowheads="1"/>
          </p:cNvPicPr>
          <p:nvPr/>
        </p:nvPicPr>
        <p:blipFill>
          <a:blip r:embed="rId2" cstate="print"/>
          <a:srcRect/>
          <a:stretch>
            <a:fillRect/>
          </a:stretch>
        </p:blipFill>
        <p:spPr bwMode="auto">
          <a:xfrm>
            <a:off x="5288856" y="1359712"/>
            <a:ext cx="3624584" cy="2112918"/>
          </a:xfrm>
          <a:prstGeom prst="rect">
            <a:avLst/>
          </a:prstGeom>
          <a:noFill/>
          <a:ln w="9525">
            <a:noFill/>
            <a:miter lim="800000"/>
            <a:headEnd/>
            <a:tailEnd/>
          </a:ln>
        </p:spPr>
      </p:pic>
      <p:grpSp>
        <p:nvGrpSpPr>
          <p:cNvPr id="185347" name="群組 9"/>
          <p:cNvGrpSpPr>
            <a:grpSpLocks/>
          </p:cNvGrpSpPr>
          <p:nvPr/>
        </p:nvGrpSpPr>
        <p:grpSpPr bwMode="auto">
          <a:xfrm>
            <a:off x="362399" y="1700812"/>
            <a:ext cx="4446587" cy="2233613"/>
            <a:chOff x="900113" y="2063750"/>
            <a:chExt cx="7488237" cy="4041775"/>
          </a:xfrm>
        </p:grpSpPr>
        <p:pic>
          <p:nvPicPr>
            <p:cNvPr id="185350" name="Picture 4" descr="DSC00652"/>
            <p:cNvPicPr>
              <a:picLocks noChangeAspect="1" noChangeArrowheads="1"/>
            </p:cNvPicPr>
            <p:nvPr/>
          </p:nvPicPr>
          <p:blipFill>
            <a:blip r:embed="rId3" cstate="print"/>
            <a:srcRect/>
            <a:stretch>
              <a:fillRect/>
            </a:stretch>
          </p:blipFill>
          <p:spPr bwMode="auto">
            <a:xfrm>
              <a:off x="5580063" y="2133600"/>
              <a:ext cx="1928812" cy="2165350"/>
            </a:xfrm>
            <a:prstGeom prst="rect">
              <a:avLst/>
            </a:prstGeom>
            <a:noFill/>
            <a:ln w="9525">
              <a:noFill/>
              <a:miter lim="800000"/>
              <a:headEnd/>
              <a:tailEnd/>
            </a:ln>
          </p:spPr>
        </p:pic>
        <p:pic>
          <p:nvPicPr>
            <p:cNvPr id="185351" name="Picture 5" descr="Show_16"/>
            <p:cNvPicPr>
              <a:picLocks noChangeAspect="1" noChangeArrowheads="1"/>
            </p:cNvPicPr>
            <p:nvPr/>
          </p:nvPicPr>
          <p:blipFill>
            <a:blip r:embed="rId4" cstate="print"/>
            <a:srcRect/>
            <a:stretch>
              <a:fillRect/>
            </a:stretch>
          </p:blipFill>
          <p:spPr bwMode="auto">
            <a:xfrm>
              <a:off x="3457575" y="2087563"/>
              <a:ext cx="1998663" cy="2200275"/>
            </a:xfrm>
            <a:prstGeom prst="rect">
              <a:avLst/>
            </a:prstGeom>
            <a:noFill/>
            <a:ln w="9525">
              <a:noFill/>
              <a:miter lim="800000"/>
              <a:headEnd/>
              <a:tailEnd/>
            </a:ln>
          </p:spPr>
        </p:pic>
        <p:pic>
          <p:nvPicPr>
            <p:cNvPr id="185352" name="Picture 6" descr="robot"/>
            <p:cNvPicPr>
              <a:picLocks noChangeAspect="1" noChangeArrowheads="1"/>
            </p:cNvPicPr>
            <p:nvPr/>
          </p:nvPicPr>
          <p:blipFill>
            <a:blip r:embed="rId5" cstate="print"/>
            <a:srcRect/>
            <a:stretch>
              <a:fillRect/>
            </a:stretch>
          </p:blipFill>
          <p:spPr bwMode="auto">
            <a:xfrm>
              <a:off x="1560513" y="2063750"/>
              <a:ext cx="1865312" cy="2230438"/>
            </a:xfrm>
            <a:prstGeom prst="rect">
              <a:avLst/>
            </a:prstGeom>
            <a:noFill/>
            <a:ln w="9525">
              <a:noFill/>
              <a:miter lim="800000"/>
              <a:headEnd/>
              <a:tailEnd/>
            </a:ln>
          </p:spPr>
        </p:pic>
        <p:pic>
          <p:nvPicPr>
            <p:cNvPr id="185353" name="Picture 7" descr="BCI"/>
            <p:cNvPicPr>
              <a:picLocks noChangeAspect="1" noChangeArrowheads="1"/>
            </p:cNvPicPr>
            <p:nvPr/>
          </p:nvPicPr>
          <p:blipFill>
            <a:blip r:embed="rId6" cstate="print"/>
            <a:srcRect/>
            <a:stretch>
              <a:fillRect/>
            </a:stretch>
          </p:blipFill>
          <p:spPr bwMode="auto">
            <a:xfrm>
              <a:off x="3635375" y="4379913"/>
              <a:ext cx="2157413" cy="1714500"/>
            </a:xfrm>
            <a:prstGeom prst="rect">
              <a:avLst/>
            </a:prstGeom>
            <a:noFill/>
            <a:ln w="9525">
              <a:noFill/>
              <a:miter lim="800000"/>
              <a:headEnd/>
              <a:tailEnd/>
            </a:ln>
          </p:spPr>
        </p:pic>
        <p:pic>
          <p:nvPicPr>
            <p:cNvPr id="185354" name="Picture 8" descr="vr"/>
            <p:cNvPicPr>
              <a:picLocks noChangeAspect="1" noChangeArrowheads="1"/>
            </p:cNvPicPr>
            <p:nvPr/>
          </p:nvPicPr>
          <p:blipFill>
            <a:blip r:embed="rId7" cstate="print"/>
            <a:srcRect/>
            <a:stretch>
              <a:fillRect/>
            </a:stretch>
          </p:blipFill>
          <p:spPr bwMode="auto">
            <a:xfrm>
              <a:off x="6083300" y="4365625"/>
              <a:ext cx="2305050" cy="1739900"/>
            </a:xfrm>
            <a:prstGeom prst="rect">
              <a:avLst/>
            </a:prstGeom>
            <a:noFill/>
            <a:ln w="9525">
              <a:noFill/>
              <a:miter lim="800000"/>
              <a:headEnd/>
              <a:tailEnd/>
            </a:ln>
          </p:spPr>
        </p:pic>
        <p:pic>
          <p:nvPicPr>
            <p:cNvPr id="185355" name="Picture 9" descr="INT_logo"/>
            <p:cNvPicPr>
              <a:picLocks noChangeAspect="1" noChangeArrowheads="1"/>
            </p:cNvPicPr>
            <p:nvPr/>
          </p:nvPicPr>
          <p:blipFill>
            <a:blip r:embed="rId8" cstate="print"/>
            <a:srcRect/>
            <a:stretch>
              <a:fillRect/>
            </a:stretch>
          </p:blipFill>
          <p:spPr bwMode="auto">
            <a:xfrm>
              <a:off x="900113" y="4365625"/>
              <a:ext cx="2503487" cy="1739900"/>
            </a:xfrm>
            <a:prstGeom prst="rect">
              <a:avLst/>
            </a:prstGeom>
            <a:noFill/>
            <a:ln w="9525">
              <a:noFill/>
              <a:miter lim="800000"/>
              <a:headEnd/>
              <a:tailEnd/>
            </a:ln>
          </p:spPr>
        </p:pic>
      </p:grpSp>
      <p:sp>
        <p:nvSpPr>
          <p:cNvPr id="185348" name="矩形 1"/>
          <p:cNvSpPr>
            <a:spLocks noChangeArrowheads="1"/>
          </p:cNvSpPr>
          <p:nvPr/>
        </p:nvSpPr>
        <p:spPr bwMode="auto">
          <a:xfrm>
            <a:off x="560512" y="836716"/>
            <a:ext cx="4097338" cy="492443"/>
          </a:xfrm>
          <a:prstGeom prst="rect">
            <a:avLst/>
          </a:prstGeom>
          <a:noFill/>
          <a:ln w="9525">
            <a:noFill/>
            <a:miter lim="800000"/>
            <a:headEnd/>
            <a:tailEnd/>
          </a:ln>
        </p:spPr>
        <p:txBody>
          <a:bodyPr>
            <a:spAutoFit/>
          </a:bodyPr>
          <a:lstStyle/>
          <a:p>
            <a:pPr algn="ctr"/>
            <a:r>
              <a:rPr kumimoji="1" lang="zh-TW" altLang="en-US" sz="2600" dirty="0" smtClean="0">
                <a:solidFill>
                  <a:srgbClr val="0000FF"/>
                </a:solidFill>
                <a:latin typeface="Arial" charset="0"/>
                <a:ea typeface="標楷體" pitchFamily="65" charset="-120"/>
              </a:rPr>
              <a:t>機器人仿</a:t>
            </a:r>
            <a:r>
              <a:rPr kumimoji="1" lang="zh-TW" altLang="en-US" sz="2600" dirty="0">
                <a:solidFill>
                  <a:srgbClr val="0000FF"/>
                </a:solidFill>
                <a:latin typeface="Arial" charset="0"/>
                <a:ea typeface="標楷體" pitchFamily="65" charset="-120"/>
              </a:rPr>
              <a:t>生科技</a:t>
            </a:r>
          </a:p>
        </p:txBody>
      </p:sp>
      <p:sp>
        <p:nvSpPr>
          <p:cNvPr id="185349" name="矩形 52"/>
          <p:cNvSpPr>
            <a:spLocks noChangeArrowheads="1"/>
          </p:cNvSpPr>
          <p:nvPr/>
        </p:nvSpPr>
        <p:spPr bwMode="auto">
          <a:xfrm>
            <a:off x="5104134" y="836716"/>
            <a:ext cx="4097338" cy="492443"/>
          </a:xfrm>
          <a:prstGeom prst="rect">
            <a:avLst/>
          </a:prstGeom>
          <a:noFill/>
          <a:ln w="9525">
            <a:noFill/>
            <a:miter lim="800000"/>
            <a:headEnd/>
            <a:tailEnd/>
          </a:ln>
        </p:spPr>
        <p:txBody>
          <a:bodyPr>
            <a:spAutoFit/>
          </a:bodyPr>
          <a:lstStyle/>
          <a:p>
            <a:pPr algn="ctr"/>
            <a:r>
              <a:rPr kumimoji="1" lang="zh-TW" altLang="en-US" sz="2600" dirty="0">
                <a:solidFill>
                  <a:srgbClr val="0000FF"/>
                </a:solidFill>
                <a:latin typeface="Arial" charset="0"/>
                <a:ea typeface="標楷體" pitchFamily="65" charset="-120"/>
              </a:rPr>
              <a:t>系統控制</a:t>
            </a:r>
          </a:p>
        </p:txBody>
      </p:sp>
      <p:sp>
        <p:nvSpPr>
          <p:cNvPr id="17" name="內容版面配置區 15"/>
          <p:cNvSpPr txBox="1">
            <a:spLocks/>
          </p:cNvSpPr>
          <p:nvPr/>
        </p:nvSpPr>
        <p:spPr bwMode="auto">
          <a:xfrm>
            <a:off x="351888" y="4149080"/>
            <a:ext cx="4601112" cy="2592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folHlink"/>
              </a:buClr>
              <a:buSzPct val="60000"/>
              <a:buFont typeface="Wingdings" pitchFamily="2" charset="2"/>
              <a:buChar char="n"/>
            </a:pPr>
            <a:r>
              <a:rPr kumimoji="1" lang="zh-TW" altLang="en-US" b="0" kern="0" dirty="0">
                <a:solidFill>
                  <a:srgbClr val="000099"/>
                </a:solidFill>
                <a:ea typeface="標楷體" pitchFamily="65" charset="-120"/>
              </a:rPr>
              <a:t>胡竹生教授</a:t>
            </a:r>
            <a:r>
              <a:rPr kumimoji="1" lang="en-US" altLang="zh-TW" b="0" kern="0" dirty="0">
                <a:solidFill>
                  <a:srgbClr val="000099"/>
                </a:solidFill>
                <a:ea typeface="標楷體" pitchFamily="65" charset="-120"/>
              </a:rPr>
              <a:t/>
            </a:r>
            <a:br>
              <a:rPr kumimoji="1" lang="en-US" altLang="zh-TW" b="0" kern="0" dirty="0">
                <a:solidFill>
                  <a:srgbClr val="000099"/>
                </a:solidFill>
                <a:ea typeface="標楷體" pitchFamily="65" charset="-120"/>
              </a:rPr>
            </a:br>
            <a:r>
              <a:rPr kumimoji="1" lang="zh-TW" altLang="en-US" b="0" kern="0" dirty="0">
                <a:solidFill>
                  <a:srgbClr val="000099"/>
                </a:solidFill>
                <a:ea typeface="標楷體" pitchFamily="65" charset="-120"/>
              </a:rPr>
              <a:t>榮獲「高反應能力智慧機器人技術計畫」</a:t>
            </a:r>
            <a:r>
              <a:rPr kumimoji="1" lang="en-US" altLang="zh-TW" b="0" kern="0" dirty="0">
                <a:solidFill>
                  <a:srgbClr val="000099"/>
                </a:solidFill>
                <a:ea typeface="標楷體" pitchFamily="65" charset="-120"/>
              </a:rPr>
              <a:t>2012</a:t>
            </a:r>
            <a:r>
              <a:rPr kumimoji="1" lang="zh-TW" altLang="en-US" b="0" kern="0" dirty="0">
                <a:solidFill>
                  <a:srgbClr val="000099"/>
                </a:solidFill>
                <a:ea typeface="標楷體" pitchFamily="65" charset="-120"/>
              </a:rPr>
              <a:t>年度優良科專計畫獎</a:t>
            </a:r>
            <a:endParaRPr kumimoji="1" lang="en-US" altLang="zh-TW" b="0" kern="0" dirty="0">
              <a:solidFill>
                <a:srgbClr val="000099"/>
              </a:solidFill>
              <a:ea typeface="標楷體" pitchFamily="65" charset="-120"/>
            </a:endParaRPr>
          </a:p>
          <a:p>
            <a:pPr marL="342900" indent="-342900" eaLnBrk="0" hangingPunct="0">
              <a:spcBef>
                <a:spcPct val="20000"/>
              </a:spcBef>
              <a:buClr>
                <a:schemeClr val="folHlink"/>
              </a:buClr>
              <a:buSzPct val="60000"/>
              <a:buFont typeface="Wingdings" pitchFamily="2" charset="2"/>
              <a:buChar char="n"/>
            </a:pPr>
            <a:r>
              <a:rPr kumimoji="1" lang="zh-TW" altLang="en-US" b="0" kern="0" dirty="0">
                <a:solidFill>
                  <a:srgbClr val="000099"/>
                </a:solidFill>
                <a:ea typeface="標楷體" pitchFamily="65" charset="-120"/>
              </a:rPr>
              <a:t>電控所黃琮昇</a:t>
            </a:r>
            <a:r>
              <a:rPr kumimoji="1" lang="en-US" altLang="zh-TW" b="0" kern="0" dirty="0">
                <a:solidFill>
                  <a:srgbClr val="000099"/>
                </a:solidFill>
                <a:ea typeface="標楷體" pitchFamily="65" charset="-120"/>
              </a:rPr>
              <a:t>(</a:t>
            </a:r>
            <a:r>
              <a:rPr kumimoji="1" lang="zh-TW" altLang="en-US" b="0" kern="0" dirty="0">
                <a:solidFill>
                  <a:srgbClr val="000099"/>
                </a:solidFill>
                <a:ea typeface="標楷體" pitchFamily="65" charset="-120"/>
              </a:rPr>
              <a:t>徐保羅教授</a:t>
            </a:r>
            <a:r>
              <a:rPr kumimoji="1" lang="en-US" altLang="zh-TW" b="0" kern="0" dirty="0">
                <a:solidFill>
                  <a:srgbClr val="000099"/>
                </a:solidFill>
                <a:ea typeface="標楷體" pitchFamily="65" charset="-120"/>
              </a:rPr>
              <a:t>)</a:t>
            </a:r>
            <a:br>
              <a:rPr kumimoji="1" lang="en-US" altLang="zh-TW" b="0" kern="0" dirty="0">
                <a:solidFill>
                  <a:srgbClr val="000099"/>
                </a:solidFill>
                <a:ea typeface="標楷體" pitchFamily="65" charset="-120"/>
              </a:rPr>
            </a:br>
            <a:r>
              <a:rPr kumimoji="1" lang="zh-TW" altLang="en-US" b="0" kern="0" dirty="0">
                <a:solidFill>
                  <a:srgbClr val="000099"/>
                </a:solidFill>
                <a:ea typeface="標楷體" pitchFamily="65" charset="-120"/>
              </a:rPr>
              <a:t>榮獲第九屆上銀科技機械碩士論文</a:t>
            </a:r>
            <a:r>
              <a:rPr kumimoji="1" lang="zh-TW" altLang="en-US" b="0" kern="0" dirty="0" smtClean="0">
                <a:solidFill>
                  <a:srgbClr val="000099"/>
                </a:solidFill>
                <a:ea typeface="標楷體" pitchFamily="65" charset="-120"/>
              </a:rPr>
              <a:t>獎佳作</a:t>
            </a:r>
            <a:endParaRPr kumimoji="1" lang="en-US" altLang="zh-TW" b="0" kern="0" dirty="0">
              <a:solidFill>
                <a:srgbClr val="000099"/>
              </a:solidFill>
              <a:ea typeface="標楷體" pitchFamily="65" charset="-120"/>
            </a:endParaRPr>
          </a:p>
          <a:p>
            <a:pPr marL="342900" indent="-342900" eaLnBrk="0" hangingPunct="0">
              <a:spcBef>
                <a:spcPct val="20000"/>
              </a:spcBef>
              <a:buClr>
                <a:schemeClr val="folHlink"/>
              </a:buClr>
              <a:buSzPct val="60000"/>
              <a:buFont typeface="Wingdings" pitchFamily="2" charset="2"/>
              <a:buChar char="n"/>
            </a:pPr>
            <a:r>
              <a:rPr kumimoji="1" lang="zh-TW" altLang="en-US" b="0" kern="0" dirty="0">
                <a:solidFill>
                  <a:srgbClr val="000099"/>
                </a:solidFill>
                <a:ea typeface="標楷體" pitchFamily="65" charset="-120"/>
              </a:rPr>
              <a:t>電控所鄒岱佑</a:t>
            </a:r>
            <a:r>
              <a:rPr kumimoji="1" lang="en-US" altLang="zh-TW" b="0" kern="0" dirty="0">
                <a:solidFill>
                  <a:srgbClr val="000099"/>
                </a:solidFill>
                <a:ea typeface="標楷體" pitchFamily="65" charset="-120"/>
              </a:rPr>
              <a:t>(</a:t>
            </a:r>
            <a:r>
              <a:rPr kumimoji="1" lang="zh-TW" altLang="en-US" b="0" kern="0" dirty="0">
                <a:solidFill>
                  <a:srgbClr val="000099"/>
                </a:solidFill>
                <a:ea typeface="標楷體" pitchFamily="65" charset="-120"/>
              </a:rPr>
              <a:t>吳炳飛教授</a:t>
            </a:r>
            <a:r>
              <a:rPr kumimoji="1" lang="en-US" altLang="zh-TW" b="0" kern="0" dirty="0">
                <a:solidFill>
                  <a:srgbClr val="000099"/>
                </a:solidFill>
                <a:ea typeface="標楷體" pitchFamily="65" charset="-120"/>
              </a:rPr>
              <a:t>)</a:t>
            </a:r>
            <a:br>
              <a:rPr kumimoji="1" lang="en-US" altLang="zh-TW" b="0" kern="0" dirty="0">
                <a:solidFill>
                  <a:srgbClr val="000099"/>
                </a:solidFill>
                <a:ea typeface="標楷體" pitchFamily="65" charset="-120"/>
              </a:rPr>
            </a:br>
            <a:r>
              <a:rPr kumimoji="1" lang="zh-TW" altLang="en-US" b="0" kern="0" dirty="0">
                <a:solidFill>
                  <a:srgbClr val="000099"/>
                </a:solidFill>
                <a:ea typeface="標楷體" pitchFamily="65" charset="-120"/>
              </a:rPr>
              <a:t>榮獲</a:t>
            </a:r>
            <a:r>
              <a:rPr kumimoji="1" lang="en-US" altLang="zh-TW" b="0" kern="0" dirty="0">
                <a:solidFill>
                  <a:srgbClr val="000099"/>
                </a:solidFill>
                <a:ea typeface="標楷體" pitchFamily="65" charset="-120"/>
              </a:rPr>
              <a:t>2013 National Symposium on System Science and Engineering </a:t>
            </a:r>
            <a:r>
              <a:rPr kumimoji="1" lang="zh-TW" altLang="en-US" b="0" kern="0" dirty="0">
                <a:solidFill>
                  <a:srgbClr val="000099"/>
                </a:solidFill>
                <a:ea typeface="標楷體" pitchFamily="65" charset="-120"/>
              </a:rPr>
              <a:t>論文競賽第二名</a:t>
            </a:r>
            <a:endParaRPr kumimoji="1" lang="en-US" altLang="zh-TW" b="0" kern="0" dirty="0">
              <a:solidFill>
                <a:srgbClr val="000099"/>
              </a:solidFill>
              <a:ea typeface="標楷體" pitchFamily="65" charset="-120"/>
            </a:endParaRPr>
          </a:p>
          <a:p>
            <a:pPr marL="342900" indent="-342900" eaLnBrk="0" hangingPunct="0">
              <a:spcBef>
                <a:spcPct val="20000"/>
              </a:spcBef>
              <a:buClr>
                <a:schemeClr val="folHlink"/>
              </a:buClr>
              <a:buSzPct val="60000"/>
              <a:buFont typeface="Wingdings" pitchFamily="2" charset="2"/>
              <a:buChar char="n"/>
            </a:pPr>
            <a:r>
              <a:rPr kumimoji="1" lang="zh-TW" altLang="en-US" b="0" kern="0" dirty="0">
                <a:solidFill>
                  <a:srgbClr val="000099"/>
                </a:solidFill>
                <a:ea typeface="標楷體" pitchFamily="65" charset="-120"/>
              </a:rPr>
              <a:t>電控所張永融</a:t>
            </a:r>
            <a:r>
              <a:rPr kumimoji="1" lang="en-US" altLang="zh-TW" b="0" kern="0" dirty="0">
                <a:solidFill>
                  <a:srgbClr val="000099"/>
                </a:solidFill>
                <a:ea typeface="標楷體" pitchFamily="65" charset="-120"/>
              </a:rPr>
              <a:t>(</a:t>
            </a:r>
            <a:r>
              <a:rPr kumimoji="1" lang="zh-TW" altLang="en-US" b="0" kern="0" dirty="0">
                <a:solidFill>
                  <a:srgbClr val="000099"/>
                </a:solidFill>
                <a:ea typeface="標楷體" pitchFamily="65" charset="-120"/>
              </a:rPr>
              <a:t>胡竹生教授</a:t>
            </a:r>
            <a:r>
              <a:rPr kumimoji="1" lang="en-US" altLang="zh-TW" b="0" kern="0" dirty="0">
                <a:solidFill>
                  <a:srgbClr val="000099"/>
                </a:solidFill>
                <a:ea typeface="標楷體" pitchFamily="65" charset="-120"/>
              </a:rPr>
              <a:t>)</a:t>
            </a:r>
            <a:br>
              <a:rPr kumimoji="1" lang="en-US" altLang="zh-TW" b="0" kern="0" dirty="0">
                <a:solidFill>
                  <a:srgbClr val="000099"/>
                </a:solidFill>
                <a:ea typeface="標楷體" pitchFamily="65" charset="-120"/>
              </a:rPr>
            </a:br>
            <a:r>
              <a:rPr kumimoji="1" lang="zh-TW" altLang="en-US" b="0" kern="0" dirty="0">
                <a:solidFill>
                  <a:srgbClr val="000099"/>
                </a:solidFill>
                <a:ea typeface="標楷體" pitchFamily="65" charset="-120"/>
              </a:rPr>
              <a:t>榮獲</a:t>
            </a:r>
            <a:r>
              <a:rPr kumimoji="1" lang="zh-TW" altLang="en-US" b="0" kern="0" dirty="0" smtClean="0">
                <a:solidFill>
                  <a:srgbClr val="000099"/>
                </a:solidFill>
                <a:ea typeface="標楷體" pitchFamily="65" charset="-120"/>
              </a:rPr>
              <a:t>台灣</a:t>
            </a:r>
            <a:r>
              <a:rPr kumimoji="1" lang="zh-TW" altLang="en-US" b="0" kern="0" dirty="0">
                <a:solidFill>
                  <a:srgbClr val="000099"/>
                </a:solidFill>
                <a:ea typeface="標楷體" pitchFamily="65" charset="-120"/>
              </a:rPr>
              <a:t>機器人學會</a:t>
            </a:r>
            <a:r>
              <a:rPr kumimoji="1" lang="en-US" altLang="zh-TW" b="0" kern="0" dirty="0">
                <a:solidFill>
                  <a:srgbClr val="000099"/>
                </a:solidFill>
                <a:ea typeface="標楷體" pitchFamily="65" charset="-120"/>
              </a:rPr>
              <a:t>101</a:t>
            </a:r>
            <a:r>
              <a:rPr kumimoji="1" lang="zh-TW" altLang="en-US" b="0" kern="0" dirty="0">
                <a:solidFill>
                  <a:srgbClr val="000099"/>
                </a:solidFill>
                <a:ea typeface="標楷體" pitchFamily="65" charset="-120"/>
              </a:rPr>
              <a:t>年度博士論文 特優獎</a:t>
            </a:r>
          </a:p>
        </p:txBody>
      </p:sp>
      <p:sp>
        <p:nvSpPr>
          <p:cNvPr id="15" name="標題 3"/>
          <p:cNvSpPr txBox="1">
            <a:spLocks/>
          </p:cNvSpPr>
          <p:nvPr/>
        </p:nvSpPr>
        <p:spPr bwMode="auto">
          <a:xfrm>
            <a:off x="0" y="0"/>
            <a:ext cx="99060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a:lstStyle>
          <a:p>
            <a:r>
              <a:rPr lang="zh-TW" altLang="en-US" kern="0" dirty="0" smtClean="0"/>
              <a:t>            傑出研究成果  </a:t>
            </a:r>
            <a:r>
              <a:rPr lang="en-US" altLang="zh-TW" kern="0" dirty="0" smtClean="0"/>
              <a:t>(2/5)</a:t>
            </a:r>
            <a:endParaRPr lang="zh-TW" altLang="en-US" kern="0" dirty="0"/>
          </a:p>
        </p:txBody>
      </p:sp>
    </p:spTree>
    <p:extLst>
      <p:ext uri="{BB962C8B-B14F-4D97-AF65-F5344CB8AC3E}">
        <p14:creationId xmlns:p14="http://schemas.microsoft.com/office/powerpoint/2010/main" xmlns="" val="15972239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p:cNvPicPr>
            <a:picLocks noChangeAspect="1" noChangeArrowheads="1"/>
          </p:cNvPicPr>
          <p:nvPr/>
        </p:nvPicPr>
        <p:blipFill>
          <a:blip r:embed="rId2" cstate="print"/>
          <a:srcRect/>
          <a:stretch>
            <a:fillRect/>
          </a:stretch>
        </p:blipFill>
        <p:spPr bwMode="auto">
          <a:xfrm>
            <a:off x="783301" y="1531545"/>
            <a:ext cx="3671887" cy="3049587"/>
          </a:xfrm>
          <a:prstGeom prst="rect">
            <a:avLst/>
          </a:prstGeom>
          <a:noFill/>
          <a:ln w="9525">
            <a:noFill/>
            <a:miter lim="800000"/>
            <a:headEnd/>
            <a:tailEnd/>
          </a:ln>
        </p:spPr>
      </p:pic>
      <p:sp>
        <p:nvSpPr>
          <p:cNvPr id="6" name="內容版面配置區 5"/>
          <p:cNvSpPr>
            <a:spLocks noGrp="1"/>
          </p:cNvSpPr>
          <p:nvPr>
            <p:ph sz="quarter" idx="4"/>
          </p:nvPr>
        </p:nvSpPr>
        <p:spPr>
          <a:xfrm>
            <a:off x="200474" y="4764289"/>
            <a:ext cx="4752528" cy="1617043"/>
          </a:xfrm>
        </p:spPr>
        <p:txBody>
          <a:bodyPr/>
          <a:lstStyle/>
          <a:p>
            <a:r>
              <a:rPr lang="zh-TW" altLang="en-US" sz="1400" b="0" dirty="0" smtClean="0"/>
              <a:t>電控所何盈杰</a:t>
            </a:r>
            <a:r>
              <a:rPr lang="en-US" altLang="zh-TW" sz="1400" b="0" dirty="0" smtClean="0"/>
              <a:t>…</a:t>
            </a:r>
            <a:r>
              <a:rPr lang="zh-TW" altLang="en-US" sz="1400" b="0" dirty="0" smtClean="0"/>
              <a:t>等</a:t>
            </a:r>
            <a:r>
              <a:rPr lang="en-US" altLang="zh-TW" sz="1400" b="0" dirty="0" smtClean="0"/>
              <a:t>(</a:t>
            </a:r>
            <a:r>
              <a:rPr lang="zh-TW" altLang="en-US" sz="1400" b="0" dirty="0" smtClean="0"/>
              <a:t>蘇朝琴教授</a:t>
            </a:r>
            <a:r>
              <a:rPr lang="en-US" altLang="zh-TW" sz="1400" b="0" dirty="0" smtClean="0"/>
              <a:t>)</a:t>
            </a:r>
            <a:r>
              <a:rPr lang="zh-TW" altLang="en-US" sz="1400" dirty="0" smtClean="0"/>
              <a:t> </a:t>
            </a:r>
            <a:r>
              <a:rPr lang="zh-TW" altLang="en-US" sz="1400" b="0" dirty="0" smtClean="0"/>
              <a:t> </a:t>
            </a:r>
            <a:r>
              <a:rPr lang="en-US" altLang="zh-TW" sz="1400" b="0" dirty="0" smtClean="0"/>
              <a:t/>
            </a:r>
            <a:br>
              <a:rPr lang="en-US" altLang="zh-TW" sz="1400" b="0" dirty="0" smtClean="0"/>
            </a:br>
            <a:r>
              <a:rPr lang="zh-TW" altLang="en-US" sz="1400" b="0" dirty="0"/>
              <a:t>榮獲</a:t>
            </a:r>
            <a:r>
              <a:rPr lang="en-US" altLang="zh-TW" sz="1400" b="0" dirty="0" smtClean="0"/>
              <a:t>2013</a:t>
            </a:r>
            <a:r>
              <a:rPr lang="zh-TW" altLang="en-US" sz="1400" b="0" dirty="0" smtClean="0"/>
              <a:t>旺宏金矽獎，銀賞</a:t>
            </a:r>
            <a:r>
              <a:rPr lang="zh-TW" altLang="en-US" sz="1400" b="0" dirty="0"/>
              <a:t>，”用於</a:t>
            </a:r>
            <a:r>
              <a:rPr lang="zh-TW" altLang="en-US" sz="1400" b="0" dirty="0" smtClean="0"/>
              <a:t>可攜式行動照護的微瓦級多功能心臟訊號感測處理單晶片”</a:t>
            </a:r>
            <a:endParaRPr lang="en-US" altLang="zh-TW" sz="1400" b="0" dirty="0" smtClean="0"/>
          </a:p>
          <a:p>
            <a:r>
              <a:rPr lang="zh-TW" altLang="zh-TW" sz="1400" b="0" dirty="0"/>
              <a:t>林進燈</a:t>
            </a:r>
            <a:r>
              <a:rPr lang="zh-TW" altLang="en-US" sz="1400" b="0" dirty="0" smtClean="0"/>
              <a:t>教授</a:t>
            </a:r>
            <a:r>
              <a:rPr lang="zh-TW" altLang="en-US" sz="1400" b="0" dirty="0"/>
              <a:t>榮獲</a:t>
            </a:r>
            <a:r>
              <a:rPr lang="en-US" altLang="zh-TW" sz="1400" b="0" dirty="0" smtClean="0"/>
              <a:t>2013</a:t>
            </a:r>
            <a:r>
              <a:rPr lang="zh-TW" altLang="zh-TW" sz="1400" b="0" dirty="0"/>
              <a:t>旺宏金矽獎，銀獎，”</a:t>
            </a:r>
            <a:r>
              <a:rPr lang="en-US" altLang="zh-TW" sz="1400" b="0" dirty="0"/>
              <a:t>Super Smart Sweet-Scented Sleep System (6S) </a:t>
            </a:r>
            <a:r>
              <a:rPr lang="zh-TW" altLang="zh-TW" sz="1400" b="0" dirty="0"/>
              <a:t>智慧芳香舒眠系統”</a:t>
            </a:r>
            <a:endParaRPr lang="en-US" altLang="zh-TW" sz="1400" b="0" dirty="0"/>
          </a:p>
        </p:txBody>
      </p:sp>
      <p:sp>
        <p:nvSpPr>
          <p:cNvPr id="7" name="矩形 4"/>
          <p:cNvSpPr>
            <a:spLocks noChangeArrowheads="1"/>
          </p:cNvSpPr>
          <p:nvPr/>
        </p:nvSpPr>
        <p:spPr bwMode="auto">
          <a:xfrm>
            <a:off x="2024119" y="1062265"/>
            <a:ext cx="1518364" cy="492443"/>
          </a:xfrm>
          <a:prstGeom prst="rect">
            <a:avLst/>
          </a:prstGeom>
          <a:noFill/>
          <a:ln w="9525">
            <a:noFill/>
            <a:miter lim="800000"/>
            <a:headEnd/>
            <a:tailEnd/>
          </a:ln>
        </p:spPr>
        <p:txBody>
          <a:bodyPr wrap="none">
            <a:spAutoFit/>
          </a:bodyPr>
          <a:lstStyle/>
          <a:p>
            <a:pPr algn="ctr"/>
            <a:r>
              <a:rPr kumimoji="1" lang="zh-TW" altLang="en-US" sz="2600" dirty="0" smtClean="0">
                <a:solidFill>
                  <a:srgbClr val="0000FF"/>
                </a:solidFill>
                <a:latin typeface="Arial" charset="0"/>
                <a:ea typeface="標楷體" pitchFamily="65" charset="-120"/>
              </a:rPr>
              <a:t>生醫工程</a:t>
            </a:r>
            <a:endParaRPr kumimoji="1" lang="zh-TW" altLang="en-US" sz="2600" dirty="0">
              <a:solidFill>
                <a:srgbClr val="0000FF"/>
              </a:solidFill>
              <a:latin typeface="Arial" charset="0"/>
              <a:ea typeface="標楷體" pitchFamily="65" charset="-120"/>
            </a:endParaRPr>
          </a:p>
        </p:txBody>
      </p:sp>
      <p:grpSp>
        <p:nvGrpSpPr>
          <p:cNvPr id="3" name="Group 13"/>
          <p:cNvGrpSpPr>
            <a:grpSpLocks/>
          </p:cNvGrpSpPr>
          <p:nvPr/>
        </p:nvGrpSpPr>
        <p:grpSpPr bwMode="auto">
          <a:xfrm>
            <a:off x="3440833" y="3359894"/>
            <a:ext cx="909638" cy="1365250"/>
            <a:chOff x="385" y="3022"/>
            <a:chExt cx="573" cy="860"/>
          </a:xfrm>
        </p:grpSpPr>
        <p:pic>
          <p:nvPicPr>
            <p:cNvPr id="11" name="Picture 14" descr="PDA"/>
            <p:cNvPicPr>
              <a:picLocks noChangeAspect="1" noChangeArrowheads="1"/>
            </p:cNvPicPr>
            <p:nvPr/>
          </p:nvPicPr>
          <p:blipFill>
            <a:blip r:embed="rId3" cstate="print"/>
            <a:srcRect/>
            <a:stretch>
              <a:fillRect/>
            </a:stretch>
          </p:blipFill>
          <p:spPr bwMode="auto">
            <a:xfrm>
              <a:off x="385" y="3022"/>
              <a:ext cx="573" cy="860"/>
            </a:xfrm>
            <a:prstGeom prst="rect">
              <a:avLst/>
            </a:prstGeom>
            <a:noFill/>
            <a:ln w="9525">
              <a:noFill/>
              <a:miter lim="800000"/>
              <a:headEnd/>
              <a:tailEnd/>
            </a:ln>
          </p:spPr>
        </p:pic>
        <p:pic>
          <p:nvPicPr>
            <p:cNvPr id="12" name="Picture 15"/>
            <p:cNvPicPr>
              <a:picLocks noChangeAspect="1" noChangeArrowheads="1"/>
            </p:cNvPicPr>
            <p:nvPr/>
          </p:nvPicPr>
          <p:blipFill>
            <a:blip r:embed="rId4" cstate="print"/>
            <a:srcRect/>
            <a:stretch>
              <a:fillRect/>
            </a:stretch>
          </p:blipFill>
          <p:spPr bwMode="auto">
            <a:xfrm>
              <a:off x="483" y="3339"/>
              <a:ext cx="363" cy="251"/>
            </a:xfrm>
            <a:prstGeom prst="rect">
              <a:avLst/>
            </a:prstGeom>
            <a:noFill/>
            <a:ln w="9525">
              <a:noFill/>
              <a:miter lim="800000"/>
              <a:headEnd/>
              <a:tailEnd/>
            </a:ln>
          </p:spPr>
        </p:pic>
      </p:grpSp>
      <p:sp>
        <p:nvSpPr>
          <p:cNvPr id="15" name="內容版面配置區 41"/>
          <p:cNvSpPr txBox="1">
            <a:spLocks/>
          </p:cNvSpPr>
          <p:nvPr/>
        </p:nvSpPr>
        <p:spPr bwMode="auto">
          <a:xfrm>
            <a:off x="5032410" y="4764289"/>
            <a:ext cx="4378325" cy="1689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folHlink"/>
              </a:buClr>
              <a:buSzPct val="60000"/>
              <a:buFont typeface="Wingdings" pitchFamily="2" charset="2"/>
              <a:buChar char="n"/>
            </a:pP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電信所 戴凱明</a:t>
            </a:r>
            <a:r>
              <a:rPr lang="zh-TW" altLang="en-US" b="0" dirty="0" smtClean="0"/>
              <a:t>、</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李昀叡</a:t>
            </a:r>
            <a:r>
              <a:rPr lang="zh-TW" altLang="en-US" b="0" dirty="0" smtClean="0"/>
              <a:t>、</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譚怡陽</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鍾世忠教授</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a:t>
            </a:r>
            <a:b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b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榮獲第一屆桓達科技論文獎 佳作</a:t>
            </a:r>
            <a:endPar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endParaRPr>
          </a:p>
          <a:p>
            <a:pPr marL="342900" indent="-342900" eaLnBrk="0" hangingPunct="0">
              <a:spcBef>
                <a:spcPct val="20000"/>
              </a:spcBef>
              <a:buClr>
                <a:schemeClr val="folHlink"/>
              </a:buClr>
              <a:buSzPct val="60000"/>
              <a:buFont typeface="Wingdings" pitchFamily="2" charset="2"/>
              <a:buChar char="n"/>
              <a:defRPr/>
            </a:pPr>
            <a:r>
              <a:rPr kumimoji="1" lang="zh-TW" altLang="en-US" b="0" kern="0" dirty="0">
                <a:solidFill>
                  <a:srgbClr val="000099"/>
                </a:solidFill>
                <a:latin typeface="+mn-lt"/>
                <a:ea typeface="標楷體" pitchFamily="65" charset="-120"/>
              </a:rPr>
              <a:t>電信所江建學</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李義明教授</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 </a:t>
            </a:r>
            <a:r>
              <a:rPr kumimoji="1" lang="en-US" altLang="zh-TW" b="0" kern="0" dirty="0">
                <a:solidFill>
                  <a:srgbClr val="000099"/>
                </a:solidFill>
                <a:latin typeface="+mn-lt"/>
                <a:ea typeface="標楷體" pitchFamily="65" charset="-120"/>
              </a:rPr>
              <a:t/>
            </a:r>
            <a:br>
              <a:rPr kumimoji="1" lang="en-US" altLang="zh-TW" b="0" kern="0" dirty="0">
                <a:solidFill>
                  <a:srgbClr val="000099"/>
                </a:solidFill>
                <a:latin typeface="+mn-lt"/>
                <a:ea typeface="標楷體" pitchFamily="65" charset="-120"/>
              </a:rPr>
            </a:br>
            <a:r>
              <a:rPr kumimoji="1" lang="zh-TW" altLang="en-US" b="0" kern="0" dirty="0">
                <a:solidFill>
                  <a:srgbClr val="000099"/>
                </a:solidFill>
                <a:ea typeface="標楷體" pitchFamily="65" charset="-120"/>
              </a:rPr>
              <a:t>榮獲</a:t>
            </a:r>
            <a:r>
              <a:rPr kumimoji="1" lang="en-US" altLang="zh-TW" b="0" kern="0" dirty="0" smtClean="0">
                <a:solidFill>
                  <a:srgbClr val="000099"/>
                </a:solidFill>
                <a:latin typeface="+mn-lt"/>
                <a:ea typeface="標楷體" pitchFamily="65" charset="-120"/>
              </a:rPr>
              <a:t>IMID </a:t>
            </a:r>
            <a:r>
              <a:rPr kumimoji="1" lang="en-US" altLang="zh-TW" b="0" kern="0" dirty="0">
                <a:solidFill>
                  <a:srgbClr val="000099"/>
                </a:solidFill>
                <a:latin typeface="+mn-lt"/>
                <a:ea typeface="標楷體" pitchFamily="65" charset="-120"/>
              </a:rPr>
              <a:t>2013 </a:t>
            </a:r>
            <a:r>
              <a:rPr kumimoji="1" lang="zh-TW" altLang="en-US" b="0" kern="0" dirty="0">
                <a:solidFill>
                  <a:srgbClr val="000099"/>
                </a:solidFill>
                <a:latin typeface="+mn-lt"/>
                <a:ea typeface="標楷體" pitchFamily="65" charset="-120"/>
              </a:rPr>
              <a:t>第 </a:t>
            </a:r>
            <a:r>
              <a:rPr kumimoji="1" lang="en-US" altLang="zh-TW" b="0" kern="0" dirty="0">
                <a:solidFill>
                  <a:srgbClr val="000099"/>
                </a:solidFill>
                <a:latin typeface="+mn-lt"/>
                <a:ea typeface="標楷體" pitchFamily="65" charset="-120"/>
              </a:rPr>
              <a:t>13 </a:t>
            </a:r>
            <a:r>
              <a:rPr kumimoji="1" lang="zh-TW" altLang="en-US" b="0" kern="0" dirty="0">
                <a:solidFill>
                  <a:srgbClr val="000099"/>
                </a:solidFill>
                <a:latin typeface="+mn-lt"/>
                <a:ea typeface="標楷體" pitchFamily="65" charset="-120"/>
              </a:rPr>
              <a:t>屆國際資訊顯示會議 </a:t>
            </a:r>
            <a:r>
              <a:rPr kumimoji="1" lang="en-US" altLang="zh-TW" b="0" kern="0" dirty="0">
                <a:solidFill>
                  <a:srgbClr val="000099"/>
                </a:solidFill>
                <a:latin typeface="+mn-lt"/>
                <a:ea typeface="標楷體" pitchFamily="65" charset="-120"/>
              </a:rPr>
              <a:t>KIDS</a:t>
            </a:r>
            <a:r>
              <a:rPr kumimoji="1" lang="zh-TW" altLang="en-US" b="0" kern="0" dirty="0">
                <a:solidFill>
                  <a:srgbClr val="000099"/>
                </a:solidFill>
                <a:latin typeface="+mn-lt"/>
                <a:ea typeface="標楷體" pitchFamily="65" charset="-120"/>
              </a:rPr>
              <a:t>銀牌獎</a:t>
            </a:r>
            <a:endParaRPr kumimoji="1" lang="en-US" altLang="zh-TW" b="0" kern="0" dirty="0">
              <a:solidFill>
                <a:srgbClr val="000099"/>
              </a:solidFill>
              <a:latin typeface="+mn-lt"/>
              <a:ea typeface="標楷體" pitchFamily="65" charset="-120"/>
            </a:endParaRP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itchFamily="2" charset="2"/>
              <a:buChar char="n"/>
              <a:tabLst/>
              <a:defRPr/>
            </a:pPr>
            <a:endParaRPr kumimoji="1" lang="zh-TW" altLang="en-US" sz="1200" b="0" i="0" u="none" strike="noStrike" kern="0" cap="none" spc="0" normalizeH="0" baseline="0" noProof="0" dirty="0">
              <a:ln>
                <a:noFill/>
              </a:ln>
              <a:solidFill>
                <a:srgbClr val="000099"/>
              </a:solidFill>
              <a:effectLst/>
              <a:uLnTx/>
              <a:uFillTx/>
              <a:latin typeface="+mn-lt"/>
              <a:ea typeface="標楷體" pitchFamily="65" charset="-120"/>
              <a:cs typeface="+mn-cs"/>
            </a:endParaRPr>
          </a:p>
        </p:txBody>
      </p:sp>
      <p:grpSp>
        <p:nvGrpSpPr>
          <p:cNvPr id="16" name="群組 12"/>
          <p:cNvGrpSpPr>
            <a:grpSpLocks/>
          </p:cNvGrpSpPr>
          <p:nvPr/>
        </p:nvGrpSpPr>
        <p:grpSpPr bwMode="auto">
          <a:xfrm>
            <a:off x="4880994" y="1662899"/>
            <a:ext cx="4752528" cy="2918230"/>
            <a:chOff x="-63500" y="1788929"/>
            <a:chExt cx="9020175" cy="4918345"/>
          </a:xfrm>
        </p:grpSpPr>
        <p:pic>
          <p:nvPicPr>
            <p:cNvPr id="17" name="Picture 26"/>
            <p:cNvPicPr>
              <a:picLocks noChangeAspect="1" noChangeArrowheads="1"/>
            </p:cNvPicPr>
            <p:nvPr/>
          </p:nvPicPr>
          <p:blipFill>
            <a:blip r:embed="rId5" cstate="print">
              <a:lum bright="26000" contrast="60000"/>
            </a:blip>
            <a:srcRect/>
            <a:stretch>
              <a:fillRect/>
            </a:stretch>
          </p:blipFill>
          <p:spPr bwMode="auto">
            <a:xfrm>
              <a:off x="7853363" y="2089150"/>
              <a:ext cx="1103312" cy="3240088"/>
            </a:xfrm>
            <a:prstGeom prst="rect">
              <a:avLst/>
            </a:prstGeom>
            <a:noFill/>
            <a:ln w="9525">
              <a:noFill/>
              <a:miter lim="800000"/>
              <a:headEnd/>
              <a:tailEnd/>
            </a:ln>
          </p:spPr>
        </p:pic>
        <p:sp>
          <p:nvSpPr>
            <p:cNvPr id="18" name="Rectangle 5"/>
            <p:cNvSpPr>
              <a:spLocks noChangeArrowheads="1"/>
            </p:cNvSpPr>
            <p:nvPr/>
          </p:nvSpPr>
          <p:spPr bwMode="auto">
            <a:xfrm>
              <a:off x="180718" y="1915054"/>
              <a:ext cx="8423905" cy="533457"/>
            </a:xfrm>
            <a:prstGeom prst="rect">
              <a:avLst/>
            </a:prstGeom>
            <a:noFill/>
            <a:ln w="9525">
              <a:noFill/>
              <a:miter lim="800000"/>
              <a:headEnd/>
              <a:tailEnd/>
            </a:ln>
          </p:spPr>
          <p:txBody>
            <a:bodyPr anchor="ctr"/>
            <a:lstStyle/>
            <a:p>
              <a:pPr fontAlgn="ctr">
                <a:defRPr/>
              </a:pPr>
              <a:r>
                <a:rPr kumimoji="1" lang="en-US" altLang="zh-TW" sz="1800" b="0" dirty="0">
                  <a:solidFill>
                    <a:srgbClr val="3333CC"/>
                  </a:solidFill>
                  <a:effectLst>
                    <a:outerShdw blurRad="38100" dist="38100" dir="2700000" algn="tl">
                      <a:srgbClr val="C0C0C0"/>
                    </a:outerShdw>
                  </a:effectLst>
                  <a:latin typeface="Arial" charset="0"/>
                  <a:ea typeface="標楷體" pitchFamily="65" charset="-120"/>
                </a:rPr>
                <a:t>Novel 5GHz Antenna Integrated System-on-Package (SOP)</a:t>
              </a:r>
            </a:p>
          </p:txBody>
        </p:sp>
        <p:sp>
          <p:nvSpPr>
            <p:cNvPr id="19" name="Rectangle 15"/>
            <p:cNvSpPr>
              <a:spLocks noChangeArrowheads="1"/>
            </p:cNvSpPr>
            <p:nvPr/>
          </p:nvSpPr>
          <p:spPr bwMode="auto">
            <a:xfrm>
              <a:off x="-63500" y="1788929"/>
              <a:ext cx="350615" cy="1400551"/>
            </a:xfrm>
            <a:prstGeom prst="rect">
              <a:avLst/>
            </a:prstGeom>
            <a:noFill/>
            <a:ln w="9525">
              <a:noFill/>
              <a:miter lim="800000"/>
              <a:headEnd/>
              <a:tailEnd/>
            </a:ln>
          </p:spPr>
          <p:txBody>
            <a:bodyPr wrap="none" anchor="ctr">
              <a:spAutoFit/>
            </a:bodyPr>
            <a:lstStyle/>
            <a:p>
              <a:endParaRPr kumimoji="1" lang="zh-TW" altLang="en-US" sz="4800" b="0">
                <a:solidFill>
                  <a:srgbClr val="000000"/>
                </a:solidFill>
                <a:latin typeface="Arial" charset="0"/>
              </a:endParaRPr>
            </a:p>
          </p:txBody>
        </p:sp>
        <p:pic>
          <p:nvPicPr>
            <p:cNvPr id="20" name="Picture 16" descr="圖片1"/>
            <p:cNvPicPr>
              <a:picLocks noChangeAspect="1" noChangeArrowheads="1"/>
            </p:cNvPicPr>
            <p:nvPr/>
          </p:nvPicPr>
          <p:blipFill>
            <a:blip r:embed="rId6" cstate="print"/>
            <a:srcRect/>
            <a:stretch>
              <a:fillRect/>
            </a:stretch>
          </p:blipFill>
          <p:spPr bwMode="auto">
            <a:xfrm>
              <a:off x="68263" y="2924175"/>
              <a:ext cx="2865437" cy="1195388"/>
            </a:xfrm>
            <a:prstGeom prst="rect">
              <a:avLst/>
            </a:prstGeom>
            <a:noFill/>
            <a:ln w="9525">
              <a:noFill/>
              <a:miter lim="800000"/>
              <a:headEnd/>
              <a:tailEnd/>
            </a:ln>
          </p:spPr>
        </p:pic>
        <p:sp>
          <p:nvSpPr>
            <p:cNvPr id="21" name="Rectangle 33"/>
            <p:cNvSpPr>
              <a:spLocks noChangeArrowheads="1"/>
            </p:cNvSpPr>
            <p:nvPr/>
          </p:nvSpPr>
          <p:spPr bwMode="auto">
            <a:xfrm>
              <a:off x="3959226" y="2459039"/>
              <a:ext cx="962026" cy="985572"/>
            </a:xfrm>
            <a:prstGeom prst="rect">
              <a:avLst/>
            </a:prstGeom>
            <a:noFill/>
            <a:ln w="9525">
              <a:noFill/>
              <a:miter lim="800000"/>
              <a:headEnd/>
              <a:tailEnd/>
            </a:ln>
          </p:spPr>
          <p:txBody>
            <a:bodyPr wrap="none">
              <a:spAutoFit/>
            </a:bodyPr>
            <a:lstStyle/>
            <a:p>
              <a:pPr algn="ctr"/>
              <a:r>
                <a:rPr kumimoji="1" lang="en-US" altLang="zh-TW" sz="3200" b="0">
                  <a:solidFill>
                    <a:srgbClr val="FF0000"/>
                  </a:solidFill>
                  <a:latin typeface="Albertus Extra Bold"/>
                </a:rPr>
                <a:t>   </a:t>
              </a:r>
              <a:endParaRPr kumimoji="1" lang="en-US" altLang="zh-TW" sz="3200" b="0" baseline="30000">
                <a:solidFill>
                  <a:srgbClr val="FF0000"/>
                </a:solidFill>
                <a:latin typeface="Albertus Extra Bold"/>
              </a:endParaRPr>
            </a:p>
          </p:txBody>
        </p:sp>
        <p:pic>
          <p:nvPicPr>
            <p:cNvPr id="22" name="Picture 4"/>
            <p:cNvPicPr>
              <a:picLocks noChangeAspect="1" noChangeArrowheads="1"/>
            </p:cNvPicPr>
            <p:nvPr/>
          </p:nvPicPr>
          <p:blipFill>
            <a:blip r:embed="rId7" cstate="print"/>
            <a:srcRect/>
            <a:stretch>
              <a:fillRect/>
            </a:stretch>
          </p:blipFill>
          <p:spPr bwMode="auto">
            <a:xfrm>
              <a:off x="3462338" y="2952750"/>
              <a:ext cx="1982787" cy="1247775"/>
            </a:xfrm>
            <a:prstGeom prst="rect">
              <a:avLst/>
            </a:prstGeom>
            <a:noFill/>
            <a:ln w="9525">
              <a:noFill/>
              <a:miter lim="800000"/>
              <a:headEnd/>
              <a:tailEnd/>
            </a:ln>
          </p:spPr>
        </p:pic>
        <p:sp>
          <p:nvSpPr>
            <p:cNvPr id="23" name="Line 5"/>
            <p:cNvSpPr>
              <a:spLocks noChangeAspect="1" noChangeShapeType="1"/>
            </p:cNvSpPr>
            <p:nvPr/>
          </p:nvSpPr>
          <p:spPr bwMode="auto">
            <a:xfrm flipV="1">
              <a:off x="4538663" y="2419350"/>
              <a:ext cx="0" cy="422275"/>
            </a:xfrm>
            <a:prstGeom prst="line">
              <a:avLst/>
            </a:prstGeom>
            <a:noFill/>
            <a:ln w="9525">
              <a:solidFill>
                <a:schemeClr val="tx1"/>
              </a:solidFill>
              <a:round/>
              <a:headEnd/>
              <a:tailEnd type="triangle" w="med" len="med"/>
            </a:ln>
          </p:spPr>
          <p:txBody>
            <a:bodyPr/>
            <a:lstStyle/>
            <a:p>
              <a:endParaRPr lang="zh-TW" altLang="en-US"/>
            </a:p>
          </p:txBody>
        </p:sp>
        <p:sp>
          <p:nvSpPr>
            <p:cNvPr id="24" name="Line 6"/>
            <p:cNvSpPr>
              <a:spLocks noChangeAspect="1" noChangeShapeType="1"/>
            </p:cNvSpPr>
            <p:nvPr/>
          </p:nvSpPr>
          <p:spPr bwMode="auto">
            <a:xfrm flipH="1">
              <a:off x="3859213" y="2841625"/>
              <a:ext cx="679450" cy="369888"/>
            </a:xfrm>
            <a:prstGeom prst="line">
              <a:avLst/>
            </a:prstGeom>
            <a:noFill/>
            <a:ln w="9525">
              <a:solidFill>
                <a:schemeClr val="tx1"/>
              </a:solidFill>
              <a:round/>
              <a:headEnd/>
              <a:tailEnd type="triangle" w="med" len="med"/>
            </a:ln>
          </p:spPr>
          <p:txBody>
            <a:bodyPr/>
            <a:lstStyle/>
            <a:p>
              <a:endParaRPr lang="zh-TW" altLang="en-US"/>
            </a:p>
          </p:txBody>
        </p:sp>
        <p:sp>
          <p:nvSpPr>
            <p:cNvPr id="25" name="Line 7"/>
            <p:cNvSpPr>
              <a:spLocks noChangeAspect="1" noChangeShapeType="1"/>
            </p:cNvSpPr>
            <p:nvPr/>
          </p:nvSpPr>
          <p:spPr bwMode="auto">
            <a:xfrm>
              <a:off x="4538663" y="2841625"/>
              <a:ext cx="509587" cy="263525"/>
            </a:xfrm>
            <a:prstGeom prst="line">
              <a:avLst/>
            </a:prstGeom>
            <a:noFill/>
            <a:ln w="9525">
              <a:solidFill>
                <a:schemeClr val="tx1"/>
              </a:solidFill>
              <a:round/>
              <a:headEnd/>
              <a:tailEnd type="triangle" w="med" len="med"/>
            </a:ln>
          </p:spPr>
          <p:txBody>
            <a:bodyPr/>
            <a:lstStyle/>
            <a:p>
              <a:endParaRPr lang="zh-TW" altLang="en-US"/>
            </a:p>
          </p:txBody>
        </p:sp>
        <p:sp>
          <p:nvSpPr>
            <p:cNvPr id="26" name="Text Box 8"/>
            <p:cNvSpPr txBox="1">
              <a:spLocks noChangeAspect="1" noChangeArrowheads="1"/>
            </p:cNvSpPr>
            <p:nvPr/>
          </p:nvSpPr>
          <p:spPr bwMode="auto">
            <a:xfrm>
              <a:off x="3641727" y="3011490"/>
              <a:ext cx="545208" cy="622467"/>
            </a:xfrm>
            <a:prstGeom prst="rect">
              <a:avLst/>
            </a:prstGeom>
            <a:noFill/>
            <a:ln w="9525">
              <a:noFill/>
              <a:miter lim="800000"/>
              <a:headEnd/>
              <a:tailEnd/>
            </a:ln>
          </p:spPr>
          <p:txBody>
            <a:bodyPr wrap="none">
              <a:spAutoFit/>
            </a:bodyPr>
            <a:lstStyle/>
            <a:p>
              <a:r>
                <a:rPr kumimoji="1" lang="en-US" altLang="zh-TW" sz="1800" b="0" i="1">
                  <a:solidFill>
                    <a:srgbClr val="000000"/>
                  </a:solidFill>
                  <a:latin typeface="Times New Roman" pitchFamily="18" charset="0"/>
                </a:rPr>
                <a:t>x</a:t>
              </a:r>
            </a:p>
          </p:txBody>
        </p:sp>
        <p:sp>
          <p:nvSpPr>
            <p:cNvPr id="27" name="Text Box 9"/>
            <p:cNvSpPr txBox="1">
              <a:spLocks noChangeAspect="1" noChangeArrowheads="1"/>
            </p:cNvSpPr>
            <p:nvPr/>
          </p:nvSpPr>
          <p:spPr bwMode="auto">
            <a:xfrm>
              <a:off x="5051426" y="2905125"/>
              <a:ext cx="545208" cy="622467"/>
            </a:xfrm>
            <a:prstGeom prst="rect">
              <a:avLst/>
            </a:prstGeom>
            <a:noFill/>
            <a:ln w="9525">
              <a:noFill/>
              <a:miter lim="800000"/>
              <a:headEnd/>
              <a:tailEnd/>
            </a:ln>
          </p:spPr>
          <p:txBody>
            <a:bodyPr wrap="none">
              <a:spAutoFit/>
            </a:bodyPr>
            <a:lstStyle/>
            <a:p>
              <a:r>
                <a:rPr kumimoji="1" lang="en-US" altLang="zh-TW" sz="1800" b="0" i="1">
                  <a:solidFill>
                    <a:srgbClr val="000000"/>
                  </a:solidFill>
                  <a:latin typeface="Times New Roman" pitchFamily="18" charset="0"/>
                </a:rPr>
                <a:t>y</a:t>
              </a:r>
            </a:p>
          </p:txBody>
        </p:sp>
        <p:sp>
          <p:nvSpPr>
            <p:cNvPr id="28" name="Text Box 10"/>
            <p:cNvSpPr txBox="1">
              <a:spLocks noChangeAspect="1" noChangeArrowheads="1"/>
            </p:cNvSpPr>
            <p:nvPr/>
          </p:nvSpPr>
          <p:spPr bwMode="auto">
            <a:xfrm>
              <a:off x="4292598" y="2233613"/>
              <a:ext cx="469900" cy="622467"/>
            </a:xfrm>
            <a:prstGeom prst="rect">
              <a:avLst/>
            </a:prstGeom>
            <a:noFill/>
            <a:ln w="9525">
              <a:noFill/>
              <a:miter lim="800000"/>
              <a:headEnd/>
              <a:tailEnd/>
            </a:ln>
          </p:spPr>
          <p:txBody>
            <a:bodyPr>
              <a:spAutoFit/>
            </a:bodyPr>
            <a:lstStyle/>
            <a:p>
              <a:r>
                <a:rPr kumimoji="1" lang="en-US" altLang="zh-TW" sz="1800" b="0" i="1" dirty="0">
                  <a:solidFill>
                    <a:srgbClr val="000000"/>
                  </a:solidFill>
                  <a:latin typeface="Times New Roman" pitchFamily="18" charset="0"/>
                </a:rPr>
                <a:t>z</a:t>
              </a:r>
            </a:p>
          </p:txBody>
        </p:sp>
        <p:sp>
          <p:nvSpPr>
            <p:cNvPr id="29" name="Text Box 12"/>
            <p:cNvSpPr txBox="1">
              <a:spLocks noChangeArrowheads="1"/>
            </p:cNvSpPr>
            <p:nvPr/>
          </p:nvSpPr>
          <p:spPr bwMode="auto">
            <a:xfrm>
              <a:off x="-63500" y="4271962"/>
              <a:ext cx="3030539" cy="338137"/>
            </a:xfrm>
            <a:prstGeom prst="rect">
              <a:avLst/>
            </a:prstGeom>
            <a:solidFill>
              <a:srgbClr val="99CCFF">
                <a:alpha val="30196"/>
              </a:srgbClr>
            </a:solidFill>
            <a:ln w="12700">
              <a:solidFill>
                <a:schemeClr val="folHlink"/>
              </a:solidFill>
              <a:miter lim="800000"/>
              <a:headEnd/>
              <a:tailEnd/>
            </a:ln>
          </p:spPr>
          <p:txBody>
            <a:bodyPr lIns="101370" tIns="50685" rIns="101370" bIns="50685"/>
            <a:lstStyle/>
            <a:p>
              <a:pPr algn="ctr">
                <a:lnSpc>
                  <a:spcPct val="80000"/>
                </a:lnSpc>
              </a:pPr>
              <a:r>
                <a:rPr lang="en-US" altLang="zh-TW">
                  <a:solidFill>
                    <a:srgbClr val="3333CC"/>
                  </a:solidFill>
                  <a:latin typeface="Times New Roman" pitchFamily="18" charset="0"/>
                </a:rPr>
                <a:t>Module configuration</a:t>
              </a:r>
            </a:p>
          </p:txBody>
        </p:sp>
        <p:sp>
          <p:nvSpPr>
            <p:cNvPr id="30" name="Text Box 13"/>
            <p:cNvSpPr txBox="1">
              <a:spLocks noChangeArrowheads="1"/>
            </p:cNvSpPr>
            <p:nvPr/>
          </p:nvSpPr>
          <p:spPr bwMode="auto">
            <a:xfrm>
              <a:off x="3000375" y="4271962"/>
              <a:ext cx="2408238" cy="338137"/>
            </a:xfrm>
            <a:prstGeom prst="rect">
              <a:avLst/>
            </a:prstGeom>
            <a:solidFill>
              <a:srgbClr val="99CCFF">
                <a:alpha val="30196"/>
              </a:srgbClr>
            </a:solidFill>
            <a:ln w="12700">
              <a:solidFill>
                <a:schemeClr val="folHlink"/>
              </a:solidFill>
              <a:miter lim="800000"/>
              <a:headEnd/>
              <a:tailEnd/>
            </a:ln>
          </p:spPr>
          <p:txBody>
            <a:bodyPr lIns="101370" tIns="50685" rIns="101370" bIns="50685"/>
            <a:lstStyle/>
            <a:p>
              <a:pPr algn="ctr">
                <a:lnSpc>
                  <a:spcPct val="80000"/>
                </a:lnSpc>
              </a:pPr>
              <a:r>
                <a:rPr lang="en-US" altLang="zh-TW">
                  <a:solidFill>
                    <a:srgbClr val="3333CC"/>
                  </a:solidFill>
                  <a:latin typeface="Times New Roman" pitchFamily="18" charset="0"/>
                </a:rPr>
                <a:t>Module layout</a:t>
              </a:r>
            </a:p>
          </p:txBody>
        </p:sp>
        <p:sp>
          <p:nvSpPr>
            <p:cNvPr id="31" name="Line 14"/>
            <p:cNvSpPr>
              <a:spLocks noChangeShapeType="1"/>
            </p:cNvSpPr>
            <p:nvPr/>
          </p:nvSpPr>
          <p:spPr bwMode="auto">
            <a:xfrm>
              <a:off x="3000375" y="3571875"/>
              <a:ext cx="468313" cy="0"/>
            </a:xfrm>
            <a:prstGeom prst="line">
              <a:avLst/>
            </a:prstGeom>
            <a:noFill/>
            <a:ln w="114300" cmpd="tri">
              <a:solidFill>
                <a:srgbClr val="FF0000"/>
              </a:solidFill>
              <a:round/>
              <a:headEnd/>
              <a:tailEnd type="triangle" w="med" len="sm"/>
            </a:ln>
          </p:spPr>
          <p:txBody>
            <a:bodyPr/>
            <a:lstStyle/>
            <a:p>
              <a:endParaRPr lang="zh-TW" altLang="en-US"/>
            </a:p>
          </p:txBody>
        </p:sp>
        <p:sp>
          <p:nvSpPr>
            <p:cNvPr id="32" name="Line 15"/>
            <p:cNvSpPr>
              <a:spLocks noChangeShapeType="1"/>
            </p:cNvSpPr>
            <p:nvPr/>
          </p:nvSpPr>
          <p:spPr bwMode="auto">
            <a:xfrm>
              <a:off x="5549900" y="3560763"/>
              <a:ext cx="468313" cy="0"/>
            </a:xfrm>
            <a:prstGeom prst="line">
              <a:avLst/>
            </a:prstGeom>
            <a:noFill/>
            <a:ln w="114300" cmpd="tri">
              <a:solidFill>
                <a:srgbClr val="FF0000"/>
              </a:solidFill>
              <a:round/>
              <a:headEnd/>
              <a:tailEnd type="triangle" w="med" len="sm"/>
            </a:ln>
          </p:spPr>
          <p:txBody>
            <a:bodyPr/>
            <a:lstStyle/>
            <a:p>
              <a:endParaRPr lang="zh-TW" altLang="en-US"/>
            </a:p>
          </p:txBody>
        </p:sp>
        <p:sp>
          <p:nvSpPr>
            <p:cNvPr id="33" name="Text Box 25"/>
            <p:cNvSpPr txBox="1">
              <a:spLocks noChangeArrowheads="1"/>
            </p:cNvSpPr>
            <p:nvPr/>
          </p:nvSpPr>
          <p:spPr bwMode="auto">
            <a:xfrm>
              <a:off x="6407150" y="4488300"/>
              <a:ext cx="1730374" cy="338137"/>
            </a:xfrm>
            <a:prstGeom prst="rect">
              <a:avLst/>
            </a:prstGeom>
            <a:solidFill>
              <a:srgbClr val="99CCFF">
                <a:alpha val="30196"/>
              </a:srgbClr>
            </a:solidFill>
            <a:ln w="12700">
              <a:solidFill>
                <a:schemeClr val="folHlink"/>
              </a:solidFill>
              <a:miter lim="800000"/>
              <a:headEnd/>
              <a:tailEnd/>
            </a:ln>
          </p:spPr>
          <p:txBody>
            <a:bodyPr lIns="101370" tIns="50685" rIns="101370" bIns="50685"/>
            <a:lstStyle/>
            <a:p>
              <a:pPr algn="ctr">
                <a:lnSpc>
                  <a:spcPct val="80000"/>
                </a:lnSpc>
              </a:pPr>
              <a:r>
                <a:rPr lang="en-US" altLang="zh-TW">
                  <a:solidFill>
                    <a:srgbClr val="3333CC"/>
                  </a:solidFill>
                  <a:latin typeface="Times New Roman" pitchFamily="18" charset="0"/>
                </a:rPr>
                <a:t>Realized module</a:t>
              </a:r>
            </a:p>
          </p:txBody>
        </p:sp>
        <p:grpSp>
          <p:nvGrpSpPr>
            <p:cNvPr id="34" name="Group 27"/>
            <p:cNvGrpSpPr>
              <a:grpSpLocks/>
            </p:cNvGrpSpPr>
            <p:nvPr/>
          </p:nvGrpSpPr>
          <p:grpSpPr bwMode="auto">
            <a:xfrm>
              <a:off x="6499225" y="2906713"/>
              <a:ext cx="1089025" cy="1270000"/>
              <a:chOff x="4241" y="890"/>
              <a:chExt cx="686" cy="800"/>
            </a:xfrm>
          </p:grpSpPr>
          <p:sp>
            <p:nvSpPr>
              <p:cNvPr id="43" name="Rectangle 28"/>
              <p:cNvSpPr>
                <a:spLocks noChangeArrowheads="1"/>
              </p:cNvSpPr>
              <p:nvPr/>
            </p:nvSpPr>
            <p:spPr bwMode="auto">
              <a:xfrm>
                <a:off x="4241" y="890"/>
                <a:ext cx="686" cy="800"/>
              </a:xfrm>
              <a:prstGeom prst="rect">
                <a:avLst/>
              </a:prstGeom>
              <a:solidFill>
                <a:srgbClr val="000000"/>
              </a:solidFill>
              <a:ln w="9525">
                <a:solidFill>
                  <a:schemeClr val="bg1"/>
                </a:solidFill>
                <a:prstDash val="sysDot"/>
                <a:miter lim="800000"/>
                <a:headEnd/>
                <a:tailEnd/>
              </a:ln>
            </p:spPr>
            <p:txBody>
              <a:bodyPr wrap="none" anchor="ctr"/>
              <a:lstStyle/>
              <a:p>
                <a:endParaRPr lang="en-US" altLang="zh-TW" sz="2800" b="0">
                  <a:solidFill>
                    <a:srgbClr val="000000"/>
                  </a:solidFill>
                  <a:latin typeface="Times New Roman" pitchFamily="18" charset="0"/>
                </a:endParaRPr>
              </a:p>
            </p:txBody>
          </p:sp>
          <p:pic>
            <p:nvPicPr>
              <p:cNvPr id="44" name="Picture 29" descr="IMG_0009"/>
              <p:cNvPicPr>
                <a:picLocks noChangeAspect="1" noChangeArrowheads="1"/>
              </p:cNvPicPr>
              <p:nvPr/>
            </p:nvPicPr>
            <p:blipFill>
              <a:blip r:embed="rId8" cstate="print"/>
              <a:srcRect/>
              <a:stretch>
                <a:fillRect/>
              </a:stretch>
            </p:blipFill>
            <p:spPr bwMode="auto">
              <a:xfrm>
                <a:off x="4270" y="924"/>
                <a:ext cx="621" cy="737"/>
              </a:xfrm>
              <a:prstGeom prst="rect">
                <a:avLst/>
              </a:prstGeom>
              <a:noFill/>
              <a:ln w="9525">
                <a:noFill/>
                <a:miter lim="800000"/>
                <a:headEnd/>
                <a:tailEnd/>
              </a:ln>
            </p:spPr>
          </p:pic>
        </p:grpSp>
        <p:sp>
          <p:nvSpPr>
            <p:cNvPr id="35" name="Line 30"/>
            <p:cNvSpPr>
              <a:spLocks noChangeShapeType="1"/>
            </p:cNvSpPr>
            <p:nvPr/>
          </p:nvSpPr>
          <p:spPr bwMode="auto">
            <a:xfrm flipH="1">
              <a:off x="7164388" y="2508250"/>
              <a:ext cx="1303337" cy="838200"/>
            </a:xfrm>
            <a:prstGeom prst="line">
              <a:avLst/>
            </a:prstGeom>
            <a:noFill/>
            <a:ln w="28575">
              <a:solidFill>
                <a:srgbClr val="FF0000"/>
              </a:solidFill>
              <a:round/>
              <a:headEnd/>
              <a:tailEnd type="triangle" w="med" len="med"/>
            </a:ln>
          </p:spPr>
          <p:txBody>
            <a:bodyPr/>
            <a:lstStyle/>
            <a:p>
              <a:endParaRPr lang="zh-TW" altLang="en-US"/>
            </a:p>
          </p:txBody>
        </p:sp>
        <p:sp>
          <p:nvSpPr>
            <p:cNvPr id="36" name="Line 32"/>
            <p:cNvSpPr>
              <a:spLocks noChangeShapeType="1"/>
            </p:cNvSpPr>
            <p:nvPr/>
          </p:nvSpPr>
          <p:spPr bwMode="auto">
            <a:xfrm>
              <a:off x="6548438" y="2846388"/>
              <a:ext cx="971550" cy="0"/>
            </a:xfrm>
            <a:prstGeom prst="line">
              <a:avLst/>
            </a:prstGeom>
            <a:noFill/>
            <a:ln w="19050">
              <a:solidFill>
                <a:schemeClr val="tx1"/>
              </a:solidFill>
              <a:round/>
              <a:headEnd type="triangle" w="med" len="med"/>
              <a:tailEnd type="triangle" w="med" len="med"/>
            </a:ln>
          </p:spPr>
          <p:txBody>
            <a:bodyPr/>
            <a:lstStyle/>
            <a:p>
              <a:endParaRPr lang="zh-TW" altLang="en-US"/>
            </a:p>
          </p:txBody>
        </p:sp>
        <p:sp>
          <p:nvSpPr>
            <p:cNvPr id="37" name="Line 33"/>
            <p:cNvSpPr>
              <a:spLocks noChangeShapeType="1"/>
            </p:cNvSpPr>
            <p:nvPr/>
          </p:nvSpPr>
          <p:spPr bwMode="auto">
            <a:xfrm>
              <a:off x="6407150" y="2952750"/>
              <a:ext cx="0" cy="1187450"/>
            </a:xfrm>
            <a:prstGeom prst="line">
              <a:avLst/>
            </a:prstGeom>
            <a:noFill/>
            <a:ln w="19050">
              <a:solidFill>
                <a:schemeClr val="tx1"/>
              </a:solidFill>
              <a:round/>
              <a:headEnd type="triangle" w="med" len="med"/>
              <a:tailEnd type="triangle" w="med" len="med"/>
            </a:ln>
          </p:spPr>
          <p:txBody>
            <a:bodyPr/>
            <a:lstStyle/>
            <a:p>
              <a:endParaRPr lang="zh-TW" altLang="en-US"/>
            </a:p>
          </p:txBody>
        </p:sp>
        <p:sp>
          <p:nvSpPr>
            <p:cNvPr id="38" name="Text Box 34"/>
            <p:cNvSpPr txBox="1">
              <a:spLocks noChangeArrowheads="1"/>
            </p:cNvSpPr>
            <p:nvPr/>
          </p:nvSpPr>
          <p:spPr bwMode="auto">
            <a:xfrm>
              <a:off x="6678613" y="2568574"/>
              <a:ext cx="869950" cy="1244934"/>
            </a:xfrm>
            <a:prstGeom prst="rect">
              <a:avLst/>
            </a:prstGeom>
            <a:noFill/>
            <a:ln w="9525">
              <a:noFill/>
              <a:miter lim="800000"/>
              <a:headEnd/>
              <a:tailEnd/>
            </a:ln>
          </p:spPr>
          <p:txBody>
            <a:bodyPr>
              <a:spAutoFit/>
            </a:bodyPr>
            <a:lstStyle/>
            <a:p>
              <a:pPr>
                <a:spcBef>
                  <a:spcPct val="50000"/>
                </a:spcBef>
              </a:pPr>
              <a:r>
                <a:rPr lang="en-US" altLang="zh-TW" b="0">
                  <a:solidFill>
                    <a:srgbClr val="000000"/>
                  </a:solidFill>
                  <a:latin typeface="Arial" charset="0"/>
                </a:rPr>
                <a:t>5.4 mm</a:t>
              </a:r>
            </a:p>
          </p:txBody>
        </p:sp>
        <p:sp>
          <p:nvSpPr>
            <p:cNvPr id="39" name="Text Box 35"/>
            <p:cNvSpPr txBox="1">
              <a:spLocks noChangeArrowheads="1"/>
            </p:cNvSpPr>
            <p:nvPr/>
          </p:nvSpPr>
          <p:spPr bwMode="auto">
            <a:xfrm>
              <a:off x="5992813" y="3270249"/>
              <a:ext cx="503238" cy="2334252"/>
            </a:xfrm>
            <a:prstGeom prst="rect">
              <a:avLst/>
            </a:prstGeom>
            <a:noFill/>
            <a:ln w="9525">
              <a:noFill/>
              <a:miter lim="800000"/>
              <a:headEnd/>
              <a:tailEnd/>
            </a:ln>
          </p:spPr>
          <p:txBody>
            <a:bodyPr>
              <a:spAutoFit/>
            </a:bodyPr>
            <a:lstStyle/>
            <a:p>
              <a:pPr>
                <a:spcBef>
                  <a:spcPct val="50000"/>
                </a:spcBef>
              </a:pPr>
              <a:r>
                <a:rPr lang="en-US" altLang="zh-TW" b="0">
                  <a:solidFill>
                    <a:srgbClr val="000000"/>
                  </a:solidFill>
                  <a:latin typeface="Arial" charset="0"/>
                </a:rPr>
                <a:t>6.2 mm</a:t>
              </a:r>
            </a:p>
          </p:txBody>
        </p:sp>
        <p:sp>
          <p:nvSpPr>
            <p:cNvPr id="40" name="Oval 31"/>
            <p:cNvSpPr>
              <a:spLocks noChangeArrowheads="1"/>
            </p:cNvSpPr>
            <p:nvPr/>
          </p:nvSpPr>
          <p:spPr bwMode="auto">
            <a:xfrm>
              <a:off x="8388350" y="2089150"/>
              <a:ext cx="504825" cy="504825"/>
            </a:xfrm>
            <a:prstGeom prst="ellipse">
              <a:avLst/>
            </a:prstGeom>
            <a:noFill/>
            <a:ln w="28575">
              <a:solidFill>
                <a:srgbClr val="FF0000"/>
              </a:solidFill>
              <a:round/>
              <a:headEnd/>
              <a:tailEnd/>
            </a:ln>
          </p:spPr>
          <p:txBody>
            <a:bodyPr wrap="none" anchor="ctr"/>
            <a:lstStyle/>
            <a:p>
              <a:endParaRPr lang="en-US" altLang="zh-TW" sz="2800" b="0">
                <a:solidFill>
                  <a:srgbClr val="000000"/>
                </a:solidFill>
                <a:latin typeface="Times New Roman" pitchFamily="18" charset="0"/>
              </a:endParaRPr>
            </a:p>
          </p:txBody>
        </p:sp>
        <p:sp>
          <p:nvSpPr>
            <p:cNvPr id="41" name="Line 48"/>
            <p:cNvSpPr>
              <a:spLocks noChangeShapeType="1"/>
            </p:cNvSpPr>
            <p:nvPr/>
          </p:nvSpPr>
          <p:spPr bwMode="auto">
            <a:xfrm flipV="1">
              <a:off x="5003800" y="3962400"/>
              <a:ext cx="1152525" cy="979488"/>
            </a:xfrm>
            <a:prstGeom prst="line">
              <a:avLst/>
            </a:prstGeom>
            <a:noFill/>
            <a:ln w="38100" cmpd="dbl">
              <a:solidFill>
                <a:srgbClr val="0000FF"/>
              </a:solidFill>
              <a:round/>
              <a:headEnd/>
              <a:tailEnd type="triangle" w="lg" len="lg"/>
            </a:ln>
          </p:spPr>
          <p:txBody>
            <a:bodyPr/>
            <a:lstStyle/>
            <a:p>
              <a:endParaRPr lang="zh-TW" altLang="en-US"/>
            </a:p>
          </p:txBody>
        </p:sp>
        <p:sp>
          <p:nvSpPr>
            <p:cNvPr id="42" name="Rectangle 49"/>
            <p:cNvSpPr>
              <a:spLocks noChangeArrowheads="1"/>
            </p:cNvSpPr>
            <p:nvPr/>
          </p:nvSpPr>
          <p:spPr bwMode="auto">
            <a:xfrm>
              <a:off x="1183572" y="5631954"/>
              <a:ext cx="5364866" cy="1075320"/>
            </a:xfrm>
            <a:prstGeom prst="rect">
              <a:avLst/>
            </a:prstGeom>
            <a:solidFill>
              <a:srgbClr val="00FFFF"/>
            </a:solidFill>
            <a:ln w="9525">
              <a:solidFill>
                <a:srgbClr val="0000FF"/>
              </a:solidFill>
              <a:miter lim="800000"/>
              <a:headEnd/>
              <a:tailEnd/>
            </a:ln>
          </p:spPr>
          <p:txBody>
            <a:bodyPr/>
            <a:lstStyle/>
            <a:p>
              <a:pPr>
                <a:lnSpc>
                  <a:spcPct val="90000"/>
                </a:lnSpc>
                <a:spcBef>
                  <a:spcPct val="20000"/>
                </a:spcBef>
                <a:buClr>
                  <a:srgbClr val="3333CC"/>
                </a:buClr>
                <a:buSzPct val="60000"/>
                <a:buFont typeface="Wingdings" pitchFamily="2" charset="2"/>
                <a:buNone/>
              </a:pPr>
              <a:r>
                <a:rPr kumimoji="1" lang="zh-TW" altLang="en-US" sz="1600" b="0" dirty="0">
                  <a:solidFill>
                    <a:srgbClr val="0000FF"/>
                  </a:solidFill>
                  <a:ea typeface="標楷體" pitchFamily="65" charset="-120"/>
                </a:rPr>
                <a:t>世界最小的整合射頻模組天線 </a:t>
              </a:r>
              <a:r>
                <a:rPr kumimoji="1" lang="zh-TW" altLang="en-US" sz="1600" b="0" dirty="0">
                  <a:solidFill>
                    <a:srgbClr val="FF0000"/>
                  </a:solidFill>
                  <a:ea typeface="標楷體" pitchFamily="65" charset="-120"/>
                </a:rPr>
                <a:t> 交大電機製作</a:t>
              </a:r>
              <a:endParaRPr kumimoji="1" lang="zh-TW" altLang="en-US" sz="1600" b="0" dirty="0">
                <a:solidFill>
                  <a:srgbClr val="000000"/>
                </a:solidFill>
                <a:ea typeface="標楷體" pitchFamily="65" charset="-120"/>
              </a:endParaRPr>
            </a:p>
          </p:txBody>
        </p:sp>
      </p:grpSp>
      <p:sp>
        <p:nvSpPr>
          <p:cNvPr id="45" name="矩形 4"/>
          <p:cNvSpPr>
            <a:spLocks noChangeArrowheads="1"/>
          </p:cNvSpPr>
          <p:nvPr/>
        </p:nvSpPr>
        <p:spPr bwMode="auto">
          <a:xfrm>
            <a:off x="6342004" y="981377"/>
            <a:ext cx="1518364" cy="492443"/>
          </a:xfrm>
          <a:prstGeom prst="rect">
            <a:avLst/>
          </a:prstGeom>
          <a:noFill/>
          <a:ln w="9525">
            <a:noFill/>
            <a:miter lim="800000"/>
            <a:headEnd/>
            <a:tailEnd/>
          </a:ln>
        </p:spPr>
        <p:txBody>
          <a:bodyPr wrap="none">
            <a:spAutoFit/>
          </a:bodyPr>
          <a:lstStyle/>
          <a:p>
            <a:pPr algn="ctr"/>
            <a:r>
              <a:rPr kumimoji="1" lang="zh-TW" altLang="en-US" sz="2600" dirty="0">
                <a:solidFill>
                  <a:srgbClr val="0000FF"/>
                </a:solidFill>
                <a:latin typeface="Arial" charset="0"/>
                <a:ea typeface="標楷體" pitchFamily="65" charset="-120"/>
              </a:rPr>
              <a:t>無線科技</a:t>
            </a:r>
          </a:p>
        </p:txBody>
      </p:sp>
      <p:sp>
        <p:nvSpPr>
          <p:cNvPr id="46" name="標題 3"/>
          <p:cNvSpPr txBox="1">
            <a:spLocks/>
          </p:cNvSpPr>
          <p:nvPr/>
        </p:nvSpPr>
        <p:spPr bwMode="auto">
          <a:xfrm>
            <a:off x="0" y="0"/>
            <a:ext cx="99060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a:lstStyle>
          <a:p>
            <a:r>
              <a:rPr lang="zh-TW" altLang="en-US" kern="0" dirty="0" smtClean="0"/>
              <a:t>            傑出研究成果  </a:t>
            </a:r>
            <a:r>
              <a:rPr lang="en-US" altLang="zh-TW" kern="0" dirty="0" smtClean="0"/>
              <a:t>(3/5)</a:t>
            </a:r>
            <a:endParaRPr lang="zh-TW" altLang="en-US" kern="0" dirty="0"/>
          </a:p>
        </p:txBody>
      </p:sp>
    </p:spTree>
    <p:extLst>
      <p:ext uri="{BB962C8B-B14F-4D97-AF65-F5344CB8AC3E}">
        <p14:creationId xmlns:p14="http://schemas.microsoft.com/office/powerpoint/2010/main" xmlns="" val="131641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內容版面配置區 39"/>
          <p:cNvSpPr>
            <a:spLocks noGrp="1"/>
          </p:cNvSpPr>
          <p:nvPr>
            <p:ph sz="half" idx="2"/>
          </p:nvPr>
        </p:nvSpPr>
        <p:spPr>
          <a:xfrm>
            <a:off x="495300" y="4404249"/>
            <a:ext cx="4376738" cy="2337123"/>
          </a:xfrm>
        </p:spPr>
        <p:txBody>
          <a:bodyPr/>
          <a:lstStyle/>
          <a:p>
            <a:r>
              <a:rPr lang="zh-TW" altLang="en-US" sz="1400" b="0" dirty="0" smtClean="0"/>
              <a:t>王蒞君教授榮獲教育部智慧生活跨領域基礎課程及服務學習課程推廣計畫佳作課程</a:t>
            </a:r>
            <a:r>
              <a:rPr lang="en-US" altLang="zh-TW" sz="1400" b="0" dirty="0" smtClean="0"/>
              <a:t>:</a:t>
            </a:r>
            <a:r>
              <a:rPr lang="zh-TW" altLang="en-US" sz="1400" b="0" dirty="0" smtClean="0"/>
              <a:t>「雲端運算</a:t>
            </a:r>
            <a:r>
              <a:rPr lang="en-US" altLang="zh-TW" sz="1400" b="0" dirty="0" smtClean="0"/>
              <a:t>-</a:t>
            </a:r>
            <a:r>
              <a:rPr lang="zh-TW" altLang="en-US" sz="1400" b="0" dirty="0" smtClean="0"/>
              <a:t>智慧生活服務應用平台」</a:t>
            </a:r>
            <a:endParaRPr lang="en-US" altLang="zh-TW" sz="1400" b="0" dirty="0" smtClean="0"/>
          </a:p>
          <a:p>
            <a:r>
              <a:rPr lang="zh-TW" altLang="en-US" sz="1400" b="0" dirty="0" smtClean="0"/>
              <a:t>李冠緯與陳廷華 </a:t>
            </a:r>
            <a:r>
              <a:rPr lang="en-US" altLang="zh-TW" sz="1400" b="0" dirty="0" smtClean="0"/>
              <a:t>(</a:t>
            </a:r>
            <a:r>
              <a:rPr lang="zh-TW" altLang="en-US" sz="1400" b="0" dirty="0" smtClean="0"/>
              <a:t>溫宏斌教授</a:t>
            </a:r>
            <a:r>
              <a:rPr lang="en-US" altLang="zh-TW" sz="1400" b="0" dirty="0" smtClean="0"/>
              <a:t>)</a:t>
            </a:r>
            <a:r>
              <a:rPr lang="zh-TW" altLang="en-US" sz="1400" b="0" dirty="0" smtClean="0"/>
              <a:t>  </a:t>
            </a:r>
            <a:r>
              <a:rPr lang="en-US" altLang="zh-TW" sz="1400" b="0" dirty="0" smtClean="0"/>
              <a:t/>
            </a:r>
            <a:br>
              <a:rPr lang="en-US" altLang="zh-TW" sz="1400" b="0" dirty="0" smtClean="0"/>
            </a:br>
            <a:r>
              <a:rPr lang="zh-TW" altLang="en-US" sz="1400" b="0" dirty="0"/>
              <a:t>榮獲</a:t>
            </a:r>
            <a:r>
              <a:rPr lang="en-US" altLang="zh-TW" sz="1400" b="0" dirty="0" smtClean="0"/>
              <a:t>2013</a:t>
            </a:r>
            <a:r>
              <a:rPr lang="zh-TW" altLang="en-US" sz="1400" b="0" dirty="0" smtClean="0"/>
              <a:t>全國大專院校開放軟體創作競賽 雲端網際服務組 銀牌獎</a:t>
            </a:r>
            <a:r>
              <a:rPr lang="zh-TW" altLang="en-US" sz="1400" dirty="0" smtClean="0"/>
              <a:t> </a:t>
            </a:r>
            <a:endParaRPr lang="en-US" altLang="zh-TW" sz="1400" dirty="0" smtClean="0"/>
          </a:p>
          <a:p>
            <a:r>
              <a:rPr lang="zh-TW" altLang="en-US" sz="1400" b="0" dirty="0" smtClean="0"/>
              <a:t>洪聿昕、陳昱嘉、林家瑜、蔣誌峰</a:t>
            </a:r>
            <a:r>
              <a:rPr lang="en-US" altLang="zh-TW" sz="1400" b="0" dirty="0" smtClean="0"/>
              <a:t>(</a:t>
            </a:r>
            <a:r>
              <a:rPr lang="zh-TW" altLang="en-US" sz="1400" b="0" dirty="0" smtClean="0"/>
              <a:t>王蒞君教授</a:t>
            </a:r>
            <a:r>
              <a:rPr lang="en-US" altLang="zh-TW" sz="1400" b="0" dirty="0" smtClean="0"/>
              <a:t>)</a:t>
            </a:r>
            <a:r>
              <a:rPr lang="zh-TW" altLang="en-US" sz="1400" b="0" dirty="0" smtClean="0"/>
              <a:t> </a:t>
            </a:r>
            <a:r>
              <a:rPr lang="en-US" altLang="zh-TW" sz="1400" b="0" dirty="0" smtClean="0"/>
              <a:t/>
            </a:r>
            <a:br>
              <a:rPr lang="en-US" altLang="zh-TW" sz="1400" b="0" dirty="0" smtClean="0"/>
            </a:br>
            <a:r>
              <a:rPr lang="zh-TW" altLang="en-US" sz="1400" b="0" dirty="0"/>
              <a:t>榮獲</a:t>
            </a:r>
            <a:r>
              <a:rPr lang="en-US" altLang="zh-TW" sz="1400" b="0" dirty="0" smtClean="0"/>
              <a:t>2012</a:t>
            </a:r>
            <a:r>
              <a:rPr lang="zh-TW" altLang="en-US" sz="1400" b="0" dirty="0" smtClean="0"/>
              <a:t>第</a:t>
            </a:r>
            <a:r>
              <a:rPr lang="en-US" altLang="zh-TW" sz="1400" b="0" dirty="0" smtClean="0"/>
              <a:t>17</a:t>
            </a:r>
            <a:r>
              <a:rPr lang="zh-TW" altLang="en-US" sz="1400" b="0" dirty="0" smtClean="0"/>
              <a:t>屆全國大專校院資訊應用服務創新競賽 資訊應用組第一名</a:t>
            </a:r>
            <a:r>
              <a:rPr lang="zh-TW" altLang="en-US" sz="1400" dirty="0" smtClean="0"/>
              <a:t> </a:t>
            </a:r>
            <a:endParaRPr lang="en-US" altLang="zh-TW" sz="1400" dirty="0" smtClean="0"/>
          </a:p>
          <a:p>
            <a:endParaRPr lang="en-US" altLang="zh-TW" sz="1400" dirty="0" smtClean="0"/>
          </a:p>
          <a:p>
            <a:endParaRPr lang="zh-TW" altLang="en-US" sz="1200" dirty="0"/>
          </a:p>
        </p:txBody>
      </p:sp>
      <p:pic>
        <p:nvPicPr>
          <p:cNvPr id="186370" name="圖片 1">
            <a:hlinkClick r:id="rId2" action="ppaction://hlinkfile"/>
          </p:cNvPr>
          <p:cNvPicPr>
            <a:picLocks noChangeAspect="1"/>
          </p:cNvPicPr>
          <p:nvPr/>
        </p:nvPicPr>
        <p:blipFill>
          <a:blip r:embed="rId3" cstate="print"/>
          <a:srcRect/>
          <a:stretch>
            <a:fillRect/>
          </a:stretch>
        </p:blipFill>
        <p:spPr bwMode="auto">
          <a:xfrm>
            <a:off x="452233" y="1421982"/>
            <a:ext cx="4212737" cy="2707550"/>
          </a:xfrm>
          <a:prstGeom prst="rect">
            <a:avLst/>
          </a:prstGeom>
          <a:noFill/>
          <a:ln w="9525">
            <a:noFill/>
            <a:miter lim="800000"/>
            <a:headEnd/>
            <a:tailEnd/>
          </a:ln>
        </p:spPr>
      </p:pic>
      <p:sp>
        <p:nvSpPr>
          <p:cNvPr id="78" name="Rectangle 2"/>
          <p:cNvSpPr txBox="1">
            <a:spLocks noChangeArrowheads="1"/>
          </p:cNvSpPr>
          <p:nvPr/>
        </p:nvSpPr>
        <p:spPr bwMode="auto">
          <a:xfrm>
            <a:off x="1433589" y="620690"/>
            <a:ext cx="2727325" cy="720725"/>
          </a:xfrm>
          <a:prstGeom prst="rect">
            <a:avLst/>
          </a:prstGeom>
          <a:noFill/>
          <a:ln w="9525">
            <a:noFill/>
            <a:miter lim="800000"/>
            <a:headEnd/>
            <a:tailEnd/>
          </a:ln>
        </p:spPr>
        <p:txBody>
          <a:bodyPr anchor="b"/>
          <a:lst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a:lstStyle>
          <a:p>
            <a:pPr eaLnBrk="1" fontAlgn="base" hangingPunct="1">
              <a:defRPr/>
            </a:pPr>
            <a:r>
              <a:rPr lang="zh-TW" altLang="en-US" sz="2600" dirty="0">
                <a:solidFill>
                  <a:srgbClr val="0000FF"/>
                </a:solidFill>
                <a:latin typeface="標楷體" pitchFamily="65" charset="-120"/>
                <a:ea typeface="標楷體" pitchFamily="65" charset="-120"/>
                <a:cs typeface="+mn-cs"/>
              </a:rPr>
              <a:t>雲端</a:t>
            </a:r>
            <a:r>
              <a:rPr lang="zh-TW" altLang="en-US" sz="2600" dirty="0" smtClean="0">
                <a:solidFill>
                  <a:srgbClr val="0000FF"/>
                </a:solidFill>
                <a:latin typeface="標楷體" pitchFamily="65" charset="-120"/>
                <a:ea typeface="標楷體" pitchFamily="65" charset="-120"/>
                <a:cs typeface="+mn-cs"/>
              </a:rPr>
              <a:t>運算</a:t>
            </a:r>
            <a:endParaRPr lang="zh-TW" altLang="en-US" sz="2600" dirty="0">
              <a:solidFill>
                <a:srgbClr val="0000FF"/>
              </a:solidFill>
              <a:latin typeface="標楷體" pitchFamily="65" charset="-120"/>
              <a:ea typeface="標楷體" pitchFamily="65" charset="-120"/>
              <a:cs typeface="+mn-cs"/>
            </a:endParaRPr>
          </a:p>
        </p:txBody>
      </p:sp>
      <p:sp>
        <p:nvSpPr>
          <p:cNvPr id="38" name="內容版面配置區 3"/>
          <p:cNvSpPr txBox="1">
            <a:spLocks/>
          </p:cNvSpPr>
          <p:nvPr/>
        </p:nvSpPr>
        <p:spPr bwMode="auto">
          <a:xfrm>
            <a:off x="4840286" y="4365104"/>
            <a:ext cx="4865242" cy="249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folHlink"/>
              </a:buClr>
              <a:buSzPct val="60000"/>
              <a:buFont typeface="Wingdings" pitchFamily="2" charset="2"/>
              <a:buChar char="n"/>
              <a:defRPr/>
            </a:pP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電信所黃信淳 </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林亭佑教授</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a:t>
            </a:r>
            <a:b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br>
            <a:r>
              <a:rPr kumimoji="1" lang="zh-TW" altLang="en-US" b="0" kern="0" dirty="0">
                <a:solidFill>
                  <a:srgbClr val="000099"/>
                </a:solidFill>
                <a:ea typeface="標楷體" pitchFamily="65" charset="-120"/>
              </a:rPr>
              <a:t>榮獲</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2012</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資訊學會碩博士最佳論文獎</a:t>
            </a:r>
            <a:r>
              <a:rPr kumimoji="1" lang="zh-TW" altLang="en-US" sz="1400" b="1" i="0" u="none" strike="noStrike" kern="0" cap="none" spc="0" normalizeH="0" baseline="0" noProof="0" dirty="0" smtClean="0">
                <a:ln>
                  <a:noFill/>
                </a:ln>
                <a:solidFill>
                  <a:srgbClr val="000099"/>
                </a:solidFill>
                <a:effectLst/>
                <a:uLnTx/>
                <a:uFillTx/>
                <a:latin typeface="+mn-lt"/>
                <a:ea typeface="標楷體" pitchFamily="65" charset="-120"/>
                <a:cs typeface="+mn-cs"/>
              </a:rPr>
              <a:t> </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碩文論文獎</a:t>
            </a:r>
            <a:r>
              <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rPr>
              <a:t>-</a:t>
            </a:r>
            <a:r>
              <a:rPr kumimoji="1" lang="zh-TW" altLang="en-US" sz="1400" b="0" i="0" u="none" strike="noStrike" kern="0" cap="none" spc="0" normalizeH="0" baseline="0" noProof="0" dirty="0" smtClean="0">
                <a:ln>
                  <a:noFill/>
                </a:ln>
                <a:solidFill>
                  <a:srgbClr val="000099"/>
                </a:solidFill>
                <a:effectLst/>
                <a:uLnTx/>
                <a:uFillTx/>
                <a:latin typeface="+mn-lt"/>
                <a:ea typeface="標楷體" pitchFamily="65" charset="-120"/>
                <a:cs typeface="+mn-cs"/>
              </a:rPr>
              <a:t>佳作</a:t>
            </a:r>
            <a:endParaRPr kumimoji="1" lang="en-US" altLang="zh-TW" sz="1400" b="0" i="0" u="none" strike="noStrike" kern="0" cap="none" spc="0" normalizeH="0" baseline="0" noProof="0" dirty="0" smtClean="0">
              <a:ln>
                <a:noFill/>
              </a:ln>
              <a:solidFill>
                <a:srgbClr val="000099"/>
              </a:solidFill>
              <a:effectLst/>
              <a:uLnTx/>
              <a:uFillTx/>
              <a:latin typeface="+mn-lt"/>
              <a:ea typeface="標楷體" pitchFamily="65" charset="-120"/>
              <a:cs typeface="+mn-cs"/>
            </a:endParaRPr>
          </a:p>
          <a:p>
            <a:pPr marL="342900" indent="-342900" eaLnBrk="0" hangingPunct="0">
              <a:spcBef>
                <a:spcPct val="20000"/>
              </a:spcBef>
              <a:buClr>
                <a:schemeClr val="folHlink"/>
              </a:buClr>
              <a:buSzPct val="60000"/>
              <a:buFont typeface="Wingdings" pitchFamily="2" charset="2"/>
              <a:buChar char="n"/>
              <a:defRPr/>
            </a:pPr>
            <a:r>
              <a:rPr kumimoji="1" lang="zh-TW" altLang="en-US" b="0" kern="0" dirty="0">
                <a:solidFill>
                  <a:srgbClr val="000099"/>
                </a:solidFill>
                <a:latin typeface="+mn-lt"/>
                <a:ea typeface="標楷體" pitchFamily="65" charset="-120"/>
              </a:rPr>
              <a:t>電信所林詩凱、鄭皓峰、劉庭懿、吳岱芸、李慕倢</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方凱田教授</a:t>
            </a:r>
            <a:r>
              <a:rPr kumimoji="1" lang="en-US" altLang="zh-TW" b="0" kern="0" dirty="0" smtClean="0">
                <a:solidFill>
                  <a:srgbClr val="000099"/>
                </a:solidFill>
                <a:latin typeface="+mn-lt"/>
                <a:ea typeface="標楷體" pitchFamily="65" charset="-120"/>
              </a:rPr>
              <a:t>)</a:t>
            </a:r>
            <a:r>
              <a:rPr kumimoji="1" lang="zh-TW" altLang="en-US" b="0" kern="0" dirty="0">
                <a:solidFill>
                  <a:srgbClr val="000099"/>
                </a:solidFill>
                <a:ea typeface="標楷體" pitchFamily="65" charset="-120"/>
              </a:rPr>
              <a:t>榮獲</a:t>
            </a:r>
            <a:r>
              <a:rPr kumimoji="1" lang="en-US" altLang="zh-TW" b="0" kern="0" dirty="0" smtClean="0">
                <a:solidFill>
                  <a:srgbClr val="000099"/>
                </a:solidFill>
                <a:latin typeface="+mn-lt"/>
                <a:ea typeface="標楷體" pitchFamily="65" charset="-120"/>
              </a:rPr>
              <a:t>2012 </a:t>
            </a:r>
            <a:r>
              <a:rPr kumimoji="1" lang="en-US" altLang="zh-TW" b="0" kern="0" dirty="0">
                <a:solidFill>
                  <a:srgbClr val="000099"/>
                </a:solidFill>
                <a:latin typeface="+mn-lt"/>
                <a:ea typeface="標楷體" pitchFamily="65" charset="-120"/>
              </a:rPr>
              <a:t>WISE</a:t>
            </a:r>
            <a:r>
              <a:rPr kumimoji="1" lang="zh-TW" altLang="en-US" b="0" kern="0" dirty="0">
                <a:solidFill>
                  <a:srgbClr val="000099"/>
                </a:solidFill>
                <a:latin typeface="+mn-lt"/>
                <a:ea typeface="標楷體" pitchFamily="65" charset="-120"/>
              </a:rPr>
              <a:t>團隊競賽 銀牌</a:t>
            </a:r>
            <a:r>
              <a:rPr kumimoji="1" lang="zh-TW" altLang="en-US" b="0" kern="0" dirty="0" smtClean="0">
                <a:solidFill>
                  <a:srgbClr val="000099"/>
                </a:solidFill>
                <a:latin typeface="+mn-lt"/>
                <a:ea typeface="標楷體" pitchFamily="65" charset="-120"/>
              </a:rPr>
              <a:t>獎</a:t>
            </a:r>
            <a:endParaRPr kumimoji="1" lang="en-US" altLang="zh-TW" b="0" kern="0" dirty="0" smtClean="0">
              <a:solidFill>
                <a:srgbClr val="000099"/>
              </a:solidFill>
              <a:latin typeface="+mn-lt"/>
              <a:ea typeface="標楷體" pitchFamily="65" charset="-120"/>
            </a:endParaRPr>
          </a:p>
          <a:p>
            <a:pPr marL="342900" indent="-342900" eaLnBrk="0" hangingPunct="0">
              <a:spcBef>
                <a:spcPct val="20000"/>
              </a:spcBef>
              <a:buClr>
                <a:schemeClr val="folHlink"/>
              </a:buClr>
              <a:buSzPct val="60000"/>
              <a:buFont typeface="Wingdings" pitchFamily="2" charset="2"/>
              <a:buChar char="n"/>
              <a:defRPr/>
            </a:pPr>
            <a:r>
              <a:rPr kumimoji="1" lang="zh-TW" altLang="en-US" b="0" kern="0" dirty="0">
                <a:solidFill>
                  <a:srgbClr val="000099"/>
                </a:solidFill>
                <a:latin typeface="+mn-lt"/>
                <a:ea typeface="標楷體" pitchFamily="65" charset="-120"/>
              </a:rPr>
              <a:t>徐國峰、李冠緯、林禹文與林典育 </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溫宏斌教授</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 </a:t>
            </a:r>
            <a:r>
              <a:rPr kumimoji="1" lang="en-US" altLang="zh-TW" b="0" kern="0" dirty="0">
                <a:solidFill>
                  <a:srgbClr val="000099"/>
                </a:solidFill>
                <a:latin typeface="+mn-lt"/>
                <a:ea typeface="標楷體" pitchFamily="65" charset="-120"/>
              </a:rPr>
              <a:t/>
            </a:r>
            <a:br>
              <a:rPr kumimoji="1" lang="en-US" altLang="zh-TW" b="0" kern="0" dirty="0">
                <a:solidFill>
                  <a:srgbClr val="000099"/>
                </a:solidFill>
                <a:latin typeface="+mn-lt"/>
                <a:ea typeface="標楷體" pitchFamily="65" charset="-120"/>
              </a:rPr>
            </a:br>
            <a:r>
              <a:rPr kumimoji="1" lang="zh-TW" altLang="en-US" b="0" kern="0" dirty="0">
                <a:solidFill>
                  <a:srgbClr val="000099"/>
                </a:solidFill>
                <a:latin typeface="+mn-lt"/>
                <a:ea typeface="標楷體" pitchFamily="65" charset="-120"/>
              </a:rPr>
              <a:t>榮獲</a:t>
            </a:r>
            <a:r>
              <a:rPr kumimoji="1" lang="en-US" altLang="zh-TW" b="0" kern="0" dirty="0">
                <a:solidFill>
                  <a:srgbClr val="000099"/>
                </a:solidFill>
                <a:latin typeface="+mn-lt"/>
                <a:ea typeface="標楷體" pitchFamily="65" charset="-120"/>
              </a:rPr>
              <a:t>2013</a:t>
            </a:r>
            <a:r>
              <a:rPr kumimoji="1" lang="zh-TW" altLang="en-US" b="0" kern="0" dirty="0">
                <a:solidFill>
                  <a:srgbClr val="000099"/>
                </a:solidFill>
                <a:latin typeface="+mn-lt"/>
                <a:ea typeface="標楷體" pitchFamily="65" charset="-120"/>
              </a:rPr>
              <a:t>軟體創作達人暑期成長營 特優獎與微軟企業特別獎</a:t>
            </a:r>
            <a:r>
              <a:rPr kumimoji="1" lang="en-US" altLang="zh-TW" b="0" kern="0" dirty="0">
                <a:solidFill>
                  <a:srgbClr val="000099"/>
                </a:solidFill>
                <a:latin typeface="+mn-lt"/>
                <a:ea typeface="標楷體" pitchFamily="65" charset="-120"/>
              </a:rPr>
              <a:t>(</a:t>
            </a:r>
            <a:r>
              <a:rPr kumimoji="1" lang="zh-TW" altLang="en-US" b="0" kern="0" dirty="0">
                <a:solidFill>
                  <a:srgbClr val="000099"/>
                </a:solidFill>
                <a:latin typeface="+mn-lt"/>
                <a:ea typeface="標楷體" pitchFamily="65" charset="-120"/>
              </a:rPr>
              <a:t>研發雲端照護系統</a:t>
            </a:r>
            <a:r>
              <a:rPr kumimoji="1" lang="en-US" altLang="zh-TW" b="0" kern="0" dirty="0">
                <a:solidFill>
                  <a:srgbClr val="000099"/>
                </a:solidFill>
                <a:latin typeface="+mn-lt"/>
                <a:ea typeface="標楷體" pitchFamily="65" charset="-120"/>
              </a:rPr>
              <a:t>)</a:t>
            </a:r>
          </a:p>
          <a:p>
            <a:pPr marL="342900" indent="-342900" eaLnBrk="0" hangingPunct="0">
              <a:spcBef>
                <a:spcPct val="20000"/>
              </a:spcBef>
              <a:buClr>
                <a:schemeClr val="folHlink"/>
              </a:buClr>
              <a:buSzPct val="60000"/>
              <a:buFont typeface="Wingdings" pitchFamily="2" charset="2"/>
              <a:buChar char="n"/>
              <a:defRPr/>
            </a:pPr>
            <a:endParaRPr kumimoji="1" lang="en-US" altLang="zh-TW" b="0" kern="0" dirty="0">
              <a:solidFill>
                <a:srgbClr val="000099"/>
              </a:solidFill>
              <a:latin typeface="+mn-lt"/>
              <a:ea typeface="標楷體" pitchFamily="65" charset="-120"/>
            </a:endParaRPr>
          </a:p>
        </p:txBody>
      </p:sp>
      <p:sp>
        <p:nvSpPr>
          <p:cNvPr id="39" name="Rectangle 2"/>
          <p:cNvSpPr txBox="1">
            <a:spLocks noChangeArrowheads="1"/>
          </p:cNvSpPr>
          <p:nvPr/>
        </p:nvSpPr>
        <p:spPr bwMode="auto">
          <a:xfrm>
            <a:off x="5898086" y="620690"/>
            <a:ext cx="2727325" cy="720725"/>
          </a:xfrm>
          <a:prstGeom prst="rect">
            <a:avLst/>
          </a:prstGeom>
          <a:noFill/>
          <a:ln w="9525">
            <a:noFill/>
            <a:miter lim="800000"/>
            <a:headEnd/>
            <a:tailEnd/>
          </a:ln>
        </p:spPr>
        <p:txBody>
          <a:bodyPr anchor="b"/>
          <a:lst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a:lstStyle>
          <a:p>
            <a:pPr eaLnBrk="1" fontAlgn="base" hangingPunct="1">
              <a:defRPr/>
            </a:pPr>
            <a:r>
              <a:rPr lang="zh-TW" altLang="en-US" sz="2600" dirty="0" smtClean="0">
                <a:solidFill>
                  <a:srgbClr val="0000FF"/>
                </a:solidFill>
                <a:latin typeface="標楷體" pitchFamily="65" charset="-120"/>
                <a:ea typeface="標楷體" pitchFamily="65" charset="-120"/>
                <a:cs typeface="+mn-cs"/>
              </a:rPr>
              <a:t>通訊科學</a:t>
            </a:r>
            <a:endParaRPr lang="zh-TW" altLang="en-US" sz="2600" dirty="0">
              <a:solidFill>
                <a:srgbClr val="0000FF"/>
              </a:solidFill>
              <a:latin typeface="標楷體" pitchFamily="65" charset="-120"/>
              <a:ea typeface="標楷體" pitchFamily="65" charset="-120"/>
              <a:cs typeface="+mn-cs"/>
            </a:endParaRPr>
          </a:p>
        </p:txBody>
      </p:sp>
      <p:pic>
        <p:nvPicPr>
          <p:cNvPr id="41" name="Picture 21"/>
          <p:cNvPicPr>
            <a:picLocks noChangeAspect="1" noChangeArrowheads="1"/>
          </p:cNvPicPr>
          <p:nvPr/>
        </p:nvPicPr>
        <p:blipFill>
          <a:blip r:embed="rId4" cstate="print"/>
          <a:srcRect l="3821" t="17944" r="6821" b="4834"/>
          <a:stretch>
            <a:fillRect/>
          </a:stretch>
        </p:blipFill>
        <p:spPr bwMode="auto">
          <a:xfrm>
            <a:off x="4880994" y="1556792"/>
            <a:ext cx="4701728" cy="2572740"/>
          </a:xfrm>
          <a:prstGeom prst="rect">
            <a:avLst/>
          </a:prstGeom>
          <a:noFill/>
          <a:ln w="9525">
            <a:noFill/>
            <a:miter lim="800000"/>
            <a:headEnd/>
            <a:tailEnd/>
          </a:ln>
        </p:spPr>
      </p:pic>
      <p:sp>
        <p:nvSpPr>
          <p:cNvPr id="9" name="標題 3"/>
          <p:cNvSpPr txBox="1">
            <a:spLocks/>
          </p:cNvSpPr>
          <p:nvPr/>
        </p:nvSpPr>
        <p:spPr bwMode="auto">
          <a:xfrm>
            <a:off x="0" y="0"/>
            <a:ext cx="99060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b="1">
                <a:solidFill>
                  <a:schemeClr val="tx2"/>
                </a:solidFill>
                <a:latin typeface="+mj-lt"/>
                <a:ea typeface="標楷體" pitchFamily="65" charset="-120"/>
                <a:cs typeface="+mj-cs"/>
              </a:defRPr>
            </a:lvl1pPr>
            <a:lvl2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0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32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32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32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3200">
                <a:solidFill>
                  <a:schemeClr val="tx2"/>
                </a:solidFill>
                <a:latin typeface="Times New Roman" pitchFamily="18" charset="0"/>
                <a:ea typeface="新細明體" pitchFamily="18" charset="-120"/>
              </a:defRPr>
            </a:lvl9pPr>
          </a:lstStyle>
          <a:p>
            <a:r>
              <a:rPr lang="zh-TW" altLang="en-US" kern="0" dirty="0" smtClean="0"/>
              <a:t>            傑出研究成果  </a:t>
            </a:r>
            <a:r>
              <a:rPr lang="en-US" altLang="zh-TW" kern="0" dirty="0" smtClean="0"/>
              <a:t>(4/5)</a:t>
            </a:r>
            <a:endParaRPr lang="zh-TW" altLang="en-US" kern="0" dirty="0"/>
          </a:p>
        </p:txBody>
      </p:sp>
    </p:spTree>
    <p:extLst>
      <p:ext uri="{BB962C8B-B14F-4D97-AF65-F5344CB8AC3E}">
        <p14:creationId xmlns:p14="http://schemas.microsoft.com/office/powerpoint/2010/main" xmlns="" val="463006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sz="half" idx="2"/>
          </p:nvPr>
        </p:nvSpPr>
        <p:spPr>
          <a:xfrm>
            <a:off x="495300" y="4293099"/>
            <a:ext cx="4376738" cy="2376265"/>
          </a:xfrm>
        </p:spPr>
        <p:txBody>
          <a:bodyPr/>
          <a:lstStyle/>
          <a:p>
            <a:r>
              <a:rPr lang="zh-TW" altLang="en-US" sz="1400" b="0" dirty="0" smtClean="0"/>
              <a:t>張仲儒教授</a:t>
            </a:r>
            <a:r>
              <a:rPr lang="zh-TW" altLang="en-US" sz="1400" dirty="0" smtClean="0"/>
              <a:t> </a:t>
            </a:r>
            <a:r>
              <a:rPr lang="en-US" altLang="zh-TW" sz="1400" dirty="0" smtClean="0"/>
              <a:t/>
            </a:r>
            <a:br>
              <a:rPr lang="en-US" altLang="zh-TW" sz="1400" dirty="0" smtClean="0"/>
            </a:br>
            <a:r>
              <a:rPr lang="zh-TW" altLang="en-US" sz="1400" b="0" dirty="0"/>
              <a:t>榮獲</a:t>
            </a:r>
            <a:r>
              <a:rPr lang="zh-TW" altLang="en-US" sz="1400" b="0" dirty="0" smtClean="0"/>
              <a:t>第十一屆有庠科技獎座</a:t>
            </a:r>
            <a:r>
              <a:rPr lang="en-US" altLang="zh-TW" sz="1400" b="0" dirty="0" smtClean="0"/>
              <a:t>-</a:t>
            </a:r>
            <a:r>
              <a:rPr lang="zh-TW" altLang="en-US" sz="1400" b="0" dirty="0" smtClean="0"/>
              <a:t>通訊光電類</a:t>
            </a:r>
            <a:r>
              <a:rPr lang="zh-TW" altLang="en-US" sz="1400" dirty="0" smtClean="0"/>
              <a:t> </a:t>
            </a:r>
            <a:endParaRPr lang="en-US" altLang="zh-TW" sz="1400" dirty="0" smtClean="0"/>
          </a:p>
          <a:p>
            <a:r>
              <a:rPr lang="zh-TW" altLang="en-US" sz="1400" b="0" dirty="0" smtClean="0"/>
              <a:t>王蒞君教授</a:t>
            </a:r>
            <a:r>
              <a:rPr lang="zh-TW" altLang="en-US" sz="1400" dirty="0" smtClean="0"/>
              <a:t> </a:t>
            </a:r>
            <a:r>
              <a:rPr lang="en-US" altLang="zh-TW" sz="1400" dirty="0" smtClean="0"/>
              <a:t/>
            </a:r>
            <a:br>
              <a:rPr lang="en-US" altLang="zh-TW" sz="1400" dirty="0" smtClean="0"/>
            </a:br>
            <a:r>
              <a:rPr lang="zh-TW" altLang="en-US" sz="1400" b="0" dirty="0"/>
              <a:t>榮獲</a:t>
            </a:r>
            <a:r>
              <a:rPr lang="zh-TW" altLang="en-US" sz="1400" b="0" dirty="0" smtClean="0"/>
              <a:t>第十一屆有庠科技論文獎</a:t>
            </a:r>
            <a:r>
              <a:rPr lang="en-US" altLang="zh-TW" sz="1400" b="0" dirty="0" smtClean="0"/>
              <a:t>-</a:t>
            </a:r>
            <a:r>
              <a:rPr lang="zh-TW" altLang="en-US" sz="1400" b="0" dirty="0" smtClean="0"/>
              <a:t>通訊光電類</a:t>
            </a:r>
            <a:endParaRPr lang="en-US" altLang="zh-TW" sz="1400" b="0" dirty="0" smtClean="0"/>
          </a:p>
          <a:p>
            <a:r>
              <a:rPr lang="zh-TW" altLang="en-US" sz="1400" b="0" dirty="0" smtClean="0">
                <a:latin typeface="標楷體" pitchFamily="65" charset="-120"/>
              </a:rPr>
              <a:t>柯俊先</a:t>
            </a:r>
            <a:r>
              <a:rPr lang="zh-TW" altLang="en-US" sz="1400" b="0" dirty="0">
                <a:latin typeface="標楷體" pitchFamily="65" charset="-120"/>
              </a:rPr>
              <a:t>、李尚晟、黃鈺涵、李昀庭、黃世鑫</a:t>
            </a:r>
            <a:r>
              <a:rPr lang="en-US" altLang="zh-TW" sz="1400" b="0" dirty="0">
                <a:latin typeface="標楷體" pitchFamily="65" charset="-120"/>
              </a:rPr>
              <a:t>(</a:t>
            </a:r>
            <a:r>
              <a:rPr lang="zh-TW" altLang="en-US" sz="1400" b="0" dirty="0"/>
              <a:t>伍紹勳教授</a:t>
            </a:r>
            <a:r>
              <a:rPr lang="en-US" altLang="zh-TW" sz="1400" dirty="0"/>
              <a:t>)</a:t>
            </a:r>
            <a:r>
              <a:rPr lang="zh-TW" altLang="en-US" sz="1400" b="0" dirty="0"/>
              <a:t>榮獲</a:t>
            </a:r>
            <a:r>
              <a:rPr lang="en-US" altLang="zh-TW" sz="1400" b="0" dirty="0"/>
              <a:t>Green Tech2013</a:t>
            </a:r>
            <a:r>
              <a:rPr lang="zh-TW" altLang="en-US" sz="1400" b="0" dirty="0"/>
              <a:t>東元科技創意競賽  人文獎</a:t>
            </a:r>
            <a:endParaRPr lang="en-US" altLang="zh-TW" sz="1400" b="0" dirty="0"/>
          </a:p>
          <a:p>
            <a:endParaRPr lang="zh-TW" altLang="en-US" sz="1400" dirty="0"/>
          </a:p>
        </p:txBody>
      </p:sp>
      <p:sp>
        <p:nvSpPr>
          <p:cNvPr id="8" name="內容版面配置區 7"/>
          <p:cNvSpPr>
            <a:spLocks noGrp="1"/>
          </p:cNvSpPr>
          <p:nvPr>
            <p:ph sz="quarter" idx="4"/>
          </p:nvPr>
        </p:nvSpPr>
        <p:spPr>
          <a:xfrm>
            <a:off x="5032410" y="4293099"/>
            <a:ext cx="4529104" cy="1833067"/>
          </a:xfrm>
        </p:spPr>
        <p:txBody>
          <a:bodyPr/>
          <a:lstStyle/>
          <a:p>
            <a:r>
              <a:rPr lang="zh-TW" altLang="en-US" sz="1400" b="0" dirty="0" smtClean="0"/>
              <a:t>電信所黃冠郎</a:t>
            </a:r>
            <a:r>
              <a:rPr lang="en-US" altLang="zh-TW" sz="1400" dirty="0" smtClean="0"/>
              <a:t>(</a:t>
            </a:r>
            <a:r>
              <a:rPr lang="zh-TW" altLang="en-US" sz="1400" b="0" dirty="0" smtClean="0"/>
              <a:t>冀泰石教授</a:t>
            </a:r>
            <a:r>
              <a:rPr lang="en-US" altLang="zh-TW" sz="1400" b="0" dirty="0" smtClean="0"/>
              <a:t>)</a:t>
            </a:r>
            <a:br>
              <a:rPr lang="en-US" altLang="zh-TW" sz="1400" b="0" dirty="0" smtClean="0"/>
            </a:br>
            <a:r>
              <a:rPr lang="zh-TW" altLang="en-US" sz="1400" b="0" dirty="0"/>
              <a:t>榮獲</a:t>
            </a:r>
            <a:r>
              <a:rPr lang="zh-TW" altLang="en-US" sz="1400" b="0" dirty="0" smtClean="0"/>
              <a:t>第八屆中文口語語言處理國際會議</a:t>
            </a:r>
            <a:r>
              <a:rPr lang="zh-TW" altLang="en-US" sz="1400" dirty="0" smtClean="0"/>
              <a:t> </a:t>
            </a:r>
            <a:r>
              <a:rPr lang="en-US" altLang="zh-TW" sz="1400" b="0" dirty="0" smtClean="0"/>
              <a:t>Best Student Paper Award</a:t>
            </a:r>
          </a:p>
          <a:p>
            <a:r>
              <a:rPr lang="zh-TW" altLang="en-US" sz="1400" b="0" dirty="0" smtClean="0"/>
              <a:t>電信所蔣誌峰、陳昱嘉、林家瑜、洪聿昕</a:t>
            </a:r>
            <a:r>
              <a:rPr lang="zh-TW" altLang="en-US" sz="1400" dirty="0" smtClean="0"/>
              <a:t> </a:t>
            </a:r>
            <a:r>
              <a:rPr lang="en-US" altLang="zh-TW" sz="1400" dirty="0" smtClean="0"/>
              <a:t>(</a:t>
            </a:r>
            <a:r>
              <a:rPr lang="zh-TW" altLang="en-US" sz="1400" b="0" dirty="0" smtClean="0"/>
              <a:t>王蒞君教授、溫宏斌教授</a:t>
            </a:r>
            <a:r>
              <a:rPr lang="en-US" altLang="zh-TW" sz="1400" b="0" dirty="0" smtClean="0"/>
              <a:t>)</a:t>
            </a:r>
            <a:r>
              <a:rPr lang="zh-TW" altLang="en-US" sz="1400" b="0" dirty="0"/>
              <a:t>榮獲</a:t>
            </a:r>
            <a:r>
              <a:rPr lang="en-US" altLang="zh-TW" sz="1400" b="0" dirty="0" smtClean="0"/>
              <a:t>2012</a:t>
            </a:r>
            <a:r>
              <a:rPr lang="zh-TW" altLang="en-US" sz="1400" b="0" dirty="0" smtClean="0"/>
              <a:t>第</a:t>
            </a:r>
            <a:r>
              <a:rPr lang="en-US" altLang="zh-TW" sz="1400" b="0" dirty="0" smtClean="0"/>
              <a:t>17</a:t>
            </a:r>
            <a:r>
              <a:rPr lang="zh-TW" altLang="en-US" sz="1400" b="0" dirty="0" smtClean="0"/>
              <a:t>屆全國大專校院資訊應用服務創新競賽</a:t>
            </a:r>
            <a:r>
              <a:rPr lang="zh-TW" altLang="en-US" sz="1400" dirty="0" smtClean="0"/>
              <a:t> </a:t>
            </a:r>
            <a:r>
              <a:rPr lang="zh-TW" altLang="en-US" sz="1400" b="0" dirty="0" smtClean="0"/>
              <a:t>佳作</a:t>
            </a:r>
            <a:endParaRPr lang="en-US" altLang="zh-TW" sz="1400" b="0" dirty="0" smtClean="0"/>
          </a:p>
          <a:p>
            <a:endParaRPr lang="zh-TW" altLang="en-US" sz="1200" dirty="0"/>
          </a:p>
        </p:txBody>
      </p:sp>
      <p:pic>
        <p:nvPicPr>
          <p:cNvPr id="9" name="Picture 2"/>
          <p:cNvPicPr>
            <a:picLocks noChangeAspect="1" noChangeArrowheads="1"/>
          </p:cNvPicPr>
          <p:nvPr/>
        </p:nvPicPr>
        <p:blipFill>
          <a:blip r:embed="rId2" cstate="print"/>
          <a:srcRect b="16289"/>
          <a:stretch>
            <a:fillRect/>
          </a:stretch>
        </p:blipFill>
        <p:spPr bwMode="auto">
          <a:xfrm>
            <a:off x="4953000" y="1700808"/>
            <a:ext cx="4680520" cy="2188534"/>
          </a:xfrm>
          <a:prstGeom prst="rect">
            <a:avLst/>
          </a:prstGeom>
          <a:noFill/>
          <a:ln w="9525">
            <a:noFill/>
            <a:miter lim="800000"/>
            <a:headEnd/>
            <a:tailEnd/>
          </a:ln>
        </p:spPr>
      </p:pic>
      <p:pic>
        <p:nvPicPr>
          <p:cNvPr id="10" name="Picture 10"/>
          <p:cNvPicPr>
            <a:picLocks noChangeAspect="1" noChangeArrowheads="1"/>
          </p:cNvPicPr>
          <p:nvPr/>
        </p:nvPicPr>
        <p:blipFill>
          <a:blip r:embed="rId3" cstate="print"/>
          <a:srcRect/>
          <a:stretch>
            <a:fillRect/>
          </a:stretch>
        </p:blipFill>
        <p:spPr bwMode="auto">
          <a:xfrm>
            <a:off x="632520" y="1556796"/>
            <a:ext cx="4053210" cy="2538309"/>
          </a:xfrm>
          <a:prstGeom prst="rect">
            <a:avLst/>
          </a:prstGeom>
          <a:noFill/>
          <a:ln w="9525">
            <a:noFill/>
            <a:miter lim="800000"/>
            <a:headEnd/>
            <a:tailEnd/>
          </a:ln>
        </p:spPr>
      </p:pic>
      <p:sp>
        <p:nvSpPr>
          <p:cNvPr id="11" name="矩形 4"/>
          <p:cNvSpPr>
            <a:spLocks noChangeArrowheads="1"/>
          </p:cNvSpPr>
          <p:nvPr/>
        </p:nvSpPr>
        <p:spPr bwMode="auto">
          <a:xfrm>
            <a:off x="6052523" y="908724"/>
            <a:ext cx="2518638" cy="492443"/>
          </a:xfrm>
          <a:prstGeom prst="rect">
            <a:avLst/>
          </a:prstGeom>
          <a:noFill/>
          <a:ln w="9525">
            <a:noFill/>
            <a:miter lim="800000"/>
            <a:headEnd/>
            <a:tailEnd/>
          </a:ln>
        </p:spPr>
        <p:txBody>
          <a:bodyPr wrap="none">
            <a:spAutoFit/>
          </a:bodyPr>
          <a:lstStyle/>
          <a:p>
            <a:pPr algn="ctr"/>
            <a:r>
              <a:rPr kumimoji="1" lang="zh-TW" altLang="en-US" sz="2600" dirty="0" smtClean="0">
                <a:solidFill>
                  <a:srgbClr val="0000FF"/>
                </a:solidFill>
                <a:latin typeface="Arial" charset="0"/>
                <a:ea typeface="標楷體" pitchFamily="65" charset="-120"/>
              </a:rPr>
              <a:t>多媒體訊號處理</a:t>
            </a:r>
            <a:endParaRPr kumimoji="1" lang="zh-TW" altLang="en-US" sz="2600" dirty="0">
              <a:solidFill>
                <a:srgbClr val="0000FF"/>
              </a:solidFill>
              <a:latin typeface="Arial" charset="0"/>
              <a:ea typeface="標楷體" pitchFamily="65" charset="-120"/>
            </a:endParaRPr>
          </a:p>
        </p:txBody>
      </p:sp>
      <p:sp>
        <p:nvSpPr>
          <p:cNvPr id="12" name="Rectangle 2"/>
          <p:cNvSpPr txBox="1">
            <a:spLocks noChangeArrowheads="1"/>
          </p:cNvSpPr>
          <p:nvPr/>
        </p:nvSpPr>
        <p:spPr bwMode="auto">
          <a:xfrm>
            <a:off x="1261559" y="692700"/>
            <a:ext cx="2727325" cy="720725"/>
          </a:xfrm>
          <a:prstGeom prst="rect">
            <a:avLst/>
          </a:prstGeom>
          <a:noFill/>
          <a:ln w="9525">
            <a:noFill/>
            <a:miter lim="800000"/>
            <a:headEnd/>
            <a:tailEnd/>
          </a:ln>
        </p:spPr>
        <p:txBody>
          <a:bodyPr anchor="b"/>
          <a:lstStyle>
            <a:lvl1pPr algn="ctr" rtl="0" eaLnBrk="0" fontAlgn="ctr" hangingPunct="0">
              <a:spcBef>
                <a:spcPct val="0"/>
              </a:spcBef>
              <a:spcAft>
                <a:spcPct val="0"/>
              </a:spcAft>
              <a:defRPr kumimoji="1" sz="4000" b="1">
                <a:solidFill>
                  <a:schemeClr val="tx2"/>
                </a:solidFill>
                <a:latin typeface="+mj-lt"/>
                <a:ea typeface="+mj-ea"/>
                <a:cs typeface="標楷體" pitchFamily="65" charset="-120"/>
              </a:defRPr>
            </a:lvl1pPr>
            <a:lvl2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2pPr>
            <a:lvl3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3pPr>
            <a:lvl4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4pPr>
            <a:lvl5pPr algn="ctr" rtl="0" eaLnBrk="0" fontAlgn="ctr" hangingPunct="0">
              <a:spcBef>
                <a:spcPct val="0"/>
              </a:spcBef>
              <a:spcAft>
                <a:spcPct val="0"/>
              </a:spcAft>
              <a:defRPr kumimoji="1" sz="4000" b="1">
                <a:solidFill>
                  <a:schemeClr val="tx2"/>
                </a:solidFill>
                <a:latin typeface="標楷體" pitchFamily="65" charset="-120"/>
                <a:ea typeface="標楷體" pitchFamily="65" charset="-120"/>
                <a:cs typeface="標楷體" pitchFamily="65" charset="-120"/>
              </a:defRPr>
            </a:lvl5pPr>
            <a:lvl6pPr marL="457200" algn="ctr" rtl="0" fontAlgn="ctr">
              <a:spcBef>
                <a:spcPct val="0"/>
              </a:spcBef>
              <a:spcAft>
                <a:spcPct val="0"/>
              </a:spcAft>
              <a:defRPr kumimoji="1" sz="4000" b="1">
                <a:solidFill>
                  <a:schemeClr val="tx2"/>
                </a:solidFill>
                <a:latin typeface="標楷體" pitchFamily="65" charset="-120"/>
                <a:ea typeface="標楷體" pitchFamily="65" charset="-120"/>
              </a:defRPr>
            </a:lvl6pPr>
            <a:lvl7pPr marL="914400" algn="ctr" rtl="0" fontAlgn="ctr">
              <a:spcBef>
                <a:spcPct val="0"/>
              </a:spcBef>
              <a:spcAft>
                <a:spcPct val="0"/>
              </a:spcAft>
              <a:defRPr kumimoji="1" sz="4000" b="1">
                <a:solidFill>
                  <a:schemeClr val="tx2"/>
                </a:solidFill>
                <a:latin typeface="標楷體" pitchFamily="65" charset="-120"/>
                <a:ea typeface="標楷體" pitchFamily="65" charset="-120"/>
              </a:defRPr>
            </a:lvl7pPr>
            <a:lvl8pPr marL="1371600" algn="ctr" rtl="0" fontAlgn="ctr">
              <a:spcBef>
                <a:spcPct val="0"/>
              </a:spcBef>
              <a:spcAft>
                <a:spcPct val="0"/>
              </a:spcAft>
              <a:defRPr kumimoji="1" sz="4000" b="1">
                <a:solidFill>
                  <a:schemeClr val="tx2"/>
                </a:solidFill>
                <a:latin typeface="標楷體" pitchFamily="65" charset="-120"/>
                <a:ea typeface="標楷體" pitchFamily="65" charset="-120"/>
              </a:defRPr>
            </a:lvl8pPr>
            <a:lvl9pPr marL="1828800" algn="ctr" rtl="0" fontAlgn="ctr">
              <a:spcBef>
                <a:spcPct val="0"/>
              </a:spcBef>
              <a:spcAft>
                <a:spcPct val="0"/>
              </a:spcAft>
              <a:defRPr kumimoji="1" sz="4000" b="1">
                <a:solidFill>
                  <a:schemeClr val="tx2"/>
                </a:solidFill>
                <a:latin typeface="標楷體" pitchFamily="65" charset="-120"/>
                <a:ea typeface="標楷體" pitchFamily="65" charset="-120"/>
              </a:defRPr>
            </a:lvl9pPr>
          </a:lstStyle>
          <a:p>
            <a:pPr eaLnBrk="1" fontAlgn="base" hangingPunct="1">
              <a:defRPr/>
            </a:pPr>
            <a:r>
              <a:rPr lang="zh-TW" altLang="en-US" sz="2600" dirty="0" smtClean="0">
                <a:solidFill>
                  <a:srgbClr val="0000FF"/>
                </a:solidFill>
                <a:latin typeface="標楷體" pitchFamily="65" charset="-120"/>
                <a:ea typeface="標楷體" pitchFamily="65" charset="-120"/>
                <a:cs typeface="+mn-cs"/>
              </a:rPr>
              <a:t>資訊通訊</a:t>
            </a:r>
            <a:endParaRPr lang="zh-TW" altLang="en-US" sz="2600" dirty="0">
              <a:solidFill>
                <a:srgbClr val="0000FF"/>
              </a:solidFill>
              <a:latin typeface="標楷體" pitchFamily="65" charset="-120"/>
              <a:ea typeface="標楷體" pitchFamily="65" charset="-120"/>
              <a:cs typeface="+mn-cs"/>
            </a:endParaRPr>
          </a:p>
        </p:txBody>
      </p:sp>
      <p:sp>
        <p:nvSpPr>
          <p:cNvPr id="13" name="標題 3"/>
          <p:cNvSpPr>
            <a:spLocks noGrp="1"/>
          </p:cNvSpPr>
          <p:nvPr>
            <p:ph type="title"/>
          </p:nvPr>
        </p:nvSpPr>
        <p:spPr>
          <a:xfrm>
            <a:off x="0" y="0"/>
            <a:ext cx="9906000" cy="764704"/>
          </a:xfrm>
        </p:spPr>
        <p:txBody>
          <a:bodyPr/>
          <a:lstStyle/>
          <a:p>
            <a:r>
              <a:rPr lang="zh-TW" altLang="en-US" dirty="0" smtClean="0"/>
              <a:t>            傑出研究成果  </a:t>
            </a:r>
            <a:r>
              <a:rPr lang="en-US" altLang="zh-TW" dirty="0" smtClean="0"/>
              <a:t>(5/5)</a:t>
            </a:r>
            <a:endParaRPr lang="zh-TW" altLang="en-US" dirty="0"/>
          </a:p>
        </p:txBody>
      </p:sp>
    </p:spTree>
    <p:extLst>
      <p:ext uri="{BB962C8B-B14F-4D97-AF65-F5344CB8AC3E}">
        <p14:creationId xmlns:p14="http://schemas.microsoft.com/office/powerpoint/2010/main" xmlns="" val="3518895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3"/>
          <p:cNvGrpSpPr/>
          <p:nvPr/>
        </p:nvGrpSpPr>
        <p:grpSpPr>
          <a:xfrm>
            <a:off x="1469566" y="2054606"/>
            <a:ext cx="6951972" cy="1665720"/>
            <a:chOff x="1003511" y="603613"/>
            <a:chExt cx="7266475" cy="2075000"/>
          </a:xfrm>
          <a:effectLst>
            <a:outerShdw blurRad="50800" dist="38100" dir="2700000" algn="tl" rotWithShape="0">
              <a:prstClr val="black">
                <a:alpha val="40000"/>
              </a:prstClr>
            </a:outerShdw>
          </a:effectLst>
        </p:grpSpPr>
        <p:pic>
          <p:nvPicPr>
            <p:cNvPr id="4" name="圖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400311" y="603613"/>
              <a:ext cx="1201883" cy="1763376"/>
            </a:xfrm>
            <a:prstGeom prst="rect">
              <a:avLst/>
            </a:prstGeom>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rot="204976">
              <a:off x="4555413" y="649106"/>
              <a:ext cx="1288909" cy="1736585"/>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rot="380392">
              <a:off x="5815561" y="723192"/>
              <a:ext cx="1235517" cy="1731269"/>
            </a:xfrm>
            <a:prstGeom prst="rect">
              <a:avLst/>
            </a:prstGeom>
          </p:spPr>
        </p:pic>
        <p:pic>
          <p:nvPicPr>
            <p:cNvPr id="7" name="圖片 6"/>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rot="671500">
              <a:off x="6969417" y="880406"/>
              <a:ext cx="1300569" cy="1729523"/>
            </a:xfrm>
            <a:prstGeom prst="rect">
              <a:avLst/>
            </a:prstGeom>
          </p:spPr>
        </p:pic>
        <p:pic>
          <p:nvPicPr>
            <p:cNvPr id="9" name="圖片 8"/>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rot="21077363">
              <a:off x="2161648" y="717084"/>
              <a:ext cx="1256277" cy="1713282"/>
            </a:xfrm>
            <a:prstGeom prst="rect">
              <a:avLst/>
            </a:prstGeom>
          </p:spPr>
        </p:pic>
        <p:pic>
          <p:nvPicPr>
            <p:cNvPr id="15" name="圖片 14"/>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rot="20877653">
              <a:off x="1003511" y="868123"/>
              <a:ext cx="1171976" cy="1810490"/>
            </a:xfrm>
            <a:prstGeom prst="rect">
              <a:avLst/>
            </a:prstGeom>
          </p:spPr>
        </p:pic>
      </p:grpSp>
      <p:grpSp>
        <p:nvGrpSpPr>
          <p:cNvPr id="3" name="群組 22"/>
          <p:cNvGrpSpPr/>
          <p:nvPr/>
        </p:nvGrpSpPr>
        <p:grpSpPr>
          <a:xfrm>
            <a:off x="1191344" y="3370309"/>
            <a:ext cx="7220668" cy="1622526"/>
            <a:chOff x="1137722" y="2658497"/>
            <a:chExt cx="7547327" cy="2021191"/>
          </a:xfrm>
          <a:effectLst>
            <a:outerShdw blurRad="50800" dist="38100" dir="2700000" algn="tl" rotWithShape="0">
              <a:prstClr val="black">
                <a:alpha val="40000"/>
              </a:prstClr>
            </a:outerShdw>
          </a:effectLst>
        </p:grpSpPr>
        <p:pic>
          <p:nvPicPr>
            <p:cNvPr id="14" name="圖片 13"/>
            <p:cNvPicPr>
              <a:picLocks noChangeAspect="1"/>
            </p:cNvPicPr>
            <p:nvPr/>
          </p:nvPicPr>
          <p:blipFill rotWithShape="1">
            <a:blip r:embed="rId8" cstate="email">
              <a:extLst>
                <a:ext uri="{28A0092B-C50C-407E-A947-70E740481C1C}">
                  <a14:useLocalDpi xmlns:a14="http://schemas.microsoft.com/office/drawing/2010/main" xmlns=""/>
                </a:ext>
              </a:extLst>
            </a:blip>
            <a:srcRect b="-1"/>
            <a:stretch/>
          </p:blipFill>
          <p:spPr>
            <a:xfrm rot="674534">
              <a:off x="7493448" y="3021041"/>
              <a:ext cx="1191601" cy="1658647"/>
            </a:xfrm>
            <a:prstGeom prst="rect">
              <a:avLst/>
            </a:prstGeom>
          </p:spPr>
        </p:pic>
        <p:grpSp>
          <p:nvGrpSpPr>
            <p:cNvPr id="16" name="群組 2"/>
            <p:cNvGrpSpPr/>
            <p:nvPr/>
          </p:nvGrpSpPr>
          <p:grpSpPr>
            <a:xfrm>
              <a:off x="1137722" y="2658497"/>
              <a:ext cx="6400094" cy="1953499"/>
              <a:chOff x="-122023" y="2131776"/>
              <a:chExt cx="7683923" cy="2605594"/>
            </a:xfrm>
          </p:grpSpPr>
          <p:pic>
            <p:nvPicPr>
              <p:cNvPr id="8" name="圖片 7"/>
              <p:cNvPicPr>
                <a:picLocks noChangeAspect="1"/>
              </p:cNvPicPr>
              <p:nvPr/>
            </p:nvPicPr>
            <p:blipFill>
              <a:blip r:embed="rId9" cstate="email">
                <a:extLst>
                  <a:ext uri="{28A0092B-C50C-407E-A947-70E740481C1C}">
                    <a14:useLocalDpi xmlns:a14="http://schemas.microsoft.com/office/drawing/2010/main" xmlns=""/>
                  </a:ext>
                </a:extLst>
              </a:blip>
              <a:stretch>
                <a:fillRect/>
              </a:stretch>
            </p:blipFill>
            <p:spPr>
              <a:xfrm rot="21089691">
                <a:off x="1147801" y="2384650"/>
                <a:ext cx="1397857" cy="2134188"/>
              </a:xfrm>
              <a:prstGeom prst="rect">
                <a:avLst/>
              </a:prstGeom>
            </p:spPr>
          </p:pic>
          <p:pic>
            <p:nvPicPr>
              <p:cNvPr id="10" name="圖片 9"/>
              <p:cNvPicPr>
                <a:picLocks noChangeAspect="1"/>
              </p:cNvPicPr>
              <p:nvPr/>
            </p:nvPicPr>
            <p:blipFill>
              <a:blip r:embed="rId10" cstate="email">
                <a:extLst>
                  <a:ext uri="{28A0092B-C50C-407E-A947-70E740481C1C}">
                    <a14:useLocalDpi xmlns:a14="http://schemas.microsoft.com/office/drawing/2010/main" xmlns=""/>
                  </a:ext>
                </a:extLst>
              </a:blip>
              <a:stretch>
                <a:fillRect/>
              </a:stretch>
            </p:blipFill>
            <p:spPr>
              <a:xfrm rot="21244202">
                <a:off x="2440196" y="2235695"/>
                <a:ext cx="1411993" cy="2134188"/>
              </a:xfrm>
              <a:prstGeom prst="rect">
                <a:avLst/>
              </a:prstGeom>
            </p:spPr>
          </p:pic>
          <p:pic>
            <p:nvPicPr>
              <p:cNvPr id="11" name="圖片 10"/>
              <p:cNvPicPr>
                <a:picLocks noChangeAspect="1"/>
              </p:cNvPicPr>
              <p:nvPr/>
            </p:nvPicPr>
            <p:blipFill>
              <a:blip r:embed="rId11" cstate="email">
                <a:extLst>
                  <a:ext uri="{28A0092B-C50C-407E-A947-70E740481C1C}">
                    <a14:useLocalDpi xmlns:a14="http://schemas.microsoft.com/office/drawing/2010/main" xmlns=""/>
                  </a:ext>
                </a:extLst>
              </a:blip>
              <a:stretch>
                <a:fillRect/>
              </a:stretch>
            </p:blipFill>
            <p:spPr>
              <a:xfrm>
                <a:off x="3694316" y="2131776"/>
                <a:ext cx="1228022" cy="2134188"/>
              </a:xfrm>
              <a:prstGeom prst="rect">
                <a:avLst/>
              </a:prstGeom>
            </p:spPr>
          </p:pic>
          <p:pic>
            <p:nvPicPr>
              <p:cNvPr id="12" name="圖片 11"/>
              <p:cNvPicPr>
                <a:picLocks noChangeAspect="1"/>
              </p:cNvPicPr>
              <p:nvPr/>
            </p:nvPicPr>
            <p:blipFill>
              <a:blip r:embed="rId12" cstate="email">
                <a:extLst>
                  <a:ext uri="{28A0092B-C50C-407E-A947-70E740481C1C}">
                    <a14:useLocalDpi xmlns:a14="http://schemas.microsoft.com/office/drawing/2010/main" xmlns=""/>
                  </a:ext>
                </a:extLst>
              </a:blip>
              <a:stretch>
                <a:fillRect/>
              </a:stretch>
            </p:blipFill>
            <p:spPr>
              <a:xfrm rot="398362">
                <a:off x="4854794" y="2216347"/>
                <a:ext cx="1371065" cy="2134188"/>
              </a:xfrm>
              <a:prstGeom prst="rect">
                <a:avLst/>
              </a:prstGeom>
            </p:spPr>
          </p:pic>
          <p:pic>
            <p:nvPicPr>
              <p:cNvPr id="13" name="圖片 12"/>
              <p:cNvPicPr>
                <a:picLocks noChangeAspect="1"/>
              </p:cNvPicPr>
              <p:nvPr/>
            </p:nvPicPr>
            <p:blipFill>
              <a:blip r:embed="rId13" cstate="email">
                <a:extLst>
                  <a:ext uri="{28A0092B-C50C-407E-A947-70E740481C1C}">
                    <a14:useLocalDpi xmlns:a14="http://schemas.microsoft.com/office/drawing/2010/main" xmlns=""/>
                  </a:ext>
                </a:extLst>
              </a:blip>
              <a:stretch>
                <a:fillRect/>
              </a:stretch>
            </p:blipFill>
            <p:spPr>
              <a:xfrm rot="588291">
                <a:off x="6177442" y="2402180"/>
                <a:ext cx="1384458" cy="2134188"/>
              </a:xfrm>
              <a:prstGeom prst="rect">
                <a:avLst/>
              </a:prstGeom>
            </p:spPr>
          </p:pic>
          <p:pic>
            <p:nvPicPr>
              <p:cNvPr id="20" name="圖片 19"/>
              <p:cNvPicPr>
                <a:picLocks noChangeAspect="1"/>
              </p:cNvPicPr>
              <p:nvPr/>
            </p:nvPicPr>
            <p:blipFill>
              <a:blip r:embed="rId14" cstate="email">
                <a:extLst>
                  <a:ext uri="{28A0092B-C50C-407E-A947-70E740481C1C}">
                    <a14:useLocalDpi xmlns:a14="http://schemas.microsoft.com/office/drawing/2010/main" xmlns=""/>
                  </a:ext>
                </a:extLst>
              </a:blip>
              <a:stretch>
                <a:fillRect/>
              </a:stretch>
            </p:blipFill>
            <p:spPr>
              <a:xfrm rot="21026000">
                <a:off x="-122023" y="2603182"/>
                <a:ext cx="1375015" cy="2134188"/>
              </a:xfrm>
              <a:prstGeom prst="rect">
                <a:avLst/>
              </a:prstGeom>
            </p:spPr>
          </p:pic>
        </p:grpSp>
      </p:grpSp>
      <p:grpSp>
        <p:nvGrpSpPr>
          <p:cNvPr id="190467" name="群組 1"/>
          <p:cNvGrpSpPr>
            <a:grpSpLocks/>
          </p:cNvGrpSpPr>
          <p:nvPr/>
        </p:nvGrpSpPr>
        <p:grpSpPr bwMode="auto">
          <a:xfrm>
            <a:off x="1928813" y="4940300"/>
            <a:ext cx="6237287" cy="1441450"/>
            <a:chOff x="244239" y="4286662"/>
            <a:chExt cx="7827160" cy="2394723"/>
          </a:xfrm>
        </p:grpSpPr>
        <p:pic>
          <p:nvPicPr>
            <p:cNvPr id="190469" name="圖片 15"/>
            <p:cNvPicPr>
              <a:picLocks noChangeAspect="1"/>
            </p:cNvPicPr>
            <p:nvPr/>
          </p:nvPicPr>
          <p:blipFill>
            <a:blip r:embed="rId15" cstate="email">
              <a:extLst>
                <a:ext uri="{28A0092B-C50C-407E-A947-70E740481C1C}">
                  <a14:useLocalDpi xmlns:a14="http://schemas.microsoft.com/office/drawing/2010/main" xmlns=""/>
                </a:ext>
              </a:extLst>
            </a:blip>
            <a:srcRect/>
            <a:stretch>
              <a:fillRect/>
            </a:stretch>
          </p:blipFill>
          <p:spPr bwMode="auto">
            <a:xfrm>
              <a:off x="4101037" y="4286662"/>
              <a:ext cx="1303062" cy="2134188"/>
            </a:xfrm>
            <a:prstGeom prst="rect">
              <a:avLst/>
            </a:prstGeom>
            <a:noFill/>
            <a:ln w="9525">
              <a:noFill/>
              <a:miter lim="800000"/>
              <a:headEnd/>
              <a:tailEnd/>
            </a:ln>
          </p:spPr>
        </p:pic>
        <p:pic>
          <p:nvPicPr>
            <p:cNvPr id="190470" name="圖片 16"/>
            <p:cNvPicPr>
              <a:picLocks noChangeAspect="1"/>
            </p:cNvPicPr>
            <p:nvPr/>
          </p:nvPicPr>
          <p:blipFill>
            <a:blip r:embed="rId16" cstate="email">
              <a:extLst>
                <a:ext uri="{28A0092B-C50C-407E-A947-70E740481C1C}">
                  <a14:useLocalDpi xmlns:a14="http://schemas.microsoft.com/office/drawing/2010/main" xmlns=""/>
                </a:ext>
              </a:extLst>
            </a:blip>
            <a:srcRect/>
            <a:stretch>
              <a:fillRect/>
            </a:stretch>
          </p:blipFill>
          <p:spPr bwMode="auto">
            <a:xfrm rot="-555230">
              <a:off x="244239" y="4547197"/>
              <a:ext cx="1400925" cy="2134188"/>
            </a:xfrm>
            <a:prstGeom prst="rect">
              <a:avLst/>
            </a:prstGeom>
            <a:noFill/>
            <a:ln w="9525">
              <a:noFill/>
              <a:miter lim="800000"/>
              <a:headEnd/>
              <a:tailEnd/>
            </a:ln>
          </p:spPr>
        </p:pic>
        <p:pic>
          <p:nvPicPr>
            <p:cNvPr id="190471" name="圖片 17"/>
            <p:cNvPicPr>
              <a:picLocks noChangeAspect="1"/>
            </p:cNvPicPr>
            <p:nvPr/>
          </p:nvPicPr>
          <p:blipFill>
            <a:blip r:embed="rId17" cstate="email">
              <a:extLst>
                <a:ext uri="{28A0092B-C50C-407E-A947-70E740481C1C}">
                  <a14:useLocalDpi xmlns:a14="http://schemas.microsoft.com/office/drawing/2010/main" xmlns=""/>
                </a:ext>
              </a:extLst>
            </a:blip>
            <a:srcRect/>
            <a:stretch>
              <a:fillRect/>
            </a:stretch>
          </p:blipFill>
          <p:spPr bwMode="auto">
            <a:xfrm rot="-377658">
              <a:off x="1621632" y="4342436"/>
              <a:ext cx="1346029" cy="2134188"/>
            </a:xfrm>
            <a:prstGeom prst="rect">
              <a:avLst/>
            </a:prstGeom>
            <a:noFill/>
            <a:ln w="9525">
              <a:noFill/>
              <a:miter lim="800000"/>
              <a:headEnd/>
              <a:tailEnd/>
            </a:ln>
          </p:spPr>
        </p:pic>
        <p:pic>
          <p:nvPicPr>
            <p:cNvPr id="190472" name="圖片 18"/>
            <p:cNvPicPr>
              <a:picLocks noChangeAspect="1"/>
            </p:cNvPicPr>
            <p:nvPr/>
          </p:nvPicPr>
          <p:blipFill>
            <a:blip r:embed="rId18" cstate="email">
              <a:extLst>
                <a:ext uri="{28A0092B-C50C-407E-A947-70E740481C1C}">
                  <a14:useLocalDpi xmlns:a14="http://schemas.microsoft.com/office/drawing/2010/main" xmlns=""/>
                </a:ext>
              </a:extLst>
            </a:blip>
            <a:srcRect/>
            <a:stretch>
              <a:fillRect/>
            </a:stretch>
          </p:blipFill>
          <p:spPr bwMode="auto">
            <a:xfrm>
              <a:off x="2821522" y="4286662"/>
              <a:ext cx="1247483" cy="2134188"/>
            </a:xfrm>
            <a:prstGeom prst="rect">
              <a:avLst/>
            </a:prstGeom>
            <a:noFill/>
            <a:ln w="9525">
              <a:noFill/>
              <a:miter lim="800000"/>
              <a:headEnd/>
              <a:tailEnd/>
            </a:ln>
          </p:spPr>
        </p:pic>
        <p:pic>
          <p:nvPicPr>
            <p:cNvPr id="190473" name="圖片 20"/>
            <p:cNvPicPr>
              <a:picLocks noChangeAspect="1"/>
            </p:cNvPicPr>
            <p:nvPr/>
          </p:nvPicPr>
          <p:blipFill>
            <a:blip r:embed="rId19" cstate="email">
              <a:extLst>
                <a:ext uri="{28A0092B-C50C-407E-A947-70E740481C1C}">
                  <a14:useLocalDpi xmlns:a14="http://schemas.microsoft.com/office/drawing/2010/main" xmlns=""/>
                </a:ext>
              </a:extLst>
            </a:blip>
            <a:srcRect/>
            <a:stretch>
              <a:fillRect/>
            </a:stretch>
          </p:blipFill>
          <p:spPr bwMode="auto">
            <a:xfrm rot="358979">
              <a:off x="5349824" y="4363585"/>
              <a:ext cx="1398892" cy="2134188"/>
            </a:xfrm>
            <a:prstGeom prst="rect">
              <a:avLst/>
            </a:prstGeom>
            <a:noFill/>
            <a:ln w="9525">
              <a:noFill/>
              <a:miter lim="800000"/>
              <a:headEnd/>
              <a:tailEnd/>
            </a:ln>
          </p:spPr>
        </p:pic>
        <p:pic>
          <p:nvPicPr>
            <p:cNvPr id="190474" name="圖片 21"/>
            <p:cNvPicPr>
              <a:picLocks noChangeAspect="1"/>
            </p:cNvPicPr>
            <p:nvPr/>
          </p:nvPicPr>
          <p:blipFill>
            <a:blip r:embed="rId20" cstate="email">
              <a:extLst>
                <a:ext uri="{28A0092B-C50C-407E-A947-70E740481C1C}">
                  <a14:useLocalDpi xmlns:a14="http://schemas.microsoft.com/office/drawing/2010/main" xmlns=""/>
                </a:ext>
              </a:extLst>
            </a:blip>
            <a:srcRect/>
            <a:stretch>
              <a:fillRect/>
            </a:stretch>
          </p:blipFill>
          <p:spPr bwMode="auto">
            <a:xfrm rot="620328">
              <a:off x="6767744" y="4526136"/>
              <a:ext cx="1303655" cy="2082670"/>
            </a:xfrm>
            <a:prstGeom prst="rect">
              <a:avLst/>
            </a:prstGeom>
            <a:noFill/>
            <a:ln w="9525">
              <a:noFill/>
              <a:miter lim="800000"/>
              <a:headEnd/>
              <a:tailEnd/>
            </a:ln>
          </p:spPr>
        </p:pic>
      </p:grpSp>
      <p:sp>
        <p:nvSpPr>
          <p:cNvPr id="190468" name="文字方塊 16"/>
          <p:cNvSpPr txBox="1">
            <a:spLocks noChangeArrowheads="1"/>
          </p:cNvSpPr>
          <p:nvPr/>
        </p:nvSpPr>
        <p:spPr bwMode="auto">
          <a:xfrm>
            <a:off x="0" y="1074742"/>
            <a:ext cx="9906000" cy="646331"/>
          </a:xfrm>
          <a:prstGeom prst="rect">
            <a:avLst/>
          </a:prstGeom>
          <a:noFill/>
          <a:ln w="9525">
            <a:noFill/>
            <a:miter lim="800000"/>
            <a:headEnd/>
            <a:tailEnd/>
          </a:ln>
        </p:spPr>
        <p:txBody>
          <a:bodyPr>
            <a:spAutoFit/>
          </a:bodyPr>
          <a:lstStyle/>
          <a:p>
            <a:pPr algn="ctr"/>
            <a:r>
              <a:rPr kumimoji="1" lang="zh-TW" altLang="en-US" sz="3600" dirty="0">
                <a:solidFill>
                  <a:srgbClr val="002060"/>
                </a:solidFill>
                <a:ea typeface="標楷體" pitchFamily="65" charset="-120"/>
              </a:rPr>
              <a:t>電機系優秀師資 撰寫優良教材 享譽全球</a:t>
            </a:r>
          </a:p>
        </p:txBody>
      </p:sp>
    </p:spTree>
    <p:extLst>
      <p:ext uri="{BB962C8B-B14F-4D97-AF65-F5344CB8AC3E}">
        <p14:creationId xmlns:p14="http://schemas.microsoft.com/office/powerpoint/2010/main" xmlns="" val="1864348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11"/>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4"/>
            <a:ext cx="9906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群組 1"/>
          <p:cNvGrpSpPr/>
          <p:nvPr/>
        </p:nvGrpSpPr>
        <p:grpSpPr>
          <a:xfrm>
            <a:off x="2066927" y="66679"/>
            <a:ext cx="7096815" cy="1437013"/>
            <a:chOff x="2066925" y="66675"/>
            <a:chExt cx="7096817" cy="1437013"/>
          </a:xfrm>
        </p:grpSpPr>
        <p:sp>
          <p:nvSpPr>
            <p:cNvPr id="3" name="文字方塊 2"/>
            <p:cNvSpPr txBox="1"/>
            <p:nvPr/>
          </p:nvSpPr>
          <p:spPr>
            <a:xfrm>
              <a:off x="2612741" y="857357"/>
              <a:ext cx="6430993" cy="646331"/>
            </a:xfrm>
            <a:prstGeom prst="rect">
              <a:avLst/>
            </a:prstGeom>
            <a:noFill/>
            <a:effectLst>
              <a:outerShdw blurRad="50800" dist="38100" dir="8100000" algn="tr" rotWithShape="0">
                <a:prstClr val="black">
                  <a:alpha val="40000"/>
                </a:prstClr>
              </a:outerShdw>
              <a:reflection blurRad="6350" stA="50000" endA="300" endPos="55000" dir="5400000" sy="-100000" algn="bl" rotWithShape="0"/>
            </a:effectLst>
          </p:spPr>
          <p:txBody>
            <a:bodyPr wrap="none">
              <a:spAutoFit/>
            </a:bodyPr>
            <a:lstStyle/>
            <a:p>
              <a:pPr>
                <a:defRPr/>
              </a:pPr>
              <a:r>
                <a:rPr lang="en-US" altLang="zh-TW" sz="3600" dirty="0">
                  <a:solidFill>
                    <a:schemeClr val="bg1"/>
                  </a:solidFill>
                  <a:latin typeface="Broadway" pitchFamily="82" charset="0"/>
                  <a:ea typeface="微軟正黑體" pitchFamily="34" charset="-120"/>
                </a:rPr>
                <a:t>Department of Photonics</a:t>
              </a:r>
            </a:p>
          </p:txBody>
        </p:sp>
        <p:sp>
          <p:nvSpPr>
            <p:cNvPr id="96260" name="矩形 3"/>
            <p:cNvSpPr>
              <a:spLocks noChangeArrowheads="1"/>
            </p:cNvSpPr>
            <p:nvPr/>
          </p:nvSpPr>
          <p:spPr bwMode="auto">
            <a:xfrm>
              <a:off x="2066925" y="66675"/>
              <a:ext cx="709681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TW" altLang="en-US" sz="4400" dirty="0">
                  <a:solidFill>
                    <a:schemeClr val="bg1"/>
                  </a:solidFill>
                  <a:latin typeface="Broadway" pitchFamily="82" charset="0"/>
                  <a:ea typeface="微軟正黑體" pitchFamily="34" charset="-120"/>
                </a:rPr>
                <a:t>國立交通大學 光電工程學系</a:t>
              </a:r>
              <a:endParaRPr lang="zh-TW" altLang="en-US" sz="4400" dirty="0"/>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7282" name="圖片 37" descr="Triple View(S).gif"/>
          <p:cNvPicPr>
            <a:picLocks noChangeAspect="1"/>
          </p:cNvPicPr>
          <p:nvPr/>
        </p:nvPicPr>
        <p:blipFill>
          <a:blip r:embed="rId2" cstate="print">
            <a:lum contrast="30000"/>
            <a:extLst>
              <a:ext uri="{28A0092B-C50C-407E-A947-70E740481C1C}">
                <a14:useLocalDpi xmlns:a14="http://schemas.microsoft.com/office/drawing/2010/main" xmlns="" val="0"/>
              </a:ext>
            </a:extLst>
          </a:blip>
          <a:srcRect/>
          <a:stretch>
            <a:fillRect/>
          </a:stretch>
        </p:blipFill>
        <p:spPr bwMode="auto">
          <a:xfrm>
            <a:off x="6443663" y="4473496"/>
            <a:ext cx="3465512" cy="213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7" descr="http://www.colortools.net/img25/spectrum_chart.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534734" y="0"/>
            <a:ext cx="4836537" cy="980728"/>
          </a:xfrm>
          <a:prstGeom prst="rect">
            <a:avLst/>
          </a:prstGeom>
          <a:ln>
            <a:noFill/>
          </a:ln>
          <a:effectLst>
            <a:softEdge rad="112500"/>
          </a:effectLst>
        </p:spPr>
      </p:pic>
      <p:pic>
        <p:nvPicPr>
          <p:cNvPr id="97284" name="Picture 4" descr="http://t3.gstatic.com/images?q=tbn:ANd9GcRMIYVozTxVd_m-8B24wVWQSXk3yD6Ay1HOrjM66ME7vK1_kBL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3675" y="4508500"/>
            <a:ext cx="312102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5" name="Picture 7" descr="PhotonFactory2"/>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8002" y="1125538"/>
            <a:ext cx="3148013" cy="217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6" name="Picture 2" descr="http://web.it.nctu.edu.tw/~yilin/Images/3.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83013" y="2060575"/>
            <a:ext cx="2843212"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7" name="Picture 3"/>
          <p:cNvPicPr>
            <a:picLocks noChangeAspect="1" noChangeArrowheads="1"/>
          </p:cNvPicPr>
          <p:nvPr/>
        </p:nvPicPr>
        <p:blipFill>
          <a:blip r:embed="rId7" cstate="print">
            <a:clrChange>
              <a:clrFrom>
                <a:srgbClr val="010101"/>
              </a:clrFrom>
              <a:clrTo>
                <a:srgbClr val="010101">
                  <a:alpha val="0"/>
                </a:srgbClr>
              </a:clrTo>
            </a:clrChange>
            <a:lum bright="10000" contrast="40000"/>
            <a:extLst>
              <a:ext uri="{28A0092B-C50C-407E-A947-70E740481C1C}">
                <a14:useLocalDpi xmlns:a14="http://schemas.microsoft.com/office/drawing/2010/main" xmlns="" val="0"/>
              </a:ext>
            </a:extLst>
          </a:blip>
          <a:srcRect/>
          <a:stretch>
            <a:fillRect/>
          </a:stretch>
        </p:blipFill>
        <p:spPr bwMode="auto">
          <a:xfrm>
            <a:off x="3703638" y="4868863"/>
            <a:ext cx="2574925"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矩形 13"/>
          <p:cNvSpPr/>
          <p:nvPr/>
        </p:nvSpPr>
        <p:spPr>
          <a:xfrm>
            <a:off x="508000" y="663082"/>
            <a:ext cx="800219"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latin typeface="Calibri" pitchFamily="34" charset="0"/>
                <a:ea typeface="標楷體" pitchFamily="65" charset="-120"/>
              </a:rPr>
              <a:t>雷射</a:t>
            </a:r>
            <a:endParaRPr lang="zh-TW" altLang="en-US" sz="2400" dirty="0">
              <a:solidFill>
                <a:schemeClr val="bg1"/>
              </a:solidFill>
              <a:effectLst>
                <a:glow rad="228600">
                  <a:schemeClr val="tx1">
                    <a:alpha val="40000"/>
                  </a:schemeClr>
                </a:glow>
              </a:effectLst>
            </a:endParaRPr>
          </a:p>
        </p:txBody>
      </p:sp>
      <p:pic>
        <p:nvPicPr>
          <p:cNvPr id="97289" name="Picture 2"/>
          <p:cNvPicPr>
            <a:picLocks noChangeAspect="1" noChangeArrowheads="1"/>
          </p:cNvPicPr>
          <p:nvPr/>
        </p:nvPicPr>
        <p:blipFill>
          <a:blip r:embed="rId8" cstate="print">
            <a:lum contrast="30000"/>
            <a:extLst>
              <a:ext uri="{28A0092B-C50C-407E-A947-70E740481C1C}">
                <a14:useLocalDpi xmlns:a14="http://schemas.microsoft.com/office/drawing/2010/main" xmlns="" val="0"/>
              </a:ext>
            </a:extLst>
          </a:blip>
          <a:srcRect/>
          <a:stretch>
            <a:fillRect/>
          </a:stretch>
        </p:blipFill>
        <p:spPr bwMode="auto">
          <a:xfrm>
            <a:off x="6728743" y="1592263"/>
            <a:ext cx="3138487"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802998" y="1592267"/>
            <a:ext cx="1415772"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latin typeface="Calibri" pitchFamily="34" charset="0"/>
                <a:ea typeface="標楷體" pitchFamily="65" charset="-120"/>
              </a:rPr>
              <a:t>液晶光學</a:t>
            </a:r>
            <a:endParaRPr lang="zh-TW" altLang="en-US" sz="2400" dirty="0">
              <a:solidFill>
                <a:schemeClr val="bg1"/>
              </a:solidFill>
              <a:effectLst>
                <a:glow rad="228600">
                  <a:schemeClr val="tx1">
                    <a:alpha val="40000"/>
                  </a:schemeClr>
                </a:glow>
              </a:effectLst>
            </a:endParaRPr>
          </a:p>
        </p:txBody>
      </p:sp>
      <p:sp>
        <p:nvSpPr>
          <p:cNvPr id="17" name="矩形 16"/>
          <p:cNvSpPr/>
          <p:nvPr/>
        </p:nvSpPr>
        <p:spPr>
          <a:xfrm>
            <a:off x="6727460" y="1157662"/>
            <a:ext cx="1415772"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latin typeface="Calibri" pitchFamily="34" charset="0"/>
                <a:ea typeface="標楷體" pitchFamily="65" charset="-120"/>
              </a:rPr>
              <a:t>光子晶體</a:t>
            </a:r>
            <a:endParaRPr lang="zh-TW" altLang="en-US" sz="2400" dirty="0">
              <a:solidFill>
                <a:schemeClr val="bg1"/>
              </a:solidFill>
              <a:effectLst>
                <a:glow rad="228600">
                  <a:schemeClr val="tx1">
                    <a:alpha val="40000"/>
                  </a:schemeClr>
                </a:glow>
              </a:effectLst>
            </a:endParaRPr>
          </a:p>
        </p:txBody>
      </p:sp>
      <p:sp>
        <p:nvSpPr>
          <p:cNvPr id="19" name="文字方塊 18"/>
          <p:cNvSpPr txBox="1"/>
          <p:nvPr/>
        </p:nvSpPr>
        <p:spPr>
          <a:xfrm>
            <a:off x="2846770" y="128507"/>
            <a:ext cx="3877985" cy="646331"/>
          </a:xfrm>
          <a:prstGeom prst="rect">
            <a:avLst/>
          </a:prstGeom>
          <a:noFill/>
          <a:effectLst>
            <a:outerShdw blurRad="50800" dist="38100" algn="l" rotWithShape="0">
              <a:prstClr val="black">
                <a:alpha val="40000"/>
              </a:prstClr>
            </a:outerShdw>
          </a:effectLst>
        </p:spPr>
        <p:txBody>
          <a:bodyPr wrap="none">
            <a:spAutoFit/>
          </a:bodyPr>
          <a:lstStyle/>
          <a:p>
            <a:pPr>
              <a:defRPr/>
            </a:pPr>
            <a:r>
              <a:rPr lang="zh-TW" altLang="en-US" sz="3600" dirty="0">
                <a:solidFill>
                  <a:schemeClr val="bg1"/>
                </a:solidFill>
                <a:effectLst>
                  <a:glow rad="101600">
                    <a:schemeClr val="accent4">
                      <a:satMod val="175000"/>
                      <a:alpha val="40000"/>
                    </a:schemeClr>
                  </a:glow>
                </a:effectLst>
                <a:latin typeface="Calibri" pitchFamily="34" charset="0"/>
                <a:ea typeface="標楷體" pitchFamily="65" charset="-120"/>
              </a:rPr>
              <a:t>光電在做些什麼？</a:t>
            </a:r>
            <a:endParaRPr lang="en-US" altLang="zh-TW" sz="3400" dirty="0">
              <a:solidFill>
                <a:schemeClr val="bg1"/>
              </a:solidFill>
              <a:effectLst>
                <a:glow rad="101600">
                  <a:schemeClr val="accent4">
                    <a:satMod val="175000"/>
                    <a:alpha val="40000"/>
                  </a:schemeClr>
                </a:glow>
              </a:effectLst>
              <a:latin typeface="Broadway" pitchFamily="82" charset="0"/>
              <a:ea typeface="微軟正黑體" pitchFamily="34" charset="-120"/>
            </a:endParaRPr>
          </a:p>
        </p:txBody>
      </p:sp>
      <p:pic>
        <p:nvPicPr>
          <p:cNvPr id="97293" name="Picture 8" descr="http://www.norenproducts.com/sites/default/files/photonics.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144713" y="3705229"/>
            <a:ext cx="2027237"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矩形 27"/>
          <p:cNvSpPr/>
          <p:nvPr/>
        </p:nvSpPr>
        <p:spPr>
          <a:xfrm>
            <a:off x="193675" y="4046839"/>
            <a:ext cx="1107996"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ea typeface="標楷體" pitchFamily="65" charset="-120"/>
              </a:rPr>
              <a:t>太陽能</a:t>
            </a:r>
          </a:p>
        </p:txBody>
      </p:sp>
      <p:sp>
        <p:nvSpPr>
          <p:cNvPr id="29" name="矩形 28"/>
          <p:cNvSpPr/>
          <p:nvPr/>
        </p:nvSpPr>
        <p:spPr>
          <a:xfrm>
            <a:off x="1832656" y="3633152"/>
            <a:ext cx="646331"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en-US" altLang="zh-TW" sz="2400" dirty="0">
                <a:solidFill>
                  <a:schemeClr val="bg1"/>
                </a:solidFill>
                <a:effectLst>
                  <a:glow rad="228600">
                    <a:schemeClr val="tx1">
                      <a:alpha val="40000"/>
                    </a:schemeClr>
                  </a:glow>
                </a:effectLst>
                <a:ea typeface="標楷體" pitchFamily="65" charset="-120"/>
              </a:rPr>
              <a:t>LED</a:t>
            </a:r>
            <a:endParaRPr lang="zh-TW" altLang="en-US" sz="2400" dirty="0">
              <a:solidFill>
                <a:schemeClr val="bg1"/>
              </a:solidFill>
              <a:effectLst>
                <a:glow rad="228600">
                  <a:schemeClr val="tx1">
                    <a:alpha val="40000"/>
                  </a:schemeClr>
                </a:glow>
              </a:effectLst>
              <a:ea typeface="標楷體" pitchFamily="65" charset="-120"/>
            </a:endParaRPr>
          </a:p>
        </p:txBody>
      </p:sp>
      <p:sp>
        <p:nvSpPr>
          <p:cNvPr id="30" name="矩形 29"/>
          <p:cNvSpPr/>
          <p:nvPr/>
        </p:nvSpPr>
        <p:spPr>
          <a:xfrm>
            <a:off x="4562958" y="4473500"/>
            <a:ext cx="1415772"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ea typeface="標楷體" pitchFamily="65" charset="-120"/>
              </a:rPr>
              <a:t>光纖通訊</a:t>
            </a:r>
          </a:p>
        </p:txBody>
      </p:sp>
      <p:sp>
        <p:nvSpPr>
          <p:cNvPr id="32" name="矩形 31"/>
          <p:cNvSpPr/>
          <p:nvPr/>
        </p:nvSpPr>
        <p:spPr>
          <a:xfrm>
            <a:off x="6467756" y="4001929"/>
            <a:ext cx="1415772" cy="461665"/>
          </a:xfrm>
          <a:prstGeom prst="rect">
            <a:avLst/>
          </a:prstGeom>
          <a:noFill/>
          <a:effectLst>
            <a:glow rad="228600">
              <a:schemeClr val="accent4">
                <a:satMod val="175000"/>
                <a:alpha val="40000"/>
              </a:schemeClr>
            </a:glow>
            <a:outerShdw blurRad="50800" dist="38100" dir="2700000" sx="83000" sy="83000" algn="tl" rotWithShape="0">
              <a:prstClr val="black">
                <a:alpha val="86000"/>
              </a:prstClr>
            </a:outerShdw>
          </a:effectLst>
        </p:spPr>
        <p:txBody>
          <a:bodyPr wrap="none">
            <a:spAutoFit/>
          </a:bodyPr>
          <a:lstStyle/>
          <a:p>
            <a:pPr>
              <a:defRPr/>
            </a:pPr>
            <a:r>
              <a:rPr lang="zh-TW" altLang="en-US" sz="2400" dirty="0">
                <a:solidFill>
                  <a:schemeClr val="bg1"/>
                </a:solidFill>
                <a:effectLst>
                  <a:glow rad="228600">
                    <a:schemeClr val="tx1">
                      <a:alpha val="40000"/>
                    </a:schemeClr>
                  </a:glow>
                </a:effectLst>
                <a:ea typeface="標楷體" pitchFamily="65" charset="-120"/>
              </a:rPr>
              <a:t>顯示科技</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02" name="矩形 8"/>
          <p:cNvSpPr>
            <a:spLocks noChangeArrowheads="1"/>
          </p:cNvSpPr>
          <p:nvPr/>
        </p:nvSpPr>
        <p:spPr bwMode="auto">
          <a:xfrm>
            <a:off x="350491" y="1124744"/>
            <a:ext cx="9205023" cy="4893647"/>
          </a:xfrm>
          <a:prstGeom prst="rect">
            <a:avLst/>
          </a:prstGeom>
          <a:noFill/>
          <a:ln w="9525">
            <a:noFill/>
            <a:miter lim="800000"/>
            <a:headEnd/>
            <a:tailEnd/>
          </a:ln>
        </p:spPr>
        <p:txBody>
          <a:bodyPr>
            <a:spAutoFit/>
          </a:bodyPr>
          <a:lstStyle/>
          <a:p>
            <a:pPr>
              <a:defRPr/>
            </a:pP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諾貝爾獎創立以來，幾乎</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每十年就有光電相關的重要科學成就獲頒諾貝爾獎</a:t>
            </a:r>
            <a:r>
              <a:rPr lang="en-US" altLang="zh-TW"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rPr>
              <a:t>光纖之父</a:t>
            </a:r>
            <a:r>
              <a:rPr lang="en-US" altLang="zh-TW" sz="2400" dirty="0">
                <a:solidFill>
                  <a:srgbClr val="FFFF00"/>
                </a:solidFill>
                <a:effectLst>
                  <a:glow rad="139700">
                    <a:schemeClr val="accent4">
                      <a:satMod val="175000"/>
                      <a:alpha val="40000"/>
                    </a:schemeClr>
                  </a:glow>
                </a:effectLst>
                <a:latin typeface="Calibri" pitchFamily="34" charset="0"/>
                <a:ea typeface="標楷體" pitchFamily="65" charset="-120"/>
              </a:rPr>
              <a:t>-</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rPr>
              <a:t>高錕</a:t>
            </a:r>
            <a:r>
              <a:rPr lang="en-US" altLang="zh-TW" sz="2400" dirty="0">
                <a:solidFill>
                  <a:srgbClr val="FFFF00"/>
                </a:solidFill>
                <a:effectLst>
                  <a:glow rad="139700">
                    <a:schemeClr val="accent4">
                      <a:satMod val="175000"/>
                      <a:alpha val="40000"/>
                    </a:schemeClr>
                  </a:glow>
                </a:effectLst>
                <a:latin typeface="Calibri" pitchFamily="34" charset="0"/>
                <a:ea typeface="標楷體" pitchFamily="65" charset="-120"/>
              </a:rPr>
              <a:t>, 2009</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rPr>
              <a:t>獲諾貝爾物理獎</a:t>
            </a:r>
            <a:r>
              <a:rPr lang="en-US" altLang="zh-TW" sz="2400" dirty="0">
                <a:solidFill>
                  <a:srgbClr val="FFFF00"/>
                </a:solidFill>
                <a:effectLst>
                  <a:glow rad="139700">
                    <a:schemeClr val="accent4">
                      <a:satMod val="175000"/>
                      <a:alpha val="40000"/>
                    </a:schemeClr>
                  </a:glow>
                </a:effectLst>
                <a:latin typeface="Calibri" pitchFamily="34" charset="0"/>
                <a:ea typeface="標楷體" pitchFamily="65" charset="-120"/>
              </a:rPr>
              <a:t>)</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，因此光電被認為是推動二十一世紀創新的主要科技之一。</a:t>
            </a: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行政院推動六大新興產業中的綠色能源產業，成為未來台灣極重要的明星產業。其中以</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太陽光電、</a:t>
            </a:r>
            <a:r>
              <a:rPr lang="en-US" altLang="zh-TW"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LED</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照明光電</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的前景最被看好。 </a:t>
            </a: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兩兆雙星 </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，所謂的「兩兆」，係政府將「半導體」與</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「影像顯示」</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兩項產業的產值各自突破新台幣</a:t>
            </a:r>
            <a:r>
              <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1</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兆元之目標。</a:t>
            </a: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a:p>
            <a:pPr>
              <a:defRPr/>
            </a:pP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未來</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新竹生物醫學園區</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之研發重點將包括</a:t>
            </a:r>
            <a:r>
              <a:rPr lang="zh-TW" altLang="en-US" sz="2400" dirty="0">
                <a:solidFill>
                  <a:srgbClr val="FFFF00"/>
                </a:solidFill>
                <a:effectLst>
                  <a:glow rad="139700">
                    <a:schemeClr val="accent4">
                      <a:satMod val="175000"/>
                      <a:alpha val="40000"/>
                    </a:schemeClr>
                  </a:glow>
                </a:effectLst>
                <a:latin typeface="Calibri" pitchFamily="34" charset="0"/>
                <a:ea typeface="標楷體" pitchFamily="65" charset="-120"/>
                <a:cs typeface="Times New Roman" pitchFamily="18" charset="0"/>
              </a:rPr>
              <a:t>生醫光電影像暨資訊技術</a:t>
            </a:r>
            <a:r>
              <a:rPr lang="zh-TW" altLang="en-US"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rPr>
              <a:t>、生醫元件晶片暨輔具技術，未來也將引進國家實驗研究院、工業技術研究院等團隊進駐，促進產學研界共同合作發展。</a:t>
            </a:r>
            <a:endParaRPr lang="en-US" altLang="zh-TW" sz="2400" dirty="0">
              <a:solidFill>
                <a:schemeClr val="bg1"/>
              </a:solidFill>
              <a:effectLst>
                <a:glow rad="139700">
                  <a:schemeClr val="accent4">
                    <a:satMod val="175000"/>
                    <a:alpha val="40000"/>
                  </a:schemeClr>
                </a:glow>
              </a:effectLst>
              <a:latin typeface="Calibri" pitchFamily="34" charset="0"/>
              <a:ea typeface="標楷體" pitchFamily="65" charset="-120"/>
              <a:cs typeface="Times New Roman" pitchFamily="18" charset="0"/>
            </a:endParaRPr>
          </a:p>
        </p:txBody>
      </p:sp>
      <p:sp>
        <p:nvSpPr>
          <p:cNvPr id="10" name="文字方塊 9"/>
          <p:cNvSpPr txBox="1"/>
          <p:nvPr/>
        </p:nvSpPr>
        <p:spPr>
          <a:xfrm>
            <a:off x="1592265" y="128591"/>
            <a:ext cx="6186309" cy="646331"/>
          </a:xfrm>
          <a:prstGeom prst="rect">
            <a:avLst/>
          </a:prstGeom>
          <a:noFill/>
          <a:effectLst>
            <a:outerShdw blurRad="50800" dist="38100" algn="l" rotWithShape="0">
              <a:prstClr val="black">
                <a:alpha val="40000"/>
              </a:prstClr>
            </a:outerShdw>
          </a:effectLst>
        </p:spPr>
        <p:txBody>
          <a:bodyPr wrap="none">
            <a:spAutoFit/>
          </a:bodyPr>
          <a:lstStyle/>
          <a:p>
            <a:pPr>
              <a:defRPr/>
            </a:pPr>
            <a:r>
              <a:rPr lang="zh-TW" altLang="en-US" sz="3600" dirty="0">
                <a:solidFill>
                  <a:schemeClr val="bg1"/>
                </a:solidFill>
                <a:latin typeface="Calibri" pitchFamily="34" charset="0"/>
                <a:ea typeface="標楷體" pitchFamily="65" charset="-120"/>
              </a:rPr>
              <a:t>光電科技的重要性與未來趨勢</a:t>
            </a:r>
            <a:endParaRPr lang="en-US" altLang="zh-TW" sz="3400" dirty="0">
              <a:solidFill>
                <a:schemeClr val="bg1"/>
              </a:solidFill>
              <a:latin typeface="Broadway" pitchFamily="82" charset="0"/>
              <a:ea typeface="微軟正黑體"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4653136"/>
            <a:ext cx="4648200" cy="191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30788" y="4653137"/>
            <a:ext cx="4648200" cy="191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74740" y="1607008"/>
            <a:ext cx="7534275" cy="2933700"/>
          </a:xfrm>
          <a:prstGeom prst="rect">
            <a:avLst/>
          </a:prstGeom>
        </p:spPr>
      </p:pic>
      <p:sp>
        <p:nvSpPr>
          <p:cNvPr id="7" name="橢圓 6"/>
          <p:cNvSpPr/>
          <p:nvPr/>
        </p:nvSpPr>
        <p:spPr bwMode="auto">
          <a:xfrm>
            <a:off x="4520952" y="3327631"/>
            <a:ext cx="3024336" cy="56263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a:endParaRPr kumimoji="1" lang="zh-TW" altLang="en-US" sz="2000" dirty="0">
              <a:solidFill>
                <a:srgbClr val="CC0000"/>
              </a:solidFill>
              <a:latin typeface="Times New Roman" pitchFamily="18" charset="0"/>
              <a:ea typeface="標楷體" pitchFamily="65" charset="-120"/>
            </a:endParaRPr>
          </a:p>
        </p:txBody>
      </p:sp>
      <p:sp>
        <p:nvSpPr>
          <p:cNvPr id="9" name="矩形 8"/>
          <p:cNvSpPr/>
          <p:nvPr/>
        </p:nvSpPr>
        <p:spPr bwMode="auto">
          <a:xfrm>
            <a:off x="4376936" y="2207488"/>
            <a:ext cx="3168352" cy="40011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a:endParaRPr kumimoji="1" lang="zh-TW" altLang="en-US" sz="2000" dirty="0">
              <a:solidFill>
                <a:srgbClr val="CC0000"/>
              </a:solidFill>
              <a:latin typeface="Times New Roman" pitchFamily="18" charset="0"/>
              <a:ea typeface="標楷體" pitchFamily="65" charset="-120"/>
            </a:endParaRPr>
          </a:p>
        </p:txBody>
      </p:sp>
      <p:sp>
        <p:nvSpPr>
          <p:cNvPr id="10" name="矩形 9"/>
          <p:cNvSpPr/>
          <p:nvPr/>
        </p:nvSpPr>
        <p:spPr bwMode="auto">
          <a:xfrm>
            <a:off x="4520952" y="3642954"/>
            <a:ext cx="3024336" cy="400110"/>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a:endParaRPr kumimoji="1" lang="zh-TW" altLang="en-US" sz="2000" dirty="0">
              <a:solidFill>
                <a:srgbClr val="CC0000"/>
              </a:solidFill>
              <a:latin typeface="Times New Roman" pitchFamily="18" charset="0"/>
              <a:ea typeface="標楷體" pitchFamily="65" charset="-120"/>
            </a:endParaRPr>
          </a:p>
        </p:txBody>
      </p:sp>
      <p:sp>
        <p:nvSpPr>
          <p:cNvPr id="11" name="矩形 10"/>
          <p:cNvSpPr/>
          <p:nvPr/>
        </p:nvSpPr>
        <p:spPr bwMode="auto">
          <a:xfrm>
            <a:off x="2288706" y="4921133"/>
            <a:ext cx="1800200" cy="400110"/>
          </a:xfrm>
          <a:prstGeom prst="rect">
            <a:avLst/>
          </a:prstGeom>
          <a:noFill/>
          <a:ln w="38100">
            <a:solidFill>
              <a:srgbClr val="0000CC"/>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a:endParaRPr kumimoji="1" lang="zh-TW" altLang="en-US" sz="2000" dirty="0">
              <a:solidFill>
                <a:srgbClr val="CC0000"/>
              </a:solidFill>
              <a:latin typeface="Times New Roman" pitchFamily="18" charset="0"/>
              <a:ea typeface="標楷體" pitchFamily="65" charset="-120"/>
            </a:endParaRPr>
          </a:p>
        </p:txBody>
      </p:sp>
      <p:sp>
        <p:nvSpPr>
          <p:cNvPr id="12" name="矩形 11"/>
          <p:cNvSpPr/>
          <p:nvPr/>
        </p:nvSpPr>
        <p:spPr bwMode="auto">
          <a:xfrm>
            <a:off x="12081791" y="4100153"/>
            <a:ext cx="91440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spAutoFit/>
          </a:bodyPr>
          <a:lstStyle/>
          <a:p>
            <a:pPr algn="ctr"/>
            <a:endParaRPr kumimoji="1" lang="zh-TW" altLang="en-US" sz="2000" dirty="0">
              <a:solidFill>
                <a:srgbClr val="CC0000"/>
              </a:solidFill>
              <a:latin typeface="Times New Roman" pitchFamily="18" charset="0"/>
              <a:ea typeface="標楷體" pitchFamily="65" charset="-120"/>
            </a:endParaRPr>
          </a:p>
        </p:txBody>
      </p:sp>
      <p:sp>
        <p:nvSpPr>
          <p:cNvPr id="13" name="文字方塊 12"/>
          <p:cNvSpPr txBox="1"/>
          <p:nvPr/>
        </p:nvSpPr>
        <p:spPr>
          <a:xfrm>
            <a:off x="79277" y="980730"/>
            <a:ext cx="9712325" cy="523220"/>
          </a:xfrm>
          <a:prstGeom prst="rect">
            <a:avLst/>
          </a:prstGeom>
          <a:noFill/>
        </p:spPr>
        <p:txBody>
          <a:bodyPr wrap="square" rtlCol="0">
            <a:spAutoFit/>
          </a:bodyPr>
          <a:lstStyle/>
          <a:p>
            <a:r>
              <a:rPr lang="zh-TW" altLang="en-US" sz="2800" dirty="0" smtClean="0">
                <a:latin typeface="+mn-lt"/>
                <a:ea typeface="標楷體" pitchFamily="65" charset="-120"/>
              </a:rPr>
              <a:t>教育部補助</a:t>
            </a:r>
            <a:r>
              <a:rPr lang="en-US" altLang="zh-TW" sz="2800" dirty="0" smtClean="0">
                <a:latin typeface="+mn-lt"/>
                <a:ea typeface="標楷體" pitchFamily="65" charset="-120"/>
              </a:rPr>
              <a:t>5</a:t>
            </a:r>
            <a:r>
              <a:rPr lang="zh-TW" altLang="en-US" sz="2800" dirty="0" smtClean="0">
                <a:latin typeface="+mn-lt"/>
                <a:ea typeface="標楷體" pitchFamily="65" charset="-120"/>
              </a:rPr>
              <a:t>年</a:t>
            </a:r>
            <a:r>
              <a:rPr lang="en-US" altLang="zh-TW" sz="2800" dirty="0" smtClean="0">
                <a:latin typeface="+mn-lt"/>
                <a:ea typeface="標楷體" pitchFamily="65" charset="-120"/>
              </a:rPr>
              <a:t>5</a:t>
            </a:r>
            <a:r>
              <a:rPr lang="zh-TW" altLang="en-US" sz="2800" dirty="0" smtClean="0">
                <a:latin typeface="+mn-lt"/>
                <a:ea typeface="標楷體" pitchFamily="65" charset="-120"/>
              </a:rPr>
              <a:t>百億頂尖研究中心，交大電機學院獲助</a:t>
            </a:r>
            <a:r>
              <a:rPr lang="en-US" altLang="zh-TW" sz="2800" dirty="0" smtClean="0">
                <a:latin typeface="+mn-lt"/>
                <a:ea typeface="標楷體" pitchFamily="65" charset="-120"/>
              </a:rPr>
              <a:t>5</a:t>
            </a:r>
            <a:r>
              <a:rPr lang="zh-TW" altLang="en-US" sz="2800" dirty="0" smtClean="0">
                <a:latin typeface="+mn-lt"/>
                <a:ea typeface="標楷體" pitchFamily="65" charset="-120"/>
              </a:rPr>
              <a:t>中心</a:t>
            </a:r>
            <a:endParaRPr lang="zh-TW" altLang="en-US" sz="2800" dirty="0">
              <a:latin typeface="+mn-lt"/>
              <a:ea typeface="標楷體" pitchFamily="65" charset="-120"/>
            </a:endParaRPr>
          </a:p>
        </p:txBody>
      </p:sp>
    </p:spTree>
    <p:extLst>
      <p:ext uri="{BB962C8B-B14F-4D97-AF65-F5344CB8AC3E}">
        <p14:creationId xmlns:p14="http://schemas.microsoft.com/office/powerpoint/2010/main" xmlns="" val="4245817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330" name="矩形 1"/>
          <p:cNvSpPr>
            <a:spLocks noChangeArrowheads="1"/>
          </p:cNvSpPr>
          <p:nvPr/>
        </p:nvSpPr>
        <p:spPr bwMode="auto">
          <a:xfrm>
            <a:off x="117476" y="3716342"/>
            <a:ext cx="9683750" cy="1800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600"/>
              </a:spcBef>
              <a:buFont typeface="Arial" charset="0"/>
              <a:buChar char="•"/>
            </a:pPr>
            <a:r>
              <a:rPr lang="zh-TW" altLang="en-US" sz="2400">
                <a:solidFill>
                  <a:schemeClr val="bg1"/>
                </a:solidFill>
                <a:latin typeface="Calibri" pitchFamily="34" charset="0"/>
                <a:ea typeface="標楷體" pitchFamily="65" charset="-120"/>
                <a:cs typeface="Times New Roman" pitchFamily="18" charset="0"/>
              </a:rPr>
              <a:t> 早在雷射誕生的年代，交大即開始光電科技的研究。</a:t>
            </a:r>
            <a:endParaRPr lang="en-US" altLang="zh-TW" sz="2400">
              <a:solidFill>
                <a:schemeClr val="bg1"/>
              </a:solidFill>
              <a:latin typeface="Calibri" pitchFamily="34" charset="0"/>
              <a:ea typeface="標楷體" pitchFamily="65" charset="-120"/>
              <a:cs typeface="Times New Roman" pitchFamily="18" charset="0"/>
            </a:endParaRPr>
          </a:p>
          <a:p>
            <a:pPr>
              <a:spcBef>
                <a:spcPts val="600"/>
              </a:spcBef>
              <a:buFont typeface="Arial" charset="0"/>
              <a:buChar char="•"/>
            </a:pPr>
            <a:r>
              <a:rPr lang="zh-TW" altLang="en-US" sz="2400">
                <a:solidFill>
                  <a:schemeClr val="bg1"/>
                </a:solidFill>
                <a:latin typeface="Calibri" pitchFamily="34" charset="0"/>
                <a:ea typeface="標楷體" pitchFamily="65" charset="-120"/>
                <a:cs typeface="Times New Roman" pitchFamily="18" charset="0"/>
              </a:rPr>
              <a:t> 光電研究所</a:t>
            </a:r>
            <a:r>
              <a:rPr lang="en-US" altLang="zh-TW" sz="2400">
                <a:solidFill>
                  <a:schemeClr val="bg1"/>
                </a:solidFill>
                <a:latin typeface="Calibri" pitchFamily="34" charset="0"/>
                <a:ea typeface="標楷體" pitchFamily="65" charset="-120"/>
                <a:cs typeface="Times New Roman" pitchFamily="18" charset="0"/>
              </a:rPr>
              <a:t>(1980)</a:t>
            </a:r>
            <a:r>
              <a:rPr lang="zh-TW" altLang="en-US" sz="2400">
                <a:solidFill>
                  <a:schemeClr val="bg1"/>
                </a:solidFill>
                <a:latin typeface="Calibri" pitchFamily="34" charset="0"/>
                <a:ea typeface="標楷體" pitchFamily="65" charset="-120"/>
                <a:cs typeface="Times New Roman" pitchFamily="18" charset="0"/>
              </a:rPr>
              <a:t>、光電工程系</a:t>
            </a:r>
            <a:r>
              <a:rPr lang="en-US" altLang="zh-TW" sz="2400">
                <a:solidFill>
                  <a:schemeClr val="bg1"/>
                </a:solidFill>
                <a:latin typeface="Calibri" pitchFamily="34" charset="0"/>
                <a:ea typeface="標楷體" pitchFamily="65" charset="-120"/>
                <a:cs typeface="Times New Roman" pitchFamily="18" charset="0"/>
              </a:rPr>
              <a:t>(2004)</a:t>
            </a:r>
            <a:r>
              <a:rPr lang="zh-TW" altLang="en-US" sz="2400">
                <a:solidFill>
                  <a:schemeClr val="bg1"/>
                </a:solidFill>
                <a:latin typeface="Calibri" pitchFamily="34" charset="0"/>
                <a:ea typeface="標楷體" pitchFamily="65" charset="-120"/>
                <a:cs typeface="Times New Roman" pitchFamily="18" charset="0"/>
              </a:rPr>
              <a:t> 、顯示研究所</a:t>
            </a:r>
            <a:r>
              <a:rPr lang="en-US" altLang="zh-TW" sz="2400">
                <a:solidFill>
                  <a:schemeClr val="bg1"/>
                </a:solidFill>
                <a:latin typeface="Calibri" pitchFamily="34" charset="0"/>
                <a:ea typeface="標楷體" pitchFamily="65" charset="-120"/>
                <a:cs typeface="Times New Roman" pitchFamily="18" charset="0"/>
              </a:rPr>
              <a:t>(2004)</a:t>
            </a:r>
            <a:r>
              <a:rPr lang="zh-TW" altLang="en-US" sz="2400">
                <a:solidFill>
                  <a:schemeClr val="bg1"/>
                </a:solidFill>
                <a:latin typeface="Calibri" pitchFamily="34" charset="0"/>
                <a:ea typeface="標楷體" pitchFamily="65" charset="-120"/>
                <a:cs typeface="Times New Roman" pitchFamily="18" charset="0"/>
              </a:rPr>
              <a:t>， </a:t>
            </a:r>
            <a:endParaRPr lang="en-US" altLang="zh-TW" sz="2400">
              <a:solidFill>
                <a:schemeClr val="bg1"/>
              </a:solidFill>
              <a:latin typeface="Calibri" pitchFamily="34" charset="0"/>
              <a:ea typeface="標楷體" pitchFamily="65" charset="-120"/>
              <a:cs typeface="Times New Roman" pitchFamily="18" charset="0"/>
            </a:endParaRPr>
          </a:p>
          <a:p>
            <a:pPr>
              <a:spcBef>
                <a:spcPts val="600"/>
              </a:spcBef>
            </a:pPr>
            <a:r>
              <a:rPr lang="en-US" altLang="zh-TW" sz="2400">
                <a:solidFill>
                  <a:schemeClr val="bg1"/>
                </a:solidFill>
                <a:latin typeface="Calibri" pitchFamily="34" charset="0"/>
                <a:ea typeface="標楷體" pitchFamily="65" charset="-120"/>
                <a:cs typeface="Times New Roman" pitchFamily="18" charset="0"/>
              </a:rPr>
              <a:t>  </a:t>
            </a:r>
            <a:r>
              <a:rPr lang="zh-TW" altLang="en-US" sz="2400">
                <a:solidFill>
                  <a:schemeClr val="bg1"/>
                </a:solidFill>
                <a:latin typeface="Calibri" pitchFamily="34" charset="0"/>
                <a:ea typeface="標楷體" pitchFamily="65" charset="-120"/>
                <a:cs typeface="Times New Roman" pitchFamily="18" charset="0"/>
              </a:rPr>
              <a:t>都是全國第一、最早成立的。</a:t>
            </a:r>
            <a:endParaRPr lang="en-US" altLang="zh-TW" sz="2400">
              <a:solidFill>
                <a:schemeClr val="bg1"/>
              </a:solidFill>
              <a:latin typeface="Calibri" pitchFamily="34" charset="0"/>
              <a:ea typeface="標楷體" pitchFamily="65" charset="-120"/>
              <a:cs typeface="Times New Roman" pitchFamily="18" charset="0"/>
            </a:endParaRPr>
          </a:p>
          <a:p>
            <a:pPr>
              <a:spcBef>
                <a:spcPts val="600"/>
              </a:spcBef>
              <a:buFont typeface="Arial" charset="0"/>
              <a:buChar char="•"/>
            </a:pPr>
            <a:r>
              <a:rPr lang="zh-TW" altLang="en-US" sz="2400">
                <a:solidFill>
                  <a:schemeClr val="bg1"/>
                </a:solidFill>
                <a:latin typeface="Calibri" pitchFamily="34" charset="0"/>
                <a:ea typeface="標楷體" pitchFamily="65" charset="-120"/>
                <a:cs typeface="Times New Roman" pitchFamily="18" charset="0"/>
              </a:rPr>
              <a:t>全國唯一同時擁有兩棟大樓的光電相關系所，軟硬體設備最完善。</a:t>
            </a:r>
            <a:endParaRPr lang="en-US" altLang="zh-TW" sz="2400">
              <a:solidFill>
                <a:schemeClr val="bg1"/>
              </a:solidFill>
              <a:latin typeface="Calibri" pitchFamily="34" charset="0"/>
              <a:ea typeface="標楷體" pitchFamily="65" charset="-120"/>
              <a:cs typeface="Times New Roman" pitchFamily="18" charset="0"/>
            </a:endParaRPr>
          </a:p>
        </p:txBody>
      </p:sp>
      <p:pic>
        <p:nvPicPr>
          <p:cNvPr id="16" name="Picture 7" descr="http://www.colortools.net/img25/spectrum_chart.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51738" y="0"/>
            <a:ext cx="7176797" cy="980728"/>
          </a:xfrm>
          <a:prstGeom prst="rect">
            <a:avLst/>
          </a:prstGeom>
          <a:ln>
            <a:noFill/>
          </a:ln>
          <a:effectLst>
            <a:softEdge rad="112500"/>
          </a:effectLst>
        </p:spPr>
      </p:pic>
      <p:sp>
        <p:nvSpPr>
          <p:cNvPr id="17" name="文字方塊 16"/>
          <p:cNvSpPr txBox="1"/>
          <p:nvPr/>
        </p:nvSpPr>
        <p:spPr>
          <a:xfrm>
            <a:off x="1689503" y="128507"/>
            <a:ext cx="6013185" cy="646331"/>
          </a:xfrm>
          <a:prstGeom prst="rect">
            <a:avLst/>
          </a:prstGeom>
          <a:noFill/>
          <a:effectLst>
            <a:outerShdw blurRad="50800" dist="38100" algn="l" rotWithShape="0">
              <a:prstClr val="black">
                <a:alpha val="40000"/>
              </a:prstClr>
            </a:outerShdw>
          </a:effectLst>
        </p:spPr>
        <p:txBody>
          <a:bodyPr wrap="none">
            <a:spAutoFit/>
          </a:bodyPr>
          <a:lstStyle/>
          <a:p>
            <a:pPr>
              <a:defRPr/>
            </a:pPr>
            <a:r>
              <a:rPr lang="zh-TW" altLang="en-US" sz="3600" dirty="0">
                <a:solidFill>
                  <a:schemeClr val="bg1"/>
                </a:solidFill>
                <a:effectLst>
                  <a:glow rad="139700">
                    <a:schemeClr val="accent4">
                      <a:satMod val="175000"/>
                      <a:alpha val="40000"/>
                    </a:schemeClr>
                  </a:glow>
                </a:effectLst>
                <a:latin typeface="Calibri" pitchFamily="34" charset="0"/>
                <a:ea typeface="標楷體" pitchFamily="65" charset="-120"/>
              </a:rPr>
              <a:t>光電就要選交大的理由</a:t>
            </a:r>
            <a:r>
              <a:rPr lang="en-US" altLang="zh-TW" sz="3600" dirty="0">
                <a:solidFill>
                  <a:schemeClr val="bg1"/>
                </a:solidFill>
                <a:effectLst>
                  <a:glow rad="139700">
                    <a:schemeClr val="accent4">
                      <a:satMod val="175000"/>
                      <a:alpha val="40000"/>
                    </a:schemeClr>
                  </a:glow>
                </a:effectLst>
                <a:latin typeface="Calibri" pitchFamily="34" charset="0"/>
                <a:ea typeface="標楷體" pitchFamily="65" charset="-120"/>
              </a:rPr>
              <a:t>(</a:t>
            </a:r>
            <a:r>
              <a:rPr lang="zh-TW" altLang="en-US" sz="3600" dirty="0">
                <a:solidFill>
                  <a:schemeClr val="bg1"/>
                </a:solidFill>
                <a:effectLst>
                  <a:glow rad="139700">
                    <a:schemeClr val="accent4">
                      <a:satMod val="175000"/>
                      <a:alpha val="40000"/>
                    </a:schemeClr>
                  </a:glow>
                </a:effectLst>
                <a:latin typeface="Calibri" pitchFamily="34" charset="0"/>
                <a:ea typeface="標楷體" pitchFamily="65" charset="-120"/>
              </a:rPr>
              <a:t>環境</a:t>
            </a:r>
            <a:r>
              <a:rPr lang="en-US" altLang="zh-TW" sz="3600" dirty="0">
                <a:solidFill>
                  <a:schemeClr val="bg1"/>
                </a:solidFill>
                <a:effectLst>
                  <a:glow rad="139700">
                    <a:schemeClr val="accent4">
                      <a:satMod val="175000"/>
                      <a:alpha val="40000"/>
                    </a:schemeClr>
                  </a:glow>
                </a:effectLst>
                <a:latin typeface="Calibri" pitchFamily="34" charset="0"/>
                <a:ea typeface="標楷體" pitchFamily="65" charset="-120"/>
              </a:rPr>
              <a:t>)</a:t>
            </a:r>
            <a:endParaRPr lang="en-US" altLang="zh-TW" sz="3400" dirty="0">
              <a:solidFill>
                <a:schemeClr val="bg1"/>
              </a:solidFill>
              <a:effectLst>
                <a:glow rad="139700">
                  <a:schemeClr val="accent4">
                    <a:satMod val="175000"/>
                    <a:alpha val="40000"/>
                  </a:schemeClr>
                </a:glow>
              </a:effectLst>
              <a:latin typeface="Broadway" pitchFamily="82" charset="0"/>
              <a:ea typeface="微軟正黑體" pitchFamily="34" charset="-120"/>
            </a:endParaRPr>
          </a:p>
        </p:txBody>
      </p:sp>
      <p:pic>
        <p:nvPicPr>
          <p:cNvPr id="9933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0190" y="5589592"/>
            <a:ext cx="9445625" cy="110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9334"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625" y="908054"/>
            <a:ext cx="9302750" cy="287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12"/>
          <p:cNvGrpSpPr>
            <a:grpSpLocks/>
          </p:cNvGrpSpPr>
          <p:nvPr/>
        </p:nvGrpSpPr>
        <p:grpSpPr bwMode="auto">
          <a:xfrm>
            <a:off x="258765" y="4367213"/>
            <a:ext cx="9278937" cy="1992312"/>
            <a:chOff x="150" y="2751"/>
            <a:chExt cx="5396" cy="1255"/>
          </a:xfrm>
        </p:grpSpPr>
        <p:pic>
          <p:nvPicPr>
            <p:cNvPr id="107528" name="Picture 2" descr="D:\980217電資學士班\_照片集錦\6780_1062110284942_1591523997_30139557_2956655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0" y="2751"/>
              <a:ext cx="1745" cy="1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9" name="Picture 7" descr="_力晶IC製造"/>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06" y="2754"/>
              <a:ext cx="1853" cy="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30" name="Picture 3" descr="校園鳥瞰"/>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30" y="2768"/>
              <a:ext cx="1616" cy="1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7523" name="Picture 25" descr="NCTU_LOGO_b"/>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4815" y="1778000"/>
            <a:ext cx="1584325" cy="156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800" name="Rectangle 8"/>
          <p:cNvSpPr>
            <a:spLocks noChangeArrowheads="1"/>
          </p:cNvSpPr>
          <p:nvPr/>
        </p:nvSpPr>
        <p:spPr bwMode="auto">
          <a:xfrm>
            <a:off x="2576515" y="962029"/>
            <a:ext cx="6043612" cy="701675"/>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defRPr/>
            </a:pPr>
            <a:r>
              <a:rPr lang="zh-TW" altLang="en-US" sz="4000" dirty="0">
                <a:solidFill>
                  <a:srgbClr val="C00000"/>
                </a:solidFill>
                <a:ea typeface="標楷體" pitchFamily="65" charset="-120"/>
              </a:rPr>
              <a:t>交大電機學院歡迎您</a:t>
            </a:r>
            <a:r>
              <a:rPr lang="en-US" altLang="zh-TW" sz="4000" dirty="0">
                <a:solidFill>
                  <a:srgbClr val="C00000"/>
                </a:solidFill>
                <a:ea typeface="標楷體" pitchFamily="65" charset="-120"/>
              </a:rPr>
              <a:t>!!</a:t>
            </a:r>
          </a:p>
        </p:txBody>
      </p:sp>
      <p:grpSp>
        <p:nvGrpSpPr>
          <p:cNvPr id="107525" name="Group 22"/>
          <p:cNvGrpSpPr>
            <a:grpSpLocks/>
          </p:cNvGrpSpPr>
          <p:nvPr/>
        </p:nvGrpSpPr>
        <p:grpSpPr bwMode="auto">
          <a:xfrm>
            <a:off x="1747838" y="1820865"/>
            <a:ext cx="7789862" cy="3259137"/>
            <a:chOff x="308" y="673"/>
            <a:chExt cx="6212" cy="1843"/>
          </a:xfrm>
        </p:grpSpPr>
        <p:sp>
          <p:nvSpPr>
            <p:cNvPr id="107526" name="Text Box 23"/>
            <p:cNvSpPr txBox="1">
              <a:spLocks noChangeArrowheads="1"/>
            </p:cNvSpPr>
            <p:nvPr/>
          </p:nvSpPr>
          <p:spPr bwMode="auto">
            <a:xfrm>
              <a:off x="308" y="2205"/>
              <a:ext cx="5932"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eaLnBrk="1" hangingPunct="1"/>
              <a:endParaRPr lang="zh-TW" altLang="zh-TW" sz="3000">
                <a:solidFill>
                  <a:srgbClr val="FFCF01"/>
                </a:solidFill>
                <a:ea typeface="標楷體" pitchFamily="65" charset="-120"/>
              </a:endParaRPr>
            </a:p>
          </p:txBody>
        </p:sp>
        <p:sp>
          <p:nvSpPr>
            <p:cNvPr id="289816" name="Text Box 24"/>
            <p:cNvSpPr txBox="1">
              <a:spLocks noChangeArrowheads="1"/>
            </p:cNvSpPr>
            <p:nvPr/>
          </p:nvSpPr>
          <p:spPr bwMode="auto">
            <a:xfrm>
              <a:off x="500" y="673"/>
              <a:ext cx="6020" cy="992"/>
            </a:xfrm>
            <a:prstGeom prst="rect">
              <a:avLst/>
            </a:prstGeom>
            <a:noFill/>
            <a:ln w="9525" algn="ctr">
              <a:noFill/>
              <a:miter lim="800000"/>
              <a:headEnd/>
              <a:tailEnd/>
            </a:ln>
            <a:effectLst/>
          </p:spPr>
          <p:txBody>
            <a:bodyPr>
              <a:spAutoFit/>
            </a:bodyPr>
            <a:lstStyle/>
            <a:p>
              <a:pPr algn="ctr">
                <a:defRPr/>
              </a:pPr>
              <a:r>
                <a:rPr lang="zh-TW" altLang="en-US" sz="3600" dirty="0">
                  <a:solidFill>
                    <a:srgbClr val="0000FF"/>
                  </a:solidFill>
                  <a:effectLst>
                    <a:outerShdw blurRad="38100" dist="38100" dir="2700000" algn="tl">
                      <a:srgbClr val="C0C0C0"/>
                    </a:outerShdw>
                  </a:effectLst>
                  <a:ea typeface="標楷體" pitchFamily="65" charset="-120"/>
                </a:rPr>
                <a:t>電機學院</a:t>
              </a:r>
              <a:endParaRPr lang="en-US" altLang="zh-TW" sz="3600" dirty="0">
                <a:solidFill>
                  <a:srgbClr val="0000FF"/>
                </a:solidFill>
                <a:effectLst>
                  <a:outerShdw blurRad="38100" dist="38100" dir="2700000" algn="tl">
                    <a:srgbClr val="C0C0C0"/>
                  </a:outerShdw>
                </a:effectLst>
                <a:ea typeface="標楷體" pitchFamily="65" charset="-120"/>
              </a:endParaRPr>
            </a:p>
            <a:p>
              <a:pPr algn="ctr">
                <a:defRPr/>
              </a:pPr>
              <a:endParaRPr lang="zh-TW" altLang="en-US" sz="3600" dirty="0">
                <a:solidFill>
                  <a:srgbClr val="0000FF"/>
                </a:solidFill>
                <a:effectLst>
                  <a:outerShdw blurRad="38100" dist="38100" dir="2700000" algn="tl">
                    <a:srgbClr val="C0C0C0"/>
                  </a:outerShdw>
                </a:effectLst>
                <a:ea typeface="標楷體" pitchFamily="65" charset="-120"/>
              </a:endParaRPr>
            </a:p>
            <a:p>
              <a:pPr algn="ctr">
                <a:defRPr/>
              </a:pPr>
              <a:r>
                <a:rPr lang="zh-TW" altLang="en-US" sz="3600" dirty="0">
                  <a:solidFill>
                    <a:srgbClr val="0000FF"/>
                  </a:solidFill>
                  <a:effectLst>
                    <a:outerShdw blurRad="38100" dist="38100" dir="2700000" algn="tl">
                      <a:srgbClr val="C0C0C0"/>
                    </a:outerShdw>
                  </a:effectLst>
                  <a:ea typeface="標楷體" pitchFamily="65" charset="-120"/>
                </a:rPr>
                <a:t>電資學士班 電子系 電機系 光電系</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26" y="-22853"/>
            <a:ext cx="9959626" cy="6896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61998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02431" y="770165"/>
            <a:ext cx="9101138" cy="5972175"/>
          </a:xfrm>
          <a:prstGeom prst="rect">
            <a:avLst/>
          </a:prstGeom>
        </p:spPr>
      </p:pic>
      <p:sp>
        <p:nvSpPr>
          <p:cNvPr id="4" name="文字方塊 3"/>
          <p:cNvSpPr txBox="1"/>
          <p:nvPr/>
        </p:nvSpPr>
        <p:spPr>
          <a:xfrm>
            <a:off x="6167514" y="4269712"/>
            <a:ext cx="902811" cy="307777"/>
          </a:xfrm>
          <a:prstGeom prst="rect">
            <a:avLst/>
          </a:prstGeom>
          <a:noFill/>
        </p:spPr>
        <p:txBody>
          <a:bodyPr wrap="none" rtlCol="0">
            <a:spAutoFit/>
          </a:bodyPr>
          <a:lstStyle/>
          <a:p>
            <a:r>
              <a:rPr lang="en-US" altLang="zh-TW" dirty="0" smtClean="0">
                <a:latin typeface="Times New Roman" pitchFamily="18" charset="0"/>
                <a:ea typeface="標楷體" pitchFamily="65" charset="-120"/>
                <a:cs typeface="Times New Roman" pitchFamily="18" charset="0"/>
              </a:rPr>
              <a:t>64</a:t>
            </a:r>
            <a:r>
              <a:rPr lang="zh-TW" altLang="en-US" dirty="0" smtClean="0">
                <a:latin typeface="Times New Roman" pitchFamily="18" charset="0"/>
                <a:ea typeface="標楷體" pitchFamily="65" charset="-120"/>
                <a:cs typeface="Times New Roman" pitchFamily="18" charset="0"/>
              </a:rPr>
              <a:t>位教授</a:t>
            </a:r>
            <a:endParaRPr lang="zh-TW" altLang="en-US" dirty="0">
              <a:latin typeface="Times New Roman" pitchFamily="18" charset="0"/>
              <a:ea typeface="標楷體" pitchFamily="65" charset="-120"/>
              <a:cs typeface="Times New Roman" pitchFamily="18" charset="0"/>
            </a:endParaRPr>
          </a:p>
        </p:txBody>
      </p:sp>
      <p:sp>
        <p:nvSpPr>
          <p:cNvPr id="5" name="文字方塊 4"/>
          <p:cNvSpPr txBox="1"/>
          <p:nvPr/>
        </p:nvSpPr>
        <p:spPr>
          <a:xfrm>
            <a:off x="7545292" y="1571707"/>
            <a:ext cx="902811" cy="307777"/>
          </a:xfrm>
          <a:prstGeom prst="rect">
            <a:avLst/>
          </a:prstGeom>
          <a:noFill/>
        </p:spPr>
        <p:txBody>
          <a:bodyPr wrap="none" rtlCol="0">
            <a:spAutoFit/>
          </a:bodyPr>
          <a:lstStyle/>
          <a:p>
            <a:r>
              <a:rPr lang="en-US" altLang="zh-TW" dirty="0" smtClean="0">
                <a:latin typeface="Times New Roman" pitchFamily="18" charset="0"/>
                <a:ea typeface="標楷體" pitchFamily="65" charset="-120"/>
                <a:cs typeface="Times New Roman" pitchFamily="18" charset="0"/>
              </a:rPr>
              <a:t>70</a:t>
            </a:r>
            <a:r>
              <a:rPr lang="zh-TW" altLang="en-US" dirty="0" smtClean="0">
                <a:latin typeface="Times New Roman" pitchFamily="18" charset="0"/>
                <a:ea typeface="標楷體" pitchFamily="65" charset="-120"/>
                <a:cs typeface="Times New Roman" pitchFamily="18" charset="0"/>
              </a:rPr>
              <a:t>位教授</a:t>
            </a:r>
            <a:endParaRPr lang="zh-TW" altLang="en-US" dirty="0">
              <a:latin typeface="Times New Roman" pitchFamily="18" charset="0"/>
              <a:ea typeface="標楷體" pitchFamily="65" charset="-120"/>
              <a:cs typeface="Times New Roman" pitchFamily="18" charset="0"/>
            </a:endParaRPr>
          </a:p>
        </p:txBody>
      </p:sp>
      <p:sp>
        <p:nvSpPr>
          <p:cNvPr id="7" name="文字方塊 6"/>
          <p:cNvSpPr txBox="1"/>
          <p:nvPr/>
        </p:nvSpPr>
        <p:spPr>
          <a:xfrm>
            <a:off x="2514357" y="4172691"/>
            <a:ext cx="902811" cy="307777"/>
          </a:xfrm>
          <a:prstGeom prst="rect">
            <a:avLst/>
          </a:prstGeom>
          <a:noFill/>
        </p:spPr>
        <p:txBody>
          <a:bodyPr wrap="none" rtlCol="0">
            <a:spAutoFit/>
          </a:bodyPr>
          <a:lstStyle/>
          <a:p>
            <a:r>
              <a:rPr lang="en-US" altLang="zh-TW" dirty="0" smtClean="0">
                <a:latin typeface="Times New Roman" pitchFamily="18" charset="0"/>
                <a:ea typeface="標楷體" pitchFamily="65" charset="-120"/>
                <a:cs typeface="Times New Roman" pitchFamily="18" charset="0"/>
              </a:rPr>
              <a:t>25</a:t>
            </a:r>
            <a:r>
              <a:rPr lang="zh-TW" altLang="en-US" dirty="0" smtClean="0">
                <a:latin typeface="Times New Roman" pitchFamily="18" charset="0"/>
                <a:ea typeface="標楷體" pitchFamily="65" charset="-120"/>
                <a:cs typeface="Times New Roman" pitchFamily="18" charset="0"/>
              </a:rPr>
              <a:t>位教授</a:t>
            </a:r>
            <a:endParaRPr lang="zh-TW" altLang="en-US" dirty="0">
              <a:latin typeface="Times New Roman" pitchFamily="18" charset="0"/>
              <a:ea typeface="標楷體" pitchFamily="65" charset="-120"/>
              <a:cs typeface="Times New Roman" pitchFamily="18" charset="0"/>
            </a:endParaRPr>
          </a:p>
        </p:txBody>
      </p:sp>
      <p:sp>
        <p:nvSpPr>
          <p:cNvPr id="8" name="文字方塊 7"/>
          <p:cNvSpPr txBox="1"/>
          <p:nvPr/>
        </p:nvSpPr>
        <p:spPr>
          <a:xfrm>
            <a:off x="2830543" y="1520366"/>
            <a:ext cx="902811" cy="307777"/>
          </a:xfrm>
          <a:prstGeom prst="rect">
            <a:avLst/>
          </a:prstGeom>
          <a:noFill/>
        </p:spPr>
        <p:txBody>
          <a:bodyPr wrap="none" rtlCol="0">
            <a:spAutoFit/>
          </a:bodyPr>
          <a:lstStyle/>
          <a:p>
            <a:r>
              <a:rPr lang="en-US" altLang="zh-TW" dirty="0" smtClean="0">
                <a:latin typeface="Times New Roman" pitchFamily="18" charset="0"/>
                <a:ea typeface="標楷體" pitchFamily="65" charset="-120"/>
                <a:cs typeface="Times New Roman" pitchFamily="18" charset="0"/>
              </a:rPr>
              <a:t>81</a:t>
            </a:r>
            <a:r>
              <a:rPr lang="zh-TW" altLang="en-US" dirty="0" smtClean="0">
                <a:latin typeface="Times New Roman" pitchFamily="18" charset="0"/>
                <a:ea typeface="標楷體" pitchFamily="65" charset="-120"/>
                <a:cs typeface="Times New Roman" pitchFamily="18" charset="0"/>
              </a:rPr>
              <a:t>位教授</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xmlns="" val="924651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950913" y="73417"/>
            <a:ext cx="9906000" cy="827087"/>
          </a:xfrm>
          <a:extLst/>
        </p:spPr>
        <p:txBody>
          <a:bodyPr anchor="t"/>
          <a:lstStyle/>
          <a:p>
            <a:pPr>
              <a:defRPr/>
            </a:pPr>
            <a:r>
              <a:rPr lang="zh-TW" altLang="en-US" sz="3600" dirty="0">
                <a:solidFill>
                  <a:srgbClr val="003399"/>
                </a:solidFill>
                <a:latin typeface="+mn-lt"/>
              </a:rPr>
              <a:t>最受企業歡迎畢業生</a:t>
            </a:r>
          </a:p>
        </p:txBody>
      </p:sp>
      <p:sp>
        <p:nvSpPr>
          <p:cNvPr id="5" name="文字方塊 4"/>
          <p:cNvSpPr txBox="1"/>
          <p:nvPr/>
        </p:nvSpPr>
        <p:spPr>
          <a:xfrm>
            <a:off x="631827" y="5448304"/>
            <a:ext cx="8713788" cy="1076325"/>
          </a:xfrm>
          <a:prstGeom prst="rect">
            <a:avLst/>
          </a:prstGeom>
          <a:noFill/>
        </p:spPr>
        <p:txBody>
          <a:bodyPr>
            <a:spAutoFit/>
          </a:bodyPr>
          <a:lstStyle/>
          <a:p>
            <a:pPr>
              <a:defRPr/>
            </a:pPr>
            <a:r>
              <a:rPr lang="en-US" altLang="zh-TW" sz="3200" dirty="0">
                <a:latin typeface="+mn-lt"/>
                <a:ea typeface="標楷體" pitchFamily="65" charset="-120"/>
              </a:rPr>
              <a:t>2012.2 </a:t>
            </a:r>
            <a:r>
              <a:rPr lang="zh-TW" altLang="en-US" sz="3200" dirty="0">
                <a:latin typeface="+mn-lt"/>
                <a:ea typeface="標楷體" pitchFamily="65" charset="-120"/>
              </a:rPr>
              <a:t>遠見雜誌</a:t>
            </a:r>
            <a:r>
              <a:rPr lang="en-US" altLang="zh-TW" sz="3200" dirty="0">
                <a:latin typeface="+mn-lt"/>
                <a:ea typeface="標楷體" pitchFamily="65" charset="-120"/>
              </a:rPr>
              <a:t>《</a:t>
            </a:r>
            <a:r>
              <a:rPr lang="zh-TW" altLang="en-US" sz="3200" dirty="0">
                <a:latin typeface="+mn-lt"/>
                <a:ea typeface="標楷體" pitchFamily="65" charset="-120"/>
              </a:rPr>
              <a:t>全台大學聲望調查</a:t>
            </a:r>
            <a:r>
              <a:rPr lang="en-US" altLang="zh-TW" sz="3200" dirty="0">
                <a:latin typeface="+mn-lt"/>
                <a:ea typeface="標楷體" pitchFamily="65" charset="-120"/>
              </a:rPr>
              <a:t>》</a:t>
            </a:r>
            <a:r>
              <a:rPr lang="zh-TW" altLang="en-US" sz="3200" dirty="0">
                <a:latin typeface="+mn-lt"/>
                <a:ea typeface="標楷體" pitchFamily="65" charset="-120"/>
              </a:rPr>
              <a:t>最受企業歡迎畢業生，交大在電機領域奪冠</a:t>
            </a:r>
          </a:p>
        </p:txBody>
      </p:sp>
      <p:pic>
        <p:nvPicPr>
          <p:cNvPr id="53252" name="Picture 4" descr="C:\Users\Lanny\AppData\Local\Microsoft\Windows\Temporary Internet Files\Content.IE5\4PVXKPAG\MC900426997[1].wmf"/>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256465" y="1787529"/>
            <a:ext cx="2447925" cy="307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圖片 6" descr="table.jp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44488" y="1098550"/>
            <a:ext cx="6553200" cy="423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矩形 3"/>
          <p:cNvSpPr>
            <a:spLocks noChangeArrowheads="1"/>
          </p:cNvSpPr>
          <p:nvPr/>
        </p:nvSpPr>
        <p:spPr bwMode="auto">
          <a:xfrm>
            <a:off x="416015" y="1132676"/>
            <a:ext cx="2448755" cy="654850"/>
          </a:xfrm>
          <a:prstGeom prst="rect">
            <a:avLst/>
          </a:prstGeom>
          <a:noFill/>
          <a:ln w="571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TW" altLang="en-US">
              <a:ea typeface="標楷體" pitchFamily="65"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631825" y="530025"/>
            <a:ext cx="8731250" cy="1030288"/>
          </a:xfrm>
        </p:spPr>
        <p:txBody>
          <a:bodyPr/>
          <a:lstStyle/>
          <a:p>
            <a:r>
              <a:rPr lang="zh-TW" altLang="en-US" dirty="0" smtClean="0">
                <a:latin typeface="Arial" charset="0"/>
                <a:cs typeface="Arial" charset="0"/>
              </a:rPr>
              <a:t>電子科學研究重鎮</a:t>
            </a:r>
          </a:p>
        </p:txBody>
      </p:sp>
      <p:pic>
        <p:nvPicPr>
          <p:cNvPr id="49155" name="內容版面配置區 3" descr="IMG_1284.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7689850" y="1268413"/>
            <a:ext cx="1919288" cy="1439862"/>
          </a:xfrm>
        </p:spPr>
      </p:pic>
      <p:pic>
        <p:nvPicPr>
          <p:cNvPr id="30725" name="Picture 5" descr="http://guidetour.nctu.edu.tw/map/map_print.jpg"/>
          <p:cNvPicPr>
            <a:picLocks noChangeAspect="1" noChangeArrowheads="1"/>
          </p:cNvPicPr>
          <p:nvPr/>
        </p:nvPicPr>
        <p:blipFill>
          <a:blip r:embed="rId3" cstate="print"/>
          <a:srcRect l="16247" t="28731" r="17632" b="14955"/>
          <a:stretch>
            <a:fillRect/>
          </a:stretch>
        </p:blipFill>
        <p:spPr bwMode="auto">
          <a:xfrm rot="16200000">
            <a:off x="3152800" y="476672"/>
            <a:ext cx="3312368" cy="5184576"/>
          </a:xfrm>
          <a:prstGeom prst="ellipse">
            <a:avLst/>
          </a:prstGeom>
          <a:noFill/>
        </p:spPr>
      </p:pic>
      <p:grpSp>
        <p:nvGrpSpPr>
          <p:cNvPr id="49157" name="群組 59"/>
          <p:cNvGrpSpPr>
            <a:grpSpLocks/>
          </p:cNvGrpSpPr>
          <p:nvPr/>
        </p:nvGrpSpPr>
        <p:grpSpPr bwMode="auto">
          <a:xfrm>
            <a:off x="7473952" y="3646488"/>
            <a:ext cx="2247900" cy="2178050"/>
            <a:chOff x="7473280" y="3646765"/>
            <a:chExt cx="2247800" cy="2177083"/>
          </a:xfrm>
        </p:grpSpPr>
        <p:grpSp>
          <p:nvGrpSpPr>
            <p:cNvPr id="49183" name="群組 7"/>
            <p:cNvGrpSpPr>
              <a:grpSpLocks noChangeAspect="1"/>
            </p:cNvGrpSpPr>
            <p:nvPr/>
          </p:nvGrpSpPr>
          <p:grpSpPr bwMode="auto">
            <a:xfrm>
              <a:off x="7719134" y="3646765"/>
              <a:ext cx="1756093" cy="1440000"/>
              <a:chOff x="6969224" y="1700808"/>
              <a:chExt cx="1905000" cy="1562100"/>
            </a:xfrm>
          </p:grpSpPr>
          <p:pic>
            <p:nvPicPr>
              <p:cNvPr id="49185" name="Picture 3" descr="°ê®a©`¦Ì¤¸¥ó¹êÅç«Ç"/>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9224" y="1700808"/>
                <a:ext cx="1905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86"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l="42296" t="45583" r="41495" b="23402"/>
              <a:stretch>
                <a:fillRect/>
              </a:stretch>
            </p:blipFill>
            <p:spPr bwMode="auto">
              <a:xfrm>
                <a:off x="8481392" y="1700808"/>
                <a:ext cx="388141" cy="3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184" name="文字方塊 12"/>
            <p:cNvSpPr txBox="1">
              <a:spLocks noChangeArrowheads="1"/>
            </p:cNvSpPr>
            <p:nvPr/>
          </p:nvSpPr>
          <p:spPr bwMode="auto">
            <a:xfrm>
              <a:off x="7473280" y="5085184"/>
              <a:ext cx="22478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lnSpc>
                  <a:spcPct val="150000"/>
                </a:lnSpc>
                <a:buFont typeface="Wingdings" pitchFamily="2" charset="2"/>
                <a:buChar char="Ø"/>
              </a:pPr>
              <a:r>
                <a:rPr lang="zh-TW" altLang="en-US">
                  <a:solidFill>
                    <a:srgbClr val="FF0000"/>
                  </a:solidFill>
                  <a:latin typeface="Arial" charset="0"/>
                  <a:ea typeface="標楷體" pitchFamily="65" charset="-120"/>
                  <a:cs typeface="Arial" charset="0"/>
                </a:rPr>
                <a:t>奈米元件實驗室</a:t>
              </a:r>
              <a:endParaRPr lang="en-US" altLang="zh-TW">
                <a:solidFill>
                  <a:srgbClr val="FF0000"/>
                </a:solidFill>
                <a:latin typeface="Arial" charset="0"/>
                <a:ea typeface="標楷體" pitchFamily="65" charset="-120"/>
                <a:cs typeface="Arial" charset="0"/>
              </a:endParaRPr>
            </a:p>
            <a:p>
              <a:pPr eaLnBrk="1" hangingPunct="1">
                <a:lnSpc>
                  <a:spcPct val="150000"/>
                </a:lnSpc>
                <a:buFont typeface="Wingdings" pitchFamily="2" charset="2"/>
                <a:buChar char="Ø"/>
              </a:pPr>
              <a:r>
                <a:rPr lang="zh-TW" altLang="en-US">
                  <a:solidFill>
                    <a:srgbClr val="FF0000"/>
                  </a:solidFill>
                  <a:latin typeface="Arial" charset="0"/>
                  <a:ea typeface="標楷體" pitchFamily="65" charset="-120"/>
                  <a:cs typeface="Arial" charset="0"/>
                </a:rPr>
                <a:t>晶片系統設計中心</a:t>
              </a:r>
            </a:p>
          </p:txBody>
        </p:sp>
      </p:grpSp>
      <p:sp>
        <p:nvSpPr>
          <p:cNvPr id="49158" name="文字方塊 15"/>
          <p:cNvSpPr txBox="1">
            <a:spLocks noChangeArrowheads="1"/>
          </p:cNvSpPr>
          <p:nvPr/>
        </p:nvSpPr>
        <p:spPr bwMode="auto">
          <a:xfrm>
            <a:off x="255590" y="1339851"/>
            <a:ext cx="302418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r>
              <a:rPr lang="en-US" altLang="zh-TW" sz="2400">
                <a:solidFill>
                  <a:srgbClr val="FF0000"/>
                </a:solidFill>
                <a:latin typeface="Arial" charset="0"/>
                <a:ea typeface="標楷體" pitchFamily="65" charset="-120"/>
                <a:cs typeface="Arial" charset="0"/>
              </a:rPr>
              <a:t>12</a:t>
            </a:r>
            <a:r>
              <a:rPr lang="zh-TW" altLang="en-US" sz="2400">
                <a:solidFill>
                  <a:srgbClr val="FF0000"/>
                </a:solidFill>
                <a:latin typeface="Arial" charset="0"/>
                <a:ea typeface="標楷體" pitchFamily="65" charset="-120"/>
                <a:cs typeface="Arial" charset="0"/>
              </a:rPr>
              <a:t>個國家級研究中心</a:t>
            </a:r>
            <a:endParaRPr lang="en-US" altLang="zh-TW" sz="2400">
              <a:solidFill>
                <a:srgbClr val="FF0000"/>
              </a:solidFill>
              <a:latin typeface="Arial" charset="0"/>
              <a:ea typeface="標楷體" pitchFamily="65" charset="-120"/>
              <a:cs typeface="Arial" charset="0"/>
            </a:endParaRPr>
          </a:p>
          <a:p>
            <a:pPr eaLnBrk="1" hangingPunct="1"/>
            <a:r>
              <a:rPr lang="en-US" altLang="zh-TW" sz="2400">
                <a:solidFill>
                  <a:srgbClr val="FF0000"/>
                </a:solidFill>
                <a:latin typeface="Arial" charset="0"/>
                <a:ea typeface="標楷體" pitchFamily="65" charset="-120"/>
                <a:cs typeface="Arial" charset="0"/>
              </a:rPr>
              <a:t>6</a:t>
            </a:r>
            <a:r>
              <a:rPr lang="zh-TW" altLang="en-US" sz="2400">
                <a:solidFill>
                  <a:srgbClr val="FF0000"/>
                </a:solidFill>
                <a:latin typeface="Arial" charset="0"/>
                <a:ea typeface="標楷體" pitchFamily="65" charset="-120"/>
                <a:cs typeface="Arial" charset="0"/>
              </a:rPr>
              <a:t>個在交大徒步</a:t>
            </a:r>
            <a:endParaRPr lang="en-US" altLang="zh-TW" sz="2400">
              <a:solidFill>
                <a:srgbClr val="FF0000"/>
              </a:solidFill>
              <a:latin typeface="Arial" charset="0"/>
              <a:ea typeface="標楷體" pitchFamily="65" charset="-120"/>
              <a:cs typeface="Arial" charset="0"/>
            </a:endParaRPr>
          </a:p>
          <a:p>
            <a:pPr eaLnBrk="1" hangingPunct="1"/>
            <a:r>
              <a:rPr lang="en-US" altLang="zh-TW" sz="2400">
                <a:solidFill>
                  <a:srgbClr val="FF0000"/>
                </a:solidFill>
                <a:latin typeface="Arial" charset="0"/>
                <a:ea typeface="標楷體" pitchFamily="65" charset="-120"/>
                <a:cs typeface="Arial" charset="0"/>
              </a:rPr>
              <a:t>3</a:t>
            </a:r>
            <a:r>
              <a:rPr lang="zh-TW" altLang="en-US" sz="2400">
                <a:solidFill>
                  <a:srgbClr val="FF0000"/>
                </a:solidFill>
                <a:latin typeface="Arial" charset="0"/>
                <a:ea typeface="標楷體" pitchFamily="65" charset="-120"/>
                <a:cs typeface="Arial" charset="0"/>
              </a:rPr>
              <a:t>分鐘範圍內</a:t>
            </a:r>
            <a:endParaRPr lang="en-US" altLang="zh-TW" sz="2400">
              <a:solidFill>
                <a:srgbClr val="FF0000"/>
              </a:solidFill>
              <a:latin typeface="Arial" charset="0"/>
              <a:ea typeface="標楷體" pitchFamily="65" charset="-120"/>
              <a:cs typeface="Arial" charset="0"/>
            </a:endParaRPr>
          </a:p>
        </p:txBody>
      </p:sp>
      <p:grpSp>
        <p:nvGrpSpPr>
          <p:cNvPr id="49159" name="群組 26"/>
          <p:cNvGrpSpPr>
            <a:grpSpLocks/>
          </p:cNvGrpSpPr>
          <p:nvPr/>
        </p:nvGrpSpPr>
        <p:grpSpPr bwMode="auto">
          <a:xfrm>
            <a:off x="273050" y="4581529"/>
            <a:ext cx="2376488" cy="1133475"/>
            <a:chOff x="200472" y="4762713"/>
            <a:chExt cx="2376264" cy="1134304"/>
          </a:xfrm>
        </p:grpSpPr>
        <p:sp>
          <p:nvSpPr>
            <p:cNvPr id="49181" name="文字方塊 11"/>
            <p:cNvSpPr txBox="1">
              <a:spLocks noChangeArrowheads="1"/>
            </p:cNvSpPr>
            <p:nvPr/>
          </p:nvSpPr>
          <p:spPr bwMode="auto">
            <a:xfrm>
              <a:off x="200472" y="5589240"/>
              <a:ext cx="2376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eaLnBrk="1" hangingPunct="1">
                <a:buFont typeface="Wingdings" pitchFamily="2" charset="2"/>
                <a:buChar char="Ø"/>
              </a:pPr>
              <a:r>
                <a:rPr lang="zh-TW" altLang="en-US">
                  <a:solidFill>
                    <a:srgbClr val="FF0000"/>
                  </a:solidFill>
                  <a:latin typeface="Arial" charset="0"/>
                  <a:ea typeface="標楷體" pitchFamily="65" charset="-120"/>
                  <a:cs typeface="Arial" charset="0"/>
                </a:rPr>
                <a:t>高速網路計算中心</a:t>
              </a:r>
            </a:p>
          </p:txBody>
        </p:sp>
        <p:pic>
          <p:nvPicPr>
            <p:cNvPr id="49182" name="Picture 11" descr="重要記事"/>
            <p:cNvPicPr>
              <a:picLocks noChangeAspect="1" noChangeArrowheads="1"/>
            </p:cNvPicPr>
            <p:nvPr/>
          </p:nvPicPr>
          <p:blipFill>
            <a:blip r:embed="rId6" cstate="print">
              <a:extLst>
                <a:ext uri="{28A0092B-C50C-407E-A947-70E740481C1C}">
                  <a14:useLocalDpi xmlns:a14="http://schemas.microsoft.com/office/drawing/2010/main" xmlns="" val="0"/>
                </a:ext>
              </a:extLst>
            </a:blip>
            <a:srcRect r="46500" b="8652"/>
            <a:stretch>
              <a:fillRect/>
            </a:stretch>
          </p:blipFill>
          <p:spPr bwMode="auto">
            <a:xfrm>
              <a:off x="416496" y="4762713"/>
              <a:ext cx="1970069" cy="8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9160" name="群組 25"/>
          <p:cNvGrpSpPr>
            <a:grpSpLocks/>
          </p:cNvGrpSpPr>
          <p:nvPr/>
        </p:nvGrpSpPr>
        <p:grpSpPr bwMode="auto">
          <a:xfrm>
            <a:off x="2649540" y="5229225"/>
            <a:ext cx="2232025" cy="1100138"/>
            <a:chOff x="2830777" y="5229288"/>
            <a:chExt cx="2232247" cy="1099777"/>
          </a:xfrm>
        </p:grpSpPr>
        <p:sp>
          <p:nvSpPr>
            <p:cNvPr id="49178" name="文字方塊 13"/>
            <p:cNvSpPr txBox="1">
              <a:spLocks noChangeArrowheads="1"/>
            </p:cNvSpPr>
            <p:nvPr/>
          </p:nvSpPr>
          <p:spPr bwMode="auto">
            <a:xfrm>
              <a:off x="2830777" y="6021288"/>
              <a:ext cx="223224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eaLnBrk="1" hangingPunct="1">
                <a:buFont typeface="Wingdings" pitchFamily="2" charset="2"/>
                <a:buChar char="Ø"/>
              </a:pPr>
              <a:r>
                <a:rPr lang="zh-TW" altLang="en-US">
                  <a:solidFill>
                    <a:srgbClr val="FF0000"/>
                  </a:solidFill>
                  <a:latin typeface="Arial" charset="0"/>
                  <a:ea typeface="標楷體" pitchFamily="65" charset="-120"/>
                  <a:cs typeface="Arial" charset="0"/>
                </a:rPr>
                <a:t>儀器科技研究中心</a:t>
              </a:r>
            </a:p>
          </p:txBody>
        </p:sp>
        <p:pic>
          <p:nvPicPr>
            <p:cNvPr id="49179" name="Picture 17" descr="http://www.itrc.narl.org.tw/Intro/Center/photo2/p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30777" y="5229288"/>
              <a:ext cx="1042103" cy="7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80" name="Picture 19" descr="http://www.itrc.narl.org.tw/Intro/Center/photo2/p3.jpg">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872880" y="5229288"/>
              <a:ext cx="1185629" cy="7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9161" name="群組 55"/>
          <p:cNvGrpSpPr>
            <a:grpSpLocks/>
          </p:cNvGrpSpPr>
          <p:nvPr/>
        </p:nvGrpSpPr>
        <p:grpSpPr bwMode="auto">
          <a:xfrm>
            <a:off x="344488" y="3068639"/>
            <a:ext cx="2087562" cy="1100137"/>
            <a:chOff x="416496" y="3068960"/>
            <a:chExt cx="2088232" cy="1099865"/>
          </a:xfrm>
        </p:grpSpPr>
        <p:sp>
          <p:nvSpPr>
            <p:cNvPr id="49174" name="文字方塊 14"/>
            <p:cNvSpPr txBox="1">
              <a:spLocks noChangeArrowheads="1"/>
            </p:cNvSpPr>
            <p:nvPr/>
          </p:nvSpPr>
          <p:spPr bwMode="auto">
            <a:xfrm>
              <a:off x="416496" y="3861048"/>
              <a:ext cx="20882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eaLnBrk="1" hangingPunct="1"/>
              <a:r>
                <a:rPr lang="zh-TW" altLang="en-US">
                  <a:solidFill>
                    <a:srgbClr val="0000FF"/>
                  </a:solidFill>
                  <a:latin typeface="Arial" charset="0"/>
                  <a:ea typeface="標楷體" pitchFamily="65" charset="-120"/>
                  <a:cs typeface="Arial" charset="0"/>
                </a:rPr>
                <a:t>同步輻射研究中心</a:t>
              </a:r>
            </a:p>
          </p:txBody>
        </p:sp>
        <p:grpSp>
          <p:nvGrpSpPr>
            <p:cNvPr id="49175" name="群組 31"/>
            <p:cNvGrpSpPr>
              <a:grpSpLocks/>
            </p:cNvGrpSpPr>
            <p:nvPr/>
          </p:nvGrpSpPr>
          <p:grpSpPr bwMode="auto">
            <a:xfrm>
              <a:off x="416496" y="3068960"/>
              <a:ext cx="2088232" cy="825974"/>
              <a:chOff x="488504" y="3068960"/>
              <a:chExt cx="2088232" cy="825974"/>
            </a:xfrm>
          </p:grpSpPr>
          <p:pic>
            <p:nvPicPr>
              <p:cNvPr id="49176" name="Picture 20"/>
              <p:cNvPicPr>
                <a:picLocks noChangeAspect="1" noChangeArrowheads="1"/>
              </p:cNvPicPr>
              <p:nvPr/>
            </p:nvPicPr>
            <p:blipFill>
              <a:blip r:embed="rId10" cstate="print">
                <a:extLst>
                  <a:ext uri="{28A0092B-C50C-407E-A947-70E740481C1C}">
                    <a14:useLocalDpi xmlns:a14="http://schemas.microsoft.com/office/drawing/2010/main" xmlns="" val="0"/>
                  </a:ext>
                </a:extLst>
              </a:blip>
              <a:srcRect l="2121" r="2786"/>
              <a:stretch>
                <a:fillRect/>
              </a:stretch>
            </p:blipFill>
            <p:spPr bwMode="auto">
              <a:xfrm>
                <a:off x="488504" y="3068960"/>
                <a:ext cx="2088232" cy="412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7" name="Picture 21"/>
              <p:cNvPicPr>
                <a:picLocks noChangeAspect="1" noChangeArrowheads="1"/>
              </p:cNvPicPr>
              <p:nvPr/>
            </p:nvPicPr>
            <p:blipFill>
              <a:blip r:embed="rId11" cstate="print">
                <a:extLst>
                  <a:ext uri="{28A0092B-C50C-407E-A947-70E740481C1C}">
                    <a14:useLocalDpi xmlns:a14="http://schemas.microsoft.com/office/drawing/2010/main" xmlns="" val="0"/>
                  </a:ext>
                </a:extLst>
              </a:blip>
              <a:srcRect l="2332" r="2576"/>
              <a:stretch>
                <a:fillRect/>
              </a:stretch>
            </p:blipFill>
            <p:spPr bwMode="auto">
              <a:xfrm>
                <a:off x="488504" y="3483843"/>
                <a:ext cx="2088232" cy="41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49162" name="文字方塊 30"/>
          <p:cNvSpPr txBox="1">
            <a:spLocks noChangeArrowheads="1"/>
          </p:cNvSpPr>
          <p:nvPr/>
        </p:nvSpPr>
        <p:spPr bwMode="auto">
          <a:xfrm>
            <a:off x="7737475" y="2708279"/>
            <a:ext cx="1800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eaLnBrk="1" hangingPunct="1"/>
            <a:r>
              <a:rPr lang="zh-TW" altLang="en-US">
                <a:solidFill>
                  <a:srgbClr val="0000FF"/>
                </a:solidFill>
                <a:latin typeface="Arial" charset="0"/>
                <a:ea typeface="標楷體" pitchFamily="65" charset="-120"/>
                <a:cs typeface="Arial" charset="0"/>
              </a:rPr>
              <a:t>奈米中心</a:t>
            </a:r>
            <a:endParaRPr lang="en-US" altLang="zh-TW">
              <a:solidFill>
                <a:srgbClr val="0000FF"/>
              </a:solidFill>
              <a:latin typeface="Arial" charset="0"/>
              <a:ea typeface="標楷體" pitchFamily="65" charset="-120"/>
              <a:cs typeface="Arial" charset="0"/>
            </a:endParaRPr>
          </a:p>
          <a:p>
            <a:pPr eaLnBrk="1" hangingPunct="1"/>
            <a:r>
              <a:rPr lang="zh-TW" altLang="en-US">
                <a:solidFill>
                  <a:srgbClr val="0000FF"/>
                </a:solidFill>
                <a:latin typeface="Arial" charset="0"/>
                <a:ea typeface="標楷體" pitchFamily="65" charset="-120"/>
                <a:cs typeface="Arial" charset="0"/>
              </a:rPr>
              <a:t>奈米科技中心</a:t>
            </a:r>
          </a:p>
        </p:txBody>
      </p:sp>
      <p:grpSp>
        <p:nvGrpSpPr>
          <p:cNvPr id="49163" name="群組 57"/>
          <p:cNvGrpSpPr>
            <a:grpSpLocks/>
          </p:cNvGrpSpPr>
          <p:nvPr/>
        </p:nvGrpSpPr>
        <p:grpSpPr bwMode="auto">
          <a:xfrm>
            <a:off x="5264150" y="5373692"/>
            <a:ext cx="2065338" cy="1171575"/>
            <a:chOff x="5263675" y="5373216"/>
            <a:chExt cx="2065589" cy="1171873"/>
          </a:xfrm>
        </p:grpSpPr>
        <p:sp>
          <p:nvSpPr>
            <p:cNvPr id="49170" name="文字方塊 10"/>
            <p:cNvSpPr txBox="1">
              <a:spLocks noChangeArrowheads="1"/>
            </p:cNvSpPr>
            <p:nvPr/>
          </p:nvSpPr>
          <p:spPr bwMode="auto">
            <a:xfrm>
              <a:off x="5648397" y="6237312"/>
              <a:ext cx="129614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b="1">
                  <a:solidFill>
                    <a:schemeClr val="tx2"/>
                  </a:solidFill>
                  <a:latin typeface="標楷體" pitchFamily="65" charset="-120"/>
                  <a:ea typeface="新細明體" pitchFamily="18" charset="-120"/>
                </a:defRPr>
              </a:lvl1pPr>
              <a:lvl2pPr marL="742950" indent="-285750" eaLnBrk="0" hangingPunct="0">
                <a:defRPr sz="1400" b="1">
                  <a:solidFill>
                    <a:schemeClr val="tx2"/>
                  </a:solidFill>
                  <a:latin typeface="標楷體" pitchFamily="65" charset="-120"/>
                  <a:ea typeface="新細明體" pitchFamily="18" charset="-120"/>
                </a:defRPr>
              </a:lvl2pPr>
              <a:lvl3pPr marL="1143000" indent="-228600" eaLnBrk="0" hangingPunct="0">
                <a:defRPr sz="1400" b="1">
                  <a:solidFill>
                    <a:schemeClr val="tx2"/>
                  </a:solidFill>
                  <a:latin typeface="標楷體" pitchFamily="65" charset="-120"/>
                  <a:ea typeface="新細明體" pitchFamily="18" charset="-120"/>
                </a:defRPr>
              </a:lvl3pPr>
              <a:lvl4pPr marL="1600200" indent="-228600" eaLnBrk="0" hangingPunct="0">
                <a:defRPr sz="1400" b="1">
                  <a:solidFill>
                    <a:schemeClr val="tx2"/>
                  </a:solidFill>
                  <a:latin typeface="標楷體" pitchFamily="65" charset="-120"/>
                  <a:ea typeface="新細明體" pitchFamily="18" charset="-120"/>
                </a:defRPr>
              </a:lvl4pPr>
              <a:lvl5pPr marL="2057400" indent="-228600" eaLnBrk="0" hangingPunct="0">
                <a:defRPr sz="1400" b="1">
                  <a:solidFill>
                    <a:schemeClr val="tx2"/>
                  </a:solidFill>
                  <a:latin typeface="標楷體" pitchFamily="65" charset="-120"/>
                  <a:ea typeface="新細明體" pitchFamily="18" charset="-120"/>
                </a:defRPr>
              </a:lvl5pPr>
              <a:lvl6pPr marL="25146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6pPr>
              <a:lvl7pPr marL="29718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7pPr>
              <a:lvl8pPr marL="34290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8pPr>
              <a:lvl9pPr marL="3886200" indent="-228600" eaLnBrk="0" fontAlgn="base" hangingPunct="0">
                <a:spcBef>
                  <a:spcPct val="0"/>
                </a:spcBef>
                <a:spcAft>
                  <a:spcPct val="0"/>
                </a:spcAft>
                <a:defRPr sz="1400" b="1">
                  <a:solidFill>
                    <a:schemeClr val="tx2"/>
                  </a:solidFill>
                  <a:latin typeface="標楷體" pitchFamily="65" charset="-120"/>
                  <a:ea typeface="新細明體" pitchFamily="18" charset="-120"/>
                </a:defRPr>
              </a:lvl9pPr>
            </a:lstStyle>
            <a:p>
              <a:pPr algn="ctr" eaLnBrk="1" hangingPunct="1">
                <a:buFont typeface="Wingdings" pitchFamily="2" charset="2"/>
                <a:buChar char="Ø"/>
              </a:pPr>
              <a:r>
                <a:rPr lang="zh-TW" altLang="en-US">
                  <a:solidFill>
                    <a:srgbClr val="FF0000"/>
                  </a:solidFill>
                  <a:latin typeface="Arial" charset="0"/>
                  <a:ea typeface="標楷體" pitchFamily="65" charset="-120"/>
                  <a:cs typeface="Arial" charset="0"/>
                </a:rPr>
                <a:t>太空中心</a:t>
              </a:r>
            </a:p>
          </p:txBody>
        </p:sp>
        <p:grpSp>
          <p:nvGrpSpPr>
            <p:cNvPr id="49171" name="群組 34"/>
            <p:cNvGrpSpPr>
              <a:grpSpLocks noChangeAspect="1"/>
            </p:cNvGrpSpPr>
            <p:nvPr/>
          </p:nvGrpSpPr>
          <p:grpSpPr bwMode="auto">
            <a:xfrm>
              <a:off x="5263675" y="5373216"/>
              <a:ext cx="2065589" cy="900000"/>
              <a:chOff x="7041232" y="3861048"/>
              <a:chExt cx="2376264" cy="1035364"/>
            </a:xfrm>
          </p:grpSpPr>
          <p:pic>
            <p:nvPicPr>
              <p:cNvPr id="49172" name="Picture 23"/>
              <p:cNvPicPr>
                <a:picLocks noChangeAspect="1" noChangeArrowheads="1"/>
              </p:cNvPicPr>
              <p:nvPr/>
            </p:nvPicPr>
            <p:blipFill>
              <a:blip r:embed="rId12" cstate="print">
                <a:extLst>
                  <a:ext uri="{28A0092B-C50C-407E-A947-70E740481C1C}">
                    <a14:useLocalDpi xmlns:a14="http://schemas.microsoft.com/office/drawing/2010/main" xmlns="" val="0"/>
                  </a:ext>
                </a:extLst>
              </a:blip>
              <a:srcRect l="59583" r="3030"/>
              <a:stretch>
                <a:fillRect/>
              </a:stretch>
            </p:blipFill>
            <p:spPr bwMode="auto">
              <a:xfrm>
                <a:off x="7041232" y="3861048"/>
                <a:ext cx="2376264" cy="1035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3" name="Picture 7" descr="http://www.nspo.narl.org.tw/Upload/PHOTO/000111/1.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l="25200" r="25661" b="28001"/>
              <a:stretch>
                <a:fillRect/>
              </a:stretch>
            </p:blipFill>
            <p:spPr bwMode="auto">
              <a:xfrm>
                <a:off x="8826272" y="3861048"/>
                <a:ext cx="591223"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cxnSp>
        <p:nvCxnSpPr>
          <p:cNvPr id="38" name="直線單箭頭接點 37"/>
          <p:cNvCxnSpPr/>
          <p:nvPr/>
        </p:nvCxnSpPr>
        <p:spPr>
          <a:xfrm flipH="1">
            <a:off x="2505077" y="3573463"/>
            <a:ext cx="360363" cy="1428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a:off x="2289177" y="4005267"/>
            <a:ext cx="792163" cy="50323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flipH="1">
            <a:off x="3081339" y="4076704"/>
            <a:ext cx="287337" cy="10080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5816603" y="4365625"/>
            <a:ext cx="360363" cy="8636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V="1">
            <a:off x="6321425" y="2781304"/>
            <a:ext cx="1439863" cy="10080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5889627" y="4149729"/>
            <a:ext cx="1655763" cy="3587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nct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EK template">
  <a:themeElements>
    <a:clrScheme name="IEK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EK template">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just" defTabSz="914400" rtl="0" eaLnBrk="0" fontAlgn="base" latinLnBrk="0" hangingPunct="0">
          <a:lnSpc>
            <a:spcPct val="70000"/>
          </a:lnSpc>
          <a:spcBef>
            <a:spcPct val="20000"/>
          </a:spcBef>
          <a:spcAft>
            <a:spcPct val="0"/>
          </a:spcAft>
          <a:buClrTx/>
          <a:buSzTx/>
          <a:buFont typeface="微軟正黑體" pitchFamily="34" charset="-120"/>
          <a:buNone/>
          <a:tabLst/>
          <a:defRPr kumimoji="1" lang="zh-TW" altLang="en-US" sz="1600" b="0" i="0" u="none" strike="noStrike" cap="none" normalizeH="0" baseline="0" smtClean="0">
            <a:ln>
              <a:noFill/>
            </a:ln>
            <a:solidFill>
              <a:schemeClr val="tx1"/>
            </a:solidFill>
            <a:effectLst/>
            <a:latin typeface="微軟正黑體" pitchFamily="34" charset="-120"/>
            <a:ea typeface="微軟正黑體" pitchFamily="34"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just" defTabSz="914400" rtl="0" eaLnBrk="0" fontAlgn="base" latinLnBrk="0" hangingPunct="0">
          <a:lnSpc>
            <a:spcPct val="70000"/>
          </a:lnSpc>
          <a:spcBef>
            <a:spcPct val="20000"/>
          </a:spcBef>
          <a:spcAft>
            <a:spcPct val="0"/>
          </a:spcAft>
          <a:buClrTx/>
          <a:buSzTx/>
          <a:buFont typeface="微軟正黑體" pitchFamily="34" charset="-120"/>
          <a:buNone/>
          <a:tabLst/>
          <a:defRPr kumimoji="1" lang="zh-TW" altLang="en-US" sz="1600" b="0" i="0" u="none" strike="noStrike" cap="none" normalizeH="0" baseline="0" smtClean="0">
            <a:ln>
              <a:noFill/>
            </a:ln>
            <a:solidFill>
              <a:schemeClr val="tx1"/>
            </a:solidFill>
            <a:effectLst/>
            <a:latin typeface="微軟正黑體" pitchFamily="34" charset="-120"/>
            <a:ea typeface="微軟正黑體" pitchFamily="34" charset="-120"/>
          </a:defRPr>
        </a:defPPr>
      </a:lstStyle>
    </a:lnDef>
  </a:objectDefaults>
  <a:extraClrSchemeLst>
    <a:extraClrScheme>
      <a:clrScheme name="IEK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EK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EK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EK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EK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EK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EK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EK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EK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EK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EK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EK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defRPr kumimoji="1" sz="2000" dirty="0">
            <a:solidFill>
              <a:srgbClr val="CC0000"/>
            </a:solidFill>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CCFFFF"/>
        </a:solidFill>
        <a:ln w="9525" cap="flat" cmpd="sng" algn="ctr">
          <a:solidFill>
            <a:srgbClr val="CC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TW" altLang="en-US" sz="1400" b="1" i="0" u="none" strike="noStrike" cap="none" normalizeH="0" baseline="0" smtClean="0">
            <a:ln>
              <a:noFill/>
            </a:ln>
            <a:solidFill>
              <a:schemeClr val="tx2"/>
            </a:solidFill>
            <a:effectLst/>
            <a:latin typeface="標楷體" pitchFamily="65" charset="-120"/>
            <a:ea typeface="標楷體" pitchFamily="65" charset="-120"/>
          </a:defRPr>
        </a:defPPr>
      </a:lstStyle>
    </a:lnDef>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nctu">
  <a:themeElements>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nctu">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ct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ct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ct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ct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nct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ct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22924</TotalTime>
  <Words>3460</Words>
  <Application>Microsoft Office PowerPoint</Application>
  <PresentationFormat>A4 紙張 (210x297 公釐)</PresentationFormat>
  <Paragraphs>594</Paragraphs>
  <Slides>51</Slides>
  <Notes>9</Notes>
  <HiddenSlides>0</HiddenSlides>
  <MMClips>0</MMClips>
  <ScaleCrop>false</ScaleCrop>
  <HeadingPairs>
    <vt:vector size="4" baseType="variant">
      <vt:variant>
        <vt:lpstr>佈景主題</vt:lpstr>
      </vt:variant>
      <vt:variant>
        <vt:i4>12</vt:i4>
      </vt:variant>
      <vt:variant>
        <vt:lpstr>投影片標題</vt:lpstr>
      </vt:variant>
      <vt:variant>
        <vt:i4>51</vt:i4>
      </vt:variant>
    </vt:vector>
  </HeadingPairs>
  <TitlesOfParts>
    <vt:vector size="63" baseType="lpstr">
      <vt:lpstr>nctu</vt:lpstr>
      <vt:lpstr>IEK template</vt:lpstr>
      <vt:lpstr>1_nctu</vt:lpstr>
      <vt:lpstr>2_nctu</vt:lpstr>
      <vt:lpstr>3_nctu</vt:lpstr>
      <vt:lpstr>4_nctu</vt:lpstr>
      <vt:lpstr>5_nctu</vt:lpstr>
      <vt:lpstr>6_nctu</vt:lpstr>
      <vt:lpstr>7_nctu</vt:lpstr>
      <vt:lpstr>8_nctu</vt:lpstr>
      <vt:lpstr>9_nctu</vt:lpstr>
      <vt:lpstr>10_nctu</vt:lpstr>
      <vt:lpstr>投影片 1</vt:lpstr>
      <vt:lpstr>大綱</vt:lpstr>
      <vt:lpstr>為什麼選系要選ICT領域？</vt:lpstr>
      <vt:lpstr>選ICT領域就要選交大電機學院</vt:lpstr>
      <vt:lpstr>投影片 5</vt:lpstr>
      <vt:lpstr>投影片 6</vt:lpstr>
      <vt:lpstr>投影片 7</vt:lpstr>
      <vt:lpstr>最受企業歡迎畢業生</vt:lpstr>
      <vt:lpstr>電子科學研究重鎮</vt:lpstr>
      <vt:lpstr>投影片 10</vt:lpstr>
      <vt:lpstr>投影片 11</vt:lpstr>
      <vt:lpstr>交換學生</vt:lpstr>
      <vt:lpstr>投影片 13</vt:lpstr>
      <vt:lpstr>交換學生心得節錄</vt:lpstr>
      <vt:lpstr>投影片 15</vt:lpstr>
      <vt:lpstr>電機資訊學士班 </vt:lpstr>
      <vt:lpstr>電機資訊學士班課程規劃</vt:lpstr>
      <vt:lpstr>放眼世界的留學生活</vt:lpstr>
      <vt:lpstr>電機資訊學士班培育規劃</vt:lpstr>
      <vt:lpstr>投影片 20</vt:lpstr>
      <vt:lpstr>歷年留學人數統計</vt:lpstr>
      <vt:lpstr>電機資訊學士班 大學甄選入學條件</vt:lpstr>
      <vt:lpstr>學校入學 金/銀竹獎學金</vt:lpstr>
      <vt:lpstr>電資班畢業生都有傑出的生涯發展</vt:lpstr>
      <vt:lpstr>電資班畢業生都有傑出的生涯發展</vt:lpstr>
      <vt:lpstr>電資班畢業生都有傑出的生涯發展</vt:lpstr>
      <vt:lpstr>投影片 27</vt:lpstr>
      <vt:lpstr>系說從頭－國內最悠久之電子電機領域研究所</vt:lpstr>
      <vt:lpstr>四大專業領域</vt:lpstr>
      <vt:lpstr>頂尖的師資陣容</vt:lpstr>
      <vt:lpstr>教學環境與實驗設備</vt:lpstr>
      <vt:lpstr>產學合作與研究計畫</vt:lpstr>
      <vt:lpstr>投影片 33</vt:lpstr>
      <vt:lpstr>卓觀菁英留學-築夢電子專案</vt:lpstr>
      <vt:lpstr>投影片 35</vt:lpstr>
      <vt:lpstr>投影片 36</vt:lpstr>
      <vt:lpstr>投影片 37</vt:lpstr>
      <vt:lpstr>國立交通大學  電機工程學系 NCTU Dept. of Electrical &amp; Computer Engineering</vt:lpstr>
      <vt:lpstr>投影片 39</vt:lpstr>
      <vt:lpstr>學習特色與豐富獎學金制度</vt:lpstr>
      <vt:lpstr>            傑出研究成果  (1/5)</vt:lpstr>
      <vt:lpstr>投影片 42</vt:lpstr>
      <vt:lpstr>投影片 43</vt:lpstr>
      <vt:lpstr>投影片 44</vt:lpstr>
      <vt:lpstr>            傑出研究成果  (5/5)</vt:lpstr>
      <vt:lpstr>投影片 46</vt:lpstr>
      <vt:lpstr>投影片 47</vt:lpstr>
      <vt:lpstr>投影片 48</vt:lpstr>
      <vt:lpstr>投影片 49</vt:lpstr>
      <vt:lpstr>投影片 50</vt:lpstr>
      <vt:lpstr>投影片 51</vt:lpstr>
    </vt:vector>
  </TitlesOfParts>
  <Company>NCTU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Ni</dc:creator>
  <cp:lastModifiedBy>AAA</cp:lastModifiedBy>
  <cp:revision>1076</cp:revision>
  <cp:lastPrinted>2013-10-01T08:58:01Z</cp:lastPrinted>
  <dcterms:created xsi:type="dcterms:W3CDTF">2002-02-26T02:32:55Z</dcterms:created>
  <dcterms:modified xsi:type="dcterms:W3CDTF">2014-11-12T01:49:08Z</dcterms:modified>
</cp:coreProperties>
</file>