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Lst>
  <p:notesMasterIdLst>
    <p:notesMasterId r:id="rId34"/>
  </p:notesMasterIdLst>
  <p:sldIdLst>
    <p:sldId id="256" r:id="rId3"/>
    <p:sldId id="257" r:id="rId4"/>
    <p:sldId id="366" r:id="rId5"/>
    <p:sldId id="258" r:id="rId6"/>
    <p:sldId id="292" r:id="rId7"/>
    <p:sldId id="293" r:id="rId8"/>
    <p:sldId id="294" r:id="rId9"/>
    <p:sldId id="295" r:id="rId10"/>
    <p:sldId id="321" r:id="rId11"/>
    <p:sldId id="322" r:id="rId12"/>
    <p:sldId id="357" r:id="rId13"/>
    <p:sldId id="324" r:id="rId14"/>
    <p:sldId id="358" r:id="rId15"/>
    <p:sldId id="325" r:id="rId16"/>
    <p:sldId id="359" r:id="rId17"/>
    <p:sldId id="326" r:id="rId18"/>
    <p:sldId id="360" r:id="rId19"/>
    <p:sldId id="361" r:id="rId20"/>
    <p:sldId id="327" r:id="rId21"/>
    <p:sldId id="362" r:id="rId22"/>
    <p:sldId id="328" r:id="rId23"/>
    <p:sldId id="329" r:id="rId24"/>
    <p:sldId id="363" r:id="rId25"/>
    <p:sldId id="330" r:id="rId26"/>
    <p:sldId id="364" r:id="rId27"/>
    <p:sldId id="352" r:id="rId28"/>
    <p:sldId id="354" r:id="rId29"/>
    <p:sldId id="276" r:id="rId30"/>
    <p:sldId id="368" r:id="rId31"/>
    <p:sldId id="369" r:id="rId32"/>
    <p:sldId id="370" r:id="rId33"/>
  </p:sldIdLst>
  <p:sldSz cx="9144000" cy="5715000" type="screen16x10"/>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87" autoAdjust="0"/>
    <p:restoredTop sz="81851" autoAdjust="0"/>
  </p:normalViewPr>
  <p:slideViewPr>
    <p:cSldViewPr>
      <p:cViewPr>
        <p:scale>
          <a:sx n="91" d="100"/>
          <a:sy n="91" d="100"/>
        </p:scale>
        <p:origin x="-114" y="-72"/>
      </p:cViewPr>
      <p:guideLst>
        <p:guide orient="horz" pos="1800"/>
        <p:guide pos="288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Winnie\Desktop\&#36001;&#25919;&#23416;&#31995;&#31995;&#21451;&#38936;&#22495;&#32113;&#35336;.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Pt>
            <c:idx val="1"/>
            <c:bubble3D val="0"/>
            <c:explosion val="40"/>
          </c:dPt>
          <c:dPt>
            <c:idx val="2"/>
            <c:bubble3D val="0"/>
            <c:explosion val="53"/>
          </c:dPt>
          <c:dLbls>
            <c:dLbl>
              <c:idx val="0"/>
              <c:spPr>
                <a:noFill/>
                <a:ln>
                  <a:noFill/>
                </a:ln>
                <a:effectLst/>
              </c:spPr>
              <c:txPr>
                <a:bodyPr/>
                <a:lstStyle/>
                <a:p>
                  <a:pPr algn="ctr" rtl="0">
                    <a:defRPr lang="zh-CN" altLang="en-US" sz="1200" b="1" i="0" u="none" strike="noStrike" kern="1200" baseline="0">
                      <a:solidFill>
                        <a:prstClr val="black"/>
                      </a:solidFill>
                      <a:latin typeface="微軟正黑體" pitchFamily="34" charset="-120"/>
                      <a:ea typeface="微軟正黑體" pitchFamily="34" charset="-120"/>
                      <a:cs typeface="+mn-cs"/>
                    </a:defRPr>
                  </a:pPr>
                  <a:endParaRPr lang="zh-TW"/>
                </a:p>
              </c:txPr>
              <c:showLegendKey val="0"/>
              <c:showVal val="0"/>
              <c:showCatName val="1"/>
              <c:showSerName val="0"/>
              <c:showPercent val="1"/>
              <c:showBubbleSize val="0"/>
            </c:dLbl>
            <c:dLbl>
              <c:idx val="1"/>
              <c:spPr>
                <a:noFill/>
                <a:ln>
                  <a:noFill/>
                </a:ln>
                <a:effectLst/>
              </c:spPr>
              <c:txPr>
                <a:bodyPr/>
                <a:lstStyle/>
                <a:p>
                  <a:pPr algn="ctr" rtl="0">
                    <a:defRPr lang="zh-CN" altLang="en-US" sz="1200" b="1" i="0" u="none" strike="noStrike" kern="1200" baseline="0">
                      <a:solidFill>
                        <a:prstClr val="black"/>
                      </a:solidFill>
                      <a:latin typeface="微軟正黑體" pitchFamily="34" charset="-120"/>
                      <a:ea typeface="微軟正黑體" pitchFamily="34" charset="-120"/>
                      <a:cs typeface="+mn-cs"/>
                    </a:defRPr>
                  </a:pPr>
                  <a:endParaRPr lang="zh-TW"/>
                </a:p>
              </c:txPr>
              <c:showLegendKey val="0"/>
              <c:showVal val="0"/>
              <c:showCatName val="1"/>
              <c:showSerName val="0"/>
              <c:showPercent val="1"/>
              <c:showBubbleSize val="0"/>
            </c:dLbl>
            <c:dLbl>
              <c:idx val="2"/>
              <c:spPr>
                <a:noFill/>
                <a:ln>
                  <a:noFill/>
                </a:ln>
                <a:effectLst/>
              </c:spPr>
              <c:txPr>
                <a:bodyPr/>
                <a:lstStyle/>
                <a:p>
                  <a:pPr algn="ctr" rtl="0">
                    <a:defRPr lang="zh-CN" altLang="en-US" sz="1200" b="1" i="0" u="none" strike="noStrike" kern="1200" baseline="0">
                      <a:solidFill>
                        <a:prstClr val="black"/>
                      </a:solidFill>
                      <a:latin typeface="微軟正黑體" pitchFamily="34" charset="-120"/>
                      <a:ea typeface="微軟正黑體" pitchFamily="34" charset="-120"/>
                      <a:cs typeface="+mn-cs"/>
                    </a:defRPr>
                  </a:pPr>
                  <a:endParaRPr lang="zh-TW"/>
                </a:p>
              </c:txPr>
              <c:showLegendKey val="0"/>
              <c:showVal val="0"/>
              <c:showCatName val="1"/>
              <c:showSerName val="0"/>
              <c:showPercent val="1"/>
              <c:showBubbleSize val="0"/>
            </c:dLbl>
            <c:dLbl>
              <c:idx val="3"/>
              <c:spPr>
                <a:noFill/>
                <a:ln>
                  <a:noFill/>
                </a:ln>
                <a:effectLst/>
              </c:spPr>
              <c:txPr>
                <a:bodyPr/>
                <a:lstStyle/>
                <a:p>
                  <a:pPr algn="ctr" rtl="0">
                    <a:defRPr lang="zh-CN" altLang="en-US" sz="1200" b="1" i="0" u="none" strike="noStrike" kern="1200" baseline="0">
                      <a:solidFill>
                        <a:prstClr val="black"/>
                      </a:solidFill>
                      <a:latin typeface="微軟正黑體" pitchFamily="34" charset="-120"/>
                      <a:ea typeface="微軟正黑體" pitchFamily="34" charset="-120"/>
                      <a:cs typeface="+mn-cs"/>
                    </a:defRPr>
                  </a:pPr>
                  <a:endParaRPr lang="zh-TW"/>
                </a:p>
              </c:txPr>
              <c:showLegendKey val="0"/>
              <c:showVal val="0"/>
              <c:showCatName val="1"/>
              <c:showSerName val="0"/>
              <c:showPercent val="1"/>
              <c:showBubbleSize val="0"/>
            </c:dLbl>
            <c:dLbl>
              <c:idx val="4"/>
              <c:spPr>
                <a:noFill/>
                <a:ln>
                  <a:noFill/>
                </a:ln>
                <a:effectLst/>
              </c:spPr>
              <c:txPr>
                <a:bodyPr/>
                <a:lstStyle/>
                <a:p>
                  <a:pPr algn="ctr" rtl="0">
                    <a:defRPr lang="zh-CN" altLang="en-US" sz="1200" b="1" i="0" u="none" strike="noStrike" kern="1200" baseline="0">
                      <a:solidFill>
                        <a:prstClr val="black"/>
                      </a:solidFill>
                      <a:latin typeface="微軟正黑體" pitchFamily="34" charset="-120"/>
                      <a:ea typeface="微軟正黑體" pitchFamily="34" charset="-120"/>
                      <a:cs typeface="+mn-cs"/>
                    </a:defRPr>
                  </a:pPr>
                  <a:endParaRPr lang="zh-TW"/>
                </a:p>
              </c:txPr>
              <c:showLegendKey val="0"/>
              <c:showVal val="0"/>
              <c:showCatName val="1"/>
              <c:showSerName val="0"/>
              <c:showPercent val="1"/>
              <c:showBubbleSize val="0"/>
            </c:dLbl>
            <c:dLbl>
              <c:idx val="5"/>
              <c:spPr>
                <a:noFill/>
                <a:ln>
                  <a:noFill/>
                </a:ln>
                <a:effectLst/>
              </c:spPr>
              <c:txPr>
                <a:bodyPr/>
                <a:lstStyle/>
                <a:p>
                  <a:pPr algn="ctr" rtl="0">
                    <a:defRPr lang="zh-CN" altLang="en-US" sz="1200" b="1" i="0" u="none" strike="noStrike" kern="1200" baseline="0">
                      <a:solidFill>
                        <a:prstClr val="black"/>
                      </a:solidFill>
                      <a:latin typeface="微軟正黑體" pitchFamily="34" charset="-120"/>
                      <a:ea typeface="微軟正黑體" pitchFamily="34" charset="-120"/>
                      <a:cs typeface="+mn-cs"/>
                    </a:defRPr>
                  </a:pPr>
                  <a:endParaRPr lang="zh-TW"/>
                </a:p>
              </c:txPr>
              <c:showLegendKey val="0"/>
              <c:showVal val="0"/>
              <c:showCatName val="1"/>
              <c:showSerName val="0"/>
              <c:showPercent val="1"/>
              <c:showBubbleSize val="0"/>
            </c:dLbl>
            <c:dLbl>
              <c:idx val="6"/>
              <c:spPr>
                <a:noFill/>
                <a:ln>
                  <a:noFill/>
                </a:ln>
                <a:effectLst/>
              </c:spPr>
              <c:txPr>
                <a:bodyPr/>
                <a:lstStyle/>
                <a:p>
                  <a:pPr algn="ctr" rtl="0">
                    <a:defRPr lang="zh-CN" altLang="en-US" sz="1200" b="1" i="0" u="none" strike="noStrike" kern="1200" baseline="0">
                      <a:solidFill>
                        <a:prstClr val="black"/>
                      </a:solidFill>
                      <a:latin typeface="微軟正黑體" pitchFamily="34" charset="-120"/>
                      <a:ea typeface="微軟正黑體" pitchFamily="34" charset="-120"/>
                      <a:cs typeface="+mn-cs"/>
                    </a:defRPr>
                  </a:pPr>
                  <a:endParaRPr lang="zh-TW"/>
                </a:p>
              </c:txPr>
              <c:showLegendKey val="0"/>
              <c:showVal val="0"/>
              <c:showCatName val="1"/>
              <c:showSerName val="0"/>
              <c:showPercent val="1"/>
              <c:showBubbleSize val="0"/>
            </c:dLbl>
            <c:dLbl>
              <c:idx val="7"/>
              <c:layout/>
              <c:tx>
                <c:rich>
                  <a:bodyPr/>
                  <a:lstStyle/>
                  <a:p>
                    <a:r>
                      <a:rPr lang="zh-TW" altLang="en-US" sz="1200" dirty="0"/>
                      <a:t>其他</a:t>
                    </a:r>
                    <a:r>
                      <a:rPr lang="en-US" altLang="zh-TW" sz="1200" dirty="0"/>
                      <a:t>(</a:t>
                    </a:r>
                    <a:r>
                      <a:rPr lang="zh-TW" altLang="en-US" sz="1200" dirty="0"/>
                      <a:t>和兵役，退休，歿</a:t>
                    </a:r>
                    <a:r>
                      <a:rPr lang="en-US" altLang="zh-TW" sz="1200" dirty="0"/>
                      <a:t>)
14%</a:t>
                    </a:r>
                  </a:p>
                </c:rich>
              </c:tx>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600" b="1">
                    <a:latin typeface="微軟正黑體" pitchFamily="34" charset="-120"/>
                    <a:ea typeface="微軟正黑體" pitchFamily="34" charset="-120"/>
                  </a:defRPr>
                </a:pPr>
                <a:endParaRPr lang="zh-TW"/>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Sheet1!$A$3:$A$10</c:f>
              <c:strCache>
                <c:ptCount val="8"/>
                <c:pt idx="0">
                  <c:v>政府機關</c:v>
                </c:pt>
                <c:pt idx="1">
                  <c:v>金融界</c:v>
                </c:pt>
                <c:pt idx="2">
                  <c:v>工商界</c:v>
                </c:pt>
                <c:pt idx="3">
                  <c:v>會計/法律事務所</c:v>
                </c:pt>
                <c:pt idx="4">
                  <c:v>教界</c:v>
                </c:pt>
                <c:pt idx="5">
                  <c:v>研究所</c:v>
                </c:pt>
                <c:pt idx="6">
                  <c:v>旅居</c:v>
                </c:pt>
                <c:pt idx="7">
                  <c:v>其他(和兵役，退休，歿)</c:v>
                </c:pt>
              </c:strCache>
            </c:strRef>
          </c:cat>
          <c:val>
            <c:numRef>
              <c:f>Sheet1!$B$3:$B$10</c:f>
              <c:numCache>
                <c:formatCode>g/"通""用""格""式"</c:formatCode>
                <c:ptCount val="8"/>
                <c:pt idx="0">
                  <c:v>419</c:v>
                </c:pt>
                <c:pt idx="1">
                  <c:v>648</c:v>
                </c:pt>
                <c:pt idx="2">
                  <c:v>572</c:v>
                </c:pt>
                <c:pt idx="3">
                  <c:v>143</c:v>
                </c:pt>
                <c:pt idx="4">
                  <c:v>175</c:v>
                </c:pt>
                <c:pt idx="5">
                  <c:v>95</c:v>
                </c:pt>
                <c:pt idx="6">
                  <c:v>378</c:v>
                </c:pt>
                <c:pt idx="7">
                  <c:v>407</c:v>
                </c:pt>
              </c:numCache>
            </c:numRef>
          </c:val>
        </c:ser>
        <c:dLbls>
          <c:showLegendKey val="0"/>
          <c:showVal val="0"/>
          <c:showCatName val="1"/>
          <c:showSerName val="0"/>
          <c:showPercent val="1"/>
          <c:showBubbleSize val="0"/>
          <c:showLeaderLines val="1"/>
        </c:dLbls>
      </c:pie3DChart>
    </c:plotArea>
    <c:plotVisOnly val="1"/>
    <c:dispBlanksAs val="zero"/>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mtClean="0"/>
            </a:lvl1pPr>
          </a:lstStyle>
          <a:p>
            <a:pPr>
              <a:defRPr/>
            </a:pPr>
            <a:fld id="{41118185-35C3-476C-A0F7-069ED9C4ECF9}" type="datetime1">
              <a:rPr lang="zh-CN" altLang="en-US"/>
              <a:pPr>
                <a:defRPr/>
              </a:pPr>
              <a:t>2015/11/5</a:t>
            </a:fld>
            <a:endParaRPr lang="zh-CN" altLang="en-US" sz="1200"/>
          </a:p>
        </p:txBody>
      </p:sp>
      <p:sp>
        <p:nvSpPr>
          <p:cNvPr id="39940" name="幻灯片图像占位符 3"/>
          <p:cNvSpPr>
            <a:spLocks noGrp="1" noRot="1" noChangeAspect="1" noChangeArrowheads="1"/>
          </p:cNvSpPr>
          <p:nvPr>
            <p:ph type="sldImg" idx="2"/>
          </p:nvPr>
        </p:nvSpPr>
        <p:spPr bwMode="auto">
          <a:xfrm>
            <a:off x="685800" y="685800"/>
            <a:ext cx="5486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bevel/>
                <a:headEnd/>
                <a:tailEnd/>
              </a14:hiddenLine>
            </a:ext>
          </a:extLst>
        </p:spPr>
        <p:txBody>
          <a:bodyPr anchor="ctr"/>
          <a:lstStyle>
            <a:lvl1pPr defTabSz="0" eaLnBrk="0" hangingPunct="0">
              <a:spcBef>
                <a:spcPct val="30000"/>
              </a:spcBef>
              <a:defRPr sz="1200">
                <a:solidFill>
                  <a:schemeClr val="tx1"/>
                </a:solidFill>
                <a:latin typeface="Arial" pitchFamily="34" charset="0"/>
              </a:defRPr>
            </a:lvl1pPr>
            <a:lvl2pPr defTabSz="0" eaLnBrk="0" hangingPunct="0">
              <a:spcBef>
                <a:spcPct val="30000"/>
              </a:spcBef>
              <a:defRPr sz="1200">
                <a:solidFill>
                  <a:schemeClr val="tx1"/>
                </a:solidFill>
                <a:latin typeface="Arial" pitchFamily="34" charset="0"/>
              </a:defRPr>
            </a:lvl2pPr>
            <a:lvl3pPr defTabSz="0" eaLnBrk="0" hangingPunct="0">
              <a:spcBef>
                <a:spcPct val="30000"/>
              </a:spcBef>
              <a:defRPr sz="1200">
                <a:solidFill>
                  <a:schemeClr val="tx1"/>
                </a:solidFill>
                <a:latin typeface="Arial" pitchFamily="34" charset="0"/>
              </a:defRPr>
            </a:lvl3pPr>
            <a:lvl4pPr defTabSz="0" eaLnBrk="0" hangingPunct="0">
              <a:spcBef>
                <a:spcPct val="30000"/>
              </a:spcBef>
              <a:defRPr sz="1200">
                <a:solidFill>
                  <a:schemeClr val="tx1"/>
                </a:solidFill>
                <a:latin typeface="Arial" pitchFamily="34" charset="0"/>
              </a:defRPr>
            </a:lvl4pPr>
            <a:lvl5pPr defTabSz="0" eaLnBrk="0" hangingPunct="0">
              <a:spcBef>
                <a:spcPct val="30000"/>
              </a:spcBef>
              <a:defRPr sz="1200">
                <a:solidFill>
                  <a:schemeClr val="tx1"/>
                </a:solidFill>
                <a:latin typeface="Arial" pitchFamily="34" charset="0"/>
              </a:defRPr>
            </a:lvl5pPr>
            <a:lvl6pPr marL="457200" defTabSz="0" eaLnBrk="0" fontAlgn="base" hangingPunct="0">
              <a:spcBef>
                <a:spcPct val="30000"/>
              </a:spcBef>
              <a:spcAft>
                <a:spcPct val="0"/>
              </a:spcAft>
              <a:defRPr sz="1200">
                <a:solidFill>
                  <a:schemeClr val="tx1"/>
                </a:solidFill>
                <a:latin typeface="Arial" pitchFamily="34" charset="0"/>
              </a:defRPr>
            </a:lvl6pPr>
            <a:lvl7pPr marL="914400" defTabSz="0" eaLnBrk="0" fontAlgn="base" hangingPunct="0">
              <a:spcBef>
                <a:spcPct val="30000"/>
              </a:spcBef>
              <a:spcAft>
                <a:spcPct val="0"/>
              </a:spcAft>
              <a:defRPr sz="1200">
                <a:solidFill>
                  <a:schemeClr val="tx1"/>
                </a:solidFill>
                <a:latin typeface="Arial" pitchFamily="34" charset="0"/>
              </a:defRPr>
            </a:lvl7pPr>
            <a:lvl8pPr marL="1371600" defTabSz="0" eaLnBrk="0" fontAlgn="base" hangingPunct="0">
              <a:spcBef>
                <a:spcPct val="30000"/>
              </a:spcBef>
              <a:spcAft>
                <a:spcPct val="0"/>
              </a:spcAft>
              <a:defRPr sz="1200">
                <a:solidFill>
                  <a:schemeClr val="tx1"/>
                </a:solidFill>
                <a:latin typeface="Arial" pitchFamily="34" charset="0"/>
              </a:defRPr>
            </a:lvl8pPr>
            <a:lvl9pPr marL="1828800" defTabSz="0" eaLnBrk="0" fontAlgn="base" hangingPunct="0">
              <a:spcBef>
                <a:spcPct val="30000"/>
              </a:spcBef>
              <a:spcAft>
                <a:spcPct val="0"/>
              </a:spcAft>
              <a:defRPr sz="1200">
                <a:solidFill>
                  <a:schemeClr val="tx1"/>
                </a:solidFill>
                <a:latin typeface="Arial" pitchFamily="34" charset="0"/>
              </a:defRPr>
            </a:lvl9pPr>
          </a:lstStyle>
          <a:p>
            <a:pPr>
              <a:buFontTx/>
              <a:buNone/>
              <a:defRPr/>
            </a:pPr>
            <a:r>
              <a:rPr lang="zh-CN" altLang="zh-CN" smtClean="0"/>
              <a:t>单击此处编辑母版文本样式</a:t>
            </a:r>
          </a:p>
          <a:p>
            <a:pPr>
              <a:buFontTx/>
              <a:buNone/>
              <a:defRPr/>
            </a:pPr>
            <a:r>
              <a:rPr lang="zh-CN" altLang="zh-CN" smtClean="0"/>
              <a:t>第二级</a:t>
            </a:r>
          </a:p>
          <a:p>
            <a:pPr>
              <a:buFontTx/>
              <a:buNone/>
              <a:defRPr/>
            </a:pPr>
            <a:r>
              <a:rPr lang="zh-CN" altLang="zh-CN" smtClean="0"/>
              <a:t>第三级</a:t>
            </a:r>
          </a:p>
          <a:p>
            <a:pPr>
              <a:buFontTx/>
              <a:buNone/>
              <a:defRPr/>
            </a:pPr>
            <a:r>
              <a:rPr lang="zh-CN" altLang="zh-CN" smtClean="0"/>
              <a:t>第四级</a:t>
            </a:r>
          </a:p>
          <a:p>
            <a:pPr>
              <a:buFontTx/>
              <a:buNone/>
              <a:defRPr/>
            </a:pPr>
            <a:r>
              <a:rPr lang="zh-CN" altLang="zh-CN" smtClean="0"/>
              <a:t>第五级</a:t>
            </a: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mtClean="0"/>
            </a:lvl1pPr>
          </a:lstStyle>
          <a:p>
            <a:pPr>
              <a:defRPr/>
            </a:pPr>
            <a:fld id="{A0492C96-BE3B-45E9-BE78-72796B7CC309}" type="slidenum">
              <a:rPr lang="zh-CN" altLang="en-US"/>
              <a:pPr>
                <a:defRPr/>
              </a:pPr>
              <a:t>‹#›</a:t>
            </a:fld>
            <a:endParaRPr lang="zh-CN" altLang="en-US" sz="1200"/>
          </a:p>
        </p:txBody>
      </p:sp>
    </p:spTree>
    <p:extLst>
      <p:ext uri="{BB962C8B-B14F-4D97-AF65-F5344CB8AC3E}">
        <p14:creationId xmlns:p14="http://schemas.microsoft.com/office/powerpoint/2010/main" val="1054163821"/>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5800" y="4343400"/>
            <a:ext cx="5486400" cy="4114800"/>
          </a:xfrm>
          <a:prstGeom prst="rect">
            <a:avLst/>
          </a:prstGeom>
        </p:spPr>
        <p:txBody>
          <a:bodyPr/>
          <a:lstStyle/>
          <a:p>
            <a:endParaRPr lang="zh-TW" altLang="en-US" dirty="0"/>
          </a:p>
        </p:txBody>
      </p:sp>
      <p:sp>
        <p:nvSpPr>
          <p:cNvPr id="4" name="日期版面配置區 3"/>
          <p:cNvSpPr>
            <a:spLocks noGrp="1"/>
          </p:cNvSpPr>
          <p:nvPr>
            <p:ph type="dt" idx="10"/>
          </p:nvPr>
        </p:nvSpPr>
        <p:spPr/>
        <p:txBody>
          <a:bodyPr/>
          <a:lstStyle/>
          <a:p>
            <a:pPr>
              <a:defRPr/>
            </a:pPr>
            <a:fld id="{41118185-35C3-476C-A0F7-069ED9C4ECF9}" type="datetime1">
              <a:rPr lang="zh-CN" altLang="en-US" smtClean="0"/>
              <a:pPr>
                <a:defRPr/>
              </a:pPr>
              <a:t>2015/11/5</a:t>
            </a:fld>
            <a:endParaRPr lang="zh-CN" altLang="en-US" sz="1200"/>
          </a:p>
        </p:txBody>
      </p:sp>
      <p:sp>
        <p:nvSpPr>
          <p:cNvPr id="5" name="投影片編號版面配置區 4"/>
          <p:cNvSpPr>
            <a:spLocks noGrp="1"/>
          </p:cNvSpPr>
          <p:nvPr>
            <p:ph type="sldNum" sz="quarter" idx="11"/>
          </p:nvPr>
        </p:nvSpPr>
        <p:spPr/>
        <p:txBody>
          <a:bodyPr/>
          <a:lstStyle/>
          <a:p>
            <a:pPr>
              <a:defRPr/>
            </a:pPr>
            <a:fld id="{A0492C96-BE3B-45E9-BE78-72796B7CC309}" type="slidenum">
              <a:rPr lang="zh-CN" altLang="en-US" smtClean="0"/>
              <a:pPr>
                <a:defRPr/>
              </a:pPr>
              <a:t>8</a:t>
            </a:fld>
            <a:endParaRPr lang="zh-CN" altLang="en-US" sz="1200"/>
          </a:p>
        </p:txBody>
      </p:sp>
    </p:spTree>
    <p:extLst>
      <p:ext uri="{BB962C8B-B14F-4D97-AF65-F5344CB8AC3E}">
        <p14:creationId xmlns:p14="http://schemas.microsoft.com/office/powerpoint/2010/main" val="998809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5800" y="4343400"/>
            <a:ext cx="5486400" cy="4114800"/>
          </a:xfrm>
          <a:prstGeom prst="rect">
            <a:avLst/>
          </a:prstGeom>
        </p:spPr>
        <p:txBody>
          <a:bodyPr/>
          <a:lstStyle/>
          <a:p>
            <a:r>
              <a:rPr lang="zh-TW" altLang="zh-CN" sz="1200" b="1" kern="1200" dirty="0" smtClean="0">
                <a:solidFill>
                  <a:schemeClr val="tx1"/>
                </a:solidFill>
                <a:effectLst/>
                <a:latin typeface="Arial" pitchFamily="34" charset="0"/>
                <a:ea typeface="+mn-ea"/>
                <a:cs typeface="+mn-cs"/>
              </a:rPr>
              <a:t>林江義：</a:t>
            </a:r>
            <a:r>
              <a:rPr lang="zh-TW" altLang="zh-CN" sz="1200" kern="1200" dirty="0" smtClean="0">
                <a:solidFill>
                  <a:schemeClr val="tx1"/>
                </a:solidFill>
                <a:effectLst/>
                <a:latin typeface="Arial" pitchFamily="34" charset="0"/>
                <a:ea typeface="+mn-ea"/>
                <a:cs typeface="+mn-cs"/>
              </a:rPr>
              <a:t>現任原住民族委員會第</a:t>
            </a:r>
            <a:r>
              <a:rPr lang="en-US" altLang="zh-CN" sz="1200" kern="1200" dirty="0" smtClean="0">
                <a:solidFill>
                  <a:schemeClr val="tx1"/>
                </a:solidFill>
                <a:effectLst/>
                <a:latin typeface="Arial" pitchFamily="34" charset="0"/>
                <a:ea typeface="+mn-ea"/>
                <a:cs typeface="+mn-cs"/>
              </a:rPr>
              <a:t>8</a:t>
            </a:r>
            <a:r>
              <a:rPr lang="zh-TW" altLang="zh-CN" sz="1200" kern="1200" dirty="0" smtClean="0">
                <a:solidFill>
                  <a:schemeClr val="tx1"/>
                </a:solidFill>
                <a:effectLst/>
                <a:latin typeface="Arial" pitchFamily="34" charset="0"/>
                <a:ea typeface="+mn-ea"/>
                <a:cs typeface="+mn-cs"/>
              </a:rPr>
              <a:t>任主委。在行政院原住民族委員會副主委任內極力推動原住民政策，並積極推展原住民族與國際的交流，致力於促進族群的和諧；邵族、噶瑪蘭族、太魯閣族、撒奇萊雅族、賽德克族也在其任內復名；也是規劃推動原住民族母語認證的推手，以搶救原住民族語危機。在原住民族委員會主委任內核定拉阿魯哇族及卡那卡那富族兩族原住民族正名。</a:t>
            </a:r>
            <a:endParaRPr lang="zh-CN" altLang="zh-CN" sz="1200" kern="1200" dirty="0" smtClean="0">
              <a:solidFill>
                <a:schemeClr val="tx1"/>
              </a:solidFill>
              <a:effectLst/>
              <a:latin typeface="Arial" pitchFamily="34" charset="0"/>
              <a:ea typeface="+mn-ea"/>
              <a:cs typeface="+mn-cs"/>
            </a:endParaRPr>
          </a:p>
          <a:p>
            <a:r>
              <a:rPr lang="zh-TW" altLang="zh-CN" sz="1200" b="1" kern="1200" dirty="0" smtClean="0">
                <a:solidFill>
                  <a:schemeClr val="tx1"/>
                </a:solidFill>
                <a:effectLst/>
                <a:latin typeface="Arial" pitchFamily="34" charset="0"/>
                <a:ea typeface="+mn-ea"/>
                <a:cs typeface="+mn-cs"/>
              </a:rPr>
              <a:t>謝海盟：</a:t>
            </a:r>
            <a:r>
              <a:rPr lang="zh-TW" altLang="zh-CN" sz="1200" kern="1200" dirty="0" smtClean="0">
                <a:solidFill>
                  <a:schemeClr val="tx1"/>
                </a:solidFill>
                <a:effectLst/>
                <a:latin typeface="Arial" pitchFamily="34" charset="0"/>
                <a:ea typeface="+mn-ea"/>
                <a:cs typeface="+mn-cs"/>
              </a:rPr>
              <a:t>電影編劇：刺客聶隱娘（</a:t>
            </a:r>
            <a:r>
              <a:rPr lang="en-US" altLang="zh-CN" sz="1200" kern="1200" dirty="0" smtClean="0">
                <a:solidFill>
                  <a:schemeClr val="tx1"/>
                </a:solidFill>
                <a:effectLst/>
                <a:latin typeface="Arial" pitchFamily="34" charset="0"/>
                <a:ea typeface="+mn-ea"/>
                <a:cs typeface="+mn-cs"/>
              </a:rPr>
              <a:t>2015</a:t>
            </a:r>
            <a:r>
              <a:rPr lang="zh-TW" altLang="zh-CN" sz="1200" kern="1200" dirty="0" smtClean="0">
                <a:solidFill>
                  <a:schemeClr val="tx1"/>
                </a:solidFill>
                <a:effectLst/>
                <a:latin typeface="Arial" pitchFamily="34" charset="0"/>
                <a:ea typeface="+mn-ea"/>
                <a:cs typeface="+mn-cs"/>
              </a:rPr>
              <a:t>，入圍金馬獎最佳改編劇本獎）</a:t>
            </a:r>
            <a:endParaRPr lang="en-US" altLang="zh-TW" sz="1200" b="1" kern="1200" dirty="0" smtClean="0">
              <a:solidFill>
                <a:schemeClr val="tx1"/>
              </a:solidFill>
              <a:effectLst/>
              <a:latin typeface="Arial" pitchFamily="34" charset="0"/>
              <a:ea typeface="+mn-ea"/>
              <a:cs typeface="+mn-cs"/>
            </a:endParaRPr>
          </a:p>
          <a:p>
            <a:r>
              <a:rPr lang="zh-TW" altLang="zh-CN" sz="1200" kern="1200" dirty="0" smtClean="0">
                <a:solidFill>
                  <a:schemeClr val="tx1"/>
                </a:solidFill>
                <a:effectLst/>
                <a:latin typeface="Arial" pitchFamily="34" charset="0"/>
                <a:ea typeface="+mn-ea"/>
                <a:cs typeface="+mn-cs"/>
              </a:rPr>
              <a:t>謝海盟出身於文學世家，父親為作家謝材俊，母親為作家朱天心，外祖父為作家朱西甯，外祖母為作家劉慕沙，阿姨朱天文亦為知名作家與電影編劇。她的童年被其母朱天心寫成《學飛的盟盟》一書。</a:t>
            </a:r>
            <a:endParaRPr lang="zh-CN" altLang="zh-CN" sz="1200" kern="1200" dirty="0" smtClean="0">
              <a:solidFill>
                <a:schemeClr val="tx1"/>
              </a:solidFill>
              <a:effectLst/>
              <a:latin typeface="Arial" pitchFamily="34" charset="0"/>
              <a:ea typeface="+mn-ea"/>
              <a:cs typeface="+mn-cs"/>
            </a:endParaRPr>
          </a:p>
          <a:p>
            <a:r>
              <a:rPr lang="zh-TW" altLang="zh-CN" sz="1200" kern="1200" dirty="0" smtClean="0">
                <a:solidFill>
                  <a:schemeClr val="tx1"/>
                </a:solidFill>
                <a:effectLst/>
                <a:latin typeface="Arial" pitchFamily="34" charset="0"/>
                <a:ea typeface="+mn-ea"/>
                <a:cs typeface="+mn-cs"/>
              </a:rPr>
              <a:t>自台北市立第一女子高級中學畢業後，進入國立政治大學民族學系就讀，對於伊斯蘭文化產生極大興趣，並開始學習維吾爾語；雖然家庭信奉基督教，謝海盟後來皈依為穆斯林。</a:t>
            </a:r>
            <a:endParaRPr lang="zh-CN" altLang="zh-CN" sz="1200" kern="1200" dirty="0" smtClean="0">
              <a:solidFill>
                <a:schemeClr val="tx1"/>
              </a:solidFill>
              <a:effectLst/>
              <a:latin typeface="Arial" pitchFamily="34" charset="0"/>
              <a:ea typeface="+mn-ea"/>
              <a:cs typeface="+mn-cs"/>
            </a:endParaRPr>
          </a:p>
          <a:p>
            <a:r>
              <a:rPr lang="zh-TW" altLang="zh-CN" sz="1200" kern="1200" dirty="0" smtClean="0">
                <a:solidFill>
                  <a:schemeClr val="tx1"/>
                </a:solidFill>
                <a:effectLst/>
                <a:latin typeface="Arial" pitchFamily="34" charset="0"/>
                <a:ea typeface="+mn-ea"/>
                <a:cs typeface="+mn-cs"/>
              </a:rPr>
              <a:t>書籍：《行雲紀：刺客聶隱娘拍攝側路》</a:t>
            </a:r>
            <a:endParaRPr lang="zh-CN" altLang="zh-CN" sz="1200" kern="1200" dirty="0" smtClean="0">
              <a:solidFill>
                <a:schemeClr val="tx1"/>
              </a:solidFill>
              <a:effectLst/>
              <a:latin typeface="Arial" pitchFamily="34" charset="0"/>
              <a:ea typeface="+mn-ea"/>
              <a:cs typeface="+mn-cs"/>
            </a:endParaRPr>
          </a:p>
          <a:p>
            <a:pPr marL="0" marR="0" indent="0" algn="l" defTabSz="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日期版面配置區 3"/>
          <p:cNvSpPr>
            <a:spLocks noGrp="1"/>
          </p:cNvSpPr>
          <p:nvPr>
            <p:ph type="dt" idx="10"/>
          </p:nvPr>
        </p:nvSpPr>
        <p:spPr/>
        <p:txBody>
          <a:bodyPr/>
          <a:lstStyle/>
          <a:p>
            <a:pPr>
              <a:defRPr/>
            </a:pPr>
            <a:fld id="{41118185-35C3-476C-A0F7-069ED9C4ECF9}" type="datetime1">
              <a:rPr lang="zh-CN" altLang="en-US" smtClean="0"/>
              <a:pPr>
                <a:defRPr/>
              </a:pPr>
              <a:t>2015/11/5</a:t>
            </a:fld>
            <a:endParaRPr lang="zh-CN" altLang="en-US" sz="1200"/>
          </a:p>
        </p:txBody>
      </p:sp>
      <p:sp>
        <p:nvSpPr>
          <p:cNvPr id="5" name="投影片編號版面配置區 4"/>
          <p:cNvSpPr>
            <a:spLocks noGrp="1"/>
          </p:cNvSpPr>
          <p:nvPr>
            <p:ph type="sldNum" sz="quarter" idx="11"/>
          </p:nvPr>
        </p:nvSpPr>
        <p:spPr/>
        <p:txBody>
          <a:bodyPr/>
          <a:lstStyle/>
          <a:p>
            <a:pPr>
              <a:defRPr/>
            </a:pPr>
            <a:fld id="{A0492C96-BE3B-45E9-BE78-72796B7CC309}" type="slidenum">
              <a:rPr lang="zh-CN" altLang="en-US" smtClean="0"/>
              <a:pPr>
                <a:defRPr/>
              </a:pPr>
              <a:t>25</a:t>
            </a:fld>
            <a:endParaRPr lang="zh-CN" altLang="en-US" sz="1200"/>
          </a:p>
        </p:txBody>
      </p:sp>
    </p:spTree>
    <p:extLst>
      <p:ext uri="{BB962C8B-B14F-4D97-AF65-F5344CB8AC3E}">
        <p14:creationId xmlns:p14="http://schemas.microsoft.com/office/powerpoint/2010/main" val="416017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5800" y="4343400"/>
            <a:ext cx="5486400" cy="411480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tabLst/>
              <a:defRPr/>
            </a:pPr>
            <a:r>
              <a:rPr lang="zh-CN" altLang="en-US" sz="1200" dirty="0" smtClean="0">
                <a:latin typeface="黑体" panose="02010609060101010101" pitchFamily="49" charset="-122"/>
                <a:ea typeface="黑体" panose="02010609060101010101" pitchFamily="49" charset="-122"/>
              </a:rPr>
              <a:t>政大社科院介紹影片：</a:t>
            </a:r>
            <a:r>
              <a:rPr lang="en-US" altLang="zh-CN" sz="1200" dirty="0" smtClean="0">
                <a:latin typeface="黑体" panose="02010609060101010101" pitchFamily="49" charset="-122"/>
                <a:ea typeface="黑体" panose="02010609060101010101" pitchFamily="49" charset="-122"/>
              </a:rPr>
              <a:t>https://www.youtube.com/watch?v=ajCwB0Febng</a:t>
            </a:r>
            <a:endParaRPr lang="zh-CN" altLang="en-US" sz="1200" dirty="0" smtClean="0">
              <a:latin typeface="黑体" panose="02010609060101010101" pitchFamily="49" charset="-122"/>
              <a:ea typeface="黑体" panose="02010609060101010101" pitchFamily="49" charset="-122"/>
            </a:endParaRPr>
          </a:p>
          <a:p>
            <a:endParaRPr lang="zh-CN" altLang="en-US" dirty="0"/>
          </a:p>
        </p:txBody>
      </p:sp>
      <p:sp>
        <p:nvSpPr>
          <p:cNvPr id="4" name="日期版面配置區 3"/>
          <p:cNvSpPr>
            <a:spLocks noGrp="1"/>
          </p:cNvSpPr>
          <p:nvPr>
            <p:ph type="dt" idx="10"/>
          </p:nvPr>
        </p:nvSpPr>
        <p:spPr/>
        <p:txBody>
          <a:bodyPr/>
          <a:lstStyle/>
          <a:p>
            <a:pPr>
              <a:defRPr/>
            </a:pPr>
            <a:fld id="{41118185-35C3-476C-A0F7-069ED9C4ECF9}" type="datetime1">
              <a:rPr lang="zh-CN" altLang="en-US" smtClean="0"/>
              <a:pPr>
                <a:defRPr/>
              </a:pPr>
              <a:t>2015/11/5</a:t>
            </a:fld>
            <a:endParaRPr lang="zh-CN" altLang="en-US" sz="1200"/>
          </a:p>
        </p:txBody>
      </p:sp>
      <p:sp>
        <p:nvSpPr>
          <p:cNvPr id="5" name="投影片編號版面配置區 4"/>
          <p:cNvSpPr>
            <a:spLocks noGrp="1"/>
          </p:cNvSpPr>
          <p:nvPr>
            <p:ph type="sldNum" sz="quarter" idx="11"/>
          </p:nvPr>
        </p:nvSpPr>
        <p:spPr/>
        <p:txBody>
          <a:bodyPr/>
          <a:lstStyle/>
          <a:p>
            <a:pPr>
              <a:defRPr/>
            </a:pPr>
            <a:fld id="{A0492C96-BE3B-45E9-BE78-72796B7CC309}" type="slidenum">
              <a:rPr lang="zh-CN" altLang="en-US" smtClean="0"/>
              <a:pPr>
                <a:defRPr/>
              </a:pPr>
              <a:t>9</a:t>
            </a:fld>
            <a:endParaRPr lang="zh-CN" altLang="en-US" sz="1200"/>
          </a:p>
        </p:txBody>
      </p:sp>
    </p:spTree>
    <p:extLst>
      <p:ext uri="{BB962C8B-B14F-4D97-AF65-F5344CB8AC3E}">
        <p14:creationId xmlns:p14="http://schemas.microsoft.com/office/powerpoint/2010/main" val="165790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5800" y="4343400"/>
            <a:ext cx="5486400" cy="4114800"/>
          </a:xfrm>
          <a:prstGeom prst="rect">
            <a:avLst/>
          </a:prstGeom>
        </p:spPr>
        <p:txBody>
          <a:bodyPr/>
          <a:lstStyle/>
          <a:p>
            <a:r>
              <a:rPr lang="zh-CN" altLang="zh-CN" sz="1200" b="1" kern="1200" dirty="0" smtClean="0">
                <a:solidFill>
                  <a:schemeClr val="tx1"/>
                </a:solidFill>
                <a:effectLst/>
                <a:latin typeface="Arial" pitchFamily="34" charset="0"/>
                <a:ea typeface="+mn-ea"/>
                <a:cs typeface="+mn-cs"/>
              </a:rPr>
              <a:t>林鴻池</a:t>
            </a:r>
            <a:r>
              <a:rPr lang="zh-CN" altLang="zh-CN" sz="1200" kern="1200" dirty="0" smtClean="0">
                <a:solidFill>
                  <a:schemeClr val="tx1"/>
                </a:solidFill>
                <a:effectLst/>
                <a:latin typeface="Arial" pitchFamily="34" charset="0"/>
                <a:ea typeface="+mn-ea"/>
                <a:cs typeface="+mn-cs"/>
              </a:rPr>
              <a:t>：林鸿池曾经和马英九同时担任国民大会代表。 林鸿池自民国八十一年起成立“林鸿池服务处暨法律咨询服务中心”。</a:t>
            </a:r>
          </a:p>
          <a:p>
            <a:r>
              <a:rPr lang="zh-CN" altLang="zh-CN" sz="1200" kern="1200" dirty="0" smtClean="0">
                <a:solidFill>
                  <a:schemeClr val="tx1"/>
                </a:solidFill>
                <a:effectLst/>
                <a:latin typeface="Arial" pitchFamily="34" charset="0"/>
                <a:ea typeface="+mn-ea"/>
                <a:cs typeface="+mn-cs"/>
              </a:rPr>
              <a:t>后担任台北县板桥市市长。在林鸿池担任第六届立法委员时，专注于卫生、环保、劳工、社会福利等议题。第七届顺利竞选连任。</a:t>
            </a:r>
          </a:p>
          <a:p>
            <a:r>
              <a:rPr lang="zh-CN" altLang="zh-CN" sz="1200" kern="1200" dirty="0" smtClean="0">
                <a:solidFill>
                  <a:schemeClr val="tx1"/>
                </a:solidFill>
                <a:effectLst/>
                <a:latin typeface="Arial" pitchFamily="34" charset="0"/>
                <a:ea typeface="+mn-ea"/>
                <a:cs typeface="+mn-cs"/>
              </a:rPr>
              <a:t>于第七届第五会期担任立法院国民党党团书记长，任期间推动多项重大法案，包括海峡两岸经济合作架构协议（</a:t>
            </a:r>
            <a:r>
              <a:rPr lang="en-US" altLang="zh-CN" sz="1200" kern="1200" dirty="0" smtClean="0">
                <a:solidFill>
                  <a:schemeClr val="tx1"/>
                </a:solidFill>
                <a:effectLst/>
                <a:latin typeface="Arial" pitchFamily="34" charset="0"/>
                <a:ea typeface="+mn-ea"/>
                <a:cs typeface="+mn-cs"/>
              </a:rPr>
              <a:t>ECFA</a:t>
            </a:r>
            <a:r>
              <a:rPr lang="zh-CN" altLang="zh-CN" sz="1200" kern="1200" dirty="0" smtClean="0">
                <a:solidFill>
                  <a:schemeClr val="tx1"/>
                </a:solidFill>
                <a:effectLst/>
                <a:latin typeface="Arial" pitchFamily="34" charset="0"/>
                <a:ea typeface="+mn-ea"/>
                <a:cs typeface="+mn-cs"/>
              </a:rPr>
              <a:t>）、陆生来台三法、产业创新条例、农村再生条例、公务人员三法、工厂管理辅导法、工会法，更于临时会期间，与党籍立委以及民进党团多次进行协调，最终获得共识，将二代健保列为第六会期之优先法案，协商后决定</a:t>
            </a:r>
            <a:r>
              <a:rPr lang="en-US" altLang="zh-CN" sz="1200" kern="1200" dirty="0" smtClean="0">
                <a:solidFill>
                  <a:schemeClr val="tx1"/>
                </a:solidFill>
                <a:effectLst/>
                <a:latin typeface="Arial" pitchFamily="34" charset="0"/>
                <a:ea typeface="+mn-ea"/>
                <a:cs typeface="+mn-cs"/>
              </a:rPr>
              <a:t>99</a:t>
            </a:r>
            <a:r>
              <a:rPr lang="zh-CN" altLang="zh-CN" sz="1200" kern="1200" dirty="0" smtClean="0">
                <a:solidFill>
                  <a:schemeClr val="tx1"/>
                </a:solidFill>
                <a:effectLst/>
                <a:latin typeface="Arial" pitchFamily="34" charset="0"/>
                <a:ea typeface="+mn-ea"/>
                <a:cs typeface="+mn-cs"/>
              </a:rPr>
              <a:t>年</a:t>
            </a:r>
            <a:r>
              <a:rPr lang="en-US" altLang="zh-CN" sz="1200" kern="1200" dirty="0" smtClean="0">
                <a:solidFill>
                  <a:schemeClr val="tx1"/>
                </a:solidFill>
                <a:effectLst/>
                <a:latin typeface="Arial" pitchFamily="34" charset="0"/>
                <a:ea typeface="+mn-ea"/>
                <a:cs typeface="+mn-cs"/>
              </a:rPr>
              <a:t>12</a:t>
            </a:r>
            <a:r>
              <a:rPr lang="zh-CN" altLang="zh-CN" sz="1200" kern="1200" dirty="0" smtClean="0">
                <a:solidFill>
                  <a:schemeClr val="tx1"/>
                </a:solidFill>
                <a:effectLst/>
                <a:latin typeface="Arial" pitchFamily="34" charset="0"/>
                <a:ea typeface="+mn-ea"/>
                <a:cs typeface="+mn-cs"/>
              </a:rPr>
              <a:t>月</a:t>
            </a:r>
            <a:r>
              <a:rPr lang="en-US" altLang="zh-CN" sz="1200" kern="1200" dirty="0" smtClean="0">
                <a:solidFill>
                  <a:schemeClr val="tx1"/>
                </a:solidFill>
                <a:effectLst/>
                <a:latin typeface="Arial" pitchFamily="34" charset="0"/>
                <a:ea typeface="+mn-ea"/>
                <a:cs typeface="+mn-cs"/>
              </a:rPr>
              <a:t>3</a:t>
            </a:r>
            <a:r>
              <a:rPr lang="zh-CN" altLang="zh-CN" sz="1200" kern="1200" dirty="0" smtClean="0">
                <a:solidFill>
                  <a:schemeClr val="tx1"/>
                </a:solidFill>
                <a:effectLst/>
                <a:latin typeface="Arial" pitchFamily="34" charset="0"/>
                <a:ea typeface="+mn-ea"/>
                <a:cs typeface="+mn-cs"/>
              </a:rPr>
              <a:t>日、</a:t>
            </a:r>
            <a:r>
              <a:rPr lang="en-US" altLang="zh-CN" sz="1200" kern="1200" dirty="0" smtClean="0">
                <a:solidFill>
                  <a:schemeClr val="tx1"/>
                </a:solidFill>
                <a:effectLst/>
                <a:latin typeface="Arial" pitchFamily="34" charset="0"/>
                <a:ea typeface="+mn-ea"/>
                <a:cs typeface="+mn-cs"/>
              </a:rPr>
              <a:t>7</a:t>
            </a:r>
            <a:r>
              <a:rPr lang="zh-CN" altLang="zh-CN" sz="1200" kern="1200" dirty="0" smtClean="0">
                <a:solidFill>
                  <a:schemeClr val="tx1"/>
                </a:solidFill>
                <a:effectLst/>
                <a:latin typeface="Arial" pitchFamily="34" charset="0"/>
                <a:ea typeface="+mn-ea"/>
                <a:cs typeface="+mn-cs"/>
              </a:rPr>
              <a:t>日院会处理，也终于在一个月后完成二代健保通过实施。</a:t>
            </a:r>
          </a:p>
          <a:p>
            <a:r>
              <a:rPr lang="zh-TW" altLang="zh-CN" sz="1200" b="1" kern="1200" dirty="0" smtClean="0">
                <a:solidFill>
                  <a:schemeClr val="tx1"/>
                </a:solidFill>
                <a:effectLst/>
                <a:latin typeface="Arial" pitchFamily="34" charset="0"/>
                <a:ea typeface="+mn-ea"/>
                <a:cs typeface="+mn-cs"/>
              </a:rPr>
              <a:t>李元簇</a:t>
            </a:r>
            <a:r>
              <a:rPr lang="zh-TW" altLang="zh-CN" sz="1200" kern="1200" dirty="0" smtClean="0">
                <a:solidFill>
                  <a:schemeClr val="tx1"/>
                </a:solidFill>
                <a:effectLst/>
                <a:latin typeface="Arial" pitchFamily="34" charset="0"/>
                <a:ea typeface="+mn-ea"/>
                <a:cs typeface="+mn-cs"/>
              </a:rPr>
              <a:t>：</a:t>
            </a:r>
            <a:r>
              <a:rPr lang="en-US" altLang="zh-CN" sz="1200" kern="1200" dirty="0" smtClean="0">
                <a:solidFill>
                  <a:schemeClr val="tx1"/>
                </a:solidFill>
                <a:effectLst/>
                <a:latin typeface="Arial" pitchFamily="34" charset="0"/>
                <a:ea typeface="+mn-ea"/>
                <a:cs typeface="+mn-cs"/>
              </a:rPr>
              <a:t>1946</a:t>
            </a:r>
            <a:r>
              <a:rPr lang="zh-TW" altLang="zh-CN" sz="1200" kern="1200" dirty="0" smtClean="0">
                <a:solidFill>
                  <a:schemeClr val="tx1"/>
                </a:solidFill>
                <a:effectLst/>
                <a:latin typeface="Arial" pitchFamily="34" charset="0"/>
                <a:ea typeface="+mn-ea"/>
                <a:cs typeface="+mn-cs"/>
              </a:rPr>
              <a:t>年中央政治學校（政治大學前身）法政系畢業，考取高等司法官考試，赴蘭州、迪化工作任地方法院推事，後升至高等法院推事，兼任《掃蕩報》及《青島日報》駐蘭州記者。</a:t>
            </a:r>
            <a:endParaRPr lang="zh-CN" altLang="zh-CN" sz="1200" kern="1200" dirty="0" smtClean="0">
              <a:solidFill>
                <a:schemeClr val="tx1"/>
              </a:solidFill>
              <a:effectLst/>
              <a:latin typeface="Arial" pitchFamily="34" charset="0"/>
              <a:ea typeface="+mn-ea"/>
              <a:cs typeface="+mn-cs"/>
            </a:endParaRPr>
          </a:p>
          <a:p>
            <a:r>
              <a:rPr lang="en-US" altLang="zh-CN" sz="1200" kern="1200" dirty="0" smtClean="0">
                <a:solidFill>
                  <a:schemeClr val="tx1"/>
                </a:solidFill>
                <a:effectLst/>
                <a:latin typeface="Arial" pitchFamily="34" charset="0"/>
                <a:ea typeface="+mn-ea"/>
                <a:cs typeface="+mn-cs"/>
              </a:rPr>
              <a:t>1949</a:t>
            </a:r>
            <a:r>
              <a:rPr lang="zh-TW" altLang="zh-CN" sz="1200" kern="1200" dirty="0" smtClean="0">
                <a:solidFill>
                  <a:schemeClr val="tx1"/>
                </a:solidFill>
                <a:effectLst/>
                <a:latin typeface="Arial" pitchFamily="34" charset="0"/>
                <a:ea typeface="+mn-ea"/>
                <a:cs typeface="+mn-cs"/>
              </a:rPr>
              <a:t>年國民黨政府遷台，任台灣省保安司令部及台北衛戍司令部軍法處處長。</a:t>
            </a:r>
            <a:endParaRPr lang="zh-CN" altLang="zh-CN" sz="1200" kern="1200" dirty="0" smtClean="0">
              <a:solidFill>
                <a:schemeClr val="tx1"/>
              </a:solidFill>
              <a:effectLst/>
              <a:latin typeface="Arial" pitchFamily="34" charset="0"/>
              <a:ea typeface="+mn-ea"/>
              <a:cs typeface="+mn-cs"/>
            </a:endParaRPr>
          </a:p>
          <a:p>
            <a:r>
              <a:rPr lang="en-US" altLang="zh-CN" sz="1200" kern="1200" dirty="0" smtClean="0">
                <a:solidFill>
                  <a:schemeClr val="tx1"/>
                </a:solidFill>
                <a:effectLst/>
                <a:latin typeface="Arial" pitchFamily="34" charset="0"/>
                <a:ea typeface="+mn-ea"/>
                <a:cs typeface="+mn-cs"/>
              </a:rPr>
              <a:t>1958</a:t>
            </a:r>
            <a:r>
              <a:rPr lang="zh-TW" altLang="zh-CN" sz="1200" kern="1200" dirty="0" smtClean="0">
                <a:solidFill>
                  <a:schemeClr val="tx1"/>
                </a:solidFill>
                <a:effectLst/>
                <a:latin typeface="Arial" pitchFamily="34" charset="0"/>
                <a:ea typeface="+mn-ea"/>
                <a:cs typeface="+mn-cs"/>
              </a:rPr>
              <a:t>年留學西德波昂大學，</a:t>
            </a:r>
            <a:r>
              <a:rPr lang="en-US" altLang="zh-CN" sz="1200" kern="1200" dirty="0" smtClean="0">
                <a:solidFill>
                  <a:schemeClr val="tx1"/>
                </a:solidFill>
                <a:effectLst/>
                <a:latin typeface="Arial" pitchFamily="34" charset="0"/>
                <a:ea typeface="+mn-ea"/>
                <a:cs typeface="+mn-cs"/>
              </a:rPr>
              <a:t>1963</a:t>
            </a:r>
            <a:r>
              <a:rPr lang="zh-TW" altLang="zh-CN" sz="1200" kern="1200" dirty="0" smtClean="0">
                <a:solidFill>
                  <a:schemeClr val="tx1"/>
                </a:solidFill>
                <a:effectLst/>
                <a:latin typeface="Arial" pitchFamily="34" charset="0"/>
                <a:ea typeface="+mn-ea"/>
                <a:cs typeface="+mn-cs"/>
              </a:rPr>
              <a:t>年獲法學博士，回台任《中央日報》社論主筆。</a:t>
            </a:r>
            <a:endParaRPr lang="zh-CN" altLang="zh-CN" sz="1200" kern="1200" dirty="0" smtClean="0">
              <a:solidFill>
                <a:schemeClr val="tx1"/>
              </a:solidFill>
              <a:effectLst/>
              <a:latin typeface="Arial" pitchFamily="34" charset="0"/>
              <a:ea typeface="+mn-ea"/>
              <a:cs typeface="+mn-cs"/>
            </a:endParaRPr>
          </a:p>
          <a:p>
            <a:r>
              <a:rPr lang="en-US" altLang="zh-CN" sz="1200" kern="1200" dirty="0" smtClean="0">
                <a:solidFill>
                  <a:schemeClr val="tx1"/>
                </a:solidFill>
                <a:effectLst/>
                <a:latin typeface="Arial" pitchFamily="34" charset="0"/>
                <a:ea typeface="+mn-ea"/>
                <a:cs typeface="+mn-cs"/>
              </a:rPr>
              <a:t>1969</a:t>
            </a:r>
            <a:r>
              <a:rPr lang="zh-TW" altLang="zh-CN" sz="1200" kern="1200" dirty="0" smtClean="0">
                <a:solidFill>
                  <a:schemeClr val="tx1"/>
                </a:solidFill>
                <a:effectLst/>
                <a:latin typeface="Arial" pitchFamily="34" charset="0"/>
                <a:ea typeface="+mn-ea"/>
                <a:cs typeface="+mn-cs"/>
              </a:rPr>
              <a:t>年任國防部法制司司長，踏入政壇，升國防部顧問兼法規司司長，遷行政院法規會及訴願委員會主任委員，並任政治大學教授兼法律研究所所長。</a:t>
            </a:r>
            <a:r>
              <a:rPr lang="zh-CN" altLang="zh-CN" sz="1200" kern="1200" dirty="0" smtClean="0">
                <a:solidFill>
                  <a:schemeClr val="tx1"/>
                </a:solidFill>
                <a:effectLst/>
                <a:latin typeface="Arial" pitchFamily="34" charset="0"/>
                <a:ea typeface="+mn-ea"/>
                <a:cs typeface="+mn-cs"/>
              </a:rPr>
              <a:t>而後接連擔任教育部部長、法務部部長等。</a:t>
            </a:r>
          </a:p>
          <a:p>
            <a:r>
              <a:rPr lang="en-US" altLang="zh-CN" sz="1200" kern="1200" dirty="0" smtClean="0">
                <a:solidFill>
                  <a:schemeClr val="tx1"/>
                </a:solidFill>
                <a:effectLst/>
                <a:latin typeface="Arial" pitchFamily="34" charset="0"/>
                <a:ea typeface="+mn-ea"/>
                <a:cs typeface="+mn-cs"/>
              </a:rPr>
              <a:t>1990</a:t>
            </a:r>
            <a:r>
              <a:rPr lang="zh-TW" altLang="zh-CN" sz="1200" kern="1200" dirty="0" smtClean="0">
                <a:solidFill>
                  <a:schemeClr val="tx1"/>
                </a:solidFill>
                <a:effectLst/>
                <a:latin typeface="Arial" pitchFamily="34" charset="0"/>
                <a:ea typeface="+mn-ea"/>
                <a:cs typeface="+mn-cs"/>
              </a:rPr>
              <a:t>年</a:t>
            </a:r>
            <a:r>
              <a:rPr lang="en-US" altLang="zh-CN" sz="1200" kern="1200" dirty="0" smtClean="0">
                <a:solidFill>
                  <a:schemeClr val="tx1"/>
                </a:solidFill>
                <a:effectLst/>
                <a:latin typeface="Arial" pitchFamily="34" charset="0"/>
                <a:ea typeface="+mn-ea"/>
                <a:cs typeface="+mn-cs"/>
              </a:rPr>
              <a:t>3</a:t>
            </a:r>
            <a:r>
              <a:rPr lang="zh-TW" altLang="zh-CN" sz="1200" kern="1200" dirty="0" smtClean="0">
                <a:solidFill>
                  <a:schemeClr val="tx1"/>
                </a:solidFill>
                <a:effectLst/>
                <a:latin typeface="Arial" pitchFamily="34" charset="0"/>
                <a:ea typeface="+mn-ea"/>
                <a:cs typeface="+mn-cs"/>
              </a:rPr>
              <a:t>月經國民大會選舉為副總統，同年</a:t>
            </a:r>
            <a:r>
              <a:rPr lang="en-US" altLang="zh-CN" sz="1200" kern="1200" dirty="0" smtClean="0">
                <a:solidFill>
                  <a:schemeClr val="tx1"/>
                </a:solidFill>
                <a:effectLst/>
                <a:latin typeface="Arial" pitchFamily="34" charset="0"/>
                <a:ea typeface="+mn-ea"/>
                <a:cs typeface="+mn-cs"/>
              </a:rPr>
              <a:t>5</a:t>
            </a:r>
            <a:r>
              <a:rPr lang="zh-TW" altLang="zh-CN" sz="1200" kern="1200" dirty="0" smtClean="0">
                <a:solidFill>
                  <a:schemeClr val="tx1"/>
                </a:solidFill>
                <a:effectLst/>
                <a:latin typeface="Arial" pitchFamily="34" charset="0"/>
                <a:ea typeface="+mn-ea"/>
                <a:cs typeface="+mn-cs"/>
              </a:rPr>
              <a:t>月</a:t>
            </a:r>
            <a:r>
              <a:rPr lang="en-US" altLang="zh-CN" sz="1200" kern="1200" dirty="0" smtClean="0">
                <a:solidFill>
                  <a:schemeClr val="tx1"/>
                </a:solidFill>
                <a:effectLst/>
                <a:latin typeface="Arial" pitchFamily="34" charset="0"/>
                <a:ea typeface="+mn-ea"/>
                <a:cs typeface="+mn-cs"/>
              </a:rPr>
              <a:t>20</a:t>
            </a:r>
            <a:r>
              <a:rPr lang="zh-TW" altLang="zh-CN" sz="1200" kern="1200" dirty="0" smtClean="0">
                <a:solidFill>
                  <a:schemeClr val="tx1"/>
                </a:solidFill>
                <a:effectLst/>
                <a:latin typeface="Arial" pitchFamily="34" charset="0"/>
                <a:ea typeface="+mn-ea"/>
                <a:cs typeface="+mn-cs"/>
              </a:rPr>
              <a:t>日就任，是迄今最後一位外省籍副總統。</a:t>
            </a:r>
            <a:r>
              <a:rPr lang="en-US" altLang="zh-CN" sz="1200" kern="1200" dirty="0" smtClean="0">
                <a:solidFill>
                  <a:schemeClr val="tx1"/>
                </a:solidFill>
                <a:effectLst/>
                <a:latin typeface="Arial" pitchFamily="34" charset="0"/>
                <a:ea typeface="+mn-ea"/>
                <a:cs typeface="+mn-cs"/>
              </a:rPr>
              <a:t>1996</a:t>
            </a:r>
            <a:r>
              <a:rPr lang="zh-CN" altLang="zh-CN" sz="1200" kern="1200" dirty="0" smtClean="0">
                <a:solidFill>
                  <a:schemeClr val="tx1"/>
                </a:solidFill>
                <a:effectLst/>
                <a:latin typeface="Arial" pitchFamily="34" charset="0"/>
                <a:ea typeface="+mn-ea"/>
                <a:cs typeface="+mn-cs"/>
              </a:rPr>
              <a:t>年卸任，退休</a:t>
            </a:r>
          </a:p>
          <a:p>
            <a:pPr marL="0" marR="0" indent="0" algn="l" defTabSz="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日期版面配置區 3"/>
          <p:cNvSpPr>
            <a:spLocks noGrp="1"/>
          </p:cNvSpPr>
          <p:nvPr>
            <p:ph type="dt" idx="10"/>
          </p:nvPr>
        </p:nvSpPr>
        <p:spPr/>
        <p:txBody>
          <a:bodyPr/>
          <a:lstStyle/>
          <a:p>
            <a:pPr>
              <a:defRPr/>
            </a:pPr>
            <a:fld id="{41118185-35C3-476C-A0F7-069ED9C4ECF9}" type="datetime1">
              <a:rPr lang="zh-CN" altLang="en-US" smtClean="0"/>
              <a:pPr>
                <a:defRPr/>
              </a:pPr>
              <a:t>2015/11/5</a:t>
            </a:fld>
            <a:endParaRPr lang="zh-CN" altLang="en-US" sz="1200"/>
          </a:p>
        </p:txBody>
      </p:sp>
      <p:sp>
        <p:nvSpPr>
          <p:cNvPr id="5" name="投影片編號版面配置區 4"/>
          <p:cNvSpPr>
            <a:spLocks noGrp="1"/>
          </p:cNvSpPr>
          <p:nvPr>
            <p:ph type="sldNum" sz="quarter" idx="11"/>
          </p:nvPr>
        </p:nvSpPr>
        <p:spPr/>
        <p:txBody>
          <a:bodyPr/>
          <a:lstStyle/>
          <a:p>
            <a:pPr>
              <a:defRPr/>
            </a:pPr>
            <a:fld id="{A0492C96-BE3B-45E9-BE78-72796B7CC309}" type="slidenum">
              <a:rPr lang="zh-CN" altLang="en-US" smtClean="0"/>
              <a:pPr>
                <a:defRPr/>
              </a:pPr>
              <a:t>11</a:t>
            </a:fld>
            <a:endParaRPr lang="zh-CN" altLang="en-US" sz="1200"/>
          </a:p>
        </p:txBody>
      </p:sp>
    </p:spTree>
    <p:extLst>
      <p:ext uri="{BB962C8B-B14F-4D97-AF65-F5344CB8AC3E}">
        <p14:creationId xmlns:p14="http://schemas.microsoft.com/office/powerpoint/2010/main" val="1951738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5800" y="4343400"/>
            <a:ext cx="5486400" cy="4114800"/>
          </a:xfrm>
          <a:prstGeom prst="rect">
            <a:avLst/>
          </a:prstGeom>
        </p:spPr>
        <p:txBody>
          <a:bodyPr/>
          <a:lstStyle/>
          <a:p>
            <a:r>
              <a:rPr lang="zh-CN" altLang="zh-CN" sz="1200" b="1" kern="1200" dirty="0" smtClean="0">
                <a:solidFill>
                  <a:schemeClr val="tx1"/>
                </a:solidFill>
                <a:effectLst/>
                <a:latin typeface="Arial" pitchFamily="34" charset="0"/>
                <a:ea typeface="+mn-ea"/>
                <a:cs typeface="+mn-cs"/>
              </a:rPr>
              <a:t>張家魯：</a:t>
            </a:r>
            <a:r>
              <a:rPr lang="zh-CN" altLang="zh-CN" sz="1200" kern="1200" dirty="0" smtClean="0">
                <a:solidFill>
                  <a:schemeClr val="tx1"/>
                </a:solidFill>
                <a:effectLst/>
                <a:latin typeface="Arial" pitchFamily="34" charset="0"/>
                <a:ea typeface="+mn-ea"/>
                <a:cs typeface="+mn-cs"/>
              </a:rPr>
              <a:t>张家鲁（</a:t>
            </a:r>
            <a:r>
              <a:rPr lang="en-US" altLang="zh-CN" sz="1200" kern="1200" dirty="0" smtClean="0">
                <a:solidFill>
                  <a:schemeClr val="tx1"/>
                </a:solidFill>
                <a:effectLst/>
                <a:latin typeface="Arial" pitchFamily="34" charset="0"/>
                <a:ea typeface="+mn-ea"/>
                <a:cs typeface="+mn-cs"/>
              </a:rPr>
              <a:t>1970</a:t>
            </a:r>
            <a:r>
              <a:rPr lang="zh-CN" altLang="zh-CN" sz="1200" kern="1200" dirty="0" smtClean="0">
                <a:solidFill>
                  <a:schemeClr val="tx1"/>
                </a:solidFill>
                <a:effectLst/>
                <a:latin typeface="Arial" pitchFamily="34" charset="0"/>
                <a:ea typeface="+mn-ea"/>
                <a:cs typeface="+mn-cs"/>
              </a:rPr>
              <a:t>年－），台湾编剧，取得国立台北艺术大学戏剧硕士学位。曾任杂志编辑、电视台企划，之后成为南方电影公司专任编剧和审稿人。在台湾编写多部电影和电视剧本，其电影编剧作品三次获中华民国新闻局优良电影剧本。后来他与著名监制、导演陈国富合作开发出多部电影</a:t>
            </a:r>
            <a:r>
              <a:rPr lang="en-US" altLang="zh-CN" sz="1200" kern="1200" dirty="0" smtClean="0">
                <a:solidFill>
                  <a:schemeClr val="tx1"/>
                </a:solidFill>
                <a:effectLst/>
                <a:latin typeface="Arial" pitchFamily="34" charset="0"/>
                <a:ea typeface="+mn-ea"/>
                <a:cs typeface="+mn-cs"/>
              </a:rPr>
              <a:t>[1]</a:t>
            </a:r>
            <a:r>
              <a:rPr lang="zh-CN" altLang="zh-CN" sz="1200" kern="1200" dirty="0" smtClean="0">
                <a:solidFill>
                  <a:schemeClr val="tx1"/>
                </a:solidFill>
                <a:effectLst/>
                <a:latin typeface="Arial" pitchFamily="34" charset="0"/>
                <a:ea typeface="+mn-ea"/>
                <a:cs typeface="+mn-cs"/>
              </a:rPr>
              <a:t>，如《天下无贼》、《狄仁杰之通天帝国》和《狄仁杰之神都龙王》</a:t>
            </a:r>
          </a:p>
          <a:p>
            <a:r>
              <a:rPr lang="zh-TW" altLang="zh-CN" sz="1200" b="1" kern="1200" dirty="0" smtClean="0">
                <a:solidFill>
                  <a:schemeClr val="tx1"/>
                </a:solidFill>
                <a:effectLst/>
                <a:latin typeface="Arial" pitchFamily="34" charset="0"/>
                <a:ea typeface="+mn-ea"/>
                <a:cs typeface="+mn-cs"/>
              </a:rPr>
              <a:t>曾柏瑜：</a:t>
            </a:r>
            <a:r>
              <a:rPr lang="zh-TW" altLang="zh-CN" sz="1200" kern="1200" dirty="0" smtClean="0">
                <a:solidFill>
                  <a:schemeClr val="tx1"/>
                </a:solidFill>
                <a:effectLst/>
                <a:latin typeface="Arial" pitchFamily="34" charset="0"/>
                <a:ea typeface="+mn-ea"/>
                <a:cs typeface="+mn-cs"/>
              </a:rPr>
              <a:t>曾柏瑜（</a:t>
            </a:r>
            <a:r>
              <a:rPr lang="en-US" altLang="zh-CN" sz="1200" kern="1200" dirty="0" smtClean="0">
                <a:solidFill>
                  <a:schemeClr val="tx1"/>
                </a:solidFill>
                <a:effectLst/>
                <a:latin typeface="Arial" pitchFamily="34" charset="0"/>
                <a:ea typeface="+mn-ea"/>
                <a:cs typeface="+mn-cs"/>
              </a:rPr>
              <a:t>1991</a:t>
            </a:r>
            <a:r>
              <a:rPr lang="zh-TW" altLang="zh-CN" sz="1200" kern="1200" dirty="0" smtClean="0">
                <a:solidFill>
                  <a:schemeClr val="tx1"/>
                </a:solidFill>
                <a:effectLst/>
                <a:latin typeface="Arial" pitchFamily="34" charset="0"/>
                <a:ea typeface="+mn-ea"/>
                <a:cs typeface="+mn-cs"/>
              </a:rPr>
              <a:t>年</a:t>
            </a:r>
            <a:r>
              <a:rPr lang="en-US" altLang="zh-CN" sz="1200" kern="1200" dirty="0" smtClean="0">
                <a:solidFill>
                  <a:schemeClr val="tx1"/>
                </a:solidFill>
                <a:effectLst/>
                <a:latin typeface="Arial" pitchFamily="34" charset="0"/>
                <a:ea typeface="+mn-ea"/>
                <a:cs typeface="+mn-cs"/>
              </a:rPr>
              <a:t>11</a:t>
            </a:r>
            <a:r>
              <a:rPr lang="zh-TW" altLang="zh-CN" sz="1200" kern="1200" dirty="0" smtClean="0">
                <a:solidFill>
                  <a:schemeClr val="tx1"/>
                </a:solidFill>
                <a:effectLst/>
                <a:latin typeface="Arial" pitchFamily="34" charset="0"/>
                <a:ea typeface="+mn-ea"/>
                <a:cs typeface="+mn-cs"/>
              </a:rPr>
              <a:t>月</a:t>
            </a:r>
            <a:r>
              <a:rPr lang="en-US" altLang="zh-CN" sz="1200" kern="1200" dirty="0" smtClean="0">
                <a:solidFill>
                  <a:schemeClr val="tx1"/>
                </a:solidFill>
                <a:effectLst/>
                <a:latin typeface="Arial" pitchFamily="34" charset="0"/>
                <a:ea typeface="+mn-ea"/>
                <a:cs typeface="+mn-cs"/>
              </a:rPr>
              <a:t>8</a:t>
            </a:r>
            <a:r>
              <a:rPr lang="zh-TW" altLang="zh-CN" sz="1200" kern="1200" dirty="0" smtClean="0">
                <a:solidFill>
                  <a:schemeClr val="tx1"/>
                </a:solidFill>
                <a:effectLst/>
                <a:latin typeface="Arial" pitchFamily="34" charset="0"/>
                <a:ea typeface="+mn-ea"/>
                <a:cs typeface="+mn-cs"/>
              </a:rPr>
              <a:t>日－），生於桃園大溪，現任臺灣綠黨青年部召集人以及翻轉選舉運動共同發起人。曾擔任黑色島國青年陣線行政組長、審議式民主小組討論組長、</a:t>
            </a:r>
            <a:r>
              <a:rPr lang="en-US" altLang="zh-CN" sz="1200" kern="1200" dirty="0" smtClean="0">
                <a:solidFill>
                  <a:schemeClr val="tx1"/>
                </a:solidFill>
                <a:effectLst/>
                <a:latin typeface="Arial" pitchFamily="34" charset="0"/>
                <a:ea typeface="+mn-ea"/>
                <a:cs typeface="+mn-cs"/>
              </a:rPr>
              <a:t>330</a:t>
            </a:r>
            <a:r>
              <a:rPr lang="zh-TW" altLang="zh-CN" sz="1200" kern="1200" dirty="0" smtClean="0">
                <a:solidFill>
                  <a:schemeClr val="tx1"/>
                </a:solidFill>
                <a:effectLst/>
                <a:latin typeface="Arial" pitchFamily="34" charset="0"/>
                <a:ea typeface="+mn-ea"/>
                <a:cs typeface="+mn-cs"/>
              </a:rPr>
              <a:t>五十萬黑潮凱道集結主持人，亦多次於政論節目為其所屬勢力發聲。</a:t>
            </a:r>
            <a:endParaRPr lang="zh-CN" altLang="zh-CN" sz="1200" kern="1200" dirty="0" smtClean="0">
              <a:solidFill>
                <a:schemeClr val="tx1"/>
              </a:solidFill>
              <a:effectLst/>
              <a:latin typeface="Arial" pitchFamily="34" charset="0"/>
              <a:ea typeface="+mn-ea"/>
              <a:cs typeface="+mn-cs"/>
            </a:endParaRPr>
          </a:p>
          <a:p>
            <a:r>
              <a:rPr lang="zh-TW" altLang="zh-CN" sz="1200" kern="1200" dirty="0" smtClean="0">
                <a:solidFill>
                  <a:schemeClr val="tx1"/>
                </a:solidFill>
                <a:effectLst/>
                <a:latin typeface="Arial" pitchFamily="34" charset="0"/>
                <a:ea typeface="+mn-ea"/>
                <a:cs typeface="+mn-cs"/>
              </a:rPr>
              <a:t>曾柏瑜被視為太陽花學運中的鴿派領袖，他認為在一定的前提要件下，得以和政府展開協商，在體制內實現學運訴求。學運後期，自內鬥勝出的鴿派領袖之一的太陽花領袖曾柏瑜，挾帶著學運期間蓄積的強大的政治資本進入政壇。</a:t>
            </a:r>
            <a:endParaRPr lang="zh-CN" altLang="zh-CN" sz="1200" kern="1200" dirty="0" smtClean="0">
              <a:solidFill>
                <a:schemeClr val="tx1"/>
              </a:solidFill>
              <a:effectLst/>
              <a:latin typeface="Arial" pitchFamily="34" charset="0"/>
              <a:ea typeface="+mn-ea"/>
              <a:cs typeface="+mn-cs"/>
            </a:endParaRPr>
          </a:p>
          <a:p>
            <a:r>
              <a:rPr lang="en-US" altLang="zh-CN" sz="1200" kern="1200" dirty="0" smtClean="0">
                <a:solidFill>
                  <a:schemeClr val="tx1"/>
                </a:solidFill>
                <a:effectLst/>
                <a:latin typeface="Arial" pitchFamily="34" charset="0"/>
                <a:ea typeface="+mn-ea"/>
                <a:cs typeface="+mn-cs"/>
              </a:rPr>
              <a:t>2015</a:t>
            </a:r>
            <a:r>
              <a:rPr lang="zh-TW" altLang="zh-CN" sz="1200" kern="1200" dirty="0" smtClean="0">
                <a:solidFill>
                  <a:schemeClr val="tx1"/>
                </a:solidFill>
                <a:effectLst/>
                <a:latin typeface="Arial" pitchFamily="34" charset="0"/>
                <a:ea typeface="+mn-ea"/>
                <a:cs typeface="+mn-cs"/>
              </a:rPr>
              <a:t>年宣布將代表綠黨參選</a:t>
            </a:r>
            <a:r>
              <a:rPr lang="en-US" altLang="zh-CN" sz="1200" kern="1200" dirty="0" smtClean="0">
                <a:solidFill>
                  <a:schemeClr val="tx1"/>
                </a:solidFill>
                <a:effectLst/>
                <a:latin typeface="Arial" pitchFamily="34" charset="0"/>
                <a:ea typeface="+mn-ea"/>
                <a:cs typeface="+mn-cs"/>
              </a:rPr>
              <a:t>2016</a:t>
            </a:r>
            <a:r>
              <a:rPr lang="zh-TW" altLang="zh-CN" sz="1200" kern="1200" dirty="0" smtClean="0">
                <a:solidFill>
                  <a:schemeClr val="tx1"/>
                </a:solidFill>
                <a:effectLst/>
                <a:latin typeface="Arial" pitchFamily="34" charset="0"/>
                <a:ea typeface="+mn-ea"/>
                <a:cs typeface="+mn-cs"/>
              </a:rPr>
              <a:t>年中華民國立法委員選舉新北市第十一選舉區代表台灣綠黨選新店區、深坑區、石碇區、烏來區、坪林區。</a:t>
            </a:r>
            <a:endParaRPr lang="zh-CN" altLang="zh-CN" sz="1200" kern="1200" dirty="0" smtClean="0">
              <a:solidFill>
                <a:schemeClr val="tx1"/>
              </a:solidFill>
              <a:effectLst/>
              <a:latin typeface="Arial" pitchFamily="34" charset="0"/>
              <a:ea typeface="+mn-ea"/>
              <a:cs typeface="+mn-cs"/>
            </a:endParaRPr>
          </a:p>
          <a:p>
            <a:pPr marL="0" marR="0" indent="0" algn="l" defTabSz="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日期版面配置區 3"/>
          <p:cNvSpPr>
            <a:spLocks noGrp="1"/>
          </p:cNvSpPr>
          <p:nvPr>
            <p:ph type="dt" idx="10"/>
          </p:nvPr>
        </p:nvSpPr>
        <p:spPr/>
        <p:txBody>
          <a:bodyPr/>
          <a:lstStyle/>
          <a:p>
            <a:pPr>
              <a:defRPr/>
            </a:pPr>
            <a:fld id="{41118185-35C3-476C-A0F7-069ED9C4ECF9}" type="datetime1">
              <a:rPr lang="zh-CN" altLang="en-US" smtClean="0"/>
              <a:pPr>
                <a:defRPr/>
              </a:pPr>
              <a:t>2015/11/5</a:t>
            </a:fld>
            <a:endParaRPr lang="zh-CN" altLang="en-US" sz="1200"/>
          </a:p>
        </p:txBody>
      </p:sp>
      <p:sp>
        <p:nvSpPr>
          <p:cNvPr id="5" name="投影片編號版面配置區 4"/>
          <p:cNvSpPr>
            <a:spLocks noGrp="1"/>
          </p:cNvSpPr>
          <p:nvPr>
            <p:ph type="sldNum" sz="quarter" idx="11"/>
          </p:nvPr>
        </p:nvSpPr>
        <p:spPr/>
        <p:txBody>
          <a:bodyPr/>
          <a:lstStyle/>
          <a:p>
            <a:pPr>
              <a:defRPr/>
            </a:pPr>
            <a:fld id="{A0492C96-BE3B-45E9-BE78-72796B7CC309}" type="slidenum">
              <a:rPr lang="zh-CN" altLang="en-US" smtClean="0"/>
              <a:pPr>
                <a:defRPr/>
              </a:pPr>
              <a:t>13</a:t>
            </a:fld>
            <a:endParaRPr lang="zh-CN" altLang="en-US" sz="1200"/>
          </a:p>
        </p:txBody>
      </p:sp>
    </p:spTree>
    <p:extLst>
      <p:ext uri="{BB962C8B-B14F-4D97-AF65-F5344CB8AC3E}">
        <p14:creationId xmlns:p14="http://schemas.microsoft.com/office/powerpoint/2010/main" val="2068436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5800" y="4343400"/>
            <a:ext cx="5486400" cy="4114800"/>
          </a:xfrm>
          <a:prstGeom prst="rect">
            <a:avLst/>
          </a:prstGeom>
        </p:spPr>
        <p:txBody>
          <a:bodyPr/>
          <a:lstStyle/>
          <a:p>
            <a:r>
              <a:rPr lang="zh-CN" altLang="en-US" b="1" dirty="0" smtClean="0"/>
              <a:t>王建煊：</a:t>
            </a:r>
            <a:r>
              <a:rPr lang="zh-CN" altLang="zh-CN" sz="1200" kern="1200" dirty="0" smtClean="0">
                <a:solidFill>
                  <a:schemeClr val="tx1"/>
                </a:solidFill>
                <a:effectLst/>
                <a:latin typeface="Arial" pitchFamily="34" charset="0"/>
                <a:ea typeface="+mn-ea"/>
                <a:cs typeface="+mn-cs"/>
              </a:rPr>
              <a:t>王建煊毕业于台湾省立成功大学会统学系（</a:t>
            </a:r>
            <a:r>
              <a:rPr lang="en-US" altLang="zh-CN" sz="1200" kern="1200" dirty="0" smtClean="0">
                <a:solidFill>
                  <a:schemeClr val="tx1"/>
                </a:solidFill>
                <a:effectLst/>
                <a:latin typeface="Arial" pitchFamily="34" charset="0"/>
                <a:ea typeface="+mn-ea"/>
                <a:cs typeface="+mn-cs"/>
              </a:rPr>
              <a:t>1974</a:t>
            </a:r>
            <a:r>
              <a:rPr lang="zh-CN" altLang="zh-CN" sz="1200" kern="1200" dirty="0" smtClean="0">
                <a:solidFill>
                  <a:schemeClr val="tx1"/>
                </a:solidFill>
                <a:effectLst/>
                <a:latin typeface="Arial" pitchFamily="34" charset="0"/>
                <a:ea typeface="+mn-ea"/>
                <a:cs typeface="+mn-cs"/>
              </a:rPr>
              <a:t>年后分为独立的会计学系和统计学系）、国立政治大学财政研究所毕业。</a:t>
            </a:r>
            <a:r>
              <a:rPr lang="en-US" altLang="zh-CN" sz="1200" kern="1200" dirty="0" smtClean="0">
                <a:solidFill>
                  <a:schemeClr val="tx1"/>
                </a:solidFill>
                <a:effectLst/>
                <a:latin typeface="Arial" pitchFamily="34" charset="0"/>
                <a:ea typeface="+mn-ea"/>
                <a:cs typeface="+mn-cs"/>
              </a:rPr>
              <a:t>1971</a:t>
            </a:r>
            <a:r>
              <a:rPr lang="zh-CN" altLang="zh-CN" sz="1200" kern="1200" dirty="0" smtClean="0">
                <a:solidFill>
                  <a:schemeClr val="tx1"/>
                </a:solidFill>
                <a:effectLst/>
                <a:latin typeface="Arial" pitchFamily="34" charset="0"/>
                <a:ea typeface="+mn-ea"/>
                <a:cs typeface="+mn-cs"/>
              </a:rPr>
              <a:t>年公费赴美国哈佛大学研修，返国后担任财政部赋税署处长。</a:t>
            </a:r>
          </a:p>
          <a:p>
            <a:r>
              <a:rPr lang="zh-CN" altLang="zh-CN" sz="1200" kern="1200" dirty="0" smtClean="0">
                <a:solidFill>
                  <a:schemeClr val="tx1"/>
                </a:solidFill>
                <a:effectLst/>
                <a:latin typeface="Arial" pitchFamily="34" charset="0"/>
                <a:ea typeface="+mn-ea"/>
                <a:cs typeface="+mn-cs"/>
              </a:rPr>
              <a:t>王建煊早年长期担任公务员，在担任经济部政务次长时期，他于</a:t>
            </a:r>
            <a:r>
              <a:rPr lang="en-US" altLang="zh-CN" sz="1200" kern="1200" dirty="0" smtClean="0">
                <a:solidFill>
                  <a:schemeClr val="tx1"/>
                </a:solidFill>
                <a:effectLst/>
                <a:latin typeface="Arial" pitchFamily="34" charset="0"/>
                <a:ea typeface="+mn-ea"/>
                <a:cs typeface="+mn-cs"/>
              </a:rPr>
              <a:t>1990</a:t>
            </a:r>
            <a:r>
              <a:rPr lang="zh-CN" altLang="zh-CN" sz="1200" kern="1200" dirty="0" smtClean="0">
                <a:solidFill>
                  <a:schemeClr val="tx1"/>
                </a:solidFill>
                <a:effectLst/>
                <a:latin typeface="Arial" pitchFamily="34" charset="0"/>
                <a:ea typeface="+mn-ea"/>
                <a:cs typeface="+mn-cs"/>
              </a:rPr>
              <a:t>年</a:t>
            </a:r>
            <a:r>
              <a:rPr lang="en-US" altLang="zh-CN" sz="1200" kern="1200" dirty="0" smtClean="0">
                <a:solidFill>
                  <a:schemeClr val="tx1"/>
                </a:solidFill>
                <a:effectLst/>
                <a:latin typeface="Arial" pitchFamily="34" charset="0"/>
                <a:ea typeface="+mn-ea"/>
                <a:cs typeface="+mn-cs"/>
              </a:rPr>
              <a:t>3</a:t>
            </a:r>
            <a:r>
              <a:rPr lang="zh-CN" altLang="zh-CN" sz="1200" kern="1200" dirty="0" smtClean="0">
                <a:solidFill>
                  <a:schemeClr val="tx1"/>
                </a:solidFill>
                <a:effectLst/>
                <a:latin typeface="Arial" pitchFamily="34" charset="0"/>
                <a:ea typeface="+mn-ea"/>
                <a:cs typeface="+mn-cs"/>
              </a:rPr>
              <a:t>月</a:t>
            </a:r>
            <a:r>
              <a:rPr lang="en-US" altLang="zh-CN" sz="1200" kern="1200" dirty="0" smtClean="0">
                <a:solidFill>
                  <a:schemeClr val="tx1"/>
                </a:solidFill>
                <a:effectLst/>
                <a:latin typeface="Arial" pitchFamily="34" charset="0"/>
                <a:ea typeface="+mn-ea"/>
                <a:cs typeface="+mn-cs"/>
              </a:rPr>
              <a:t>6</a:t>
            </a:r>
            <a:r>
              <a:rPr lang="zh-CN" altLang="zh-CN" sz="1200" kern="1200" dirty="0" smtClean="0">
                <a:solidFill>
                  <a:schemeClr val="tx1"/>
                </a:solidFill>
                <a:effectLst/>
                <a:latin typeface="Arial" pitchFamily="34" charset="0"/>
                <a:ea typeface="+mn-ea"/>
                <a:cs typeface="+mn-cs"/>
              </a:rPr>
              <a:t>日以“何时该松手”为由宣布辞职“离开</a:t>
            </a:r>
            <a:r>
              <a:rPr lang="en-US" altLang="zh-CN" sz="1200" kern="1200" dirty="0" smtClean="0">
                <a:solidFill>
                  <a:schemeClr val="tx1"/>
                </a:solidFill>
                <a:effectLst/>
                <a:latin typeface="Arial" pitchFamily="34" charset="0"/>
                <a:ea typeface="+mn-ea"/>
                <a:cs typeface="+mn-cs"/>
              </a:rPr>
              <a:t>28</a:t>
            </a:r>
            <a:r>
              <a:rPr lang="zh-CN" altLang="zh-CN" sz="1200" kern="1200" dirty="0" smtClean="0">
                <a:solidFill>
                  <a:schemeClr val="tx1"/>
                </a:solidFill>
                <a:effectLst/>
                <a:latin typeface="Arial" pitchFamily="34" charset="0"/>
                <a:ea typeface="+mn-ea"/>
                <a:cs typeface="+mn-cs"/>
              </a:rPr>
              <a:t>年的公务员”，结果不到两个月就转任财政部长，曾引发当时民进党立委的炮轰。在任内王建煊在股市下跌时，对四百六十万股市散户说出了“手中有股票，心中无股价”此一股市名言。而在财政部长（</a:t>
            </a:r>
            <a:r>
              <a:rPr lang="en-US" altLang="zh-CN" sz="1200" kern="1200" dirty="0" smtClean="0">
                <a:solidFill>
                  <a:schemeClr val="tx1"/>
                </a:solidFill>
                <a:effectLst/>
                <a:latin typeface="Arial" pitchFamily="34" charset="0"/>
                <a:ea typeface="+mn-ea"/>
                <a:cs typeface="+mn-cs"/>
              </a:rPr>
              <a:t>1990</a:t>
            </a:r>
            <a:r>
              <a:rPr lang="zh-CN" altLang="zh-CN" sz="1200" kern="1200" dirty="0" smtClean="0">
                <a:solidFill>
                  <a:schemeClr val="tx1"/>
                </a:solidFill>
                <a:effectLst/>
                <a:latin typeface="Arial" pitchFamily="34" charset="0"/>
                <a:ea typeface="+mn-ea"/>
                <a:cs typeface="+mn-cs"/>
              </a:rPr>
              <a:t>年</a:t>
            </a:r>
            <a:r>
              <a:rPr lang="en-US" altLang="zh-CN" sz="1200" kern="1200" dirty="0" smtClean="0">
                <a:solidFill>
                  <a:schemeClr val="tx1"/>
                </a:solidFill>
                <a:effectLst/>
                <a:latin typeface="Arial" pitchFamily="34" charset="0"/>
                <a:ea typeface="+mn-ea"/>
                <a:cs typeface="+mn-cs"/>
              </a:rPr>
              <a:t>6</a:t>
            </a:r>
            <a:r>
              <a:rPr lang="zh-CN" altLang="zh-CN" sz="1200" kern="1200" dirty="0" smtClean="0">
                <a:solidFill>
                  <a:schemeClr val="tx1"/>
                </a:solidFill>
                <a:effectLst/>
                <a:latin typeface="Arial" pitchFamily="34" charset="0"/>
                <a:ea typeface="+mn-ea"/>
                <a:cs typeface="+mn-cs"/>
              </a:rPr>
              <a:t>月—</a:t>
            </a:r>
            <a:r>
              <a:rPr lang="en-US" altLang="zh-CN" sz="1200" kern="1200" dirty="0" smtClean="0">
                <a:solidFill>
                  <a:schemeClr val="tx1"/>
                </a:solidFill>
                <a:effectLst/>
                <a:latin typeface="Arial" pitchFamily="34" charset="0"/>
                <a:ea typeface="+mn-ea"/>
                <a:cs typeface="+mn-cs"/>
              </a:rPr>
              <a:t>1992</a:t>
            </a:r>
            <a:r>
              <a:rPr lang="zh-CN" altLang="zh-CN" sz="1200" kern="1200" dirty="0" smtClean="0">
                <a:solidFill>
                  <a:schemeClr val="tx1"/>
                </a:solidFill>
                <a:effectLst/>
                <a:latin typeface="Arial" pitchFamily="34" charset="0"/>
                <a:ea typeface="+mn-ea"/>
                <a:cs typeface="+mn-cs"/>
              </a:rPr>
              <a:t>年</a:t>
            </a:r>
            <a:r>
              <a:rPr lang="en-US" altLang="zh-CN" sz="1200" kern="1200" dirty="0" smtClean="0">
                <a:solidFill>
                  <a:schemeClr val="tx1"/>
                </a:solidFill>
                <a:effectLst/>
                <a:latin typeface="Arial" pitchFamily="34" charset="0"/>
                <a:ea typeface="+mn-ea"/>
                <a:cs typeface="+mn-cs"/>
              </a:rPr>
              <a:t>10</a:t>
            </a:r>
            <a:r>
              <a:rPr lang="zh-CN" altLang="zh-CN" sz="1200" kern="1200" dirty="0" smtClean="0">
                <a:solidFill>
                  <a:schemeClr val="tx1"/>
                </a:solidFill>
                <a:effectLst/>
                <a:latin typeface="Arial" pitchFamily="34" charset="0"/>
                <a:ea typeface="+mn-ea"/>
                <a:cs typeface="+mn-cs"/>
              </a:rPr>
              <a:t>月）期间，半年之内就开放了</a:t>
            </a:r>
            <a:r>
              <a:rPr lang="en-US" altLang="zh-CN" sz="1200" kern="1200" dirty="0" smtClean="0">
                <a:solidFill>
                  <a:schemeClr val="tx1"/>
                </a:solidFill>
                <a:effectLst/>
                <a:latin typeface="Arial" pitchFamily="34" charset="0"/>
                <a:ea typeface="+mn-ea"/>
                <a:cs typeface="+mn-cs"/>
              </a:rPr>
              <a:t>16</a:t>
            </a:r>
            <a:r>
              <a:rPr lang="zh-CN" altLang="zh-CN" sz="1200" kern="1200" dirty="0" smtClean="0">
                <a:solidFill>
                  <a:schemeClr val="tx1"/>
                </a:solidFill>
                <a:effectLst/>
                <a:latin typeface="Arial" pitchFamily="34" charset="0"/>
                <a:ea typeface="+mn-ea"/>
                <a:cs typeface="+mn-cs"/>
              </a:rPr>
              <a:t>家银行；泛绿认为这是他的错误政策。日后，王建煊强调，“他没有做错，多家新银行后来惨遭掏空，是后面的人无能。”最后，却是因挡了炒地皮者的财路，欲强行推动“土地增值税按实际交易金额课税”，推行这税项引起国民党内本土派强大的反对声音，更有人声言这是“外省部长抢本省人土地”，当时总统李登辉与行政院长郝柏村对立日渐加深，李登辉在这个时候也要王建煊下台，故宣告请辞下台，因此获封媒体绰号“小钢炮”。王建煊辞任财政部长以后，在台北市参选立法委员，高票当选。</a:t>
            </a:r>
            <a:endParaRPr lang="en-US" altLang="zh-CN" sz="1200" kern="1200" dirty="0" smtClean="0">
              <a:solidFill>
                <a:schemeClr val="tx1"/>
              </a:solidFill>
              <a:effectLst/>
              <a:latin typeface="Arial" pitchFamily="34" charset="0"/>
              <a:ea typeface="+mn-ea"/>
              <a:cs typeface="+mn-cs"/>
            </a:endParaRPr>
          </a:p>
          <a:p>
            <a:endParaRPr lang="zh-CN" altLang="zh-CN" sz="1200" kern="1200" dirty="0" smtClean="0">
              <a:solidFill>
                <a:schemeClr val="tx1"/>
              </a:solidFill>
              <a:effectLst/>
              <a:latin typeface="Arial" pitchFamily="34" charset="0"/>
              <a:ea typeface="+mn-ea"/>
              <a:cs typeface="+mn-cs"/>
            </a:endParaRPr>
          </a:p>
          <a:p>
            <a:r>
              <a:rPr lang="en-US" altLang="zh-CN" sz="1200" kern="1200" dirty="0" smtClean="0">
                <a:solidFill>
                  <a:schemeClr val="tx1"/>
                </a:solidFill>
                <a:effectLst/>
                <a:latin typeface="Arial" pitchFamily="34" charset="0"/>
                <a:ea typeface="+mn-ea"/>
                <a:cs typeface="+mn-cs"/>
              </a:rPr>
              <a:t>2008</a:t>
            </a:r>
            <a:r>
              <a:rPr lang="zh-CN" altLang="zh-CN" sz="1200" kern="1200" dirty="0" smtClean="0">
                <a:solidFill>
                  <a:schemeClr val="tx1"/>
                </a:solidFill>
                <a:effectLst/>
                <a:latin typeface="Arial" pitchFamily="34" charset="0"/>
                <a:ea typeface="+mn-ea"/>
                <a:cs typeface="+mn-cs"/>
              </a:rPr>
              <a:t>年王建煊接受新任中华民国总统马英九提名担任监察院院长，立法院于</a:t>
            </a:r>
            <a:r>
              <a:rPr lang="en-US" altLang="zh-CN" sz="1200" kern="1200" dirty="0" smtClean="0">
                <a:solidFill>
                  <a:schemeClr val="tx1"/>
                </a:solidFill>
                <a:effectLst/>
                <a:latin typeface="Arial" pitchFamily="34" charset="0"/>
                <a:ea typeface="+mn-ea"/>
                <a:cs typeface="+mn-cs"/>
              </a:rPr>
              <a:t>7</a:t>
            </a:r>
            <a:r>
              <a:rPr lang="zh-CN" altLang="zh-CN" sz="1200" kern="1200" dirty="0" smtClean="0">
                <a:solidFill>
                  <a:schemeClr val="tx1"/>
                </a:solidFill>
                <a:effectLst/>
                <a:latin typeface="Arial" pitchFamily="34" charset="0"/>
                <a:ea typeface="+mn-ea"/>
                <a:cs typeface="+mn-cs"/>
              </a:rPr>
              <a:t>月</a:t>
            </a:r>
            <a:r>
              <a:rPr lang="en-US" altLang="zh-CN" sz="1200" kern="1200" dirty="0" smtClean="0">
                <a:solidFill>
                  <a:schemeClr val="tx1"/>
                </a:solidFill>
                <a:effectLst/>
                <a:latin typeface="Arial" pitchFamily="34" charset="0"/>
                <a:ea typeface="+mn-ea"/>
                <a:cs typeface="+mn-cs"/>
              </a:rPr>
              <a:t>4</a:t>
            </a:r>
            <a:r>
              <a:rPr lang="zh-CN" altLang="zh-CN" sz="1200" kern="1200" dirty="0" smtClean="0">
                <a:solidFill>
                  <a:schemeClr val="tx1"/>
                </a:solidFill>
                <a:effectLst/>
                <a:latin typeface="Arial" pitchFamily="34" charset="0"/>
                <a:ea typeface="+mn-ea"/>
                <a:cs typeface="+mn-cs"/>
              </a:rPr>
              <a:t>日行使同意权通过。</a:t>
            </a:r>
          </a:p>
          <a:p>
            <a:r>
              <a:rPr lang="en-US" altLang="zh-CN" sz="1200" kern="1200" dirty="0" smtClean="0">
                <a:solidFill>
                  <a:schemeClr val="tx1"/>
                </a:solidFill>
                <a:effectLst/>
                <a:latin typeface="Arial" pitchFamily="34" charset="0"/>
                <a:ea typeface="+mn-ea"/>
                <a:cs typeface="+mn-cs"/>
              </a:rPr>
              <a:t> </a:t>
            </a:r>
            <a:endParaRPr lang="zh-CN" altLang="zh-CN" sz="1200" kern="1200" dirty="0" smtClean="0">
              <a:solidFill>
                <a:schemeClr val="tx1"/>
              </a:solidFill>
              <a:effectLst/>
              <a:latin typeface="Arial" pitchFamily="34" charset="0"/>
              <a:ea typeface="+mn-ea"/>
              <a:cs typeface="+mn-cs"/>
            </a:endParaRPr>
          </a:p>
          <a:p>
            <a:r>
              <a:rPr lang="en-US" altLang="zh-CN" sz="1200" kern="1200" dirty="0" smtClean="0">
                <a:solidFill>
                  <a:schemeClr val="tx1"/>
                </a:solidFill>
                <a:effectLst/>
                <a:latin typeface="Arial" pitchFamily="34" charset="0"/>
                <a:ea typeface="+mn-ea"/>
                <a:cs typeface="+mn-cs"/>
              </a:rPr>
              <a:t>2013</a:t>
            </a:r>
            <a:r>
              <a:rPr lang="zh-CN" altLang="zh-CN" sz="1200" kern="1200" dirty="0" smtClean="0">
                <a:solidFill>
                  <a:schemeClr val="tx1"/>
                </a:solidFill>
                <a:effectLst/>
                <a:latin typeface="Arial" pitchFamily="34" charset="0"/>
                <a:ea typeface="+mn-ea"/>
                <a:cs typeface="+mn-cs"/>
              </a:rPr>
              <a:t>年</a:t>
            </a:r>
            <a:r>
              <a:rPr lang="en-US" altLang="zh-CN" sz="1200" kern="1200" dirty="0" smtClean="0">
                <a:solidFill>
                  <a:schemeClr val="tx1"/>
                </a:solidFill>
                <a:effectLst/>
                <a:latin typeface="Arial" pitchFamily="34" charset="0"/>
                <a:ea typeface="+mn-ea"/>
                <a:cs typeface="+mn-cs"/>
              </a:rPr>
              <a:t>8</a:t>
            </a:r>
            <a:r>
              <a:rPr lang="zh-CN" altLang="zh-CN" sz="1200" kern="1200" dirty="0" smtClean="0">
                <a:solidFill>
                  <a:schemeClr val="tx1"/>
                </a:solidFill>
                <a:effectLst/>
                <a:latin typeface="Arial" pitchFamily="34" charset="0"/>
                <a:ea typeface="+mn-ea"/>
                <a:cs typeface="+mn-cs"/>
              </a:rPr>
              <a:t>月</a:t>
            </a:r>
            <a:r>
              <a:rPr lang="en-US" altLang="zh-CN" sz="1200" kern="1200" dirty="0" smtClean="0">
                <a:solidFill>
                  <a:schemeClr val="tx1"/>
                </a:solidFill>
                <a:effectLst/>
                <a:latin typeface="Arial" pitchFamily="34" charset="0"/>
                <a:ea typeface="+mn-ea"/>
                <a:cs typeface="+mn-cs"/>
              </a:rPr>
              <a:t>14</a:t>
            </a:r>
            <a:r>
              <a:rPr lang="zh-CN" altLang="zh-CN" sz="1200" kern="1200" dirty="0" smtClean="0">
                <a:solidFill>
                  <a:schemeClr val="tx1"/>
                </a:solidFill>
                <a:effectLst/>
                <a:latin typeface="Arial" pitchFamily="34" charset="0"/>
                <a:ea typeface="+mn-ea"/>
                <a:cs typeface="+mn-cs"/>
              </a:rPr>
              <a:t>日，监察院二次弹劾张通荣关说酒驾案但没有通过，王建煊主张监察院应该修宪改革，认为如果监院不能伸张公平正义检讨现行监察制度，“监院关了比较好”。</a:t>
            </a:r>
            <a:r>
              <a:rPr lang="en-US" altLang="zh-CN" sz="1200" kern="1200" dirty="0" smtClean="0">
                <a:solidFill>
                  <a:schemeClr val="tx1"/>
                </a:solidFill>
                <a:effectLst/>
                <a:latin typeface="Arial" pitchFamily="34" charset="0"/>
                <a:ea typeface="+mn-ea"/>
                <a:cs typeface="+mn-cs"/>
              </a:rPr>
              <a:t>8</a:t>
            </a:r>
            <a:r>
              <a:rPr lang="zh-CN" altLang="zh-CN" sz="1200" kern="1200" dirty="0" smtClean="0">
                <a:solidFill>
                  <a:schemeClr val="tx1"/>
                </a:solidFill>
                <a:effectLst/>
                <a:latin typeface="Arial" pitchFamily="34" charset="0"/>
                <a:ea typeface="+mn-ea"/>
                <a:cs typeface="+mn-cs"/>
              </a:rPr>
              <a:t>月</a:t>
            </a:r>
            <a:r>
              <a:rPr lang="en-US" altLang="zh-CN" sz="1200" kern="1200" dirty="0" smtClean="0">
                <a:solidFill>
                  <a:schemeClr val="tx1"/>
                </a:solidFill>
                <a:effectLst/>
                <a:latin typeface="Arial" pitchFamily="34" charset="0"/>
                <a:ea typeface="+mn-ea"/>
                <a:cs typeface="+mn-cs"/>
              </a:rPr>
              <a:t>15</a:t>
            </a:r>
            <a:r>
              <a:rPr lang="zh-CN" altLang="zh-CN" sz="1200" kern="1200" dirty="0" smtClean="0">
                <a:solidFill>
                  <a:schemeClr val="tx1"/>
                </a:solidFill>
                <a:effectLst/>
                <a:latin typeface="Arial" pitchFamily="34" charset="0"/>
                <a:ea typeface="+mn-ea"/>
                <a:cs typeface="+mn-cs"/>
              </a:rPr>
              <a:t>日，接受电台访问，再度提起此事，认为监察委员多是由政治酬庸产生，使得监察院功能不彰，希望立法院主动提起修宪，改革监察院制度。王建煊的一番话，随后引发</a:t>
            </a:r>
            <a:r>
              <a:rPr lang="en-US" altLang="zh-CN" sz="1200" kern="1200" dirty="0" smtClean="0">
                <a:solidFill>
                  <a:schemeClr val="tx1"/>
                </a:solidFill>
                <a:effectLst/>
                <a:latin typeface="Arial" pitchFamily="34" charset="0"/>
                <a:ea typeface="+mn-ea"/>
                <a:cs typeface="+mn-cs"/>
              </a:rPr>
              <a:t>19</a:t>
            </a:r>
            <a:r>
              <a:rPr lang="zh-CN" altLang="zh-CN" sz="1200" kern="1200" dirty="0" smtClean="0">
                <a:solidFill>
                  <a:schemeClr val="tx1"/>
                </a:solidFill>
                <a:effectLst/>
                <a:latin typeface="Arial" pitchFamily="34" charset="0"/>
                <a:ea typeface="+mn-ea"/>
                <a:cs typeface="+mn-cs"/>
              </a:rPr>
              <a:t>位监委签署联合声明，指出“张通荣诸多言行，令人厌恶，但令人厌恶，并不构成弹劾理由”，并严词谴责王建煊羞辱监察院。监委发表联合声明谴责院长，在监察史上相当罕见。</a:t>
            </a:r>
          </a:p>
          <a:p>
            <a:endParaRPr lang="zh-CN" altLang="en-US" b="1" dirty="0"/>
          </a:p>
        </p:txBody>
      </p:sp>
      <p:sp>
        <p:nvSpPr>
          <p:cNvPr id="4" name="日期版面配置區 3"/>
          <p:cNvSpPr>
            <a:spLocks noGrp="1"/>
          </p:cNvSpPr>
          <p:nvPr>
            <p:ph type="dt" idx="10"/>
          </p:nvPr>
        </p:nvSpPr>
        <p:spPr/>
        <p:txBody>
          <a:bodyPr/>
          <a:lstStyle/>
          <a:p>
            <a:pPr>
              <a:defRPr/>
            </a:pPr>
            <a:fld id="{41118185-35C3-476C-A0F7-069ED9C4ECF9}" type="datetime1">
              <a:rPr lang="zh-CN" altLang="en-US" smtClean="0"/>
              <a:pPr>
                <a:defRPr/>
              </a:pPr>
              <a:t>2015/11/5</a:t>
            </a:fld>
            <a:endParaRPr lang="zh-CN" altLang="en-US" sz="1200"/>
          </a:p>
        </p:txBody>
      </p:sp>
      <p:sp>
        <p:nvSpPr>
          <p:cNvPr id="5" name="投影片編號版面配置區 4"/>
          <p:cNvSpPr>
            <a:spLocks noGrp="1"/>
          </p:cNvSpPr>
          <p:nvPr>
            <p:ph type="sldNum" sz="quarter" idx="11"/>
          </p:nvPr>
        </p:nvSpPr>
        <p:spPr/>
        <p:txBody>
          <a:bodyPr/>
          <a:lstStyle/>
          <a:p>
            <a:pPr>
              <a:defRPr/>
            </a:pPr>
            <a:fld id="{A0492C96-BE3B-45E9-BE78-72796B7CC309}" type="slidenum">
              <a:rPr lang="zh-CN" altLang="en-US" smtClean="0"/>
              <a:pPr>
                <a:defRPr/>
              </a:pPr>
              <a:t>15</a:t>
            </a:fld>
            <a:endParaRPr lang="zh-CN" altLang="en-US" sz="1200"/>
          </a:p>
        </p:txBody>
      </p:sp>
    </p:spTree>
    <p:extLst>
      <p:ext uri="{BB962C8B-B14F-4D97-AF65-F5344CB8AC3E}">
        <p14:creationId xmlns:p14="http://schemas.microsoft.com/office/powerpoint/2010/main" val="9191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5800" y="4343400"/>
            <a:ext cx="5486400" cy="411480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tabLst/>
              <a:defRPr/>
            </a:pPr>
            <a:r>
              <a:rPr lang="zh-CN" altLang="en-US" dirty="0" smtClean="0"/>
              <a:t>何景揚：蘇打綠木吉他手，畢業于政大公行系。</a:t>
            </a:r>
            <a:endParaRPr lang="en-US" altLang="zh-CN" dirty="0" smtClean="0"/>
          </a:p>
          <a:p>
            <a:pPr marL="0" marR="0" indent="0" algn="l" defTabSz="0" rtl="0" eaLnBrk="0" fontAlgn="base" latinLnBrk="0" hangingPunct="0">
              <a:lnSpc>
                <a:spcPct val="100000"/>
              </a:lnSpc>
              <a:spcBef>
                <a:spcPct val="30000"/>
              </a:spcBef>
              <a:spcAft>
                <a:spcPct val="0"/>
              </a:spcAft>
              <a:buClrTx/>
              <a:buSzTx/>
              <a:buFontTx/>
              <a:buNone/>
              <a:tabLst/>
              <a:defRPr/>
            </a:pPr>
            <a:r>
              <a:rPr lang="zh-TW" altLang="en-US" dirty="0" smtClean="0"/>
              <a:t>李俊毅</a:t>
            </a:r>
            <a:r>
              <a:rPr lang="zh-CN" altLang="en-US" dirty="0" smtClean="0"/>
              <a:t>：</a:t>
            </a:r>
            <a:r>
              <a:rPr lang="zh-TW" altLang="en-US" dirty="0" smtClean="0"/>
              <a:t>（</a:t>
            </a:r>
            <a:r>
              <a:rPr lang="en-US" altLang="zh-TW" dirty="0" smtClean="0"/>
              <a:t>1959</a:t>
            </a:r>
            <a:r>
              <a:rPr lang="zh-TW" altLang="en-US" dirty="0" smtClean="0"/>
              <a:t>年</a:t>
            </a:r>
            <a:r>
              <a:rPr lang="en-US" altLang="zh-TW" dirty="0" smtClean="0"/>
              <a:t>3</a:t>
            </a:r>
            <a:r>
              <a:rPr lang="zh-TW" altLang="en-US" dirty="0" smtClean="0"/>
              <a:t>月</a:t>
            </a:r>
            <a:r>
              <a:rPr lang="en-US" altLang="zh-TW" dirty="0" smtClean="0"/>
              <a:t>20</a:t>
            </a:r>
            <a:r>
              <a:rPr lang="zh-TW" altLang="en-US" dirty="0" smtClean="0"/>
              <a:t>日－），台灣政治人物，國立政治大學公共行政碩士，代表民主進步黨任職立法委員</a:t>
            </a:r>
            <a:r>
              <a:rPr lang="zh-CN" altLang="en-US" dirty="0" smtClean="0"/>
              <a:t>。</a:t>
            </a:r>
            <a:endParaRPr lang="en-US" altLang="zh-CN" dirty="0" smtClean="0"/>
          </a:p>
          <a:p>
            <a:pPr marL="0" marR="0" indent="0" algn="l" defTabSz="0" rtl="0" eaLnBrk="0" fontAlgn="base" latinLnBrk="0" hangingPunct="0">
              <a:lnSpc>
                <a:spcPct val="100000"/>
              </a:lnSpc>
              <a:spcBef>
                <a:spcPct val="30000"/>
              </a:spcBef>
              <a:spcAft>
                <a:spcPct val="0"/>
              </a:spcAft>
              <a:buClrTx/>
              <a:buSzTx/>
              <a:buFontTx/>
              <a:buNone/>
              <a:tabLst/>
              <a:defRPr/>
            </a:pPr>
            <a:r>
              <a:rPr lang="zh-CN" altLang="zh-CN" sz="1200" b="0" i="0" kern="1200" dirty="0" smtClean="0">
                <a:solidFill>
                  <a:schemeClr val="tx1"/>
                </a:solidFill>
                <a:effectLst/>
                <a:latin typeface="宋体"/>
                <a:ea typeface="宋体"/>
                <a:cs typeface="+mn-cs"/>
              </a:rPr>
              <a:t>①</a:t>
            </a:r>
            <a:r>
              <a:rPr lang="zh-TW" altLang="en-US" sz="1200" b="0" i="0" kern="1200" dirty="0" smtClean="0">
                <a:solidFill>
                  <a:schemeClr val="tx1"/>
                </a:solidFill>
                <a:effectLst/>
                <a:latin typeface="Arial" pitchFamily="34" charset="0"/>
                <a:ea typeface="+mn-ea"/>
                <a:cs typeface="+mn-cs"/>
              </a:rPr>
              <a:t> </a:t>
            </a:r>
            <a:r>
              <a:rPr lang="en-US" altLang="zh-TW" sz="1200" b="0" i="0" kern="1200" dirty="0" smtClean="0">
                <a:solidFill>
                  <a:schemeClr val="tx1"/>
                </a:solidFill>
                <a:effectLst/>
                <a:latin typeface="Arial" pitchFamily="34" charset="0"/>
                <a:ea typeface="+mn-ea"/>
                <a:cs typeface="+mn-cs"/>
              </a:rPr>
              <a:t>2010</a:t>
            </a:r>
            <a:r>
              <a:rPr lang="zh-TW" altLang="en-US" sz="1200" b="0" i="0" kern="1200" dirty="0" smtClean="0">
                <a:solidFill>
                  <a:schemeClr val="tx1"/>
                </a:solidFill>
                <a:effectLst/>
                <a:latin typeface="Arial" pitchFamily="34" charset="0"/>
                <a:ea typeface="+mn-ea"/>
                <a:cs typeface="+mn-cs"/>
              </a:rPr>
              <a:t>年</a:t>
            </a:r>
            <a:r>
              <a:rPr lang="en-US" altLang="zh-TW" sz="1200" b="0" i="0" kern="1200" dirty="0" smtClean="0">
                <a:solidFill>
                  <a:schemeClr val="tx1"/>
                </a:solidFill>
                <a:effectLst/>
                <a:latin typeface="Arial" pitchFamily="34" charset="0"/>
                <a:ea typeface="+mn-ea"/>
                <a:cs typeface="+mn-cs"/>
              </a:rPr>
              <a:t>10/21 </a:t>
            </a:r>
            <a:r>
              <a:rPr lang="zh-TW" altLang="en-US" sz="1200" b="0" i="0" kern="1200" dirty="0" smtClean="0">
                <a:solidFill>
                  <a:schemeClr val="tx1"/>
                </a:solidFill>
                <a:effectLst/>
                <a:latin typeface="Arial" pitchFamily="34" charset="0"/>
                <a:ea typeface="+mn-ea"/>
                <a:cs typeface="+mn-cs"/>
              </a:rPr>
              <a:t>李俊毅引述國安局提供的機密報告內容第</a:t>
            </a:r>
            <a:r>
              <a:rPr lang="en-US" altLang="zh-TW" sz="1200" b="0" i="0" kern="1200" dirty="0" smtClean="0">
                <a:solidFill>
                  <a:schemeClr val="tx1"/>
                </a:solidFill>
                <a:effectLst/>
                <a:latin typeface="Arial" pitchFamily="34" charset="0"/>
                <a:ea typeface="+mn-ea"/>
                <a:cs typeface="+mn-cs"/>
              </a:rPr>
              <a:t>24</a:t>
            </a:r>
            <a:r>
              <a:rPr lang="zh-TW" altLang="en-US" sz="1200" b="0" i="0" kern="1200" dirty="0" smtClean="0">
                <a:solidFill>
                  <a:schemeClr val="tx1"/>
                </a:solidFill>
                <a:effectLst/>
                <a:latin typeface="Arial" pitchFamily="34" charset="0"/>
                <a:ea typeface="+mn-ea"/>
                <a:cs typeface="+mn-cs"/>
              </a:rPr>
              <a:t>頁指出，「數據顯示中國敵意未減，這應該要讓國人知道。」中共東南沿岸布署於二砲</a:t>
            </a:r>
            <a:r>
              <a:rPr lang="en-US" altLang="zh-TW" sz="1200" b="0" i="0" kern="1200" dirty="0" smtClean="0">
                <a:solidFill>
                  <a:schemeClr val="tx1"/>
                </a:solidFill>
                <a:effectLst/>
                <a:latin typeface="Arial" pitchFamily="34" charset="0"/>
                <a:ea typeface="+mn-ea"/>
                <a:cs typeface="+mn-cs"/>
              </a:rPr>
              <a:t>821</a:t>
            </a:r>
            <a:r>
              <a:rPr lang="zh-TW" altLang="en-US" sz="1200" b="0" i="0" kern="1200" dirty="0" smtClean="0">
                <a:solidFill>
                  <a:schemeClr val="tx1"/>
                </a:solidFill>
                <a:effectLst/>
                <a:latin typeface="Arial" pitchFamily="34" charset="0"/>
                <a:ea typeface="+mn-ea"/>
                <a:cs typeface="+mn-cs"/>
              </a:rPr>
              <a:t>、</a:t>
            </a:r>
            <a:r>
              <a:rPr lang="en-US" altLang="zh-TW" sz="1200" b="0" i="0" kern="1200" dirty="0" smtClean="0">
                <a:solidFill>
                  <a:schemeClr val="tx1"/>
                </a:solidFill>
                <a:effectLst/>
                <a:latin typeface="Arial" pitchFamily="34" charset="0"/>
                <a:ea typeface="+mn-ea"/>
                <a:cs typeface="+mn-cs"/>
              </a:rPr>
              <a:t>824</a:t>
            </a:r>
            <a:r>
              <a:rPr lang="zh-TW" altLang="en-US" sz="1200" b="0" i="0" kern="1200" dirty="0" smtClean="0">
                <a:solidFill>
                  <a:schemeClr val="tx1"/>
                </a:solidFill>
                <a:effectLst/>
                <a:latin typeface="Arial" pitchFamily="34" charset="0"/>
                <a:ea typeface="+mn-ea"/>
                <a:cs typeface="+mn-cs"/>
              </a:rPr>
              <a:t>旅，包含巡弋飛彈在內的各式導彈，數量在短短的三年，已從扁執政時代的</a:t>
            </a:r>
            <a:r>
              <a:rPr lang="en-US" altLang="zh-TW" sz="1200" b="0" i="0" kern="1200" dirty="0" smtClean="0">
                <a:solidFill>
                  <a:schemeClr val="tx1"/>
                </a:solidFill>
                <a:effectLst/>
                <a:latin typeface="Arial" pitchFamily="34" charset="0"/>
                <a:ea typeface="+mn-ea"/>
                <a:cs typeface="+mn-cs"/>
              </a:rPr>
              <a:t>1,328</a:t>
            </a:r>
            <a:r>
              <a:rPr lang="zh-TW" altLang="en-US" sz="1200" b="0" i="0" kern="1200" dirty="0" smtClean="0">
                <a:solidFill>
                  <a:schemeClr val="tx1"/>
                </a:solidFill>
                <a:effectLst/>
                <a:latin typeface="Arial" pitchFamily="34" charset="0"/>
                <a:ea typeface="+mn-ea"/>
                <a:cs typeface="+mn-cs"/>
              </a:rPr>
              <a:t>枚，增加</a:t>
            </a:r>
            <a:r>
              <a:rPr lang="en-US" altLang="zh-TW" sz="1200" b="0" i="0" kern="1200" dirty="0" smtClean="0">
                <a:solidFill>
                  <a:schemeClr val="tx1"/>
                </a:solidFill>
                <a:effectLst/>
                <a:latin typeface="Arial" pitchFamily="34" charset="0"/>
                <a:ea typeface="+mn-ea"/>
                <a:cs typeface="+mn-cs"/>
              </a:rPr>
              <a:t>82</a:t>
            </a:r>
            <a:r>
              <a:rPr lang="zh-TW" altLang="en-US" sz="1200" b="0" i="0" kern="1200" dirty="0" smtClean="0">
                <a:solidFill>
                  <a:schemeClr val="tx1"/>
                </a:solidFill>
                <a:effectLst/>
                <a:latin typeface="Arial" pitchFamily="34" charset="0"/>
                <a:ea typeface="+mn-ea"/>
                <a:cs typeface="+mn-cs"/>
              </a:rPr>
              <a:t>枚，提升到現在馬執政時代的</a:t>
            </a:r>
            <a:r>
              <a:rPr lang="en-US" altLang="zh-TW" sz="1200" b="0" i="0" kern="1200" dirty="0" smtClean="0">
                <a:solidFill>
                  <a:schemeClr val="tx1"/>
                </a:solidFill>
                <a:effectLst/>
                <a:latin typeface="Arial" pitchFamily="34" charset="0"/>
                <a:ea typeface="+mn-ea"/>
                <a:cs typeface="+mn-cs"/>
              </a:rPr>
              <a:t>1,410</a:t>
            </a:r>
            <a:r>
              <a:rPr lang="zh-TW" altLang="en-US" sz="1200" b="0" i="0" kern="1200" dirty="0" smtClean="0">
                <a:solidFill>
                  <a:schemeClr val="tx1"/>
                </a:solidFill>
                <a:effectLst/>
                <a:latin typeface="Arial" pitchFamily="34" charset="0"/>
                <a:ea typeface="+mn-ea"/>
                <a:cs typeface="+mn-cs"/>
              </a:rPr>
              <a:t>枚。</a:t>
            </a:r>
            <a:endParaRPr lang="en-US" altLang="zh-TW" sz="1200" b="0" i="0" kern="1200" dirty="0" smtClean="0">
              <a:solidFill>
                <a:schemeClr val="tx1"/>
              </a:solidFill>
              <a:effectLst/>
              <a:latin typeface="Arial" pitchFamily="34" charset="0"/>
              <a:ea typeface="+mn-ea"/>
              <a:cs typeface="+mn-cs"/>
            </a:endParaRPr>
          </a:p>
          <a:p>
            <a:pPr marL="0" marR="0" indent="0" algn="l" defTabSz="0" rtl="0" eaLnBrk="0" fontAlgn="base" latinLnBrk="0" hangingPunct="0">
              <a:lnSpc>
                <a:spcPct val="100000"/>
              </a:lnSpc>
              <a:spcBef>
                <a:spcPct val="30000"/>
              </a:spcBef>
              <a:spcAft>
                <a:spcPct val="0"/>
              </a:spcAft>
              <a:buClrTx/>
              <a:buSzTx/>
              <a:buFontTx/>
              <a:buNone/>
              <a:tabLst/>
              <a:defRPr/>
            </a:pPr>
            <a:r>
              <a:rPr lang="zh-TW" altLang="zh-TW" sz="1200" b="0" i="0" kern="1200" dirty="0" smtClean="0">
                <a:solidFill>
                  <a:schemeClr val="tx1"/>
                </a:solidFill>
                <a:effectLst/>
                <a:latin typeface="Arial" pitchFamily="34" charset="0"/>
                <a:ea typeface="+mn-ea"/>
                <a:cs typeface="+mn-cs"/>
              </a:rPr>
              <a:t>②</a:t>
            </a:r>
            <a:r>
              <a:rPr lang="zh-TW" altLang="en-US" sz="1200" b="0" i="0" kern="1200" dirty="0" smtClean="0">
                <a:solidFill>
                  <a:schemeClr val="tx1"/>
                </a:solidFill>
                <a:effectLst/>
                <a:latin typeface="Arial" pitchFamily="34" charset="0"/>
                <a:ea typeface="+mn-ea"/>
                <a:cs typeface="+mn-cs"/>
              </a:rPr>
              <a:t>檢舉王定宇侵佔捐款</a:t>
            </a:r>
            <a:endParaRPr lang="en-US" altLang="zh-TW" sz="1200" b="0" i="0" kern="1200" dirty="0" smtClean="0">
              <a:solidFill>
                <a:schemeClr val="tx1"/>
              </a:solidFill>
              <a:effectLst/>
              <a:latin typeface="Arial" pitchFamily="34" charset="0"/>
              <a:ea typeface="+mn-ea"/>
              <a:cs typeface="+mn-cs"/>
            </a:endParaRPr>
          </a:p>
          <a:p>
            <a:pPr marL="0" marR="0" indent="0" algn="l" defTabSz="0" rtl="0" eaLnBrk="0" fontAlgn="base" latinLnBrk="0" hangingPunct="0">
              <a:lnSpc>
                <a:spcPct val="100000"/>
              </a:lnSpc>
              <a:spcBef>
                <a:spcPct val="30000"/>
              </a:spcBef>
              <a:spcAft>
                <a:spcPct val="0"/>
              </a:spcAft>
              <a:buClrTx/>
              <a:buSzTx/>
              <a:buFontTx/>
              <a:buNone/>
              <a:tabLst/>
              <a:defRPr/>
            </a:pPr>
            <a:r>
              <a:rPr lang="zh-TW" altLang="en-US" sz="1200" b="0" i="0" kern="1200" dirty="0" smtClean="0">
                <a:solidFill>
                  <a:schemeClr val="tx1"/>
                </a:solidFill>
                <a:effectLst/>
                <a:latin typeface="Arial" pitchFamily="34" charset="0"/>
                <a:ea typeface="+mn-ea"/>
                <a:cs typeface="+mn-cs"/>
              </a:rPr>
              <a:t>被爆涉及</a:t>
            </a:r>
            <a:r>
              <a:rPr lang="en-US" altLang="zh-TW" sz="1200" b="0" i="0" kern="1200" dirty="0" smtClean="0">
                <a:solidFill>
                  <a:schemeClr val="tx1"/>
                </a:solidFill>
                <a:effectLst/>
                <a:latin typeface="Arial" pitchFamily="34" charset="0"/>
                <a:ea typeface="+mn-ea"/>
                <a:cs typeface="+mn-cs"/>
              </a:rPr>
              <a:t>A</a:t>
            </a:r>
            <a:r>
              <a:rPr lang="zh-TW" altLang="en-US" sz="1200" b="0" i="0" kern="1200" dirty="0" smtClean="0">
                <a:solidFill>
                  <a:schemeClr val="tx1"/>
                </a:solidFill>
                <a:effectLst/>
                <a:latin typeface="Arial" pitchFamily="34" charset="0"/>
                <a:ea typeface="+mn-ea"/>
                <a:cs typeface="+mn-cs"/>
              </a:rPr>
              <a:t>八八風災善款，王定宇指稱始作俑者是初選對手李俊毅，初選敗陣的李俊毅，則要民進黨中央別陷入風暴。李俊毅說：「不要讓整個民進黨在</a:t>
            </a:r>
            <a:r>
              <a:rPr lang="en-US" altLang="zh-TW" sz="1200" b="0" i="0" kern="1200" dirty="0" smtClean="0">
                <a:solidFill>
                  <a:schemeClr val="tx1"/>
                </a:solidFill>
                <a:effectLst/>
                <a:latin typeface="Arial" pitchFamily="34" charset="0"/>
                <a:ea typeface="+mn-ea"/>
                <a:cs typeface="+mn-cs"/>
              </a:rPr>
              <a:t>2012</a:t>
            </a:r>
            <a:r>
              <a:rPr lang="zh-TW" altLang="en-US" sz="1200" b="0" i="0" kern="1200" dirty="0" smtClean="0">
                <a:solidFill>
                  <a:schemeClr val="tx1"/>
                </a:solidFill>
                <a:effectLst/>
                <a:latin typeface="Arial" pitchFamily="34" charset="0"/>
                <a:ea typeface="+mn-ea"/>
                <a:cs typeface="+mn-cs"/>
              </a:rPr>
              <a:t>年，又捲入所謂清廉風暴裡面去。」陳師孟批評李俊毅為了選舉抹黑同志，事後又不敢承認，現在壹週刊及內政部皆證實檢舉函來自李俊毅，待事件釐清後，民進黨黨中央應開除李俊毅的黨籍。針對陳師孟的批評，李俊毅表示，「有關內政部回文，係因王定宇先對媒體聲稱其帳戶登記一切合法，他才請內政部查明，內政部因而回文答覆。至於開除黨籍問題，他暫不予回應，現在的重點應是釐清真相，且這是法律的問題，不應用政治手段處理，王定宇的動作，對民進黨而言，無疑已經造成嚴重傷害」。</a:t>
            </a:r>
            <a:endParaRPr lang="zh-CN" altLang="en-US" dirty="0"/>
          </a:p>
        </p:txBody>
      </p:sp>
      <p:sp>
        <p:nvSpPr>
          <p:cNvPr id="4" name="日期版面配置區 3"/>
          <p:cNvSpPr>
            <a:spLocks noGrp="1"/>
          </p:cNvSpPr>
          <p:nvPr>
            <p:ph type="dt" idx="10"/>
          </p:nvPr>
        </p:nvSpPr>
        <p:spPr/>
        <p:txBody>
          <a:bodyPr/>
          <a:lstStyle/>
          <a:p>
            <a:pPr>
              <a:defRPr/>
            </a:pPr>
            <a:fld id="{41118185-35C3-476C-A0F7-069ED9C4ECF9}" type="datetime1">
              <a:rPr lang="zh-CN" altLang="en-US" smtClean="0"/>
              <a:pPr>
                <a:defRPr/>
              </a:pPr>
              <a:t>2015/11/5</a:t>
            </a:fld>
            <a:endParaRPr lang="zh-CN" altLang="en-US" sz="1200"/>
          </a:p>
        </p:txBody>
      </p:sp>
      <p:sp>
        <p:nvSpPr>
          <p:cNvPr id="5" name="投影片編號版面配置區 4"/>
          <p:cNvSpPr>
            <a:spLocks noGrp="1"/>
          </p:cNvSpPr>
          <p:nvPr>
            <p:ph type="sldNum" sz="quarter" idx="11"/>
          </p:nvPr>
        </p:nvSpPr>
        <p:spPr/>
        <p:txBody>
          <a:bodyPr/>
          <a:lstStyle/>
          <a:p>
            <a:pPr>
              <a:defRPr/>
            </a:pPr>
            <a:fld id="{A0492C96-BE3B-45E9-BE78-72796B7CC309}" type="slidenum">
              <a:rPr lang="zh-CN" altLang="en-US" smtClean="0"/>
              <a:pPr>
                <a:defRPr/>
              </a:pPr>
              <a:t>17</a:t>
            </a:fld>
            <a:endParaRPr lang="zh-CN" altLang="en-US" sz="1200"/>
          </a:p>
        </p:txBody>
      </p:sp>
    </p:spTree>
    <p:extLst>
      <p:ext uri="{BB962C8B-B14F-4D97-AF65-F5344CB8AC3E}">
        <p14:creationId xmlns:p14="http://schemas.microsoft.com/office/powerpoint/2010/main" val="2941846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5800" y="4343400"/>
            <a:ext cx="5486400" cy="411480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tabLst/>
              <a:defRPr/>
            </a:pPr>
            <a:r>
              <a:rPr lang="zh-CN" altLang="en-US" b="1" dirty="0" smtClean="0"/>
              <a:t>徐立德</a:t>
            </a:r>
            <a:r>
              <a:rPr lang="zh-CN" altLang="en-US" dirty="0" smtClean="0"/>
              <a:t>，生於湖北省漢口市，父親徐成名、母親李秀英，祖籍河南省羅山縣。並有</a:t>
            </a:r>
            <a:r>
              <a:rPr lang="en-US" altLang="zh-CN" dirty="0" smtClean="0"/>
              <a:t>2</a:t>
            </a:r>
            <a:r>
              <a:rPr lang="zh-CN" altLang="en-US" dirty="0" smtClean="0"/>
              <a:t>妹（徐亞麟、另一位名不詳）、</a:t>
            </a:r>
            <a:r>
              <a:rPr lang="en-US" altLang="zh-CN" dirty="0" smtClean="0"/>
              <a:t>1</a:t>
            </a:r>
            <a:r>
              <a:rPr lang="zh-CN" altLang="en-US" dirty="0" smtClean="0"/>
              <a:t>弟徐立功。</a:t>
            </a:r>
            <a:r>
              <a:rPr lang="en-US" altLang="zh-CN" dirty="0" smtClean="0"/>
              <a:t>1945</a:t>
            </a:r>
            <a:r>
              <a:rPr lang="zh-CN" altLang="en-US" dirty="0" smtClean="0"/>
              <a:t>年，</a:t>
            </a:r>
            <a:r>
              <a:rPr lang="en-US" altLang="zh-CN" dirty="0" smtClean="0"/>
              <a:t>14</a:t>
            </a:r>
            <a:r>
              <a:rPr lang="zh-CN" altLang="en-US" dirty="0" smtClean="0"/>
              <a:t>歲時隨中華民國國民政府播遷來台，並在台完成中學、大學與研究所學業。</a:t>
            </a:r>
          </a:p>
          <a:p>
            <a:pPr marL="0" marR="0" indent="0" algn="l" defTabSz="0" rtl="0" eaLnBrk="0" fontAlgn="base" latinLnBrk="0" hangingPunct="0">
              <a:lnSpc>
                <a:spcPct val="100000"/>
              </a:lnSpc>
              <a:spcBef>
                <a:spcPct val="30000"/>
              </a:spcBef>
              <a:spcAft>
                <a:spcPct val="0"/>
              </a:spcAft>
              <a:buClrTx/>
              <a:buSzTx/>
              <a:buFontTx/>
              <a:buNone/>
              <a:tabLst/>
              <a:defRPr/>
            </a:pPr>
            <a:r>
              <a:rPr lang="zh-CN" altLang="en-US" dirty="0" smtClean="0"/>
              <a:t>根據自述“當年書讀得也不怎麼好，高中畢業考大學時第一年沒有考取，後來好不容易考上行政專校，那時還不叫中興法商學院。”“上大學後漸漸開竅了，開始知道讀書的重要性，懂得對事下專注的功夫，並且在鑽研中領略不少樂趣。”“參加不少社團活動，以運動為主，是籃球校隊，乒乓球打得不錯，其他運動也都喜歡。”。</a:t>
            </a:r>
          </a:p>
          <a:p>
            <a:pPr marL="0" marR="0" indent="0" algn="l" defTabSz="0" rtl="0" eaLnBrk="0" fontAlgn="base" latinLnBrk="0" hangingPunct="0">
              <a:lnSpc>
                <a:spcPct val="100000"/>
              </a:lnSpc>
              <a:spcBef>
                <a:spcPct val="30000"/>
              </a:spcBef>
              <a:spcAft>
                <a:spcPct val="0"/>
              </a:spcAft>
              <a:buClrTx/>
              <a:buSzTx/>
              <a:buFontTx/>
              <a:buNone/>
              <a:tabLst/>
              <a:defRPr/>
            </a:pPr>
            <a:r>
              <a:rPr lang="zh-CN" altLang="en-US" dirty="0" smtClean="0"/>
              <a:t>徐氏於</a:t>
            </a:r>
            <a:r>
              <a:rPr lang="en-US" altLang="zh-CN" dirty="0" smtClean="0"/>
              <a:t>1953</a:t>
            </a:r>
            <a:r>
              <a:rPr lang="zh-CN" altLang="en-US" dirty="0" smtClean="0"/>
              <a:t>年投入公務人員體系，擔任臺灣省政府秘書課科員，直至</a:t>
            </a:r>
            <a:r>
              <a:rPr lang="en-US" altLang="zh-CN" dirty="0" smtClean="0"/>
              <a:t>2000</a:t>
            </a:r>
            <a:r>
              <a:rPr lang="zh-CN" altLang="en-US" dirty="0" smtClean="0"/>
              <a:t>年退休前，曾擔任中華民國政府多項重要職務，包含中華民國行政院第五組組長、中華民國財政部常務次長、臺灣省政府財政廳廳長、中華民國財政部部長、中華民國經濟部部長、行政院副院長、行政院消費者保護委員會主任委員、行政院經濟建設委員會主任委員與中華民國總統府資政等。</a:t>
            </a:r>
            <a:endParaRPr lang="en-US" altLang="zh-CN" dirty="0" smtClean="0"/>
          </a:p>
          <a:p>
            <a:pPr marL="0" marR="0" indent="0" algn="l" defTabSz="0" rtl="0" eaLnBrk="0" fontAlgn="base" latinLnBrk="0" hangingPunct="0">
              <a:lnSpc>
                <a:spcPct val="100000"/>
              </a:lnSpc>
              <a:spcBef>
                <a:spcPct val="30000"/>
              </a:spcBef>
              <a:spcAft>
                <a:spcPct val="0"/>
              </a:spcAft>
              <a:buClrTx/>
              <a:buSzTx/>
              <a:buFontTx/>
              <a:buNone/>
              <a:tabLst/>
              <a:defRPr/>
            </a:pPr>
            <a:r>
              <a:rPr lang="zh-CN" altLang="en-US" b="1" dirty="0" smtClean="0"/>
              <a:t>簡太郎</a:t>
            </a:r>
            <a:r>
              <a:rPr lang="en-US" altLang="zh-CN" dirty="0" smtClean="0"/>
              <a:t>1971</a:t>
            </a:r>
            <a:r>
              <a:rPr lang="zh-CN" altLang="en-US" dirty="0" smtClean="0"/>
              <a:t>年初任公務員。</a:t>
            </a:r>
            <a:r>
              <a:rPr lang="en-US" altLang="zh-CN" dirty="0" smtClean="0"/>
              <a:t>1988</a:t>
            </a:r>
            <a:r>
              <a:rPr lang="zh-CN" altLang="en-US" dirty="0" smtClean="0"/>
              <a:t>年就任內政部戶政司司長，建置全國戶役政資訊系統，完成國家戶政電腦化，並推動戶警分立等戶政革新工作。</a:t>
            </a:r>
            <a:r>
              <a:rPr lang="en-US" altLang="zh-CN" dirty="0" smtClean="0"/>
              <a:t>1993</a:t>
            </a:r>
            <a:r>
              <a:rPr lang="zh-CN" altLang="en-US" dirty="0" smtClean="0"/>
              <a:t>年獲行政院頒發“傑出資訊應用獎”，</a:t>
            </a:r>
            <a:r>
              <a:rPr lang="en-US" altLang="zh-CN" dirty="0" smtClean="0"/>
              <a:t>1996</a:t>
            </a:r>
            <a:r>
              <a:rPr lang="zh-CN" altLang="en-US" dirty="0" smtClean="0"/>
              <a:t>年獲得民國</a:t>
            </a:r>
            <a:r>
              <a:rPr lang="en-US" altLang="zh-CN" dirty="0" smtClean="0"/>
              <a:t>85</a:t>
            </a:r>
            <a:r>
              <a:rPr lang="zh-CN" altLang="en-US" dirty="0" smtClean="0"/>
              <a:t>年度“革新楷模獎”，同年當選為行政院模範公務人員。</a:t>
            </a:r>
          </a:p>
          <a:p>
            <a:pPr marL="0" marR="0" indent="0" algn="l" defTabSz="0" rtl="0" eaLnBrk="0" fontAlgn="base" latinLnBrk="0" hangingPunct="0">
              <a:lnSpc>
                <a:spcPct val="100000"/>
              </a:lnSpc>
              <a:spcBef>
                <a:spcPct val="30000"/>
              </a:spcBef>
              <a:spcAft>
                <a:spcPct val="0"/>
              </a:spcAft>
              <a:buClrTx/>
              <a:buSzTx/>
              <a:buFontTx/>
              <a:buNone/>
              <a:tabLst/>
              <a:defRPr/>
            </a:pPr>
            <a:endParaRPr lang="zh-CN" altLang="en-US" dirty="0" smtClean="0"/>
          </a:p>
          <a:p>
            <a:pPr marL="0" marR="0" indent="0" algn="l" defTabSz="0" rtl="0" eaLnBrk="0" fontAlgn="base" latinLnBrk="0" hangingPunct="0">
              <a:lnSpc>
                <a:spcPct val="100000"/>
              </a:lnSpc>
              <a:spcBef>
                <a:spcPct val="30000"/>
              </a:spcBef>
              <a:spcAft>
                <a:spcPct val="0"/>
              </a:spcAft>
              <a:buClrTx/>
              <a:buSzTx/>
              <a:buFontTx/>
              <a:buNone/>
              <a:tabLst/>
              <a:defRPr/>
            </a:pPr>
            <a:r>
              <a:rPr lang="en-US" altLang="zh-CN" dirty="0" smtClean="0"/>
              <a:t>1999</a:t>
            </a:r>
            <a:r>
              <a:rPr lang="zh-CN" altLang="en-US" dirty="0" smtClean="0"/>
              <a:t>年就任內政部常務次長，</a:t>
            </a:r>
            <a:r>
              <a:rPr lang="en-US" altLang="zh-CN" dirty="0" smtClean="0"/>
              <a:t>921</a:t>
            </a:r>
            <a:r>
              <a:rPr lang="zh-CN" altLang="en-US" dirty="0" smtClean="0"/>
              <a:t>大地震時擔任救災前進指揮所指揮官，並參與</a:t>
            </a:r>
            <a:r>
              <a:rPr lang="en-US" altLang="zh-CN" dirty="0" smtClean="0"/>
              <a:t>2000</a:t>
            </a:r>
            <a:r>
              <a:rPr lang="zh-CN" altLang="en-US" dirty="0" smtClean="0"/>
              <a:t>年災害防救法立法。規劃成立內政部入出國移民署及內政部空中勤務總隊等單位。</a:t>
            </a:r>
            <a:r>
              <a:rPr lang="en-US" altLang="zh-CN" dirty="0" smtClean="0"/>
              <a:t>2009</a:t>
            </a:r>
            <a:r>
              <a:rPr lang="zh-CN" altLang="en-US" dirty="0" smtClean="0"/>
              <a:t>年參與發放“振興經濟消費券”。</a:t>
            </a:r>
          </a:p>
          <a:p>
            <a:pPr marL="0" marR="0" indent="0" algn="l" defTabSz="0" rtl="0" eaLnBrk="0" fontAlgn="base" latinLnBrk="0" hangingPunct="0">
              <a:lnSpc>
                <a:spcPct val="100000"/>
              </a:lnSpc>
              <a:spcBef>
                <a:spcPct val="30000"/>
              </a:spcBef>
              <a:spcAft>
                <a:spcPct val="0"/>
              </a:spcAft>
              <a:buClrTx/>
              <a:buSzTx/>
              <a:buFontTx/>
              <a:buNone/>
              <a:tabLst/>
              <a:defRPr/>
            </a:pPr>
            <a:endParaRPr lang="zh-CN" altLang="en-US" dirty="0" smtClean="0"/>
          </a:p>
          <a:p>
            <a:pPr marL="0" marR="0" indent="0" algn="l" defTabSz="0" rtl="0" eaLnBrk="0" fontAlgn="base" latinLnBrk="0" hangingPunct="0">
              <a:lnSpc>
                <a:spcPct val="100000"/>
              </a:lnSpc>
              <a:spcBef>
                <a:spcPct val="30000"/>
              </a:spcBef>
              <a:spcAft>
                <a:spcPct val="0"/>
              </a:spcAft>
              <a:buClrTx/>
              <a:buSzTx/>
              <a:buFontTx/>
              <a:buNone/>
              <a:tabLst/>
              <a:defRPr/>
            </a:pPr>
            <a:r>
              <a:rPr lang="en-US" altLang="zh-CN" dirty="0" smtClean="0"/>
              <a:t>2009</a:t>
            </a:r>
            <a:r>
              <a:rPr lang="zh-CN" altLang="en-US" dirty="0" smtClean="0"/>
              <a:t>年擔任內政部政務次長，指揮參與八八水災救援及重建、參與平均地權條例、不動產業者管理條例、地政士法與住宅法的立（修）法工作、建立不動產實價登錄制度、完成五都直轄市改制。</a:t>
            </a:r>
          </a:p>
          <a:p>
            <a:pPr marL="0" marR="0" indent="0" algn="l" defTabSz="0" rtl="0" eaLnBrk="0" fontAlgn="base" latinLnBrk="0" hangingPunct="0">
              <a:lnSpc>
                <a:spcPct val="100000"/>
              </a:lnSpc>
              <a:spcBef>
                <a:spcPct val="30000"/>
              </a:spcBef>
              <a:spcAft>
                <a:spcPct val="0"/>
              </a:spcAft>
              <a:buClrTx/>
              <a:buSzTx/>
              <a:buFontTx/>
              <a:buNone/>
              <a:tabLst/>
              <a:defRPr/>
            </a:pPr>
            <a:endParaRPr lang="zh-CN" altLang="en-US" dirty="0" smtClean="0"/>
          </a:p>
          <a:p>
            <a:pPr marL="0" marR="0" indent="0" algn="l" defTabSz="0" rtl="0" eaLnBrk="0" fontAlgn="base" latinLnBrk="0" hangingPunct="0">
              <a:lnSpc>
                <a:spcPct val="100000"/>
              </a:lnSpc>
              <a:spcBef>
                <a:spcPct val="30000"/>
              </a:spcBef>
              <a:spcAft>
                <a:spcPct val="0"/>
              </a:spcAft>
              <a:buClrTx/>
              <a:buSzTx/>
              <a:buFontTx/>
              <a:buNone/>
              <a:tabLst/>
              <a:defRPr/>
            </a:pPr>
            <a:r>
              <a:rPr lang="en-US" altLang="zh-CN" dirty="0" smtClean="0"/>
              <a:t>2013</a:t>
            </a:r>
            <a:r>
              <a:rPr lang="zh-CN" altLang="en-US" dirty="0" smtClean="0"/>
              <a:t>年原內政部部長江宜樺升任為閣揆時，任命簡太郎為行政院政務副秘書長。任內擔任行政院國土保育小組召集人，負責督導各項國土保育工作進度。</a:t>
            </a:r>
            <a:endParaRPr lang="en-US" altLang="zh-CN" dirty="0" smtClean="0"/>
          </a:p>
          <a:p>
            <a:pPr marL="0" marR="0" indent="0" algn="l" defTabSz="0" rtl="0" eaLnBrk="0" fontAlgn="base" latinLnBrk="0" hangingPunct="0">
              <a:lnSpc>
                <a:spcPct val="100000"/>
              </a:lnSpc>
              <a:spcBef>
                <a:spcPct val="30000"/>
              </a:spcBef>
              <a:spcAft>
                <a:spcPct val="0"/>
              </a:spcAft>
              <a:buClrTx/>
              <a:buSzTx/>
              <a:buFontTx/>
              <a:buNone/>
              <a:tabLst/>
              <a:defRPr/>
            </a:pPr>
            <a:r>
              <a:rPr lang="en-US" altLang="zh-CN" dirty="0" smtClean="0"/>
              <a:t>2014</a:t>
            </a:r>
            <a:r>
              <a:rPr lang="zh-CN" altLang="en-US" dirty="0" smtClean="0"/>
              <a:t>年升任行政院政務委員，負責督導內政業務。同期間中國國民黨以徵召方式推選簡太郎參加</a:t>
            </a:r>
            <a:r>
              <a:rPr lang="en-US" altLang="zh-CN" dirty="0" smtClean="0"/>
              <a:t>2014</a:t>
            </a:r>
            <a:r>
              <a:rPr lang="zh-CN" altLang="en-US" dirty="0" smtClean="0"/>
              <a:t>年底七合一選舉角逐屏東縣長。</a:t>
            </a:r>
            <a:endParaRPr lang="zh-CN" altLang="en-US" dirty="0"/>
          </a:p>
        </p:txBody>
      </p:sp>
      <p:sp>
        <p:nvSpPr>
          <p:cNvPr id="4" name="日期版面配置區 3"/>
          <p:cNvSpPr>
            <a:spLocks noGrp="1"/>
          </p:cNvSpPr>
          <p:nvPr>
            <p:ph type="dt" idx="10"/>
          </p:nvPr>
        </p:nvSpPr>
        <p:spPr/>
        <p:txBody>
          <a:bodyPr/>
          <a:lstStyle/>
          <a:p>
            <a:pPr>
              <a:defRPr/>
            </a:pPr>
            <a:fld id="{41118185-35C3-476C-A0F7-069ED9C4ECF9}" type="datetime1">
              <a:rPr lang="zh-CN" altLang="en-US" smtClean="0"/>
              <a:pPr>
                <a:defRPr/>
              </a:pPr>
              <a:t>2015/11/5</a:t>
            </a:fld>
            <a:endParaRPr lang="zh-CN" altLang="en-US" sz="1200"/>
          </a:p>
        </p:txBody>
      </p:sp>
      <p:sp>
        <p:nvSpPr>
          <p:cNvPr id="5" name="投影片編號版面配置區 4"/>
          <p:cNvSpPr>
            <a:spLocks noGrp="1"/>
          </p:cNvSpPr>
          <p:nvPr>
            <p:ph type="sldNum" sz="quarter" idx="11"/>
          </p:nvPr>
        </p:nvSpPr>
        <p:spPr/>
        <p:txBody>
          <a:bodyPr/>
          <a:lstStyle/>
          <a:p>
            <a:pPr>
              <a:defRPr/>
            </a:pPr>
            <a:fld id="{A0492C96-BE3B-45E9-BE78-72796B7CC309}" type="slidenum">
              <a:rPr lang="zh-CN" altLang="en-US" smtClean="0"/>
              <a:pPr>
                <a:defRPr/>
              </a:pPr>
              <a:t>18</a:t>
            </a:fld>
            <a:endParaRPr lang="zh-CN" altLang="en-US" sz="1200"/>
          </a:p>
        </p:txBody>
      </p:sp>
    </p:spTree>
    <p:extLst>
      <p:ext uri="{BB962C8B-B14F-4D97-AF65-F5344CB8AC3E}">
        <p14:creationId xmlns:p14="http://schemas.microsoft.com/office/powerpoint/2010/main" val="2941846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5800" y="4343400"/>
            <a:ext cx="5486400" cy="4114800"/>
          </a:xfrm>
          <a:prstGeom prst="rect">
            <a:avLst/>
          </a:prstGeom>
        </p:spPr>
        <p:txBody>
          <a:bodyPr/>
          <a:lstStyle/>
          <a:p>
            <a:r>
              <a:rPr lang="zh-CN" altLang="zh-CN" sz="1200" b="1" kern="1200" dirty="0" smtClean="0">
                <a:solidFill>
                  <a:schemeClr val="tx1"/>
                </a:solidFill>
                <a:effectLst/>
                <a:latin typeface="Arial" pitchFamily="34" charset="0"/>
                <a:ea typeface="+mn-ea"/>
                <a:cs typeface="+mn-cs"/>
              </a:rPr>
              <a:t>嚴云農：</a:t>
            </a:r>
            <a:endParaRPr lang="zh-CN" altLang="zh-CN" sz="1200" kern="1200" dirty="0" smtClean="0">
              <a:solidFill>
                <a:schemeClr val="tx1"/>
              </a:solidFill>
              <a:effectLst/>
              <a:latin typeface="Arial" pitchFamily="34" charset="0"/>
              <a:ea typeface="+mn-ea"/>
              <a:cs typeface="+mn-cs"/>
            </a:endParaRPr>
          </a:p>
          <a:p>
            <a:r>
              <a:rPr lang="zh-TW" altLang="zh-CN" sz="1200" kern="1200" dirty="0" smtClean="0">
                <a:solidFill>
                  <a:schemeClr val="tx1"/>
                </a:solidFill>
                <a:effectLst/>
                <a:latin typeface="Arial" pitchFamily="34" charset="0"/>
                <a:ea typeface="+mn-ea"/>
                <a:cs typeface="+mn-cs"/>
              </a:rPr>
              <a:t>嚴雲農 （</a:t>
            </a:r>
            <a:r>
              <a:rPr lang="en-US" altLang="zh-CN" sz="1200" kern="1200" dirty="0" smtClean="0">
                <a:solidFill>
                  <a:schemeClr val="tx1"/>
                </a:solidFill>
                <a:effectLst/>
                <a:latin typeface="Arial" pitchFamily="34" charset="0"/>
                <a:ea typeface="+mn-ea"/>
                <a:cs typeface="+mn-cs"/>
              </a:rPr>
              <a:t>1975</a:t>
            </a:r>
            <a:r>
              <a:rPr lang="zh-TW" altLang="zh-CN" sz="1200" kern="1200" dirty="0" smtClean="0">
                <a:solidFill>
                  <a:schemeClr val="tx1"/>
                </a:solidFill>
                <a:effectLst/>
                <a:latin typeface="Arial" pitchFamily="34" charset="0"/>
                <a:ea typeface="+mn-ea"/>
                <a:cs typeface="+mn-cs"/>
              </a:rPr>
              <a:t>年－），國立政治大學地政學系畢業，臺灣知名填詞人、小說家。</a:t>
            </a:r>
            <a:r>
              <a:rPr lang="en-US" altLang="zh-CN" sz="1200" kern="1200" dirty="0" smtClean="0">
                <a:solidFill>
                  <a:schemeClr val="tx1"/>
                </a:solidFill>
                <a:effectLst/>
                <a:latin typeface="Arial" pitchFamily="34" charset="0"/>
                <a:ea typeface="+mn-ea"/>
                <a:cs typeface="+mn-cs"/>
              </a:rPr>
              <a:t>2008</a:t>
            </a:r>
            <a:r>
              <a:rPr lang="zh-TW" altLang="zh-CN" sz="1200" kern="1200" dirty="0" smtClean="0">
                <a:solidFill>
                  <a:schemeClr val="tx1"/>
                </a:solidFill>
                <a:effectLst/>
                <a:latin typeface="Arial" pitchFamily="34" charset="0"/>
                <a:ea typeface="+mn-ea"/>
                <a:cs typeface="+mn-cs"/>
              </a:rPr>
              <a:t>年憑《國境之南》獲得臺灣金馬獎最佳原創電影歌曲獎。亦入圍</a:t>
            </a:r>
            <a:r>
              <a:rPr lang="en-US" altLang="zh-CN" sz="1200" kern="1200" dirty="0" smtClean="0">
                <a:solidFill>
                  <a:schemeClr val="tx1"/>
                </a:solidFill>
                <a:effectLst/>
                <a:latin typeface="Arial" pitchFamily="34" charset="0"/>
                <a:ea typeface="+mn-ea"/>
                <a:cs typeface="+mn-cs"/>
              </a:rPr>
              <a:t>2009</a:t>
            </a:r>
            <a:r>
              <a:rPr lang="zh-TW" altLang="zh-CN" sz="1200" kern="1200" dirty="0" smtClean="0">
                <a:solidFill>
                  <a:schemeClr val="tx1"/>
                </a:solidFill>
                <a:effectLst/>
                <a:latin typeface="Arial" pitchFamily="34" charset="0"/>
                <a:ea typeface="+mn-ea"/>
                <a:cs typeface="+mn-cs"/>
              </a:rPr>
              <a:t>年金曲獎最佳作詞。</a:t>
            </a:r>
            <a:endParaRPr lang="zh-CN" altLang="zh-CN" sz="1200" kern="1200" dirty="0" smtClean="0">
              <a:solidFill>
                <a:schemeClr val="tx1"/>
              </a:solidFill>
              <a:effectLst/>
              <a:latin typeface="Arial" pitchFamily="34" charset="0"/>
              <a:ea typeface="+mn-ea"/>
              <a:cs typeface="+mn-cs"/>
            </a:endParaRPr>
          </a:p>
          <a:p>
            <a:r>
              <a:rPr lang="zh-TW" altLang="zh-CN" sz="1200" kern="1200" dirty="0" smtClean="0">
                <a:solidFill>
                  <a:schemeClr val="tx1"/>
                </a:solidFill>
                <a:effectLst/>
                <a:latin typeface="Arial" pitchFamily="34" charset="0"/>
                <a:ea typeface="+mn-ea"/>
                <a:cs typeface="+mn-cs"/>
              </a:rPr>
              <a:t>嚴雲農於</a:t>
            </a:r>
            <a:r>
              <a:rPr lang="en-US" altLang="zh-CN" sz="1200" kern="1200" dirty="0" smtClean="0">
                <a:solidFill>
                  <a:schemeClr val="tx1"/>
                </a:solidFill>
                <a:effectLst/>
                <a:latin typeface="Arial" pitchFamily="34" charset="0"/>
                <a:ea typeface="+mn-ea"/>
                <a:cs typeface="+mn-cs"/>
              </a:rPr>
              <a:t>2000</a:t>
            </a:r>
            <a:r>
              <a:rPr lang="zh-TW" altLang="zh-CN" sz="1200" kern="1200" dirty="0" smtClean="0">
                <a:solidFill>
                  <a:schemeClr val="tx1"/>
                </a:solidFill>
                <a:effectLst/>
                <a:latin typeface="Arial" pitchFamily="34" charset="0"/>
                <a:ea typeface="+mn-ea"/>
                <a:cs typeface="+mn-cs"/>
              </a:rPr>
              <a:t>年以新人身份為孫燕姿填詞的歌曲〈我要的幸福〉嶄露頭角。其後填詞的數目逐漸增多，寫主打歌的概率也越來越高，至今已發表超過兩百首以上的歌詞創作。</a:t>
            </a:r>
            <a:endParaRPr lang="zh-CN" altLang="zh-CN" sz="1200" kern="1200" dirty="0" smtClean="0">
              <a:solidFill>
                <a:schemeClr val="tx1"/>
              </a:solidFill>
              <a:effectLst/>
              <a:latin typeface="Arial" pitchFamily="34" charset="0"/>
              <a:ea typeface="+mn-ea"/>
              <a:cs typeface="+mn-cs"/>
            </a:endParaRPr>
          </a:p>
          <a:p>
            <a:r>
              <a:rPr lang="zh-TW" altLang="zh-CN" sz="1200" kern="1200" dirty="0" smtClean="0">
                <a:solidFill>
                  <a:schemeClr val="tx1"/>
                </a:solidFill>
                <a:effectLst/>
                <a:latin typeface="Arial" pitchFamily="34" charset="0"/>
                <a:ea typeface="+mn-ea"/>
                <a:cs typeface="+mn-cs"/>
              </a:rPr>
              <a:t>嚴雲農剛加入唱片圈時曾於福茂唱片、有魚音樂擔任唱片企劃，策劃過的專輯包括範瑋琪的《范範的世界》、《太陽》兩張專輯、徐婕兒的《愛之初》、周蕙的《絕版》精選集、蘇永康的《</a:t>
            </a:r>
            <a:r>
              <a:rPr lang="en-US" altLang="zh-CN" sz="1200" kern="1200" dirty="0" smtClean="0">
                <a:solidFill>
                  <a:schemeClr val="tx1"/>
                </a:solidFill>
                <a:effectLst/>
                <a:latin typeface="Arial" pitchFamily="34" charset="0"/>
                <a:ea typeface="+mn-ea"/>
                <a:cs typeface="+mn-cs"/>
              </a:rPr>
              <a:t>So Fresh</a:t>
            </a:r>
            <a:r>
              <a:rPr lang="zh-TW" altLang="zh-CN" sz="1200" kern="1200" dirty="0" smtClean="0">
                <a:solidFill>
                  <a:schemeClr val="tx1"/>
                </a:solidFill>
                <a:effectLst/>
                <a:latin typeface="Arial" pitchFamily="34" charset="0"/>
                <a:ea typeface="+mn-ea"/>
                <a:cs typeface="+mn-cs"/>
              </a:rPr>
              <a:t>》專輯、阿爆</a:t>
            </a:r>
            <a:r>
              <a:rPr lang="en-US" altLang="zh-CN" sz="1200" kern="1200" dirty="0" smtClean="0">
                <a:solidFill>
                  <a:schemeClr val="tx1"/>
                </a:solidFill>
                <a:effectLst/>
                <a:latin typeface="Arial" pitchFamily="34" charset="0"/>
                <a:ea typeface="+mn-ea"/>
                <a:cs typeface="+mn-cs"/>
              </a:rPr>
              <a:t>&amp;Brandy</a:t>
            </a:r>
            <a:r>
              <a:rPr lang="zh-TW" altLang="zh-CN" sz="1200" kern="1200" dirty="0" smtClean="0">
                <a:solidFill>
                  <a:schemeClr val="tx1"/>
                </a:solidFill>
                <a:effectLst/>
                <a:latin typeface="Arial" pitchFamily="34" charset="0"/>
                <a:ea typeface="+mn-ea"/>
                <a:cs typeface="+mn-cs"/>
              </a:rPr>
              <a:t>的《同名創作專輯》、</a:t>
            </a:r>
            <a:r>
              <a:rPr lang="en-US" altLang="zh-CN" sz="1200" kern="1200" dirty="0" err="1" smtClean="0">
                <a:solidFill>
                  <a:schemeClr val="tx1"/>
                </a:solidFill>
                <a:effectLst/>
                <a:latin typeface="Arial" pitchFamily="34" charset="0"/>
                <a:ea typeface="+mn-ea"/>
                <a:cs typeface="+mn-cs"/>
              </a:rPr>
              <a:t>Sweety</a:t>
            </a:r>
            <a:r>
              <a:rPr lang="zh-TW" altLang="zh-CN" sz="1200" kern="1200" dirty="0" smtClean="0">
                <a:solidFill>
                  <a:schemeClr val="tx1"/>
                </a:solidFill>
                <a:effectLst/>
                <a:latin typeface="Arial" pitchFamily="34" charset="0"/>
                <a:ea typeface="+mn-ea"/>
                <a:cs typeface="+mn-cs"/>
              </a:rPr>
              <a:t>的《</a:t>
            </a:r>
            <a:r>
              <a:rPr lang="en-US" altLang="zh-CN" sz="1200" kern="1200" dirty="0" smtClean="0">
                <a:solidFill>
                  <a:schemeClr val="tx1"/>
                </a:solidFill>
                <a:effectLst/>
                <a:latin typeface="Arial" pitchFamily="34" charset="0"/>
                <a:ea typeface="+mn-ea"/>
                <a:cs typeface="+mn-cs"/>
              </a:rPr>
              <a:t>HI</a:t>
            </a:r>
            <a:r>
              <a:rPr lang="zh-TW" altLang="zh-CN" sz="1200" kern="1200" dirty="0" smtClean="0">
                <a:solidFill>
                  <a:schemeClr val="tx1"/>
                </a:solidFill>
                <a:effectLst/>
                <a:latin typeface="Arial" pitchFamily="34" charset="0"/>
                <a:ea typeface="+mn-ea"/>
                <a:cs typeface="+mn-cs"/>
              </a:rPr>
              <a:t>～</a:t>
            </a:r>
            <a:r>
              <a:rPr lang="en-US" altLang="zh-CN" sz="1200" kern="1200" dirty="0" smtClean="0">
                <a:solidFill>
                  <a:schemeClr val="tx1"/>
                </a:solidFill>
                <a:effectLst/>
                <a:latin typeface="Arial" pitchFamily="34" charset="0"/>
                <a:ea typeface="+mn-ea"/>
                <a:cs typeface="+mn-cs"/>
              </a:rPr>
              <a:t>SWEETY</a:t>
            </a:r>
            <a:r>
              <a:rPr lang="zh-TW" altLang="zh-CN" sz="1200" kern="1200" dirty="0" smtClean="0">
                <a:solidFill>
                  <a:schemeClr val="tx1"/>
                </a:solidFill>
                <a:effectLst/>
                <a:latin typeface="Arial" pitchFamily="34" charset="0"/>
                <a:ea typeface="+mn-ea"/>
                <a:cs typeface="+mn-cs"/>
              </a:rPr>
              <a:t>》等。</a:t>
            </a:r>
            <a:endParaRPr lang="zh-CN" altLang="zh-CN" sz="1200" kern="1200" dirty="0" smtClean="0">
              <a:solidFill>
                <a:schemeClr val="tx1"/>
              </a:solidFill>
              <a:effectLst/>
              <a:latin typeface="Arial" pitchFamily="34" charset="0"/>
              <a:ea typeface="+mn-ea"/>
              <a:cs typeface="+mn-cs"/>
            </a:endParaRPr>
          </a:p>
          <a:p>
            <a:r>
              <a:rPr lang="zh-TW" altLang="zh-CN" sz="1200" kern="1200" dirty="0" smtClean="0">
                <a:solidFill>
                  <a:schemeClr val="tx1"/>
                </a:solidFill>
                <a:effectLst/>
                <a:latin typeface="Arial" pitchFamily="34" charset="0"/>
                <a:ea typeface="+mn-ea"/>
                <a:cs typeface="+mn-cs"/>
              </a:rPr>
              <a:t>嚴雲農也是一名小說家，小說作品有電影小說《賽德克巴萊》，電視小說《雪天使》、《侯鳥</a:t>
            </a:r>
            <a:r>
              <a:rPr lang="en-US" altLang="zh-CN" sz="1200" kern="1200" dirty="0" smtClean="0">
                <a:solidFill>
                  <a:schemeClr val="tx1"/>
                </a:solidFill>
                <a:effectLst/>
                <a:latin typeface="Arial" pitchFamily="34" charset="0"/>
                <a:ea typeface="+mn-ea"/>
                <a:cs typeface="+mn-cs"/>
              </a:rPr>
              <a:t>e</a:t>
            </a:r>
            <a:r>
              <a:rPr lang="zh-TW" altLang="zh-CN" sz="1200" kern="1200" dirty="0" smtClean="0">
                <a:solidFill>
                  <a:schemeClr val="tx1"/>
                </a:solidFill>
                <a:effectLst/>
                <a:latin typeface="Arial" pitchFamily="34" charset="0"/>
                <a:ea typeface="+mn-ea"/>
                <a:cs typeface="+mn-cs"/>
              </a:rPr>
              <a:t>人》、《升空高飛》。個人原創則有短篇小說集《想你的離人節》以及長篇小說《愛無能，幸福不能》。</a:t>
            </a:r>
            <a:endParaRPr lang="zh-CN" altLang="zh-CN" sz="1200" kern="1200" dirty="0" smtClean="0">
              <a:solidFill>
                <a:schemeClr val="tx1"/>
              </a:solidFill>
              <a:effectLst/>
              <a:latin typeface="Arial" pitchFamily="34" charset="0"/>
              <a:ea typeface="+mn-ea"/>
              <a:cs typeface="+mn-cs"/>
            </a:endParaRPr>
          </a:p>
          <a:p>
            <a:r>
              <a:rPr lang="zh-TW" altLang="zh-CN" sz="1200" b="1" kern="1200" dirty="0" smtClean="0">
                <a:solidFill>
                  <a:schemeClr val="tx1"/>
                </a:solidFill>
                <a:effectLst/>
                <a:latin typeface="Arial" pitchFamily="34" charset="0"/>
                <a:ea typeface="+mn-ea"/>
                <a:cs typeface="+mn-cs"/>
              </a:rPr>
              <a:t>盧秀燕：中國國民黨籍，至今已連任五屆立法委員。</a:t>
            </a:r>
            <a:endParaRPr lang="zh-CN" altLang="zh-CN" sz="1200" kern="1200" dirty="0" smtClean="0">
              <a:solidFill>
                <a:schemeClr val="tx1"/>
              </a:solidFill>
              <a:effectLst/>
              <a:latin typeface="Arial" pitchFamily="34" charset="0"/>
              <a:ea typeface="+mn-ea"/>
              <a:cs typeface="+mn-cs"/>
            </a:endParaRPr>
          </a:p>
          <a:p>
            <a:r>
              <a:rPr lang="zh-TW" altLang="zh-CN" sz="1200" kern="1200" dirty="0" smtClean="0">
                <a:solidFill>
                  <a:schemeClr val="tx1"/>
                </a:solidFill>
                <a:effectLst/>
                <a:latin typeface="Arial" pitchFamily="34" charset="0"/>
                <a:ea typeface="+mn-ea"/>
                <a:cs typeface="+mn-cs"/>
              </a:rPr>
              <a:t>盧秀燕為韓戰抗美援朝反共義士後代，早年任職華視新聞記者，曾任《華視晚間新聞》氣象主播；離開華視後參選臺灣省議員，被視為「宋（楚瑜）系人馬」；但在</a:t>
            </a:r>
            <a:r>
              <a:rPr lang="en-US" altLang="zh-CN" sz="1200" kern="1200" dirty="0" smtClean="0">
                <a:solidFill>
                  <a:schemeClr val="tx1"/>
                </a:solidFill>
                <a:effectLst/>
                <a:latin typeface="Arial" pitchFamily="34" charset="0"/>
                <a:ea typeface="+mn-ea"/>
                <a:cs typeface="+mn-cs"/>
              </a:rPr>
              <a:t>2000</a:t>
            </a:r>
            <a:r>
              <a:rPr lang="zh-TW" altLang="zh-CN" sz="1200" kern="1200" dirty="0" smtClean="0">
                <a:solidFill>
                  <a:schemeClr val="tx1"/>
                </a:solidFill>
                <a:effectLst/>
                <a:latin typeface="Arial" pitchFamily="34" charset="0"/>
                <a:ea typeface="+mn-ea"/>
                <a:cs typeface="+mn-cs"/>
              </a:rPr>
              <a:t>年中華民國總統選舉時，表態支持連戰，並無像其他省議員一樣退出中國國民黨。而她媒體出身的特色，在兩次替臺中市長胡志強競選及連任時，俱表露無遺；胡志強在</a:t>
            </a:r>
            <a:r>
              <a:rPr lang="en-US" altLang="zh-CN" sz="1200" kern="1200" dirty="0" smtClean="0">
                <a:solidFill>
                  <a:schemeClr val="tx1"/>
                </a:solidFill>
                <a:effectLst/>
                <a:latin typeface="Arial" pitchFamily="34" charset="0"/>
                <a:ea typeface="+mn-ea"/>
                <a:cs typeface="+mn-cs"/>
              </a:rPr>
              <a:t>2005</a:t>
            </a:r>
            <a:r>
              <a:rPr lang="zh-TW" altLang="zh-CN" sz="1200" kern="1200" dirty="0" smtClean="0">
                <a:solidFill>
                  <a:schemeClr val="tx1"/>
                </a:solidFill>
                <a:effectLst/>
                <a:latin typeface="Arial" pitchFamily="34" charset="0"/>
                <a:ea typeface="+mn-ea"/>
                <a:cs typeface="+mn-cs"/>
              </a:rPr>
              <a:t>年中華民國地方公職人員選舉時常常裝成歷史人物和話題人物的點子，都是出自盧秀燕。在第七屆立委選舉改制下，盧秀燕在台中市第三選區參選；在同區有來自親民黨退黨參選、同屬泛藍陣營爭取連任的沈智慧，以及民主進步黨提名的謝明源壓逼下，仍以近十萬票高票連任立法委員。</a:t>
            </a:r>
            <a:endParaRPr lang="zh-CN" altLang="zh-CN" sz="1200" kern="1200" dirty="0" smtClean="0">
              <a:solidFill>
                <a:schemeClr val="tx1"/>
              </a:solidFill>
              <a:effectLst/>
              <a:latin typeface="Arial" pitchFamily="34" charset="0"/>
              <a:ea typeface="+mn-ea"/>
              <a:cs typeface="+mn-cs"/>
            </a:endParaRPr>
          </a:p>
          <a:p>
            <a:r>
              <a:rPr lang="zh-TW" altLang="zh-CN" sz="1200" kern="1200" dirty="0" smtClean="0">
                <a:solidFill>
                  <a:schemeClr val="tx1"/>
                </a:solidFill>
                <a:effectLst/>
                <a:latin typeface="Arial" pitchFamily="34" charset="0"/>
                <a:ea typeface="+mn-ea"/>
                <a:cs typeface="+mn-cs"/>
              </a:rPr>
              <a:t>政績包括稅務新村、育強公園、舊省新聞處宿舍、一德新村、貿易三村、陸光八村、陸光九村、陸光十村、景上公園等萬坪空地綠美化，讓許多市民多一個休閒的去處。</a:t>
            </a:r>
            <a:endParaRPr lang="zh-CN" altLang="zh-CN" sz="1200" kern="1200" dirty="0" smtClean="0">
              <a:solidFill>
                <a:schemeClr val="tx1"/>
              </a:solidFill>
              <a:effectLst/>
              <a:latin typeface="Arial" pitchFamily="34" charset="0"/>
              <a:ea typeface="+mn-ea"/>
              <a:cs typeface="+mn-cs"/>
            </a:endParaRPr>
          </a:p>
          <a:p>
            <a:r>
              <a:rPr lang="zh-TW" altLang="zh-CN" sz="1200" kern="1200" dirty="0" smtClean="0">
                <a:solidFill>
                  <a:schemeClr val="tx1"/>
                </a:solidFill>
                <a:effectLst/>
                <a:latin typeface="Arial" pitchFamily="34" charset="0"/>
                <a:ea typeface="+mn-ea"/>
                <a:cs typeface="+mn-cs"/>
              </a:rPr>
              <a:t>力推修正所得稅法，將夫妻非薪資收入也可以分開計稅。</a:t>
            </a:r>
            <a:endParaRPr lang="zh-CN" altLang="zh-CN" sz="1200" kern="1200" dirty="0" smtClean="0">
              <a:solidFill>
                <a:schemeClr val="tx1"/>
              </a:solidFill>
              <a:effectLst/>
              <a:latin typeface="Arial" pitchFamily="34" charset="0"/>
              <a:ea typeface="+mn-ea"/>
              <a:cs typeface="+mn-cs"/>
            </a:endParaRPr>
          </a:p>
          <a:p>
            <a:endParaRPr lang="zh-CN" altLang="en-US" dirty="0"/>
          </a:p>
        </p:txBody>
      </p:sp>
      <p:sp>
        <p:nvSpPr>
          <p:cNvPr id="4" name="日期版面配置區 3"/>
          <p:cNvSpPr>
            <a:spLocks noGrp="1"/>
          </p:cNvSpPr>
          <p:nvPr>
            <p:ph type="dt" idx="10"/>
          </p:nvPr>
        </p:nvSpPr>
        <p:spPr/>
        <p:txBody>
          <a:bodyPr/>
          <a:lstStyle/>
          <a:p>
            <a:pPr>
              <a:defRPr/>
            </a:pPr>
            <a:fld id="{41118185-35C3-476C-A0F7-069ED9C4ECF9}" type="datetime1">
              <a:rPr lang="zh-CN" altLang="en-US" smtClean="0"/>
              <a:pPr>
                <a:defRPr/>
              </a:pPr>
              <a:t>2015/11/5</a:t>
            </a:fld>
            <a:endParaRPr lang="zh-CN" altLang="en-US" sz="1200"/>
          </a:p>
        </p:txBody>
      </p:sp>
      <p:sp>
        <p:nvSpPr>
          <p:cNvPr id="5" name="投影片編號版面配置區 4"/>
          <p:cNvSpPr>
            <a:spLocks noGrp="1"/>
          </p:cNvSpPr>
          <p:nvPr>
            <p:ph type="sldNum" sz="quarter" idx="11"/>
          </p:nvPr>
        </p:nvSpPr>
        <p:spPr/>
        <p:txBody>
          <a:bodyPr/>
          <a:lstStyle/>
          <a:p>
            <a:pPr>
              <a:defRPr/>
            </a:pPr>
            <a:fld id="{A0492C96-BE3B-45E9-BE78-72796B7CC309}" type="slidenum">
              <a:rPr lang="zh-CN" altLang="en-US" smtClean="0"/>
              <a:pPr>
                <a:defRPr/>
              </a:pPr>
              <a:t>20</a:t>
            </a:fld>
            <a:endParaRPr lang="zh-CN" altLang="en-US" sz="1200"/>
          </a:p>
        </p:txBody>
      </p:sp>
    </p:spTree>
    <p:extLst>
      <p:ext uri="{BB962C8B-B14F-4D97-AF65-F5344CB8AC3E}">
        <p14:creationId xmlns:p14="http://schemas.microsoft.com/office/powerpoint/2010/main" val="9191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5800" y="4343400"/>
            <a:ext cx="5486400" cy="4114800"/>
          </a:xfrm>
          <a:prstGeom prst="rect">
            <a:avLst/>
          </a:prstGeom>
        </p:spPr>
        <p:txBody>
          <a:bodyPr/>
          <a:lstStyle/>
          <a:p>
            <a:r>
              <a:rPr lang="zh-CN" altLang="zh-CN" sz="1200" b="1" kern="1200" dirty="0" smtClean="0">
                <a:solidFill>
                  <a:schemeClr val="tx1"/>
                </a:solidFill>
                <a:effectLst/>
                <a:latin typeface="Arial" pitchFamily="34" charset="0"/>
                <a:ea typeface="+mn-ea"/>
                <a:cs typeface="+mn-cs"/>
              </a:rPr>
              <a:t>李紀珠</a:t>
            </a:r>
            <a:r>
              <a:rPr lang="zh-CN" altLang="zh-CN" sz="1200" kern="1200" dirty="0" smtClean="0">
                <a:solidFill>
                  <a:schemeClr val="tx1"/>
                </a:solidFill>
                <a:effectLst/>
                <a:latin typeface="Arial" pitchFamily="34" charset="0"/>
                <a:ea typeface="+mn-ea"/>
                <a:cs typeface="+mn-cs"/>
              </a:rPr>
              <a:t>：</a:t>
            </a:r>
            <a:r>
              <a:rPr lang="zh-TW" altLang="zh-CN" sz="1200" kern="1200" dirty="0" smtClean="0">
                <a:solidFill>
                  <a:schemeClr val="tx1"/>
                </a:solidFill>
                <a:effectLst/>
                <a:latin typeface="Arial" pitchFamily="34" charset="0"/>
                <a:ea typeface="+mn-ea"/>
                <a:cs typeface="+mn-cs"/>
              </a:rPr>
              <a:t>在國立政治大學經濟學系畢業後便直攻國立臺灣大學博士班。取得台大經濟博士學位時年僅</a:t>
            </a:r>
            <a:r>
              <a:rPr lang="en-US" altLang="zh-CN" sz="1200" kern="1200" dirty="0" smtClean="0">
                <a:solidFill>
                  <a:schemeClr val="tx1"/>
                </a:solidFill>
                <a:effectLst/>
                <a:latin typeface="Arial" pitchFamily="34" charset="0"/>
                <a:ea typeface="+mn-ea"/>
                <a:cs typeface="+mn-cs"/>
              </a:rPr>
              <a:t>26</a:t>
            </a:r>
            <a:r>
              <a:rPr lang="zh-TW" altLang="zh-CN" sz="1200" kern="1200" dirty="0" smtClean="0">
                <a:solidFill>
                  <a:schemeClr val="tx1"/>
                </a:solidFill>
                <a:effectLst/>
                <a:latin typeface="Arial" pitchFamily="34" charset="0"/>
                <a:ea typeface="+mn-ea"/>
                <a:cs typeface="+mn-cs"/>
              </a:rPr>
              <a:t>歲，為當時臺灣最年輕的博士。又先後赴哈佛大學與斯坦福大學擔任訪問學者。回國後，擔任國立政治大學經濟學系專任教授。</a:t>
            </a:r>
            <a:endParaRPr lang="zh-CN" altLang="zh-CN" sz="1200" kern="1200" dirty="0" smtClean="0">
              <a:solidFill>
                <a:schemeClr val="tx1"/>
              </a:solidFill>
              <a:effectLst/>
              <a:latin typeface="Arial" pitchFamily="34" charset="0"/>
              <a:ea typeface="+mn-ea"/>
              <a:cs typeface="+mn-cs"/>
            </a:endParaRPr>
          </a:p>
          <a:p>
            <a:r>
              <a:rPr lang="zh-TW" altLang="zh-CN" sz="1200" kern="1200" dirty="0" smtClean="0">
                <a:solidFill>
                  <a:schemeClr val="tx1"/>
                </a:solidFill>
                <a:effectLst/>
                <a:latin typeface="Arial" pitchFamily="34" charset="0"/>
                <a:ea typeface="+mn-ea"/>
                <a:cs typeface="+mn-cs"/>
              </a:rPr>
              <a:t>在</a:t>
            </a:r>
            <a:r>
              <a:rPr lang="en-US" altLang="zh-CN" sz="1200" kern="1200" dirty="0" smtClean="0">
                <a:solidFill>
                  <a:schemeClr val="tx1"/>
                </a:solidFill>
                <a:effectLst/>
                <a:latin typeface="Arial" pitchFamily="34" charset="0"/>
                <a:ea typeface="+mn-ea"/>
                <a:cs typeface="+mn-cs"/>
              </a:rPr>
              <a:t>1998</a:t>
            </a:r>
            <a:r>
              <a:rPr lang="zh-TW" altLang="zh-CN" sz="1200" kern="1200" dirty="0" smtClean="0">
                <a:solidFill>
                  <a:schemeClr val="tx1"/>
                </a:solidFill>
                <a:effectLst/>
                <a:latin typeface="Arial" pitchFamily="34" charset="0"/>
                <a:ea typeface="+mn-ea"/>
                <a:cs typeface="+mn-cs"/>
              </a:rPr>
              <a:t>年至</a:t>
            </a:r>
            <a:r>
              <a:rPr lang="en-US" altLang="zh-CN" sz="1200" kern="1200" dirty="0" smtClean="0">
                <a:solidFill>
                  <a:schemeClr val="tx1"/>
                </a:solidFill>
                <a:effectLst/>
                <a:latin typeface="Arial" pitchFamily="34" charset="0"/>
                <a:ea typeface="+mn-ea"/>
                <a:cs typeface="+mn-cs"/>
              </a:rPr>
              <a:t>2000</a:t>
            </a:r>
            <a:r>
              <a:rPr lang="zh-TW" altLang="zh-CN" sz="1200" kern="1200" dirty="0" smtClean="0">
                <a:solidFill>
                  <a:schemeClr val="tx1"/>
                </a:solidFill>
                <a:effectLst/>
                <a:latin typeface="Arial" pitchFamily="34" charset="0"/>
                <a:ea typeface="+mn-ea"/>
                <a:cs typeface="+mn-cs"/>
              </a:rPr>
              <a:t>年擔任行政院青年輔導委員會主委的職務，成為當時最年輕的政務官。</a:t>
            </a:r>
            <a:r>
              <a:rPr lang="en-US" altLang="zh-CN" sz="1200" kern="1200" dirty="0" smtClean="0">
                <a:solidFill>
                  <a:schemeClr val="tx1"/>
                </a:solidFill>
                <a:effectLst/>
                <a:latin typeface="Arial" pitchFamily="34" charset="0"/>
                <a:ea typeface="+mn-ea"/>
                <a:cs typeface="+mn-cs"/>
              </a:rPr>
              <a:t>2004</a:t>
            </a:r>
            <a:r>
              <a:rPr lang="zh-TW" altLang="zh-CN" sz="1200" kern="1200" dirty="0" smtClean="0">
                <a:solidFill>
                  <a:schemeClr val="tx1"/>
                </a:solidFill>
                <a:effectLst/>
                <a:latin typeface="Arial" pitchFamily="34" charset="0"/>
                <a:ea typeface="+mn-ea"/>
                <a:cs typeface="+mn-cs"/>
              </a:rPr>
              <a:t>年至</a:t>
            </a:r>
            <a:r>
              <a:rPr lang="en-US" altLang="zh-CN" sz="1200" kern="1200" dirty="0" smtClean="0">
                <a:solidFill>
                  <a:schemeClr val="tx1"/>
                </a:solidFill>
                <a:effectLst/>
                <a:latin typeface="Arial" pitchFamily="34" charset="0"/>
                <a:ea typeface="+mn-ea"/>
                <a:cs typeface="+mn-cs"/>
              </a:rPr>
              <a:t>2008</a:t>
            </a:r>
            <a:r>
              <a:rPr lang="zh-TW" altLang="zh-CN" sz="1200" kern="1200" dirty="0" smtClean="0">
                <a:solidFill>
                  <a:schemeClr val="tx1"/>
                </a:solidFill>
                <a:effectLst/>
                <a:latin typeface="Arial" pitchFamily="34" charset="0"/>
                <a:ea typeface="+mn-ea"/>
                <a:cs typeface="+mn-cs"/>
              </a:rPr>
              <a:t>年，擔任國民黨立法委員。曾獲得</a:t>
            </a:r>
            <a:r>
              <a:rPr lang="en-US" altLang="zh-CN" sz="1200" kern="1200" dirty="0" smtClean="0">
                <a:solidFill>
                  <a:schemeClr val="tx1"/>
                </a:solidFill>
                <a:effectLst/>
                <a:latin typeface="Arial" pitchFamily="34" charset="0"/>
                <a:ea typeface="+mn-ea"/>
                <a:cs typeface="+mn-cs"/>
              </a:rPr>
              <a:t>2008</a:t>
            </a:r>
            <a:r>
              <a:rPr lang="zh-TW" altLang="zh-CN" sz="1200" kern="1200" dirty="0" smtClean="0">
                <a:solidFill>
                  <a:schemeClr val="tx1"/>
                </a:solidFill>
                <a:effectLst/>
                <a:latin typeface="Arial" pitchFamily="34" charset="0"/>
                <a:ea typeface="+mn-ea"/>
                <a:cs typeface="+mn-cs"/>
              </a:rPr>
              <a:t>年商業週刊《好立委榜》財委會立委第一名。</a:t>
            </a:r>
            <a:endParaRPr lang="zh-CN" altLang="zh-CN" sz="1200" kern="1200" dirty="0" smtClean="0">
              <a:solidFill>
                <a:schemeClr val="tx1"/>
              </a:solidFill>
              <a:effectLst/>
              <a:latin typeface="Arial" pitchFamily="34" charset="0"/>
              <a:ea typeface="+mn-ea"/>
              <a:cs typeface="+mn-cs"/>
            </a:endParaRPr>
          </a:p>
          <a:p>
            <a:r>
              <a:rPr lang="zh-TW" altLang="zh-CN" sz="1200" kern="1200" dirty="0" smtClean="0">
                <a:solidFill>
                  <a:schemeClr val="tx1"/>
                </a:solidFill>
                <a:effectLst/>
                <a:latin typeface="Arial" pitchFamily="34" charset="0"/>
                <a:ea typeface="+mn-ea"/>
                <a:cs typeface="+mn-cs"/>
              </a:rPr>
              <a:t>行政院人事行政局</a:t>
            </a:r>
            <a:r>
              <a:rPr lang="en-US" altLang="zh-CN" sz="1200" kern="1200" dirty="0" smtClean="0">
                <a:solidFill>
                  <a:schemeClr val="tx1"/>
                </a:solidFill>
                <a:effectLst/>
                <a:latin typeface="Arial" pitchFamily="34" charset="0"/>
                <a:ea typeface="+mn-ea"/>
                <a:cs typeface="+mn-cs"/>
              </a:rPr>
              <a:t>2008</a:t>
            </a:r>
            <a:r>
              <a:rPr lang="zh-TW" altLang="zh-CN" sz="1200" kern="1200" dirty="0" smtClean="0">
                <a:solidFill>
                  <a:schemeClr val="tx1"/>
                </a:solidFill>
                <a:effectLst/>
                <a:latin typeface="Arial" pitchFamily="34" charset="0"/>
                <a:ea typeface="+mn-ea"/>
                <a:cs typeface="+mn-cs"/>
              </a:rPr>
              <a:t>年</a:t>
            </a:r>
            <a:r>
              <a:rPr lang="en-US" altLang="zh-CN" sz="1200" kern="1200" dirty="0" smtClean="0">
                <a:solidFill>
                  <a:schemeClr val="tx1"/>
                </a:solidFill>
                <a:effectLst/>
                <a:latin typeface="Arial" pitchFamily="34" charset="0"/>
                <a:ea typeface="+mn-ea"/>
                <a:cs typeface="+mn-cs"/>
              </a:rPr>
              <a:t>5</a:t>
            </a:r>
            <a:r>
              <a:rPr lang="zh-TW" altLang="zh-CN" sz="1200" kern="1200" dirty="0" smtClean="0">
                <a:solidFill>
                  <a:schemeClr val="tx1"/>
                </a:solidFill>
                <a:effectLst/>
                <a:latin typeface="Arial" pitchFamily="34" charset="0"/>
                <a:ea typeface="+mn-ea"/>
                <a:cs typeface="+mn-cs"/>
              </a:rPr>
              <a:t>月</a:t>
            </a:r>
            <a:r>
              <a:rPr lang="en-US" altLang="zh-CN" sz="1200" kern="1200" dirty="0" smtClean="0">
                <a:solidFill>
                  <a:schemeClr val="tx1"/>
                </a:solidFill>
                <a:effectLst/>
                <a:latin typeface="Arial" pitchFamily="34" charset="0"/>
                <a:ea typeface="+mn-ea"/>
                <a:cs typeface="+mn-cs"/>
              </a:rPr>
              <a:t>20</a:t>
            </a:r>
            <a:r>
              <a:rPr lang="zh-TW" altLang="zh-CN" sz="1200" kern="1200" dirty="0" smtClean="0">
                <a:solidFill>
                  <a:schemeClr val="tx1"/>
                </a:solidFill>
                <a:effectLst/>
                <a:latin typeface="Arial" pitchFamily="34" charset="0"/>
                <a:ea typeface="+mn-ea"/>
                <a:cs typeface="+mn-cs"/>
              </a:rPr>
              <a:t>日公佈，行政院金融監督管理委員會主委胡勝正任期至</a:t>
            </a:r>
            <a:r>
              <a:rPr lang="en-US" altLang="zh-CN" sz="1200" kern="1200" dirty="0" smtClean="0">
                <a:solidFill>
                  <a:schemeClr val="tx1"/>
                </a:solidFill>
                <a:effectLst/>
                <a:latin typeface="Arial" pitchFamily="34" charset="0"/>
                <a:ea typeface="+mn-ea"/>
                <a:cs typeface="+mn-cs"/>
              </a:rPr>
              <a:t>2008</a:t>
            </a:r>
            <a:r>
              <a:rPr lang="zh-TW" altLang="zh-CN" sz="1200" kern="1200" dirty="0" smtClean="0">
                <a:solidFill>
                  <a:schemeClr val="tx1"/>
                </a:solidFill>
                <a:effectLst/>
                <a:latin typeface="Arial" pitchFamily="34" charset="0"/>
                <a:ea typeface="+mn-ea"/>
                <a:cs typeface="+mn-cs"/>
              </a:rPr>
              <a:t>年</a:t>
            </a:r>
            <a:r>
              <a:rPr lang="en-US" altLang="zh-CN" sz="1200" kern="1200" dirty="0" smtClean="0">
                <a:solidFill>
                  <a:schemeClr val="tx1"/>
                </a:solidFill>
                <a:effectLst/>
                <a:latin typeface="Arial" pitchFamily="34" charset="0"/>
                <a:ea typeface="+mn-ea"/>
                <a:cs typeface="+mn-cs"/>
              </a:rPr>
              <a:t>6</a:t>
            </a:r>
            <a:r>
              <a:rPr lang="zh-TW" altLang="zh-CN" sz="1200" kern="1200" dirty="0" smtClean="0">
                <a:solidFill>
                  <a:schemeClr val="tx1"/>
                </a:solidFill>
                <a:effectLst/>
                <a:latin typeface="Arial" pitchFamily="34" charset="0"/>
                <a:ea typeface="+mn-ea"/>
                <a:cs typeface="+mn-cs"/>
              </a:rPr>
              <a:t>月</a:t>
            </a:r>
            <a:r>
              <a:rPr lang="en-US" altLang="zh-CN" sz="1200" kern="1200" dirty="0" smtClean="0">
                <a:solidFill>
                  <a:schemeClr val="tx1"/>
                </a:solidFill>
                <a:effectLst/>
                <a:latin typeface="Arial" pitchFamily="34" charset="0"/>
                <a:ea typeface="+mn-ea"/>
                <a:cs typeface="+mn-cs"/>
              </a:rPr>
              <a:t>30</a:t>
            </a:r>
            <a:r>
              <a:rPr lang="zh-TW" altLang="zh-CN" sz="1200" kern="1200" dirty="0" smtClean="0">
                <a:solidFill>
                  <a:schemeClr val="tx1"/>
                </a:solidFill>
                <a:effectLst/>
                <a:latin typeface="Arial" pitchFamily="34" charset="0"/>
                <a:ea typeface="+mn-ea"/>
                <a:cs typeface="+mn-cs"/>
              </a:rPr>
              <a:t>日，行政院院長劉兆玄已經公佈陳樹接任，金管會主委陳樹將任命李紀珠擔任金管會政務副主任委員，兩人在</a:t>
            </a:r>
            <a:r>
              <a:rPr lang="en-US" altLang="zh-CN" sz="1200" kern="1200" dirty="0" smtClean="0">
                <a:solidFill>
                  <a:schemeClr val="tx1"/>
                </a:solidFill>
                <a:effectLst/>
                <a:latin typeface="Arial" pitchFamily="34" charset="0"/>
                <a:ea typeface="+mn-ea"/>
                <a:cs typeface="+mn-cs"/>
              </a:rPr>
              <a:t>7</a:t>
            </a:r>
            <a:r>
              <a:rPr lang="zh-TW" altLang="zh-CN" sz="1200" kern="1200" dirty="0" smtClean="0">
                <a:solidFill>
                  <a:schemeClr val="tx1"/>
                </a:solidFill>
                <a:effectLst/>
                <a:latin typeface="Arial" pitchFamily="34" charset="0"/>
                <a:ea typeface="+mn-ea"/>
                <a:cs typeface="+mn-cs"/>
              </a:rPr>
              <a:t>月</a:t>
            </a:r>
            <a:r>
              <a:rPr lang="en-US" altLang="zh-CN" sz="1200" kern="1200" dirty="0" smtClean="0">
                <a:solidFill>
                  <a:schemeClr val="tx1"/>
                </a:solidFill>
                <a:effectLst/>
                <a:latin typeface="Arial" pitchFamily="34" charset="0"/>
                <a:ea typeface="+mn-ea"/>
                <a:cs typeface="+mn-cs"/>
              </a:rPr>
              <a:t>1</a:t>
            </a:r>
            <a:r>
              <a:rPr lang="zh-TW" altLang="zh-CN" sz="1200" kern="1200" dirty="0" smtClean="0">
                <a:solidFill>
                  <a:schemeClr val="tx1"/>
                </a:solidFill>
                <a:effectLst/>
                <a:latin typeface="Arial" pitchFamily="34" charset="0"/>
                <a:ea typeface="+mn-ea"/>
                <a:cs typeface="+mn-cs"/>
              </a:rPr>
              <a:t>日接任新職。</a:t>
            </a:r>
            <a:endParaRPr lang="zh-CN" altLang="zh-CN" sz="1200" kern="1200" dirty="0" smtClean="0">
              <a:solidFill>
                <a:schemeClr val="tx1"/>
              </a:solidFill>
              <a:effectLst/>
              <a:latin typeface="Arial" pitchFamily="34" charset="0"/>
              <a:ea typeface="+mn-ea"/>
              <a:cs typeface="+mn-cs"/>
            </a:endParaRPr>
          </a:p>
          <a:p>
            <a:r>
              <a:rPr lang="zh-TW" altLang="zh-CN" sz="1200" kern="1200" dirty="0" smtClean="0">
                <a:solidFill>
                  <a:schemeClr val="tx1"/>
                </a:solidFill>
                <a:effectLst/>
                <a:latin typeface="Arial" pitchFamily="34" charset="0"/>
                <a:ea typeface="+mn-ea"/>
                <a:cs typeface="+mn-cs"/>
              </a:rPr>
              <a:t>以其清廉而受人稱道。根據媒體報導，</a:t>
            </a:r>
            <a:r>
              <a:rPr lang="en-US" altLang="zh-CN" sz="1200" kern="1200" dirty="0" smtClean="0">
                <a:solidFill>
                  <a:schemeClr val="tx1"/>
                </a:solidFill>
                <a:effectLst/>
                <a:latin typeface="Arial" pitchFamily="34" charset="0"/>
                <a:ea typeface="+mn-ea"/>
                <a:cs typeface="+mn-cs"/>
              </a:rPr>
              <a:t>2004</a:t>
            </a:r>
            <a:r>
              <a:rPr lang="zh-TW" altLang="zh-CN" sz="1200" kern="1200" dirty="0" smtClean="0">
                <a:solidFill>
                  <a:schemeClr val="tx1"/>
                </a:solidFill>
                <a:effectLst/>
                <a:latin typeface="Arial" pitchFamily="34" charset="0"/>
                <a:ea typeface="+mn-ea"/>
                <a:cs typeface="+mn-cs"/>
              </a:rPr>
              <a:t>年，當她確認自將進入立法院後，第一個動作，就是賣掉手頭所有的股票。有“道德潔癖小姐”之稱。</a:t>
            </a:r>
            <a:endParaRPr lang="zh-CN" altLang="zh-CN" sz="1200" kern="1200" dirty="0" smtClean="0">
              <a:solidFill>
                <a:schemeClr val="tx1"/>
              </a:solidFill>
              <a:effectLst/>
              <a:latin typeface="Arial" pitchFamily="34" charset="0"/>
              <a:ea typeface="+mn-ea"/>
              <a:cs typeface="+mn-cs"/>
            </a:endParaRPr>
          </a:p>
          <a:p>
            <a:r>
              <a:rPr lang="zh-TW" altLang="zh-CN" sz="1200" kern="1200" dirty="0" smtClean="0">
                <a:solidFill>
                  <a:schemeClr val="tx1"/>
                </a:solidFill>
                <a:effectLst/>
                <a:latin typeface="Arial" pitchFamily="34" charset="0"/>
                <a:ea typeface="+mn-ea"/>
                <a:cs typeface="+mn-cs"/>
              </a:rPr>
              <a:t>由於她的美麗外貌與單身的身份，媒體對李的私生活也十分感興趣。不過她不願媒體僅僅關注她的外在裝扮與私領域，而非是她花費最多時間與心血的學術研究成果，因此也間接的造成她不太習慣與媒體互動，造成許多溝通上的問題。</a:t>
            </a:r>
            <a:endParaRPr lang="zh-CN" altLang="zh-CN" sz="1200" kern="1200" dirty="0" smtClean="0">
              <a:solidFill>
                <a:schemeClr val="tx1"/>
              </a:solidFill>
              <a:effectLst/>
              <a:latin typeface="Arial" pitchFamily="34" charset="0"/>
              <a:ea typeface="+mn-ea"/>
              <a:cs typeface="+mn-cs"/>
            </a:endParaRPr>
          </a:p>
          <a:p>
            <a:r>
              <a:rPr lang="en-US" altLang="zh-CN" sz="1200" kern="1200" dirty="0" smtClean="0">
                <a:solidFill>
                  <a:schemeClr val="tx1"/>
                </a:solidFill>
                <a:effectLst/>
                <a:latin typeface="Arial" pitchFamily="34" charset="0"/>
                <a:ea typeface="+mn-ea"/>
                <a:cs typeface="+mn-cs"/>
              </a:rPr>
              <a:t> </a:t>
            </a:r>
            <a:endParaRPr lang="zh-CN" altLang="zh-CN" sz="1200" kern="1200" dirty="0" smtClean="0">
              <a:solidFill>
                <a:schemeClr val="tx1"/>
              </a:solidFill>
              <a:effectLst/>
              <a:latin typeface="Arial" pitchFamily="34" charset="0"/>
              <a:ea typeface="+mn-ea"/>
              <a:cs typeface="+mn-cs"/>
            </a:endParaRPr>
          </a:p>
          <a:p>
            <a:endParaRPr lang="zh-CN" altLang="en-US" dirty="0"/>
          </a:p>
        </p:txBody>
      </p:sp>
      <p:sp>
        <p:nvSpPr>
          <p:cNvPr id="4" name="日期版面配置區 3"/>
          <p:cNvSpPr>
            <a:spLocks noGrp="1"/>
          </p:cNvSpPr>
          <p:nvPr>
            <p:ph type="dt" idx="10"/>
          </p:nvPr>
        </p:nvSpPr>
        <p:spPr/>
        <p:txBody>
          <a:bodyPr/>
          <a:lstStyle/>
          <a:p>
            <a:pPr>
              <a:defRPr/>
            </a:pPr>
            <a:fld id="{41118185-35C3-476C-A0F7-069ED9C4ECF9}" type="datetime1">
              <a:rPr lang="zh-CN" altLang="en-US" smtClean="0"/>
              <a:pPr>
                <a:defRPr/>
              </a:pPr>
              <a:t>2015/11/5</a:t>
            </a:fld>
            <a:endParaRPr lang="zh-CN" altLang="en-US" sz="1200"/>
          </a:p>
        </p:txBody>
      </p:sp>
      <p:sp>
        <p:nvSpPr>
          <p:cNvPr id="5" name="投影片編號版面配置區 4"/>
          <p:cNvSpPr>
            <a:spLocks noGrp="1"/>
          </p:cNvSpPr>
          <p:nvPr>
            <p:ph type="sldNum" sz="quarter" idx="11"/>
          </p:nvPr>
        </p:nvSpPr>
        <p:spPr/>
        <p:txBody>
          <a:bodyPr/>
          <a:lstStyle/>
          <a:p>
            <a:pPr>
              <a:defRPr/>
            </a:pPr>
            <a:fld id="{A0492C96-BE3B-45E9-BE78-72796B7CC309}" type="slidenum">
              <a:rPr lang="zh-CN" altLang="en-US" smtClean="0"/>
              <a:pPr>
                <a:defRPr/>
              </a:pPr>
              <a:t>23</a:t>
            </a:fld>
            <a:endParaRPr lang="zh-CN" altLang="en-US" sz="1200"/>
          </a:p>
        </p:txBody>
      </p:sp>
    </p:spTree>
    <p:extLst>
      <p:ext uri="{BB962C8B-B14F-4D97-AF65-F5344CB8AC3E}">
        <p14:creationId xmlns:p14="http://schemas.microsoft.com/office/powerpoint/2010/main" val="2589082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4825"/>
            <a:ext cx="7772400" cy="12255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67E14E9-7B12-48D9-97D1-28F5C4CAB5A4}" type="datetime1">
              <a:rPr lang="zh-CN" altLang="en-US"/>
              <a:pPr>
                <a:defRPr/>
              </a:pPr>
              <a:t>2015/11/5</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A2882E87-C86F-4B5C-82DE-500D16DD0BA0}"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1110218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D8A1926-CF85-43D1-B0C6-B405D10B3F6A}" type="datetime1">
              <a:rPr lang="zh-CN" altLang="en-US"/>
              <a:pPr>
                <a:defRPr/>
              </a:pPr>
              <a:t>2015/11/5</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508131A2-C372-44E3-B80D-0E2C14F408A2}"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53931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4876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19800" cy="48768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C8F0BE3-8FA6-40C7-8757-7187DB240EF8}" type="datetime1">
              <a:rPr lang="zh-CN" altLang="en-US"/>
              <a:pPr>
                <a:defRPr/>
              </a:pPr>
              <a:t>2015/11/5</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35D37AC6-5DB5-4B3A-982F-B66A417C8618}"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752740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9BA260F9-859E-4FF2-A8A7-F98B23AC2A5B}" type="datetime1">
              <a:rPr lang="zh-CN" altLang="en-US"/>
              <a:pPr>
                <a:defRPr/>
              </a:pPr>
              <a:t>2015/11/5</a:t>
            </a:fld>
            <a:endParaRPr lang="zh-CN" altLang="en-US" sz="1800">
              <a:solidFill>
                <a:schemeClr val="tx1"/>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pPr>
              <a:defRPr/>
            </a:pPr>
            <a:fld id="{979EC2A4-1A5D-47A9-89F0-72F6EDEC0139}"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900869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775355"/>
            <a:ext cx="7772400" cy="1225021"/>
          </a:xfrm>
        </p:spPr>
        <p:txBody>
          <a:bodyPr/>
          <a:lstStyle/>
          <a:p>
            <a:r>
              <a:rPr lang="zh-TW" altLang="en-US" smtClean="0"/>
              <a:t>按一下以編輯母片標題樣式</a:t>
            </a:r>
            <a:endParaRPr lang="zh-CN" altLang="en-US"/>
          </a:p>
        </p:txBody>
      </p:sp>
      <p:sp>
        <p:nvSpPr>
          <p:cNvPr id="3" name="副標題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CN" altLang="en-US"/>
          </a:p>
        </p:txBody>
      </p:sp>
      <p:sp>
        <p:nvSpPr>
          <p:cNvPr id="4" name="日期版面配置區 3"/>
          <p:cNvSpPr>
            <a:spLocks noGrp="1"/>
          </p:cNvSpPr>
          <p:nvPr>
            <p:ph type="dt" sz="half" idx="10"/>
          </p:nvPr>
        </p:nvSpPr>
        <p:spPr/>
        <p:txBody>
          <a:bodyPr/>
          <a:lstStyle/>
          <a:p>
            <a:fld id="{DA0D4096-05C5-4A27-AC70-92FD670632B1}" type="datetimeFigureOut">
              <a:rPr lang="zh-CN" altLang="en-US">
                <a:solidFill>
                  <a:prstClr val="black">
                    <a:tint val="75000"/>
                  </a:prstClr>
                </a:solidFill>
              </a:rPr>
              <a:pPr/>
              <a:t>2015/11/5</a:t>
            </a:fld>
            <a:endParaRPr lang="zh-CN"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CN"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34DC642-9B7D-4F39-96AA-6DE776DA42E9}"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38105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CN"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日期版面配置區 3"/>
          <p:cNvSpPr>
            <a:spLocks noGrp="1"/>
          </p:cNvSpPr>
          <p:nvPr>
            <p:ph type="dt" sz="half" idx="10"/>
          </p:nvPr>
        </p:nvSpPr>
        <p:spPr/>
        <p:txBody>
          <a:bodyPr/>
          <a:lstStyle/>
          <a:p>
            <a:fld id="{DA0D4096-05C5-4A27-AC70-92FD670632B1}" type="datetimeFigureOut">
              <a:rPr lang="zh-CN" altLang="en-US">
                <a:solidFill>
                  <a:prstClr val="black">
                    <a:tint val="75000"/>
                  </a:prstClr>
                </a:solidFill>
              </a:rPr>
              <a:pPr/>
              <a:t>2015/11/5</a:t>
            </a:fld>
            <a:endParaRPr lang="zh-CN"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CN"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34DC642-9B7D-4F39-96AA-6DE776DA42E9}"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74505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672417"/>
            <a:ext cx="7772400" cy="1135063"/>
          </a:xfrm>
        </p:spPr>
        <p:txBody>
          <a:bodyPr anchor="t"/>
          <a:lstStyle>
            <a:lvl1pPr algn="l">
              <a:defRPr sz="4000" b="1" cap="all"/>
            </a:lvl1pPr>
          </a:lstStyle>
          <a:p>
            <a:r>
              <a:rPr lang="zh-TW" altLang="en-US" smtClean="0"/>
              <a:t>按一下以編輯母片標題樣式</a:t>
            </a:r>
            <a:endParaRPr lang="zh-CN" altLang="en-US"/>
          </a:p>
        </p:txBody>
      </p:sp>
      <p:sp>
        <p:nvSpPr>
          <p:cNvPr id="3" name="文字版面配置區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DA0D4096-05C5-4A27-AC70-92FD670632B1}" type="datetimeFigureOut">
              <a:rPr lang="zh-CN" altLang="en-US">
                <a:solidFill>
                  <a:prstClr val="black">
                    <a:tint val="75000"/>
                  </a:prstClr>
                </a:solidFill>
              </a:rPr>
              <a:pPr/>
              <a:t>2015/11/5</a:t>
            </a:fld>
            <a:endParaRPr lang="zh-CN"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CN"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34DC642-9B7D-4F39-96AA-6DE776DA42E9}"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64521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CN" altLang="en-US"/>
          </a:p>
        </p:txBody>
      </p:sp>
      <p:sp>
        <p:nvSpPr>
          <p:cNvPr id="3" name="內容版面配置區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內容版面配置區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5" name="日期版面配置區 4"/>
          <p:cNvSpPr>
            <a:spLocks noGrp="1"/>
          </p:cNvSpPr>
          <p:nvPr>
            <p:ph type="dt" sz="half" idx="10"/>
          </p:nvPr>
        </p:nvSpPr>
        <p:spPr/>
        <p:txBody>
          <a:bodyPr/>
          <a:lstStyle/>
          <a:p>
            <a:fld id="{DA0D4096-05C5-4A27-AC70-92FD670632B1}" type="datetimeFigureOut">
              <a:rPr lang="zh-CN" altLang="en-US">
                <a:solidFill>
                  <a:prstClr val="black">
                    <a:tint val="75000"/>
                  </a:prstClr>
                </a:solidFill>
              </a:rPr>
              <a:pPr/>
              <a:t>2015/11/5</a:t>
            </a:fld>
            <a:endParaRPr lang="zh-CN"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CN"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34DC642-9B7D-4F39-96AA-6DE776DA42E9}"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76645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CN" altLang="en-US"/>
          </a:p>
        </p:txBody>
      </p:sp>
      <p:sp>
        <p:nvSpPr>
          <p:cNvPr id="3" name="文字版面配置區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5" name="文字版面配置區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7" name="日期版面配置區 6"/>
          <p:cNvSpPr>
            <a:spLocks noGrp="1"/>
          </p:cNvSpPr>
          <p:nvPr>
            <p:ph type="dt" sz="half" idx="10"/>
          </p:nvPr>
        </p:nvSpPr>
        <p:spPr/>
        <p:txBody>
          <a:bodyPr/>
          <a:lstStyle/>
          <a:p>
            <a:fld id="{DA0D4096-05C5-4A27-AC70-92FD670632B1}" type="datetimeFigureOut">
              <a:rPr lang="zh-CN" altLang="en-US">
                <a:solidFill>
                  <a:prstClr val="black">
                    <a:tint val="75000"/>
                  </a:prstClr>
                </a:solidFill>
              </a:rPr>
              <a:pPr/>
              <a:t>2015/11/5</a:t>
            </a:fld>
            <a:endParaRPr lang="zh-CN"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CN"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E34DC642-9B7D-4F39-96AA-6DE776DA42E9}"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81459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CN" altLang="en-US"/>
          </a:p>
        </p:txBody>
      </p:sp>
      <p:sp>
        <p:nvSpPr>
          <p:cNvPr id="3" name="日期版面配置區 2"/>
          <p:cNvSpPr>
            <a:spLocks noGrp="1"/>
          </p:cNvSpPr>
          <p:nvPr>
            <p:ph type="dt" sz="half" idx="10"/>
          </p:nvPr>
        </p:nvSpPr>
        <p:spPr/>
        <p:txBody>
          <a:bodyPr/>
          <a:lstStyle/>
          <a:p>
            <a:fld id="{DA0D4096-05C5-4A27-AC70-92FD670632B1}" type="datetimeFigureOut">
              <a:rPr lang="zh-CN" altLang="en-US">
                <a:solidFill>
                  <a:prstClr val="black">
                    <a:tint val="75000"/>
                  </a:prstClr>
                </a:solidFill>
              </a:rPr>
              <a:pPr/>
              <a:t>2015/11/5</a:t>
            </a:fld>
            <a:endParaRPr lang="zh-CN"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CN"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E34DC642-9B7D-4F39-96AA-6DE776DA42E9}"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65442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A0D4096-05C5-4A27-AC70-92FD670632B1}" type="datetimeFigureOut">
              <a:rPr lang="zh-CN" altLang="en-US">
                <a:solidFill>
                  <a:prstClr val="black">
                    <a:tint val="75000"/>
                  </a:prstClr>
                </a:solidFill>
              </a:rPr>
              <a:pPr/>
              <a:t>2015/11/5</a:t>
            </a:fld>
            <a:endParaRPr lang="zh-CN"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CN"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E34DC642-9B7D-4F39-96AA-6DE776DA42E9}"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6919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12576AE5-B3A7-4053-9D12-372BF0A930DE}" type="datetime1">
              <a:rPr lang="zh-CN" altLang="en-US"/>
              <a:pPr>
                <a:defRPr/>
              </a:pPr>
              <a:t>2015/11/5</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A74FE071-E727-468A-8404-641D371FE06A}"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1433392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27542"/>
            <a:ext cx="3008313" cy="968375"/>
          </a:xfrm>
        </p:spPr>
        <p:txBody>
          <a:bodyPr anchor="b"/>
          <a:lstStyle>
            <a:lvl1pPr algn="l">
              <a:defRPr sz="2000" b="1"/>
            </a:lvl1pPr>
          </a:lstStyle>
          <a:p>
            <a:r>
              <a:rPr lang="zh-TW" altLang="en-US" smtClean="0"/>
              <a:t>按一下以編輯母片標題樣式</a:t>
            </a:r>
            <a:endParaRPr lang="zh-CN" altLang="en-US"/>
          </a:p>
        </p:txBody>
      </p:sp>
      <p:sp>
        <p:nvSpPr>
          <p:cNvPr id="3" name="內容版面配置區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文字版面配置區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A0D4096-05C5-4A27-AC70-92FD670632B1}" type="datetimeFigureOut">
              <a:rPr lang="zh-CN" altLang="en-US">
                <a:solidFill>
                  <a:prstClr val="black">
                    <a:tint val="75000"/>
                  </a:prstClr>
                </a:solidFill>
              </a:rPr>
              <a:pPr/>
              <a:t>2015/11/5</a:t>
            </a:fld>
            <a:endParaRPr lang="zh-CN"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CN"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34DC642-9B7D-4F39-96AA-6DE776DA42E9}"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679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000500"/>
            <a:ext cx="5486400" cy="472282"/>
          </a:xfrm>
        </p:spPr>
        <p:txBody>
          <a:bodyPr anchor="b"/>
          <a:lstStyle>
            <a:lvl1pPr algn="l">
              <a:defRPr sz="2000" b="1"/>
            </a:lvl1pPr>
          </a:lstStyle>
          <a:p>
            <a:r>
              <a:rPr lang="zh-TW" altLang="en-US" smtClean="0"/>
              <a:t>按一下以編輯母片標題樣式</a:t>
            </a:r>
            <a:endParaRPr lang="zh-CN" altLang="en-US"/>
          </a:p>
        </p:txBody>
      </p:sp>
      <p:sp>
        <p:nvSpPr>
          <p:cNvPr id="3" name="圖片版面配置區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字版面配置區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A0D4096-05C5-4A27-AC70-92FD670632B1}" type="datetimeFigureOut">
              <a:rPr lang="zh-CN" altLang="en-US">
                <a:solidFill>
                  <a:prstClr val="black">
                    <a:tint val="75000"/>
                  </a:prstClr>
                </a:solidFill>
              </a:rPr>
              <a:pPr/>
              <a:t>2015/11/5</a:t>
            </a:fld>
            <a:endParaRPr lang="zh-CN"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CN"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34DC642-9B7D-4F39-96AA-6DE776DA42E9}"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93109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CN"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日期版面配置區 3"/>
          <p:cNvSpPr>
            <a:spLocks noGrp="1"/>
          </p:cNvSpPr>
          <p:nvPr>
            <p:ph type="dt" sz="half" idx="10"/>
          </p:nvPr>
        </p:nvSpPr>
        <p:spPr/>
        <p:txBody>
          <a:bodyPr/>
          <a:lstStyle/>
          <a:p>
            <a:fld id="{DA0D4096-05C5-4A27-AC70-92FD670632B1}" type="datetimeFigureOut">
              <a:rPr lang="zh-CN" altLang="en-US">
                <a:solidFill>
                  <a:prstClr val="black">
                    <a:tint val="75000"/>
                  </a:prstClr>
                </a:solidFill>
              </a:rPr>
              <a:pPr/>
              <a:t>2015/11/5</a:t>
            </a:fld>
            <a:endParaRPr lang="zh-CN"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CN"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34DC642-9B7D-4F39-96AA-6DE776DA42E9}"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76913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28865"/>
            <a:ext cx="2057400" cy="4876271"/>
          </a:xfrm>
        </p:spPr>
        <p:txBody>
          <a:bodyPr vert="eaVert"/>
          <a:lstStyle/>
          <a:p>
            <a:r>
              <a:rPr lang="zh-TW" altLang="en-US" smtClean="0"/>
              <a:t>按一下以編輯母片標題樣式</a:t>
            </a:r>
            <a:endParaRPr lang="zh-CN" altLang="en-US"/>
          </a:p>
        </p:txBody>
      </p:sp>
      <p:sp>
        <p:nvSpPr>
          <p:cNvPr id="3" name="直排文字版面配置區 2"/>
          <p:cNvSpPr>
            <a:spLocks noGrp="1"/>
          </p:cNvSpPr>
          <p:nvPr>
            <p:ph type="body" orient="vert" idx="1"/>
          </p:nvPr>
        </p:nvSpPr>
        <p:spPr>
          <a:xfrm>
            <a:off x="457200" y="228865"/>
            <a:ext cx="6019800" cy="487627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日期版面配置區 3"/>
          <p:cNvSpPr>
            <a:spLocks noGrp="1"/>
          </p:cNvSpPr>
          <p:nvPr>
            <p:ph type="dt" sz="half" idx="10"/>
          </p:nvPr>
        </p:nvSpPr>
        <p:spPr/>
        <p:txBody>
          <a:bodyPr/>
          <a:lstStyle/>
          <a:p>
            <a:fld id="{DA0D4096-05C5-4A27-AC70-92FD670632B1}" type="datetimeFigureOut">
              <a:rPr lang="zh-CN" altLang="en-US">
                <a:solidFill>
                  <a:prstClr val="black">
                    <a:tint val="75000"/>
                  </a:prstClr>
                </a:solidFill>
              </a:rPr>
              <a:pPr/>
              <a:t>2015/11/5</a:t>
            </a:fld>
            <a:endParaRPr lang="zh-CN"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CN"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34DC642-9B7D-4F39-96AA-6DE776DA42E9}"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6951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9BA260F9-859E-4FF2-A8A7-F98B23AC2A5B}" type="datetime1">
              <a:rPr lang="zh-CN" altLang="en-US">
                <a:solidFill>
                  <a:prstClr val="black">
                    <a:tint val="75000"/>
                  </a:prstClr>
                </a:solidFill>
              </a:rPr>
              <a:pPr>
                <a:defRPr/>
              </a:pPr>
              <a:t>2015/11/5</a:t>
            </a:fld>
            <a:endParaRPr lang="zh-CN" altLang="en-US" sz="1800">
              <a:solidFill>
                <a:prstClr val="black"/>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solidFill>
                <a:prstClr val="black">
                  <a:tint val="75000"/>
                </a:prstClr>
              </a:solidFill>
            </a:endParaRPr>
          </a:p>
        </p:txBody>
      </p:sp>
      <p:sp>
        <p:nvSpPr>
          <p:cNvPr id="5" name="灯片编号占位符 5"/>
          <p:cNvSpPr>
            <a:spLocks noGrp="1" noChangeArrowheads="1"/>
          </p:cNvSpPr>
          <p:nvPr>
            <p:ph type="sldNum" sz="quarter" idx="12"/>
          </p:nvPr>
        </p:nvSpPr>
        <p:spPr>
          <a:ln/>
        </p:spPr>
        <p:txBody>
          <a:bodyPr/>
          <a:lstStyle>
            <a:lvl1pPr>
              <a:defRPr/>
            </a:lvl1pPr>
          </a:lstStyle>
          <a:p>
            <a:pPr>
              <a:defRPr/>
            </a:pPr>
            <a:fld id="{979EC2A4-1A5D-47A9-89F0-72F6EDEC0139}" type="slidenum">
              <a:rPr lang="zh-CN" altLang="en-US">
                <a:solidFill>
                  <a:prstClr val="black">
                    <a:tint val="75000"/>
                  </a:prstClr>
                </a:solidFill>
              </a:rPr>
              <a:pPr>
                <a:defRPr/>
              </a:pPr>
              <a:t>‹#›</a:t>
            </a:fld>
            <a:endParaRPr lang="zh-CN" altLang="en-US" sz="1800">
              <a:solidFill>
                <a:prstClr val="black"/>
              </a:solidFill>
            </a:endParaRPr>
          </a:p>
        </p:txBody>
      </p:sp>
    </p:spTree>
    <p:extLst>
      <p:ext uri="{BB962C8B-B14F-4D97-AF65-F5344CB8AC3E}">
        <p14:creationId xmlns:p14="http://schemas.microsoft.com/office/powerpoint/2010/main" val="1649687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1888"/>
            <a:ext cx="7772400" cy="113506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525"/>
            <a:ext cx="7772400" cy="12493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D13345B7-047A-4B7E-A8B4-5A99ACAD8A54}" type="datetime1">
              <a:rPr lang="zh-CN" altLang="en-US"/>
              <a:pPr>
                <a:defRPr/>
              </a:pPr>
              <a:t>2015/11/5</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C087A1C2-A738-4784-B4EE-CFC199F0C6EC}"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458490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BC5C7C24-796F-4923-BC1D-8449580DE0A3}" type="datetime1">
              <a:rPr lang="zh-CN" altLang="en-US"/>
              <a:pPr>
                <a:defRPr/>
              </a:pPr>
              <a:t>2015/11/5</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E931BDBD-02E9-435B-9B4D-5EB27A474097}"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91489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E9BDCB1C-18C8-4CA5-AC73-03B5A8C586DB}" type="datetime1">
              <a:rPr lang="zh-CN" altLang="en-US"/>
              <a:pPr>
                <a:defRPr/>
              </a:pPr>
              <a:t>2015/11/5</a:t>
            </a:fld>
            <a:endParaRPr lang="zh-CN" altLang="en-US" sz="1800">
              <a:solidFill>
                <a:schemeClr val="tx1"/>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a:ln/>
        </p:spPr>
        <p:txBody>
          <a:bodyPr/>
          <a:lstStyle>
            <a:lvl1pPr>
              <a:defRPr/>
            </a:lvl1pPr>
          </a:lstStyle>
          <a:p>
            <a:pPr>
              <a:defRPr/>
            </a:pPr>
            <a:fld id="{9BC250E6-A52A-4C8E-A702-03BBCE52C54C}"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63520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0271C063-A4D6-4C99-B6BF-3910F80212D0}" type="datetime1">
              <a:rPr lang="zh-CN" altLang="en-US"/>
              <a:pPr>
                <a:defRPr/>
              </a:pPr>
              <a:t>2015/11/5</a:t>
            </a:fld>
            <a:endParaRPr lang="zh-CN" altLang="en-US" sz="1800">
              <a:solidFill>
                <a:schemeClr val="tx1"/>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pPr>
              <a:defRPr/>
            </a:pPr>
            <a:fld id="{BA8CFE9E-010F-48B7-A311-53E2E5E2CC24}"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62437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5A471F84-62F8-4818-BC43-9E394EE18B24}" type="datetime1">
              <a:rPr lang="zh-CN" altLang="en-US"/>
              <a:pPr>
                <a:defRPr/>
              </a:pPr>
              <a:t>2015/11/5</a:t>
            </a:fld>
            <a:endParaRPr lang="zh-CN" altLang="en-US" sz="1800">
              <a:solidFill>
                <a:schemeClr val="tx1"/>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a:ln/>
        </p:spPr>
        <p:txBody>
          <a:bodyPr/>
          <a:lstStyle>
            <a:lvl1pPr>
              <a:defRPr/>
            </a:lvl1pPr>
          </a:lstStyle>
          <a:p>
            <a:pPr>
              <a:defRPr/>
            </a:pPr>
            <a:fld id="{50842FC7-73AF-4E54-9C2E-6010652C83E8}"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61229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013"/>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0D925C4E-107F-415D-8C79-2B9827B82231}" type="datetime1">
              <a:rPr lang="zh-CN" altLang="en-US"/>
              <a:pPr>
                <a:defRPr/>
              </a:pPr>
              <a:t>2015/11/5</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497E1AC7-FEB8-4DFF-BFAF-ABB05F8AE4FE}"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1340316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307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方正兰亭粗黑_GBK" charset="-122"/>
            </a:endParaRPr>
          </a:p>
        </p:txBody>
      </p:sp>
      <p:sp>
        <p:nvSpPr>
          <p:cNvPr id="4" name="文本占位符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8ECFE3CB-AC58-4542-964D-1B75DAD2CA63}" type="datetime1">
              <a:rPr lang="zh-CN" altLang="en-US"/>
              <a:pPr>
                <a:defRPr/>
              </a:pPr>
              <a:t>2015/11/5</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1D1E2821-5D30-4400-8E28-63308662CD94}"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497208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28600"/>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方正兰亭粗黑_GBK" charset="-122"/>
              </a:rPr>
              <a:t>单击此处编辑母版标题样式</a:t>
            </a:r>
          </a:p>
        </p:txBody>
      </p:sp>
      <p:sp>
        <p:nvSpPr>
          <p:cNvPr id="1027" name="文本占位符 2"/>
          <p:cNvSpPr>
            <a:spLocks noGrp="1" noChangeArrowheads="1"/>
          </p:cNvSpPr>
          <p:nvPr>
            <p:ph type="body" idx="1"/>
          </p:nvPr>
        </p:nvSpPr>
        <p:spPr bwMode="auto">
          <a:xfrm>
            <a:off x="457200" y="1333500"/>
            <a:ext cx="8229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方正兰亭粗黑_GBK" charset="-122"/>
              </a:rPr>
              <a:t>单击此处编辑母版文本样式</a:t>
            </a:r>
          </a:p>
          <a:p>
            <a:pPr lvl="1"/>
            <a:r>
              <a:rPr lang="zh-CN" altLang="zh-CN" smtClean="0">
                <a:sym typeface="方正兰亭粗黑_GBK" charset="-122"/>
              </a:rPr>
              <a:t>第二级</a:t>
            </a:r>
          </a:p>
          <a:p>
            <a:pPr lvl="2"/>
            <a:r>
              <a:rPr lang="zh-CN" altLang="zh-CN" smtClean="0">
                <a:sym typeface="方正兰亭粗黑_GBK" charset="-122"/>
              </a:rPr>
              <a:t>第三级</a:t>
            </a:r>
          </a:p>
          <a:p>
            <a:pPr lvl="3"/>
            <a:r>
              <a:rPr lang="zh-CN" altLang="zh-CN" smtClean="0">
                <a:sym typeface="方正兰亭粗黑_GBK" charset="-122"/>
              </a:rPr>
              <a:t>第四级</a:t>
            </a:r>
          </a:p>
          <a:p>
            <a:pPr lvl="4"/>
            <a:r>
              <a:rPr lang="zh-CN" altLang="zh-CN" smtClean="0">
                <a:sym typeface="方正兰亭粗黑_GBK" charset="-122"/>
              </a:rPr>
              <a:t>第五级</a:t>
            </a:r>
          </a:p>
        </p:txBody>
      </p:sp>
      <p:sp>
        <p:nvSpPr>
          <p:cNvPr id="1028" name="日期占位符 3"/>
          <p:cNvSpPr>
            <a:spLocks noGrp="1" noChangeArrowheads="1"/>
          </p:cNvSpPr>
          <p:nvPr>
            <p:ph type="dt" sz="half" idx="2"/>
          </p:nvPr>
        </p:nvSpPr>
        <p:spPr bwMode="auto">
          <a:xfrm>
            <a:off x="457200" y="5297488"/>
            <a:ext cx="21336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0EF0E82C-F0BA-45F1-BCD5-4DDE3C8C8B55}" type="datetime1">
              <a:rPr lang="zh-CN" altLang="en-US"/>
              <a:pPr>
                <a:defRPr/>
              </a:pPr>
              <a:t>2015/11/5</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3124200" y="5297488"/>
            <a:ext cx="28956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smtClean="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6553200" y="5297488"/>
            <a:ext cx="21336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117F76B8-B75F-4C0F-A00D-131717603D5D}" type="slidenum">
              <a:rPr lang="zh-CN" altLang="en-US"/>
              <a:pPr>
                <a:defRPr/>
              </a:pPr>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方正兰亭粗黑_GBK" charset="-122"/>
        </a:defRPr>
      </a:lvl1pPr>
      <a:lvl2pPr marL="914400" indent="-914400" algn="ctr" rtl="0" eaLnBrk="0" fontAlgn="base" hangingPunct="0">
        <a:spcBef>
          <a:spcPct val="0"/>
        </a:spcBef>
        <a:spcAft>
          <a:spcPct val="0"/>
        </a:spcAft>
        <a:defRPr sz="4400">
          <a:solidFill>
            <a:schemeClr val="tx1"/>
          </a:solidFill>
          <a:latin typeface="方正兰亭粗黑_GBK" charset="-122"/>
          <a:ea typeface="宋体" pitchFamily="2" charset="-122"/>
          <a:sym typeface="方正兰亭粗黑_GBK" charset="-122"/>
        </a:defRPr>
      </a:lvl2pPr>
      <a:lvl3pPr marL="914400" indent="-914400" algn="ctr" rtl="0" eaLnBrk="0" fontAlgn="base" hangingPunct="0">
        <a:spcBef>
          <a:spcPct val="0"/>
        </a:spcBef>
        <a:spcAft>
          <a:spcPct val="0"/>
        </a:spcAft>
        <a:defRPr sz="4400">
          <a:solidFill>
            <a:schemeClr val="tx1"/>
          </a:solidFill>
          <a:latin typeface="方正兰亭粗黑_GBK" charset="-122"/>
          <a:ea typeface="宋体" pitchFamily="2" charset="-122"/>
          <a:sym typeface="方正兰亭粗黑_GBK" charset="-122"/>
        </a:defRPr>
      </a:lvl3pPr>
      <a:lvl4pPr marL="914400" indent="-914400" algn="ctr" rtl="0" eaLnBrk="0" fontAlgn="base" hangingPunct="0">
        <a:spcBef>
          <a:spcPct val="0"/>
        </a:spcBef>
        <a:spcAft>
          <a:spcPct val="0"/>
        </a:spcAft>
        <a:defRPr sz="4400">
          <a:solidFill>
            <a:schemeClr val="tx1"/>
          </a:solidFill>
          <a:latin typeface="方正兰亭粗黑_GBK" charset="-122"/>
          <a:ea typeface="宋体" pitchFamily="2" charset="-122"/>
          <a:sym typeface="方正兰亭粗黑_GBK" charset="-122"/>
        </a:defRPr>
      </a:lvl4pPr>
      <a:lvl5pPr marL="914400" indent="-914400" algn="ctr" rtl="0" eaLnBrk="0" fontAlgn="base" hangingPunct="0">
        <a:spcBef>
          <a:spcPct val="0"/>
        </a:spcBef>
        <a:spcAft>
          <a:spcPct val="0"/>
        </a:spcAft>
        <a:defRPr sz="4400">
          <a:solidFill>
            <a:schemeClr val="tx1"/>
          </a:solidFill>
          <a:latin typeface="方正兰亭粗黑_GBK" charset="-122"/>
          <a:ea typeface="宋体" pitchFamily="2" charset="-122"/>
          <a:sym typeface="方正兰亭粗黑_GBK" charset="-122"/>
        </a:defRPr>
      </a:lvl5pPr>
      <a:lvl6pPr marL="1371600" indent="-914400" algn="ctr" rtl="0" fontAlgn="base">
        <a:spcBef>
          <a:spcPct val="0"/>
        </a:spcBef>
        <a:spcAft>
          <a:spcPct val="0"/>
        </a:spcAft>
        <a:defRPr sz="4400">
          <a:solidFill>
            <a:schemeClr val="tx1"/>
          </a:solidFill>
          <a:latin typeface="方正兰亭粗黑_GBK" charset="-122"/>
          <a:ea typeface="宋体" pitchFamily="2" charset="-122"/>
          <a:sym typeface="方正兰亭粗黑_GBK" charset="-122"/>
        </a:defRPr>
      </a:lvl6pPr>
      <a:lvl7pPr marL="1828800" indent="-914400" algn="ctr" rtl="0" fontAlgn="base">
        <a:spcBef>
          <a:spcPct val="0"/>
        </a:spcBef>
        <a:spcAft>
          <a:spcPct val="0"/>
        </a:spcAft>
        <a:defRPr sz="4400">
          <a:solidFill>
            <a:schemeClr val="tx1"/>
          </a:solidFill>
          <a:latin typeface="方正兰亭粗黑_GBK" charset="-122"/>
          <a:ea typeface="宋体" pitchFamily="2" charset="-122"/>
          <a:sym typeface="方正兰亭粗黑_GBK" charset="-122"/>
        </a:defRPr>
      </a:lvl7pPr>
      <a:lvl8pPr marL="2286000" indent="-914400" algn="ctr" rtl="0" fontAlgn="base">
        <a:spcBef>
          <a:spcPct val="0"/>
        </a:spcBef>
        <a:spcAft>
          <a:spcPct val="0"/>
        </a:spcAft>
        <a:defRPr sz="4400">
          <a:solidFill>
            <a:schemeClr val="tx1"/>
          </a:solidFill>
          <a:latin typeface="方正兰亭粗黑_GBK" charset="-122"/>
          <a:ea typeface="宋体" pitchFamily="2" charset="-122"/>
          <a:sym typeface="方正兰亭粗黑_GBK" charset="-122"/>
        </a:defRPr>
      </a:lvl8pPr>
      <a:lvl9pPr marL="2743200" indent="-914400" algn="ctr" rtl="0" fontAlgn="base">
        <a:spcBef>
          <a:spcPct val="0"/>
        </a:spcBef>
        <a:spcAft>
          <a:spcPct val="0"/>
        </a:spcAft>
        <a:defRPr sz="4400">
          <a:solidFill>
            <a:schemeClr val="tx1"/>
          </a:solidFill>
          <a:latin typeface="方正兰亭粗黑_GBK" charset="-122"/>
          <a:ea typeface="宋体" pitchFamily="2" charset="-122"/>
          <a:sym typeface="方正兰亭粗黑_GBK" charset="-122"/>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方正兰亭粗黑_GBK" charset="-122"/>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方正兰亭粗黑_GBK" charset="-122"/>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方正兰亭粗黑_GBK" charset="-122"/>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方正兰亭粗黑_GBK" charset="-122"/>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方正兰亭粗黑_GBK" charset="-122"/>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方正兰亭粗黑_GBK" charset="-122"/>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方正兰亭粗黑_GBK" charset="-122"/>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方正兰亭粗黑_GBK" charset="-122"/>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方正兰亭粗黑_GBK"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TW" altLang="en-US" smtClean="0"/>
              <a:t>按一下以編輯母片標題樣式</a:t>
            </a:r>
            <a:endParaRPr lang="zh-CN" altLang="en-US"/>
          </a:p>
        </p:txBody>
      </p:sp>
      <p:sp>
        <p:nvSpPr>
          <p:cNvPr id="3" name="文字版面配置區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日期版面配置區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buFontTx/>
              <a:buNone/>
            </a:pPr>
            <a:fld id="{DA0D4096-05C5-4A27-AC70-92FD670632B1}" type="datetimeFigureOut">
              <a:rPr lang="zh-CN" altLang="en-US">
                <a:solidFill>
                  <a:prstClr val="black">
                    <a:tint val="75000"/>
                  </a:prstClr>
                </a:solidFill>
                <a:latin typeface="Calibri"/>
                <a:ea typeface="宋体"/>
              </a:rPr>
              <a:pPr fontAlgn="auto">
                <a:spcBef>
                  <a:spcPts val="0"/>
                </a:spcBef>
                <a:spcAft>
                  <a:spcPts val="0"/>
                </a:spcAft>
                <a:buFontTx/>
                <a:buNone/>
              </a:pPr>
              <a:t>2015/11/5</a:t>
            </a:fld>
            <a:endParaRPr lang="zh-CN" altLang="en-US">
              <a:solidFill>
                <a:prstClr val="black">
                  <a:tint val="75000"/>
                </a:prstClr>
              </a:solidFill>
              <a:latin typeface="Calibri"/>
              <a:ea typeface="宋体"/>
            </a:endParaRPr>
          </a:p>
        </p:txBody>
      </p:sp>
      <p:sp>
        <p:nvSpPr>
          <p:cNvPr id="5" name="頁尾版面配置區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buFontTx/>
              <a:buNone/>
            </a:pPr>
            <a:endParaRPr lang="zh-CN" altLang="en-US">
              <a:solidFill>
                <a:prstClr val="black">
                  <a:tint val="75000"/>
                </a:prstClr>
              </a:solidFill>
              <a:latin typeface="Calibri"/>
              <a:ea typeface="宋体"/>
            </a:endParaRPr>
          </a:p>
        </p:txBody>
      </p:sp>
      <p:sp>
        <p:nvSpPr>
          <p:cNvPr id="6" name="投影片編號版面配置區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buFontTx/>
              <a:buNone/>
            </a:pPr>
            <a:fld id="{E34DC642-9B7D-4F39-96AA-6DE776DA42E9}" type="slidenum">
              <a:rPr lang="zh-CN" altLang="en-US">
                <a:solidFill>
                  <a:prstClr val="black">
                    <a:tint val="75000"/>
                  </a:prstClr>
                </a:solidFill>
                <a:latin typeface="Calibri"/>
                <a:ea typeface="宋体"/>
              </a:rPr>
              <a:pPr fontAlgn="auto">
                <a:spcBef>
                  <a:spcPts val="0"/>
                </a:spcBef>
                <a:spcAft>
                  <a:spcPts val="0"/>
                </a:spcAft>
                <a:buFontTx/>
                <a:buNone/>
              </a:pPr>
              <a:t>‹#›</a:t>
            </a:fld>
            <a:endParaRPr lang="zh-CN" altLang="en-US">
              <a:solidFill>
                <a:prstClr val="black">
                  <a:tint val="75000"/>
                </a:prstClr>
              </a:solidFill>
              <a:latin typeface="Calibri"/>
              <a:ea typeface="宋体"/>
            </a:endParaRPr>
          </a:p>
        </p:txBody>
      </p:sp>
    </p:spTree>
    <p:extLst>
      <p:ext uri="{BB962C8B-B14F-4D97-AF65-F5344CB8AC3E}">
        <p14:creationId xmlns:p14="http://schemas.microsoft.com/office/powerpoint/2010/main" val="397331092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4.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29.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3.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40.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1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48.jpeg"/><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2.xml"/><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9.jpeg"/><Relationship Id="rId1" Type="http://schemas.openxmlformats.org/officeDocument/2006/relationships/slideLayout" Target="../slideLayouts/slideLayout12.xml"/><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6.emf"/><Relationship Id="rId5" Type="http://schemas.openxmlformats.org/officeDocument/2006/relationships/oleObject" Target="../embeddings/Microsoft_Excel_97-2003____2.xls"/><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7.emf"/><Relationship Id="rId5" Type="http://schemas.openxmlformats.org/officeDocument/2006/relationships/oleObject" Target="../embeddings/Microsoft_Excel_97-2003____3.xls"/><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Microsoft_Excel_97-2003____1.xls"/><Relationship Id="rId5" Type="http://schemas.openxmlformats.org/officeDocument/2006/relationships/oleObject" Target="../embeddings/oleObject1.bin"/><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等腰三角形 4"/>
          <p:cNvSpPr>
            <a:spLocks noChangeArrowheads="1"/>
          </p:cNvSpPr>
          <p:nvPr/>
        </p:nvSpPr>
        <p:spPr bwMode="auto">
          <a:xfrm rot="5400000">
            <a:off x="-15875" y="315913"/>
            <a:ext cx="287337" cy="249238"/>
          </a:xfrm>
          <a:prstGeom prst="triangle">
            <a:avLst>
              <a:gd name="adj" fmla="val 50000"/>
            </a:avLst>
          </a:prstGeom>
          <a:solidFill>
            <a:srgbClr val="7F7F7F"/>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077" name="TextBox 1"/>
          <p:cNvSpPr>
            <a:spLocks noChangeArrowheads="1"/>
          </p:cNvSpPr>
          <p:nvPr/>
        </p:nvSpPr>
        <p:spPr bwMode="auto">
          <a:xfrm>
            <a:off x="283465" y="1579617"/>
            <a:ext cx="590371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3500" b="1" dirty="0" smtClean="0">
                <a:solidFill>
                  <a:schemeClr val="tx1">
                    <a:lumMod val="75000"/>
                    <a:lumOff val="25000"/>
                  </a:schemeClr>
                </a:solidFill>
                <a:latin typeface="Times New Roman" panose="02020603050405020304" pitchFamily="18" charset="0"/>
                <a:ea typeface="方正细圆简体" charset="-122"/>
                <a:cs typeface="Times New Roman" panose="02020603050405020304" pitchFamily="18" charset="0"/>
                <a:sym typeface="方正细圆简体" charset="-122"/>
              </a:rPr>
              <a:t>College of Social Sciences,</a:t>
            </a:r>
          </a:p>
          <a:p>
            <a:pPr algn="r" eaLnBrk="1" hangingPunct="1"/>
            <a:r>
              <a:rPr lang="en-US" altLang="zh-CN" sz="5000" b="1" dirty="0" smtClean="0">
                <a:solidFill>
                  <a:schemeClr val="tx1">
                    <a:lumMod val="75000"/>
                    <a:lumOff val="25000"/>
                  </a:schemeClr>
                </a:solidFill>
                <a:latin typeface="Times New Roman" panose="02020603050405020304" pitchFamily="18" charset="0"/>
                <a:ea typeface="方正细圆简体" charset="-122"/>
                <a:cs typeface="Times New Roman" panose="02020603050405020304" pitchFamily="18" charset="0"/>
                <a:sym typeface="方正细圆简体" charset="-122"/>
              </a:rPr>
              <a:t>              NCCU</a:t>
            </a:r>
          </a:p>
          <a:p>
            <a:pPr eaLnBrk="1" hangingPunct="1"/>
            <a:endParaRPr lang="en-US" altLang="zh-CN" sz="3500" dirty="0" smtClean="0">
              <a:solidFill>
                <a:srgbClr val="53C3B0"/>
              </a:solidFill>
              <a:latin typeface="方正细圆简体" charset="-122"/>
              <a:ea typeface="方正细圆简体" charset="-122"/>
              <a:sym typeface="方正细圆简体" charset="-122"/>
            </a:endParaRPr>
          </a:p>
        </p:txBody>
      </p:sp>
      <p:pic>
        <p:nvPicPr>
          <p:cNvPr id="3079" name="图片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3225" y="1525588"/>
            <a:ext cx="2066925"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矩形 7"/>
          <p:cNvSpPr>
            <a:spLocks noChangeArrowheads="1"/>
          </p:cNvSpPr>
          <p:nvPr/>
        </p:nvSpPr>
        <p:spPr bwMode="auto">
          <a:xfrm>
            <a:off x="8847138" y="1525588"/>
            <a:ext cx="296862" cy="1544637"/>
          </a:xfrm>
          <a:prstGeom prst="rect">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081" name="矩形 8"/>
          <p:cNvSpPr>
            <a:spLocks noChangeArrowheads="1"/>
          </p:cNvSpPr>
          <p:nvPr/>
        </p:nvSpPr>
        <p:spPr bwMode="auto">
          <a:xfrm flipH="1">
            <a:off x="3175" y="3541713"/>
            <a:ext cx="1598613" cy="1311275"/>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082" name="矩形 9"/>
          <p:cNvSpPr>
            <a:spLocks noChangeArrowheads="1"/>
          </p:cNvSpPr>
          <p:nvPr/>
        </p:nvSpPr>
        <p:spPr bwMode="auto">
          <a:xfrm flipH="1">
            <a:off x="4835525" y="3543300"/>
            <a:ext cx="1598613" cy="1311275"/>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a:solidFill>
                  <a:srgbClr val="FFFFFF"/>
                </a:solidFill>
                <a:latin typeface="方正兰亭粗黑_GBK" charset="-122"/>
                <a:ea typeface="方正兰亭粗黑_GBK" charset="-122"/>
                <a:sym typeface="方正兰亭粗黑_GBK" charset="-122"/>
              </a:rPr>
              <a:t>z</a:t>
            </a:r>
          </a:p>
        </p:txBody>
      </p:sp>
      <p:sp>
        <p:nvSpPr>
          <p:cNvPr id="3083" name="矩形 10"/>
          <p:cNvSpPr>
            <a:spLocks noChangeArrowheads="1"/>
          </p:cNvSpPr>
          <p:nvPr/>
        </p:nvSpPr>
        <p:spPr bwMode="auto">
          <a:xfrm flipH="1">
            <a:off x="3235325" y="3541713"/>
            <a:ext cx="1600200" cy="1311275"/>
          </a:xfrm>
          <a:prstGeom prst="rect">
            <a:avLst/>
          </a:prstGeom>
          <a:solidFill>
            <a:srgbClr val="F4902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084" name="矩形 11"/>
          <p:cNvSpPr>
            <a:spLocks noChangeArrowheads="1"/>
          </p:cNvSpPr>
          <p:nvPr/>
        </p:nvSpPr>
        <p:spPr bwMode="auto">
          <a:xfrm flipH="1">
            <a:off x="1612900" y="3541713"/>
            <a:ext cx="1598613" cy="1311275"/>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085" name="矩形 12"/>
          <p:cNvSpPr>
            <a:spLocks noChangeArrowheads="1"/>
          </p:cNvSpPr>
          <p:nvPr/>
        </p:nvSpPr>
        <p:spPr bwMode="auto">
          <a:xfrm flipH="1">
            <a:off x="6445250" y="3533775"/>
            <a:ext cx="307975" cy="1304925"/>
          </a:xfrm>
          <a:prstGeom prst="rect">
            <a:avLst/>
          </a:prstGeom>
          <a:solidFill>
            <a:srgbClr val="EE363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pic>
        <p:nvPicPr>
          <p:cNvPr id="14" name="Picture 3" descr="CSS Logo"/>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6037" r="9468"/>
          <a:stretch>
            <a:fillRect/>
          </a:stretch>
        </p:blipFill>
        <p:spPr bwMode="auto">
          <a:xfrm>
            <a:off x="127793" y="80496"/>
            <a:ext cx="38862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6644836" y="3721572"/>
            <a:ext cx="2499164" cy="400110"/>
          </a:xfrm>
          <a:prstGeom prst="rect">
            <a:avLst/>
          </a:prstGeom>
          <a:noFill/>
        </p:spPr>
        <p:txBody>
          <a:bodyPr wrap="square" rtlCol="0">
            <a:spAutoFit/>
          </a:bodyPr>
          <a:lstStyle/>
          <a:p>
            <a:r>
              <a:rPr lang="zh-CN" altLang="en-US" sz="2000" b="1" dirty="0"/>
              <a:t>主講</a:t>
            </a:r>
            <a:r>
              <a:rPr lang="zh-CN" altLang="en-US" sz="2000" b="1" dirty="0" smtClean="0"/>
              <a:t>人：董祥開</a:t>
            </a:r>
            <a:r>
              <a:rPr lang="zh-TW" altLang="en-US" sz="2000" b="1" dirty="0" smtClean="0"/>
              <a:t>老師</a:t>
            </a:r>
            <a:endParaRPr lang="zh-CN" altLang="en-US" sz="2000"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ppt_x</p:attrName>
                                        </p:attrNameLst>
                                      </p:cBhvr>
                                      <p:tavLst>
                                        <p:tav tm="0">
                                          <p:val>
                                            <p:strVal val="0-#ppt_w/2"/>
                                          </p:val>
                                        </p:tav>
                                        <p:tav tm="100000">
                                          <p:val>
                                            <p:strVal val="#ppt_x"/>
                                          </p:val>
                                        </p:tav>
                                      </p:tavLst>
                                    </p:anim>
                                    <p:anim calcmode="lin" valueType="num">
                                      <p:cBhvr>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6" presetClass="entr" presetSubtype="0" fill="hold" grpId="0" nodeType="afterEffect">
                                  <p:stCondLst>
                                    <p:cond delay="0"/>
                                  </p:stCondLst>
                                  <p:iterate type="lt">
                                    <p:tmPct val="3333"/>
                                  </p:iterate>
                                  <p:childTnLst>
                                    <p:set>
                                      <p:cBhvr>
                                        <p:cTn id="11" dur="1" fill="hold">
                                          <p:stCondLst>
                                            <p:cond delay="0"/>
                                          </p:stCondLst>
                                        </p:cTn>
                                        <p:tgtEl>
                                          <p:spTgt spid="3077"/>
                                        </p:tgtEl>
                                        <p:attrNameLst>
                                          <p:attrName>style.visibility</p:attrName>
                                        </p:attrNameLst>
                                      </p:cBhvr>
                                      <p:to>
                                        <p:strVal val="visible"/>
                                      </p:to>
                                    </p:set>
                                    <p:anim by="(-#ppt_w*2)" calcmode="lin" valueType="num">
                                      <p:cBhvr rctx="PPT">
                                        <p:cTn id="12" dur="500" autoRev="1" fill="hold">
                                          <p:stCondLst>
                                            <p:cond delay="0"/>
                                          </p:stCondLst>
                                        </p:cTn>
                                        <p:tgtEl>
                                          <p:spTgt spid="3077"/>
                                        </p:tgtEl>
                                        <p:attrNameLst>
                                          <p:attrName>ppt_w</p:attrName>
                                        </p:attrNameLst>
                                      </p:cBhvr>
                                    </p:anim>
                                    <p:anim by="(#ppt_w*0.50)" calcmode="lin" valueType="num">
                                      <p:cBhvr>
                                        <p:cTn id="13" dur="500" decel="50000" autoRev="1" fill="hold">
                                          <p:stCondLst>
                                            <p:cond delay="0"/>
                                          </p:stCondLst>
                                        </p:cTn>
                                        <p:tgtEl>
                                          <p:spTgt spid="3077"/>
                                        </p:tgtEl>
                                        <p:attrNameLst>
                                          <p:attrName>ppt_x</p:attrName>
                                        </p:attrNameLst>
                                      </p:cBhvr>
                                    </p:anim>
                                    <p:anim to="(#ppt_y)" calcmode="lin" valueType="num">
                                      <p:cBhvr>
                                        <p:cTn id="14" dur="1000" fill="hold">
                                          <p:stCondLst>
                                            <p:cond delay="0"/>
                                          </p:stCondLst>
                                        </p:cTn>
                                        <p:tgtEl>
                                          <p:spTgt spid="3077"/>
                                        </p:tgtEl>
                                        <p:attrNameLst>
                                          <p:attrName>ppt_y</p:attrName>
                                        </p:attrNameLst>
                                      </p:cBhvr>
                                    </p:anim>
                                    <p:animRot by="21600000">
                                      <p:cBhvr>
                                        <p:cTn id="15" dur="1000" fill="hold">
                                          <p:stCondLst>
                                            <p:cond delay="0"/>
                                          </p:stCondLst>
                                        </p:cTn>
                                        <p:tgtEl>
                                          <p:spTgt spid="3077"/>
                                        </p:tgtEl>
                                        <p:attrNameLst>
                                          <p:attrName>r</p:attrName>
                                        </p:attrNameLst>
                                      </p:cBhvr>
                                    </p:animRot>
                                  </p:childTnLst>
                                </p:cTn>
                              </p:par>
                            </p:childTnLst>
                          </p:cTn>
                        </p:par>
                        <p:par>
                          <p:cTn id="16" fill="hold" nodeType="afterGroup">
                            <p:stCondLst>
                              <p:cond delay="2400"/>
                            </p:stCondLst>
                            <p:childTnLst>
                              <p:par>
                                <p:cTn id="17" presetID="18" presetClass="entr" presetSubtype="3" fill="hold" nodeType="afterEffect">
                                  <p:stCondLst>
                                    <p:cond delay="0"/>
                                  </p:stCondLst>
                                  <p:childTnLst>
                                    <p:set>
                                      <p:cBhvr>
                                        <p:cTn id="18" dur="1" fill="hold">
                                          <p:stCondLst>
                                            <p:cond delay="0"/>
                                          </p:stCondLst>
                                        </p:cTn>
                                        <p:tgtEl>
                                          <p:spTgt spid="3079"/>
                                        </p:tgtEl>
                                        <p:attrNameLst>
                                          <p:attrName>style.visibility</p:attrName>
                                        </p:attrNameLst>
                                      </p:cBhvr>
                                      <p:to>
                                        <p:strVal val="visible"/>
                                      </p:to>
                                    </p:set>
                                    <p:animEffect>
                                      <p:cBhvr>
                                        <p:cTn id="19" dur="500"/>
                                        <p:tgtEl>
                                          <p:spTgt spid="3079"/>
                                        </p:tgtEl>
                                      </p:cBhvr>
                                    </p:animEffect>
                                  </p:childTnLst>
                                </p:cTn>
                              </p:par>
                            </p:childTnLst>
                          </p:cTn>
                        </p:par>
                        <p:par>
                          <p:cTn id="20" fill="hold" nodeType="afterGroup">
                            <p:stCondLst>
                              <p:cond delay="2900"/>
                            </p:stCondLst>
                            <p:childTnLst>
                              <p:par>
                                <p:cTn id="21" presetID="22" presetClass="entr" presetSubtype="4" fill="hold" grpId="0" nodeType="afterEffect">
                                  <p:stCondLst>
                                    <p:cond delay="0"/>
                                  </p:stCondLst>
                                  <p:childTnLst>
                                    <p:set>
                                      <p:cBhvr>
                                        <p:cTn id="22" dur="1" fill="hold">
                                          <p:stCondLst>
                                            <p:cond delay="0"/>
                                          </p:stCondLst>
                                        </p:cTn>
                                        <p:tgtEl>
                                          <p:spTgt spid="3080"/>
                                        </p:tgtEl>
                                        <p:attrNameLst>
                                          <p:attrName>style.visibility</p:attrName>
                                        </p:attrNameLst>
                                      </p:cBhvr>
                                      <p:to>
                                        <p:strVal val="visible"/>
                                      </p:to>
                                    </p:set>
                                    <p:animEffect>
                                      <p:cBhvr>
                                        <p:cTn id="23" dur="500"/>
                                        <p:tgtEl>
                                          <p:spTgt spid="3080"/>
                                        </p:tgtEl>
                                      </p:cBhvr>
                                    </p:animEffect>
                                  </p:childTnLst>
                                </p:cTn>
                              </p:par>
                            </p:childTnLst>
                          </p:cTn>
                        </p:par>
                        <p:par>
                          <p:cTn id="24" fill="hold" nodeType="afterGroup">
                            <p:stCondLst>
                              <p:cond delay="3400"/>
                            </p:stCondLst>
                            <p:childTnLst>
                              <p:par>
                                <p:cTn id="25" presetID="2" presetClass="entr" presetSubtype="4" fill="hold" grpId="0" nodeType="afterEffect">
                                  <p:stCondLst>
                                    <p:cond delay="0"/>
                                  </p:stCondLst>
                                  <p:childTnLst>
                                    <p:set>
                                      <p:cBhvr>
                                        <p:cTn id="26" dur="1" fill="hold">
                                          <p:stCondLst>
                                            <p:cond delay="0"/>
                                          </p:stCondLst>
                                        </p:cTn>
                                        <p:tgtEl>
                                          <p:spTgt spid="3081"/>
                                        </p:tgtEl>
                                        <p:attrNameLst>
                                          <p:attrName>style.visibility</p:attrName>
                                        </p:attrNameLst>
                                      </p:cBhvr>
                                      <p:to>
                                        <p:strVal val="visible"/>
                                      </p:to>
                                    </p:set>
                                    <p:anim calcmode="lin" valueType="num">
                                      <p:cBhvr>
                                        <p:cTn id="27" dur="500" fill="hold"/>
                                        <p:tgtEl>
                                          <p:spTgt spid="3081"/>
                                        </p:tgtEl>
                                        <p:attrNameLst>
                                          <p:attrName>ppt_x</p:attrName>
                                        </p:attrNameLst>
                                      </p:cBhvr>
                                      <p:tavLst>
                                        <p:tav tm="0">
                                          <p:val>
                                            <p:strVal val="#ppt_x"/>
                                          </p:val>
                                        </p:tav>
                                        <p:tav tm="100000">
                                          <p:val>
                                            <p:strVal val="#ppt_x"/>
                                          </p:val>
                                        </p:tav>
                                      </p:tavLst>
                                    </p:anim>
                                    <p:anim calcmode="lin" valueType="num">
                                      <p:cBhvr>
                                        <p:cTn id="28" dur="500" fill="hold"/>
                                        <p:tgtEl>
                                          <p:spTgt spid="308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84"/>
                                        </p:tgtEl>
                                        <p:attrNameLst>
                                          <p:attrName>style.visibility</p:attrName>
                                        </p:attrNameLst>
                                      </p:cBhvr>
                                      <p:to>
                                        <p:strVal val="visible"/>
                                      </p:to>
                                    </p:set>
                                    <p:anim calcmode="lin" valueType="num">
                                      <p:cBhvr>
                                        <p:cTn id="31" dur="500" fill="hold"/>
                                        <p:tgtEl>
                                          <p:spTgt spid="3084"/>
                                        </p:tgtEl>
                                        <p:attrNameLst>
                                          <p:attrName>ppt_x</p:attrName>
                                        </p:attrNameLst>
                                      </p:cBhvr>
                                      <p:tavLst>
                                        <p:tav tm="0">
                                          <p:val>
                                            <p:strVal val="#ppt_x"/>
                                          </p:val>
                                        </p:tav>
                                        <p:tav tm="100000">
                                          <p:val>
                                            <p:strVal val="#ppt_x"/>
                                          </p:val>
                                        </p:tav>
                                      </p:tavLst>
                                    </p:anim>
                                    <p:anim calcmode="lin" valueType="num">
                                      <p:cBhvr>
                                        <p:cTn id="32" dur="500" fill="hold"/>
                                        <p:tgtEl>
                                          <p:spTgt spid="308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83"/>
                                        </p:tgtEl>
                                        <p:attrNameLst>
                                          <p:attrName>style.visibility</p:attrName>
                                        </p:attrNameLst>
                                      </p:cBhvr>
                                      <p:to>
                                        <p:strVal val="visible"/>
                                      </p:to>
                                    </p:set>
                                    <p:anim calcmode="lin" valueType="num">
                                      <p:cBhvr>
                                        <p:cTn id="35" dur="500" fill="hold"/>
                                        <p:tgtEl>
                                          <p:spTgt spid="3083"/>
                                        </p:tgtEl>
                                        <p:attrNameLst>
                                          <p:attrName>ppt_x</p:attrName>
                                        </p:attrNameLst>
                                      </p:cBhvr>
                                      <p:tavLst>
                                        <p:tav tm="0">
                                          <p:val>
                                            <p:strVal val="#ppt_x"/>
                                          </p:val>
                                        </p:tav>
                                        <p:tav tm="100000">
                                          <p:val>
                                            <p:strVal val="#ppt_x"/>
                                          </p:val>
                                        </p:tav>
                                      </p:tavLst>
                                    </p:anim>
                                    <p:anim calcmode="lin" valueType="num">
                                      <p:cBhvr>
                                        <p:cTn id="36" dur="500" fill="hold"/>
                                        <p:tgtEl>
                                          <p:spTgt spid="308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082"/>
                                        </p:tgtEl>
                                        <p:attrNameLst>
                                          <p:attrName>style.visibility</p:attrName>
                                        </p:attrNameLst>
                                      </p:cBhvr>
                                      <p:to>
                                        <p:strVal val="visible"/>
                                      </p:to>
                                    </p:set>
                                    <p:anim calcmode="lin" valueType="num">
                                      <p:cBhvr>
                                        <p:cTn id="39" dur="500" fill="hold"/>
                                        <p:tgtEl>
                                          <p:spTgt spid="3082"/>
                                        </p:tgtEl>
                                        <p:attrNameLst>
                                          <p:attrName>ppt_x</p:attrName>
                                        </p:attrNameLst>
                                      </p:cBhvr>
                                      <p:tavLst>
                                        <p:tav tm="0">
                                          <p:val>
                                            <p:strVal val="#ppt_x"/>
                                          </p:val>
                                        </p:tav>
                                        <p:tav tm="100000">
                                          <p:val>
                                            <p:strVal val="#ppt_x"/>
                                          </p:val>
                                        </p:tav>
                                      </p:tavLst>
                                    </p:anim>
                                    <p:anim calcmode="lin" valueType="num">
                                      <p:cBhvr>
                                        <p:cTn id="40" dur="500" fill="hold"/>
                                        <p:tgtEl>
                                          <p:spTgt spid="3082"/>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3900"/>
                            </p:stCondLst>
                            <p:childTnLst>
                              <p:par>
                                <p:cTn id="42" presetID="22" presetClass="entr" presetSubtype="1" fill="hold" grpId="0" nodeType="afterEffect">
                                  <p:stCondLst>
                                    <p:cond delay="0"/>
                                  </p:stCondLst>
                                  <p:childTnLst>
                                    <p:set>
                                      <p:cBhvr>
                                        <p:cTn id="43" dur="1" fill="hold">
                                          <p:stCondLst>
                                            <p:cond delay="0"/>
                                          </p:stCondLst>
                                        </p:cTn>
                                        <p:tgtEl>
                                          <p:spTgt spid="3085"/>
                                        </p:tgtEl>
                                        <p:attrNameLst>
                                          <p:attrName>style.visibility</p:attrName>
                                        </p:attrNameLst>
                                      </p:cBhvr>
                                      <p:to>
                                        <p:strVal val="visible"/>
                                      </p:to>
                                    </p:set>
                                    <p:animEffect>
                                      <p:cBhvr>
                                        <p:cTn id="44" dur="500"/>
                                        <p:tgtEl>
                                          <p:spTgt spid="308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ldLvl="0" animBg="1" autoUpdateAnimBg="0"/>
      <p:bldP spid="3077" grpId="0" bldLvl="0" autoUpdateAnimBg="0"/>
      <p:bldP spid="3080" grpId="0" bldLvl="0" animBg="1" autoUpdateAnimBg="0"/>
      <p:bldP spid="3081" grpId="0" bldLvl="0" animBg="1" autoUpdateAnimBg="0"/>
      <p:bldP spid="3082" grpId="0" bldLvl="0" animBg="1" autoUpdateAnimBg="0"/>
      <p:bldP spid="3083" grpId="0" bldLvl="0" animBg="1" autoUpdateAnimBg="0"/>
      <p:bldP spid="3084" grpId="0" bldLvl="0" animBg="1" autoUpdateAnimBg="0"/>
      <p:bldP spid="3085" grpId="0" bldLvl="0" animBg="1" autoUpdateAnimBg="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0" y="265113"/>
            <a:ext cx="179388" cy="720725"/>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1" name="TextBox 4"/>
          <p:cNvSpPr>
            <a:spLocks noChangeArrowheads="1"/>
          </p:cNvSpPr>
          <p:nvPr/>
        </p:nvSpPr>
        <p:spPr bwMode="auto">
          <a:xfrm>
            <a:off x="201614" y="1841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800" b="1" dirty="0" smtClean="0">
                <a:solidFill>
                  <a:srgbClr val="262626"/>
                </a:solidFill>
                <a:latin typeface="微软雅黑" pitchFamily="34" charset="-122"/>
                <a:ea typeface="微软雅黑" pitchFamily="34" charset="-122"/>
                <a:sym typeface="微软雅黑" pitchFamily="34" charset="-122"/>
              </a:rPr>
              <a:t>政治學系</a:t>
            </a:r>
            <a:endParaRPr lang="zh-CN" altLang="en-US" sz="2800" b="1" dirty="0">
              <a:solidFill>
                <a:srgbClr val="262626"/>
              </a:solidFill>
              <a:latin typeface="微软雅黑" pitchFamily="34" charset="-122"/>
              <a:ea typeface="微软雅黑" pitchFamily="34" charset="-122"/>
              <a:sym typeface="微软雅黑" pitchFamily="34" charset="-122"/>
            </a:endParaRPr>
          </a:p>
        </p:txBody>
      </p:sp>
      <p:sp>
        <p:nvSpPr>
          <p:cNvPr id="27654" name="矩形 6"/>
          <p:cNvSpPr>
            <a:spLocks noChangeArrowheads="1"/>
          </p:cNvSpPr>
          <p:nvPr/>
        </p:nvSpPr>
        <p:spPr bwMode="auto">
          <a:xfrm>
            <a:off x="0" y="5570538"/>
            <a:ext cx="2266950" cy="144462"/>
          </a:xfrm>
          <a:prstGeom prst="rect">
            <a:avLst/>
          </a:prstGeom>
          <a:solidFill>
            <a:srgbClr val="F4902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5" name="矩形 7"/>
          <p:cNvSpPr>
            <a:spLocks noChangeArrowheads="1"/>
          </p:cNvSpPr>
          <p:nvPr/>
        </p:nvSpPr>
        <p:spPr bwMode="auto">
          <a:xfrm>
            <a:off x="2266950" y="5570538"/>
            <a:ext cx="2305050" cy="144462"/>
          </a:xfrm>
          <a:prstGeom prst="rect">
            <a:avLst/>
          </a:prstGeom>
          <a:solidFill>
            <a:srgbClr val="EE363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6" name="矩形 8"/>
          <p:cNvSpPr>
            <a:spLocks noChangeArrowheads="1"/>
          </p:cNvSpPr>
          <p:nvPr/>
        </p:nvSpPr>
        <p:spPr bwMode="auto">
          <a:xfrm>
            <a:off x="4572000" y="5570538"/>
            <a:ext cx="2266950" cy="144462"/>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7" name="矩形 9"/>
          <p:cNvSpPr>
            <a:spLocks noChangeArrowheads="1"/>
          </p:cNvSpPr>
          <p:nvPr/>
        </p:nvSpPr>
        <p:spPr bwMode="auto">
          <a:xfrm>
            <a:off x="6838950" y="5570538"/>
            <a:ext cx="2305050" cy="144462"/>
          </a:xfrm>
          <a:prstGeom prst="rect">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 name="空心弧 10"/>
          <p:cNvSpPr>
            <a:spLocks noChangeArrowheads="1"/>
          </p:cNvSpPr>
          <p:nvPr/>
        </p:nvSpPr>
        <p:spPr bwMode="auto">
          <a:xfrm rot="-5400000">
            <a:off x="1150938" y="2116138"/>
            <a:ext cx="2197100" cy="2200275"/>
          </a:xfrm>
          <a:custGeom>
            <a:avLst/>
            <a:gdLst>
              <a:gd name="T0" fmla="*/ 1098550 w 21600"/>
              <a:gd name="T1" fmla="*/ 0 h 21600"/>
              <a:gd name="T2" fmla="*/ 220727 w 21600"/>
              <a:gd name="T3" fmla="*/ 1595811 h 21600"/>
              <a:gd name="T4" fmla="*/ 1098550 w 21600"/>
              <a:gd name="T5" fmla="*/ 181930 h 21600"/>
              <a:gd name="T6" fmla="*/ 1976373 w 21600"/>
              <a:gd name="T7" fmla="*/ 1595811 h 21600"/>
              <a:gd name="T8" fmla="*/ 0 60000 65536"/>
              <a:gd name="T9" fmla="*/ 0 60000 65536"/>
              <a:gd name="T10" fmla="*/ 0 60000 65536"/>
              <a:gd name="T11" fmla="*/ 0 60000 65536"/>
              <a:gd name="T12" fmla="*/ 0 w 21600"/>
              <a:gd name="T13" fmla="*/ 0 h 21600"/>
              <a:gd name="T14" fmla="*/ 21600 w 21600"/>
              <a:gd name="T15" fmla="*/ 13691 h 21600"/>
            </a:gdLst>
            <a:ahLst/>
            <a:cxnLst>
              <a:cxn ang="T8">
                <a:pos x="T0" y="T1"/>
              </a:cxn>
              <a:cxn ang="T9">
                <a:pos x="T2" y="T3"/>
              </a:cxn>
              <a:cxn ang="T10">
                <a:pos x="T4" y="T5"/>
              </a:cxn>
              <a:cxn ang="T11">
                <a:pos x="T6" y="T7"/>
              </a:cxn>
            </a:cxnLst>
            <a:rect l="T12" t="T13" r="T14" b="T15"/>
            <a:pathLst>
              <a:path w="21600" h="21600">
                <a:moveTo>
                  <a:pt x="2948" y="15227"/>
                </a:moveTo>
                <a:cubicBezTo>
                  <a:pt x="2186" y="13876"/>
                  <a:pt x="1786" y="12351"/>
                  <a:pt x="1786" y="10800"/>
                </a:cubicBezTo>
                <a:cubicBezTo>
                  <a:pt x="1786" y="5821"/>
                  <a:pt x="5821" y="1786"/>
                  <a:pt x="10800" y="1786"/>
                </a:cubicBezTo>
                <a:cubicBezTo>
                  <a:pt x="15778" y="1786"/>
                  <a:pt x="19814" y="5821"/>
                  <a:pt x="19814" y="10800"/>
                </a:cubicBezTo>
                <a:cubicBezTo>
                  <a:pt x="19814" y="12351"/>
                  <a:pt x="19413" y="13876"/>
                  <a:pt x="18651" y="15227"/>
                </a:cubicBezTo>
                <a:lnTo>
                  <a:pt x="20207" y="16105"/>
                </a:lnTo>
                <a:cubicBezTo>
                  <a:pt x="21120" y="14486"/>
                  <a:pt x="21600" y="12658"/>
                  <a:pt x="21600" y="10800"/>
                </a:cubicBezTo>
                <a:cubicBezTo>
                  <a:pt x="21600" y="4835"/>
                  <a:pt x="16764" y="0"/>
                  <a:pt x="10800" y="0"/>
                </a:cubicBezTo>
                <a:cubicBezTo>
                  <a:pt x="4835" y="0"/>
                  <a:pt x="0" y="4835"/>
                  <a:pt x="0" y="10800"/>
                </a:cubicBezTo>
                <a:cubicBezTo>
                  <a:pt x="-1" y="12658"/>
                  <a:pt x="479" y="14486"/>
                  <a:pt x="1392" y="16105"/>
                </a:cubicBezTo>
                <a:lnTo>
                  <a:pt x="2948" y="15227"/>
                </a:lnTo>
                <a:close/>
              </a:path>
            </a:pathLst>
          </a:custGeom>
          <a:solidFill>
            <a:srgbClr val="EE3636"/>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27658" name="空心弧 11"/>
          <p:cNvSpPr>
            <a:spLocks noChangeArrowheads="1"/>
          </p:cNvSpPr>
          <p:nvPr/>
        </p:nvSpPr>
        <p:spPr bwMode="auto">
          <a:xfrm rot="-5173817">
            <a:off x="1327151" y="2293938"/>
            <a:ext cx="1822450" cy="1825625"/>
          </a:xfrm>
          <a:custGeom>
            <a:avLst/>
            <a:gdLst>
              <a:gd name="T0" fmla="*/ 911225 w 21600"/>
              <a:gd name="T1" fmla="*/ 0 h 21600"/>
              <a:gd name="T2" fmla="*/ 140902 w 21600"/>
              <a:gd name="T3" fmla="*/ 620966 h 21600"/>
              <a:gd name="T4" fmla="*/ 911225 w 21600"/>
              <a:gd name="T5" fmla="*/ 175632 h 21600"/>
              <a:gd name="T6" fmla="*/ 1681548 w 21600"/>
              <a:gd name="T7" fmla="*/ 620966 h 21600"/>
              <a:gd name="T8" fmla="*/ 0 60000 65536"/>
              <a:gd name="T9" fmla="*/ 0 60000 65536"/>
              <a:gd name="T10" fmla="*/ 0 60000 65536"/>
              <a:gd name="T11" fmla="*/ 0 60000 65536"/>
              <a:gd name="T12" fmla="*/ 0 w 21600"/>
              <a:gd name="T13" fmla="*/ 0 h 21600"/>
              <a:gd name="T14" fmla="*/ 21600 w 21600"/>
              <a:gd name="T15" fmla="*/ 3969 h 21600"/>
            </a:gdLst>
            <a:ahLst/>
            <a:cxnLst>
              <a:cxn ang="T8">
                <a:pos x="T0" y="T1"/>
              </a:cxn>
              <a:cxn ang="T9">
                <a:pos x="T2" y="T3"/>
              </a:cxn>
              <a:cxn ang="T10">
                <a:pos x="T4" y="T5"/>
              </a:cxn>
              <a:cxn ang="T11">
                <a:pos x="T6" y="T7"/>
              </a:cxn>
            </a:cxnLst>
            <a:rect l="T12" t="T13" r="T14" b="T15"/>
            <a:pathLst>
              <a:path w="21600" h="21600">
                <a:moveTo>
                  <a:pt x="2641" y="7714"/>
                </a:moveTo>
                <a:cubicBezTo>
                  <a:pt x="3924" y="4322"/>
                  <a:pt x="7173" y="2078"/>
                  <a:pt x="10799" y="2078"/>
                </a:cubicBezTo>
                <a:cubicBezTo>
                  <a:pt x="14426" y="2077"/>
                  <a:pt x="17675" y="4322"/>
                  <a:pt x="18958" y="7714"/>
                </a:cubicBezTo>
                <a:lnTo>
                  <a:pt x="20901" y="6979"/>
                </a:lnTo>
                <a:cubicBezTo>
                  <a:pt x="19313" y="2779"/>
                  <a:pt x="15290" y="0"/>
                  <a:pt x="10800" y="0"/>
                </a:cubicBezTo>
                <a:cubicBezTo>
                  <a:pt x="6309" y="-1"/>
                  <a:pt x="2286" y="2779"/>
                  <a:pt x="698" y="6979"/>
                </a:cubicBezTo>
                <a:lnTo>
                  <a:pt x="2641" y="7714"/>
                </a:lnTo>
                <a:close/>
              </a:path>
            </a:pathLst>
          </a:custGeom>
          <a:solidFill>
            <a:srgbClr val="F49022"/>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27659" name="空心弧 12"/>
          <p:cNvSpPr>
            <a:spLocks noChangeArrowheads="1"/>
          </p:cNvSpPr>
          <p:nvPr/>
        </p:nvSpPr>
        <p:spPr bwMode="auto">
          <a:xfrm rot="-5400000">
            <a:off x="949325" y="1936750"/>
            <a:ext cx="2560638" cy="2560638"/>
          </a:xfrm>
          <a:custGeom>
            <a:avLst/>
            <a:gdLst>
              <a:gd name="T0" fmla="*/ 1280319 w 21600"/>
              <a:gd name="T1" fmla="*/ 0 h 21600"/>
              <a:gd name="T2" fmla="*/ 670034 w 21600"/>
              <a:gd name="T3" fmla="*/ 2286199 h 21600"/>
              <a:gd name="T4" fmla="*/ 1280319 w 21600"/>
              <a:gd name="T5" fmla="*/ 207578 h 21600"/>
              <a:gd name="T6" fmla="*/ 1890604 w 21600"/>
              <a:gd name="T7" fmla="*/ 2286199 h 21600"/>
              <a:gd name="T8" fmla="*/ 0 60000 65536"/>
              <a:gd name="T9" fmla="*/ 0 60000 65536"/>
              <a:gd name="T10" fmla="*/ 0 60000 65536"/>
              <a:gd name="T11" fmla="*/ 0 60000 65536"/>
              <a:gd name="T12" fmla="*/ 0 w 21600"/>
              <a:gd name="T13" fmla="*/ 0 h 21600"/>
              <a:gd name="T14" fmla="*/ 21600 w 21600"/>
              <a:gd name="T15" fmla="*/ 18772 h 21600"/>
            </a:gdLst>
            <a:ahLst/>
            <a:cxnLst>
              <a:cxn ang="T8">
                <a:pos x="T0" y="T1"/>
              </a:cxn>
              <a:cxn ang="T9">
                <a:pos x="T2" y="T3"/>
              </a:cxn>
              <a:cxn ang="T10">
                <a:pos x="T4" y="T5"/>
              </a:cxn>
              <a:cxn ang="T11">
                <a:pos x="T6" y="T7"/>
              </a:cxn>
            </a:cxnLst>
            <a:rect l="T12" t="T13" r="T14" b="T15"/>
            <a:pathLst>
              <a:path w="21600" h="21600">
                <a:moveTo>
                  <a:pt x="6106" y="18536"/>
                </a:moveTo>
                <a:cubicBezTo>
                  <a:pt x="3402" y="16896"/>
                  <a:pt x="1751" y="13962"/>
                  <a:pt x="1751" y="10800"/>
                </a:cubicBezTo>
                <a:cubicBezTo>
                  <a:pt x="1751" y="5802"/>
                  <a:pt x="5802" y="1751"/>
                  <a:pt x="10800" y="1751"/>
                </a:cubicBezTo>
                <a:cubicBezTo>
                  <a:pt x="15797" y="1751"/>
                  <a:pt x="19849" y="5802"/>
                  <a:pt x="19849" y="10800"/>
                </a:cubicBezTo>
                <a:cubicBezTo>
                  <a:pt x="19849" y="13962"/>
                  <a:pt x="18197" y="16896"/>
                  <a:pt x="15493" y="18536"/>
                </a:cubicBezTo>
                <a:lnTo>
                  <a:pt x="16401" y="20033"/>
                </a:lnTo>
                <a:cubicBezTo>
                  <a:pt x="19628" y="18075"/>
                  <a:pt x="21600" y="14574"/>
                  <a:pt x="21600" y="10800"/>
                </a:cubicBezTo>
                <a:cubicBezTo>
                  <a:pt x="21600" y="4835"/>
                  <a:pt x="16764" y="0"/>
                  <a:pt x="10800" y="0"/>
                </a:cubicBezTo>
                <a:cubicBezTo>
                  <a:pt x="4835" y="0"/>
                  <a:pt x="0" y="4835"/>
                  <a:pt x="0" y="10800"/>
                </a:cubicBezTo>
                <a:cubicBezTo>
                  <a:pt x="-1" y="14574"/>
                  <a:pt x="1971" y="18075"/>
                  <a:pt x="5198" y="20033"/>
                </a:cubicBezTo>
                <a:lnTo>
                  <a:pt x="6106" y="18536"/>
                </a:lnTo>
                <a:close/>
              </a:path>
            </a:pathLst>
          </a:custGeom>
          <a:solidFill>
            <a:srgbClr val="53C3B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27660" name="矩形 13"/>
          <p:cNvSpPr>
            <a:spLocks noChangeArrowheads="1"/>
          </p:cNvSpPr>
          <p:nvPr/>
        </p:nvSpPr>
        <p:spPr bwMode="auto">
          <a:xfrm>
            <a:off x="1566865" y="3032125"/>
            <a:ext cx="2020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400" dirty="0" smtClean="0">
                <a:solidFill>
                  <a:srgbClr val="31859B"/>
                </a:solidFill>
                <a:latin typeface="微软雅黑" pitchFamily="34" charset="-122"/>
                <a:ea typeface="微软雅黑" pitchFamily="34" charset="-122"/>
                <a:sym typeface="微软雅黑" pitchFamily="34" charset="-122"/>
              </a:rPr>
              <a:t>系所介紹</a:t>
            </a:r>
            <a:endParaRPr lang="zh-CN" altLang="en-US" sz="2400" dirty="0">
              <a:solidFill>
                <a:srgbClr val="31859B"/>
              </a:solidFill>
              <a:latin typeface="微软雅黑" pitchFamily="34" charset="-122"/>
              <a:ea typeface="微软雅黑" pitchFamily="34" charset="-122"/>
              <a:sym typeface="微软雅黑" pitchFamily="34" charset="-122"/>
            </a:endParaRPr>
          </a:p>
        </p:txBody>
      </p:sp>
      <p:grpSp>
        <p:nvGrpSpPr>
          <p:cNvPr id="27661" name="组合 14"/>
          <p:cNvGrpSpPr>
            <a:grpSpLocks/>
          </p:cNvGrpSpPr>
          <p:nvPr/>
        </p:nvGrpSpPr>
        <p:grpSpPr bwMode="auto">
          <a:xfrm>
            <a:off x="4283976" y="553308"/>
            <a:ext cx="3811588" cy="2159749"/>
            <a:chOff x="0" y="0"/>
            <a:chExt cx="3811400" cy="2156236"/>
          </a:xfrm>
        </p:grpSpPr>
        <p:sp>
          <p:nvSpPr>
            <p:cNvPr id="27672" name="矩形 15"/>
            <p:cNvSpPr>
              <a:spLocks noChangeArrowheads="1"/>
            </p:cNvSpPr>
            <p:nvPr/>
          </p:nvSpPr>
          <p:spPr bwMode="auto">
            <a:xfrm>
              <a:off x="95245" y="72172"/>
              <a:ext cx="358757" cy="229911"/>
            </a:xfrm>
            <a:prstGeom prst="rect">
              <a:avLst/>
            </a:prstGeom>
            <a:solidFill>
              <a:srgbClr val="F4902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73" name="TextBox 16"/>
            <p:cNvSpPr>
              <a:spLocks noChangeArrowheads="1"/>
            </p:cNvSpPr>
            <p:nvPr/>
          </p:nvSpPr>
          <p:spPr bwMode="auto">
            <a:xfrm>
              <a:off x="0" y="343308"/>
              <a:ext cx="3811400" cy="181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TW" sz="1400" b="1" dirty="0" smtClean="0"/>
                <a:t>1.</a:t>
              </a:r>
              <a:r>
                <a:rPr lang="zh-TW" altLang="zh-TW" sz="1600" b="1" dirty="0" smtClean="0"/>
                <a:t>奠定兼具人文素質與科學精神之學術基礎</a:t>
              </a:r>
              <a:r>
                <a:rPr lang="zh-TW" altLang="en-US" sz="1600" b="1" dirty="0" smtClean="0"/>
                <a:t>。</a:t>
              </a:r>
              <a:endParaRPr lang="en-US" altLang="zh-TW" sz="1600" b="1" dirty="0" smtClean="0"/>
            </a:p>
            <a:p>
              <a:pPr eaLnBrk="1" hangingPunct="1"/>
              <a:r>
                <a:rPr lang="en-US" altLang="zh-TW" sz="1600" b="1" dirty="0" smtClean="0"/>
                <a:t>2.</a:t>
              </a:r>
              <a:r>
                <a:rPr lang="zh-TW" altLang="zh-TW" sz="1600" b="1" dirty="0" smtClean="0"/>
                <a:t>深植專業之知識與技能</a:t>
              </a:r>
              <a:r>
                <a:rPr lang="zh-TW" altLang="en-US" sz="1600" b="1" dirty="0" smtClean="0"/>
                <a:t>。</a:t>
              </a:r>
              <a:endParaRPr lang="en-US" altLang="zh-TW" sz="1600" b="1" dirty="0" smtClean="0"/>
            </a:p>
            <a:p>
              <a:pPr eaLnBrk="1" hangingPunct="1"/>
              <a:r>
                <a:rPr lang="en-US" altLang="zh-TW" sz="1600" b="1" dirty="0" smtClean="0"/>
                <a:t>3.</a:t>
              </a:r>
              <a:r>
                <a:rPr lang="zh-TW" altLang="zh-TW" sz="1600" b="1" dirty="0" smtClean="0"/>
                <a:t>培養獨立思考與理性批判之能力</a:t>
              </a:r>
              <a:r>
                <a:rPr lang="zh-TW" altLang="en-US" sz="1600" b="1" dirty="0" smtClean="0"/>
                <a:t>。</a:t>
              </a:r>
              <a:endParaRPr lang="en-US" altLang="zh-TW" sz="1600" b="1" dirty="0" smtClean="0"/>
            </a:p>
            <a:p>
              <a:pPr eaLnBrk="1" hangingPunct="1"/>
              <a:r>
                <a:rPr lang="en-US" altLang="zh-TW" sz="1600" b="1" dirty="0" smtClean="0"/>
                <a:t>4.</a:t>
              </a:r>
              <a:r>
                <a:rPr lang="zh-TW" altLang="zh-TW" sz="1600" b="1" dirty="0" smtClean="0"/>
                <a:t>瞭解民主、正義、服務、關懷之價值觀</a:t>
              </a:r>
              <a:r>
                <a:rPr lang="zh-TW" altLang="en-US" sz="1600" b="1" dirty="0" smtClean="0"/>
                <a:t>。</a:t>
              </a:r>
              <a:endParaRPr lang="en-US" altLang="zh-TW" sz="1600" b="1" dirty="0" smtClean="0"/>
            </a:p>
            <a:p>
              <a:pPr eaLnBrk="1" hangingPunct="1"/>
              <a:r>
                <a:rPr lang="en-US" altLang="zh-TW" sz="1600" b="1" dirty="0" smtClean="0"/>
                <a:t>5.</a:t>
              </a:r>
              <a:r>
                <a:rPr lang="zh-TW" altLang="zh-TW" sz="1600" b="1" dirty="0" smtClean="0"/>
                <a:t>力行理論與實際之結合。</a:t>
              </a:r>
              <a:endParaRPr lang="en-US" altLang="zh-TW" sz="1600" b="1" dirty="0" smtClean="0"/>
            </a:p>
          </p:txBody>
        </p:sp>
        <p:sp>
          <p:nvSpPr>
            <p:cNvPr id="27674" name="矩形 17"/>
            <p:cNvSpPr>
              <a:spLocks noChangeArrowheads="1"/>
            </p:cNvSpPr>
            <p:nvPr/>
          </p:nvSpPr>
          <p:spPr bwMode="auto">
            <a:xfrm>
              <a:off x="558773" y="0"/>
              <a:ext cx="2020788" cy="36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b="1" dirty="0" smtClean="0">
                  <a:solidFill>
                    <a:srgbClr val="3F3F3F"/>
                  </a:solidFill>
                  <a:latin typeface="微软雅黑" pitchFamily="34" charset="-122"/>
                  <a:ea typeface="微软雅黑" pitchFamily="34" charset="-122"/>
                  <a:sym typeface="微软雅黑" pitchFamily="34" charset="-122"/>
                </a:rPr>
                <a:t>教學目標</a:t>
              </a:r>
              <a:endParaRPr lang="zh-CN" altLang="en-US" b="1" dirty="0">
                <a:solidFill>
                  <a:srgbClr val="3F3F3F"/>
                </a:solidFill>
                <a:latin typeface="微软雅黑" pitchFamily="34" charset="-122"/>
                <a:ea typeface="微软雅黑" pitchFamily="34" charset="-122"/>
                <a:sym typeface="微软雅黑" pitchFamily="34" charset="-122"/>
              </a:endParaRPr>
            </a:p>
          </p:txBody>
        </p:sp>
      </p:grpSp>
      <p:grpSp>
        <p:nvGrpSpPr>
          <p:cNvPr id="27665" name="组合 18"/>
          <p:cNvGrpSpPr>
            <a:grpSpLocks/>
          </p:cNvGrpSpPr>
          <p:nvPr/>
        </p:nvGrpSpPr>
        <p:grpSpPr bwMode="auto">
          <a:xfrm>
            <a:off x="4283976" y="3001512"/>
            <a:ext cx="4604072" cy="2118875"/>
            <a:chOff x="0" y="0"/>
            <a:chExt cx="4603844" cy="2118836"/>
          </a:xfrm>
        </p:grpSpPr>
        <p:sp>
          <p:nvSpPr>
            <p:cNvPr id="4" name="矩形 19"/>
            <p:cNvSpPr>
              <a:spLocks noChangeArrowheads="1"/>
            </p:cNvSpPr>
            <p:nvPr/>
          </p:nvSpPr>
          <p:spPr bwMode="auto">
            <a:xfrm>
              <a:off x="95245" y="92989"/>
              <a:ext cx="358757" cy="230264"/>
            </a:xfrm>
            <a:prstGeom prst="rect">
              <a:avLst/>
            </a:prstGeom>
            <a:solidFill>
              <a:srgbClr val="EE363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70" name="TextBox 20"/>
            <p:cNvSpPr>
              <a:spLocks noChangeArrowheads="1"/>
            </p:cNvSpPr>
            <p:nvPr/>
          </p:nvSpPr>
          <p:spPr bwMode="auto">
            <a:xfrm>
              <a:off x="0" y="364542"/>
              <a:ext cx="4603844" cy="175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TW" sz="1600" b="1" dirty="0" smtClean="0"/>
                <a:t>1.</a:t>
              </a:r>
              <a:r>
                <a:rPr lang="zh-TW" altLang="en-US" sz="1600" b="1" dirty="0" smtClean="0"/>
                <a:t>「政治經濟學」與「代議政治」  （含國會、選舉、利益團體 ）研究為亞洲的研究重鎮。</a:t>
              </a:r>
              <a:r>
                <a:rPr lang="en-US" altLang="zh-TW" sz="1600" b="1" dirty="0" smtClean="0"/>
                <a:t/>
              </a:r>
              <a:br>
                <a:rPr lang="en-US" altLang="zh-TW" sz="1600" b="1" dirty="0" smtClean="0"/>
              </a:br>
              <a:r>
                <a:rPr lang="en-US" altLang="zh-TW" sz="1600" b="1" dirty="0" smtClean="0"/>
                <a:t>2. </a:t>
              </a:r>
              <a:r>
                <a:rPr lang="zh-TW" altLang="en-US" sz="1600" b="1" dirty="0" smtClean="0"/>
                <a:t>政治思想、政治制度與政治行為並重，並探討其間的互動關係。</a:t>
              </a:r>
            </a:p>
            <a:p>
              <a:pPr eaLnBrk="1" hangingPunct="1"/>
              <a:r>
                <a:rPr lang="en-US" altLang="zh-TW" sz="1600" b="1" dirty="0" smtClean="0"/>
                <a:t>3. </a:t>
              </a:r>
              <a:r>
                <a:rPr lang="zh-TW" altLang="en-US" sz="1600" b="1" dirty="0" smtClean="0"/>
                <a:t>理論與實務兼顧。</a:t>
              </a:r>
            </a:p>
            <a:p>
              <a:pPr eaLnBrk="1" hangingPunct="1"/>
              <a:endParaRPr lang="zh-TW" altLang="en-US" sz="1400" b="1" dirty="0" smtClean="0"/>
            </a:p>
            <a:p>
              <a:pPr eaLnBrk="1" hangingPunct="1"/>
              <a:endParaRPr lang="zh-TW" altLang="en-US" sz="1400" b="1" dirty="0" smtClean="0"/>
            </a:p>
          </p:txBody>
        </p:sp>
        <p:sp>
          <p:nvSpPr>
            <p:cNvPr id="27671" name="矩形 21"/>
            <p:cNvSpPr>
              <a:spLocks noChangeArrowheads="1"/>
            </p:cNvSpPr>
            <p:nvPr/>
          </p:nvSpPr>
          <p:spPr bwMode="auto">
            <a:xfrm>
              <a:off x="558772" y="0"/>
              <a:ext cx="2020787"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b="1" dirty="0">
                  <a:solidFill>
                    <a:srgbClr val="3F3F3F"/>
                  </a:solidFill>
                  <a:latin typeface="微软雅黑" pitchFamily="34" charset="-122"/>
                  <a:ea typeface="微软雅黑" pitchFamily="34" charset="-122"/>
                  <a:sym typeface="宋体" pitchFamily="2" charset="-122"/>
                </a:rPr>
                <a:t>研究特色</a:t>
              </a:r>
            </a:p>
          </p:txBody>
        </p:sp>
      </p:grpSp>
    </p:spTree>
    <p:extLst>
      <p:ext uri="{BB962C8B-B14F-4D97-AF65-F5344CB8AC3E}">
        <p14:creationId xmlns:p14="http://schemas.microsoft.com/office/powerpoint/2010/main" val="1392846416"/>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childTnLst>
                          </p:cTn>
                        </p:par>
                        <p:par>
                          <p:cTn id="8" fill="hold" nodeType="afterGroup">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27651"/>
                                        </p:tgtEl>
                                        <p:attrNameLst>
                                          <p:attrName>style.visibility</p:attrName>
                                        </p:attrNameLst>
                                      </p:cBhvr>
                                      <p:to>
                                        <p:strVal val="visible"/>
                                      </p:to>
                                    </p:set>
                                    <p:anim calcmode="lin" valueType="num">
                                      <p:cBhvr>
                                        <p:cTn id="11" dur="500" decel="50000" fill="hold">
                                          <p:stCondLst>
                                            <p:cond delay="0"/>
                                          </p:stCondLst>
                                        </p:cTn>
                                        <p:tgtEl>
                                          <p:spTgt spid="27651"/>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27651"/>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27651"/>
                                        </p:tgtEl>
                                        <p:attrNameLst>
                                          <p:attrName>ppt_w</p:attrName>
                                        </p:attrNameLst>
                                      </p:cBhvr>
                                      <p:tavLst>
                                        <p:tav tm="0">
                                          <p:val>
                                            <p:strVal val="#ppt_w*.05"/>
                                          </p:val>
                                        </p:tav>
                                        <p:tav tm="100000">
                                          <p:val>
                                            <p:strVal val="#ppt_w"/>
                                          </p:val>
                                        </p:tav>
                                      </p:tavLst>
                                    </p:anim>
                                    <p:anim calcmode="lin" valueType="num">
                                      <p:cBhvr>
                                        <p:cTn id="14" dur="1000" fill="hold"/>
                                        <p:tgtEl>
                                          <p:spTgt spid="27651"/>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27651"/>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27651"/>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27651"/>
                                        </p:tgtEl>
                                        <p:attrNameLst>
                                          <p:attrName>ppt_y</p:attrName>
                                        </p:attrNameLst>
                                      </p:cBhvr>
                                      <p:tavLst>
                                        <p:tav tm="0">
                                          <p:val>
                                            <p:strVal val="#ppt_y+.1"/>
                                          </p:val>
                                        </p:tav>
                                        <p:tav tm="100000">
                                          <p:val>
                                            <p:strVal val="#ppt_y"/>
                                          </p:val>
                                        </p:tav>
                                      </p:tavLst>
                                    </p:anim>
                                    <p:animEffect>
                                      <p:cBhvr>
                                        <p:cTn id="18" dur="1000" decel="50000">
                                          <p:stCondLst>
                                            <p:cond delay="0"/>
                                          </p:stCondLst>
                                        </p:cTn>
                                        <p:tgtEl>
                                          <p:spTgt spid="27651"/>
                                        </p:tgtEl>
                                      </p:cBhvr>
                                    </p:animEffect>
                                  </p:childTnLst>
                                </p:cTn>
                              </p:par>
                            </p:childTnLst>
                          </p:cTn>
                        </p:par>
                        <p:par>
                          <p:cTn id="19" fill="hold" nodeType="afterGroup">
                            <p:stCondLst>
                              <p:cond delay="1500"/>
                            </p:stCondLst>
                            <p:childTnLst>
                              <p:par>
                                <p:cTn id="20" presetID="18" presetClass="entr" presetSubtype="12" fill="hold" grpId="0" nodeType="afterEffect">
                                  <p:stCondLst>
                                    <p:cond delay="0"/>
                                  </p:stCondLst>
                                  <p:childTnLst>
                                    <p:set>
                                      <p:cBhvr>
                                        <p:cTn id="21" dur="1" fill="hold">
                                          <p:stCondLst>
                                            <p:cond delay="0"/>
                                          </p:stCondLst>
                                        </p:cTn>
                                        <p:tgtEl>
                                          <p:spTgt spid="27658"/>
                                        </p:tgtEl>
                                        <p:attrNameLst>
                                          <p:attrName>style.visibility</p:attrName>
                                        </p:attrNameLst>
                                      </p:cBhvr>
                                      <p:to>
                                        <p:strVal val="visible"/>
                                      </p:to>
                                    </p:set>
                                    <p:animEffect>
                                      <p:cBhvr>
                                        <p:cTn id="22" dur="750"/>
                                        <p:tgtEl>
                                          <p:spTgt spid="27658"/>
                                        </p:tgtEl>
                                      </p:cBhvr>
                                    </p:animEffect>
                                  </p:childTnLst>
                                </p:cTn>
                              </p:par>
                            </p:childTnLst>
                          </p:cTn>
                        </p:par>
                        <p:par>
                          <p:cTn id="23" fill="hold" nodeType="afterGroup">
                            <p:stCondLst>
                              <p:cond delay="2250"/>
                            </p:stCondLst>
                            <p:childTnLst>
                              <p:par>
                                <p:cTn id="24" presetID="18" presetClass="entr" presetSubtype="12"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p:cBhvr>
                                        <p:cTn id="26" dur="750"/>
                                        <p:tgtEl>
                                          <p:spTgt spid="3"/>
                                        </p:tgtEl>
                                      </p:cBhvr>
                                    </p:animEffect>
                                  </p:childTnLst>
                                </p:cTn>
                              </p:par>
                            </p:childTnLst>
                          </p:cTn>
                        </p:par>
                        <p:par>
                          <p:cTn id="27" fill="hold" nodeType="afterGroup">
                            <p:stCondLst>
                              <p:cond delay="3000"/>
                            </p:stCondLst>
                            <p:childTnLst>
                              <p:par>
                                <p:cTn id="28" presetID="18" presetClass="entr" presetSubtype="12" fill="hold" grpId="0" nodeType="afterEffect">
                                  <p:stCondLst>
                                    <p:cond delay="0"/>
                                  </p:stCondLst>
                                  <p:childTnLst>
                                    <p:set>
                                      <p:cBhvr>
                                        <p:cTn id="29" dur="1" fill="hold">
                                          <p:stCondLst>
                                            <p:cond delay="0"/>
                                          </p:stCondLst>
                                        </p:cTn>
                                        <p:tgtEl>
                                          <p:spTgt spid="27659"/>
                                        </p:tgtEl>
                                        <p:attrNameLst>
                                          <p:attrName>style.visibility</p:attrName>
                                        </p:attrNameLst>
                                      </p:cBhvr>
                                      <p:to>
                                        <p:strVal val="visible"/>
                                      </p:to>
                                    </p:set>
                                    <p:animEffect>
                                      <p:cBhvr>
                                        <p:cTn id="30" dur="750"/>
                                        <p:tgtEl>
                                          <p:spTgt spid="27659"/>
                                        </p:tgtEl>
                                      </p:cBhvr>
                                    </p:animEffect>
                                  </p:childTnLst>
                                </p:cTn>
                              </p:par>
                            </p:childTnLst>
                          </p:cTn>
                        </p:par>
                        <p:par>
                          <p:cTn id="31" fill="hold" nodeType="afterGroup">
                            <p:stCondLst>
                              <p:cond delay="3750"/>
                            </p:stCondLst>
                            <p:childTnLst>
                              <p:par>
                                <p:cTn id="32" presetID="9" presetClass="entr" presetSubtype="0" fill="hold" grpId="0" nodeType="afterEffect">
                                  <p:stCondLst>
                                    <p:cond delay="0"/>
                                  </p:stCondLst>
                                  <p:childTnLst>
                                    <p:set>
                                      <p:cBhvr>
                                        <p:cTn id="33" dur="1" fill="hold">
                                          <p:stCondLst>
                                            <p:cond delay="0"/>
                                          </p:stCondLst>
                                        </p:cTn>
                                        <p:tgtEl>
                                          <p:spTgt spid="27660"/>
                                        </p:tgtEl>
                                        <p:attrNameLst>
                                          <p:attrName>style.visibility</p:attrName>
                                        </p:attrNameLst>
                                      </p:cBhvr>
                                      <p:to>
                                        <p:strVal val="visible"/>
                                      </p:to>
                                    </p:set>
                                    <p:animEffect>
                                      <p:cBhvr>
                                        <p:cTn id="34" dur="500"/>
                                        <p:tgtEl>
                                          <p:spTgt spid="27660"/>
                                        </p:tgtEl>
                                      </p:cBhvr>
                                    </p:animEffect>
                                  </p:childTnLst>
                                </p:cTn>
                              </p:par>
                            </p:childTnLst>
                          </p:cTn>
                        </p:par>
                        <p:par>
                          <p:cTn id="35" fill="hold" nodeType="afterGroup">
                            <p:stCondLst>
                              <p:cond delay="4250"/>
                            </p:stCondLst>
                            <p:childTnLst>
                              <p:par>
                                <p:cTn id="36" presetID="42" presetClass="entr" presetSubtype="0" fill="hold" nodeType="afterEffect">
                                  <p:stCondLst>
                                    <p:cond delay="0"/>
                                  </p:stCondLst>
                                  <p:childTnLst>
                                    <p:set>
                                      <p:cBhvr>
                                        <p:cTn id="37" dur="1" fill="hold">
                                          <p:stCondLst>
                                            <p:cond delay="0"/>
                                          </p:stCondLst>
                                        </p:cTn>
                                        <p:tgtEl>
                                          <p:spTgt spid="27661"/>
                                        </p:tgtEl>
                                        <p:attrNameLst>
                                          <p:attrName>style.visibility</p:attrName>
                                        </p:attrNameLst>
                                      </p:cBhvr>
                                      <p:to>
                                        <p:strVal val="visible"/>
                                      </p:to>
                                    </p:set>
                                    <p:animEffect>
                                      <p:cBhvr>
                                        <p:cTn id="38" dur="750"/>
                                        <p:tgtEl>
                                          <p:spTgt spid="27661"/>
                                        </p:tgtEl>
                                      </p:cBhvr>
                                    </p:animEffect>
                                    <p:anim calcmode="lin" valueType="num">
                                      <p:cBhvr>
                                        <p:cTn id="39" dur="750" fill="hold"/>
                                        <p:tgtEl>
                                          <p:spTgt spid="27661"/>
                                        </p:tgtEl>
                                        <p:attrNameLst>
                                          <p:attrName>ppt_x</p:attrName>
                                        </p:attrNameLst>
                                      </p:cBhvr>
                                      <p:tavLst>
                                        <p:tav tm="0">
                                          <p:val>
                                            <p:strVal val="#ppt_x"/>
                                          </p:val>
                                        </p:tav>
                                        <p:tav tm="100000">
                                          <p:val>
                                            <p:strVal val="#ppt_x"/>
                                          </p:val>
                                        </p:tav>
                                      </p:tavLst>
                                    </p:anim>
                                    <p:anim calcmode="lin" valueType="num">
                                      <p:cBhvr>
                                        <p:cTn id="40" dur="750" fill="hold"/>
                                        <p:tgtEl>
                                          <p:spTgt spid="27661"/>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5000"/>
                            </p:stCondLst>
                            <p:childTnLst>
                              <p:par>
                                <p:cTn id="42" presetID="42" presetClass="entr" presetSubtype="0" fill="hold" nodeType="afterEffect">
                                  <p:stCondLst>
                                    <p:cond delay="0"/>
                                  </p:stCondLst>
                                  <p:childTnLst>
                                    <p:set>
                                      <p:cBhvr>
                                        <p:cTn id="43" dur="1" fill="hold">
                                          <p:stCondLst>
                                            <p:cond delay="0"/>
                                          </p:stCondLst>
                                        </p:cTn>
                                        <p:tgtEl>
                                          <p:spTgt spid="27665"/>
                                        </p:tgtEl>
                                        <p:attrNameLst>
                                          <p:attrName>style.visibility</p:attrName>
                                        </p:attrNameLst>
                                      </p:cBhvr>
                                      <p:to>
                                        <p:strVal val="visible"/>
                                      </p:to>
                                    </p:set>
                                    <p:animEffect>
                                      <p:cBhvr>
                                        <p:cTn id="44" dur="750"/>
                                        <p:tgtEl>
                                          <p:spTgt spid="27665"/>
                                        </p:tgtEl>
                                      </p:cBhvr>
                                    </p:animEffect>
                                    <p:anim calcmode="lin" valueType="num">
                                      <p:cBhvr>
                                        <p:cTn id="45" dur="750" fill="hold"/>
                                        <p:tgtEl>
                                          <p:spTgt spid="27665"/>
                                        </p:tgtEl>
                                        <p:attrNameLst>
                                          <p:attrName>ppt_x</p:attrName>
                                        </p:attrNameLst>
                                      </p:cBhvr>
                                      <p:tavLst>
                                        <p:tav tm="0">
                                          <p:val>
                                            <p:strVal val="#ppt_x"/>
                                          </p:val>
                                        </p:tav>
                                        <p:tav tm="100000">
                                          <p:val>
                                            <p:strVal val="#ppt_x"/>
                                          </p:val>
                                        </p:tav>
                                      </p:tavLst>
                                    </p:anim>
                                    <p:anim calcmode="lin" valueType="num">
                                      <p:cBhvr>
                                        <p:cTn id="46" dur="750" fill="hold"/>
                                        <p:tgtEl>
                                          <p:spTgt spid="276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27651" grpId="0" bldLvl="0" autoUpdateAnimBg="0"/>
      <p:bldP spid="3" grpId="0" animBg="1"/>
      <p:bldP spid="27658" grpId="0" animBg="1"/>
      <p:bldP spid="27659" grpId="0" animBg="1"/>
      <p:bldP spid="27660"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0" y="265113"/>
            <a:ext cx="179388" cy="720725"/>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1" name="TextBox 4"/>
          <p:cNvSpPr>
            <a:spLocks noChangeArrowheads="1"/>
          </p:cNvSpPr>
          <p:nvPr/>
        </p:nvSpPr>
        <p:spPr bwMode="auto">
          <a:xfrm>
            <a:off x="201614" y="1841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800" b="1" dirty="0" smtClean="0">
                <a:solidFill>
                  <a:srgbClr val="262626"/>
                </a:solidFill>
                <a:latin typeface="微软雅黑" pitchFamily="34" charset="-122"/>
                <a:ea typeface="微软雅黑" pitchFamily="34" charset="-122"/>
                <a:sym typeface="微软雅黑" pitchFamily="34" charset="-122"/>
              </a:rPr>
              <a:t>政治學系</a:t>
            </a:r>
            <a:endParaRPr lang="zh-CN" altLang="en-US" sz="2800" b="1" dirty="0">
              <a:solidFill>
                <a:srgbClr val="262626"/>
              </a:solidFill>
              <a:latin typeface="微软雅黑" pitchFamily="34" charset="-122"/>
              <a:ea typeface="微软雅黑" pitchFamily="34" charset="-122"/>
              <a:sym typeface="微软雅黑" pitchFamily="34" charset="-122"/>
            </a:endParaRPr>
          </a:p>
        </p:txBody>
      </p:sp>
      <p:sp>
        <p:nvSpPr>
          <p:cNvPr id="27654" name="矩形 6"/>
          <p:cNvSpPr>
            <a:spLocks noChangeArrowheads="1"/>
          </p:cNvSpPr>
          <p:nvPr/>
        </p:nvSpPr>
        <p:spPr bwMode="auto">
          <a:xfrm>
            <a:off x="0" y="5570538"/>
            <a:ext cx="2266950" cy="144462"/>
          </a:xfrm>
          <a:prstGeom prst="rect">
            <a:avLst/>
          </a:prstGeom>
          <a:solidFill>
            <a:srgbClr val="F4902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5" name="矩形 7"/>
          <p:cNvSpPr>
            <a:spLocks noChangeArrowheads="1"/>
          </p:cNvSpPr>
          <p:nvPr/>
        </p:nvSpPr>
        <p:spPr bwMode="auto">
          <a:xfrm>
            <a:off x="2266950" y="5570538"/>
            <a:ext cx="2305050" cy="144462"/>
          </a:xfrm>
          <a:prstGeom prst="rect">
            <a:avLst/>
          </a:prstGeom>
          <a:solidFill>
            <a:srgbClr val="EE363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6" name="矩形 8"/>
          <p:cNvSpPr>
            <a:spLocks noChangeArrowheads="1"/>
          </p:cNvSpPr>
          <p:nvPr/>
        </p:nvSpPr>
        <p:spPr bwMode="auto">
          <a:xfrm>
            <a:off x="4572000" y="5570538"/>
            <a:ext cx="2266950" cy="144462"/>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7" name="矩形 9"/>
          <p:cNvSpPr>
            <a:spLocks noChangeArrowheads="1"/>
          </p:cNvSpPr>
          <p:nvPr/>
        </p:nvSpPr>
        <p:spPr bwMode="auto">
          <a:xfrm>
            <a:off x="6838950" y="5570538"/>
            <a:ext cx="2305050" cy="144462"/>
          </a:xfrm>
          <a:prstGeom prst="rect">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grpSp>
        <p:nvGrpSpPr>
          <p:cNvPr id="3" name="群組 5"/>
          <p:cNvGrpSpPr/>
          <p:nvPr/>
        </p:nvGrpSpPr>
        <p:grpSpPr>
          <a:xfrm>
            <a:off x="208679" y="1273368"/>
            <a:ext cx="2377864" cy="2152730"/>
            <a:chOff x="208679" y="1273368"/>
            <a:chExt cx="2377864" cy="2152730"/>
          </a:xfrm>
        </p:grpSpPr>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679" y="1273368"/>
              <a:ext cx="2377864" cy="1783398"/>
            </a:xfrm>
            <a:prstGeom prst="rect">
              <a:avLst/>
            </a:prstGeom>
          </p:spPr>
        </p:pic>
        <p:sp>
          <p:nvSpPr>
            <p:cNvPr id="13" name="矩形 12"/>
            <p:cNvSpPr/>
            <p:nvPr/>
          </p:nvSpPr>
          <p:spPr bwMode="auto">
            <a:xfrm>
              <a:off x="670486" y="3056766"/>
              <a:ext cx="1440120" cy="369332"/>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5" name="文字方塊 14"/>
            <p:cNvSpPr txBox="1"/>
            <p:nvPr/>
          </p:nvSpPr>
          <p:spPr>
            <a:xfrm>
              <a:off x="780598" y="3056766"/>
              <a:ext cx="1219896" cy="369332"/>
            </a:xfrm>
            <a:prstGeom prst="rect">
              <a:avLst/>
            </a:prstGeom>
            <a:noFill/>
          </p:spPr>
          <p:txBody>
            <a:bodyPr wrap="square" rtlCol="0">
              <a:spAutoFit/>
            </a:bodyPr>
            <a:lstStyle/>
            <a:p>
              <a:r>
                <a:rPr lang="zh-CN" altLang="en-US" b="1" dirty="0" smtClean="0">
                  <a:latin typeface="黑体" panose="02010609060101010101" pitchFamily="49" charset="-122"/>
                  <a:ea typeface="黑体" panose="02010609060101010101" pitchFamily="49" charset="-122"/>
                </a:rPr>
                <a:t>林鴻池</a:t>
              </a:r>
              <a:endParaRPr lang="zh-CN" altLang="en-US" b="1" dirty="0">
                <a:latin typeface="黑体" panose="02010609060101010101" pitchFamily="49" charset="-122"/>
                <a:ea typeface="黑体" panose="02010609060101010101" pitchFamily="49" charset="-122"/>
              </a:endParaRPr>
            </a:p>
          </p:txBody>
        </p:sp>
      </p:grpSp>
      <p:pic>
        <p:nvPicPr>
          <p:cNvPr id="14" name="圖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8925" y="0"/>
            <a:ext cx="3185075" cy="5570538"/>
          </a:xfrm>
          <a:prstGeom prst="rect">
            <a:avLst/>
          </a:prstGeom>
        </p:spPr>
      </p:pic>
      <p:sp>
        <p:nvSpPr>
          <p:cNvPr id="8" name="文字方塊 7"/>
          <p:cNvSpPr txBox="1"/>
          <p:nvPr/>
        </p:nvSpPr>
        <p:spPr>
          <a:xfrm>
            <a:off x="334424" y="3781826"/>
            <a:ext cx="2581438" cy="1384995"/>
          </a:xfrm>
          <a:prstGeom prst="rect">
            <a:avLst/>
          </a:prstGeom>
          <a:noFill/>
        </p:spPr>
        <p:txBody>
          <a:bodyPr wrap="square" rtlCol="0">
            <a:spAutoFit/>
          </a:bodyPr>
          <a:lstStyle/>
          <a:p>
            <a:r>
              <a:rPr lang="en-US" altLang="zh-CN" sz="1400" b="1" dirty="0">
                <a:solidFill>
                  <a:srgbClr val="3F3F3F"/>
                </a:solidFill>
                <a:latin typeface="方正兰亭粗黑_GBK" charset="-122"/>
              </a:rPr>
              <a:t>1987</a:t>
            </a:r>
            <a:r>
              <a:rPr lang="zh-CN" altLang="en-US" sz="1400" b="1" dirty="0">
                <a:solidFill>
                  <a:srgbClr val="3F3F3F"/>
                </a:solidFill>
                <a:latin typeface="方正兰亭粗黑_GBK" charset="-122"/>
              </a:rPr>
              <a:t>年擔任臺北縣政府（今新北市政府）機要秘書，自此踏入公職，曾任中國國民黨副秘書長、政策會執行長（俗稱“大黨鞭”）</a:t>
            </a:r>
            <a:r>
              <a:rPr lang="en-US" altLang="zh-CN" sz="1400" b="1" dirty="0">
                <a:solidFill>
                  <a:srgbClr val="3F3F3F"/>
                </a:solidFill>
                <a:latin typeface="方正兰亭粗黑_GBK" charset="-122"/>
              </a:rPr>
              <a:t>(</a:t>
            </a:r>
            <a:r>
              <a:rPr lang="zh-CN" altLang="en-US" sz="1400" b="1" dirty="0">
                <a:solidFill>
                  <a:srgbClr val="3F3F3F"/>
                </a:solidFill>
                <a:latin typeface="方正兰亭粗黑_GBK" charset="-122"/>
              </a:rPr>
              <a:t>於</a:t>
            </a:r>
            <a:r>
              <a:rPr lang="en-US" altLang="zh-CN" sz="1400" b="1" dirty="0">
                <a:solidFill>
                  <a:srgbClr val="3F3F3F"/>
                </a:solidFill>
                <a:latin typeface="方正兰亭粗黑_GBK" charset="-122"/>
              </a:rPr>
              <a:t>2014</a:t>
            </a:r>
            <a:r>
              <a:rPr lang="zh-CN" altLang="en-US" sz="1400" b="1" dirty="0">
                <a:solidFill>
                  <a:srgbClr val="3F3F3F"/>
                </a:solidFill>
                <a:latin typeface="方正兰亭粗黑_GBK" charset="-122"/>
              </a:rPr>
              <a:t>年</a:t>
            </a:r>
            <a:r>
              <a:rPr lang="en-US" altLang="zh-CN" sz="1400" b="1" dirty="0">
                <a:solidFill>
                  <a:srgbClr val="3F3F3F"/>
                </a:solidFill>
                <a:latin typeface="方正兰亭粗黑_GBK" charset="-122"/>
              </a:rPr>
              <a:t>7</a:t>
            </a:r>
            <a:r>
              <a:rPr lang="zh-CN" altLang="en-US" sz="1400" b="1" dirty="0">
                <a:solidFill>
                  <a:srgbClr val="3F3F3F"/>
                </a:solidFill>
                <a:latin typeface="方正兰亭粗黑_GBK" charset="-122"/>
              </a:rPr>
              <a:t>月</a:t>
            </a:r>
            <a:r>
              <a:rPr lang="en-US" altLang="zh-CN" sz="1400" b="1" dirty="0">
                <a:solidFill>
                  <a:srgbClr val="3F3F3F"/>
                </a:solidFill>
                <a:latin typeface="方正兰亭粗黑_GBK" charset="-122"/>
              </a:rPr>
              <a:t>31</a:t>
            </a:r>
            <a:r>
              <a:rPr lang="zh-CN" altLang="en-US" sz="1400" b="1" dirty="0">
                <a:solidFill>
                  <a:srgbClr val="3F3F3F"/>
                </a:solidFill>
                <a:latin typeface="方正兰亭粗黑_GBK" charset="-122"/>
              </a:rPr>
              <a:t>日請辭“大黨鞭”</a:t>
            </a:r>
            <a:r>
              <a:rPr lang="en-US" altLang="zh-CN" sz="1400" b="1" dirty="0">
                <a:solidFill>
                  <a:srgbClr val="3F3F3F"/>
                </a:solidFill>
                <a:latin typeface="方正兰亭粗黑_GBK" charset="-122"/>
              </a:rPr>
              <a:t>)</a:t>
            </a:r>
            <a:r>
              <a:rPr lang="zh-CN" altLang="en-US" sz="1400" b="1" dirty="0">
                <a:solidFill>
                  <a:srgbClr val="3F3F3F"/>
                </a:solidFill>
                <a:latin typeface="方正兰亭粗黑_GBK" charset="-122"/>
              </a:rPr>
              <a:t>。</a:t>
            </a:r>
            <a:endParaRPr lang="zh-TW" altLang="en-US" sz="1400" b="1" dirty="0">
              <a:solidFill>
                <a:srgbClr val="3F3F3F"/>
              </a:solidFill>
              <a:latin typeface="方正兰亭粗黑_GBK" charset="-122"/>
            </a:endParaRPr>
          </a:p>
        </p:txBody>
      </p:sp>
      <p:sp>
        <p:nvSpPr>
          <p:cNvPr id="9" name="文字方塊 8"/>
          <p:cNvSpPr txBox="1"/>
          <p:nvPr/>
        </p:nvSpPr>
        <p:spPr>
          <a:xfrm>
            <a:off x="3202026" y="1088692"/>
            <a:ext cx="2592216" cy="1169551"/>
          </a:xfrm>
          <a:prstGeom prst="rect">
            <a:avLst/>
          </a:prstGeom>
          <a:noFill/>
        </p:spPr>
        <p:txBody>
          <a:bodyPr wrap="square" rtlCol="0">
            <a:spAutoFit/>
          </a:bodyPr>
          <a:lstStyle/>
          <a:p>
            <a:r>
              <a:rPr lang="zh-TW" altLang="en-US" sz="1400" b="1" dirty="0">
                <a:solidFill>
                  <a:srgbClr val="3F3F3F"/>
                </a:solidFill>
                <a:latin typeface="方正兰亭粗黑_GBK" charset="-122"/>
              </a:rPr>
              <a:t>李元</a:t>
            </a:r>
            <a:r>
              <a:rPr lang="zh-TW" altLang="en-US" sz="1400" b="1" dirty="0" smtClean="0">
                <a:solidFill>
                  <a:srgbClr val="3F3F3F"/>
                </a:solidFill>
                <a:latin typeface="方正兰亭粗黑_GBK" charset="-122"/>
              </a:rPr>
              <a:t>簇，</a:t>
            </a:r>
            <a:r>
              <a:rPr lang="zh-TW" altLang="en-US" sz="1400" b="1" dirty="0">
                <a:solidFill>
                  <a:srgbClr val="3F3F3F"/>
                </a:solidFill>
                <a:latin typeface="方正兰亭粗黑_GBK" charset="-122"/>
              </a:rPr>
              <a:t>曾任法官、政治大學校長、中華民國教育部部長、法務部部長、總統府秘書長，在李登輝執政時，擔任副總統，現已退休。</a:t>
            </a:r>
            <a:endParaRPr lang="zh-TW" altLang="en-US" sz="2000" dirty="0"/>
          </a:p>
        </p:txBody>
      </p:sp>
      <p:cxnSp>
        <p:nvCxnSpPr>
          <p:cNvPr id="19" name="直線接點 18"/>
          <p:cNvCxnSpPr/>
          <p:nvPr/>
        </p:nvCxnSpPr>
        <p:spPr bwMode="auto">
          <a:xfrm>
            <a:off x="334424" y="3833845"/>
            <a:ext cx="0" cy="1111829"/>
          </a:xfrm>
          <a:prstGeom prst="line">
            <a:avLst/>
          </a:prstGeom>
          <a:solidFill>
            <a:schemeClr val="accent1"/>
          </a:solidFill>
          <a:ln w="158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接點 21"/>
          <p:cNvCxnSpPr/>
          <p:nvPr/>
        </p:nvCxnSpPr>
        <p:spPr bwMode="auto">
          <a:xfrm>
            <a:off x="3182016" y="880245"/>
            <a:ext cx="0" cy="1617225"/>
          </a:xfrm>
          <a:prstGeom prst="line">
            <a:avLst/>
          </a:prstGeom>
          <a:solidFill>
            <a:schemeClr val="accent1"/>
          </a:solidFill>
          <a:ln w="158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群組 10"/>
          <p:cNvGrpSpPr/>
          <p:nvPr/>
        </p:nvGrpSpPr>
        <p:grpSpPr>
          <a:xfrm>
            <a:off x="2987868" y="2641482"/>
            <a:ext cx="2981403" cy="2376198"/>
            <a:chOff x="3036201" y="3368236"/>
            <a:chExt cx="2669274" cy="2018943"/>
          </a:xfrm>
        </p:grpSpPr>
        <p:sp>
          <p:nvSpPr>
            <p:cNvPr id="12" name="矩形 11"/>
            <p:cNvSpPr/>
            <p:nvPr/>
          </p:nvSpPr>
          <p:spPr bwMode="auto">
            <a:xfrm>
              <a:off x="3650778" y="5017847"/>
              <a:ext cx="1281252" cy="369332"/>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eaLnBrk="1" latinLnBrk="0" hangingPunct="1">
                <a:lnSpc>
                  <a:spcPct val="100000"/>
                </a:lnSpc>
                <a:buClrTx/>
                <a:buSzTx/>
                <a:buFont typeface="Arial" pitchFamily="34" charset="0"/>
                <a:buNone/>
                <a:tabLst/>
              </a:pPr>
              <a:r>
                <a:rPr lang="zh-CN" altLang="en-US" b="1" dirty="0">
                  <a:latin typeface="黑体" panose="02010609060101010101" pitchFamily="49" charset="-122"/>
                  <a:ea typeface="黑体" panose="02010609060101010101" pitchFamily="49" charset="-122"/>
                </a:rPr>
                <a:t>李元簇</a:t>
              </a:r>
            </a:p>
          </p:txBody>
        </p:sp>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6201" y="3368236"/>
              <a:ext cx="2669274" cy="1649611"/>
            </a:xfrm>
            <a:prstGeom prst="rect">
              <a:avLst/>
            </a:prstGeom>
          </p:spPr>
        </p:pic>
      </p:grpSp>
    </p:spTree>
    <p:extLst>
      <p:ext uri="{BB962C8B-B14F-4D97-AF65-F5344CB8AC3E}">
        <p14:creationId xmlns:p14="http://schemas.microsoft.com/office/powerpoint/2010/main" val="1492132176"/>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par>
                                <p:cTn id="8" presetID="25" presetClass="entr" presetSubtype="0" fill="hold" grpId="0" nodeType="withEffect">
                                  <p:stCondLst>
                                    <p:cond delay="0"/>
                                  </p:stCondLst>
                                  <p:childTnLst>
                                    <p:set>
                                      <p:cBhvr>
                                        <p:cTn id="9" dur="1" fill="hold">
                                          <p:stCondLst>
                                            <p:cond delay="0"/>
                                          </p:stCondLst>
                                        </p:cTn>
                                        <p:tgtEl>
                                          <p:spTgt spid="27651"/>
                                        </p:tgtEl>
                                        <p:attrNameLst>
                                          <p:attrName>style.visibility</p:attrName>
                                        </p:attrNameLst>
                                      </p:cBhvr>
                                      <p:to>
                                        <p:strVal val="visible"/>
                                      </p:to>
                                    </p:set>
                                    <p:anim calcmode="lin" valueType="num">
                                      <p:cBhvr>
                                        <p:cTn id="10" dur="500" decel="50000" fill="hold">
                                          <p:stCondLst>
                                            <p:cond delay="0"/>
                                          </p:stCondLst>
                                        </p:cTn>
                                        <p:tgtEl>
                                          <p:spTgt spid="27651"/>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27651"/>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27651"/>
                                        </p:tgtEl>
                                        <p:attrNameLst>
                                          <p:attrName>ppt_w</p:attrName>
                                        </p:attrNameLst>
                                      </p:cBhvr>
                                      <p:tavLst>
                                        <p:tav tm="0">
                                          <p:val>
                                            <p:strVal val="#ppt_w*.05"/>
                                          </p:val>
                                        </p:tav>
                                        <p:tav tm="100000">
                                          <p:val>
                                            <p:strVal val="#ppt_w"/>
                                          </p:val>
                                        </p:tav>
                                      </p:tavLst>
                                    </p:anim>
                                    <p:anim calcmode="lin" valueType="num">
                                      <p:cBhvr>
                                        <p:cTn id="13" dur="1000" fill="hold"/>
                                        <p:tgtEl>
                                          <p:spTgt spid="27651"/>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27651"/>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27651"/>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27651"/>
                                        </p:tgtEl>
                                        <p:attrNameLst>
                                          <p:attrName>ppt_y</p:attrName>
                                        </p:attrNameLst>
                                      </p:cBhvr>
                                      <p:tavLst>
                                        <p:tav tm="0">
                                          <p:val>
                                            <p:strVal val="#ppt_y+.1"/>
                                          </p:val>
                                        </p:tav>
                                        <p:tav tm="100000">
                                          <p:val>
                                            <p:strVal val="#ppt_y"/>
                                          </p:val>
                                        </p:tav>
                                      </p:tavLst>
                                    </p:anim>
                                    <p:animEffect>
                                      <p:cBhvr>
                                        <p:cTn id="17" dur="1000" decel="50000">
                                          <p:stCondLst>
                                            <p:cond delay="0"/>
                                          </p:stCondLst>
                                        </p:cTn>
                                        <p:tgtEl>
                                          <p:spTgt spid="27651"/>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27651" grpId="0" bldLvl="0" autoUpdateAnimBg="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0" y="265113"/>
            <a:ext cx="179388" cy="720725"/>
          </a:xfrm>
          <a:prstGeom prst="rect">
            <a:avLst/>
          </a:prstGeom>
          <a:solidFill>
            <a:srgbClr val="EE363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19459" name="TextBox 4"/>
          <p:cNvSpPr>
            <a:spLocks noChangeArrowheads="1"/>
          </p:cNvSpPr>
          <p:nvPr/>
        </p:nvSpPr>
        <p:spPr bwMode="auto">
          <a:xfrm>
            <a:off x="201614" y="1841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800" b="1" dirty="0" smtClean="0">
                <a:solidFill>
                  <a:srgbClr val="262626"/>
                </a:solidFill>
                <a:latin typeface="微软雅黑" pitchFamily="34" charset="-122"/>
                <a:ea typeface="微软雅黑" pitchFamily="34" charset="-122"/>
                <a:sym typeface="微软雅黑" pitchFamily="34" charset="-122"/>
              </a:rPr>
              <a:t>社會學系</a:t>
            </a:r>
            <a:endParaRPr lang="zh-CN" altLang="en-US" sz="2800" b="1" dirty="0">
              <a:solidFill>
                <a:srgbClr val="262626"/>
              </a:solidFill>
              <a:latin typeface="微软雅黑" pitchFamily="34" charset="-122"/>
              <a:ea typeface="微软雅黑" pitchFamily="34" charset="-122"/>
              <a:sym typeface="微软雅黑" pitchFamily="34" charset="-122"/>
            </a:endParaRPr>
          </a:p>
        </p:txBody>
      </p:sp>
      <p:sp>
        <p:nvSpPr>
          <p:cNvPr id="19462" name="矩形 6"/>
          <p:cNvSpPr>
            <a:spLocks noChangeArrowheads="1"/>
          </p:cNvSpPr>
          <p:nvPr/>
        </p:nvSpPr>
        <p:spPr bwMode="auto">
          <a:xfrm>
            <a:off x="0" y="5570538"/>
            <a:ext cx="2266950" cy="144462"/>
          </a:xfrm>
          <a:prstGeom prst="rect">
            <a:avLst/>
          </a:prstGeom>
          <a:solidFill>
            <a:srgbClr val="F4902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19463" name="矩形 7"/>
          <p:cNvSpPr>
            <a:spLocks noChangeArrowheads="1"/>
          </p:cNvSpPr>
          <p:nvPr/>
        </p:nvSpPr>
        <p:spPr bwMode="auto">
          <a:xfrm>
            <a:off x="2266950" y="5570538"/>
            <a:ext cx="2305050" cy="144462"/>
          </a:xfrm>
          <a:prstGeom prst="rect">
            <a:avLst/>
          </a:prstGeom>
          <a:solidFill>
            <a:srgbClr val="EE363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19464" name="矩形 8"/>
          <p:cNvSpPr>
            <a:spLocks noChangeArrowheads="1"/>
          </p:cNvSpPr>
          <p:nvPr/>
        </p:nvSpPr>
        <p:spPr bwMode="auto">
          <a:xfrm>
            <a:off x="4572000" y="5570538"/>
            <a:ext cx="2266950" cy="144462"/>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19465" name="矩形 9"/>
          <p:cNvSpPr>
            <a:spLocks noChangeArrowheads="1"/>
          </p:cNvSpPr>
          <p:nvPr/>
        </p:nvSpPr>
        <p:spPr bwMode="auto">
          <a:xfrm>
            <a:off x="6838950" y="5570538"/>
            <a:ext cx="2305050" cy="144462"/>
          </a:xfrm>
          <a:prstGeom prst="rect">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 name="任意多边形 10"/>
          <p:cNvSpPr>
            <a:spLocks noChangeArrowheads="1"/>
          </p:cNvSpPr>
          <p:nvPr/>
        </p:nvSpPr>
        <p:spPr bwMode="auto">
          <a:xfrm rot="1723431">
            <a:off x="2647950" y="2774950"/>
            <a:ext cx="1817688" cy="1339850"/>
          </a:xfrm>
          <a:custGeom>
            <a:avLst/>
            <a:gdLst>
              <a:gd name="T0" fmla="*/ 1516639 w 2351321"/>
              <a:gd name="T1" fmla="*/ 0 h 1732770"/>
              <a:gd name="T2" fmla="*/ 2302371 w 2351321"/>
              <a:gd name="T3" fmla="*/ 743002 h 1732770"/>
              <a:gd name="T4" fmla="*/ 2292691 w 2351321"/>
              <a:gd name="T5" fmla="*/ 1732770 h 1732770"/>
              <a:gd name="T6" fmla="*/ 0 w 2351321"/>
              <a:gd name="T7" fmla="*/ 1209479 h 1732770"/>
              <a:gd name="T8" fmla="*/ 1516639 w 2351321"/>
              <a:gd name="T9" fmla="*/ 0 h 1732770"/>
              <a:gd name="T10" fmla="*/ 0 w 2351321"/>
              <a:gd name="T11" fmla="*/ 0 h 1732770"/>
              <a:gd name="T12" fmla="*/ 2351321 w 2351321"/>
              <a:gd name="T13" fmla="*/ 1732770 h 1732770"/>
            </a:gdLst>
            <a:ahLst/>
            <a:cxnLst>
              <a:cxn ang="0">
                <a:pos x="T0" y="T1"/>
              </a:cxn>
              <a:cxn ang="0">
                <a:pos x="T2" y="T3"/>
              </a:cxn>
              <a:cxn ang="0">
                <a:pos x="T4" y="T5"/>
              </a:cxn>
              <a:cxn ang="0">
                <a:pos x="T6" y="T7"/>
              </a:cxn>
              <a:cxn ang="0">
                <a:pos x="T8" y="T9"/>
              </a:cxn>
            </a:cxnLst>
            <a:rect l="T10" t="T11" r="T12" b="T13"/>
            <a:pathLst>
              <a:path w="2351321" h="1732770">
                <a:moveTo>
                  <a:pt x="1516639" y="0"/>
                </a:moveTo>
                <a:lnTo>
                  <a:pt x="2302371" y="743002"/>
                </a:lnTo>
                <a:cubicBezTo>
                  <a:pt x="2370314" y="1065730"/>
                  <a:pt x="2367934" y="1403106"/>
                  <a:pt x="2292691" y="1732770"/>
                </a:cubicBezTo>
                <a:lnTo>
                  <a:pt x="0" y="1209479"/>
                </a:lnTo>
                <a:lnTo>
                  <a:pt x="1516639" y="0"/>
                </a:lnTo>
                <a:close/>
              </a:path>
            </a:pathLst>
          </a:custGeom>
          <a:solidFill>
            <a:srgbClr val="EE3636"/>
          </a:solidFill>
          <a:ln w="25400" cap="flat" cmpd="sng">
            <a:solidFill>
              <a:srgbClr val="FFFFFF"/>
            </a:solidFill>
            <a:bevel/>
            <a:headEnd/>
            <a:tailEnd/>
          </a:ln>
        </p:spPr>
        <p:txBody>
          <a:bodyPr lIns="2385060" tIns="1267461" rIns="133604" bIns="1612899" anchor="ctr"/>
          <a:lstStyle/>
          <a:p>
            <a:endParaRPr lang="zh-CN" altLang="en-US"/>
          </a:p>
        </p:txBody>
      </p:sp>
      <p:sp>
        <p:nvSpPr>
          <p:cNvPr id="19466" name="任意多边形 11"/>
          <p:cNvSpPr>
            <a:spLocks noChangeArrowheads="1"/>
          </p:cNvSpPr>
          <p:nvPr/>
        </p:nvSpPr>
        <p:spPr bwMode="auto">
          <a:xfrm rot="1723431">
            <a:off x="796927" y="1419226"/>
            <a:ext cx="3635375" cy="3635375"/>
          </a:xfrm>
          <a:custGeom>
            <a:avLst/>
            <a:gdLst>
              <a:gd name="T0" fmla="*/ 3589802 w 3413760"/>
              <a:gd name="T1" fmla="*/ 2222160 h 3413760"/>
              <a:gd name="T2" fmla="*/ 2606352 w 3413760"/>
              <a:gd name="T3" fmla="*/ 3455368 h 3413760"/>
              <a:gd name="T4" fmla="*/ 1817687 w 3413760"/>
              <a:gd name="T5" fmla="*/ 1817687 h 3413760"/>
              <a:gd name="T6" fmla="*/ 3589802 w 3413760"/>
              <a:gd name="T7" fmla="*/ 2222160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F49022"/>
          </a:solidFill>
          <a:ln w="25400" cap="flat" cmpd="sng">
            <a:solidFill>
              <a:srgbClr val="FFFFFF"/>
            </a:solidFill>
            <a:bevel/>
            <a:headEnd/>
            <a:tailEnd/>
          </a:ln>
        </p:spPr>
        <p:txBody>
          <a:bodyPr lIns="2244090" tIns="2081530" rIns="374650" bIns="781050" anchor="ctr"/>
          <a:lstStyle/>
          <a:p>
            <a:endParaRPr lang="zh-CN" altLang="en-US"/>
          </a:p>
        </p:txBody>
      </p:sp>
      <p:sp>
        <p:nvSpPr>
          <p:cNvPr id="19467" name="任意多边形 12"/>
          <p:cNvSpPr>
            <a:spLocks noChangeArrowheads="1"/>
          </p:cNvSpPr>
          <p:nvPr/>
        </p:nvSpPr>
        <p:spPr bwMode="auto">
          <a:xfrm rot="1723431">
            <a:off x="796927" y="1419226"/>
            <a:ext cx="3635375" cy="3635375"/>
          </a:xfrm>
          <a:custGeom>
            <a:avLst/>
            <a:gdLst>
              <a:gd name="T0" fmla="*/ 2606313 w 3413760"/>
              <a:gd name="T1" fmla="*/ 3455387 h 3413760"/>
              <a:gd name="T2" fmla="*/ 1029022 w 3413760"/>
              <a:gd name="T3" fmla="*/ 3455368 h 3413760"/>
              <a:gd name="T4" fmla="*/ 1817687 w 3413760"/>
              <a:gd name="T5" fmla="*/ 1817687 h 3413760"/>
              <a:gd name="T6" fmla="*/ 2606313 w 3413760"/>
              <a:gd name="T7" fmla="*/ 3455387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2447430" y="3244744"/>
                </a:moveTo>
                <a:cubicBezTo>
                  <a:pt x="1979433" y="3470105"/>
                  <a:pt x="1434283" y="3470099"/>
                  <a:pt x="966292" y="3244726"/>
                </a:cubicBezTo>
                <a:lnTo>
                  <a:pt x="1706880" y="1706880"/>
                </a:lnTo>
                <a:lnTo>
                  <a:pt x="2447430" y="3244744"/>
                </a:lnTo>
                <a:close/>
              </a:path>
            </a:pathLst>
          </a:custGeom>
          <a:solidFill>
            <a:srgbClr val="317FB7"/>
          </a:solidFill>
          <a:ln w="25400" cap="flat" cmpd="sng">
            <a:solidFill>
              <a:srgbClr val="FFFFFF"/>
            </a:solidFill>
            <a:bevel/>
            <a:headEnd/>
            <a:tailEnd/>
          </a:ln>
        </p:spPr>
        <p:txBody>
          <a:bodyPr lIns="1299210" tIns="2731771" rIns="1299210" bIns="130809" anchor="ctr"/>
          <a:lstStyle/>
          <a:p>
            <a:endParaRPr lang="zh-CN" altLang="en-US"/>
          </a:p>
        </p:txBody>
      </p:sp>
      <p:sp>
        <p:nvSpPr>
          <p:cNvPr id="19468" name="任意多边形 13"/>
          <p:cNvSpPr>
            <a:spLocks noChangeArrowheads="1"/>
          </p:cNvSpPr>
          <p:nvPr/>
        </p:nvSpPr>
        <p:spPr bwMode="auto">
          <a:xfrm rot="1723431">
            <a:off x="796927" y="1419226"/>
            <a:ext cx="3635375" cy="3635375"/>
          </a:xfrm>
          <a:custGeom>
            <a:avLst/>
            <a:gdLst>
              <a:gd name="T0" fmla="*/ 1029022 w 3413760"/>
              <a:gd name="T1" fmla="*/ 3455368 h 3413760"/>
              <a:gd name="T2" fmla="*/ 45573 w 3413760"/>
              <a:gd name="T3" fmla="*/ 2222160 h 3413760"/>
              <a:gd name="T4" fmla="*/ 1817687 w 3413760"/>
              <a:gd name="T5" fmla="*/ 1817687 h 3413760"/>
              <a:gd name="T6" fmla="*/ 1029022 w 3413760"/>
              <a:gd name="T7" fmla="*/ 3455368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966292" y="3244726"/>
                </a:moveTo>
                <a:cubicBezTo>
                  <a:pt x="498287" y="3019347"/>
                  <a:pt x="158382" y="2593118"/>
                  <a:pt x="42795" y="2086696"/>
                </a:cubicBezTo>
                <a:lnTo>
                  <a:pt x="1706880" y="1706880"/>
                </a:lnTo>
                <a:lnTo>
                  <a:pt x="966292" y="3244726"/>
                </a:lnTo>
                <a:close/>
              </a:path>
            </a:pathLst>
          </a:custGeom>
          <a:solidFill>
            <a:srgbClr val="53C3B0"/>
          </a:solidFill>
          <a:ln w="25400" cap="flat" cmpd="sng">
            <a:solidFill>
              <a:srgbClr val="FFFFFF"/>
            </a:solidFill>
            <a:bevel/>
            <a:headEnd/>
            <a:tailEnd/>
          </a:ln>
        </p:spPr>
        <p:txBody>
          <a:bodyPr lIns="374650" tIns="2081530" rIns="2244090" bIns="781050" anchor="ctr"/>
          <a:lstStyle/>
          <a:p>
            <a:endParaRPr lang="zh-CN" altLang="en-US"/>
          </a:p>
        </p:txBody>
      </p:sp>
      <p:sp>
        <p:nvSpPr>
          <p:cNvPr id="19469" name="任意多边形 14"/>
          <p:cNvSpPr>
            <a:spLocks noChangeArrowheads="1"/>
          </p:cNvSpPr>
          <p:nvPr/>
        </p:nvSpPr>
        <p:spPr bwMode="auto">
          <a:xfrm rot="1723431">
            <a:off x="796927" y="1419226"/>
            <a:ext cx="3635375" cy="3635375"/>
          </a:xfrm>
          <a:custGeom>
            <a:avLst/>
            <a:gdLst>
              <a:gd name="T0" fmla="*/ 45573 w 3413760"/>
              <a:gd name="T1" fmla="*/ 2222159 h 3413760"/>
              <a:gd name="T2" fmla="*/ 396562 w 3413760"/>
              <a:gd name="T3" fmla="*/ 684378 h 3413760"/>
              <a:gd name="T4" fmla="*/ 1817687 w 3413760"/>
              <a:gd name="T5" fmla="*/ 1817687 h 3413760"/>
              <a:gd name="T6" fmla="*/ 45573 w 3413760"/>
              <a:gd name="T7" fmla="*/ 2222159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42795" y="2086695"/>
                </a:moveTo>
                <a:cubicBezTo>
                  <a:pt x="-72792" y="1580274"/>
                  <a:pt x="48519" y="1048777"/>
                  <a:pt x="372387" y="642658"/>
                </a:cubicBezTo>
                <a:lnTo>
                  <a:pt x="1706880" y="1706880"/>
                </a:lnTo>
                <a:lnTo>
                  <a:pt x="42795" y="2086695"/>
                </a:lnTo>
                <a:close/>
              </a:path>
            </a:pathLst>
          </a:custGeom>
          <a:solidFill>
            <a:srgbClr val="EE3636"/>
          </a:solidFill>
          <a:ln w="25400" cap="flat" cmpd="sng">
            <a:solidFill>
              <a:srgbClr val="FFFFFF"/>
            </a:solidFill>
            <a:bevel/>
            <a:headEnd/>
            <a:tailEnd/>
          </a:ln>
        </p:spPr>
        <p:txBody>
          <a:bodyPr lIns="124714" tIns="1258571" rIns="2376170" bIns="1604009" anchor="ctr"/>
          <a:lstStyle/>
          <a:p>
            <a:endParaRPr lang="zh-CN" altLang="en-US"/>
          </a:p>
        </p:txBody>
      </p:sp>
      <p:sp>
        <p:nvSpPr>
          <p:cNvPr id="19470" name="任意多边形 15"/>
          <p:cNvSpPr>
            <a:spLocks noChangeArrowheads="1"/>
          </p:cNvSpPr>
          <p:nvPr/>
        </p:nvSpPr>
        <p:spPr bwMode="auto">
          <a:xfrm rot="1723431">
            <a:off x="796927" y="1419226"/>
            <a:ext cx="3635375" cy="3635375"/>
          </a:xfrm>
          <a:custGeom>
            <a:avLst/>
            <a:gdLst>
              <a:gd name="T0" fmla="*/ 396562 w 3413760"/>
              <a:gd name="T1" fmla="*/ 684378 h 3413760"/>
              <a:gd name="T2" fmla="*/ 1817687 w 3413760"/>
              <a:gd name="T3" fmla="*/ 0 h 3413760"/>
              <a:gd name="T4" fmla="*/ 1817687 w 3413760"/>
              <a:gd name="T5" fmla="*/ 1817687 h 3413760"/>
              <a:gd name="T6" fmla="*/ 396562 w 3413760"/>
              <a:gd name="T7" fmla="*/ 684378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372387" y="642658"/>
                </a:moveTo>
                <a:cubicBezTo>
                  <a:pt x="696256" y="236539"/>
                  <a:pt x="1187434" y="0"/>
                  <a:pt x="1706880" y="0"/>
                </a:cubicBezTo>
                <a:lnTo>
                  <a:pt x="1706880" y="1706880"/>
                </a:lnTo>
                <a:lnTo>
                  <a:pt x="372387" y="642658"/>
                </a:lnTo>
                <a:close/>
              </a:path>
            </a:pathLst>
          </a:custGeom>
          <a:solidFill>
            <a:srgbClr val="F49022"/>
          </a:solidFill>
          <a:ln w="25400" cap="flat" cmpd="sng">
            <a:solidFill>
              <a:srgbClr val="FFFFFF"/>
            </a:solidFill>
            <a:bevel/>
            <a:headEnd/>
            <a:tailEnd/>
          </a:ln>
        </p:spPr>
        <p:txBody>
          <a:bodyPr lIns="776478" tIns="361951" rIns="1776222" bIns="2536189" anchor="ctr"/>
          <a:lstStyle/>
          <a:p>
            <a:endParaRPr lang="zh-CN" altLang="en-US"/>
          </a:p>
        </p:txBody>
      </p:sp>
      <p:sp>
        <p:nvSpPr>
          <p:cNvPr id="19471" name="椭圆 16"/>
          <p:cNvSpPr>
            <a:spLocks noChangeArrowheads="1"/>
          </p:cNvSpPr>
          <p:nvPr/>
        </p:nvSpPr>
        <p:spPr bwMode="auto">
          <a:xfrm>
            <a:off x="2374902" y="3005138"/>
            <a:ext cx="506413" cy="506412"/>
          </a:xfrm>
          <a:prstGeom prst="ellipse">
            <a:avLst/>
          </a:prstGeom>
          <a:solidFill>
            <a:srgbClr val="53C3B0"/>
          </a:solidFill>
          <a:ln w="25400">
            <a:solidFill>
              <a:schemeClr val="bg1"/>
            </a:solidFill>
            <a:bevel/>
            <a:headEnd/>
            <a:tailEnd/>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方正兰亭粗黑_GBK" charset="-122"/>
              <a:sym typeface="宋体" pitchFamily="2" charset="-122"/>
            </a:endParaRPr>
          </a:p>
        </p:txBody>
      </p:sp>
      <p:sp>
        <p:nvSpPr>
          <p:cNvPr id="19473" name="TextBox 18"/>
          <p:cNvSpPr>
            <a:spLocks noChangeArrowheads="1"/>
          </p:cNvSpPr>
          <p:nvPr/>
        </p:nvSpPr>
        <p:spPr bwMode="auto">
          <a:xfrm>
            <a:off x="2063752" y="2779713"/>
            <a:ext cx="404813" cy="37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130000"/>
              </a:lnSpc>
            </a:pPr>
            <a:r>
              <a:rPr lang="en-US" altLang="zh-CN" sz="1400" dirty="0">
                <a:solidFill>
                  <a:srgbClr val="FFFFFF"/>
                </a:solidFill>
                <a:ea typeface="微软雅黑" pitchFamily="34" charset="-122"/>
                <a:sym typeface="Arial" pitchFamily="34" charset="0"/>
              </a:rPr>
              <a:t>05</a:t>
            </a:r>
            <a:endParaRPr lang="zh-CN" altLang="en-US" sz="1400" dirty="0">
              <a:solidFill>
                <a:srgbClr val="FFFFFF"/>
              </a:solidFill>
              <a:ea typeface="微软雅黑" pitchFamily="34" charset="-122"/>
              <a:sym typeface="Arial" pitchFamily="34" charset="0"/>
            </a:endParaRPr>
          </a:p>
        </p:txBody>
      </p:sp>
      <p:sp>
        <p:nvSpPr>
          <p:cNvPr id="19474" name="TextBox 19"/>
          <p:cNvSpPr>
            <a:spLocks noChangeArrowheads="1"/>
          </p:cNvSpPr>
          <p:nvPr/>
        </p:nvSpPr>
        <p:spPr bwMode="auto">
          <a:xfrm>
            <a:off x="1987552" y="3149601"/>
            <a:ext cx="404813" cy="37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130000"/>
              </a:lnSpc>
            </a:pPr>
            <a:r>
              <a:rPr lang="en-US" altLang="zh-CN" sz="1400">
                <a:solidFill>
                  <a:srgbClr val="FFFFFF"/>
                </a:solidFill>
                <a:ea typeface="微软雅黑" pitchFamily="34" charset="-122"/>
                <a:sym typeface="Arial" pitchFamily="34" charset="0"/>
              </a:rPr>
              <a:t>04</a:t>
            </a:r>
            <a:endParaRPr lang="zh-CN" altLang="en-US" sz="1400">
              <a:solidFill>
                <a:srgbClr val="FFFFFF"/>
              </a:solidFill>
              <a:ea typeface="微软雅黑" pitchFamily="34" charset="-122"/>
              <a:sym typeface="Arial" pitchFamily="34" charset="0"/>
            </a:endParaRPr>
          </a:p>
        </p:txBody>
      </p:sp>
      <p:sp>
        <p:nvSpPr>
          <p:cNvPr id="19475" name="TextBox 20"/>
          <p:cNvSpPr>
            <a:spLocks noChangeArrowheads="1"/>
          </p:cNvSpPr>
          <p:nvPr/>
        </p:nvSpPr>
        <p:spPr bwMode="auto">
          <a:xfrm>
            <a:off x="2205038" y="3454401"/>
            <a:ext cx="404812" cy="37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130000"/>
              </a:lnSpc>
            </a:pPr>
            <a:r>
              <a:rPr lang="en-US" altLang="zh-CN" sz="1400">
                <a:solidFill>
                  <a:srgbClr val="FFFFFF"/>
                </a:solidFill>
                <a:ea typeface="微软雅黑" pitchFamily="34" charset="-122"/>
                <a:sym typeface="Arial" pitchFamily="34" charset="0"/>
              </a:rPr>
              <a:t>03</a:t>
            </a:r>
            <a:endParaRPr lang="zh-CN" altLang="en-US" sz="1400">
              <a:solidFill>
                <a:srgbClr val="FFFFFF"/>
              </a:solidFill>
              <a:ea typeface="微软雅黑" pitchFamily="34" charset="-122"/>
              <a:sym typeface="Arial" pitchFamily="34" charset="0"/>
            </a:endParaRPr>
          </a:p>
        </p:txBody>
      </p:sp>
      <p:sp>
        <p:nvSpPr>
          <p:cNvPr id="19476" name="TextBox 21"/>
          <p:cNvSpPr>
            <a:spLocks noChangeArrowheads="1"/>
          </p:cNvSpPr>
          <p:nvPr/>
        </p:nvSpPr>
        <p:spPr bwMode="auto">
          <a:xfrm>
            <a:off x="2586038" y="3487738"/>
            <a:ext cx="404812" cy="37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130000"/>
              </a:lnSpc>
            </a:pPr>
            <a:r>
              <a:rPr lang="en-US" altLang="zh-CN" sz="1400">
                <a:solidFill>
                  <a:srgbClr val="FFFFFF"/>
                </a:solidFill>
                <a:ea typeface="微软雅黑" pitchFamily="34" charset="-122"/>
                <a:sym typeface="Arial" pitchFamily="34" charset="0"/>
              </a:rPr>
              <a:t>02</a:t>
            </a:r>
            <a:endParaRPr lang="zh-CN" altLang="en-US" sz="1400">
              <a:solidFill>
                <a:srgbClr val="FFFFFF"/>
              </a:solidFill>
              <a:ea typeface="微软雅黑" pitchFamily="34" charset="-122"/>
              <a:sym typeface="Arial" pitchFamily="34" charset="0"/>
            </a:endParaRPr>
          </a:p>
        </p:txBody>
      </p:sp>
      <p:sp>
        <p:nvSpPr>
          <p:cNvPr id="19477" name="TextBox 22"/>
          <p:cNvSpPr>
            <a:spLocks noChangeArrowheads="1"/>
          </p:cNvSpPr>
          <p:nvPr/>
        </p:nvSpPr>
        <p:spPr bwMode="auto">
          <a:xfrm>
            <a:off x="2870202" y="3184526"/>
            <a:ext cx="404813" cy="37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130000"/>
              </a:lnSpc>
            </a:pPr>
            <a:r>
              <a:rPr lang="en-US" altLang="zh-CN" sz="1400">
                <a:solidFill>
                  <a:srgbClr val="FFFFFF"/>
                </a:solidFill>
                <a:ea typeface="微软雅黑" pitchFamily="34" charset="-122"/>
                <a:sym typeface="Arial" pitchFamily="34" charset="0"/>
              </a:rPr>
              <a:t>01</a:t>
            </a:r>
            <a:endParaRPr lang="zh-CN" altLang="en-US" sz="1400">
              <a:solidFill>
                <a:srgbClr val="FFFFFF"/>
              </a:solidFill>
              <a:ea typeface="微软雅黑" pitchFamily="34" charset="-122"/>
              <a:sym typeface="Arial" pitchFamily="34" charset="0"/>
            </a:endParaRPr>
          </a:p>
        </p:txBody>
      </p:sp>
      <p:sp>
        <p:nvSpPr>
          <p:cNvPr id="19479" name="TextBox 24"/>
          <p:cNvSpPr>
            <a:spLocks noChangeArrowheads="1"/>
          </p:cNvSpPr>
          <p:nvPr/>
        </p:nvSpPr>
        <p:spPr bwMode="auto">
          <a:xfrm>
            <a:off x="892174" y="2928103"/>
            <a:ext cx="1095377"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130000"/>
              </a:lnSpc>
            </a:pPr>
            <a:r>
              <a:rPr lang="zh-TW" altLang="en-US" sz="1600" b="1" dirty="0">
                <a:solidFill>
                  <a:schemeClr val="bg1"/>
                </a:solidFill>
                <a:latin typeface="Microsoft JhengHei" pitchFamily="34" charset="-120"/>
                <a:ea typeface="Microsoft JhengHei" pitchFamily="34" charset="-120"/>
              </a:rPr>
              <a:t>全球化、區域化與在地發展</a:t>
            </a:r>
          </a:p>
        </p:txBody>
      </p:sp>
      <p:sp>
        <p:nvSpPr>
          <p:cNvPr id="19480" name="TextBox 25"/>
          <p:cNvSpPr>
            <a:spLocks noChangeArrowheads="1"/>
          </p:cNvSpPr>
          <p:nvPr/>
        </p:nvSpPr>
        <p:spPr bwMode="auto">
          <a:xfrm>
            <a:off x="1640936" y="3847183"/>
            <a:ext cx="877890" cy="133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130000"/>
              </a:lnSpc>
              <a:buFont typeface="Arial" pitchFamily="34" charset="0"/>
              <a:buNone/>
            </a:pPr>
            <a:r>
              <a:rPr lang="zh-TW" altLang="en-US" sz="1600" b="1" dirty="0">
                <a:solidFill>
                  <a:schemeClr val="bg1"/>
                </a:solidFill>
                <a:latin typeface="Microsoft JhengHei" pitchFamily="34" charset="-120"/>
                <a:ea typeface="Microsoft JhengHei" pitchFamily="34" charset="-120"/>
              </a:rPr>
              <a:t>人口、家庭與生命歷</a:t>
            </a:r>
            <a:r>
              <a:rPr lang="zh-TW" altLang="en-US" sz="1400" b="1" dirty="0">
                <a:solidFill>
                  <a:schemeClr val="bg1"/>
                </a:solidFill>
                <a:latin typeface="Microsoft JhengHei" pitchFamily="34" charset="-120"/>
                <a:ea typeface="Microsoft JhengHei" pitchFamily="34" charset="-120"/>
              </a:rPr>
              <a:t>程</a:t>
            </a:r>
            <a:endParaRPr lang="en-US" altLang="zh-TW" sz="1400" b="1" dirty="0">
              <a:solidFill>
                <a:schemeClr val="bg1"/>
              </a:solidFill>
              <a:latin typeface="Microsoft JhengHei" pitchFamily="34" charset="-120"/>
              <a:ea typeface="Microsoft JhengHei" pitchFamily="34" charset="-120"/>
            </a:endParaRPr>
          </a:p>
        </p:txBody>
      </p:sp>
      <p:sp>
        <p:nvSpPr>
          <p:cNvPr id="19481" name="TextBox 26"/>
          <p:cNvSpPr>
            <a:spLocks noChangeArrowheads="1"/>
          </p:cNvSpPr>
          <p:nvPr/>
        </p:nvSpPr>
        <p:spPr bwMode="auto">
          <a:xfrm>
            <a:off x="1247774" y="2024064"/>
            <a:ext cx="11271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buFontTx/>
              <a:buNone/>
            </a:pPr>
            <a:r>
              <a:rPr lang="zh-TW" altLang="en-US" sz="1600" b="1" dirty="0" smtClean="0">
                <a:solidFill>
                  <a:schemeClr val="bg1"/>
                </a:solidFill>
                <a:latin typeface="Microsoft JhengHei" pitchFamily="34" charset="-120"/>
                <a:ea typeface="Microsoft JhengHei" pitchFamily="34" charset="-120"/>
              </a:rPr>
              <a:t>調查研究方法及量化分析</a:t>
            </a:r>
          </a:p>
        </p:txBody>
      </p:sp>
      <p:sp>
        <p:nvSpPr>
          <p:cNvPr id="19482" name="TextBox 27"/>
          <p:cNvSpPr>
            <a:spLocks noChangeArrowheads="1"/>
          </p:cNvSpPr>
          <p:nvPr/>
        </p:nvSpPr>
        <p:spPr bwMode="auto">
          <a:xfrm>
            <a:off x="2662238" y="3932006"/>
            <a:ext cx="973684"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130000"/>
              </a:lnSpc>
            </a:pPr>
            <a:r>
              <a:rPr lang="zh-TW" altLang="en-US" sz="1600" b="1" dirty="0">
                <a:solidFill>
                  <a:schemeClr val="bg1"/>
                </a:solidFill>
                <a:latin typeface="Microsoft JhengHei" pitchFamily="34" charset="-120"/>
                <a:ea typeface="Microsoft JhengHei" pitchFamily="34" charset="-120"/>
              </a:rPr>
              <a:t>經濟、組織與現代性</a:t>
            </a:r>
            <a:endParaRPr lang="zh-CN" altLang="en-US" sz="1600" b="1" dirty="0">
              <a:solidFill>
                <a:schemeClr val="bg1"/>
              </a:solidFill>
              <a:latin typeface="Microsoft JhengHei" pitchFamily="34" charset="-120"/>
              <a:ea typeface="Microsoft JhengHei" pitchFamily="34" charset="-120"/>
              <a:sym typeface="微软雅黑" pitchFamily="34" charset="-122"/>
            </a:endParaRPr>
          </a:p>
        </p:txBody>
      </p:sp>
      <p:sp>
        <p:nvSpPr>
          <p:cNvPr id="19483" name="TextBox 28"/>
          <p:cNvSpPr>
            <a:spLocks noChangeArrowheads="1"/>
          </p:cNvSpPr>
          <p:nvPr/>
        </p:nvSpPr>
        <p:spPr bwMode="auto">
          <a:xfrm>
            <a:off x="3335337" y="3113089"/>
            <a:ext cx="8731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buFontTx/>
              <a:buNone/>
            </a:pPr>
            <a:r>
              <a:rPr lang="zh-TW" altLang="en-US" sz="1600" b="1" dirty="0" smtClean="0">
                <a:solidFill>
                  <a:schemeClr val="bg1"/>
                </a:solidFill>
                <a:latin typeface="Microsoft JhengHei" pitchFamily="34" charset="-120"/>
                <a:ea typeface="Microsoft JhengHei" pitchFamily="34" charset="-120"/>
              </a:rPr>
              <a:t>社會階層與不平等</a:t>
            </a:r>
          </a:p>
        </p:txBody>
      </p:sp>
      <p:sp>
        <p:nvSpPr>
          <p:cNvPr id="19484" name="TextBox 29"/>
          <p:cNvSpPr>
            <a:spLocks noChangeArrowheads="1"/>
          </p:cNvSpPr>
          <p:nvPr/>
        </p:nvSpPr>
        <p:spPr bwMode="auto">
          <a:xfrm>
            <a:off x="3707928" y="769326"/>
            <a:ext cx="4608384"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30000"/>
              </a:lnSpc>
            </a:pPr>
            <a:r>
              <a:rPr lang="zh-TW" altLang="en-US" b="1" dirty="0" smtClean="0">
                <a:solidFill>
                  <a:srgbClr val="EE3636"/>
                </a:solidFill>
                <a:latin typeface="微软雅黑" pitchFamily="34" charset="-122"/>
                <a:ea typeface="微软雅黑" pitchFamily="34" charset="-122"/>
                <a:sym typeface="微软雅黑" pitchFamily="34" charset="-122"/>
              </a:rPr>
              <a:t>社會學是社會科學的核心 </a:t>
            </a:r>
            <a:r>
              <a:rPr lang="en-US" altLang="zh-TW" b="1" dirty="0" smtClean="0">
                <a:solidFill>
                  <a:srgbClr val="EE3636"/>
                </a:solidFill>
                <a:latin typeface="微软雅黑" pitchFamily="34" charset="-122"/>
                <a:ea typeface="微软雅黑" pitchFamily="34" charset="-122"/>
                <a:sym typeface="微软雅黑" pitchFamily="34" charset="-122"/>
              </a:rPr>
              <a:t>(</a:t>
            </a:r>
            <a:r>
              <a:rPr lang="zh-TW" altLang="en-US" b="1" dirty="0" smtClean="0">
                <a:solidFill>
                  <a:srgbClr val="EE3636"/>
                </a:solidFill>
                <a:latin typeface="微软雅黑" pitchFamily="34" charset="-122"/>
                <a:ea typeface="微软雅黑" pitchFamily="34" charset="-122"/>
                <a:sym typeface="微软雅黑" pitchFamily="34" charset="-122"/>
              </a:rPr>
              <a:t>主要分為社會學及社會工作兩個專業領域</a:t>
            </a:r>
            <a:r>
              <a:rPr lang="en-US" altLang="zh-TW" b="1" dirty="0" smtClean="0">
                <a:solidFill>
                  <a:srgbClr val="EE3636"/>
                </a:solidFill>
                <a:latin typeface="微软雅黑" pitchFamily="34" charset="-122"/>
                <a:ea typeface="微软雅黑" pitchFamily="34" charset="-122"/>
                <a:sym typeface="微软雅黑" pitchFamily="34" charset="-122"/>
              </a:rPr>
              <a:t>)</a:t>
            </a:r>
            <a:endParaRPr lang="zh-CN" altLang="en-US" b="1" dirty="0">
              <a:solidFill>
                <a:srgbClr val="EE3636"/>
              </a:solidFill>
              <a:latin typeface="微软雅黑" pitchFamily="34" charset="-122"/>
              <a:ea typeface="微软雅黑" pitchFamily="34" charset="-122"/>
              <a:sym typeface="微软雅黑" pitchFamily="34" charset="-122"/>
            </a:endParaRPr>
          </a:p>
        </p:txBody>
      </p:sp>
      <p:sp>
        <p:nvSpPr>
          <p:cNvPr id="19485" name="TextBox 30"/>
          <p:cNvSpPr>
            <a:spLocks noChangeArrowheads="1"/>
          </p:cNvSpPr>
          <p:nvPr/>
        </p:nvSpPr>
        <p:spPr bwMode="auto">
          <a:xfrm>
            <a:off x="4686300" y="1914526"/>
            <a:ext cx="3270250"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marL="285750" indent="-285750" eaLnBrk="1" hangingPunct="1">
              <a:lnSpc>
                <a:spcPct val="130000"/>
              </a:lnSpc>
              <a:buFont typeface="Arial" panose="020B0604020202020204" pitchFamily="34" charset="0"/>
              <a:buChar char="•"/>
            </a:pPr>
            <a:r>
              <a:rPr lang="zh-CN" altLang="en-US" b="1" dirty="0" smtClean="0">
                <a:solidFill>
                  <a:srgbClr val="595959"/>
                </a:solidFill>
                <a:latin typeface="微软雅黑" pitchFamily="34" charset="-122"/>
                <a:ea typeface="微软雅黑" pitchFamily="34" charset="-122"/>
                <a:sym typeface="微软雅黑" pitchFamily="34" charset="-122"/>
              </a:rPr>
              <a:t>現代社會理論思維</a:t>
            </a:r>
            <a:endParaRPr lang="en-US" altLang="zh-CN" b="1" dirty="0" smtClean="0">
              <a:solidFill>
                <a:srgbClr val="595959"/>
              </a:solidFill>
              <a:latin typeface="微软雅黑" pitchFamily="34" charset="-122"/>
              <a:ea typeface="微软雅黑" pitchFamily="34" charset="-122"/>
              <a:sym typeface="微软雅黑" pitchFamily="34" charset="-122"/>
            </a:endParaRPr>
          </a:p>
          <a:p>
            <a:pPr marL="285750" indent="-285750" eaLnBrk="1" hangingPunct="1">
              <a:lnSpc>
                <a:spcPct val="130000"/>
              </a:lnSpc>
              <a:buFont typeface="Arial" panose="020B0604020202020204" pitchFamily="34" charset="0"/>
              <a:buChar char="•"/>
            </a:pPr>
            <a:r>
              <a:rPr lang="zh-CN" altLang="en-US" b="1" dirty="0" smtClean="0">
                <a:solidFill>
                  <a:srgbClr val="595959"/>
                </a:solidFill>
                <a:latin typeface="微软雅黑" pitchFamily="34" charset="-122"/>
                <a:ea typeface="微软雅黑" pitchFamily="34" charset="-122"/>
                <a:sym typeface="微软雅黑" pitchFamily="34" charset="-122"/>
              </a:rPr>
              <a:t>實證分析</a:t>
            </a:r>
            <a:endParaRPr lang="zh-CN" altLang="en-US" b="1" dirty="0">
              <a:solidFill>
                <a:srgbClr val="595959"/>
              </a:solidFill>
              <a:latin typeface="微软雅黑" pitchFamily="34" charset="-122"/>
              <a:ea typeface="微软雅黑" pitchFamily="34" charset="-122"/>
              <a:sym typeface="微软雅黑" pitchFamily="34" charset="-122"/>
            </a:endParaRPr>
          </a:p>
        </p:txBody>
      </p:sp>
      <p:sp>
        <p:nvSpPr>
          <p:cNvPr id="19486" name="直接连接符 31"/>
          <p:cNvSpPr>
            <a:spLocks noChangeShapeType="1"/>
          </p:cNvSpPr>
          <p:nvPr/>
        </p:nvSpPr>
        <p:spPr bwMode="auto">
          <a:xfrm>
            <a:off x="3898902" y="1933575"/>
            <a:ext cx="3730625" cy="1588"/>
          </a:xfrm>
          <a:prstGeom prst="line">
            <a:avLst/>
          </a:prstGeom>
          <a:noFill/>
          <a:ln w="19050">
            <a:solidFill>
              <a:srgbClr val="EE363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487" name="六边形 32"/>
          <p:cNvSpPr>
            <a:spLocks noChangeArrowheads="1"/>
          </p:cNvSpPr>
          <p:nvPr/>
        </p:nvSpPr>
        <p:spPr bwMode="auto">
          <a:xfrm>
            <a:off x="5436072" y="2929506"/>
            <a:ext cx="1497012" cy="1290638"/>
          </a:xfrm>
          <a:prstGeom prst="hexagon">
            <a:avLst>
              <a:gd name="adj" fmla="val 24997"/>
              <a:gd name="vf" fmla="val 115470"/>
            </a:avLst>
          </a:prstGeom>
          <a:blipFill dpi="0" rotWithShape="1">
            <a:blip r:embed="rId2" cstate="print"/>
            <a:srcRect/>
            <a:stretch>
              <a:fillRect/>
            </a:stretch>
          </a:blip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19488" name="六边形 33"/>
          <p:cNvSpPr>
            <a:spLocks noChangeArrowheads="1"/>
          </p:cNvSpPr>
          <p:nvPr/>
        </p:nvSpPr>
        <p:spPr bwMode="auto">
          <a:xfrm>
            <a:off x="6660174" y="3721572"/>
            <a:ext cx="1106488" cy="954087"/>
          </a:xfrm>
          <a:prstGeom prst="hexagon">
            <a:avLst>
              <a:gd name="adj" fmla="val 24993"/>
              <a:gd name="vf" fmla="val 115470"/>
            </a:avLst>
          </a:prstGeom>
          <a:blipFill dpi="0" rotWithShape="1">
            <a:blip r:embed="rId3" cstate="print"/>
            <a:srcRect/>
            <a:stretch>
              <a:fillRect/>
            </a:stretch>
          </a:blip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19489" name="六边形 34"/>
          <p:cNvSpPr>
            <a:spLocks noChangeArrowheads="1"/>
          </p:cNvSpPr>
          <p:nvPr/>
        </p:nvSpPr>
        <p:spPr bwMode="auto">
          <a:xfrm>
            <a:off x="4860024" y="3937590"/>
            <a:ext cx="808038" cy="696913"/>
          </a:xfrm>
          <a:prstGeom prst="hexagon">
            <a:avLst>
              <a:gd name="adj" fmla="val 24998"/>
              <a:gd name="vf" fmla="val 115470"/>
            </a:avLst>
          </a:prstGeom>
          <a:blipFill dpi="0" rotWithShape="1">
            <a:blip r:embed="rId4" cstate="print"/>
            <a:srcRect/>
            <a:stretch>
              <a:fillRect/>
            </a:stretch>
          </a:blip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19490" name="六边形 35"/>
          <p:cNvSpPr>
            <a:spLocks noChangeArrowheads="1"/>
          </p:cNvSpPr>
          <p:nvPr/>
        </p:nvSpPr>
        <p:spPr bwMode="auto">
          <a:xfrm>
            <a:off x="6845300" y="2773363"/>
            <a:ext cx="615950" cy="530225"/>
          </a:xfrm>
          <a:prstGeom prst="hexagon">
            <a:avLst>
              <a:gd name="adj" fmla="val 25051"/>
              <a:gd name="vf" fmla="val 115470"/>
            </a:avLst>
          </a:prstGeom>
          <a:solidFill>
            <a:srgbClr val="D8D8D8">
              <a:alpha val="63136"/>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164378111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childTnLst>
                          </p:cTn>
                        </p:par>
                        <p:par>
                          <p:cTn id="8" fill="hold" nodeType="afterGroup">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9459"/>
                                        </p:tgtEl>
                                        <p:attrNameLst>
                                          <p:attrName>style.visibility</p:attrName>
                                        </p:attrNameLst>
                                      </p:cBhvr>
                                      <p:to>
                                        <p:strVal val="visible"/>
                                      </p:to>
                                    </p:set>
                                    <p:anim calcmode="lin" valueType="num">
                                      <p:cBhvr>
                                        <p:cTn id="11" dur="500" decel="50000" fill="hold">
                                          <p:stCondLst>
                                            <p:cond delay="0"/>
                                          </p:stCondLst>
                                        </p:cTn>
                                        <p:tgtEl>
                                          <p:spTgt spid="19459"/>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9459"/>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9459"/>
                                        </p:tgtEl>
                                        <p:attrNameLst>
                                          <p:attrName>ppt_w</p:attrName>
                                        </p:attrNameLst>
                                      </p:cBhvr>
                                      <p:tavLst>
                                        <p:tav tm="0">
                                          <p:val>
                                            <p:strVal val="#ppt_w*.05"/>
                                          </p:val>
                                        </p:tav>
                                        <p:tav tm="100000">
                                          <p:val>
                                            <p:strVal val="#ppt_w"/>
                                          </p:val>
                                        </p:tav>
                                      </p:tavLst>
                                    </p:anim>
                                    <p:anim calcmode="lin" valueType="num">
                                      <p:cBhvr>
                                        <p:cTn id="14" dur="1000" fill="hold"/>
                                        <p:tgtEl>
                                          <p:spTgt spid="19459"/>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9459"/>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9459"/>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9459"/>
                                        </p:tgtEl>
                                        <p:attrNameLst>
                                          <p:attrName>ppt_y</p:attrName>
                                        </p:attrNameLst>
                                      </p:cBhvr>
                                      <p:tavLst>
                                        <p:tav tm="0">
                                          <p:val>
                                            <p:strVal val="#ppt_y+.1"/>
                                          </p:val>
                                        </p:tav>
                                        <p:tav tm="100000">
                                          <p:val>
                                            <p:strVal val="#ppt_y"/>
                                          </p:val>
                                        </p:tav>
                                      </p:tavLst>
                                    </p:anim>
                                    <p:animEffect>
                                      <p:cBhvr>
                                        <p:cTn id="18" dur="1000" decel="50000">
                                          <p:stCondLst>
                                            <p:cond delay="0"/>
                                          </p:stCondLst>
                                        </p:cTn>
                                        <p:tgtEl>
                                          <p:spTgt spid="19459"/>
                                        </p:tgtEl>
                                      </p:cBhvr>
                                    </p:animEffect>
                                  </p:childTnLst>
                                </p:cTn>
                              </p:par>
                            </p:childTnLst>
                          </p:cTn>
                        </p:par>
                        <p:par>
                          <p:cTn id="19" fill="hold" nodeType="afterGroup">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19471"/>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19470"/>
                                        </p:tgtEl>
                                        <p:attrNameLst>
                                          <p:attrName>style.visibility</p:attrName>
                                        </p:attrNameLst>
                                      </p:cBhvr>
                                      <p:to>
                                        <p:strVal val="visible"/>
                                      </p:to>
                                    </p:set>
                                    <p:animEffect>
                                      <p:cBhvr>
                                        <p:cTn id="24" dur="500"/>
                                        <p:tgtEl>
                                          <p:spTgt spid="19470"/>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19469"/>
                                        </p:tgtEl>
                                        <p:attrNameLst>
                                          <p:attrName>style.visibility</p:attrName>
                                        </p:attrNameLst>
                                      </p:cBhvr>
                                      <p:to>
                                        <p:strVal val="visible"/>
                                      </p:to>
                                    </p:set>
                                    <p:animEffect>
                                      <p:cBhvr>
                                        <p:cTn id="27" dur="500"/>
                                        <p:tgtEl>
                                          <p:spTgt spid="19469"/>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9468"/>
                                        </p:tgtEl>
                                        <p:attrNameLst>
                                          <p:attrName>style.visibility</p:attrName>
                                        </p:attrNameLst>
                                      </p:cBhvr>
                                      <p:to>
                                        <p:strVal val="visible"/>
                                      </p:to>
                                    </p:set>
                                    <p:animEffect>
                                      <p:cBhvr>
                                        <p:cTn id="30" dur="500"/>
                                        <p:tgtEl>
                                          <p:spTgt spid="19468"/>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19467"/>
                                        </p:tgtEl>
                                        <p:attrNameLst>
                                          <p:attrName>style.visibility</p:attrName>
                                        </p:attrNameLst>
                                      </p:cBhvr>
                                      <p:to>
                                        <p:strVal val="visible"/>
                                      </p:to>
                                    </p:set>
                                    <p:animEffect>
                                      <p:cBhvr>
                                        <p:cTn id="33" dur="500"/>
                                        <p:tgtEl>
                                          <p:spTgt spid="19467"/>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19466"/>
                                        </p:tgtEl>
                                        <p:attrNameLst>
                                          <p:attrName>style.visibility</p:attrName>
                                        </p:attrNameLst>
                                      </p:cBhvr>
                                      <p:to>
                                        <p:strVal val="visible"/>
                                      </p:to>
                                    </p:set>
                                    <p:animEffect>
                                      <p:cBhvr>
                                        <p:cTn id="36" dur="500"/>
                                        <p:tgtEl>
                                          <p:spTgt spid="19466"/>
                                        </p:tgtEl>
                                      </p:cBhvr>
                                    </p:animEffect>
                                  </p:childTnLst>
                                </p:cTn>
                              </p:par>
                              <p:par>
                                <p:cTn id="37" presetID="10" presetClass="entr" presetSubtype="0" fill="hold" grpId="0" nodeType="withEffect">
                                  <p:stCondLst>
                                    <p:cond delay="1250"/>
                                  </p:stCondLst>
                                  <p:childTnLst>
                                    <p:set>
                                      <p:cBhvr>
                                        <p:cTn id="38" dur="1" fill="hold">
                                          <p:stCondLst>
                                            <p:cond delay="0"/>
                                          </p:stCondLst>
                                        </p:cTn>
                                        <p:tgtEl>
                                          <p:spTgt spid="3"/>
                                        </p:tgtEl>
                                        <p:attrNameLst>
                                          <p:attrName>style.visibility</p:attrName>
                                        </p:attrNameLst>
                                      </p:cBhvr>
                                      <p:to>
                                        <p:strVal val="visible"/>
                                      </p:to>
                                    </p:set>
                                    <p:animEffect>
                                      <p:cBhvr>
                                        <p:cTn id="39" dur="500"/>
                                        <p:tgtEl>
                                          <p:spTgt spid="3"/>
                                        </p:tgtEl>
                                      </p:cBhvr>
                                    </p:animEffect>
                                  </p:childTnLst>
                                </p:cTn>
                              </p:par>
                            </p:childTnLst>
                          </p:cTn>
                        </p:par>
                        <p:par>
                          <p:cTn id="40" fill="hold" nodeType="afterGroup">
                            <p:stCondLst>
                              <p:cond delay="3250"/>
                            </p:stCondLst>
                            <p:childTnLst>
                              <p:par>
                                <p:cTn id="41" presetID="10" presetClass="entr" presetSubtype="0" fill="hold" grpId="0" nodeType="afterEffect">
                                  <p:stCondLst>
                                    <p:cond delay="0"/>
                                  </p:stCondLst>
                                  <p:childTnLst>
                                    <p:set>
                                      <p:cBhvr>
                                        <p:cTn id="42" dur="1" fill="hold">
                                          <p:stCondLst>
                                            <p:cond delay="0"/>
                                          </p:stCondLst>
                                        </p:cTn>
                                        <p:tgtEl>
                                          <p:spTgt spid="19477"/>
                                        </p:tgtEl>
                                        <p:attrNameLst>
                                          <p:attrName>style.visibility</p:attrName>
                                        </p:attrNameLst>
                                      </p:cBhvr>
                                      <p:to>
                                        <p:strVal val="visible"/>
                                      </p:to>
                                    </p:set>
                                    <p:animEffect>
                                      <p:cBhvr>
                                        <p:cTn id="43" dur="500"/>
                                        <p:tgtEl>
                                          <p:spTgt spid="19477"/>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9476"/>
                                        </p:tgtEl>
                                        <p:attrNameLst>
                                          <p:attrName>style.visibility</p:attrName>
                                        </p:attrNameLst>
                                      </p:cBhvr>
                                      <p:to>
                                        <p:strVal val="visible"/>
                                      </p:to>
                                    </p:set>
                                    <p:animEffect>
                                      <p:cBhvr>
                                        <p:cTn id="46" dur="500"/>
                                        <p:tgtEl>
                                          <p:spTgt spid="19476"/>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19475"/>
                                        </p:tgtEl>
                                        <p:attrNameLst>
                                          <p:attrName>style.visibility</p:attrName>
                                        </p:attrNameLst>
                                      </p:cBhvr>
                                      <p:to>
                                        <p:strVal val="visible"/>
                                      </p:to>
                                    </p:set>
                                    <p:animEffect>
                                      <p:cBhvr>
                                        <p:cTn id="49" dur="500"/>
                                        <p:tgtEl>
                                          <p:spTgt spid="19475"/>
                                        </p:tgtEl>
                                      </p:cBhvr>
                                    </p:animEffect>
                                  </p:childTnLst>
                                </p:cTn>
                              </p:par>
                              <p:par>
                                <p:cTn id="50" presetID="10" presetClass="entr" presetSubtype="0" fill="hold" grpId="0" nodeType="withEffect">
                                  <p:stCondLst>
                                    <p:cond delay="750"/>
                                  </p:stCondLst>
                                  <p:childTnLst>
                                    <p:set>
                                      <p:cBhvr>
                                        <p:cTn id="51" dur="1" fill="hold">
                                          <p:stCondLst>
                                            <p:cond delay="0"/>
                                          </p:stCondLst>
                                        </p:cTn>
                                        <p:tgtEl>
                                          <p:spTgt spid="19474"/>
                                        </p:tgtEl>
                                        <p:attrNameLst>
                                          <p:attrName>style.visibility</p:attrName>
                                        </p:attrNameLst>
                                      </p:cBhvr>
                                      <p:to>
                                        <p:strVal val="visible"/>
                                      </p:to>
                                    </p:set>
                                    <p:animEffect>
                                      <p:cBhvr>
                                        <p:cTn id="52" dur="500"/>
                                        <p:tgtEl>
                                          <p:spTgt spid="19474"/>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19473"/>
                                        </p:tgtEl>
                                        <p:attrNameLst>
                                          <p:attrName>style.visibility</p:attrName>
                                        </p:attrNameLst>
                                      </p:cBhvr>
                                      <p:to>
                                        <p:strVal val="visible"/>
                                      </p:to>
                                    </p:set>
                                    <p:animEffect>
                                      <p:cBhvr>
                                        <p:cTn id="55" dur="500"/>
                                        <p:tgtEl>
                                          <p:spTgt spid="19473"/>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19481"/>
                                        </p:tgtEl>
                                        <p:attrNameLst>
                                          <p:attrName>style.visibility</p:attrName>
                                        </p:attrNameLst>
                                      </p:cBhvr>
                                      <p:to>
                                        <p:strVal val="visible"/>
                                      </p:to>
                                    </p:set>
                                    <p:anim calcmode="lin" valueType="num">
                                      <p:cBhvr>
                                        <p:cTn id="58" dur="500" fill="hold"/>
                                        <p:tgtEl>
                                          <p:spTgt spid="19481"/>
                                        </p:tgtEl>
                                        <p:attrNameLst>
                                          <p:attrName>ppt_w</p:attrName>
                                        </p:attrNameLst>
                                      </p:cBhvr>
                                      <p:tavLst>
                                        <p:tav tm="0">
                                          <p:val>
                                            <p:fltVal val="0"/>
                                          </p:val>
                                        </p:tav>
                                        <p:tav tm="100000">
                                          <p:val>
                                            <p:strVal val="#ppt_w"/>
                                          </p:val>
                                        </p:tav>
                                      </p:tavLst>
                                    </p:anim>
                                    <p:anim calcmode="lin" valueType="num">
                                      <p:cBhvr>
                                        <p:cTn id="59" dur="500" fill="hold"/>
                                        <p:tgtEl>
                                          <p:spTgt spid="19481"/>
                                        </p:tgtEl>
                                        <p:attrNameLst>
                                          <p:attrName>ppt_h</p:attrName>
                                        </p:attrNameLst>
                                      </p:cBhvr>
                                      <p:tavLst>
                                        <p:tav tm="0">
                                          <p:val>
                                            <p:fltVal val="0"/>
                                          </p:val>
                                        </p:tav>
                                        <p:tav tm="100000">
                                          <p:val>
                                            <p:strVal val="#ppt_h"/>
                                          </p:val>
                                        </p:tav>
                                      </p:tavLst>
                                    </p:anim>
                                    <p:anim calcmode="lin" valueType="num">
                                      <p:cBhvr>
                                        <p:cTn id="60" dur="500" fill="hold"/>
                                        <p:tgtEl>
                                          <p:spTgt spid="19481"/>
                                        </p:tgtEl>
                                        <p:attrNameLst>
                                          <p:attrName>style.rotation</p:attrName>
                                        </p:attrNameLst>
                                      </p:cBhvr>
                                      <p:tavLst>
                                        <p:tav tm="0">
                                          <p:val>
                                            <p:fltVal val="90"/>
                                          </p:val>
                                        </p:tav>
                                        <p:tav tm="100000">
                                          <p:val>
                                            <p:fltVal val="0"/>
                                          </p:val>
                                        </p:tav>
                                      </p:tavLst>
                                    </p:anim>
                                    <p:animEffect>
                                      <p:cBhvr>
                                        <p:cTn id="61" dur="500"/>
                                        <p:tgtEl>
                                          <p:spTgt spid="19481"/>
                                        </p:tgtEl>
                                      </p:cBhvr>
                                    </p:animEffect>
                                  </p:childTnLst>
                                </p:cTn>
                              </p:par>
                              <p:par>
                                <p:cTn id="62" presetID="31" presetClass="entr" presetSubtype="0" fill="hold" grpId="0" nodeType="withEffect">
                                  <p:stCondLst>
                                    <p:cond delay="250"/>
                                  </p:stCondLst>
                                  <p:childTnLst>
                                    <p:set>
                                      <p:cBhvr>
                                        <p:cTn id="63" dur="1" fill="hold">
                                          <p:stCondLst>
                                            <p:cond delay="0"/>
                                          </p:stCondLst>
                                        </p:cTn>
                                        <p:tgtEl>
                                          <p:spTgt spid="19479"/>
                                        </p:tgtEl>
                                        <p:attrNameLst>
                                          <p:attrName>style.visibility</p:attrName>
                                        </p:attrNameLst>
                                      </p:cBhvr>
                                      <p:to>
                                        <p:strVal val="visible"/>
                                      </p:to>
                                    </p:set>
                                    <p:anim calcmode="lin" valueType="num">
                                      <p:cBhvr>
                                        <p:cTn id="64" dur="500" fill="hold"/>
                                        <p:tgtEl>
                                          <p:spTgt spid="19479"/>
                                        </p:tgtEl>
                                        <p:attrNameLst>
                                          <p:attrName>ppt_w</p:attrName>
                                        </p:attrNameLst>
                                      </p:cBhvr>
                                      <p:tavLst>
                                        <p:tav tm="0">
                                          <p:val>
                                            <p:fltVal val="0"/>
                                          </p:val>
                                        </p:tav>
                                        <p:tav tm="100000">
                                          <p:val>
                                            <p:strVal val="#ppt_w"/>
                                          </p:val>
                                        </p:tav>
                                      </p:tavLst>
                                    </p:anim>
                                    <p:anim calcmode="lin" valueType="num">
                                      <p:cBhvr>
                                        <p:cTn id="65" dur="500" fill="hold"/>
                                        <p:tgtEl>
                                          <p:spTgt spid="19479"/>
                                        </p:tgtEl>
                                        <p:attrNameLst>
                                          <p:attrName>ppt_h</p:attrName>
                                        </p:attrNameLst>
                                      </p:cBhvr>
                                      <p:tavLst>
                                        <p:tav tm="0">
                                          <p:val>
                                            <p:fltVal val="0"/>
                                          </p:val>
                                        </p:tav>
                                        <p:tav tm="100000">
                                          <p:val>
                                            <p:strVal val="#ppt_h"/>
                                          </p:val>
                                        </p:tav>
                                      </p:tavLst>
                                    </p:anim>
                                    <p:anim calcmode="lin" valueType="num">
                                      <p:cBhvr>
                                        <p:cTn id="66" dur="500" fill="hold"/>
                                        <p:tgtEl>
                                          <p:spTgt spid="19479"/>
                                        </p:tgtEl>
                                        <p:attrNameLst>
                                          <p:attrName>style.rotation</p:attrName>
                                        </p:attrNameLst>
                                      </p:cBhvr>
                                      <p:tavLst>
                                        <p:tav tm="0">
                                          <p:val>
                                            <p:fltVal val="90"/>
                                          </p:val>
                                        </p:tav>
                                        <p:tav tm="100000">
                                          <p:val>
                                            <p:fltVal val="0"/>
                                          </p:val>
                                        </p:tav>
                                      </p:tavLst>
                                    </p:anim>
                                    <p:animEffect>
                                      <p:cBhvr>
                                        <p:cTn id="67" dur="500"/>
                                        <p:tgtEl>
                                          <p:spTgt spid="19479"/>
                                        </p:tgtEl>
                                      </p:cBhvr>
                                    </p:animEffect>
                                  </p:childTnLst>
                                </p:cTn>
                              </p:par>
                              <p:par>
                                <p:cTn id="68" presetID="31" presetClass="entr" presetSubtype="0" fill="hold" grpId="0" nodeType="withEffect">
                                  <p:stCondLst>
                                    <p:cond delay="500"/>
                                  </p:stCondLst>
                                  <p:childTnLst>
                                    <p:set>
                                      <p:cBhvr>
                                        <p:cTn id="69" dur="1" fill="hold">
                                          <p:stCondLst>
                                            <p:cond delay="0"/>
                                          </p:stCondLst>
                                        </p:cTn>
                                        <p:tgtEl>
                                          <p:spTgt spid="19480"/>
                                        </p:tgtEl>
                                        <p:attrNameLst>
                                          <p:attrName>style.visibility</p:attrName>
                                        </p:attrNameLst>
                                      </p:cBhvr>
                                      <p:to>
                                        <p:strVal val="visible"/>
                                      </p:to>
                                    </p:set>
                                    <p:anim calcmode="lin" valueType="num">
                                      <p:cBhvr>
                                        <p:cTn id="70" dur="500" fill="hold"/>
                                        <p:tgtEl>
                                          <p:spTgt spid="19480"/>
                                        </p:tgtEl>
                                        <p:attrNameLst>
                                          <p:attrName>ppt_w</p:attrName>
                                        </p:attrNameLst>
                                      </p:cBhvr>
                                      <p:tavLst>
                                        <p:tav tm="0">
                                          <p:val>
                                            <p:fltVal val="0"/>
                                          </p:val>
                                        </p:tav>
                                        <p:tav tm="100000">
                                          <p:val>
                                            <p:strVal val="#ppt_w"/>
                                          </p:val>
                                        </p:tav>
                                      </p:tavLst>
                                    </p:anim>
                                    <p:anim calcmode="lin" valueType="num">
                                      <p:cBhvr>
                                        <p:cTn id="71" dur="500" fill="hold"/>
                                        <p:tgtEl>
                                          <p:spTgt spid="19480"/>
                                        </p:tgtEl>
                                        <p:attrNameLst>
                                          <p:attrName>ppt_h</p:attrName>
                                        </p:attrNameLst>
                                      </p:cBhvr>
                                      <p:tavLst>
                                        <p:tav tm="0">
                                          <p:val>
                                            <p:fltVal val="0"/>
                                          </p:val>
                                        </p:tav>
                                        <p:tav tm="100000">
                                          <p:val>
                                            <p:strVal val="#ppt_h"/>
                                          </p:val>
                                        </p:tav>
                                      </p:tavLst>
                                    </p:anim>
                                    <p:anim calcmode="lin" valueType="num">
                                      <p:cBhvr>
                                        <p:cTn id="72" dur="500" fill="hold"/>
                                        <p:tgtEl>
                                          <p:spTgt spid="19480"/>
                                        </p:tgtEl>
                                        <p:attrNameLst>
                                          <p:attrName>style.rotation</p:attrName>
                                        </p:attrNameLst>
                                      </p:cBhvr>
                                      <p:tavLst>
                                        <p:tav tm="0">
                                          <p:val>
                                            <p:fltVal val="90"/>
                                          </p:val>
                                        </p:tav>
                                        <p:tav tm="100000">
                                          <p:val>
                                            <p:fltVal val="0"/>
                                          </p:val>
                                        </p:tav>
                                      </p:tavLst>
                                    </p:anim>
                                    <p:animEffect>
                                      <p:cBhvr>
                                        <p:cTn id="73" dur="500"/>
                                        <p:tgtEl>
                                          <p:spTgt spid="19480"/>
                                        </p:tgtEl>
                                      </p:cBhvr>
                                    </p:animEffect>
                                  </p:childTnLst>
                                </p:cTn>
                              </p:par>
                              <p:par>
                                <p:cTn id="74" presetID="31" presetClass="entr" presetSubtype="0" fill="hold" grpId="0" nodeType="withEffect">
                                  <p:stCondLst>
                                    <p:cond delay="750"/>
                                  </p:stCondLst>
                                  <p:childTnLst>
                                    <p:set>
                                      <p:cBhvr>
                                        <p:cTn id="75" dur="1" fill="hold">
                                          <p:stCondLst>
                                            <p:cond delay="0"/>
                                          </p:stCondLst>
                                        </p:cTn>
                                        <p:tgtEl>
                                          <p:spTgt spid="19482"/>
                                        </p:tgtEl>
                                        <p:attrNameLst>
                                          <p:attrName>style.visibility</p:attrName>
                                        </p:attrNameLst>
                                      </p:cBhvr>
                                      <p:to>
                                        <p:strVal val="visible"/>
                                      </p:to>
                                    </p:set>
                                    <p:anim calcmode="lin" valueType="num">
                                      <p:cBhvr>
                                        <p:cTn id="76" dur="500" fill="hold"/>
                                        <p:tgtEl>
                                          <p:spTgt spid="19482"/>
                                        </p:tgtEl>
                                        <p:attrNameLst>
                                          <p:attrName>ppt_w</p:attrName>
                                        </p:attrNameLst>
                                      </p:cBhvr>
                                      <p:tavLst>
                                        <p:tav tm="0">
                                          <p:val>
                                            <p:fltVal val="0"/>
                                          </p:val>
                                        </p:tav>
                                        <p:tav tm="100000">
                                          <p:val>
                                            <p:strVal val="#ppt_w"/>
                                          </p:val>
                                        </p:tav>
                                      </p:tavLst>
                                    </p:anim>
                                    <p:anim calcmode="lin" valueType="num">
                                      <p:cBhvr>
                                        <p:cTn id="77" dur="500" fill="hold"/>
                                        <p:tgtEl>
                                          <p:spTgt spid="19482"/>
                                        </p:tgtEl>
                                        <p:attrNameLst>
                                          <p:attrName>ppt_h</p:attrName>
                                        </p:attrNameLst>
                                      </p:cBhvr>
                                      <p:tavLst>
                                        <p:tav tm="0">
                                          <p:val>
                                            <p:fltVal val="0"/>
                                          </p:val>
                                        </p:tav>
                                        <p:tav tm="100000">
                                          <p:val>
                                            <p:strVal val="#ppt_h"/>
                                          </p:val>
                                        </p:tav>
                                      </p:tavLst>
                                    </p:anim>
                                    <p:anim calcmode="lin" valueType="num">
                                      <p:cBhvr>
                                        <p:cTn id="78" dur="500" fill="hold"/>
                                        <p:tgtEl>
                                          <p:spTgt spid="19482"/>
                                        </p:tgtEl>
                                        <p:attrNameLst>
                                          <p:attrName>style.rotation</p:attrName>
                                        </p:attrNameLst>
                                      </p:cBhvr>
                                      <p:tavLst>
                                        <p:tav tm="0">
                                          <p:val>
                                            <p:fltVal val="90"/>
                                          </p:val>
                                        </p:tav>
                                        <p:tav tm="100000">
                                          <p:val>
                                            <p:fltVal val="0"/>
                                          </p:val>
                                        </p:tav>
                                      </p:tavLst>
                                    </p:anim>
                                    <p:animEffect>
                                      <p:cBhvr>
                                        <p:cTn id="79" dur="500"/>
                                        <p:tgtEl>
                                          <p:spTgt spid="19482"/>
                                        </p:tgtEl>
                                      </p:cBhvr>
                                    </p:animEffect>
                                  </p:childTnLst>
                                </p:cTn>
                              </p:par>
                              <p:par>
                                <p:cTn id="80" presetID="31" presetClass="entr" presetSubtype="0" fill="hold" grpId="0" nodeType="withEffect">
                                  <p:stCondLst>
                                    <p:cond delay="1000"/>
                                  </p:stCondLst>
                                  <p:childTnLst>
                                    <p:set>
                                      <p:cBhvr>
                                        <p:cTn id="81" dur="1" fill="hold">
                                          <p:stCondLst>
                                            <p:cond delay="0"/>
                                          </p:stCondLst>
                                        </p:cTn>
                                        <p:tgtEl>
                                          <p:spTgt spid="19483"/>
                                        </p:tgtEl>
                                        <p:attrNameLst>
                                          <p:attrName>style.visibility</p:attrName>
                                        </p:attrNameLst>
                                      </p:cBhvr>
                                      <p:to>
                                        <p:strVal val="visible"/>
                                      </p:to>
                                    </p:set>
                                    <p:anim calcmode="lin" valueType="num">
                                      <p:cBhvr>
                                        <p:cTn id="82" dur="500" fill="hold"/>
                                        <p:tgtEl>
                                          <p:spTgt spid="19483"/>
                                        </p:tgtEl>
                                        <p:attrNameLst>
                                          <p:attrName>ppt_w</p:attrName>
                                        </p:attrNameLst>
                                      </p:cBhvr>
                                      <p:tavLst>
                                        <p:tav tm="0">
                                          <p:val>
                                            <p:fltVal val="0"/>
                                          </p:val>
                                        </p:tav>
                                        <p:tav tm="100000">
                                          <p:val>
                                            <p:strVal val="#ppt_w"/>
                                          </p:val>
                                        </p:tav>
                                      </p:tavLst>
                                    </p:anim>
                                    <p:anim calcmode="lin" valueType="num">
                                      <p:cBhvr>
                                        <p:cTn id="83" dur="500" fill="hold"/>
                                        <p:tgtEl>
                                          <p:spTgt spid="19483"/>
                                        </p:tgtEl>
                                        <p:attrNameLst>
                                          <p:attrName>ppt_h</p:attrName>
                                        </p:attrNameLst>
                                      </p:cBhvr>
                                      <p:tavLst>
                                        <p:tav tm="0">
                                          <p:val>
                                            <p:fltVal val="0"/>
                                          </p:val>
                                        </p:tav>
                                        <p:tav tm="100000">
                                          <p:val>
                                            <p:strVal val="#ppt_h"/>
                                          </p:val>
                                        </p:tav>
                                      </p:tavLst>
                                    </p:anim>
                                    <p:anim calcmode="lin" valueType="num">
                                      <p:cBhvr>
                                        <p:cTn id="84" dur="500" fill="hold"/>
                                        <p:tgtEl>
                                          <p:spTgt spid="19483"/>
                                        </p:tgtEl>
                                        <p:attrNameLst>
                                          <p:attrName>style.rotation</p:attrName>
                                        </p:attrNameLst>
                                      </p:cBhvr>
                                      <p:tavLst>
                                        <p:tav tm="0">
                                          <p:val>
                                            <p:fltVal val="90"/>
                                          </p:val>
                                        </p:tav>
                                        <p:tav tm="100000">
                                          <p:val>
                                            <p:fltVal val="0"/>
                                          </p:val>
                                        </p:tav>
                                      </p:tavLst>
                                    </p:anim>
                                    <p:animEffect>
                                      <p:cBhvr>
                                        <p:cTn id="85" dur="500"/>
                                        <p:tgtEl>
                                          <p:spTgt spid="19483"/>
                                        </p:tgtEl>
                                      </p:cBhvr>
                                    </p:animEffect>
                                  </p:childTnLst>
                                </p:cTn>
                              </p:par>
                            </p:childTnLst>
                          </p:cTn>
                        </p:par>
                        <p:par>
                          <p:cTn id="86" fill="hold" nodeType="afterGroup">
                            <p:stCondLst>
                              <p:cond delay="4750"/>
                            </p:stCondLst>
                            <p:childTnLst>
                              <p:par>
                                <p:cTn id="87" presetID="22" presetClass="entr" presetSubtype="2" fill="hold" grpId="0" nodeType="afterEffect">
                                  <p:stCondLst>
                                    <p:cond delay="0"/>
                                  </p:stCondLst>
                                  <p:childTnLst>
                                    <p:set>
                                      <p:cBhvr>
                                        <p:cTn id="88" dur="1" fill="hold">
                                          <p:stCondLst>
                                            <p:cond delay="0"/>
                                          </p:stCondLst>
                                        </p:cTn>
                                        <p:tgtEl>
                                          <p:spTgt spid="19486"/>
                                        </p:tgtEl>
                                        <p:attrNameLst>
                                          <p:attrName>style.visibility</p:attrName>
                                        </p:attrNameLst>
                                      </p:cBhvr>
                                      <p:to>
                                        <p:strVal val="visible"/>
                                      </p:to>
                                    </p:set>
                                    <p:animEffect>
                                      <p:cBhvr>
                                        <p:cTn id="89" dur="500"/>
                                        <p:tgtEl>
                                          <p:spTgt spid="19486"/>
                                        </p:tgtEl>
                                      </p:cBhvr>
                                    </p:animEffect>
                                  </p:childTnLst>
                                </p:cTn>
                              </p:par>
                            </p:childTnLst>
                          </p:cTn>
                        </p:par>
                        <p:par>
                          <p:cTn id="90" fill="hold" nodeType="afterGroup">
                            <p:stCondLst>
                              <p:cond delay="5250"/>
                            </p:stCondLst>
                            <p:childTnLst>
                              <p:par>
                                <p:cTn id="91" presetID="42" presetClass="entr" presetSubtype="0" fill="hold" grpId="0" nodeType="afterEffect">
                                  <p:stCondLst>
                                    <p:cond delay="0"/>
                                  </p:stCondLst>
                                  <p:childTnLst>
                                    <p:set>
                                      <p:cBhvr>
                                        <p:cTn id="92" dur="1" fill="hold">
                                          <p:stCondLst>
                                            <p:cond delay="0"/>
                                          </p:stCondLst>
                                        </p:cTn>
                                        <p:tgtEl>
                                          <p:spTgt spid="19484"/>
                                        </p:tgtEl>
                                        <p:attrNameLst>
                                          <p:attrName>style.visibility</p:attrName>
                                        </p:attrNameLst>
                                      </p:cBhvr>
                                      <p:to>
                                        <p:strVal val="visible"/>
                                      </p:to>
                                    </p:set>
                                    <p:animEffect>
                                      <p:cBhvr>
                                        <p:cTn id="93" dur="1000"/>
                                        <p:tgtEl>
                                          <p:spTgt spid="19484"/>
                                        </p:tgtEl>
                                      </p:cBhvr>
                                    </p:animEffect>
                                    <p:anim calcmode="lin" valueType="num">
                                      <p:cBhvr>
                                        <p:cTn id="94" dur="1000" fill="hold"/>
                                        <p:tgtEl>
                                          <p:spTgt spid="19484"/>
                                        </p:tgtEl>
                                        <p:attrNameLst>
                                          <p:attrName>ppt_x</p:attrName>
                                        </p:attrNameLst>
                                      </p:cBhvr>
                                      <p:tavLst>
                                        <p:tav tm="0">
                                          <p:val>
                                            <p:strVal val="#ppt_x"/>
                                          </p:val>
                                        </p:tav>
                                        <p:tav tm="100000">
                                          <p:val>
                                            <p:strVal val="#ppt_x"/>
                                          </p:val>
                                        </p:tav>
                                      </p:tavLst>
                                    </p:anim>
                                    <p:anim calcmode="lin" valueType="num">
                                      <p:cBhvr>
                                        <p:cTn id="95" dur="1000" fill="hold"/>
                                        <p:tgtEl>
                                          <p:spTgt spid="19484"/>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19485"/>
                                        </p:tgtEl>
                                        <p:attrNameLst>
                                          <p:attrName>style.visibility</p:attrName>
                                        </p:attrNameLst>
                                      </p:cBhvr>
                                      <p:to>
                                        <p:strVal val="visible"/>
                                      </p:to>
                                    </p:set>
                                    <p:animEffect>
                                      <p:cBhvr>
                                        <p:cTn id="98" dur="1000"/>
                                        <p:tgtEl>
                                          <p:spTgt spid="19485"/>
                                        </p:tgtEl>
                                      </p:cBhvr>
                                    </p:animEffect>
                                    <p:anim calcmode="lin" valueType="num">
                                      <p:cBhvr>
                                        <p:cTn id="99" dur="1000" fill="hold"/>
                                        <p:tgtEl>
                                          <p:spTgt spid="19485"/>
                                        </p:tgtEl>
                                        <p:attrNameLst>
                                          <p:attrName>ppt_x</p:attrName>
                                        </p:attrNameLst>
                                      </p:cBhvr>
                                      <p:tavLst>
                                        <p:tav tm="0">
                                          <p:val>
                                            <p:strVal val="#ppt_x"/>
                                          </p:val>
                                        </p:tav>
                                        <p:tav tm="100000">
                                          <p:val>
                                            <p:strVal val="#ppt_x"/>
                                          </p:val>
                                        </p:tav>
                                      </p:tavLst>
                                    </p:anim>
                                    <p:anim calcmode="lin" valueType="num">
                                      <p:cBhvr>
                                        <p:cTn id="100" dur="1000" fill="hold"/>
                                        <p:tgtEl>
                                          <p:spTgt spid="19485"/>
                                        </p:tgtEl>
                                        <p:attrNameLst>
                                          <p:attrName>ppt_y</p:attrName>
                                        </p:attrNameLst>
                                      </p:cBhvr>
                                      <p:tavLst>
                                        <p:tav tm="0">
                                          <p:val>
                                            <p:strVal val="#ppt_y-.1"/>
                                          </p:val>
                                        </p:tav>
                                        <p:tav tm="100000">
                                          <p:val>
                                            <p:strVal val="#ppt_y"/>
                                          </p:val>
                                        </p:tav>
                                      </p:tavLst>
                                    </p:anim>
                                  </p:childTnLst>
                                </p:cTn>
                              </p:par>
                            </p:childTnLst>
                          </p:cTn>
                        </p:par>
                        <p:par>
                          <p:cTn id="101" fill="hold" nodeType="afterGroup">
                            <p:stCondLst>
                              <p:cond delay="6250"/>
                            </p:stCondLst>
                            <p:childTnLst>
                              <p:par>
                                <p:cTn id="102" presetID="23" presetClass="entr" presetSubtype="16" fill="hold" grpId="0" nodeType="afterEffect">
                                  <p:stCondLst>
                                    <p:cond delay="0"/>
                                  </p:stCondLst>
                                  <p:childTnLst>
                                    <p:set>
                                      <p:cBhvr>
                                        <p:cTn id="103" dur="1" fill="hold">
                                          <p:stCondLst>
                                            <p:cond delay="0"/>
                                          </p:stCondLst>
                                        </p:cTn>
                                        <p:tgtEl>
                                          <p:spTgt spid="19487"/>
                                        </p:tgtEl>
                                        <p:attrNameLst>
                                          <p:attrName>style.visibility</p:attrName>
                                        </p:attrNameLst>
                                      </p:cBhvr>
                                      <p:to>
                                        <p:strVal val="visible"/>
                                      </p:to>
                                    </p:set>
                                    <p:anim calcmode="lin" valueType="num">
                                      <p:cBhvr>
                                        <p:cTn id="104" dur="500" fill="hold"/>
                                        <p:tgtEl>
                                          <p:spTgt spid="19487"/>
                                        </p:tgtEl>
                                        <p:attrNameLst>
                                          <p:attrName>ppt_w</p:attrName>
                                        </p:attrNameLst>
                                      </p:cBhvr>
                                      <p:tavLst>
                                        <p:tav tm="0">
                                          <p:val>
                                            <p:fltVal val="0"/>
                                          </p:val>
                                        </p:tav>
                                        <p:tav tm="100000">
                                          <p:val>
                                            <p:strVal val="#ppt_w"/>
                                          </p:val>
                                        </p:tav>
                                      </p:tavLst>
                                    </p:anim>
                                    <p:anim calcmode="lin" valueType="num">
                                      <p:cBhvr>
                                        <p:cTn id="105" dur="500" fill="hold"/>
                                        <p:tgtEl>
                                          <p:spTgt spid="19487"/>
                                        </p:tgtEl>
                                        <p:attrNameLst>
                                          <p:attrName>ppt_h</p:attrName>
                                        </p:attrNameLst>
                                      </p:cBhvr>
                                      <p:tavLst>
                                        <p:tav tm="0">
                                          <p:val>
                                            <p:fltVal val="0"/>
                                          </p:val>
                                        </p:tav>
                                        <p:tav tm="100000">
                                          <p:val>
                                            <p:strVal val="#ppt_h"/>
                                          </p:val>
                                        </p:tav>
                                      </p:tavLst>
                                    </p:anim>
                                  </p:childTnLst>
                                </p:cTn>
                              </p:par>
                              <p:par>
                                <p:cTn id="106" presetID="23" presetClass="entr" presetSubtype="16" fill="hold" grpId="0" nodeType="withEffect">
                                  <p:stCondLst>
                                    <p:cond delay="200"/>
                                  </p:stCondLst>
                                  <p:childTnLst>
                                    <p:set>
                                      <p:cBhvr>
                                        <p:cTn id="107" dur="1" fill="hold">
                                          <p:stCondLst>
                                            <p:cond delay="0"/>
                                          </p:stCondLst>
                                        </p:cTn>
                                        <p:tgtEl>
                                          <p:spTgt spid="19489"/>
                                        </p:tgtEl>
                                        <p:attrNameLst>
                                          <p:attrName>style.visibility</p:attrName>
                                        </p:attrNameLst>
                                      </p:cBhvr>
                                      <p:to>
                                        <p:strVal val="visible"/>
                                      </p:to>
                                    </p:set>
                                    <p:anim calcmode="lin" valueType="num">
                                      <p:cBhvr>
                                        <p:cTn id="108" dur="500" fill="hold"/>
                                        <p:tgtEl>
                                          <p:spTgt spid="19489"/>
                                        </p:tgtEl>
                                        <p:attrNameLst>
                                          <p:attrName>ppt_w</p:attrName>
                                        </p:attrNameLst>
                                      </p:cBhvr>
                                      <p:tavLst>
                                        <p:tav tm="0">
                                          <p:val>
                                            <p:fltVal val="0"/>
                                          </p:val>
                                        </p:tav>
                                        <p:tav tm="100000">
                                          <p:val>
                                            <p:strVal val="#ppt_w"/>
                                          </p:val>
                                        </p:tav>
                                      </p:tavLst>
                                    </p:anim>
                                    <p:anim calcmode="lin" valueType="num">
                                      <p:cBhvr>
                                        <p:cTn id="109" dur="500" fill="hold"/>
                                        <p:tgtEl>
                                          <p:spTgt spid="19489"/>
                                        </p:tgtEl>
                                        <p:attrNameLst>
                                          <p:attrName>ppt_h</p:attrName>
                                        </p:attrNameLst>
                                      </p:cBhvr>
                                      <p:tavLst>
                                        <p:tav tm="0">
                                          <p:val>
                                            <p:fltVal val="0"/>
                                          </p:val>
                                        </p:tav>
                                        <p:tav tm="100000">
                                          <p:val>
                                            <p:strVal val="#ppt_h"/>
                                          </p:val>
                                        </p:tav>
                                      </p:tavLst>
                                    </p:anim>
                                  </p:childTnLst>
                                </p:cTn>
                              </p:par>
                              <p:par>
                                <p:cTn id="110" presetID="23" presetClass="entr" presetSubtype="16" fill="hold" grpId="0" nodeType="withEffect">
                                  <p:stCondLst>
                                    <p:cond delay="300"/>
                                  </p:stCondLst>
                                  <p:childTnLst>
                                    <p:set>
                                      <p:cBhvr>
                                        <p:cTn id="111" dur="1" fill="hold">
                                          <p:stCondLst>
                                            <p:cond delay="0"/>
                                          </p:stCondLst>
                                        </p:cTn>
                                        <p:tgtEl>
                                          <p:spTgt spid="19488"/>
                                        </p:tgtEl>
                                        <p:attrNameLst>
                                          <p:attrName>style.visibility</p:attrName>
                                        </p:attrNameLst>
                                      </p:cBhvr>
                                      <p:to>
                                        <p:strVal val="visible"/>
                                      </p:to>
                                    </p:set>
                                    <p:anim calcmode="lin" valueType="num">
                                      <p:cBhvr>
                                        <p:cTn id="112" dur="500" fill="hold"/>
                                        <p:tgtEl>
                                          <p:spTgt spid="19488"/>
                                        </p:tgtEl>
                                        <p:attrNameLst>
                                          <p:attrName>ppt_w</p:attrName>
                                        </p:attrNameLst>
                                      </p:cBhvr>
                                      <p:tavLst>
                                        <p:tav tm="0">
                                          <p:val>
                                            <p:fltVal val="0"/>
                                          </p:val>
                                        </p:tav>
                                        <p:tav tm="100000">
                                          <p:val>
                                            <p:strVal val="#ppt_w"/>
                                          </p:val>
                                        </p:tav>
                                      </p:tavLst>
                                    </p:anim>
                                    <p:anim calcmode="lin" valueType="num">
                                      <p:cBhvr>
                                        <p:cTn id="113" dur="500" fill="hold"/>
                                        <p:tgtEl>
                                          <p:spTgt spid="19488"/>
                                        </p:tgtEl>
                                        <p:attrNameLst>
                                          <p:attrName>ppt_h</p:attrName>
                                        </p:attrNameLst>
                                      </p:cBhvr>
                                      <p:tavLst>
                                        <p:tav tm="0">
                                          <p:val>
                                            <p:fltVal val="0"/>
                                          </p:val>
                                        </p:tav>
                                        <p:tav tm="100000">
                                          <p:val>
                                            <p:strVal val="#ppt_h"/>
                                          </p:val>
                                        </p:tav>
                                      </p:tavLst>
                                    </p:anim>
                                  </p:childTnLst>
                                </p:cTn>
                              </p:par>
                              <p:par>
                                <p:cTn id="114" presetID="23" presetClass="entr" presetSubtype="16" fill="hold" grpId="0" nodeType="withEffect">
                                  <p:stCondLst>
                                    <p:cond delay="500"/>
                                  </p:stCondLst>
                                  <p:childTnLst>
                                    <p:set>
                                      <p:cBhvr>
                                        <p:cTn id="115" dur="1" fill="hold">
                                          <p:stCondLst>
                                            <p:cond delay="0"/>
                                          </p:stCondLst>
                                        </p:cTn>
                                        <p:tgtEl>
                                          <p:spTgt spid="19490"/>
                                        </p:tgtEl>
                                        <p:attrNameLst>
                                          <p:attrName>style.visibility</p:attrName>
                                        </p:attrNameLst>
                                      </p:cBhvr>
                                      <p:to>
                                        <p:strVal val="visible"/>
                                      </p:to>
                                    </p:set>
                                    <p:anim calcmode="lin" valueType="num">
                                      <p:cBhvr>
                                        <p:cTn id="116" dur="500" fill="hold"/>
                                        <p:tgtEl>
                                          <p:spTgt spid="19490"/>
                                        </p:tgtEl>
                                        <p:attrNameLst>
                                          <p:attrName>ppt_w</p:attrName>
                                        </p:attrNameLst>
                                      </p:cBhvr>
                                      <p:tavLst>
                                        <p:tav tm="0">
                                          <p:val>
                                            <p:fltVal val="0"/>
                                          </p:val>
                                        </p:tav>
                                        <p:tav tm="100000">
                                          <p:val>
                                            <p:strVal val="#ppt_w"/>
                                          </p:val>
                                        </p:tav>
                                      </p:tavLst>
                                    </p:anim>
                                    <p:anim calcmode="lin" valueType="num">
                                      <p:cBhvr>
                                        <p:cTn id="117" dur="500" fill="hold"/>
                                        <p:tgtEl>
                                          <p:spTgt spid="194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19459" grpId="0" bldLvl="0" autoUpdateAnimBg="0"/>
      <p:bldP spid="3" grpId="0" animBg="1"/>
      <p:bldP spid="19466" grpId="0" animBg="1"/>
      <p:bldP spid="19467" grpId="0" animBg="1"/>
      <p:bldP spid="19468" grpId="0" animBg="1"/>
      <p:bldP spid="19469" grpId="0" animBg="1"/>
      <p:bldP spid="19470" grpId="0" animBg="1"/>
      <p:bldP spid="19471" grpId="0" bldLvl="0" animBg="1" autoUpdateAnimBg="0"/>
      <p:bldP spid="19473" grpId="0" bldLvl="0" autoUpdateAnimBg="0"/>
      <p:bldP spid="19474" grpId="0" bldLvl="0" autoUpdateAnimBg="0"/>
      <p:bldP spid="19475" grpId="0" bldLvl="0" autoUpdateAnimBg="0"/>
      <p:bldP spid="19476" grpId="0" bldLvl="0" autoUpdateAnimBg="0"/>
      <p:bldP spid="19477" grpId="0" bldLvl="0" autoUpdateAnimBg="0"/>
      <p:bldP spid="19479" grpId="0" bldLvl="0" autoUpdateAnimBg="0"/>
      <p:bldP spid="19480" grpId="0" bldLvl="0" autoUpdateAnimBg="0"/>
      <p:bldP spid="19481" grpId="0" bldLvl="0" autoUpdateAnimBg="0"/>
      <p:bldP spid="19482" grpId="0" bldLvl="0" autoUpdateAnimBg="0"/>
      <p:bldP spid="19483" grpId="0" bldLvl="0" autoUpdateAnimBg="0"/>
      <p:bldP spid="19484" grpId="0" bldLvl="0" autoUpdateAnimBg="0"/>
      <p:bldP spid="19485" grpId="0" bldLvl="0" autoUpdateAnimBg="0"/>
      <p:bldP spid="19486" grpId="0" animBg="1"/>
      <p:bldP spid="19487" grpId="0" bldLvl="0" animBg="1" autoUpdateAnimBg="0"/>
      <p:bldP spid="19488" grpId="0" bldLvl="0" animBg="1" autoUpdateAnimBg="0"/>
      <p:bldP spid="19489" grpId="0" bldLvl="0" animBg="1" autoUpdateAnimBg="0"/>
      <p:bldP spid="19490" grpId="0" bldLvl="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0" y="265113"/>
            <a:ext cx="179388" cy="720725"/>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1" name="TextBox 4"/>
          <p:cNvSpPr>
            <a:spLocks noChangeArrowheads="1"/>
          </p:cNvSpPr>
          <p:nvPr/>
        </p:nvSpPr>
        <p:spPr bwMode="auto">
          <a:xfrm>
            <a:off x="201614" y="184151"/>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800" b="1" dirty="0" smtClean="0">
                <a:solidFill>
                  <a:srgbClr val="262626"/>
                </a:solidFill>
                <a:latin typeface="微软雅黑" pitchFamily="34" charset="-122"/>
                <a:ea typeface="微软雅黑" pitchFamily="34" charset="-122"/>
                <a:sym typeface="微软雅黑" pitchFamily="34" charset="-122"/>
              </a:rPr>
              <a:t>社會系</a:t>
            </a:r>
            <a:endParaRPr lang="zh-CN" altLang="en-US" sz="2800" b="1" dirty="0">
              <a:solidFill>
                <a:srgbClr val="262626"/>
              </a:solidFill>
              <a:latin typeface="微软雅黑" pitchFamily="34" charset="-122"/>
              <a:ea typeface="微软雅黑" pitchFamily="34" charset="-122"/>
              <a:sym typeface="微软雅黑" pitchFamily="34" charset="-122"/>
            </a:endParaRPr>
          </a:p>
        </p:txBody>
      </p:sp>
      <p:sp>
        <p:nvSpPr>
          <p:cNvPr id="27654" name="矩形 6"/>
          <p:cNvSpPr>
            <a:spLocks noChangeArrowheads="1"/>
          </p:cNvSpPr>
          <p:nvPr/>
        </p:nvSpPr>
        <p:spPr bwMode="auto">
          <a:xfrm>
            <a:off x="0" y="5570538"/>
            <a:ext cx="2266950" cy="144462"/>
          </a:xfrm>
          <a:prstGeom prst="rect">
            <a:avLst/>
          </a:prstGeom>
          <a:solidFill>
            <a:srgbClr val="F4902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5" name="矩形 7"/>
          <p:cNvSpPr>
            <a:spLocks noChangeArrowheads="1"/>
          </p:cNvSpPr>
          <p:nvPr/>
        </p:nvSpPr>
        <p:spPr bwMode="auto">
          <a:xfrm>
            <a:off x="2266950" y="5570538"/>
            <a:ext cx="2305050" cy="144462"/>
          </a:xfrm>
          <a:prstGeom prst="rect">
            <a:avLst/>
          </a:prstGeom>
          <a:solidFill>
            <a:srgbClr val="EE363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6" name="矩形 8"/>
          <p:cNvSpPr>
            <a:spLocks noChangeArrowheads="1"/>
          </p:cNvSpPr>
          <p:nvPr/>
        </p:nvSpPr>
        <p:spPr bwMode="auto">
          <a:xfrm>
            <a:off x="4572000" y="5570538"/>
            <a:ext cx="2266950" cy="144462"/>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7" name="矩形 9"/>
          <p:cNvSpPr>
            <a:spLocks noChangeArrowheads="1"/>
          </p:cNvSpPr>
          <p:nvPr/>
        </p:nvSpPr>
        <p:spPr bwMode="auto">
          <a:xfrm>
            <a:off x="6838950" y="5570538"/>
            <a:ext cx="2305050" cy="144462"/>
          </a:xfrm>
          <a:prstGeom prst="rect">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grpSp>
        <p:nvGrpSpPr>
          <p:cNvPr id="4" name="群組 3"/>
          <p:cNvGrpSpPr/>
          <p:nvPr/>
        </p:nvGrpSpPr>
        <p:grpSpPr>
          <a:xfrm rot="775452">
            <a:off x="493614" y="1009922"/>
            <a:ext cx="1692803" cy="2734441"/>
            <a:chOff x="611670" y="1011044"/>
            <a:chExt cx="2088174" cy="3356323"/>
          </a:xfrm>
        </p:grpSpPr>
        <p:sp>
          <p:nvSpPr>
            <p:cNvPr id="6" name="矩形 5"/>
            <p:cNvSpPr/>
            <p:nvPr/>
          </p:nvSpPr>
          <p:spPr bwMode="auto">
            <a:xfrm>
              <a:off x="971700" y="3998035"/>
              <a:ext cx="1440120" cy="369332"/>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5" name="文字方塊 4"/>
            <p:cNvSpPr txBox="1"/>
            <p:nvPr/>
          </p:nvSpPr>
          <p:spPr>
            <a:xfrm>
              <a:off x="1155731" y="3998035"/>
              <a:ext cx="1133475" cy="369332"/>
            </a:xfrm>
            <a:prstGeom prst="rect">
              <a:avLst/>
            </a:prstGeom>
            <a:noFill/>
          </p:spPr>
          <p:txBody>
            <a:bodyPr wrap="square" rtlCol="0">
              <a:spAutoFit/>
            </a:bodyPr>
            <a:lstStyle/>
            <a:p>
              <a:r>
                <a:rPr lang="zh-CN" altLang="en-US" b="1" dirty="0" smtClean="0">
                  <a:latin typeface="黑体" panose="02010609060101010101" pitchFamily="49" charset="-122"/>
                  <a:ea typeface="黑体" panose="02010609060101010101" pitchFamily="49" charset="-122"/>
                </a:rPr>
                <a:t>張家魯</a:t>
              </a:r>
              <a:endParaRPr lang="zh-CN" altLang="en-US" b="1" dirty="0">
                <a:latin typeface="黑体" panose="02010609060101010101" pitchFamily="49" charset="-122"/>
                <a:ea typeface="黑体" panose="02010609060101010101" pitchFamily="49" charset="-122"/>
              </a:endParaRPr>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670" y="1011044"/>
              <a:ext cx="2088174" cy="2983105"/>
            </a:xfrm>
            <a:prstGeom prst="rect">
              <a:avLst/>
            </a:prstGeom>
          </p:spPr>
        </p:pic>
      </p:grpSp>
      <p:pic>
        <p:nvPicPr>
          <p:cNvPr id="15" name="圖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8925" y="0"/>
            <a:ext cx="3185075" cy="5570538"/>
          </a:xfrm>
          <a:prstGeom prst="rect">
            <a:avLst/>
          </a:prstGeom>
        </p:spPr>
      </p:pic>
      <p:sp>
        <p:nvSpPr>
          <p:cNvPr id="3" name="文字方塊 2"/>
          <p:cNvSpPr txBox="1"/>
          <p:nvPr/>
        </p:nvSpPr>
        <p:spPr>
          <a:xfrm rot="343824">
            <a:off x="127777" y="4097477"/>
            <a:ext cx="3151941" cy="1354217"/>
          </a:xfrm>
          <a:prstGeom prst="rect">
            <a:avLst/>
          </a:prstGeom>
          <a:noFill/>
        </p:spPr>
        <p:txBody>
          <a:bodyPr wrap="square" rtlCol="0">
            <a:spAutoFit/>
          </a:bodyPr>
          <a:lstStyle/>
          <a:p>
            <a:r>
              <a:rPr lang="zh-CN" altLang="en-US" sz="1400" b="1" dirty="0">
                <a:latin typeface="方正兰亭粗黑_GBK" charset="-122"/>
              </a:rPr>
              <a:t>南方電影公司專任編劇和審稿人</a:t>
            </a:r>
            <a:r>
              <a:rPr lang="zh-CN" altLang="en-US" sz="1400" b="1" dirty="0" smtClean="0">
                <a:latin typeface="方正兰亭粗黑_GBK" charset="-122"/>
              </a:rPr>
              <a:t>。與</a:t>
            </a:r>
            <a:r>
              <a:rPr lang="zh-CN" altLang="en-US" sz="1400" b="1" dirty="0">
                <a:latin typeface="方正兰亭粗黑_GBK" charset="-122"/>
              </a:rPr>
              <a:t>著名監製、導演陳國富合作開發出多部電影，如</a:t>
            </a:r>
            <a:r>
              <a:rPr lang="en-US" altLang="zh-CN" sz="1400" b="1" dirty="0">
                <a:latin typeface="方正兰亭粗黑_GBK" charset="-122"/>
              </a:rPr>
              <a:t>《</a:t>
            </a:r>
            <a:r>
              <a:rPr lang="zh-CN" altLang="en-US" sz="1400" b="1" dirty="0">
                <a:latin typeface="方正兰亭粗黑_GBK" charset="-122"/>
              </a:rPr>
              <a:t>天下無賊</a:t>
            </a:r>
            <a:r>
              <a:rPr lang="en-US" altLang="zh-CN" sz="1400" b="1" dirty="0">
                <a:latin typeface="方正兰亭粗黑_GBK" charset="-122"/>
              </a:rPr>
              <a:t>》</a:t>
            </a:r>
            <a:r>
              <a:rPr lang="zh-CN" altLang="en-US" sz="1400" b="1" dirty="0">
                <a:latin typeface="方正兰亭粗黑_GBK" charset="-122"/>
              </a:rPr>
              <a:t>、</a:t>
            </a:r>
            <a:r>
              <a:rPr lang="en-US" altLang="zh-CN" sz="1400" b="1" dirty="0">
                <a:latin typeface="方正兰亭粗黑_GBK" charset="-122"/>
              </a:rPr>
              <a:t>《</a:t>
            </a:r>
            <a:r>
              <a:rPr lang="zh-CN" altLang="en-US" sz="1400" b="1" dirty="0">
                <a:latin typeface="方正兰亭粗黑_GBK" charset="-122"/>
              </a:rPr>
              <a:t>狄仁傑之通天帝國</a:t>
            </a:r>
            <a:r>
              <a:rPr lang="en-US" altLang="zh-CN" sz="1400" b="1" dirty="0">
                <a:latin typeface="方正兰亭粗黑_GBK" charset="-122"/>
              </a:rPr>
              <a:t>》</a:t>
            </a:r>
            <a:r>
              <a:rPr lang="zh-CN" altLang="en-US" sz="1400" b="1" dirty="0">
                <a:latin typeface="方正兰亭粗黑_GBK" charset="-122"/>
              </a:rPr>
              <a:t>和</a:t>
            </a:r>
            <a:r>
              <a:rPr lang="en-US" altLang="zh-CN" sz="1400" b="1" dirty="0">
                <a:latin typeface="方正兰亭粗黑_GBK" charset="-122"/>
              </a:rPr>
              <a:t>《</a:t>
            </a:r>
            <a:r>
              <a:rPr lang="zh-CN" altLang="en-US" sz="1400" b="1" dirty="0">
                <a:latin typeface="方正兰亭粗黑_GBK" charset="-122"/>
              </a:rPr>
              <a:t>狄仁傑之神都龍王</a:t>
            </a:r>
            <a:r>
              <a:rPr lang="en-US" altLang="zh-CN" sz="1400" b="1" dirty="0">
                <a:latin typeface="方正兰亭粗黑_GBK" charset="-122"/>
              </a:rPr>
              <a:t>》</a:t>
            </a:r>
          </a:p>
          <a:p>
            <a:endParaRPr lang="zh-TW" altLang="en-US" sz="1200" b="1" dirty="0">
              <a:solidFill>
                <a:srgbClr val="3F3F3F"/>
              </a:solidFill>
              <a:latin typeface="方正兰亭粗黑_GBK" charset="-122"/>
            </a:endParaRPr>
          </a:p>
        </p:txBody>
      </p:sp>
      <p:sp>
        <p:nvSpPr>
          <p:cNvPr id="9" name="文字方塊 8"/>
          <p:cNvSpPr txBox="1"/>
          <p:nvPr/>
        </p:nvSpPr>
        <p:spPr>
          <a:xfrm rot="21256111">
            <a:off x="2904099" y="1772315"/>
            <a:ext cx="2808234" cy="523220"/>
          </a:xfrm>
          <a:prstGeom prst="rect">
            <a:avLst/>
          </a:prstGeom>
          <a:noFill/>
        </p:spPr>
        <p:txBody>
          <a:bodyPr wrap="square" rtlCol="0">
            <a:spAutoFit/>
          </a:bodyPr>
          <a:lstStyle/>
          <a:p>
            <a:r>
              <a:rPr lang="zh-TW" altLang="zh-CN" sz="1400" dirty="0"/>
              <a:t>臺灣綠黨青年部召集人以及翻轉選舉運動共同發起人</a:t>
            </a:r>
            <a:endParaRPr lang="zh-TW" altLang="en-US" sz="1400" b="1" dirty="0">
              <a:solidFill>
                <a:srgbClr val="3F3F3F"/>
              </a:solidFill>
              <a:latin typeface="方正兰亭粗黑_GBK" charset="-122"/>
            </a:endParaRPr>
          </a:p>
        </p:txBody>
      </p:sp>
      <p:cxnSp>
        <p:nvCxnSpPr>
          <p:cNvPr id="20" name="直線接點 19"/>
          <p:cNvCxnSpPr/>
          <p:nvPr/>
        </p:nvCxnSpPr>
        <p:spPr bwMode="auto">
          <a:xfrm flipH="1">
            <a:off x="45189" y="3824581"/>
            <a:ext cx="134199" cy="1446686"/>
          </a:xfrm>
          <a:prstGeom prst="line">
            <a:avLst/>
          </a:prstGeom>
          <a:solidFill>
            <a:schemeClr val="accent1"/>
          </a:solidFill>
          <a:ln w="158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接點 23"/>
          <p:cNvCxnSpPr/>
          <p:nvPr/>
        </p:nvCxnSpPr>
        <p:spPr bwMode="auto">
          <a:xfrm>
            <a:off x="2855666" y="2032451"/>
            <a:ext cx="58652" cy="372726"/>
          </a:xfrm>
          <a:prstGeom prst="line">
            <a:avLst/>
          </a:prstGeom>
          <a:solidFill>
            <a:schemeClr val="accent1"/>
          </a:solidFill>
          <a:ln w="158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 name="群組 15"/>
          <p:cNvGrpSpPr/>
          <p:nvPr/>
        </p:nvGrpSpPr>
        <p:grpSpPr>
          <a:xfrm rot="21015813">
            <a:off x="3441307" y="2785896"/>
            <a:ext cx="2322093" cy="1995138"/>
            <a:chOff x="3426712" y="3329789"/>
            <a:chExt cx="2322093" cy="1995138"/>
          </a:xfrm>
        </p:grpSpPr>
        <p:grpSp>
          <p:nvGrpSpPr>
            <p:cNvPr id="11" name="群組 12"/>
            <p:cNvGrpSpPr/>
            <p:nvPr/>
          </p:nvGrpSpPr>
          <p:grpSpPr>
            <a:xfrm>
              <a:off x="4059528" y="4955595"/>
              <a:ext cx="1268632" cy="369332"/>
              <a:chOff x="3707928" y="4182701"/>
              <a:chExt cx="1440120" cy="436046"/>
            </a:xfrm>
          </p:grpSpPr>
          <p:sp>
            <p:nvSpPr>
              <p:cNvPr id="14" name="矩形 13"/>
              <p:cNvSpPr/>
              <p:nvPr/>
            </p:nvSpPr>
            <p:spPr bwMode="auto">
              <a:xfrm>
                <a:off x="3707928" y="4182701"/>
                <a:ext cx="1440120" cy="369332"/>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0" name="矩形 9"/>
              <p:cNvSpPr/>
              <p:nvPr/>
            </p:nvSpPr>
            <p:spPr>
              <a:xfrm>
                <a:off x="3927390" y="4182701"/>
                <a:ext cx="1001194" cy="436046"/>
              </a:xfrm>
              <a:prstGeom prst="rect">
                <a:avLst/>
              </a:prstGeom>
            </p:spPr>
            <p:txBody>
              <a:bodyPr wrap="none">
                <a:spAutoFit/>
              </a:bodyPr>
              <a:lstStyle/>
              <a:p>
                <a:r>
                  <a:rPr lang="zh-CN" altLang="en-US" b="1" dirty="0" smtClean="0">
                    <a:latin typeface="黑体" panose="02010609060101010101" pitchFamily="49" charset="-122"/>
                    <a:ea typeface="黑体" panose="02010609060101010101" pitchFamily="49" charset="-122"/>
                  </a:rPr>
                  <a:t>曾柏瑜</a:t>
                </a:r>
                <a:endParaRPr lang="zh-CN" altLang="en-US" b="1" dirty="0">
                  <a:latin typeface="黑体" panose="02010609060101010101" pitchFamily="49" charset="-122"/>
                  <a:ea typeface="黑体" panose="02010609060101010101" pitchFamily="49" charset="-122"/>
                </a:endParaRPr>
              </a:p>
            </p:txBody>
          </p:sp>
        </p:grpSp>
        <p:pic>
          <p:nvPicPr>
            <p:cNvPr id="12" name="圖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1957">
              <a:off x="3426712" y="3329789"/>
              <a:ext cx="2322093" cy="1668710"/>
            </a:xfrm>
            <a:prstGeom prst="rect">
              <a:avLst/>
            </a:prstGeom>
          </p:spPr>
        </p:pic>
      </p:grpSp>
    </p:spTree>
    <p:extLst>
      <p:ext uri="{BB962C8B-B14F-4D97-AF65-F5344CB8AC3E}">
        <p14:creationId xmlns:p14="http://schemas.microsoft.com/office/powerpoint/2010/main" val="1582754995"/>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par>
                                <p:cTn id="8" presetID="25" presetClass="entr" presetSubtype="0" fill="hold" grpId="0" nodeType="withEffect">
                                  <p:stCondLst>
                                    <p:cond delay="0"/>
                                  </p:stCondLst>
                                  <p:childTnLst>
                                    <p:set>
                                      <p:cBhvr>
                                        <p:cTn id="9" dur="1" fill="hold">
                                          <p:stCondLst>
                                            <p:cond delay="0"/>
                                          </p:stCondLst>
                                        </p:cTn>
                                        <p:tgtEl>
                                          <p:spTgt spid="27651"/>
                                        </p:tgtEl>
                                        <p:attrNameLst>
                                          <p:attrName>style.visibility</p:attrName>
                                        </p:attrNameLst>
                                      </p:cBhvr>
                                      <p:to>
                                        <p:strVal val="visible"/>
                                      </p:to>
                                    </p:set>
                                    <p:anim calcmode="lin" valueType="num">
                                      <p:cBhvr>
                                        <p:cTn id="10" dur="500" decel="50000" fill="hold">
                                          <p:stCondLst>
                                            <p:cond delay="0"/>
                                          </p:stCondLst>
                                        </p:cTn>
                                        <p:tgtEl>
                                          <p:spTgt spid="27651"/>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27651"/>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27651"/>
                                        </p:tgtEl>
                                        <p:attrNameLst>
                                          <p:attrName>ppt_w</p:attrName>
                                        </p:attrNameLst>
                                      </p:cBhvr>
                                      <p:tavLst>
                                        <p:tav tm="0">
                                          <p:val>
                                            <p:strVal val="#ppt_w*.05"/>
                                          </p:val>
                                        </p:tav>
                                        <p:tav tm="100000">
                                          <p:val>
                                            <p:strVal val="#ppt_w"/>
                                          </p:val>
                                        </p:tav>
                                      </p:tavLst>
                                    </p:anim>
                                    <p:anim calcmode="lin" valueType="num">
                                      <p:cBhvr>
                                        <p:cTn id="13" dur="1000" fill="hold"/>
                                        <p:tgtEl>
                                          <p:spTgt spid="27651"/>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27651"/>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27651"/>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27651"/>
                                        </p:tgtEl>
                                        <p:attrNameLst>
                                          <p:attrName>ppt_y</p:attrName>
                                        </p:attrNameLst>
                                      </p:cBhvr>
                                      <p:tavLst>
                                        <p:tav tm="0">
                                          <p:val>
                                            <p:strVal val="#ppt_y+.1"/>
                                          </p:val>
                                        </p:tav>
                                        <p:tav tm="100000">
                                          <p:val>
                                            <p:strVal val="#ppt_y"/>
                                          </p:val>
                                        </p:tav>
                                      </p:tavLst>
                                    </p:anim>
                                    <p:animEffect>
                                      <p:cBhvr>
                                        <p:cTn id="17" dur="1000" decel="50000">
                                          <p:stCondLst>
                                            <p:cond delay="0"/>
                                          </p:stCondLst>
                                        </p:cTn>
                                        <p:tgtEl>
                                          <p:spTgt spid="27651"/>
                                        </p:tgtEl>
                                      </p:cBhvr>
                                    </p:animEffect>
                                  </p:childTnLst>
                                </p:cTn>
                              </p:par>
                              <p:par>
                                <p:cTn id="18" presetID="26"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par>
                                <p:cTn id="34" presetID="2" presetClass="entr" presetSubtype="4"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ppt_x"/>
                                          </p:val>
                                        </p:tav>
                                        <p:tav tm="100000">
                                          <p:val>
                                            <p:strVal val="#ppt_x"/>
                                          </p:val>
                                        </p:tav>
                                      </p:tavLst>
                                    </p:anim>
                                    <p:anim calcmode="lin" valueType="num">
                                      <p:cBhvr additive="base">
                                        <p:cTn id="41" dur="500" fill="hold"/>
                                        <p:tgtEl>
                                          <p:spTgt spid="3"/>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27651" grpId="0" bldLvl="0" autoUpdateAnimBg="0"/>
      <p:bldP spid="3"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灯片编号占位符 4"/>
          <p:cNvSpPr>
            <a:spLocks noGrp="1"/>
          </p:cNvSpPr>
          <p:nvPr>
            <p:ph type="sldNum" sz="quarter" idx="12"/>
          </p:nvPr>
        </p:nvSpPr>
        <p:spPr>
          <a:noFill/>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635F3403-07CB-4D7D-A55B-13E0FBE08F7F}" type="slidenum">
              <a:rPr lang="zh-CN" altLang="en-US">
                <a:solidFill>
                  <a:srgbClr val="898989"/>
                </a:solidFill>
              </a:rPr>
              <a:pPr eaLnBrk="1" hangingPunct="1"/>
              <a:t>14</a:t>
            </a:fld>
            <a:endParaRPr lang="zh-CN" altLang="en-US" sz="1800"/>
          </a:p>
        </p:txBody>
      </p:sp>
      <p:sp>
        <p:nvSpPr>
          <p:cNvPr id="2" name="矩形 3"/>
          <p:cNvSpPr>
            <a:spLocks noChangeArrowheads="1"/>
          </p:cNvSpPr>
          <p:nvPr/>
        </p:nvSpPr>
        <p:spPr bwMode="auto">
          <a:xfrm>
            <a:off x="0" y="265113"/>
            <a:ext cx="179388" cy="720725"/>
          </a:xfrm>
          <a:prstGeom prst="rect">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1747" name="TextBox 4"/>
          <p:cNvSpPr>
            <a:spLocks noChangeArrowheads="1"/>
          </p:cNvSpPr>
          <p:nvPr/>
        </p:nvSpPr>
        <p:spPr bwMode="auto">
          <a:xfrm>
            <a:off x="201614" y="184151"/>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800" b="1" dirty="0" smtClean="0">
                <a:solidFill>
                  <a:srgbClr val="262626"/>
                </a:solidFill>
                <a:latin typeface="微软雅黑" pitchFamily="34" charset="-122"/>
                <a:ea typeface="微软雅黑" pitchFamily="34" charset="-122"/>
                <a:sym typeface="微软雅黑" pitchFamily="34" charset="-122"/>
              </a:rPr>
              <a:t>財政系</a:t>
            </a:r>
            <a:endParaRPr lang="zh-CN" altLang="en-US" sz="2800" b="1" dirty="0">
              <a:solidFill>
                <a:srgbClr val="262626"/>
              </a:solidFill>
              <a:latin typeface="微软雅黑" pitchFamily="34" charset="-122"/>
              <a:ea typeface="微软雅黑" pitchFamily="34" charset="-122"/>
              <a:sym typeface="微软雅黑" pitchFamily="34" charset="-122"/>
            </a:endParaRPr>
          </a:p>
        </p:txBody>
      </p:sp>
      <p:sp>
        <p:nvSpPr>
          <p:cNvPr id="31750" name="矩形 6"/>
          <p:cNvSpPr>
            <a:spLocks noChangeArrowheads="1"/>
          </p:cNvSpPr>
          <p:nvPr/>
        </p:nvSpPr>
        <p:spPr bwMode="auto">
          <a:xfrm>
            <a:off x="0" y="5570538"/>
            <a:ext cx="2266950" cy="144462"/>
          </a:xfrm>
          <a:prstGeom prst="rect">
            <a:avLst/>
          </a:prstGeom>
          <a:solidFill>
            <a:srgbClr val="F4902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1751" name="矩形 7"/>
          <p:cNvSpPr>
            <a:spLocks noChangeArrowheads="1"/>
          </p:cNvSpPr>
          <p:nvPr/>
        </p:nvSpPr>
        <p:spPr bwMode="auto">
          <a:xfrm>
            <a:off x="2266950" y="5570538"/>
            <a:ext cx="2305050" cy="144462"/>
          </a:xfrm>
          <a:prstGeom prst="rect">
            <a:avLst/>
          </a:prstGeom>
          <a:solidFill>
            <a:srgbClr val="EE363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1752" name="矩形 8"/>
          <p:cNvSpPr>
            <a:spLocks noChangeArrowheads="1"/>
          </p:cNvSpPr>
          <p:nvPr/>
        </p:nvSpPr>
        <p:spPr bwMode="auto">
          <a:xfrm>
            <a:off x="4572000" y="5570538"/>
            <a:ext cx="2266950" cy="144462"/>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1753" name="矩形 9"/>
          <p:cNvSpPr>
            <a:spLocks noChangeArrowheads="1"/>
          </p:cNvSpPr>
          <p:nvPr/>
        </p:nvSpPr>
        <p:spPr bwMode="auto">
          <a:xfrm>
            <a:off x="6838950" y="5570538"/>
            <a:ext cx="2305050" cy="144462"/>
          </a:xfrm>
          <a:prstGeom prst="rect">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 name="直接连接符 10"/>
          <p:cNvSpPr>
            <a:spLocks noChangeShapeType="1"/>
          </p:cNvSpPr>
          <p:nvPr/>
        </p:nvSpPr>
        <p:spPr bwMode="auto">
          <a:xfrm>
            <a:off x="4643440" y="1201738"/>
            <a:ext cx="1587" cy="3960812"/>
          </a:xfrm>
          <a:prstGeom prst="line">
            <a:avLst/>
          </a:prstGeom>
          <a:noFill/>
          <a:ln w="9525">
            <a:solidFill>
              <a:srgbClr val="53C3B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54" name="椭圆 11"/>
          <p:cNvSpPr>
            <a:spLocks noChangeArrowheads="1"/>
          </p:cNvSpPr>
          <p:nvPr/>
        </p:nvSpPr>
        <p:spPr bwMode="auto">
          <a:xfrm>
            <a:off x="4219577" y="2578101"/>
            <a:ext cx="847725" cy="847725"/>
          </a:xfrm>
          <a:prstGeom prst="ellipse">
            <a:avLst/>
          </a:prstGeom>
          <a:solidFill>
            <a:srgbClr val="53C3B0"/>
          </a:solidFill>
          <a:ln w="25400">
            <a:solidFill>
              <a:srgbClr val="53C3B0"/>
            </a:solidFill>
            <a:bevel/>
            <a:headEnd/>
            <a:tailEnd/>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1755" name="TextBox 12"/>
          <p:cNvSpPr>
            <a:spLocks noChangeArrowheads="1"/>
          </p:cNvSpPr>
          <p:nvPr/>
        </p:nvSpPr>
        <p:spPr bwMode="auto">
          <a:xfrm>
            <a:off x="611190" y="1966913"/>
            <a:ext cx="324008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marL="171450" indent="-171450" eaLnBrk="1" hangingPunct="1">
              <a:lnSpc>
                <a:spcPct val="150000"/>
              </a:lnSpc>
              <a:buFont typeface="Arial" panose="020B0604020202020204" pitchFamily="34" charset="0"/>
              <a:buChar char="•"/>
            </a:pPr>
            <a:r>
              <a:rPr lang="zh-TW" altLang="en-US" sz="1600" b="1" dirty="0" smtClean="0">
                <a:solidFill>
                  <a:srgbClr val="595959"/>
                </a:solidFill>
                <a:latin typeface="黑体" panose="02010609060101010101" pitchFamily="49" charset="-122"/>
                <a:ea typeface="黑体" panose="02010609060101010101" pitchFamily="49" charset="-122"/>
                <a:sym typeface="宋体" pitchFamily="2" charset="-122"/>
              </a:rPr>
              <a:t>政大財政系是財政教育最完整的大學，從大學到博士班培育財政相關人才。</a:t>
            </a:r>
            <a:endParaRPr lang="en-US" altLang="zh-TW" sz="1600" b="1" dirty="0" smtClean="0">
              <a:solidFill>
                <a:srgbClr val="595959"/>
              </a:solidFill>
              <a:latin typeface="黑体" panose="02010609060101010101" pitchFamily="49" charset="-122"/>
              <a:ea typeface="黑体" panose="02010609060101010101" pitchFamily="49" charset="-122"/>
              <a:sym typeface="宋体" pitchFamily="2" charset="-122"/>
            </a:endParaRPr>
          </a:p>
          <a:p>
            <a:pPr marL="171450" indent="-171450" eaLnBrk="1" hangingPunct="1">
              <a:lnSpc>
                <a:spcPct val="150000"/>
              </a:lnSpc>
              <a:buFont typeface="Arial" panose="020B0604020202020204" pitchFamily="34" charset="0"/>
              <a:buChar char="•"/>
            </a:pPr>
            <a:r>
              <a:rPr lang="zh-TW" altLang="en-US" sz="1600" b="1" dirty="0" smtClean="0">
                <a:solidFill>
                  <a:srgbClr val="595959"/>
                </a:solidFill>
                <a:latin typeface="黑体" panose="02010609060101010101" pitchFamily="49" charset="-122"/>
                <a:ea typeface="黑体" panose="02010609060101010101" pitchFamily="49" charset="-122"/>
                <a:sym typeface="宋体" pitchFamily="2" charset="-122"/>
              </a:rPr>
              <a:t>培養財政租稅方面之專門人才。</a:t>
            </a:r>
            <a:endParaRPr lang="en-US" altLang="zh-TW" sz="1600" b="1" dirty="0" smtClean="0">
              <a:solidFill>
                <a:srgbClr val="595959"/>
              </a:solidFill>
              <a:latin typeface="黑体" panose="02010609060101010101" pitchFamily="49" charset="-122"/>
              <a:ea typeface="黑体" panose="02010609060101010101" pitchFamily="49" charset="-122"/>
              <a:sym typeface="宋体" pitchFamily="2" charset="-122"/>
            </a:endParaRPr>
          </a:p>
          <a:p>
            <a:pPr marL="171450" indent="-171450" eaLnBrk="1" hangingPunct="1">
              <a:lnSpc>
                <a:spcPct val="150000"/>
              </a:lnSpc>
              <a:buFont typeface="Arial" panose="020B0604020202020204" pitchFamily="34" charset="0"/>
              <a:buChar char="•"/>
            </a:pPr>
            <a:r>
              <a:rPr lang="zh-TW" altLang="en-US" sz="1600" b="1" dirty="0" smtClean="0">
                <a:solidFill>
                  <a:srgbClr val="595959"/>
                </a:solidFill>
                <a:latin typeface="黑体" panose="02010609060101010101" pitchFamily="49" charset="-122"/>
                <a:ea typeface="黑体" panose="02010609060101010101" pitchFamily="49" charset="-122"/>
                <a:sym typeface="宋体" pitchFamily="2" charset="-122"/>
              </a:rPr>
              <a:t>一、二年級修習經濟、會計等基礎課程後，自三年級開始分為財務、稅務及關務三組專業進修</a:t>
            </a:r>
          </a:p>
        </p:txBody>
      </p:sp>
      <p:sp>
        <p:nvSpPr>
          <p:cNvPr id="31756" name="TextBox 13"/>
          <p:cNvSpPr>
            <a:spLocks noChangeArrowheads="1"/>
          </p:cNvSpPr>
          <p:nvPr/>
        </p:nvSpPr>
        <p:spPr bwMode="auto">
          <a:xfrm>
            <a:off x="1331915" y="1552575"/>
            <a:ext cx="24479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zh-CN" altLang="en-US" sz="2000" b="1" dirty="0" smtClean="0">
                <a:solidFill>
                  <a:srgbClr val="317FB7"/>
                </a:solidFill>
                <a:latin typeface="方正正大黑简体" pitchFamily="2" charset="-122"/>
                <a:ea typeface="方正正大黑简体" pitchFamily="2" charset="-122"/>
                <a:sym typeface="方正正大黑简体" pitchFamily="2" charset="-122"/>
              </a:rPr>
              <a:t>系所簡介</a:t>
            </a:r>
            <a:endParaRPr lang="zh-CN" altLang="en-US" sz="2000" b="1" dirty="0">
              <a:solidFill>
                <a:srgbClr val="317FB7"/>
              </a:solidFill>
              <a:latin typeface="方正正大黑简体" pitchFamily="2" charset="-122"/>
              <a:ea typeface="方正正大黑简体" pitchFamily="2" charset="-122"/>
              <a:sym typeface="方正正大黑简体" pitchFamily="2" charset="-122"/>
            </a:endParaRPr>
          </a:p>
        </p:txBody>
      </p:sp>
      <p:sp>
        <p:nvSpPr>
          <p:cNvPr id="31757" name="TextBox 14"/>
          <p:cNvSpPr>
            <a:spLocks noChangeArrowheads="1"/>
          </p:cNvSpPr>
          <p:nvPr/>
        </p:nvSpPr>
        <p:spPr bwMode="auto">
          <a:xfrm>
            <a:off x="4656850" y="1568958"/>
            <a:ext cx="24479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zh-CN" altLang="en-US" sz="2000" b="1" dirty="0">
                <a:solidFill>
                  <a:srgbClr val="317FB7"/>
                </a:solidFill>
                <a:latin typeface="方正正大黑简体" pitchFamily="2" charset="-122"/>
                <a:ea typeface="方正正大黑简体" pitchFamily="2" charset="-122"/>
                <a:sym typeface="方正正大黑简体" pitchFamily="2" charset="-122"/>
              </a:rPr>
              <a:t>大學部就業方向</a:t>
            </a:r>
          </a:p>
        </p:txBody>
      </p:sp>
      <p:sp>
        <p:nvSpPr>
          <p:cNvPr id="31763" name="TextBox 20"/>
          <p:cNvSpPr>
            <a:spLocks noChangeArrowheads="1"/>
          </p:cNvSpPr>
          <p:nvPr/>
        </p:nvSpPr>
        <p:spPr bwMode="auto">
          <a:xfrm>
            <a:off x="1763714" y="4186239"/>
            <a:ext cx="15247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100">
                <a:solidFill>
                  <a:schemeClr val="bg1"/>
                </a:solidFill>
                <a:latin typeface="方正兰亭粗黑_GBK" charset="-122"/>
                <a:sym typeface="宋体" pitchFamily="2" charset="-122"/>
              </a:rPr>
              <a:t>实际完成数目：</a:t>
            </a:r>
            <a:r>
              <a:rPr lang="en-US" altLang="zh-CN" sz="1100">
                <a:solidFill>
                  <a:schemeClr val="bg1"/>
                </a:solidFill>
                <a:latin typeface="方正兰亭粗黑_GBK" charset="-122"/>
                <a:ea typeface="方正兰亭粗黑_GBK" charset="-122"/>
                <a:sym typeface="方正兰亭粗黑_GBK" charset="-122"/>
              </a:rPr>
              <a:t>820</a:t>
            </a:r>
            <a:r>
              <a:rPr lang="zh-CN" altLang="en-US" sz="1100">
                <a:solidFill>
                  <a:schemeClr val="bg1"/>
                </a:solidFill>
                <a:latin typeface="方正兰亭粗黑_GBK" charset="-122"/>
                <a:sym typeface="宋体" pitchFamily="2" charset="-122"/>
              </a:rPr>
              <a:t>万</a:t>
            </a:r>
          </a:p>
        </p:txBody>
      </p:sp>
      <p:sp>
        <p:nvSpPr>
          <p:cNvPr id="31764" name="TextBox 21"/>
          <p:cNvSpPr>
            <a:spLocks noChangeArrowheads="1"/>
          </p:cNvSpPr>
          <p:nvPr/>
        </p:nvSpPr>
        <p:spPr bwMode="auto">
          <a:xfrm>
            <a:off x="2195514" y="4611689"/>
            <a:ext cx="110158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100" dirty="0">
                <a:solidFill>
                  <a:schemeClr val="bg1"/>
                </a:solidFill>
                <a:latin typeface="方正兰亭粗黑_GBK" charset="-122"/>
                <a:sym typeface="宋体" pitchFamily="2" charset="-122"/>
              </a:rPr>
              <a:t>回款数：</a:t>
            </a:r>
            <a:r>
              <a:rPr lang="en-US" altLang="zh-CN" sz="1100" dirty="0">
                <a:solidFill>
                  <a:schemeClr val="bg1"/>
                </a:solidFill>
                <a:latin typeface="方正兰亭粗黑_GBK" charset="-122"/>
                <a:ea typeface="方正兰亭粗黑_GBK" charset="-122"/>
                <a:sym typeface="方正兰亭粗黑_GBK" charset="-122"/>
              </a:rPr>
              <a:t>640</a:t>
            </a:r>
            <a:r>
              <a:rPr lang="zh-CN" altLang="en-US" sz="1100" dirty="0">
                <a:solidFill>
                  <a:schemeClr val="bg1"/>
                </a:solidFill>
                <a:latin typeface="方正兰亭粗黑_GBK" charset="-122"/>
                <a:sym typeface="宋体" pitchFamily="2" charset="-122"/>
              </a:rPr>
              <a:t>万</a:t>
            </a:r>
          </a:p>
        </p:txBody>
      </p:sp>
      <p:sp>
        <p:nvSpPr>
          <p:cNvPr id="31768" name="TextBox 25"/>
          <p:cNvSpPr>
            <a:spLocks noChangeArrowheads="1"/>
          </p:cNvSpPr>
          <p:nvPr/>
        </p:nvSpPr>
        <p:spPr bwMode="auto">
          <a:xfrm>
            <a:off x="5716588" y="3825875"/>
            <a:ext cx="11721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100">
                <a:solidFill>
                  <a:schemeClr val="bg1"/>
                </a:solidFill>
                <a:latin typeface="方正兰亭粗黑_GBK" charset="-122"/>
                <a:sym typeface="宋体" pitchFamily="2" charset="-122"/>
              </a:rPr>
              <a:t>计划完成：</a:t>
            </a:r>
            <a:r>
              <a:rPr lang="en-US" altLang="zh-CN" sz="1100">
                <a:solidFill>
                  <a:schemeClr val="bg1"/>
                </a:solidFill>
                <a:latin typeface="方正兰亭粗黑_GBK" charset="-122"/>
                <a:ea typeface="方正兰亭粗黑_GBK" charset="-122"/>
                <a:sym typeface="方正兰亭粗黑_GBK" charset="-122"/>
              </a:rPr>
              <a:t>56</a:t>
            </a:r>
            <a:r>
              <a:rPr lang="zh-CN" altLang="en-US" sz="1100">
                <a:solidFill>
                  <a:schemeClr val="bg1"/>
                </a:solidFill>
                <a:latin typeface="方正兰亭粗黑_GBK" charset="-122"/>
                <a:sym typeface="宋体" pitchFamily="2" charset="-122"/>
              </a:rPr>
              <a:t>％</a:t>
            </a:r>
          </a:p>
        </p:txBody>
      </p:sp>
      <p:sp>
        <p:nvSpPr>
          <p:cNvPr id="31769" name="TextBox 26"/>
          <p:cNvSpPr>
            <a:spLocks noChangeArrowheads="1"/>
          </p:cNvSpPr>
          <p:nvPr/>
        </p:nvSpPr>
        <p:spPr bwMode="auto">
          <a:xfrm>
            <a:off x="5724525" y="4186239"/>
            <a:ext cx="13837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100" dirty="0" smtClean="0">
                <a:solidFill>
                  <a:schemeClr val="bg1"/>
                </a:solidFill>
                <a:latin typeface="方正兰亭粗黑_GBK" charset="-122"/>
                <a:sym typeface="宋体" pitchFamily="2" charset="-122"/>
              </a:rPr>
              <a:t>实完成</a:t>
            </a:r>
            <a:r>
              <a:rPr lang="zh-CN" altLang="en-US" sz="1100" dirty="0">
                <a:solidFill>
                  <a:schemeClr val="bg1"/>
                </a:solidFill>
                <a:latin typeface="方正兰亭粗黑_GBK" charset="-122"/>
                <a:sym typeface="宋体" pitchFamily="2" charset="-122"/>
              </a:rPr>
              <a:t>数目：</a:t>
            </a:r>
            <a:r>
              <a:rPr lang="en-US" altLang="zh-CN" sz="1100" dirty="0">
                <a:solidFill>
                  <a:schemeClr val="bg1"/>
                </a:solidFill>
                <a:latin typeface="方正兰亭粗黑_GBK" charset="-122"/>
                <a:ea typeface="方正兰亭粗黑_GBK" charset="-122"/>
                <a:sym typeface="方正兰亭粗黑_GBK" charset="-122"/>
              </a:rPr>
              <a:t>820</a:t>
            </a:r>
            <a:r>
              <a:rPr lang="zh-CN" altLang="en-US" sz="1100" dirty="0">
                <a:solidFill>
                  <a:schemeClr val="bg1"/>
                </a:solidFill>
                <a:latin typeface="方正兰亭粗黑_GBK" charset="-122"/>
                <a:sym typeface="宋体" pitchFamily="2" charset="-122"/>
              </a:rPr>
              <a:t>万</a:t>
            </a:r>
          </a:p>
        </p:txBody>
      </p:sp>
      <p:sp>
        <p:nvSpPr>
          <p:cNvPr id="31770" name="TextBox 27"/>
          <p:cNvSpPr>
            <a:spLocks noChangeArrowheads="1"/>
          </p:cNvSpPr>
          <p:nvPr/>
        </p:nvSpPr>
        <p:spPr bwMode="auto">
          <a:xfrm>
            <a:off x="5735639" y="4611689"/>
            <a:ext cx="110158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100">
                <a:solidFill>
                  <a:schemeClr val="bg1"/>
                </a:solidFill>
                <a:latin typeface="方正兰亭粗黑_GBK" charset="-122"/>
                <a:sym typeface="宋体" pitchFamily="2" charset="-122"/>
              </a:rPr>
              <a:t>回款数：</a:t>
            </a:r>
            <a:r>
              <a:rPr lang="en-US" altLang="zh-CN" sz="1100">
                <a:solidFill>
                  <a:schemeClr val="bg1"/>
                </a:solidFill>
                <a:latin typeface="方正兰亭粗黑_GBK" charset="-122"/>
                <a:ea typeface="方正兰亭粗黑_GBK" charset="-122"/>
                <a:sym typeface="方正兰亭粗黑_GBK" charset="-122"/>
              </a:rPr>
              <a:t>640</a:t>
            </a:r>
            <a:r>
              <a:rPr lang="zh-CN" altLang="en-US" sz="1100">
                <a:solidFill>
                  <a:schemeClr val="bg1"/>
                </a:solidFill>
                <a:latin typeface="方正兰亭粗黑_GBK" charset="-122"/>
                <a:sym typeface="宋体" pitchFamily="2" charset="-122"/>
              </a:rPr>
              <a:t>万</a:t>
            </a:r>
          </a:p>
        </p:txBody>
      </p:sp>
      <p:sp>
        <p:nvSpPr>
          <p:cNvPr id="31771" name="TextBox 28"/>
          <p:cNvSpPr>
            <a:spLocks noChangeArrowheads="1"/>
          </p:cNvSpPr>
          <p:nvPr/>
        </p:nvSpPr>
        <p:spPr bwMode="auto">
          <a:xfrm>
            <a:off x="4383377" y="2732088"/>
            <a:ext cx="5469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800" b="1" dirty="0">
                <a:solidFill>
                  <a:schemeClr val="bg1"/>
                </a:solidFill>
                <a:latin typeface="方正兰亭粗黑_GBK" charset="-122"/>
                <a:ea typeface="方正兰亭粗黑_GBK" charset="-122"/>
                <a:sym typeface="方正兰亭粗黑_GBK" charset="-122"/>
              </a:rPr>
              <a:t>VS</a:t>
            </a:r>
          </a:p>
        </p:txBody>
      </p:sp>
      <p:graphicFrame>
        <p:nvGraphicFramePr>
          <p:cNvPr id="31" name="內容版面配置區 8"/>
          <p:cNvGraphicFramePr>
            <a:graphicFrameLocks/>
          </p:cNvGraphicFramePr>
          <p:nvPr>
            <p:extLst>
              <p:ext uri="{D42A27DB-BD31-4B8C-83A1-F6EECF244321}">
                <p14:modId xmlns:p14="http://schemas.microsoft.com/office/powerpoint/2010/main" val="1229785244"/>
              </p:ext>
            </p:extLst>
          </p:nvPr>
        </p:nvGraphicFramePr>
        <p:xfrm>
          <a:off x="4903306" y="1952685"/>
          <a:ext cx="3970796" cy="33924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9346570"/>
      </p:ext>
    </p:extLst>
  </p:cSld>
  <p:clrMapOvr>
    <a:masterClrMapping/>
  </p:clrMapOvr>
  <p:transition spd="slow">
    <p:cover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childTnLst>
                          </p:cTn>
                        </p:par>
                        <p:par>
                          <p:cTn id="8" fill="hold" nodeType="afterGroup">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31747"/>
                                        </p:tgtEl>
                                        <p:attrNameLst>
                                          <p:attrName>style.visibility</p:attrName>
                                        </p:attrNameLst>
                                      </p:cBhvr>
                                      <p:to>
                                        <p:strVal val="visible"/>
                                      </p:to>
                                    </p:set>
                                    <p:anim calcmode="lin" valueType="num">
                                      <p:cBhvr>
                                        <p:cTn id="11" dur="500" decel="50000" fill="hold">
                                          <p:stCondLst>
                                            <p:cond delay="0"/>
                                          </p:stCondLst>
                                        </p:cTn>
                                        <p:tgtEl>
                                          <p:spTgt spid="31747"/>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1747"/>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1747"/>
                                        </p:tgtEl>
                                        <p:attrNameLst>
                                          <p:attrName>ppt_w</p:attrName>
                                        </p:attrNameLst>
                                      </p:cBhvr>
                                      <p:tavLst>
                                        <p:tav tm="0">
                                          <p:val>
                                            <p:strVal val="#ppt_w*.05"/>
                                          </p:val>
                                        </p:tav>
                                        <p:tav tm="100000">
                                          <p:val>
                                            <p:strVal val="#ppt_w"/>
                                          </p:val>
                                        </p:tav>
                                      </p:tavLst>
                                    </p:anim>
                                    <p:anim calcmode="lin" valueType="num">
                                      <p:cBhvr>
                                        <p:cTn id="14" dur="1000" fill="hold"/>
                                        <p:tgtEl>
                                          <p:spTgt spid="31747"/>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1747"/>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1747"/>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1747"/>
                                        </p:tgtEl>
                                        <p:attrNameLst>
                                          <p:attrName>ppt_y</p:attrName>
                                        </p:attrNameLst>
                                      </p:cBhvr>
                                      <p:tavLst>
                                        <p:tav tm="0">
                                          <p:val>
                                            <p:strVal val="#ppt_y+.1"/>
                                          </p:val>
                                        </p:tav>
                                        <p:tav tm="100000">
                                          <p:val>
                                            <p:strVal val="#ppt_y"/>
                                          </p:val>
                                        </p:tav>
                                      </p:tavLst>
                                    </p:anim>
                                    <p:animEffect>
                                      <p:cBhvr>
                                        <p:cTn id="18" dur="1000" decel="50000">
                                          <p:stCondLst>
                                            <p:cond delay="0"/>
                                          </p:stCondLst>
                                        </p:cTn>
                                        <p:tgtEl>
                                          <p:spTgt spid="31747"/>
                                        </p:tgtEl>
                                      </p:cBhvr>
                                    </p:animEffect>
                                  </p:childTnLst>
                                </p:cTn>
                              </p:par>
                            </p:childTnLst>
                          </p:cTn>
                        </p:par>
                        <p:par>
                          <p:cTn id="19" fill="hold" nodeType="afterGroup">
                            <p:stCondLst>
                              <p:cond delay="1500"/>
                            </p:stCondLst>
                            <p:childTnLst>
                              <p:par>
                                <p:cTn id="20" presetID="16" presetClass="entr" presetSubtype="2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p:cBhvr>
                                        <p:cTn id="22" dur="500"/>
                                        <p:tgtEl>
                                          <p:spTgt spid="3"/>
                                        </p:tgtEl>
                                      </p:cBhvr>
                                    </p:animEffect>
                                  </p:childTnLst>
                                </p:cTn>
                              </p:par>
                            </p:childTnLst>
                          </p:cTn>
                        </p:par>
                        <p:par>
                          <p:cTn id="23" fill="hold" nodeType="afterGroup">
                            <p:stCondLst>
                              <p:cond delay="2000"/>
                            </p:stCondLst>
                            <p:childTnLst>
                              <p:par>
                                <p:cTn id="24" presetID="21" presetClass="entr" presetSubtype="1" fill="hold" grpId="0" nodeType="afterEffect">
                                  <p:stCondLst>
                                    <p:cond delay="0"/>
                                  </p:stCondLst>
                                  <p:childTnLst>
                                    <p:set>
                                      <p:cBhvr>
                                        <p:cTn id="25" dur="1" fill="hold">
                                          <p:stCondLst>
                                            <p:cond delay="0"/>
                                          </p:stCondLst>
                                        </p:cTn>
                                        <p:tgtEl>
                                          <p:spTgt spid="31754"/>
                                        </p:tgtEl>
                                        <p:attrNameLst>
                                          <p:attrName>style.visibility</p:attrName>
                                        </p:attrNameLst>
                                      </p:cBhvr>
                                      <p:to>
                                        <p:strVal val="visible"/>
                                      </p:to>
                                    </p:set>
                                    <p:animEffect>
                                      <p:cBhvr>
                                        <p:cTn id="26" dur="2000"/>
                                        <p:tgtEl>
                                          <p:spTgt spid="31754"/>
                                        </p:tgtEl>
                                      </p:cBhvr>
                                    </p:animEffect>
                                  </p:childTnLst>
                                </p:cTn>
                              </p:par>
                            </p:childTnLst>
                          </p:cTn>
                        </p:par>
                        <p:par>
                          <p:cTn id="27" fill="hold" nodeType="afterGroup">
                            <p:stCondLst>
                              <p:cond delay="4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31756"/>
                                        </p:tgtEl>
                                        <p:attrNameLst>
                                          <p:attrName>style.visibility</p:attrName>
                                        </p:attrNameLst>
                                      </p:cBhvr>
                                      <p:to>
                                        <p:strVal val="visible"/>
                                      </p:to>
                                    </p:set>
                                    <p:anim calcmode="lin" valueType="num">
                                      <p:cBhvr>
                                        <p:cTn id="30" dur="500" fill="hold"/>
                                        <p:tgtEl>
                                          <p:spTgt spid="31756"/>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1756"/>
                                        </p:tgtEl>
                                        <p:attrNameLst>
                                          <p:attrName>ppt_y</p:attrName>
                                        </p:attrNameLst>
                                      </p:cBhvr>
                                      <p:tavLst>
                                        <p:tav tm="0">
                                          <p:val>
                                            <p:strVal val="#ppt_y"/>
                                          </p:val>
                                        </p:tav>
                                        <p:tav tm="100000">
                                          <p:val>
                                            <p:strVal val="#ppt_y"/>
                                          </p:val>
                                        </p:tav>
                                      </p:tavLst>
                                    </p:anim>
                                    <p:anim calcmode="lin" valueType="num">
                                      <p:cBhvr>
                                        <p:cTn id="32" dur="500" fill="hold"/>
                                        <p:tgtEl>
                                          <p:spTgt spid="31756"/>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1756"/>
                                        </p:tgtEl>
                                        <p:attrNameLst>
                                          <p:attrName>ppt_w</p:attrName>
                                        </p:attrNameLst>
                                      </p:cBhvr>
                                      <p:tavLst>
                                        <p:tav tm="0">
                                          <p:val>
                                            <p:strVal val="#ppt_w/10"/>
                                          </p:val>
                                        </p:tav>
                                        <p:tav tm="50000">
                                          <p:val>
                                            <p:strVal val="#ppt_w+.01"/>
                                          </p:val>
                                        </p:tav>
                                        <p:tav tm="100000">
                                          <p:val>
                                            <p:strVal val="#ppt_w"/>
                                          </p:val>
                                        </p:tav>
                                      </p:tavLst>
                                    </p:anim>
                                    <p:animEffect>
                                      <p:cBhvr>
                                        <p:cTn id="34" dur="500" tmFilter="0,0; .5, 1; 1, 1"/>
                                        <p:tgtEl>
                                          <p:spTgt spid="31756"/>
                                        </p:tgtEl>
                                      </p:cBhvr>
                                    </p:animEffect>
                                  </p:childTnLst>
                                </p:cTn>
                              </p:par>
                            </p:childTnLst>
                          </p:cTn>
                        </p:par>
                        <p:par>
                          <p:cTn id="35" fill="hold" nodeType="afterGroup">
                            <p:stCondLst>
                              <p:cond delay="4650"/>
                            </p:stCondLst>
                            <p:childTnLst>
                              <p:par>
                                <p:cTn id="36" presetID="2" presetClass="entr" presetSubtype="4" fill="hold" grpId="0" nodeType="afterEffect">
                                  <p:stCondLst>
                                    <p:cond delay="0"/>
                                  </p:stCondLst>
                                  <p:childTnLst>
                                    <p:set>
                                      <p:cBhvr>
                                        <p:cTn id="37" dur="1" fill="hold">
                                          <p:stCondLst>
                                            <p:cond delay="0"/>
                                          </p:stCondLst>
                                        </p:cTn>
                                        <p:tgtEl>
                                          <p:spTgt spid="31755"/>
                                        </p:tgtEl>
                                        <p:attrNameLst>
                                          <p:attrName>style.visibility</p:attrName>
                                        </p:attrNameLst>
                                      </p:cBhvr>
                                      <p:to>
                                        <p:strVal val="visible"/>
                                      </p:to>
                                    </p:set>
                                    <p:anim calcmode="lin" valueType="num">
                                      <p:cBhvr>
                                        <p:cTn id="38" dur="500" fill="hold"/>
                                        <p:tgtEl>
                                          <p:spTgt spid="31755"/>
                                        </p:tgtEl>
                                        <p:attrNameLst>
                                          <p:attrName>ppt_x</p:attrName>
                                        </p:attrNameLst>
                                      </p:cBhvr>
                                      <p:tavLst>
                                        <p:tav tm="0">
                                          <p:val>
                                            <p:strVal val="#ppt_x"/>
                                          </p:val>
                                        </p:tav>
                                        <p:tav tm="100000">
                                          <p:val>
                                            <p:strVal val="#ppt_x"/>
                                          </p:val>
                                        </p:tav>
                                      </p:tavLst>
                                    </p:anim>
                                    <p:anim calcmode="lin" valueType="num">
                                      <p:cBhvr>
                                        <p:cTn id="39" dur="500" fill="hold"/>
                                        <p:tgtEl>
                                          <p:spTgt spid="31755"/>
                                        </p:tgtEl>
                                        <p:attrNameLst>
                                          <p:attrName>ppt_y</p:attrName>
                                        </p:attrNameLst>
                                      </p:cBhvr>
                                      <p:tavLst>
                                        <p:tav tm="0">
                                          <p:val>
                                            <p:strVal val="1+#ppt_h/2"/>
                                          </p:val>
                                        </p:tav>
                                        <p:tav tm="100000">
                                          <p:val>
                                            <p:strVal val="#ppt_y"/>
                                          </p:val>
                                        </p:tav>
                                      </p:tavLst>
                                    </p:anim>
                                  </p:childTnLst>
                                </p:cTn>
                              </p:par>
                              <p:par>
                                <p:cTn id="40" presetID="41" presetClass="entr" presetSubtype="0" fill="hold" grpId="0" nodeType="withEffect">
                                  <p:stCondLst>
                                    <p:cond delay="0"/>
                                  </p:stCondLst>
                                  <p:iterate type="lt">
                                    <p:tmPct val="10000"/>
                                  </p:iterate>
                                  <p:childTnLst>
                                    <p:set>
                                      <p:cBhvr>
                                        <p:cTn id="41" dur="1" fill="hold">
                                          <p:stCondLst>
                                            <p:cond delay="0"/>
                                          </p:stCondLst>
                                        </p:cTn>
                                        <p:tgtEl>
                                          <p:spTgt spid="31757"/>
                                        </p:tgtEl>
                                        <p:attrNameLst>
                                          <p:attrName>style.visibility</p:attrName>
                                        </p:attrNameLst>
                                      </p:cBhvr>
                                      <p:to>
                                        <p:strVal val="visible"/>
                                      </p:to>
                                    </p:set>
                                    <p:anim calcmode="lin" valueType="num">
                                      <p:cBhvr>
                                        <p:cTn id="42" dur="500" fill="hold"/>
                                        <p:tgtEl>
                                          <p:spTgt spid="31757"/>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31757"/>
                                        </p:tgtEl>
                                        <p:attrNameLst>
                                          <p:attrName>ppt_y</p:attrName>
                                        </p:attrNameLst>
                                      </p:cBhvr>
                                      <p:tavLst>
                                        <p:tav tm="0">
                                          <p:val>
                                            <p:strVal val="#ppt_y"/>
                                          </p:val>
                                        </p:tav>
                                        <p:tav tm="100000">
                                          <p:val>
                                            <p:strVal val="#ppt_y"/>
                                          </p:val>
                                        </p:tav>
                                      </p:tavLst>
                                    </p:anim>
                                    <p:anim calcmode="lin" valueType="num">
                                      <p:cBhvr>
                                        <p:cTn id="44" dur="500" fill="hold"/>
                                        <p:tgtEl>
                                          <p:spTgt spid="31757"/>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31757"/>
                                        </p:tgtEl>
                                        <p:attrNameLst>
                                          <p:attrName>ppt_w</p:attrName>
                                        </p:attrNameLst>
                                      </p:cBhvr>
                                      <p:tavLst>
                                        <p:tav tm="0">
                                          <p:val>
                                            <p:strVal val="#ppt_w/10"/>
                                          </p:val>
                                        </p:tav>
                                        <p:tav tm="50000">
                                          <p:val>
                                            <p:strVal val="#ppt_w+.01"/>
                                          </p:val>
                                        </p:tav>
                                        <p:tav tm="100000">
                                          <p:val>
                                            <p:strVal val="#ppt_w"/>
                                          </p:val>
                                        </p:tav>
                                      </p:tavLst>
                                    </p:anim>
                                    <p:animEffect>
                                      <p:cBhvr>
                                        <p:cTn id="46" dur="500" tmFilter="0,0; .5, 1; 1, 1"/>
                                        <p:tgtEl>
                                          <p:spTgt spid="31757"/>
                                        </p:tgtEl>
                                      </p:cBhvr>
                                    </p:animEffect>
                                  </p:childTnLst>
                                </p:cTn>
                              </p:par>
                            </p:childTnLst>
                          </p:cTn>
                        </p:par>
                        <p:par>
                          <p:cTn id="47" fill="hold" nodeType="afterGroup">
                            <p:stCondLst>
                              <p:cond delay="5450"/>
                            </p:stCondLst>
                            <p:childTnLst>
                              <p:par>
                                <p:cTn id="48" presetID="2" presetClass="entr" presetSubtype="4" fill="hold" grpId="0" nodeType="afterEffect">
                                  <p:stCondLst>
                                    <p:cond delay="0"/>
                                  </p:stCondLst>
                                  <p:childTnLst>
                                    <p:set>
                                      <p:cBhvr>
                                        <p:cTn id="49" dur="1" fill="hold">
                                          <p:stCondLst>
                                            <p:cond delay="0"/>
                                          </p:stCondLst>
                                        </p:cTn>
                                        <p:tgtEl>
                                          <p:spTgt spid="31771"/>
                                        </p:tgtEl>
                                        <p:attrNameLst>
                                          <p:attrName>style.visibility</p:attrName>
                                        </p:attrNameLst>
                                      </p:cBhvr>
                                      <p:to>
                                        <p:strVal val="visible"/>
                                      </p:to>
                                    </p:set>
                                    <p:anim calcmode="lin" valueType="num">
                                      <p:cBhvr>
                                        <p:cTn id="50" dur="500" fill="hold"/>
                                        <p:tgtEl>
                                          <p:spTgt spid="31771"/>
                                        </p:tgtEl>
                                        <p:attrNameLst>
                                          <p:attrName>ppt_x</p:attrName>
                                        </p:attrNameLst>
                                      </p:cBhvr>
                                      <p:tavLst>
                                        <p:tav tm="0">
                                          <p:val>
                                            <p:strVal val="#ppt_x"/>
                                          </p:val>
                                        </p:tav>
                                        <p:tav tm="100000">
                                          <p:val>
                                            <p:strVal val="#ppt_x"/>
                                          </p:val>
                                        </p:tav>
                                      </p:tavLst>
                                    </p:anim>
                                    <p:anim calcmode="lin" valueType="num">
                                      <p:cBhvr>
                                        <p:cTn id="51" dur="500" fill="hold"/>
                                        <p:tgtEl>
                                          <p:spTgt spid="3177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mph" presetSubtype="0" fill="hold" grpId="0" nodeType="clickEffect">
                                  <p:stCondLst>
                                    <p:cond delay="0"/>
                                  </p:stCondLst>
                                  <p:childTnLst>
                                    <p:animScale>
                                      <p:cBhvr>
                                        <p:cTn id="55" dur="2000" fill="hold"/>
                                        <p:tgtEl>
                                          <p:spTgt spid="31">
                                            <p:graphicEl>
                                              <a:chart seriesIdx="-4" categoryIdx="0" bldStep="category"/>
                                            </p:graphicEl>
                                          </p:spTgt>
                                        </p:tgtEl>
                                      </p:cBhvr>
                                      <p:by x="120000" y="120000"/>
                                    </p:animScale>
                                  </p:childTnLst>
                                </p:cTn>
                              </p:par>
                              <p:par>
                                <p:cTn id="56" presetID="6" presetClass="emph" presetSubtype="0" fill="hold" grpId="0" nodeType="withEffect">
                                  <p:stCondLst>
                                    <p:cond delay="0"/>
                                  </p:stCondLst>
                                  <p:childTnLst>
                                    <p:animScale>
                                      <p:cBhvr>
                                        <p:cTn id="57" dur="2000" fill="hold"/>
                                        <p:tgtEl>
                                          <p:spTgt spid="31">
                                            <p:graphicEl>
                                              <a:chart seriesIdx="-4" categoryIdx="1" bldStep="category"/>
                                            </p:graphicEl>
                                          </p:spTgt>
                                        </p:tgtEl>
                                      </p:cBhvr>
                                      <p:by x="120000" y="120000"/>
                                    </p:animScale>
                                  </p:childTnLst>
                                </p:cTn>
                              </p:par>
                            </p:childTnLst>
                          </p:cTn>
                        </p:par>
                        <p:par>
                          <p:cTn id="58" fill="hold">
                            <p:stCondLst>
                              <p:cond delay="2000"/>
                            </p:stCondLst>
                            <p:childTnLst>
                              <p:par>
                                <p:cTn id="59" presetID="6" presetClass="emph" presetSubtype="0" fill="hold" grpId="0" nodeType="afterEffect">
                                  <p:stCondLst>
                                    <p:cond delay="0"/>
                                  </p:stCondLst>
                                  <p:childTnLst>
                                    <p:animScale>
                                      <p:cBhvr>
                                        <p:cTn id="60" dur="2000" fill="hold"/>
                                        <p:tgtEl>
                                          <p:spTgt spid="31">
                                            <p:graphicEl>
                                              <a:chart seriesIdx="-4" categoryIdx="2" bldStep="category"/>
                                            </p:graphicEl>
                                          </p:spTgt>
                                        </p:tgtEl>
                                      </p:cBhvr>
                                      <p:by x="120000" y="120000"/>
                                    </p:animScale>
                                  </p:childTnLst>
                                </p:cTn>
                              </p:par>
                            </p:childTnLst>
                          </p:cTn>
                        </p:par>
                      </p:childTnLst>
                    </p:cTn>
                  </p:par>
                  <p:par>
                    <p:cTn id="61" fill="hold">
                      <p:stCondLst>
                        <p:cond delay="indefinite"/>
                      </p:stCondLst>
                      <p:childTnLst>
                        <p:par>
                          <p:cTn id="62" fill="hold">
                            <p:stCondLst>
                              <p:cond delay="0"/>
                            </p:stCondLst>
                            <p:childTnLst>
                              <p:par>
                                <p:cTn id="63" presetID="6" presetClass="emph" presetSubtype="0" fill="hold" grpId="0" nodeType="clickEffect">
                                  <p:stCondLst>
                                    <p:cond delay="0"/>
                                  </p:stCondLst>
                                  <p:childTnLst>
                                    <p:animScale>
                                      <p:cBhvr>
                                        <p:cTn id="64" dur="2000" fill="hold"/>
                                        <p:tgtEl>
                                          <p:spTgt spid="31">
                                            <p:graphicEl>
                                              <a:chart seriesIdx="-4" categoryIdx="3" bldStep="category"/>
                                            </p:graphicEl>
                                          </p:spTgt>
                                        </p:tgtEl>
                                      </p:cBhvr>
                                      <p:by x="120000" y="120000"/>
                                    </p:animScale>
                                  </p:childTnLst>
                                </p:cTn>
                              </p:par>
                            </p:childTnLst>
                          </p:cTn>
                        </p:par>
                      </p:childTnLst>
                    </p:cTn>
                  </p:par>
                  <p:par>
                    <p:cTn id="65" fill="hold">
                      <p:stCondLst>
                        <p:cond delay="indefinite"/>
                      </p:stCondLst>
                      <p:childTnLst>
                        <p:par>
                          <p:cTn id="66" fill="hold">
                            <p:stCondLst>
                              <p:cond delay="0"/>
                            </p:stCondLst>
                            <p:childTnLst>
                              <p:par>
                                <p:cTn id="67" presetID="6" presetClass="emph" presetSubtype="0" fill="hold" grpId="0" nodeType="clickEffect">
                                  <p:stCondLst>
                                    <p:cond delay="0"/>
                                  </p:stCondLst>
                                  <p:childTnLst>
                                    <p:animScale>
                                      <p:cBhvr>
                                        <p:cTn id="68" dur="2000" fill="hold"/>
                                        <p:tgtEl>
                                          <p:spTgt spid="31">
                                            <p:graphicEl>
                                              <a:chart seriesIdx="-4" categoryIdx="4" bldStep="category"/>
                                            </p:graphicEl>
                                          </p:spTgt>
                                        </p:tgtEl>
                                      </p:cBhvr>
                                      <p:by x="120000" y="120000"/>
                                    </p:animScale>
                                  </p:childTnLst>
                                </p:cTn>
                              </p:par>
                            </p:childTnLst>
                          </p:cTn>
                        </p:par>
                      </p:childTnLst>
                    </p:cTn>
                  </p:par>
                  <p:par>
                    <p:cTn id="69" fill="hold">
                      <p:stCondLst>
                        <p:cond delay="indefinite"/>
                      </p:stCondLst>
                      <p:childTnLst>
                        <p:par>
                          <p:cTn id="70" fill="hold">
                            <p:stCondLst>
                              <p:cond delay="0"/>
                            </p:stCondLst>
                            <p:childTnLst>
                              <p:par>
                                <p:cTn id="71" presetID="6" presetClass="emph" presetSubtype="0" fill="hold" grpId="0" nodeType="clickEffect">
                                  <p:stCondLst>
                                    <p:cond delay="0"/>
                                  </p:stCondLst>
                                  <p:childTnLst>
                                    <p:animScale>
                                      <p:cBhvr>
                                        <p:cTn id="72" dur="2000" fill="hold"/>
                                        <p:tgtEl>
                                          <p:spTgt spid="31">
                                            <p:graphicEl>
                                              <a:chart seriesIdx="-4" categoryIdx="5" bldStep="category"/>
                                            </p:graphicEl>
                                          </p:spTgt>
                                        </p:tgtEl>
                                      </p:cBhvr>
                                      <p:by x="120000" y="120000"/>
                                    </p:animScale>
                                  </p:childTnLst>
                                </p:cTn>
                              </p:par>
                            </p:childTnLst>
                          </p:cTn>
                        </p:par>
                      </p:childTnLst>
                    </p:cTn>
                  </p:par>
                  <p:par>
                    <p:cTn id="73" fill="hold">
                      <p:stCondLst>
                        <p:cond delay="indefinite"/>
                      </p:stCondLst>
                      <p:childTnLst>
                        <p:par>
                          <p:cTn id="74" fill="hold">
                            <p:stCondLst>
                              <p:cond delay="0"/>
                            </p:stCondLst>
                            <p:childTnLst>
                              <p:par>
                                <p:cTn id="75" presetID="6" presetClass="emph" presetSubtype="0" fill="hold" grpId="0" nodeType="clickEffect">
                                  <p:stCondLst>
                                    <p:cond delay="0"/>
                                  </p:stCondLst>
                                  <p:childTnLst>
                                    <p:animScale>
                                      <p:cBhvr>
                                        <p:cTn id="76" dur="2000" fill="hold"/>
                                        <p:tgtEl>
                                          <p:spTgt spid="31">
                                            <p:graphicEl>
                                              <a:chart seriesIdx="-4" categoryIdx="6" bldStep="category"/>
                                            </p:graphicEl>
                                          </p:spTgt>
                                        </p:tgtEl>
                                      </p:cBhvr>
                                      <p:by x="120000" y="120000"/>
                                    </p:animScale>
                                  </p:childTnLst>
                                </p:cTn>
                              </p:par>
                            </p:childTnLst>
                          </p:cTn>
                        </p:par>
                      </p:childTnLst>
                    </p:cTn>
                  </p:par>
                  <p:par>
                    <p:cTn id="77" fill="hold">
                      <p:stCondLst>
                        <p:cond delay="indefinite"/>
                      </p:stCondLst>
                      <p:childTnLst>
                        <p:par>
                          <p:cTn id="78" fill="hold">
                            <p:stCondLst>
                              <p:cond delay="0"/>
                            </p:stCondLst>
                            <p:childTnLst>
                              <p:par>
                                <p:cTn id="79" presetID="6" presetClass="emph" presetSubtype="0" fill="hold" grpId="0" nodeType="clickEffect">
                                  <p:stCondLst>
                                    <p:cond delay="0"/>
                                  </p:stCondLst>
                                  <p:childTnLst>
                                    <p:animScale>
                                      <p:cBhvr>
                                        <p:cTn id="80" dur="2000" fill="hold"/>
                                        <p:tgtEl>
                                          <p:spTgt spid="31">
                                            <p:graphicEl>
                                              <a:chart seriesIdx="-4" categoryIdx="7" bldStep="category"/>
                                            </p:graphic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31747" grpId="0" bldLvl="0" autoUpdateAnimBg="0"/>
      <p:bldP spid="3" grpId="0" animBg="1"/>
      <p:bldP spid="31754" grpId="0" bldLvl="0" animBg="1" autoUpdateAnimBg="0"/>
      <p:bldP spid="31755" grpId="0" bldLvl="0" autoUpdateAnimBg="0"/>
      <p:bldP spid="31756" grpId="0" bldLvl="0" autoUpdateAnimBg="0"/>
      <p:bldP spid="31757" grpId="0" bldLvl="0" autoUpdateAnimBg="0"/>
      <p:bldP spid="31771" grpId="0" bldLvl="0" autoUpdateAnimBg="0"/>
      <p:bldGraphic spid="31" grpId="0">
        <p:bldSub>
          <a:bldChart bld="category" animBg="0"/>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0" y="265113"/>
            <a:ext cx="179388" cy="720725"/>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1" name="TextBox 4"/>
          <p:cNvSpPr>
            <a:spLocks noChangeArrowheads="1"/>
          </p:cNvSpPr>
          <p:nvPr/>
        </p:nvSpPr>
        <p:spPr bwMode="auto">
          <a:xfrm>
            <a:off x="201614" y="184151"/>
            <a:ext cx="17267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800" dirty="0" smtClean="0">
                <a:solidFill>
                  <a:srgbClr val="262626"/>
                </a:solidFill>
                <a:latin typeface="微软雅黑" pitchFamily="34" charset="-122"/>
                <a:ea typeface="微软雅黑" pitchFamily="34" charset="-122"/>
                <a:sym typeface="微软雅黑" pitchFamily="34" charset="-122"/>
              </a:rPr>
              <a:t> </a:t>
            </a:r>
            <a:r>
              <a:rPr lang="zh-CN" altLang="en-US" sz="2800" b="1" dirty="0">
                <a:solidFill>
                  <a:srgbClr val="262626"/>
                </a:solidFill>
                <a:latin typeface="微软雅黑" pitchFamily="34" charset="-122"/>
                <a:ea typeface="微软雅黑" pitchFamily="34" charset="-122"/>
                <a:sym typeface="微软雅黑" pitchFamily="34" charset="-122"/>
              </a:rPr>
              <a:t>財</a:t>
            </a:r>
            <a:r>
              <a:rPr lang="zh-CN" altLang="en-US" sz="2800" b="1" dirty="0" smtClean="0">
                <a:solidFill>
                  <a:srgbClr val="262626"/>
                </a:solidFill>
                <a:latin typeface="微软雅黑" pitchFamily="34" charset="-122"/>
                <a:ea typeface="微软雅黑" pitchFamily="34" charset="-122"/>
                <a:sym typeface="微软雅黑" pitchFamily="34" charset="-122"/>
              </a:rPr>
              <a:t>政學系</a:t>
            </a:r>
            <a:endParaRPr lang="zh-CN" altLang="en-US" sz="2800" b="1" dirty="0">
              <a:solidFill>
                <a:srgbClr val="262626"/>
              </a:solidFill>
              <a:latin typeface="微软雅黑" pitchFamily="34" charset="-122"/>
              <a:ea typeface="微软雅黑" pitchFamily="34" charset="-122"/>
              <a:sym typeface="微软雅黑" pitchFamily="34" charset="-122"/>
            </a:endParaRPr>
          </a:p>
        </p:txBody>
      </p:sp>
      <p:sp>
        <p:nvSpPr>
          <p:cNvPr id="27654" name="矩形 6"/>
          <p:cNvSpPr>
            <a:spLocks noChangeArrowheads="1"/>
          </p:cNvSpPr>
          <p:nvPr/>
        </p:nvSpPr>
        <p:spPr bwMode="auto">
          <a:xfrm>
            <a:off x="0" y="5570538"/>
            <a:ext cx="2266950" cy="144462"/>
          </a:xfrm>
          <a:prstGeom prst="rect">
            <a:avLst/>
          </a:prstGeom>
          <a:solidFill>
            <a:srgbClr val="F4902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5" name="矩形 7"/>
          <p:cNvSpPr>
            <a:spLocks noChangeArrowheads="1"/>
          </p:cNvSpPr>
          <p:nvPr/>
        </p:nvSpPr>
        <p:spPr bwMode="auto">
          <a:xfrm>
            <a:off x="2266950" y="5570538"/>
            <a:ext cx="2305050" cy="144462"/>
          </a:xfrm>
          <a:prstGeom prst="rect">
            <a:avLst/>
          </a:prstGeom>
          <a:solidFill>
            <a:srgbClr val="EE363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6" name="矩形 8"/>
          <p:cNvSpPr>
            <a:spLocks noChangeArrowheads="1"/>
          </p:cNvSpPr>
          <p:nvPr/>
        </p:nvSpPr>
        <p:spPr bwMode="auto">
          <a:xfrm>
            <a:off x="4572000" y="5570538"/>
            <a:ext cx="2266950" cy="144462"/>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7" name="矩形 9"/>
          <p:cNvSpPr>
            <a:spLocks noChangeArrowheads="1"/>
          </p:cNvSpPr>
          <p:nvPr/>
        </p:nvSpPr>
        <p:spPr bwMode="auto">
          <a:xfrm>
            <a:off x="6838950" y="5570538"/>
            <a:ext cx="2305050" cy="144462"/>
          </a:xfrm>
          <a:prstGeom prst="rect">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grpSp>
        <p:nvGrpSpPr>
          <p:cNvPr id="3" name="群組 2"/>
          <p:cNvGrpSpPr/>
          <p:nvPr/>
        </p:nvGrpSpPr>
        <p:grpSpPr>
          <a:xfrm>
            <a:off x="314492" y="915351"/>
            <a:ext cx="2313346" cy="2455493"/>
            <a:chOff x="632044" y="1016208"/>
            <a:chExt cx="3232478" cy="3324249"/>
          </a:xfrm>
        </p:grpSpPr>
        <p:sp>
          <p:nvSpPr>
            <p:cNvPr id="6" name="矩形 5"/>
            <p:cNvSpPr/>
            <p:nvPr/>
          </p:nvSpPr>
          <p:spPr bwMode="auto">
            <a:xfrm>
              <a:off x="1549146" y="3815863"/>
              <a:ext cx="1440120" cy="369332"/>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5" name="文字方塊 4"/>
            <p:cNvSpPr txBox="1"/>
            <p:nvPr/>
          </p:nvSpPr>
          <p:spPr>
            <a:xfrm>
              <a:off x="1248528" y="3840455"/>
              <a:ext cx="2012304" cy="500002"/>
            </a:xfrm>
            <a:prstGeom prst="rect">
              <a:avLst/>
            </a:prstGeom>
            <a:noFill/>
          </p:spPr>
          <p:txBody>
            <a:bodyPr wrap="square" rtlCol="0">
              <a:spAutoFit/>
            </a:bodyPr>
            <a:lstStyle/>
            <a:p>
              <a:r>
                <a:rPr lang="zh-CN" altLang="en-US" b="1" dirty="0" smtClean="0">
                  <a:latin typeface="黑体" panose="02010609060101010101" pitchFamily="49" charset="-122"/>
                  <a:ea typeface="黑体" panose="02010609060101010101" pitchFamily="49" charset="-122"/>
                </a:rPr>
                <a:t>殷乃平</a:t>
              </a:r>
              <a:endParaRPr lang="zh-CN" altLang="en-US" b="1" dirty="0">
                <a:latin typeface="黑体" panose="02010609060101010101" pitchFamily="49" charset="-122"/>
                <a:ea typeface="黑体" panose="02010609060101010101" pitchFamily="49" charset="-122"/>
              </a:endParaRPr>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044" y="1016208"/>
              <a:ext cx="3232478" cy="2799655"/>
            </a:xfrm>
            <a:prstGeom prst="rect">
              <a:avLst/>
            </a:prstGeom>
          </p:spPr>
        </p:pic>
      </p:grpSp>
      <p:grpSp>
        <p:nvGrpSpPr>
          <p:cNvPr id="4" name="群組 3"/>
          <p:cNvGrpSpPr/>
          <p:nvPr/>
        </p:nvGrpSpPr>
        <p:grpSpPr>
          <a:xfrm>
            <a:off x="2843856" y="2641482"/>
            <a:ext cx="2850438" cy="2739509"/>
            <a:chOff x="4572000" y="2123603"/>
            <a:chExt cx="2984317" cy="2613096"/>
          </a:xfrm>
        </p:grpSpPr>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123603"/>
              <a:ext cx="2984317" cy="2243764"/>
            </a:xfrm>
            <a:prstGeom prst="rect">
              <a:avLst/>
            </a:prstGeom>
          </p:spPr>
        </p:pic>
        <p:sp>
          <p:nvSpPr>
            <p:cNvPr id="17" name="矩形 16"/>
            <p:cNvSpPr/>
            <p:nvPr/>
          </p:nvSpPr>
          <p:spPr bwMode="auto">
            <a:xfrm>
              <a:off x="5396961" y="4367367"/>
              <a:ext cx="1440120" cy="369332"/>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8" name="文字方塊 17"/>
            <p:cNvSpPr txBox="1"/>
            <p:nvPr/>
          </p:nvSpPr>
          <p:spPr>
            <a:xfrm>
              <a:off x="5550283" y="4335101"/>
              <a:ext cx="1133475" cy="352289"/>
            </a:xfrm>
            <a:prstGeom prst="rect">
              <a:avLst/>
            </a:prstGeom>
            <a:noFill/>
          </p:spPr>
          <p:txBody>
            <a:bodyPr wrap="square" rtlCol="0">
              <a:spAutoFit/>
            </a:bodyPr>
            <a:lstStyle/>
            <a:p>
              <a:r>
                <a:rPr lang="zh-CN" altLang="en-US" b="1" dirty="0" smtClean="0">
                  <a:latin typeface="黑体" panose="02010609060101010101" pitchFamily="49" charset="-122"/>
                  <a:ea typeface="黑体" panose="02010609060101010101" pitchFamily="49" charset="-122"/>
                </a:rPr>
                <a:t>王建煊</a:t>
              </a:r>
              <a:endParaRPr lang="zh-CN" altLang="en-US" b="1" dirty="0">
                <a:latin typeface="黑体" panose="02010609060101010101" pitchFamily="49" charset="-122"/>
                <a:ea typeface="黑体" panose="02010609060101010101" pitchFamily="49" charset="-122"/>
              </a:endParaRPr>
            </a:p>
          </p:txBody>
        </p:sp>
      </p:grpSp>
      <p:pic>
        <p:nvPicPr>
          <p:cNvPr id="14" name="圖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8925" y="0"/>
            <a:ext cx="3185075" cy="5570538"/>
          </a:xfrm>
          <a:prstGeom prst="rect">
            <a:avLst/>
          </a:prstGeom>
        </p:spPr>
      </p:pic>
      <p:sp>
        <p:nvSpPr>
          <p:cNvPr id="9" name="文字方塊 8"/>
          <p:cNvSpPr txBox="1"/>
          <p:nvPr/>
        </p:nvSpPr>
        <p:spPr>
          <a:xfrm>
            <a:off x="323646" y="3361542"/>
            <a:ext cx="2282212" cy="1815882"/>
          </a:xfrm>
          <a:prstGeom prst="rect">
            <a:avLst/>
          </a:prstGeom>
          <a:noFill/>
        </p:spPr>
        <p:txBody>
          <a:bodyPr wrap="square" rtlCol="0">
            <a:spAutoFit/>
          </a:bodyPr>
          <a:lstStyle/>
          <a:p>
            <a:r>
              <a:rPr lang="zh-CN" altLang="en-US" sz="1400" b="1" dirty="0" smtClean="0">
                <a:solidFill>
                  <a:srgbClr val="3F3F3F"/>
                </a:solidFill>
                <a:latin typeface="方正兰亭粗黑_GBK" charset="-122"/>
              </a:rPr>
              <a:t>曾任</a:t>
            </a:r>
            <a:r>
              <a:rPr lang="zh-CN" altLang="en-US" sz="1400" b="1" dirty="0">
                <a:solidFill>
                  <a:srgbClr val="3F3F3F"/>
                </a:solidFill>
                <a:latin typeface="方正兰亭粗黑_GBK" charset="-122"/>
              </a:rPr>
              <a:t>職於財政部賦稅改革委員會，並先後擔任過國立政治大學銀行</a:t>
            </a:r>
            <a:r>
              <a:rPr lang="zh-CN" altLang="en-US" sz="1400" b="1" dirty="0" smtClean="0">
                <a:solidFill>
                  <a:srgbClr val="3F3F3F"/>
                </a:solidFill>
                <a:latin typeface="方正兰亭粗黑_GBK" charset="-122"/>
              </a:rPr>
              <a:t>系</a:t>
            </a:r>
            <a:r>
              <a:rPr lang="en-US" altLang="zh-TW" sz="1400" b="1" dirty="0" smtClean="0">
                <a:solidFill>
                  <a:srgbClr val="3F3F3F"/>
                </a:solidFill>
                <a:latin typeface="方正兰亭粗黑_GBK" charset="-122"/>
              </a:rPr>
              <a:t>(</a:t>
            </a:r>
            <a:r>
              <a:rPr lang="zh-TW" altLang="en-US" sz="1400" b="1" dirty="0" smtClean="0">
                <a:solidFill>
                  <a:srgbClr val="3F3F3F"/>
                </a:solidFill>
                <a:latin typeface="方正兰亭粗黑_GBK" charset="-122"/>
              </a:rPr>
              <a:t>金融系</a:t>
            </a:r>
            <a:r>
              <a:rPr lang="en-US" altLang="zh-TW" sz="1400" b="1" dirty="0" smtClean="0">
                <a:solidFill>
                  <a:srgbClr val="3F3F3F"/>
                </a:solidFill>
                <a:latin typeface="方正兰亭粗黑_GBK" charset="-122"/>
              </a:rPr>
              <a:t>)</a:t>
            </a:r>
            <a:r>
              <a:rPr lang="zh-CN" altLang="en-US" sz="1400" b="1" dirty="0" smtClean="0">
                <a:solidFill>
                  <a:srgbClr val="3F3F3F"/>
                </a:solidFill>
                <a:latin typeface="方正兰亭粗黑_GBK" charset="-122"/>
              </a:rPr>
              <a:t>主</a:t>
            </a:r>
            <a:r>
              <a:rPr lang="zh-CN" altLang="en-US" sz="1400" b="1" dirty="0">
                <a:solidFill>
                  <a:srgbClr val="3F3F3F"/>
                </a:solidFill>
                <a:latin typeface="方正兰亭粗黑_GBK" charset="-122"/>
              </a:rPr>
              <a:t>任、財政部金融革新小組成員、國立政治大學商學院亞太金融研究中心主任等職務。</a:t>
            </a:r>
          </a:p>
          <a:p>
            <a:endParaRPr lang="zh-TW" altLang="en-US" sz="1400" b="1" dirty="0">
              <a:solidFill>
                <a:srgbClr val="3F3F3F"/>
              </a:solidFill>
              <a:latin typeface="方正兰亭粗黑_GBK" charset="-122"/>
            </a:endParaRPr>
          </a:p>
        </p:txBody>
      </p:sp>
      <p:sp>
        <p:nvSpPr>
          <p:cNvPr id="10" name="文字方塊 9"/>
          <p:cNvSpPr txBox="1"/>
          <p:nvPr/>
        </p:nvSpPr>
        <p:spPr>
          <a:xfrm>
            <a:off x="3131880" y="1345374"/>
            <a:ext cx="2592216" cy="1569660"/>
          </a:xfrm>
          <a:prstGeom prst="rect">
            <a:avLst/>
          </a:prstGeom>
          <a:noFill/>
        </p:spPr>
        <p:txBody>
          <a:bodyPr wrap="square" rtlCol="0">
            <a:spAutoFit/>
          </a:bodyPr>
          <a:lstStyle/>
          <a:p>
            <a:r>
              <a:rPr lang="zh-CN" altLang="en-US" sz="1400" b="1" dirty="0">
                <a:solidFill>
                  <a:srgbClr val="3F3F3F"/>
                </a:solidFill>
                <a:latin typeface="方正兰亭粗黑_GBK" charset="-122"/>
              </a:rPr>
              <a:t>曾任監察院院長、財政部部長、立法委員、新黨領袖，在臺灣政壇上有“小鋼炮”、“王聖人”之稱。</a:t>
            </a:r>
          </a:p>
          <a:p>
            <a:endParaRPr lang="zh-CN" altLang="en-US" sz="2000" dirty="0"/>
          </a:p>
          <a:p>
            <a:endParaRPr lang="zh-TW" altLang="en-US" sz="2000" dirty="0"/>
          </a:p>
        </p:txBody>
      </p:sp>
      <p:cxnSp>
        <p:nvCxnSpPr>
          <p:cNvPr id="19" name="直線接點 18"/>
          <p:cNvCxnSpPr/>
          <p:nvPr/>
        </p:nvCxnSpPr>
        <p:spPr bwMode="auto">
          <a:xfrm>
            <a:off x="286359" y="4000878"/>
            <a:ext cx="0" cy="1265156"/>
          </a:xfrm>
          <a:prstGeom prst="line">
            <a:avLst/>
          </a:prstGeom>
          <a:solidFill>
            <a:schemeClr val="accent1"/>
          </a:solidFill>
          <a:ln w="158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接點 20"/>
          <p:cNvCxnSpPr>
            <a:endCxn id="10" idx="1"/>
          </p:cNvCxnSpPr>
          <p:nvPr/>
        </p:nvCxnSpPr>
        <p:spPr bwMode="auto">
          <a:xfrm>
            <a:off x="3131880" y="1379201"/>
            <a:ext cx="0" cy="751003"/>
          </a:xfrm>
          <a:prstGeom prst="line">
            <a:avLst/>
          </a:prstGeom>
          <a:solidFill>
            <a:schemeClr val="accent1"/>
          </a:solidFill>
          <a:ln w="158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82754995"/>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par>
                                <p:cTn id="8" presetID="25" presetClass="entr" presetSubtype="0" fill="hold" grpId="0" nodeType="withEffect">
                                  <p:stCondLst>
                                    <p:cond delay="0"/>
                                  </p:stCondLst>
                                  <p:childTnLst>
                                    <p:set>
                                      <p:cBhvr>
                                        <p:cTn id="9" dur="1" fill="hold">
                                          <p:stCondLst>
                                            <p:cond delay="0"/>
                                          </p:stCondLst>
                                        </p:cTn>
                                        <p:tgtEl>
                                          <p:spTgt spid="27651"/>
                                        </p:tgtEl>
                                        <p:attrNameLst>
                                          <p:attrName>style.visibility</p:attrName>
                                        </p:attrNameLst>
                                      </p:cBhvr>
                                      <p:to>
                                        <p:strVal val="visible"/>
                                      </p:to>
                                    </p:set>
                                    <p:anim calcmode="lin" valueType="num">
                                      <p:cBhvr>
                                        <p:cTn id="10" dur="500" decel="50000" fill="hold">
                                          <p:stCondLst>
                                            <p:cond delay="0"/>
                                          </p:stCondLst>
                                        </p:cTn>
                                        <p:tgtEl>
                                          <p:spTgt spid="27651"/>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27651"/>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27651"/>
                                        </p:tgtEl>
                                        <p:attrNameLst>
                                          <p:attrName>ppt_w</p:attrName>
                                        </p:attrNameLst>
                                      </p:cBhvr>
                                      <p:tavLst>
                                        <p:tav tm="0">
                                          <p:val>
                                            <p:strVal val="#ppt_w*.05"/>
                                          </p:val>
                                        </p:tav>
                                        <p:tav tm="100000">
                                          <p:val>
                                            <p:strVal val="#ppt_w"/>
                                          </p:val>
                                        </p:tav>
                                      </p:tavLst>
                                    </p:anim>
                                    <p:anim calcmode="lin" valueType="num">
                                      <p:cBhvr>
                                        <p:cTn id="13" dur="1000" fill="hold"/>
                                        <p:tgtEl>
                                          <p:spTgt spid="27651"/>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27651"/>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27651"/>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27651"/>
                                        </p:tgtEl>
                                        <p:attrNameLst>
                                          <p:attrName>ppt_y</p:attrName>
                                        </p:attrNameLst>
                                      </p:cBhvr>
                                      <p:tavLst>
                                        <p:tav tm="0">
                                          <p:val>
                                            <p:strVal val="#ppt_y+.1"/>
                                          </p:val>
                                        </p:tav>
                                        <p:tav tm="100000">
                                          <p:val>
                                            <p:strVal val="#ppt_y"/>
                                          </p:val>
                                        </p:tav>
                                      </p:tavLst>
                                    </p:anim>
                                    <p:animEffect>
                                      <p:cBhvr>
                                        <p:cTn id="17" dur="1000" decel="50000">
                                          <p:stCondLst>
                                            <p:cond delay="0"/>
                                          </p:stCondLst>
                                        </p:cTn>
                                        <p:tgtEl>
                                          <p:spTgt spid="27651"/>
                                        </p:tgtEl>
                                      </p:cBhvr>
                                    </p:animEffect>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par>
                                <p:cTn id="22" presetID="14" presetClass="entr" presetSubtype="1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27651" grpId="0" bldLvl="0" autoUpdateAnimBg="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4"/>
          <p:cNvSpPr>
            <a:spLocks noGrp="1"/>
          </p:cNvSpPr>
          <p:nvPr>
            <p:ph type="sldNum" sz="quarter" idx="12"/>
          </p:nvPr>
        </p:nvSpPr>
        <p:spPr>
          <a:noFill/>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764F2531-9E88-4B67-A8BA-2CDD3A689264}" type="slidenum">
              <a:rPr lang="zh-CN" altLang="en-US">
                <a:solidFill>
                  <a:srgbClr val="898989"/>
                </a:solidFill>
              </a:rPr>
              <a:pPr eaLnBrk="1" hangingPunct="1"/>
              <a:t>16</a:t>
            </a:fld>
            <a:endParaRPr lang="zh-CN" altLang="en-US" sz="1800"/>
          </a:p>
        </p:txBody>
      </p:sp>
      <p:sp>
        <p:nvSpPr>
          <p:cNvPr id="2" name="矩形 3"/>
          <p:cNvSpPr>
            <a:spLocks noChangeArrowheads="1"/>
          </p:cNvSpPr>
          <p:nvPr/>
        </p:nvSpPr>
        <p:spPr bwMode="auto">
          <a:xfrm>
            <a:off x="0" y="265113"/>
            <a:ext cx="179388" cy="720725"/>
          </a:xfrm>
          <a:prstGeom prst="rect">
            <a:avLst/>
          </a:prstGeom>
          <a:solidFill>
            <a:srgbClr val="EE363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0483" name="TextBox 4"/>
          <p:cNvSpPr>
            <a:spLocks noChangeArrowheads="1"/>
          </p:cNvSpPr>
          <p:nvPr/>
        </p:nvSpPr>
        <p:spPr bwMode="auto">
          <a:xfrm>
            <a:off x="201613" y="184151"/>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800" b="1" dirty="0" smtClean="0">
                <a:solidFill>
                  <a:srgbClr val="262626"/>
                </a:solidFill>
                <a:latin typeface="微软雅黑" pitchFamily="34" charset="-122"/>
                <a:ea typeface="微软雅黑" pitchFamily="34" charset="-122"/>
                <a:sym typeface="微软雅黑" pitchFamily="34" charset="-122"/>
              </a:rPr>
              <a:t>公行系</a:t>
            </a:r>
            <a:endParaRPr lang="zh-CN" altLang="en-US" sz="2800" b="1" dirty="0">
              <a:solidFill>
                <a:srgbClr val="262626"/>
              </a:solidFill>
              <a:latin typeface="微软雅黑" pitchFamily="34" charset="-122"/>
              <a:ea typeface="微软雅黑" pitchFamily="34" charset="-122"/>
              <a:sym typeface="微软雅黑" pitchFamily="34" charset="-122"/>
            </a:endParaRPr>
          </a:p>
        </p:txBody>
      </p:sp>
      <p:sp>
        <p:nvSpPr>
          <p:cNvPr id="20486" name="矩形 6"/>
          <p:cNvSpPr>
            <a:spLocks noChangeArrowheads="1"/>
          </p:cNvSpPr>
          <p:nvPr/>
        </p:nvSpPr>
        <p:spPr bwMode="auto">
          <a:xfrm>
            <a:off x="0" y="5570538"/>
            <a:ext cx="2266950" cy="144462"/>
          </a:xfrm>
          <a:prstGeom prst="rect">
            <a:avLst/>
          </a:prstGeom>
          <a:solidFill>
            <a:srgbClr val="F4902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0487" name="矩形 7"/>
          <p:cNvSpPr>
            <a:spLocks noChangeArrowheads="1"/>
          </p:cNvSpPr>
          <p:nvPr/>
        </p:nvSpPr>
        <p:spPr bwMode="auto">
          <a:xfrm>
            <a:off x="2266950" y="5570538"/>
            <a:ext cx="2305050" cy="144462"/>
          </a:xfrm>
          <a:prstGeom prst="rect">
            <a:avLst/>
          </a:prstGeom>
          <a:solidFill>
            <a:srgbClr val="EE363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0488" name="矩形 8"/>
          <p:cNvSpPr>
            <a:spLocks noChangeArrowheads="1"/>
          </p:cNvSpPr>
          <p:nvPr/>
        </p:nvSpPr>
        <p:spPr bwMode="auto">
          <a:xfrm>
            <a:off x="4572000" y="5570538"/>
            <a:ext cx="2266950" cy="144462"/>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0489" name="矩形 9"/>
          <p:cNvSpPr>
            <a:spLocks noChangeArrowheads="1"/>
          </p:cNvSpPr>
          <p:nvPr/>
        </p:nvSpPr>
        <p:spPr bwMode="auto">
          <a:xfrm>
            <a:off x="6838950" y="5570538"/>
            <a:ext cx="2305050" cy="144462"/>
          </a:xfrm>
          <a:prstGeom prst="rect">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grpSp>
        <p:nvGrpSpPr>
          <p:cNvPr id="3" name="组合 10"/>
          <p:cNvGrpSpPr>
            <a:grpSpLocks/>
          </p:cNvGrpSpPr>
          <p:nvPr/>
        </p:nvGrpSpPr>
        <p:grpSpPr bwMode="auto">
          <a:xfrm>
            <a:off x="1023940" y="1626738"/>
            <a:ext cx="1571625" cy="2265819"/>
            <a:chOff x="0" y="21779"/>
            <a:chExt cx="1571625" cy="2266950"/>
          </a:xfrm>
        </p:grpSpPr>
        <p:sp>
          <p:nvSpPr>
            <p:cNvPr id="4" name="Freeform 11"/>
            <p:cNvSpPr>
              <a:spLocks noChangeArrowheads="1"/>
            </p:cNvSpPr>
            <p:nvPr/>
          </p:nvSpPr>
          <p:spPr bwMode="auto">
            <a:xfrm>
              <a:off x="0" y="21779"/>
              <a:ext cx="1571625" cy="2266950"/>
            </a:xfrm>
            <a:custGeom>
              <a:avLst/>
              <a:gdLst>
                <a:gd name="T0" fmla="*/ 0 w 990"/>
                <a:gd name="T1" fmla="*/ 809625 h 1428"/>
                <a:gd name="T2" fmla="*/ 0 w 990"/>
                <a:gd name="T3" fmla="*/ 2266950 h 1428"/>
                <a:gd name="T4" fmla="*/ 1228725 w 990"/>
                <a:gd name="T5" fmla="*/ 2266950 h 1428"/>
                <a:gd name="T6" fmla="*/ 1571625 w 990"/>
                <a:gd name="T7" fmla="*/ 1762125 h 1428"/>
                <a:gd name="T8" fmla="*/ 352425 w 990"/>
                <a:gd name="T9" fmla="*/ 0 h 1428"/>
                <a:gd name="T10" fmla="*/ 0 w 990"/>
                <a:gd name="T11" fmla="*/ 0 h 1428"/>
                <a:gd name="T12" fmla="*/ 0 w 990"/>
                <a:gd name="T13" fmla="*/ 809625 h 1428"/>
                <a:gd name="T14" fmla="*/ 0 60000 65536"/>
                <a:gd name="T15" fmla="*/ 0 60000 65536"/>
                <a:gd name="T16" fmla="*/ 0 60000 65536"/>
                <a:gd name="T17" fmla="*/ 0 60000 65536"/>
                <a:gd name="T18" fmla="*/ 0 60000 65536"/>
                <a:gd name="T19" fmla="*/ 0 60000 65536"/>
                <a:gd name="T20" fmla="*/ 0 60000 65536"/>
                <a:gd name="T21" fmla="*/ 0 w 990"/>
                <a:gd name="T22" fmla="*/ 0 h 1428"/>
                <a:gd name="T23" fmla="*/ 990 w 990"/>
                <a:gd name="T24" fmla="*/ 1428 h 14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0" h="1428">
                  <a:moveTo>
                    <a:pt x="0" y="510"/>
                  </a:moveTo>
                  <a:lnTo>
                    <a:pt x="0" y="1428"/>
                  </a:lnTo>
                  <a:lnTo>
                    <a:pt x="774" y="1428"/>
                  </a:lnTo>
                  <a:lnTo>
                    <a:pt x="990" y="1110"/>
                  </a:lnTo>
                  <a:lnTo>
                    <a:pt x="222" y="0"/>
                  </a:lnTo>
                  <a:lnTo>
                    <a:pt x="0" y="0"/>
                  </a:lnTo>
                  <a:lnTo>
                    <a:pt x="0" y="510"/>
                  </a:lnTo>
                  <a:close/>
                </a:path>
              </a:pathLst>
            </a:custGeom>
            <a:solidFill>
              <a:srgbClr val="EE3636"/>
            </a:solidFill>
            <a:ln>
              <a:noFill/>
            </a:ln>
            <a:extLst>
              <a:ext uri="{91240B29-F687-4F45-9708-019B960494DF}">
                <a14:hiddenLine xmlns:a14="http://schemas.microsoft.com/office/drawing/2010/main" w="3175" cap="flat" cmpd="sng">
                  <a:solidFill>
                    <a:srgbClr val="000000"/>
                  </a:solidFill>
                  <a:bevel/>
                  <a:headEnd/>
                  <a:tailEnd/>
                </a14:hiddenLine>
              </a:ext>
            </a:extLst>
          </p:spPr>
          <p:txBody>
            <a:bodyPr anchor="ctr"/>
            <a:lstStyle/>
            <a:p>
              <a:endParaRPr lang="zh-CN" altLang="en-US"/>
            </a:p>
          </p:txBody>
        </p:sp>
        <p:sp>
          <p:nvSpPr>
            <p:cNvPr id="20509" name="矩形 12"/>
            <p:cNvSpPr>
              <a:spLocks noChangeArrowheads="1"/>
            </p:cNvSpPr>
            <p:nvPr/>
          </p:nvSpPr>
          <p:spPr bwMode="auto">
            <a:xfrm rot="3252103">
              <a:off x="713093" y="830999"/>
              <a:ext cx="184823" cy="369332"/>
            </a:xfrm>
            <a:prstGeom prst="rect">
              <a:avLst/>
            </a:prstGeom>
            <a:solidFill>
              <a:srgbClr val="EE3636"/>
            </a:solidFill>
            <a:ln>
              <a:noFill/>
            </a:ln>
            <a:extLst>
              <a:ext uri="{91240B29-F687-4F45-9708-019B960494DF}">
                <a14:hiddenLine xmlns:a14="http://schemas.microsoft.com/office/drawing/2010/main" w="9525">
                  <a:solidFill>
                    <a:srgbClr val="000000"/>
                  </a:solidFill>
                  <a:bevel/>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b="1" i="1" dirty="0">
                <a:solidFill>
                  <a:srgbClr val="FFFFFF"/>
                </a:solidFill>
                <a:latin typeface="微软雅黑" pitchFamily="34" charset="-122"/>
                <a:ea typeface="微软雅黑" pitchFamily="34" charset="-122"/>
                <a:sym typeface="微软雅黑" pitchFamily="34" charset="-122"/>
              </a:endParaRPr>
            </a:p>
          </p:txBody>
        </p:sp>
      </p:grpSp>
      <p:grpSp>
        <p:nvGrpSpPr>
          <p:cNvPr id="20492" name="组合 13"/>
          <p:cNvGrpSpPr>
            <a:grpSpLocks/>
          </p:cNvGrpSpPr>
          <p:nvPr/>
        </p:nvGrpSpPr>
        <p:grpSpPr bwMode="auto">
          <a:xfrm>
            <a:off x="6176965" y="1459466"/>
            <a:ext cx="2219325" cy="2434676"/>
            <a:chOff x="0" y="-102642"/>
            <a:chExt cx="2219325" cy="2434775"/>
          </a:xfrm>
        </p:grpSpPr>
        <p:sp>
          <p:nvSpPr>
            <p:cNvPr id="20506" name="Freeform 10"/>
            <p:cNvSpPr>
              <a:spLocks noChangeArrowheads="1"/>
            </p:cNvSpPr>
            <p:nvPr/>
          </p:nvSpPr>
          <p:spPr bwMode="auto">
            <a:xfrm>
              <a:off x="0" y="65183"/>
              <a:ext cx="2219325" cy="2266950"/>
            </a:xfrm>
            <a:custGeom>
              <a:avLst/>
              <a:gdLst>
                <a:gd name="T0" fmla="*/ 1857375 w 1398"/>
                <a:gd name="T1" fmla="*/ 2266950 h 1428"/>
                <a:gd name="T2" fmla="*/ 2219325 w 1398"/>
                <a:gd name="T3" fmla="*/ 1762125 h 1428"/>
                <a:gd name="T4" fmla="*/ 971550 w 1398"/>
                <a:gd name="T5" fmla="*/ 0 h 1428"/>
                <a:gd name="T6" fmla="*/ 0 w 1398"/>
                <a:gd name="T7" fmla="*/ 0 h 1428"/>
                <a:gd name="T8" fmla="*/ 1219200 w 1398"/>
                <a:gd name="T9" fmla="*/ 1762125 h 1428"/>
                <a:gd name="T10" fmla="*/ 866775 w 1398"/>
                <a:gd name="T11" fmla="*/ 2266950 h 1428"/>
                <a:gd name="T12" fmla="*/ 1857375 w 1398"/>
                <a:gd name="T13" fmla="*/ 2266950 h 1428"/>
                <a:gd name="T14" fmla="*/ 0 60000 65536"/>
                <a:gd name="T15" fmla="*/ 0 60000 65536"/>
                <a:gd name="T16" fmla="*/ 0 60000 65536"/>
                <a:gd name="T17" fmla="*/ 0 60000 65536"/>
                <a:gd name="T18" fmla="*/ 0 60000 65536"/>
                <a:gd name="T19" fmla="*/ 0 60000 65536"/>
                <a:gd name="T20" fmla="*/ 0 60000 65536"/>
                <a:gd name="T21" fmla="*/ 0 w 1398"/>
                <a:gd name="T22" fmla="*/ 0 h 1428"/>
                <a:gd name="T23" fmla="*/ 1398 w 1398"/>
                <a:gd name="T24" fmla="*/ 1428 h 14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8" h="1428">
                  <a:moveTo>
                    <a:pt x="1170" y="1428"/>
                  </a:moveTo>
                  <a:lnTo>
                    <a:pt x="1398" y="1110"/>
                  </a:lnTo>
                  <a:lnTo>
                    <a:pt x="612" y="0"/>
                  </a:lnTo>
                  <a:lnTo>
                    <a:pt x="0" y="0"/>
                  </a:lnTo>
                  <a:lnTo>
                    <a:pt x="768" y="1110"/>
                  </a:lnTo>
                  <a:lnTo>
                    <a:pt x="546" y="1428"/>
                  </a:lnTo>
                  <a:lnTo>
                    <a:pt x="1170" y="1428"/>
                  </a:lnTo>
                  <a:close/>
                </a:path>
              </a:pathLst>
            </a:custGeom>
            <a:solidFill>
              <a:srgbClr val="EE3636"/>
            </a:solidFill>
            <a:ln>
              <a:noFill/>
            </a:ln>
            <a:extLst>
              <a:ext uri="{91240B29-F687-4F45-9708-019B960494DF}">
                <a14:hiddenLine xmlns:a14="http://schemas.microsoft.com/office/drawing/2010/main" w="3175" cap="rnd" cmpd="sng">
                  <a:solidFill>
                    <a:srgbClr val="000000"/>
                  </a:solidFill>
                  <a:bevel/>
                  <a:headEnd/>
                  <a:tailEnd/>
                </a14:hiddenLine>
              </a:ext>
            </a:extLst>
          </p:spPr>
          <p:txBody>
            <a:bodyPr anchor="ctr"/>
            <a:lstStyle/>
            <a:p>
              <a:endParaRPr lang="zh-CN" altLang="en-US"/>
            </a:p>
          </p:txBody>
        </p:sp>
        <p:sp>
          <p:nvSpPr>
            <p:cNvPr id="5" name="矩形 15"/>
            <p:cNvSpPr>
              <a:spLocks noChangeArrowheads="1"/>
            </p:cNvSpPr>
            <p:nvPr/>
          </p:nvSpPr>
          <p:spPr bwMode="auto">
            <a:xfrm rot="3252103">
              <a:off x="36835" y="846382"/>
              <a:ext cx="2236601" cy="338554"/>
            </a:xfrm>
            <a:prstGeom prst="rect">
              <a:avLst/>
            </a:prstGeom>
            <a:solidFill>
              <a:srgbClr val="EE3636"/>
            </a:solidFill>
            <a:ln>
              <a:noFill/>
            </a:ln>
            <a:extLst>
              <a:ext uri="{91240B29-F687-4F45-9708-019B960494DF}">
                <a14:hiddenLine xmlns:a14="http://schemas.microsoft.com/office/drawing/2010/main" w="9525">
                  <a:solidFill>
                    <a:srgbClr val="000000"/>
                  </a:solidFill>
                  <a:bevel/>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600" b="1" dirty="0" smtClean="0">
                  <a:solidFill>
                    <a:schemeClr val="bg1"/>
                  </a:solidFill>
                  <a:latin typeface="微软雅黑" pitchFamily="34" charset="-122"/>
                  <a:ea typeface="微软雅黑" pitchFamily="34" charset="-122"/>
                  <a:sym typeface="微软雅黑" pitchFamily="34" charset="-122"/>
                </a:rPr>
                <a:t>因應現實增開其他課程</a:t>
              </a:r>
              <a:endParaRPr lang="zh-CN" altLang="en-US" sz="1600" b="1" dirty="0">
                <a:solidFill>
                  <a:schemeClr val="bg1"/>
                </a:solidFill>
                <a:latin typeface="微软雅黑" pitchFamily="34" charset="-122"/>
                <a:ea typeface="微软雅黑" pitchFamily="34" charset="-122"/>
                <a:sym typeface="微软雅黑" pitchFamily="34" charset="-122"/>
              </a:endParaRPr>
            </a:p>
          </p:txBody>
        </p:sp>
      </p:grpSp>
      <p:grpSp>
        <p:nvGrpSpPr>
          <p:cNvPr id="20495" name="组合 16"/>
          <p:cNvGrpSpPr>
            <a:grpSpLocks/>
          </p:cNvGrpSpPr>
          <p:nvPr/>
        </p:nvGrpSpPr>
        <p:grpSpPr bwMode="auto">
          <a:xfrm>
            <a:off x="4957763" y="2549526"/>
            <a:ext cx="2286000" cy="1343025"/>
            <a:chOff x="0" y="0"/>
            <a:chExt cx="2286000" cy="1343025"/>
          </a:xfrm>
        </p:grpSpPr>
        <p:sp>
          <p:nvSpPr>
            <p:cNvPr id="6" name="Freeform 9"/>
            <p:cNvSpPr>
              <a:spLocks noChangeArrowheads="1"/>
            </p:cNvSpPr>
            <p:nvPr/>
          </p:nvSpPr>
          <p:spPr bwMode="auto">
            <a:xfrm>
              <a:off x="0" y="0"/>
              <a:ext cx="2286000" cy="1343025"/>
            </a:xfrm>
            <a:custGeom>
              <a:avLst/>
              <a:gdLst>
                <a:gd name="T0" fmla="*/ 1933575 w 1440"/>
                <a:gd name="T1" fmla="*/ 1343025 h 846"/>
                <a:gd name="T2" fmla="*/ 2286000 w 1440"/>
                <a:gd name="T3" fmla="*/ 838200 h 846"/>
                <a:gd name="T4" fmla="*/ 1704975 w 1440"/>
                <a:gd name="T5" fmla="*/ 0 h 846"/>
                <a:gd name="T6" fmla="*/ 0 w 1440"/>
                <a:gd name="T7" fmla="*/ 0 h 846"/>
                <a:gd name="T8" fmla="*/ 590550 w 1440"/>
                <a:gd name="T9" fmla="*/ 838200 h 846"/>
                <a:gd name="T10" fmla="*/ 238125 w 1440"/>
                <a:gd name="T11" fmla="*/ 1343025 h 846"/>
                <a:gd name="T12" fmla="*/ 1933575 w 1440"/>
                <a:gd name="T13" fmla="*/ 1343025 h 846"/>
                <a:gd name="T14" fmla="*/ 0 60000 65536"/>
                <a:gd name="T15" fmla="*/ 0 60000 65536"/>
                <a:gd name="T16" fmla="*/ 0 60000 65536"/>
                <a:gd name="T17" fmla="*/ 0 60000 65536"/>
                <a:gd name="T18" fmla="*/ 0 60000 65536"/>
                <a:gd name="T19" fmla="*/ 0 60000 65536"/>
                <a:gd name="T20" fmla="*/ 0 60000 65536"/>
                <a:gd name="T21" fmla="*/ 0 w 1440"/>
                <a:gd name="T22" fmla="*/ 0 h 846"/>
                <a:gd name="T23" fmla="*/ 1440 w 1440"/>
                <a:gd name="T24" fmla="*/ 846 h 8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846">
                  <a:moveTo>
                    <a:pt x="1218" y="846"/>
                  </a:moveTo>
                  <a:lnTo>
                    <a:pt x="1440" y="528"/>
                  </a:lnTo>
                  <a:lnTo>
                    <a:pt x="1074" y="0"/>
                  </a:lnTo>
                  <a:lnTo>
                    <a:pt x="0" y="0"/>
                  </a:lnTo>
                  <a:lnTo>
                    <a:pt x="372" y="528"/>
                  </a:lnTo>
                  <a:lnTo>
                    <a:pt x="150" y="846"/>
                  </a:lnTo>
                  <a:lnTo>
                    <a:pt x="1218" y="846"/>
                  </a:lnTo>
                  <a:close/>
                </a:path>
              </a:pathLst>
            </a:custGeom>
            <a:solidFill>
              <a:srgbClr val="F49022"/>
            </a:solidFill>
            <a:ln w="3175" cap="flat" cmpd="sng">
              <a:solidFill>
                <a:srgbClr val="EAEAEA"/>
              </a:solidFill>
              <a:bevel/>
              <a:headEnd/>
              <a:tailEnd/>
            </a:ln>
          </p:spPr>
          <p:txBody>
            <a:bodyPr anchor="ctr"/>
            <a:lstStyle/>
            <a:p>
              <a:endParaRPr lang="zh-CN" altLang="en-US"/>
            </a:p>
          </p:txBody>
        </p:sp>
        <p:sp>
          <p:nvSpPr>
            <p:cNvPr id="20505" name="矩形 18"/>
            <p:cNvSpPr>
              <a:spLocks noChangeArrowheads="1"/>
            </p:cNvSpPr>
            <p:nvPr/>
          </p:nvSpPr>
          <p:spPr bwMode="auto">
            <a:xfrm rot="3252103">
              <a:off x="687247" y="479028"/>
              <a:ext cx="1297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b="1" i="1" dirty="0" smtClean="0">
                  <a:solidFill>
                    <a:schemeClr val="bg1"/>
                  </a:solidFill>
                  <a:latin typeface="微软雅黑" pitchFamily="34" charset="-122"/>
                  <a:ea typeface="微软雅黑" pitchFamily="34" charset="-122"/>
                  <a:sym typeface="微软雅黑" pitchFamily="34" charset="-122"/>
                </a:rPr>
                <a:t>跨域管理</a:t>
              </a:r>
            </a:p>
          </p:txBody>
        </p:sp>
      </p:grpSp>
      <p:grpSp>
        <p:nvGrpSpPr>
          <p:cNvPr id="20498" name="组合 19"/>
          <p:cNvGrpSpPr>
            <a:grpSpLocks/>
          </p:cNvGrpSpPr>
          <p:nvPr/>
        </p:nvGrpSpPr>
        <p:grpSpPr bwMode="auto">
          <a:xfrm>
            <a:off x="4014788" y="2549526"/>
            <a:ext cx="1390650" cy="1343025"/>
            <a:chOff x="0" y="0"/>
            <a:chExt cx="1390650" cy="1343025"/>
          </a:xfrm>
        </p:grpSpPr>
        <p:sp>
          <p:nvSpPr>
            <p:cNvPr id="20502" name="Freeform 8"/>
            <p:cNvSpPr>
              <a:spLocks noChangeArrowheads="1"/>
            </p:cNvSpPr>
            <p:nvPr/>
          </p:nvSpPr>
          <p:spPr bwMode="auto">
            <a:xfrm>
              <a:off x="0" y="0"/>
              <a:ext cx="1390650" cy="1343025"/>
            </a:xfrm>
            <a:custGeom>
              <a:avLst/>
              <a:gdLst>
                <a:gd name="T0" fmla="*/ 1028700 w 876"/>
                <a:gd name="T1" fmla="*/ 1343025 h 846"/>
                <a:gd name="T2" fmla="*/ 1390650 w 876"/>
                <a:gd name="T3" fmla="*/ 838200 h 846"/>
                <a:gd name="T4" fmla="*/ 800100 w 876"/>
                <a:gd name="T5" fmla="*/ 0 h 846"/>
                <a:gd name="T6" fmla="*/ 0 w 876"/>
                <a:gd name="T7" fmla="*/ 0 h 846"/>
                <a:gd name="T8" fmla="*/ 600075 w 876"/>
                <a:gd name="T9" fmla="*/ 838200 h 846"/>
                <a:gd name="T10" fmla="*/ 238125 w 876"/>
                <a:gd name="T11" fmla="*/ 1343025 h 846"/>
                <a:gd name="T12" fmla="*/ 1028700 w 876"/>
                <a:gd name="T13" fmla="*/ 1343025 h 846"/>
                <a:gd name="T14" fmla="*/ 0 60000 65536"/>
                <a:gd name="T15" fmla="*/ 0 60000 65536"/>
                <a:gd name="T16" fmla="*/ 0 60000 65536"/>
                <a:gd name="T17" fmla="*/ 0 60000 65536"/>
                <a:gd name="T18" fmla="*/ 0 60000 65536"/>
                <a:gd name="T19" fmla="*/ 0 60000 65536"/>
                <a:gd name="T20" fmla="*/ 0 60000 65536"/>
                <a:gd name="T21" fmla="*/ 0 w 876"/>
                <a:gd name="T22" fmla="*/ 0 h 846"/>
                <a:gd name="T23" fmla="*/ 876 w 876"/>
                <a:gd name="T24" fmla="*/ 846 h 8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846">
                  <a:moveTo>
                    <a:pt x="648" y="846"/>
                  </a:moveTo>
                  <a:lnTo>
                    <a:pt x="876" y="528"/>
                  </a:lnTo>
                  <a:lnTo>
                    <a:pt x="504" y="0"/>
                  </a:lnTo>
                  <a:lnTo>
                    <a:pt x="0" y="0"/>
                  </a:lnTo>
                  <a:lnTo>
                    <a:pt x="378" y="528"/>
                  </a:lnTo>
                  <a:lnTo>
                    <a:pt x="150" y="846"/>
                  </a:lnTo>
                  <a:lnTo>
                    <a:pt x="648" y="846"/>
                  </a:lnTo>
                  <a:close/>
                </a:path>
              </a:pathLst>
            </a:custGeom>
            <a:solidFill>
              <a:srgbClr val="53C3B0"/>
            </a:solidFill>
            <a:ln w="9525" cap="rnd" cmpd="sng">
              <a:solidFill>
                <a:srgbClr val="D7D7D7"/>
              </a:solidFill>
              <a:bevel/>
              <a:headEnd/>
              <a:tailEnd/>
            </a:ln>
          </p:spPr>
          <p:txBody>
            <a:bodyPr anchor="ctr"/>
            <a:lstStyle/>
            <a:p>
              <a:endParaRPr lang="zh-CN" altLang="en-US"/>
            </a:p>
          </p:txBody>
        </p:sp>
        <p:sp>
          <p:nvSpPr>
            <p:cNvPr id="20503" name="矩形 21"/>
            <p:cNvSpPr>
              <a:spLocks noChangeArrowheads="1"/>
            </p:cNvSpPr>
            <p:nvPr/>
          </p:nvSpPr>
          <p:spPr bwMode="auto">
            <a:xfrm rot="3252103">
              <a:off x="190061" y="350803"/>
              <a:ext cx="12972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b="1" dirty="0" smtClean="0">
                  <a:solidFill>
                    <a:schemeClr val="bg1"/>
                  </a:solidFill>
                  <a:latin typeface="微软雅黑" pitchFamily="34" charset="-122"/>
                  <a:ea typeface="微软雅黑" pitchFamily="34" charset="-122"/>
                  <a:sym typeface="微软雅黑" pitchFamily="34" charset="-122"/>
                </a:rPr>
                <a:t>政策管理</a:t>
              </a:r>
            </a:p>
            <a:p>
              <a:pPr algn="ctr" eaLnBrk="1" hangingPunct="1"/>
              <a:endParaRPr lang="zh-CN" altLang="en-US" dirty="0">
                <a:solidFill>
                  <a:schemeClr val="bg1"/>
                </a:solidFill>
                <a:latin typeface="微软雅黑" pitchFamily="34" charset="-122"/>
                <a:ea typeface="微软雅黑" pitchFamily="34" charset="-122"/>
                <a:sym typeface="微软雅黑" pitchFamily="34" charset="-122"/>
              </a:endParaRPr>
            </a:p>
          </p:txBody>
        </p:sp>
      </p:grpSp>
      <p:grpSp>
        <p:nvGrpSpPr>
          <p:cNvPr id="20501" name="组合 22"/>
          <p:cNvGrpSpPr>
            <a:grpSpLocks/>
          </p:cNvGrpSpPr>
          <p:nvPr/>
        </p:nvGrpSpPr>
        <p:grpSpPr bwMode="auto">
          <a:xfrm>
            <a:off x="2166939" y="2549526"/>
            <a:ext cx="2295525" cy="1402689"/>
            <a:chOff x="-1" y="35790"/>
            <a:chExt cx="2295525" cy="1402689"/>
          </a:xfrm>
        </p:grpSpPr>
        <p:sp>
          <p:nvSpPr>
            <p:cNvPr id="20500" name="Freeform 7"/>
            <p:cNvSpPr>
              <a:spLocks noChangeArrowheads="1"/>
            </p:cNvSpPr>
            <p:nvPr/>
          </p:nvSpPr>
          <p:spPr bwMode="auto">
            <a:xfrm>
              <a:off x="-1" y="35790"/>
              <a:ext cx="2295525" cy="1343025"/>
            </a:xfrm>
            <a:custGeom>
              <a:avLst/>
              <a:gdLst>
                <a:gd name="T0" fmla="*/ 1943100 w 1446"/>
                <a:gd name="T1" fmla="*/ 1343025 h 846"/>
                <a:gd name="T2" fmla="*/ 2295525 w 1446"/>
                <a:gd name="T3" fmla="*/ 838200 h 846"/>
                <a:gd name="T4" fmla="*/ 1704975 w 1446"/>
                <a:gd name="T5" fmla="*/ 0 h 846"/>
                <a:gd name="T6" fmla="*/ 0 w 1446"/>
                <a:gd name="T7" fmla="*/ 0 h 846"/>
                <a:gd name="T8" fmla="*/ 581025 w 1446"/>
                <a:gd name="T9" fmla="*/ 838200 h 846"/>
                <a:gd name="T10" fmla="*/ 228600 w 1446"/>
                <a:gd name="T11" fmla="*/ 1343025 h 846"/>
                <a:gd name="T12" fmla="*/ 1943100 w 1446"/>
                <a:gd name="T13" fmla="*/ 1343025 h 846"/>
                <a:gd name="T14" fmla="*/ 0 60000 65536"/>
                <a:gd name="T15" fmla="*/ 0 60000 65536"/>
                <a:gd name="T16" fmla="*/ 0 60000 65536"/>
                <a:gd name="T17" fmla="*/ 0 60000 65536"/>
                <a:gd name="T18" fmla="*/ 0 60000 65536"/>
                <a:gd name="T19" fmla="*/ 0 60000 65536"/>
                <a:gd name="T20" fmla="*/ 0 60000 65536"/>
                <a:gd name="T21" fmla="*/ 0 w 1446"/>
                <a:gd name="T22" fmla="*/ 0 h 846"/>
                <a:gd name="T23" fmla="*/ 1446 w 1446"/>
                <a:gd name="T24" fmla="*/ 846 h 8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6" h="846">
                  <a:moveTo>
                    <a:pt x="1224" y="846"/>
                  </a:moveTo>
                  <a:lnTo>
                    <a:pt x="1446" y="528"/>
                  </a:lnTo>
                  <a:lnTo>
                    <a:pt x="1074" y="0"/>
                  </a:lnTo>
                  <a:lnTo>
                    <a:pt x="0" y="0"/>
                  </a:lnTo>
                  <a:lnTo>
                    <a:pt x="366" y="528"/>
                  </a:lnTo>
                  <a:lnTo>
                    <a:pt x="144" y="846"/>
                  </a:lnTo>
                  <a:lnTo>
                    <a:pt x="1224" y="846"/>
                  </a:lnTo>
                  <a:close/>
                </a:path>
              </a:pathLst>
            </a:custGeom>
            <a:solidFill>
              <a:srgbClr val="317FB7"/>
            </a:solidFill>
            <a:ln w="9525" cap="rnd" cmpd="sng">
              <a:solidFill>
                <a:srgbClr val="D7D7D7"/>
              </a:solidFill>
              <a:bevel/>
              <a:headEnd/>
              <a:tailEnd/>
            </a:ln>
          </p:spPr>
          <p:txBody>
            <a:bodyPr anchor="ctr"/>
            <a:lstStyle/>
            <a:p>
              <a:endParaRPr lang="zh-CN" altLang="en-US"/>
            </a:p>
          </p:txBody>
        </p:sp>
        <p:sp>
          <p:nvSpPr>
            <p:cNvPr id="7" name="矩形 24"/>
            <p:cNvSpPr>
              <a:spLocks noChangeArrowheads="1"/>
            </p:cNvSpPr>
            <p:nvPr/>
          </p:nvSpPr>
          <p:spPr bwMode="auto">
            <a:xfrm rot="3252103">
              <a:off x="651127" y="643657"/>
              <a:ext cx="129725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sz="1300" b="1" dirty="0">
                <a:solidFill>
                  <a:schemeClr val="bg1"/>
                </a:solidFill>
                <a:latin typeface="微软雅黑" pitchFamily="34" charset="-122"/>
                <a:ea typeface="微软雅黑" pitchFamily="34" charset="-122"/>
                <a:sym typeface="微软雅黑" pitchFamily="34" charset="-122"/>
              </a:endParaRPr>
            </a:p>
          </p:txBody>
        </p:sp>
      </p:grpSp>
      <p:grpSp>
        <p:nvGrpSpPr>
          <p:cNvPr id="20504" name="组合 25"/>
          <p:cNvGrpSpPr>
            <a:grpSpLocks/>
          </p:cNvGrpSpPr>
          <p:nvPr/>
        </p:nvGrpSpPr>
        <p:grpSpPr bwMode="auto">
          <a:xfrm>
            <a:off x="1528765" y="1625601"/>
            <a:ext cx="5057775" cy="809625"/>
            <a:chOff x="0" y="0"/>
            <a:chExt cx="5057775" cy="809625"/>
          </a:xfrm>
        </p:grpSpPr>
        <p:sp>
          <p:nvSpPr>
            <p:cNvPr id="8" name="Freeform 6"/>
            <p:cNvSpPr>
              <a:spLocks noChangeArrowheads="1"/>
            </p:cNvSpPr>
            <p:nvPr/>
          </p:nvSpPr>
          <p:spPr bwMode="auto">
            <a:xfrm>
              <a:off x="0" y="0"/>
              <a:ext cx="5057775" cy="809625"/>
            </a:xfrm>
            <a:custGeom>
              <a:avLst/>
              <a:gdLst>
                <a:gd name="T0" fmla="*/ 5057775 w 3186"/>
                <a:gd name="T1" fmla="*/ 809625 h 510"/>
                <a:gd name="T2" fmla="*/ 4495800 w 3186"/>
                <a:gd name="T3" fmla="*/ 0 h 510"/>
                <a:gd name="T4" fmla="*/ 0 w 3186"/>
                <a:gd name="T5" fmla="*/ 0 h 510"/>
                <a:gd name="T6" fmla="*/ 561975 w 3186"/>
                <a:gd name="T7" fmla="*/ 809625 h 510"/>
                <a:gd name="T8" fmla="*/ 5057775 w 3186"/>
                <a:gd name="T9" fmla="*/ 809625 h 510"/>
                <a:gd name="T10" fmla="*/ 0 60000 65536"/>
                <a:gd name="T11" fmla="*/ 0 60000 65536"/>
                <a:gd name="T12" fmla="*/ 0 60000 65536"/>
                <a:gd name="T13" fmla="*/ 0 60000 65536"/>
                <a:gd name="T14" fmla="*/ 0 60000 65536"/>
                <a:gd name="T15" fmla="*/ 0 w 3186"/>
                <a:gd name="T16" fmla="*/ 0 h 510"/>
                <a:gd name="T17" fmla="*/ 3186 w 3186"/>
                <a:gd name="T18" fmla="*/ 510 h 510"/>
              </a:gdLst>
              <a:ahLst/>
              <a:cxnLst>
                <a:cxn ang="T10">
                  <a:pos x="T0" y="T1"/>
                </a:cxn>
                <a:cxn ang="T11">
                  <a:pos x="T2" y="T3"/>
                </a:cxn>
                <a:cxn ang="T12">
                  <a:pos x="T4" y="T5"/>
                </a:cxn>
                <a:cxn ang="T13">
                  <a:pos x="T6" y="T7"/>
                </a:cxn>
                <a:cxn ang="T14">
                  <a:pos x="T8" y="T9"/>
                </a:cxn>
              </a:cxnLst>
              <a:rect l="T15" t="T16" r="T17" b="T18"/>
              <a:pathLst>
                <a:path w="3186" h="510">
                  <a:moveTo>
                    <a:pt x="3186" y="510"/>
                  </a:moveTo>
                  <a:lnTo>
                    <a:pt x="2832" y="0"/>
                  </a:lnTo>
                  <a:lnTo>
                    <a:pt x="0" y="0"/>
                  </a:lnTo>
                  <a:lnTo>
                    <a:pt x="354" y="510"/>
                  </a:lnTo>
                  <a:lnTo>
                    <a:pt x="3186" y="510"/>
                  </a:lnTo>
                  <a:close/>
                </a:path>
              </a:pathLst>
            </a:custGeom>
            <a:solidFill>
              <a:srgbClr val="F49022"/>
            </a:solidFill>
            <a:ln w="3175" cap="flat" cmpd="sng">
              <a:solidFill>
                <a:srgbClr val="D7D7D7"/>
              </a:solidFill>
              <a:bevel/>
              <a:headEnd/>
              <a:tailEnd/>
            </a:ln>
          </p:spPr>
          <p:txBody>
            <a:bodyPr anchor="ctr"/>
            <a:lstStyle/>
            <a:p>
              <a:endParaRPr lang="zh-CN" altLang="en-US"/>
            </a:p>
          </p:txBody>
        </p:sp>
        <p:sp>
          <p:nvSpPr>
            <p:cNvPr id="20499" name="矩形 27"/>
            <p:cNvSpPr>
              <a:spLocks noChangeArrowheads="1"/>
            </p:cNvSpPr>
            <p:nvPr/>
          </p:nvSpPr>
          <p:spPr bwMode="auto">
            <a:xfrm>
              <a:off x="638175" y="62722"/>
              <a:ext cx="32880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TW" altLang="en-US" sz="1600" b="1" dirty="0" smtClean="0">
                  <a:solidFill>
                    <a:schemeClr val="bg1"/>
                  </a:solidFill>
                  <a:latin typeface="黑体" panose="02010609060101010101" pitchFamily="49" charset="-122"/>
                  <a:ea typeface="黑体" panose="02010609060101010101" pitchFamily="49" charset="-122"/>
                </a:rPr>
                <a:t>原屬政治學的一環，直至</a:t>
              </a:r>
              <a:r>
                <a:rPr lang="en-US" altLang="zh-TW" sz="1600" b="1" dirty="0" smtClean="0">
                  <a:solidFill>
                    <a:schemeClr val="bg1"/>
                  </a:solidFill>
                  <a:latin typeface="黑体" panose="02010609060101010101" pitchFamily="49" charset="-122"/>
                  <a:ea typeface="黑体" panose="02010609060101010101" pitchFamily="49" charset="-122"/>
                </a:rPr>
                <a:t>20</a:t>
              </a:r>
              <a:r>
                <a:rPr lang="zh-TW" altLang="en-US" sz="1600" b="1" dirty="0" smtClean="0">
                  <a:solidFill>
                    <a:schemeClr val="bg1"/>
                  </a:solidFill>
                  <a:latin typeface="黑体" panose="02010609060101010101" pitchFamily="49" charset="-122"/>
                  <a:ea typeface="黑体" panose="02010609060101010101" pitchFamily="49" charset="-122"/>
                </a:rPr>
                <a:t>世紀，</a:t>
              </a:r>
              <a:endParaRPr lang="en-US" altLang="zh-TW" sz="1600" b="1" dirty="0" smtClean="0">
                <a:solidFill>
                  <a:schemeClr val="bg1"/>
                </a:solidFill>
                <a:latin typeface="黑体" panose="02010609060101010101" pitchFamily="49" charset="-122"/>
                <a:ea typeface="黑体" panose="02010609060101010101" pitchFamily="49" charset="-122"/>
              </a:endParaRPr>
            </a:p>
            <a:p>
              <a:r>
                <a:rPr lang="zh-TW" altLang="en-US" sz="1600" b="1" dirty="0" smtClean="0">
                  <a:solidFill>
                    <a:schemeClr val="bg1"/>
                  </a:solidFill>
                  <a:latin typeface="黑体" panose="02010609060101010101" pitchFamily="49" charset="-122"/>
                  <a:ea typeface="黑体" panose="02010609060101010101" pitchFamily="49" charset="-122"/>
                </a:rPr>
                <a:t>才脫離政治學成為專門學科</a:t>
              </a:r>
              <a:endParaRPr lang="en-US" altLang="zh-TW" sz="1600" b="1" dirty="0" smtClean="0">
                <a:solidFill>
                  <a:schemeClr val="bg1"/>
                </a:solidFill>
                <a:latin typeface="黑体" panose="02010609060101010101" pitchFamily="49" charset="-122"/>
                <a:ea typeface="黑体" panose="02010609060101010101" pitchFamily="49" charset="-122"/>
              </a:endParaRPr>
            </a:p>
          </p:txBody>
        </p:sp>
      </p:grpSp>
      <p:sp>
        <p:nvSpPr>
          <p:cNvPr id="20507" name="等腰三角形 28"/>
          <p:cNvSpPr>
            <a:spLocks noChangeArrowheads="1"/>
          </p:cNvSpPr>
          <p:nvPr/>
        </p:nvSpPr>
        <p:spPr bwMode="auto">
          <a:xfrm rot="5400000">
            <a:off x="1166813" y="4489451"/>
            <a:ext cx="288925" cy="247650"/>
          </a:xfrm>
          <a:prstGeom prst="triangle">
            <a:avLst>
              <a:gd name="adj" fmla="val 50000"/>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0508" name="TextBox 29"/>
          <p:cNvSpPr>
            <a:spLocks noChangeArrowheads="1"/>
          </p:cNvSpPr>
          <p:nvPr/>
        </p:nvSpPr>
        <p:spPr bwMode="auto">
          <a:xfrm>
            <a:off x="1115712" y="3937590"/>
            <a:ext cx="6926266" cy="87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50000"/>
              </a:lnSpc>
            </a:pPr>
            <a:r>
              <a:rPr lang="zh-TW" altLang="en-US" b="1" dirty="0" smtClean="0">
                <a:solidFill>
                  <a:srgbClr val="3F3F3F"/>
                </a:solidFill>
                <a:latin typeface="方正兰亭粗黑_GBK" charset="-122"/>
                <a:sym typeface="宋体" pitchFamily="2" charset="-122"/>
              </a:rPr>
              <a:t>「公共行政」即在研究如何有效處理公務機關中，人、財、事、物、時間、以及空間的系統性知識</a:t>
            </a:r>
          </a:p>
        </p:txBody>
      </p:sp>
      <p:sp>
        <p:nvSpPr>
          <p:cNvPr id="9" name="矩形 8"/>
          <p:cNvSpPr/>
          <p:nvPr/>
        </p:nvSpPr>
        <p:spPr>
          <a:xfrm rot="3430039">
            <a:off x="616374" y="2517570"/>
            <a:ext cx="2325945" cy="646331"/>
          </a:xfrm>
          <a:prstGeom prst="rect">
            <a:avLst/>
          </a:prstGeom>
        </p:spPr>
        <p:txBody>
          <a:bodyPr wrap="square">
            <a:spAutoFit/>
          </a:bodyPr>
          <a:lstStyle/>
          <a:p>
            <a:r>
              <a:rPr lang="zh-TW" altLang="en-US" sz="1200" b="1" dirty="0" smtClean="0">
                <a:solidFill>
                  <a:schemeClr val="bg1"/>
                </a:solidFill>
                <a:latin typeface="黑体" panose="02010609060101010101" pitchFamily="49" charset="-122"/>
                <a:ea typeface="黑体" panose="02010609060101010101" pitchFamily="49" charset="-122"/>
              </a:rPr>
              <a:t>強調基礎公共行政學、組織理論、政府管理理論、   人力資源管理與公共政策分析</a:t>
            </a:r>
            <a:endParaRPr lang="zh-CN" altLang="en-US" sz="1200" b="1" dirty="0">
              <a:solidFill>
                <a:schemeClr val="bg1"/>
              </a:solidFill>
              <a:latin typeface="黑体" panose="02010609060101010101" pitchFamily="49" charset="-122"/>
              <a:ea typeface="黑体" panose="02010609060101010101" pitchFamily="49" charset="-122"/>
            </a:endParaRPr>
          </a:p>
        </p:txBody>
      </p:sp>
      <p:sp>
        <p:nvSpPr>
          <p:cNvPr id="10" name="矩形 9"/>
          <p:cNvSpPr/>
          <p:nvPr/>
        </p:nvSpPr>
        <p:spPr>
          <a:xfrm rot="3120111">
            <a:off x="2760703" y="2945951"/>
            <a:ext cx="1107996" cy="369332"/>
          </a:xfrm>
          <a:prstGeom prst="rect">
            <a:avLst/>
          </a:prstGeom>
        </p:spPr>
        <p:txBody>
          <a:bodyPr wrap="none">
            <a:spAutoFit/>
          </a:bodyPr>
          <a:lstStyle/>
          <a:p>
            <a:pPr>
              <a:buFontTx/>
              <a:buNone/>
            </a:pPr>
            <a:r>
              <a:rPr lang="zh-TW" altLang="en-US" b="1" dirty="0" smtClean="0">
                <a:solidFill>
                  <a:schemeClr val="bg1"/>
                </a:solidFill>
                <a:latin typeface="黑体" panose="02010609060101010101" pitchFamily="49" charset="-122"/>
                <a:ea typeface="黑体" panose="02010609060101010101" pitchFamily="49" charset="-122"/>
              </a:rPr>
              <a:t>行政管理</a:t>
            </a:r>
            <a:endParaRPr lang="en-US" altLang="zh-TW" b="1" dirty="0" smtClean="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31062361"/>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childTnLst>
                          </p:cTn>
                        </p:par>
                        <p:par>
                          <p:cTn id="8" fill="hold" nodeType="afterGroup">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20483"/>
                                        </p:tgtEl>
                                        <p:attrNameLst>
                                          <p:attrName>style.visibility</p:attrName>
                                        </p:attrNameLst>
                                      </p:cBhvr>
                                      <p:to>
                                        <p:strVal val="visible"/>
                                      </p:to>
                                    </p:set>
                                    <p:anim calcmode="lin" valueType="num">
                                      <p:cBhvr>
                                        <p:cTn id="11" dur="500" decel="50000" fill="hold">
                                          <p:stCondLst>
                                            <p:cond delay="0"/>
                                          </p:stCondLst>
                                        </p:cTn>
                                        <p:tgtEl>
                                          <p:spTgt spid="20483"/>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2048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20483"/>
                                        </p:tgtEl>
                                        <p:attrNameLst>
                                          <p:attrName>ppt_w</p:attrName>
                                        </p:attrNameLst>
                                      </p:cBhvr>
                                      <p:tavLst>
                                        <p:tav tm="0">
                                          <p:val>
                                            <p:strVal val="#ppt_w*.05"/>
                                          </p:val>
                                        </p:tav>
                                        <p:tav tm="100000">
                                          <p:val>
                                            <p:strVal val="#ppt_w"/>
                                          </p:val>
                                        </p:tav>
                                      </p:tavLst>
                                    </p:anim>
                                    <p:anim calcmode="lin" valueType="num">
                                      <p:cBhvr>
                                        <p:cTn id="14" dur="1000" fill="hold"/>
                                        <p:tgtEl>
                                          <p:spTgt spid="2048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2048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2048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20483"/>
                                        </p:tgtEl>
                                        <p:attrNameLst>
                                          <p:attrName>ppt_y</p:attrName>
                                        </p:attrNameLst>
                                      </p:cBhvr>
                                      <p:tavLst>
                                        <p:tav tm="0">
                                          <p:val>
                                            <p:strVal val="#ppt_y+.1"/>
                                          </p:val>
                                        </p:tav>
                                        <p:tav tm="100000">
                                          <p:val>
                                            <p:strVal val="#ppt_y"/>
                                          </p:val>
                                        </p:tav>
                                      </p:tavLst>
                                    </p:anim>
                                    <p:animEffect>
                                      <p:cBhvr>
                                        <p:cTn id="18" dur="1000" decel="50000">
                                          <p:stCondLst>
                                            <p:cond delay="0"/>
                                          </p:stCondLst>
                                        </p:cTn>
                                        <p:tgtEl>
                                          <p:spTgt spid="20483"/>
                                        </p:tgtEl>
                                      </p:cBhvr>
                                    </p:animEffect>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p:cBhvr>
                                        <p:cTn id="22" dur="500"/>
                                        <p:tgtEl>
                                          <p:spTgt spid="3"/>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20501"/>
                                        </p:tgtEl>
                                        <p:attrNameLst>
                                          <p:attrName>style.visibility</p:attrName>
                                        </p:attrNameLst>
                                      </p:cBhvr>
                                      <p:to>
                                        <p:strVal val="visible"/>
                                      </p:to>
                                    </p:set>
                                    <p:animEffect>
                                      <p:cBhvr>
                                        <p:cTn id="26" dur="500"/>
                                        <p:tgtEl>
                                          <p:spTgt spid="20501"/>
                                        </p:tgtEl>
                                      </p:cBhvr>
                                    </p:animEffect>
                                  </p:childTnLst>
                                </p:cTn>
                              </p:par>
                            </p:childTnLst>
                          </p:cTn>
                        </p:par>
                        <p:par>
                          <p:cTn id="27" fill="hold" nodeType="afterGroup">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498"/>
                                        </p:tgtEl>
                                        <p:attrNameLst>
                                          <p:attrName>style.visibility</p:attrName>
                                        </p:attrNameLst>
                                      </p:cBhvr>
                                      <p:to>
                                        <p:strVal val="visible"/>
                                      </p:to>
                                    </p:set>
                                    <p:animEffect>
                                      <p:cBhvr>
                                        <p:cTn id="30" dur="500"/>
                                        <p:tgtEl>
                                          <p:spTgt spid="20498"/>
                                        </p:tgtEl>
                                      </p:cBhvr>
                                    </p:animEffect>
                                  </p:childTnLst>
                                </p:cTn>
                              </p:par>
                            </p:childTnLst>
                          </p:cTn>
                        </p:par>
                        <p:par>
                          <p:cTn id="31" fill="hold" nodeType="afterGroup">
                            <p:stCondLst>
                              <p:cond delay="3000"/>
                            </p:stCondLst>
                            <p:childTnLst>
                              <p:par>
                                <p:cTn id="32" presetID="22" presetClass="entr" presetSubtype="8" fill="hold" nodeType="afterEffect">
                                  <p:stCondLst>
                                    <p:cond delay="0"/>
                                  </p:stCondLst>
                                  <p:childTnLst>
                                    <p:set>
                                      <p:cBhvr>
                                        <p:cTn id="33" dur="1" fill="hold">
                                          <p:stCondLst>
                                            <p:cond delay="0"/>
                                          </p:stCondLst>
                                        </p:cTn>
                                        <p:tgtEl>
                                          <p:spTgt spid="20495"/>
                                        </p:tgtEl>
                                        <p:attrNameLst>
                                          <p:attrName>style.visibility</p:attrName>
                                        </p:attrNameLst>
                                      </p:cBhvr>
                                      <p:to>
                                        <p:strVal val="visible"/>
                                      </p:to>
                                    </p:set>
                                    <p:animEffect>
                                      <p:cBhvr>
                                        <p:cTn id="34" dur="500"/>
                                        <p:tgtEl>
                                          <p:spTgt spid="20495"/>
                                        </p:tgtEl>
                                      </p:cBhvr>
                                    </p:animEffect>
                                  </p:childTnLst>
                                </p:cTn>
                              </p:par>
                            </p:childTnLst>
                          </p:cTn>
                        </p:par>
                        <p:par>
                          <p:cTn id="35" fill="hold" nodeType="afterGroup">
                            <p:stCondLst>
                              <p:cond delay="3500"/>
                            </p:stCondLst>
                            <p:childTnLst>
                              <p:par>
                                <p:cTn id="36" presetID="22" presetClass="entr" presetSubtype="8" fill="hold" nodeType="afterEffect">
                                  <p:stCondLst>
                                    <p:cond delay="0"/>
                                  </p:stCondLst>
                                  <p:childTnLst>
                                    <p:set>
                                      <p:cBhvr>
                                        <p:cTn id="37" dur="1" fill="hold">
                                          <p:stCondLst>
                                            <p:cond delay="0"/>
                                          </p:stCondLst>
                                        </p:cTn>
                                        <p:tgtEl>
                                          <p:spTgt spid="20504"/>
                                        </p:tgtEl>
                                        <p:attrNameLst>
                                          <p:attrName>style.visibility</p:attrName>
                                        </p:attrNameLst>
                                      </p:cBhvr>
                                      <p:to>
                                        <p:strVal val="visible"/>
                                      </p:to>
                                    </p:set>
                                    <p:animEffect>
                                      <p:cBhvr>
                                        <p:cTn id="38" dur="500"/>
                                        <p:tgtEl>
                                          <p:spTgt spid="20504"/>
                                        </p:tgtEl>
                                      </p:cBhvr>
                                    </p:animEffect>
                                  </p:childTnLst>
                                </p:cTn>
                              </p:par>
                            </p:childTnLst>
                          </p:cTn>
                        </p:par>
                        <p:par>
                          <p:cTn id="39" fill="hold" nodeType="afterGroup">
                            <p:stCondLst>
                              <p:cond delay="4000"/>
                            </p:stCondLst>
                            <p:childTnLst>
                              <p:par>
                                <p:cTn id="40" presetID="22" presetClass="entr" presetSubtype="8" fill="hold" nodeType="afterEffect">
                                  <p:stCondLst>
                                    <p:cond delay="0"/>
                                  </p:stCondLst>
                                  <p:childTnLst>
                                    <p:set>
                                      <p:cBhvr>
                                        <p:cTn id="41" dur="1" fill="hold">
                                          <p:stCondLst>
                                            <p:cond delay="0"/>
                                          </p:stCondLst>
                                        </p:cTn>
                                        <p:tgtEl>
                                          <p:spTgt spid="20492"/>
                                        </p:tgtEl>
                                        <p:attrNameLst>
                                          <p:attrName>style.visibility</p:attrName>
                                        </p:attrNameLst>
                                      </p:cBhvr>
                                      <p:to>
                                        <p:strVal val="visible"/>
                                      </p:to>
                                    </p:set>
                                    <p:animEffect>
                                      <p:cBhvr>
                                        <p:cTn id="42" dur="500"/>
                                        <p:tgtEl>
                                          <p:spTgt spid="20492"/>
                                        </p:tgtEl>
                                      </p:cBhvr>
                                    </p:animEffect>
                                  </p:childTnLst>
                                </p:cTn>
                              </p:par>
                            </p:childTnLst>
                          </p:cTn>
                        </p:par>
                        <p:par>
                          <p:cTn id="43" fill="hold" nodeType="afterGroup">
                            <p:stCondLst>
                              <p:cond delay="4500"/>
                            </p:stCondLst>
                            <p:childTnLst>
                              <p:par>
                                <p:cTn id="44" presetID="2" presetClass="entr" presetSubtype="8" fill="hold" grpId="0" nodeType="afterEffect">
                                  <p:stCondLst>
                                    <p:cond delay="0"/>
                                  </p:stCondLst>
                                  <p:childTnLst>
                                    <p:set>
                                      <p:cBhvr>
                                        <p:cTn id="45" dur="1" fill="hold">
                                          <p:stCondLst>
                                            <p:cond delay="0"/>
                                          </p:stCondLst>
                                        </p:cTn>
                                        <p:tgtEl>
                                          <p:spTgt spid="20507"/>
                                        </p:tgtEl>
                                        <p:attrNameLst>
                                          <p:attrName>style.visibility</p:attrName>
                                        </p:attrNameLst>
                                      </p:cBhvr>
                                      <p:to>
                                        <p:strVal val="visible"/>
                                      </p:to>
                                    </p:set>
                                    <p:anim calcmode="lin" valueType="num">
                                      <p:cBhvr>
                                        <p:cTn id="46" dur="500" fill="hold"/>
                                        <p:tgtEl>
                                          <p:spTgt spid="20507"/>
                                        </p:tgtEl>
                                        <p:attrNameLst>
                                          <p:attrName>ppt_x</p:attrName>
                                        </p:attrNameLst>
                                      </p:cBhvr>
                                      <p:tavLst>
                                        <p:tav tm="0">
                                          <p:val>
                                            <p:strVal val="0-#ppt_w/2"/>
                                          </p:val>
                                        </p:tav>
                                        <p:tav tm="100000">
                                          <p:val>
                                            <p:strVal val="#ppt_x"/>
                                          </p:val>
                                        </p:tav>
                                      </p:tavLst>
                                    </p:anim>
                                    <p:anim calcmode="lin" valueType="num">
                                      <p:cBhvr>
                                        <p:cTn id="47" dur="500" fill="hold"/>
                                        <p:tgtEl>
                                          <p:spTgt spid="20507"/>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20508"/>
                                        </p:tgtEl>
                                        <p:attrNameLst>
                                          <p:attrName>style.visibility</p:attrName>
                                        </p:attrNameLst>
                                      </p:cBhvr>
                                      <p:to>
                                        <p:strVal val="visible"/>
                                      </p:to>
                                    </p:set>
                                    <p:animEffect>
                                      <p:cBhvr>
                                        <p:cTn id="51" dur="500"/>
                                        <p:tgtEl>
                                          <p:spTgt spid="20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20483" grpId="0" bldLvl="0" autoUpdateAnimBg="0"/>
      <p:bldP spid="20507" grpId="0" bldLvl="0" animBg="1" autoUpdateAnimBg="0"/>
      <p:bldP spid="20508"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0" y="265113"/>
            <a:ext cx="179388" cy="720725"/>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1" name="TextBox 4"/>
          <p:cNvSpPr>
            <a:spLocks noChangeArrowheads="1"/>
          </p:cNvSpPr>
          <p:nvPr/>
        </p:nvSpPr>
        <p:spPr bwMode="auto">
          <a:xfrm>
            <a:off x="201614" y="184151"/>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800" b="1" dirty="0" smtClean="0">
                <a:solidFill>
                  <a:srgbClr val="262626"/>
                </a:solidFill>
                <a:latin typeface="微软雅黑" pitchFamily="34" charset="-122"/>
                <a:ea typeface="微软雅黑" pitchFamily="34" charset="-122"/>
                <a:sym typeface="微软雅黑" pitchFamily="34" charset="-122"/>
              </a:rPr>
              <a:t>公共行政學系</a:t>
            </a:r>
            <a:endParaRPr lang="zh-CN" altLang="en-US" sz="2800" b="1" dirty="0">
              <a:solidFill>
                <a:srgbClr val="262626"/>
              </a:solidFill>
              <a:latin typeface="微软雅黑" pitchFamily="34" charset="-122"/>
              <a:ea typeface="微软雅黑" pitchFamily="34" charset="-122"/>
              <a:sym typeface="微软雅黑" pitchFamily="34" charset="-122"/>
            </a:endParaRPr>
          </a:p>
        </p:txBody>
      </p:sp>
      <p:sp>
        <p:nvSpPr>
          <p:cNvPr id="27654" name="矩形 6"/>
          <p:cNvSpPr>
            <a:spLocks noChangeArrowheads="1"/>
          </p:cNvSpPr>
          <p:nvPr/>
        </p:nvSpPr>
        <p:spPr bwMode="auto">
          <a:xfrm>
            <a:off x="0" y="5570538"/>
            <a:ext cx="2266950" cy="144462"/>
          </a:xfrm>
          <a:prstGeom prst="rect">
            <a:avLst/>
          </a:prstGeom>
          <a:solidFill>
            <a:srgbClr val="F4902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5" name="矩形 7"/>
          <p:cNvSpPr>
            <a:spLocks noChangeArrowheads="1"/>
          </p:cNvSpPr>
          <p:nvPr/>
        </p:nvSpPr>
        <p:spPr bwMode="auto">
          <a:xfrm>
            <a:off x="2266950" y="5570538"/>
            <a:ext cx="2305050" cy="144462"/>
          </a:xfrm>
          <a:prstGeom prst="rect">
            <a:avLst/>
          </a:prstGeom>
          <a:solidFill>
            <a:srgbClr val="EE363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6" name="矩形 8"/>
          <p:cNvSpPr>
            <a:spLocks noChangeArrowheads="1"/>
          </p:cNvSpPr>
          <p:nvPr/>
        </p:nvSpPr>
        <p:spPr bwMode="auto">
          <a:xfrm>
            <a:off x="4572000" y="5570538"/>
            <a:ext cx="2266950" cy="144462"/>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7" name="矩形 9"/>
          <p:cNvSpPr>
            <a:spLocks noChangeArrowheads="1"/>
          </p:cNvSpPr>
          <p:nvPr/>
        </p:nvSpPr>
        <p:spPr bwMode="auto">
          <a:xfrm>
            <a:off x="6838950" y="5570538"/>
            <a:ext cx="2305050" cy="144462"/>
          </a:xfrm>
          <a:prstGeom prst="rect">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grpSp>
        <p:nvGrpSpPr>
          <p:cNvPr id="4" name="群組 8"/>
          <p:cNvGrpSpPr/>
          <p:nvPr/>
        </p:nvGrpSpPr>
        <p:grpSpPr>
          <a:xfrm>
            <a:off x="478245" y="1088702"/>
            <a:ext cx="1933575" cy="2743467"/>
            <a:chOff x="478245" y="1273368"/>
            <a:chExt cx="1933575" cy="2743467"/>
          </a:xfrm>
        </p:grpSpPr>
        <p:sp>
          <p:nvSpPr>
            <p:cNvPr id="6" name="矩形 5"/>
            <p:cNvSpPr/>
            <p:nvPr/>
          </p:nvSpPr>
          <p:spPr bwMode="auto">
            <a:xfrm>
              <a:off x="651105" y="3647503"/>
              <a:ext cx="1440120" cy="369332"/>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245" y="1273368"/>
              <a:ext cx="1933575" cy="2371725"/>
            </a:xfrm>
            <a:prstGeom prst="rect">
              <a:avLst/>
            </a:prstGeom>
          </p:spPr>
        </p:pic>
        <p:sp>
          <p:nvSpPr>
            <p:cNvPr id="5" name="文字方塊 4"/>
            <p:cNvSpPr txBox="1"/>
            <p:nvPr/>
          </p:nvSpPr>
          <p:spPr>
            <a:xfrm>
              <a:off x="878294" y="3645093"/>
              <a:ext cx="1133475" cy="369332"/>
            </a:xfrm>
            <a:prstGeom prst="rect">
              <a:avLst/>
            </a:prstGeom>
            <a:noFill/>
          </p:spPr>
          <p:txBody>
            <a:bodyPr wrap="square" rtlCol="0">
              <a:spAutoFit/>
            </a:bodyPr>
            <a:lstStyle/>
            <a:p>
              <a:r>
                <a:rPr lang="zh-CN" altLang="en-US" b="1" dirty="0">
                  <a:latin typeface="黑体" panose="02010609060101010101" pitchFamily="49" charset="-122"/>
                  <a:ea typeface="黑体" panose="02010609060101010101" pitchFamily="49" charset="-122"/>
                </a:rPr>
                <a:t>何景揚</a:t>
              </a:r>
            </a:p>
          </p:txBody>
        </p:sp>
      </p:grpSp>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8925" y="0"/>
            <a:ext cx="3185075" cy="5570538"/>
          </a:xfrm>
          <a:prstGeom prst="rect">
            <a:avLst/>
          </a:prstGeom>
        </p:spPr>
      </p:pic>
      <p:grpSp>
        <p:nvGrpSpPr>
          <p:cNvPr id="9" name="群組 10"/>
          <p:cNvGrpSpPr/>
          <p:nvPr/>
        </p:nvGrpSpPr>
        <p:grpSpPr>
          <a:xfrm>
            <a:off x="3581385" y="1705404"/>
            <a:ext cx="1744781" cy="2902256"/>
            <a:chOff x="3082378" y="1016501"/>
            <a:chExt cx="2049441" cy="3447147"/>
          </a:xfrm>
        </p:grpSpPr>
        <p:grpSp>
          <p:nvGrpSpPr>
            <p:cNvPr id="11" name="群組 12"/>
            <p:cNvGrpSpPr/>
            <p:nvPr/>
          </p:nvGrpSpPr>
          <p:grpSpPr>
            <a:xfrm>
              <a:off x="3387039" y="4071335"/>
              <a:ext cx="1440120" cy="392313"/>
              <a:chOff x="3707928" y="4159720"/>
              <a:chExt cx="1440120" cy="392313"/>
            </a:xfrm>
          </p:grpSpPr>
          <p:sp>
            <p:nvSpPr>
              <p:cNvPr id="14" name="矩形 13"/>
              <p:cNvSpPr/>
              <p:nvPr/>
            </p:nvSpPr>
            <p:spPr bwMode="auto">
              <a:xfrm>
                <a:off x="3707928" y="4182701"/>
                <a:ext cx="1440120" cy="369332"/>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0" name="矩形 9"/>
              <p:cNvSpPr/>
              <p:nvPr/>
            </p:nvSpPr>
            <p:spPr>
              <a:xfrm>
                <a:off x="3989406" y="4159720"/>
                <a:ext cx="877163" cy="369332"/>
              </a:xfrm>
              <a:prstGeom prst="rect">
                <a:avLst/>
              </a:prstGeom>
            </p:spPr>
            <p:txBody>
              <a:bodyPr wrap="none">
                <a:spAutoFit/>
              </a:bodyPr>
              <a:lstStyle/>
              <a:p>
                <a:r>
                  <a:rPr lang="zh-CN" altLang="en-US" b="1" dirty="0">
                    <a:latin typeface="黑体" panose="02010609060101010101" pitchFamily="49" charset="-122"/>
                    <a:ea typeface="黑体" panose="02010609060101010101" pitchFamily="49" charset="-122"/>
                  </a:rPr>
                  <a:t>李俊毅</a:t>
                </a:r>
              </a:p>
            </p:txBody>
          </p:sp>
        </p:grpSp>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2378" y="1016501"/>
              <a:ext cx="2049441" cy="3074162"/>
            </a:xfrm>
            <a:prstGeom prst="rect">
              <a:avLst/>
            </a:prstGeom>
          </p:spPr>
        </p:pic>
      </p:grpSp>
      <p:sp>
        <p:nvSpPr>
          <p:cNvPr id="12" name="文字方塊 11"/>
          <p:cNvSpPr txBox="1"/>
          <p:nvPr/>
        </p:nvSpPr>
        <p:spPr>
          <a:xfrm>
            <a:off x="439113" y="4218468"/>
            <a:ext cx="2293605" cy="307777"/>
          </a:xfrm>
          <a:prstGeom prst="rect">
            <a:avLst/>
          </a:prstGeom>
          <a:noFill/>
        </p:spPr>
        <p:txBody>
          <a:bodyPr wrap="square" rtlCol="0">
            <a:spAutoFit/>
          </a:bodyPr>
          <a:lstStyle/>
          <a:p>
            <a:r>
              <a:rPr lang="zh-TW" altLang="en-US" sz="1400" b="1" dirty="0">
                <a:solidFill>
                  <a:srgbClr val="3F3F3F"/>
                </a:solidFill>
                <a:latin typeface="方正兰亭粗黑_GBK" charset="-122"/>
              </a:rPr>
              <a:t>蘇打綠木吉他手兼團長</a:t>
            </a:r>
          </a:p>
        </p:txBody>
      </p:sp>
      <p:sp>
        <p:nvSpPr>
          <p:cNvPr id="15" name="文字方塊 14"/>
          <p:cNvSpPr txBox="1"/>
          <p:nvPr/>
        </p:nvSpPr>
        <p:spPr>
          <a:xfrm>
            <a:off x="3419475" y="4801662"/>
            <a:ext cx="2232615" cy="307777"/>
          </a:xfrm>
          <a:prstGeom prst="rect">
            <a:avLst/>
          </a:prstGeom>
          <a:noFill/>
        </p:spPr>
        <p:txBody>
          <a:bodyPr wrap="square" rtlCol="0">
            <a:spAutoFit/>
          </a:bodyPr>
          <a:lstStyle/>
          <a:p>
            <a:r>
              <a:rPr lang="zh-TW" altLang="en-US" sz="1400" b="1" dirty="0" smtClean="0">
                <a:solidFill>
                  <a:srgbClr val="3F3F3F"/>
                </a:solidFill>
                <a:latin typeface="方正兰亭粗黑_GBK" charset="-122"/>
              </a:rPr>
              <a:t>民</a:t>
            </a:r>
            <a:r>
              <a:rPr lang="zh-TW" altLang="en-US" sz="1400" b="1" dirty="0">
                <a:solidFill>
                  <a:srgbClr val="3F3F3F"/>
                </a:solidFill>
                <a:latin typeface="方正兰亭粗黑_GBK" charset="-122"/>
              </a:rPr>
              <a:t>主進</a:t>
            </a:r>
            <a:r>
              <a:rPr lang="zh-TW" altLang="en-US" sz="1400" b="1" dirty="0" smtClean="0">
                <a:solidFill>
                  <a:srgbClr val="3F3F3F"/>
                </a:solidFill>
                <a:latin typeface="方正兰亭粗黑_GBK" charset="-122"/>
              </a:rPr>
              <a:t>步黨立</a:t>
            </a:r>
            <a:r>
              <a:rPr lang="zh-TW" altLang="en-US" sz="1400" b="1" dirty="0">
                <a:solidFill>
                  <a:srgbClr val="3F3F3F"/>
                </a:solidFill>
                <a:latin typeface="方正兰亭粗黑_GBK" charset="-122"/>
              </a:rPr>
              <a:t>法委員</a:t>
            </a:r>
          </a:p>
        </p:txBody>
      </p:sp>
      <p:cxnSp>
        <p:nvCxnSpPr>
          <p:cNvPr id="17" name="直線接點 16"/>
          <p:cNvCxnSpPr/>
          <p:nvPr/>
        </p:nvCxnSpPr>
        <p:spPr bwMode="auto">
          <a:xfrm>
            <a:off x="439113" y="4218468"/>
            <a:ext cx="0" cy="276999"/>
          </a:xfrm>
          <a:prstGeom prst="line">
            <a:avLst/>
          </a:prstGeom>
          <a:solidFill>
            <a:schemeClr val="accent1"/>
          </a:solidFill>
          <a:ln w="158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接點 22"/>
          <p:cNvCxnSpPr/>
          <p:nvPr/>
        </p:nvCxnSpPr>
        <p:spPr bwMode="auto">
          <a:xfrm>
            <a:off x="3414409" y="4836696"/>
            <a:ext cx="0" cy="241965"/>
          </a:xfrm>
          <a:prstGeom prst="line">
            <a:avLst/>
          </a:prstGeom>
          <a:solidFill>
            <a:schemeClr val="accent1"/>
          </a:solidFill>
          <a:ln w="158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47485662"/>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par>
                                <p:cTn id="8" presetID="25" presetClass="entr" presetSubtype="0" fill="hold" grpId="0" nodeType="withEffect">
                                  <p:stCondLst>
                                    <p:cond delay="0"/>
                                  </p:stCondLst>
                                  <p:childTnLst>
                                    <p:set>
                                      <p:cBhvr>
                                        <p:cTn id="9" dur="1" fill="hold">
                                          <p:stCondLst>
                                            <p:cond delay="0"/>
                                          </p:stCondLst>
                                        </p:cTn>
                                        <p:tgtEl>
                                          <p:spTgt spid="27651"/>
                                        </p:tgtEl>
                                        <p:attrNameLst>
                                          <p:attrName>style.visibility</p:attrName>
                                        </p:attrNameLst>
                                      </p:cBhvr>
                                      <p:to>
                                        <p:strVal val="visible"/>
                                      </p:to>
                                    </p:set>
                                    <p:anim calcmode="lin" valueType="num">
                                      <p:cBhvr>
                                        <p:cTn id="10" dur="500" decel="50000" fill="hold">
                                          <p:stCondLst>
                                            <p:cond delay="0"/>
                                          </p:stCondLst>
                                        </p:cTn>
                                        <p:tgtEl>
                                          <p:spTgt spid="27651"/>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27651"/>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27651"/>
                                        </p:tgtEl>
                                        <p:attrNameLst>
                                          <p:attrName>ppt_w</p:attrName>
                                        </p:attrNameLst>
                                      </p:cBhvr>
                                      <p:tavLst>
                                        <p:tav tm="0">
                                          <p:val>
                                            <p:strVal val="#ppt_w*.05"/>
                                          </p:val>
                                        </p:tav>
                                        <p:tav tm="100000">
                                          <p:val>
                                            <p:strVal val="#ppt_w"/>
                                          </p:val>
                                        </p:tav>
                                      </p:tavLst>
                                    </p:anim>
                                    <p:anim calcmode="lin" valueType="num">
                                      <p:cBhvr>
                                        <p:cTn id="13" dur="1000" fill="hold"/>
                                        <p:tgtEl>
                                          <p:spTgt spid="27651"/>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27651"/>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27651"/>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27651"/>
                                        </p:tgtEl>
                                        <p:attrNameLst>
                                          <p:attrName>ppt_y</p:attrName>
                                        </p:attrNameLst>
                                      </p:cBhvr>
                                      <p:tavLst>
                                        <p:tav tm="0">
                                          <p:val>
                                            <p:strVal val="#ppt_y+.1"/>
                                          </p:val>
                                        </p:tav>
                                        <p:tav tm="100000">
                                          <p:val>
                                            <p:strVal val="#ppt_y"/>
                                          </p:val>
                                        </p:tav>
                                      </p:tavLst>
                                    </p:anim>
                                    <p:animEffect>
                                      <p:cBhvr>
                                        <p:cTn id="17" dur="1000" decel="50000">
                                          <p:stCondLst>
                                            <p:cond delay="0"/>
                                          </p:stCondLst>
                                        </p:cTn>
                                        <p:tgtEl>
                                          <p:spTgt spid="27651"/>
                                        </p:tgtEl>
                                      </p:cBhvr>
                                    </p:animEffect>
                                  </p:childTnLst>
                                </p:cTn>
                              </p:par>
                              <p:par>
                                <p:cTn id="18" presetID="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27651" grpId="0" bldLvl="0" autoUpdateAnimBg="0"/>
      <p:bldP spid="12"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0" y="265113"/>
            <a:ext cx="179388" cy="720725"/>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1" name="TextBox 4"/>
          <p:cNvSpPr>
            <a:spLocks noChangeArrowheads="1"/>
          </p:cNvSpPr>
          <p:nvPr/>
        </p:nvSpPr>
        <p:spPr bwMode="auto">
          <a:xfrm>
            <a:off x="201614" y="184151"/>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800" b="1" dirty="0" smtClean="0">
                <a:solidFill>
                  <a:srgbClr val="262626"/>
                </a:solidFill>
                <a:latin typeface="微软雅黑" pitchFamily="34" charset="-122"/>
                <a:ea typeface="微软雅黑" pitchFamily="34" charset="-122"/>
                <a:sym typeface="微软雅黑" pitchFamily="34" charset="-122"/>
              </a:rPr>
              <a:t>公共行政學系</a:t>
            </a:r>
            <a:endParaRPr lang="zh-CN" altLang="en-US" sz="2800" b="1" dirty="0">
              <a:solidFill>
                <a:srgbClr val="262626"/>
              </a:solidFill>
              <a:latin typeface="微软雅黑" pitchFamily="34" charset="-122"/>
              <a:ea typeface="微软雅黑" pitchFamily="34" charset="-122"/>
              <a:sym typeface="微软雅黑" pitchFamily="34" charset="-122"/>
            </a:endParaRPr>
          </a:p>
        </p:txBody>
      </p:sp>
      <p:sp>
        <p:nvSpPr>
          <p:cNvPr id="27654" name="矩形 6"/>
          <p:cNvSpPr>
            <a:spLocks noChangeArrowheads="1"/>
          </p:cNvSpPr>
          <p:nvPr/>
        </p:nvSpPr>
        <p:spPr bwMode="auto">
          <a:xfrm>
            <a:off x="0" y="5570538"/>
            <a:ext cx="2266950" cy="144462"/>
          </a:xfrm>
          <a:prstGeom prst="rect">
            <a:avLst/>
          </a:prstGeom>
          <a:solidFill>
            <a:srgbClr val="F4902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5" name="矩形 7"/>
          <p:cNvSpPr>
            <a:spLocks noChangeArrowheads="1"/>
          </p:cNvSpPr>
          <p:nvPr/>
        </p:nvSpPr>
        <p:spPr bwMode="auto">
          <a:xfrm>
            <a:off x="2266950" y="5570538"/>
            <a:ext cx="2305050" cy="144462"/>
          </a:xfrm>
          <a:prstGeom prst="rect">
            <a:avLst/>
          </a:prstGeom>
          <a:solidFill>
            <a:srgbClr val="EE363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6" name="矩形 8"/>
          <p:cNvSpPr>
            <a:spLocks noChangeArrowheads="1"/>
          </p:cNvSpPr>
          <p:nvPr/>
        </p:nvSpPr>
        <p:spPr bwMode="auto">
          <a:xfrm>
            <a:off x="4572000" y="5570538"/>
            <a:ext cx="2266950" cy="144462"/>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7" name="矩形 9"/>
          <p:cNvSpPr>
            <a:spLocks noChangeArrowheads="1"/>
          </p:cNvSpPr>
          <p:nvPr/>
        </p:nvSpPr>
        <p:spPr bwMode="auto">
          <a:xfrm>
            <a:off x="6838950" y="5570538"/>
            <a:ext cx="2305050" cy="144462"/>
          </a:xfrm>
          <a:prstGeom prst="rect">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6" name="矩形 5"/>
          <p:cNvSpPr/>
          <p:nvPr/>
        </p:nvSpPr>
        <p:spPr bwMode="auto">
          <a:xfrm>
            <a:off x="651105" y="3462837"/>
            <a:ext cx="1440120" cy="369332"/>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5" name="文字方塊 4"/>
          <p:cNvSpPr txBox="1"/>
          <p:nvPr/>
        </p:nvSpPr>
        <p:spPr>
          <a:xfrm>
            <a:off x="878294" y="3460427"/>
            <a:ext cx="1133475" cy="369332"/>
          </a:xfrm>
          <a:prstGeom prst="rect">
            <a:avLst/>
          </a:prstGeom>
          <a:noFill/>
        </p:spPr>
        <p:txBody>
          <a:bodyPr wrap="square" rtlCol="0">
            <a:spAutoFit/>
          </a:bodyPr>
          <a:lstStyle/>
          <a:p>
            <a:r>
              <a:rPr lang="zh-CN" altLang="en-US" b="1" dirty="0">
                <a:latin typeface="黑体" panose="02010609060101010101" pitchFamily="49" charset="-122"/>
                <a:ea typeface="黑体" panose="02010609060101010101" pitchFamily="49" charset="-122"/>
              </a:rPr>
              <a:t>徐立德</a:t>
            </a:r>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8925" y="0"/>
            <a:ext cx="3185075" cy="5570538"/>
          </a:xfrm>
          <a:prstGeom prst="rect">
            <a:avLst/>
          </a:prstGeom>
        </p:spPr>
      </p:pic>
      <p:grpSp>
        <p:nvGrpSpPr>
          <p:cNvPr id="3" name="群組 12"/>
          <p:cNvGrpSpPr/>
          <p:nvPr/>
        </p:nvGrpSpPr>
        <p:grpSpPr>
          <a:xfrm>
            <a:off x="3851940" y="3649566"/>
            <a:ext cx="1226039" cy="369332"/>
            <a:chOff x="3707928" y="4159720"/>
            <a:chExt cx="1440120" cy="438673"/>
          </a:xfrm>
        </p:grpSpPr>
        <p:sp>
          <p:nvSpPr>
            <p:cNvPr id="14" name="矩形 13"/>
            <p:cNvSpPr/>
            <p:nvPr/>
          </p:nvSpPr>
          <p:spPr bwMode="auto">
            <a:xfrm>
              <a:off x="3707928" y="4182701"/>
              <a:ext cx="1440120" cy="369332"/>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0" name="矩形 9"/>
            <p:cNvSpPr/>
            <p:nvPr/>
          </p:nvSpPr>
          <p:spPr>
            <a:xfrm>
              <a:off x="3989406" y="4159720"/>
              <a:ext cx="1035976" cy="438673"/>
            </a:xfrm>
            <a:prstGeom prst="rect">
              <a:avLst/>
            </a:prstGeom>
          </p:spPr>
          <p:txBody>
            <a:bodyPr wrap="none">
              <a:spAutoFit/>
            </a:bodyPr>
            <a:lstStyle/>
            <a:p>
              <a:r>
                <a:rPr lang="zh-CN" altLang="en-US" b="1" dirty="0" smtClean="0">
                  <a:latin typeface="黑体" panose="02010609060101010101" pitchFamily="49" charset="-122"/>
                  <a:ea typeface="黑体" panose="02010609060101010101" pitchFamily="49" charset="-122"/>
                </a:rPr>
                <a:t>簡太郎</a:t>
              </a:r>
              <a:endParaRPr lang="zh-CN" altLang="en-US" b="1" dirty="0">
                <a:latin typeface="黑体" panose="02010609060101010101" pitchFamily="49" charset="-122"/>
                <a:ea typeface="黑体" panose="02010609060101010101" pitchFamily="49" charset="-122"/>
              </a:endParaRPr>
            </a:p>
          </p:txBody>
        </p:sp>
      </p:grpSp>
      <p:sp>
        <p:nvSpPr>
          <p:cNvPr id="12" name="文字方塊 11"/>
          <p:cNvSpPr txBox="1"/>
          <p:nvPr/>
        </p:nvSpPr>
        <p:spPr>
          <a:xfrm>
            <a:off x="418850" y="4221149"/>
            <a:ext cx="2293605" cy="1169551"/>
          </a:xfrm>
          <a:prstGeom prst="rect">
            <a:avLst/>
          </a:prstGeom>
          <a:noFill/>
        </p:spPr>
        <p:txBody>
          <a:bodyPr wrap="square" rtlCol="0">
            <a:spAutoFit/>
          </a:bodyPr>
          <a:lstStyle/>
          <a:p>
            <a:r>
              <a:rPr lang="zh-CN" altLang="en-US" sz="1400" b="1" dirty="0">
                <a:solidFill>
                  <a:srgbClr val="3F3F3F"/>
                </a:solidFill>
                <a:latin typeface="方正兰亭粗黑_GBK" charset="-122"/>
              </a:rPr>
              <a:t>曾任台湾省财</a:t>
            </a:r>
            <a:r>
              <a:rPr lang="zh-CN" altLang="en-US" sz="1400" b="1" dirty="0" smtClean="0">
                <a:solidFill>
                  <a:srgbClr val="3F3F3F"/>
                </a:solidFill>
                <a:latin typeface="方正兰亭粗黑_GBK" charset="-122"/>
              </a:rPr>
              <a:t>政</a:t>
            </a:r>
            <a:r>
              <a:rPr lang="zh-TW" altLang="en-US" sz="1400" b="1" dirty="0" smtClean="0">
                <a:solidFill>
                  <a:srgbClr val="3F3F3F"/>
                </a:solidFill>
                <a:latin typeface="方正兰亭粗黑_GBK" charset="-122"/>
              </a:rPr>
              <a:t>廳</a:t>
            </a:r>
            <a:r>
              <a:rPr lang="zh-CN" altLang="en-US" sz="1400" b="1" dirty="0" smtClean="0">
                <a:solidFill>
                  <a:srgbClr val="3F3F3F"/>
                </a:solidFill>
                <a:latin typeface="方正兰亭粗黑_GBK" charset="-122"/>
              </a:rPr>
              <a:t>长</a:t>
            </a:r>
            <a:r>
              <a:rPr lang="zh-CN" altLang="en-US" sz="1400" b="1" dirty="0">
                <a:solidFill>
                  <a:srgbClr val="3F3F3F"/>
                </a:solidFill>
                <a:latin typeface="方正兰亭粗黑_GBK" charset="-122"/>
              </a:rPr>
              <a:t>、</a:t>
            </a:r>
            <a:r>
              <a:rPr lang="zh-CN" altLang="en-US" sz="1400" b="1" dirty="0" smtClean="0">
                <a:solidFill>
                  <a:srgbClr val="3F3F3F"/>
                </a:solidFill>
                <a:latin typeface="方正兰亭粗黑_GBK" charset="-122"/>
              </a:rPr>
              <a:t>中</a:t>
            </a:r>
            <a:r>
              <a:rPr lang="zh-TW" altLang="en-US" sz="1400" b="1" dirty="0" smtClean="0">
                <a:solidFill>
                  <a:srgbClr val="3F3F3F"/>
                </a:solidFill>
                <a:latin typeface="方正兰亭粗黑_GBK" charset="-122"/>
              </a:rPr>
              <a:t>華</a:t>
            </a:r>
            <a:r>
              <a:rPr lang="zh-CN" altLang="en-US" sz="1400" b="1" dirty="0" smtClean="0">
                <a:solidFill>
                  <a:srgbClr val="3F3F3F"/>
                </a:solidFill>
                <a:latin typeface="方正兰亭粗黑_GBK" charset="-122"/>
              </a:rPr>
              <a:t>民</a:t>
            </a:r>
            <a:r>
              <a:rPr lang="zh-TW" altLang="en-US" sz="1400" b="1" dirty="0" smtClean="0">
                <a:solidFill>
                  <a:srgbClr val="3F3F3F"/>
                </a:solidFill>
                <a:latin typeface="方正兰亭粗黑_GBK" charset="-122"/>
              </a:rPr>
              <a:t>國</a:t>
            </a:r>
            <a:r>
              <a:rPr lang="zh-CN" altLang="en-US" sz="1400" b="1" dirty="0" smtClean="0">
                <a:solidFill>
                  <a:srgbClr val="3F3F3F"/>
                </a:solidFill>
                <a:latin typeface="方正兰亭粗黑_GBK" charset="-122"/>
              </a:rPr>
              <a:t>财</a:t>
            </a:r>
            <a:r>
              <a:rPr lang="zh-CN" altLang="en-US" sz="1400" b="1" dirty="0">
                <a:solidFill>
                  <a:srgbClr val="3F3F3F"/>
                </a:solidFill>
                <a:latin typeface="方正兰亭粗黑_GBK" charset="-122"/>
              </a:rPr>
              <a:t>政部</a:t>
            </a:r>
            <a:r>
              <a:rPr lang="zh-CN" altLang="en-US" sz="1400" b="1" dirty="0" smtClean="0">
                <a:solidFill>
                  <a:srgbClr val="3F3F3F"/>
                </a:solidFill>
                <a:latin typeface="方正兰亭粗黑_GBK" charset="-122"/>
              </a:rPr>
              <a:t>部</a:t>
            </a:r>
            <a:r>
              <a:rPr lang="zh-TW" altLang="en-US" sz="1400" b="1" dirty="0" smtClean="0">
                <a:solidFill>
                  <a:srgbClr val="3F3F3F"/>
                </a:solidFill>
                <a:latin typeface="方正兰亭粗黑_GBK" charset="-122"/>
              </a:rPr>
              <a:t>長</a:t>
            </a:r>
            <a:r>
              <a:rPr lang="zh-CN" altLang="en-US" sz="1400" b="1" dirty="0" smtClean="0">
                <a:solidFill>
                  <a:srgbClr val="3F3F3F"/>
                </a:solidFill>
                <a:latin typeface="方正兰亭粗黑_GBK" charset="-122"/>
              </a:rPr>
              <a:t>、中</a:t>
            </a:r>
            <a:r>
              <a:rPr lang="zh-TW" altLang="en-US" sz="1400" b="1" dirty="0" smtClean="0">
                <a:solidFill>
                  <a:srgbClr val="3F3F3F"/>
                </a:solidFill>
                <a:latin typeface="方正兰亭粗黑_GBK" charset="-122"/>
              </a:rPr>
              <a:t>華</a:t>
            </a:r>
            <a:r>
              <a:rPr lang="zh-CN" altLang="en-US" sz="1400" b="1" dirty="0" smtClean="0">
                <a:solidFill>
                  <a:srgbClr val="3F3F3F"/>
                </a:solidFill>
                <a:latin typeface="方正兰亭粗黑_GBK" charset="-122"/>
              </a:rPr>
              <a:t>民</a:t>
            </a:r>
            <a:r>
              <a:rPr lang="zh-TW" altLang="en-US" sz="1400" b="1" dirty="0" smtClean="0">
                <a:solidFill>
                  <a:srgbClr val="3F3F3F"/>
                </a:solidFill>
                <a:latin typeface="方正兰亭粗黑_GBK" charset="-122"/>
              </a:rPr>
              <a:t>國經濟</a:t>
            </a:r>
            <a:r>
              <a:rPr lang="zh-CN" altLang="en-US" sz="1400" b="1" dirty="0" smtClean="0">
                <a:solidFill>
                  <a:srgbClr val="3F3F3F"/>
                </a:solidFill>
                <a:latin typeface="方正兰亭粗黑_GBK" charset="-122"/>
              </a:rPr>
              <a:t>部部</a:t>
            </a:r>
            <a:r>
              <a:rPr lang="zh-TW" altLang="en-US" sz="1400" b="1" dirty="0" smtClean="0">
                <a:solidFill>
                  <a:srgbClr val="3F3F3F"/>
                </a:solidFill>
                <a:latin typeface="方正兰亭粗黑_GBK" charset="-122"/>
              </a:rPr>
              <a:t>長</a:t>
            </a:r>
            <a:r>
              <a:rPr lang="zh-CN" altLang="en-US" sz="1400" b="1" dirty="0" smtClean="0">
                <a:solidFill>
                  <a:srgbClr val="3F3F3F"/>
                </a:solidFill>
                <a:latin typeface="方正兰亭粗黑_GBK" charset="-122"/>
              </a:rPr>
              <a:t>、中</a:t>
            </a:r>
            <a:r>
              <a:rPr lang="zh-TW" altLang="en-US" sz="1400" b="1" dirty="0" smtClean="0">
                <a:solidFill>
                  <a:srgbClr val="3F3F3F"/>
                </a:solidFill>
                <a:latin typeface="方正兰亭粗黑_GBK" charset="-122"/>
              </a:rPr>
              <a:t>華</a:t>
            </a:r>
            <a:r>
              <a:rPr lang="zh-CN" altLang="en-US" sz="1400" b="1" dirty="0" smtClean="0">
                <a:solidFill>
                  <a:srgbClr val="3F3F3F"/>
                </a:solidFill>
                <a:latin typeface="方正兰亭粗黑_GBK" charset="-122"/>
              </a:rPr>
              <a:t>民</a:t>
            </a:r>
            <a:r>
              <a:rPr lang="zh-TW" altLang="en-US" sz="1400" b="1" dirty="0" smtClean="0">
                <a:solidFill>
                  <a:srgbClr val="3F3F3F"/>
                </a:solidFill>
                <a:latin typeface="方正兰亭粗黑_GBK" charset="-122"/>
              </a:rPr>
              <a:t>國</a:t>
            </a:r>
            <a:r>
              <a:rPr lang="zh-CN" altLang="en-US" sz="1400" b="1" dirty="0" smtClean="0">
                <a:solidFill>
                  <a:srgbClr val="3F3F3F"/>
                </a:solidFill>
                <a:latin typeface="方正兰亭粗黑_GBK" charset="-122"/>
              </a:rPr>
              <a:t>行</a:t>
            </a:r>
            <a:r>
              <a:rPr lang="zh-CN" altLang="en-US" sz="1400" b="1" dirty="0">
                <a:solidFill>
                  <a:srgbClr val="3F3F3F"/>
                </a:solidFill>
                <a:latin typeface="方正兰亭粗黑_GBK" charset="-122"/>
              </a:rPr>
              <a:t>政院副</a:t>
            </a:r>
            <a:r>
              <a:rPr lang="zh-CN" altLang="en-US" sz="1400" b="1" dirty="0" smtClean="0">
                <a:solidFill>
                  <a:srgbClr val="3F3F3F"/>
                </a:solidFill>
                <a:latin typeface="方正兰亭粗黑_GBK" charset="-122"/>
              </a:rPr>
              <a:t>院</a:t>
            </a:r>
            <a:r>
              <a:rPr lang="zh-TW" altLang="en-US" sz="1400" b="1" dirty="0" smtClean="0">
                <a:solidFill>
                  <a:srgbClr val="3F3F3F"/>
                </a:solidFill>
                <a:latin typeface="方正兰亭粗黑_GBK" charset="-122"/>
              </a:rPr>
              <a:t>長</a:t>
            </a:r>
            <a:endParaRPr lang="zh-CN" altLang="en-US" sz="1400" b="1" dirty="0">
              <a:solidFill>
                <a:srgbClr val="3F3F3F"/>
              </a:solidFill>
              <a:latin typeface="方正兰亭粗黑_GBK" charset="-122"/>
            </a:endParaRPr>
          </a:p>
          <a:p>
            <a:endParaRPr lang="zh-TW" altLang="en-US" sz="1400" b="1" dirty="0">
              <a:solidFill>
                <a:srgbClr val="3F3F3F"/>
              </a:solidFill>
              <a:latin typeface="方正兰亭粗黑_GBK" charset="-122"/>
            </a:endParaRPr>
          </a:p>
        </p:txBody>
      </p:sp>
      <p:sp>
        <p:nvSpPr>
          <p:cNvPr id="15" name="文字方塊 14"/>
          <p:cNvSpPr txBox="1"/>
          <p:nvPr/>
        </p:nvSpPr>
        <p:spPr>
          <a:xfrm>
            <a:off x="3419904" y="4153608"/>
            <a:ext cx="2232615" cy="954107"/>
          </a:xfrm>
          <a:prstGeom prst="rect">
            <a:avLst/>
          </a:prstGeom>
          <a:noFill/>
        </p:spPr>
        <p:txBody>
          <a:bodyPr wrap="square" rtlCol="0">
            <a:spAutoFit/>
          </a:bodyPr>
          <a:lstStyle/>
          <a:p>
            <a:r>
              <a:rPr lang="zh-CN" altLang="en-US" sz="1400" b="1" dirty="0">
                <a:solidFill>
                  <a:srgbClr val="3F3F3F"/>
                </a:solidFill>
                <a:latin typeface="方正兰亭粗黑_GBK" charset="-122"/>
              </a:rPr>
              <a:t>曾任内政部</a:t>
            </a:r>
            <a:r>
              <a:rPr lang="zh-CN" altLang="en-US" sz="1400" b="1" dirty="0" smtClean="0">
                <a:solidFill>
                  <a:srgbClr val="3F3F3F"/>
                </a:solidFill>
                <a:latin typeface="方正兰亭粗黑_GBK" charset="-122"/>
              </a:rPr>
              <a:t>常</a:t>
            </a:r>
            <a:r>
              <a:rPr lang="zh-TW" altLang="en-US" sz="1400" b="1" dirty="0" smtClean="0">
                <a:solidFill>
                  <a:srgbClr val="3F3F3F"/>
                </a:solidFill>
                <a:latin typeface="方正兰亭粗黑_GBK" charset="-122"/>
              </a:rPr>
              <a:t>務</a:t>
            </a:r>
            <a:r>
              <a:rPr lang="zh-CN" altLang="en-US" sz="1400" b="1" dirty="0" smtClean="0">
                <a:solidFill>
                  <a:srgbClr val="3F3F3F"/>
                </a:solidFill>
                <a:latin typeface="方正兰亭粗黑_GBK" charset="-122"/>
              </a:rPr>
              <a:t>次</a:t>
            </a:r>
            <a:r>
              <a:rPr lang="zh-TW" altLang="en-US" sz="1400" b="1" dirty="0" smtClean="0">
                <a:solidFill>
                  <a:srgbClr val="3F3F3F"/>
                </a:solidFill>
                <a:latin typeface="方正兰亭粗黑_GBK" charset="-122"/>
              </a:rPr>
              <a:t>長</a:t>
            </a:r>
            <a:r>
              <a:rPr lang="zh-CN" altLang="en-US" sz="1400" b="1" dirty="0" smtClean="0">
                <a:solidFill>
                  <a:srgbClr val="3F3F3F"/>
                </a:solidFill>
                <a:latin typeface="方正兰亭粗黑_GBK" charset="-122"/>
              </a:rPr>
              <a:t>、</a:t>
            </a:r>
            <a:r>
              <a:rPr lang="zh-CN" altLang="en-US" sz="1400" b="1" dirty="0">
                <a:solidFill>
                  <a:srgbClr val="3F3F3F"/>
                </a:solidFill>
                <a:latin typeface="方正兰亭粗黑_GBK" charset="-122"/>
              </a:rPr>
              <a:t>内政部</a:t>
            </a:r>
            <a:r>
              <a:rPr lang="zh-CN" altLang="en-US" sz="1400" b="1" dirty="0" smtClean="0">
                <a:solidFill>
                  <a:srgbClr val="3F3F3F"/>
                </a:solidFill>
                <a:latin typeface="方正兰亭粗黑_GBK" charset="-122"/>
              </a:rPr>
              <a:t>政</a:t>
            </a:r>
            <a:r>
              <a:rPr lang="zh-TW" altLang="en-US" sz="1400" b="1" dirty="0" smtClean="0">
                <a:solidFill>
                  <a:srgbClr val="3F3F3F"/>
                </a:solidFill>
                <a:latin typeface="方正兰亭粗黑_GBK" charset="-122"/>
              </a:rPr>
              <a:t>務</a:t>
            </a:r>
            <a:r>
              <a:rPr lang="zh-CN" altLang="en-US" sz="1400" b="1" dirty="0" smtClean="0">
                <a:solidFill>
                  <a:srgbClr val="3F3F3F"/>
                </a:solidFill>
                <a:latin typeface="方正兰亭粗黑_GBK" charset="-122"/>
              </a:rPr>
              <a:t>次</a:t>
            </a:r>
            <a:r>
              <a:rPr lang="zh-TW" altLang="en-US" sz="1400" b="1" dirty="0" smtClean="0">
                <a:solidFill>
                  <a:srgbClr val="3F3F3F"/>
                </a:solidFill>
                <a:latin typeface="方正兰亭粗黑_GBK" charset="-122"/>
              </a:rPr>
              <a:t>長</a:t>
            </a:r>
            <a:r>
              <a:rPr lang="zh-CN" altLang="en-US" sz="1400" b="1" dirty="0" smtClean="0">
                <a:solidFill>
                  <a:srgbClr val="3F3F3F"/>
                </a:solidFill>
                <a:latin typeface="方正兰亭粗黑_GBK" charset="-122"/>
              </a:rPr>
              <a:t>、</a:t>
            </a:r>
            <a:r>
              <a:rPr lang="zh-CN" altLang="en-US" sz="1400" b="1" dirty="0">
                <a:solidFill>
                  <a:srgbClr val="3F3F3F"/>
                </a:solidFill>
                <a:latin typeface="方正兰亭粗黑_GBK" charset="-122"/>
              </a:rPr>
              <a:t>行政院</a:t>
            </a:r>
            <a:r>
              <a:rPr lang="zh-CN" altLang="en-US" sz="1400" b="1" dirty="0" smtClean="0">
                <a:solidFill>
                  <a:srgbClr val="3F3F3F"/>
                </a:solidFill>
                <a:latin typeface="方正兰亭粗黑_GBK" charset="-122"/>
              </a:rPr>
              <a:t>政</a:t>
            </a:r>
            <a:r>
              <a:rPr lang="zh-TW" altLang="en-US" sz="1400" b="1" dirty="0" smtClean="0">
                <a:solidFill>
                  <a:srgbClr val="3F3F3F"/>
                </a:solidFill>
                <a:latin typeface="方正兰亭粗黑_GBK" charset="-122"/>
              </a:rPr>
              <a:t>務</a:t>
            </a:r>
            <a:r>
              <a:rPr lang="zh-CN" altLang="en-US" sz="1400" b="1" dirty="0" smtClean="0">
                <a:solidFill>
                  <a:srgbClr val="3F3F3F"/>
                </a:solidFill>
                <a:latin typeface="方正兰亭粗黑_GBK" charset="-122"/>
              </a:rPr>
              <a:t>副秘</a:t>
            </a:r>
            <a:r>
              <a:rPr lang="zh-TW" altLang="en-US" sz="1400" b="1" dirty="0" smtClean="0">
                <a:solidFill>
                  <a:srgbClr val="3F3F3F"/>
                </a:solidFill>
                <a:latin typeface="方正兰亭粗黑_GBK" charset="-122"/>
              </a:rPr>
              <a:t>書長</a:t>
            </a:r>
            <a:r>
              <a:rPr lang="zh-CN" altLang="en-US" sz="1400" b="1" dirty="0" smtClean="0">
                <a:solidFill>
                  <a:srgbClr val="3F3F3F"/>
                </a:solidFill>
                <a:latin typeface="方正兰亭粗黑_GBK" charset="-122"/>
              </a:rPr>
              <a:t>、</a:t>
            </a:r>
            <a:r>
              <a:rPr lang="zh-CN" altLang="en-US" sz="1400" b="1" dirty="0">
                <a:solidFill>
                  <a:srgbClr val="3F3F3F"/>
                </a:solidFill>
                <a:latin typeface="方正兰亭粗黑_GBK" charset="-122"/>
              </a:rPr>
              <a:t>行政院</a:t>
            </a:r>
            <a:r>
              <a:rPr lang="zh-CN" altLang="en-US" sz="1400" b="1" dirty="0" smtClean="0">
                <a:solidFill>
                  <a:srgbClr val="3F3F3F"/>
                </a:solidFill>
                <a:latin typeface="方正兰亭粗黑_GBK" charset="-122"/>
              </a:rPr>
              <a:t>政</a:t>
            </a:r>
            <a:r>
              <a:rPr lang="zh-TW" altLang="en-US" sz="1400" b="1" dirty="0" smtClean="0">
                <a:solidFill>
                  <a:srgbClr val="3F3F3F"/>
                </a:solidFill>
                <a:latin typeface="方正兰亭粗黑_GBK" charset="-122"/>
              </a:rPr>
              <a:t>務</a:t>
            </a:r>
            <a:r>
              <a:rPr lang="zh-CN" altLang="en-US" sz="1400" b="1" dirty="0" smtClean="0">
                <a:solidFill>
                  <a:srgbClr val="3F3F3F"/>
                </a:solidFill>
                <a:latin typeface="方正兰亭粗黑_GBK" charset="-122"/>
              </a:rPr>
              <a:t>委</a:t>
            </a:r>
            <a:r>
              <a:rPr lang="zh-TW" altLang="en-US" sz="1400" b="1" dirty="0" smtClean="0">
                <a:solidFill>
                  <a:srgbClr val="3F3F3F"/>
                </a:solidFill>
                <a:latin typeface="方正兰亭粗黑_GBK" charset="-122"/>
              </a:rPr>
              <a:t>員</a:t>
            </a:r>
            <a:r>
              <a:rPr lang="zh-CN" altLang="en-US" sz="1400" b="1" dirty="0" smtClean="0">
                <a:solidFill>
                  <a:srgbClr val="3F3F3F"/>
                </a:solidFill>
                <a:latin typeface="方正兰亭粗黑_GBK" charset="-122"/>
              </a:rPr>
              <a:t>，</a:t>
            </a:r>
            <a:r>
              <a:rPr lang="zh-CN" altLang="en-US" sz="1400" b="1" dirty="0">
                <a:solidFill>
                  <a:srgbClr val="3F3F3F"/>
                </a:solidFill>
                <a:latin typeface="方正兰亭粗黑_GBK" charset="-122"/>
              </a:rPr>
              <a:t>现任行政院</a:t>
            </a:r>
            <a:r>
              <a:rPr lang="zh-CN" altLang="en-US" sz="1400" b="1" dirty="0" smtClean="0">
                <a:solidFill>
                  <a:srgbClr val="3F3F3F"/>
                </a:solidFill>
                <a:latin typeface="方正兰亭粗黑_GBK" charset="-122"/>
              </a:rPr>
              <a:t>秘</a:t>
            </a:r>
            <a:r>
              <a:rPr lang="zh-TW" altLang="en-US" sz="1400" b="1" dirty="0" smtClean="0">
                <a:solidFill>
                  <a:srgbClr val="3F3F3F"/>
                </a:solidFill>
                <a:latin typeface="方正兰亭粗黑_GBK" charset="-122"/>
              </a:rPr>
              <a:t>書長</a:t>
            </a:r>
            <a:endParaRPr lang="zh-TW" altLang="en-US" sz="1400" b="1" dirty="0">
              <a:solidFill>
                <a:srgbClr val="3F3F3F"/>
              </a:solidFill>
              <a:latin typeface="方正兰亭粗黑_GBK" charset="-122"/>
            </a:endParaRPr>
          </a:p>
        </p:txBody>
      </p:sp>
      <p:cxnSp>
        <p:nvCxnSpPr>
          <p:cNvPr id="17" name="直線接點 16"/>
          <p:cNvCxnSpPr/>
          <p:nvPr/>
        </p:nvCxnSpPr>
        <p:spPr bwMode="auto">
          <a:xfrm flipH="1">
            <a:off x="439113" y="4218468"/>
            <a:ext cx="1" cy="943224"/>
          </a:xfrm>
          <a:prstGeom prst="line">
            <a:avLst/>
          </a:prstGeom>
          <a:solidFill>
            <a:schemeClr val="accent1"/>
          </a:solidFill>
          <a:ln w="158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接點 22"/>
          <p:cNvCxnSpPr/>
          <p:nvPr/>
        </p:nvCxnSpPr>
        <p:spPr bwMode="auto">
          <a:xfrm>
            <a:off x="3414409" y="4836696"/>
            <a:ext cx="0" cy="584782"/>
          </a:xfrm>
          <a:prstGeom prst="line">
            <a:avLst/>
          </a:prstGeom>
          <a:solidFill>
            <a:schemeClr val="accent1"/>
          </a:solidFill>
          <a:ln w="158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646" y="1129356"/>
            <a:ext cx="3038778" cy="2267688"/>
          </a:xfrm>
          <a:prstGeom prst="rect">
            <a:avLst/>
          </a:prstGeom>
        </p:spPr>
      </p:pic>
      <p:pic>
        <p:nvPicPr>
          <p:cNvPr id="16" name="圖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1910" y="1345374"/>
            <a:ext cx="2286000" cy="2232660"/>
          </a:xfrm>
          <a:prstGeom prst="rect">
            <a:avLst/>
          </a:prstGeom>
        </p:spPr>
      </p:pic>
    </p:spTree>
    <p:extLst>
      <p:ext uri="{BB962C8B-B14F-4D97-AF65-F5344CB8AC3E}">
        <p14:creationId xmlns:p14="http://schemas.microsoft.com/office/powerpoint/2010/main" val="715540209"/>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par>
                                <p:cTn id="8" presetID="25" presetClass="entr" presetSubtype="0" fill="hold" grpId="0" nodeType="withEffect">
                                  <p:stCondLst>
                                    <p:cond delay="0"/>
                                  </p:stCondLst>
                                  <p:childTnLst>
                                    <p:set>
                                      <p:cBhvr>
                                        <p:cTn id="9" dur="1" fill="hold">
                                          <p:stCondLst>
                                            <p:cond delay="0"/>
                                          </p:stCondLst>
                                        </p:cTn>
                                        <p:tgtEl>
                                          <p:spTgt spid="27651"/>
                                        </p:tgtEl>
                                        <p:attrNameLst>
                                          <p:attrName>style.visibility</p:attrName>
                                        </p:attrNameLst>
                                      </p:cBhvr>
                                      <p:to>
                                        <p:strVal val="visible"/>
                                      </p:to>
                                    </p:set>
                                    <p:anim calcmode="lin" valueType="num">
                                      <p:cBhvr>
                                        <p:cTn id="10" dur="500" decel="50000" fill="hold">
                                          <p:stCondLst>
                                            <p:cond delay="0"/>
                                          </p:stCondLst>
                                        </p:cTn>
                                        <p:tgtEl>
                                          <p:spTgt spid="27651"/>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27651"/>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27651"/>
                                        </p:tgtEl>
                                        <p:attrNameLst>
                                          <p:attrName>ppt_w</p:attrName>
                                        </p:attrNameLst>
                                      </p:cBhvr>
                                      <p:tavLst>
                                        <p:tav tm="0">
                                          <p:val>
                                            <p:strVal val="#ppt_w*.05"/>
                                          </p:val>
                                        </p:tav>
                                        <p:tav tm="100000">
                                          <p:val>
                                            <p:strVal val="#ppt_w"/>
                                          </p:val>
                                        </p:tav>
                                      </p:tavLst>
                                    </p:anim>
                                    <p:anim calcmode="lin" valueType="num">
                                      <p:cBhvr>
                                        <p:cTn id="13" dur="1000" fill="hold"/>
                                        <p:tgtEl>
                                          <p:spTgt spid="27651"/>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27651"/>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27651"/>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27651"/>
                                        </p:tgtEl>
                                        <p:attrNameLst>
                                          <p:attrName>ppt_y</p:attrName>
                                        </p:attrNameLst>
                                      </p:cBhvr>
                                      <p:tavLst>
                                        <p:tav tm="0">
                                          <p:val>
                                            <p:strVal val="#ppt_y+.1"/>
                                          </p:val>
                                        </p:tav>
                                        <p:tav tm="100000">
                                          <p:val>
                                            <p:strVal val="#ppt_y"/>
                                          </p:val>
                                        </p:tav>
                                      </p:tavLst>
                                    </p:anim>
                                    <p:animEffect>
                                      <p:cBhvr>
                                        <p:cTn id="17" dur="1000" decel="50000">
                                          <p:stCondLst>
                                            <p:cond delay="0"/>
                                          </p:stCondLst>
                                        </p:cTn>
                                        <p:tgtEl>
                                          <p:spTgt spid="27651"/>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27651" grpId="0" bldLvl="0" autoUpdateAnimBg="0"/>
      <p:bldP spid="12"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灯片编号占位符 4"/>
          <p:cNvSpPr>
            <a:spLocks noGrp="1"/>
          </p:cNvSpPr>
          <p:nvPr>
            <p:ph type="sldNum" sz="quarter" idx="12"/>
          </p:nvPr>
        </p:nvSpPr>
        <p:spPr>
          <a:noFill/>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E27A5DBD-603E-48DA-934F-03118AA7845D}" type="slidenum">
              <a:rPr lang="zh-CN" altLang="en-US">
                <a:solidFill>
                  <a:srgbClr val="898989"/>
                </a:solidFill>
              </a:rPr>
              <a:pPr eaLnBrk="1" hangingPunct="1"/>
              <a:t>19</a:t>
            </a:fld>
            <a:endParaRPr lang="zh-CN" altLang="en-US" sz="1800"/>
          </a:p>
        </p:txBody>
      </p:sp>
      <p:sp>
        <p:nvSpPr>
          <p:cNvPr id="2" name="矩形 3"/>
          <p:cNvSpPr>
            <a:spLocks noChangeArrowheads="1"/>
          </p:cNvSpPr>
          <p:nvPr/>
        </p:nvSpPr>
        <p:spPr bwMode="auto">
          <a:xfrm>
            <a:off x="0" y="265113"/>
            <a:ext cx="179388" cy="720725"/>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8675" name="TextBox 4"/>
          <p:cNvSpPr>
            <a:spLocks noChangeArrowheads="1"/>
          </p:cNvSpPr>
          <p:nvPr/>
        </p:nvSpPr>
        <p:spPr bwMode="auto">
          <a:xfrm>
            <a:off x="201614" y="184151"/>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800" b="1" dirty="0" smtClean="0">
                <a:solidFill>
                  <a:srgbClr val="262626"/>
                </a:solidFill>
                <a:latin typeface="微软雅黑" pitchFamily="34" charset="-122"/>
                <a:ea typeface="微软雅黑" pitchFamily="34" charset="-122"/>
                <a:sym typeface="微软雅黑" pitchFamily="34" charset="-122"/>
              </a:rPr>
              <a:t>地政系</a:t>
            </a:r>
            <a:endParaRPr lang="zh-CN" altLang="en-US" sz="2800" b="1" dirty="0">
              <a:solidFill>
                <a:srgbClr val="262626"/>
              </a:solidFill>
              <a:latin typeface="微软雅黑" pitchFamily="34" charset="-122"/>
              <a:ea typeface="微软雅黑" pitchFamily="34" charset="-122"/>
              <a:sym typeface="微软雅黑" pitchFamily="34" charset="-122"/>
            </a:endParaRPr>
          </a:p>
        </p:txBody>
      </p:sp>
      <p:sp>
        <p:nvSpPr>
          <p:cNvPr id="28678" name="矩形 6"/>
          <p:cNvSpPr>
            <a:spLocks noChangeArrowheads="1"/>
          </p:cNvSpPr>
          <p:nvPr/>
        </p:nvSpPr>
        <p:spPr bwMode="auto">
          <a:xfrm>
            <a:off x="0" y="5570538"/>
            <a:ext cx="2266950" cy="144462"/>
          </a:xfrm>
          <a:prstGeom prst="rect">
            <a:avLst/>
          </a:prstGeom>
          <a:solidFill>
            <a:srgbClr val="F4902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8679" name="矩形 7"/>
          <p:cNvSpPr>
            <a:spLocks noChangeArrowheads="1"/>
          </p:cNvSpPr>
          <p:nvPr/>
        </p:nvSpPr>
        <p:spPr bwMode="auto">
          <a:xfrm>
            <a:off x="2266950" y="5570538"/>
            <a:ext cx="2305050" cy="144462"/>
          </a:xfrm>
          <a:prstGeom prst="rect">
            <a:avLst/>
          </a:prstGeom>
          <a:solidFill>
            <a:srgbClr val="EE363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8680" name="矩形 8"/>
          <p:cNvSpPr>
            <a:spLocks noChangeArrowheads="1"/>
          </p:cNvSpPr>
          <p:nvPr/>
        </p:nvSpPr>
        <p:spPr bwMode="auto">
          <a:xfrm>
            <a:off x="4572000" y="5570538"/>
            <a:ext cx="2266950" cy="144462"/>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8681" name="矩形 9"/>
          <p:cNvSpPr>
            <a:spLocks noChangeArrowheads="1"/>
          </p:cNvSpPr>
          <p:nvPr/>
        </p:nvSpPr>
        <p:spPr bwMode="auto">
          <a:xfrm>
            <a:off x="6838950" y="5570538"/>
            <a:ext cx="2305050" cy="144462"/>
          </a:xfrm>
          <a:prstGeom prst="rect">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8683" name="椭圆 25"/>
          <p:cNvSpPr>
            <a:spLocks noChangeArrowheads="1"/>
          </p:cNvSpPr>
          <p:nvPr/>
        </p:nvSpPr>
        <p:spPr bwMode="auto">
          <a:xfrm>
            <a:off x="1847727" y="488327"/>
            <a:ext cx="863600" cy="863600"/>
          </a:xfrm>
          <a:prstGeom prst="ellipse">
            <a:avLst/>
          </a:prstGeom>
          <a:solidFill>
            <a:srgbClr val="7F7F7F"/>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8684" name="椭圆 26"/>
          <p:cNvSpPr>
            <a:spLocks noChangeArrowheads="1"/>
          </p:cNvSpPr>
          <p:nvPr/>
        </p:nvSpPr>
        <p:spPr bwMode="auto">
          <a:xfrm>
            <a:off x="2396019" y="2372203"/>
            <a:ext cx="924830" cy="824880"/>
          </a:xfrm>
          <a:prstGeom prst="ellipse">
            <a:avLst/>
          </a:prstGeom>
          <a:solidFill>
            <a:srgbClr val="7F7F7F"/>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8685" name="TextBox 27"/>
          <p:cNvSpPr>
            <a:spLocks noChangeArrowheads="1"/>
          </p:cNvSpPr>
          <p:nvPr/>
        </p:nvSpPr>
        <p:spPr bwMode="auto">
          <a:xfrm>
            <a:off x="1915031" y="720072"/>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b="1" dirty="0" smtClean="0">
                <a:solidFill>
                  <a:schemeClr val="bg1"/>
                </a:solidFill>
                <a:latin typeface="方正兰亭粗黑_GBK" charset="-122"/>
                <a:ea typeface="方正兰亭粗黑_GBK" charset="-122"/>
                <a:sym typeface="方正兰亭粗黑_GBK" charset="-122"/>
              </a:rPr>
              <a:t>特色</a:t>
            </a:r>
            <a:endParaRPr lang="en-US" altLang="zh-CN" sz="2000" b="1" dirty="0">
              <a:solidFill>
                <a:schemeClr val="bg1"/>
              </a:solidFill>
              <a:latin typeface="方正兰亭粗黑_GBK" charset="-122"/>
              <a:ea typeface="方正兰亭粗黑_GBK" charset="-122"/>
              <a:sym typeface="方正兰亭粗黑_GBK" charset="-122"/>
            </a:endParaRPr>
          </a:p>
        </p:txBody>
      </p:sp>
      <p:sp>
        <p:nvSpPr>
          <p:cNvPr id="28686" name="TextBox 28"/>
          <p:cNvSpPr>
            <a:spLocks noChangeArrowheads="1"/>
          </p:cNvSpPr>
          <p:nvPr/>
        </p:nvSpPr>
        <p:spPr bwMode="auto">
          <a:xfrm>
            <a:off x="2559313" y="2492255"/>
            <a:ext cx="5982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600" b="1" dirty="0">
                <a:solidFill>
                  <a:schemeClr val="bg1"/>
                </a:solidFill>
                <a:latin typeface="方正兰亭粗黑_GBK" charset="-122"/>
                <a:ea typeface="方正兰亭粗黑_GBK" charset="-122"/>
                <a:sym typeface="方正兰亭粗黑_GBK" charset="-122"/>
              </a:rPr>
              <a:t>就業</a:t>
            </a:r>
            <a:endParaRPr lang="en-US" altLang="zh-CN" sz="1600" b="1" dirty="0">
              <a:solidFill>
                <a:schemeClr val="bg1"/>
              </a:solidFill>
              <a:latin typeface="方正兰亭粗黑_GBK" charset="-122"/>
              <a:ea typeface="方正兰亭粗黑_GBK" charset="-122"/>
              <a:sym typeface="方正兰亭粗黑_GBK" charset="-122"/>
            </a:endParaRPr>
          </a:p>
          <a:p>
            <a:pPr eaLnBrk="1" hangingPunct="1"/>
            <a:r>
              <a:rPr lang="zh-CN" altLang="en-US" sz="1600" b="1" dirty="0">
                <a:solidFill>
                  <a:schemeClr val="bg1"/>
                </a:solidFill>
                <a:latin typeface="方正兰亭粗黑_GBK" charset="-122"/>
                <a:ea typeface="方正兰亭粗黑_GBK" charset="-122"/>
                <a:sym typeface="方正兰亭粗黑_GBK" charset="-122"/>
              </a:rPr>
              <a:t>概況</a:t>
            </a:r>
            <a:endParaRPr lang="en-US" altLang="zh-CN" sz="1600" b="1" dirty="0">
              <a:solidFill>
                <a:schemeClr val="bg1"/>
              </a:solidFill>
              <a:latin typeface="方正兰亭粗黑_GBK" charset="-122"/>
              <a:ea typeface="方正兰亭粗黑_GBK" charset="-122"/>
              <a:sym typeface="方正兰亭粗黑_GBK" charset="-122"/>
            </a:endParaRPr>
          </a:p>
        </p:txBody>
      </p:sp>
      <p:sp>
        <p:nvSpPr>
          <p:cNvPr id="28687" name="矩形 29"/>
          <p:cNvSpPr>
            <a:spLocks noChangeArrowheads="1"/>
          </p:cNvSpPr>
          <p:nvPr/>
        </p:nvSpPr>
        <p:spPr bwMode="auto">
          <a:xfrm flipH="1">
            <a:off x="960438" y="3003551"/>
            <a:ext cx="1719262" cy="95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60946" rIns="121893" bIns="6094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50000"/>
              </a:lnSpc>
            </a:pPr>
            <a:r>
              <a:rPr lang="zh-CN" altLang="en-US" sz="1200">
                <a:solidFill>
                  <a:schemeClr val="bg1"/>
                </a:solidFill>
                <a:latin typeface="方正兰亭粗黑_GBK" charset="-122"/>
                <a:sym typeface="宋体" pitchFamily="2" charset="-122"/>
              </a:rPr>
              <a:t>这里输入简单的文字</a:t>
            </a:r>
          </a:p>
          <a:p>
            <a:pPr eaLnBrk="1" hangingPunct="1">
              <a:lnSpc>
                <a:spcPct val="150000"/>
              </a:lnSpc>
            </a:pPr>
            <a:r>
              <a:rPr lang="zh-CN" altLang="en-US" sz="1200">
                <a:solidFill>
                  <a:schemeClr val="bg1"/>
                </a:solidFill>
                <a:latin typeface="方正兰亭粗黑_GBK" charset="-122"/>
                <a:sym typeface="宋体" pitchFamily="2" charset="-122"/>
              </a:rPr>
              <a:t>概述这里输入简单文</a:t>
            </a:r>
          </a:p>
          <a:p>
            <a:pPr eaLnBrk="1" hangingPunct="1">
              <a:lnSpc>
                <a:spcPct val="150000"/>
              </a:lnSpc>
            </a:pPr>
            <a:r>
              <a:rPr lang="zh-CN" altLang="en-US" sz="1200">
                <a:solidFill>
                  <a:schemeClr val="bg1"/>
                </a:solidFill>
                <a:latin typeface="方正兰亭粗黑_GBK" charset="-122"/>
                <a:sym typeface="宋体" pitchFamily="2" charset="-122"/>
              </a:rPr>
              <a:t>字概述简单的文字概</a:t>
            </a:r>
          </a:p>
        </p:txBody>
      </p:sp>
      <p:sp>
        <p:nvSpPr>
          <p:cNvPr id="28688" name="矩形 30"/>
          <p:cNvSpPr>
            <a:spLocks noChangeArrowheads="1"/>
          </p:cNvSpPr>
          <p:nvPr/>
        </p:nvSpPr>
        <p:spPr bwMode="auto">
          <a:xfrm>
            <a:off x="1031875" y="2686050"/>
            <a:ext cx="1441450" cy="328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60946" rIns="121893" bIns="6094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hangingPunct="1">
              <a:lnSpc>
                <a:spcPts val="1600"/>
              </a:lnSpc>
            </a:pPr>
            <a:r>
              <a:rPr lang="zh-CN" altLang="en-US" sz="1300" b="1">
                <a:solidFill>
                  <a:schemeClr val="bg1"/>
                </a:solidFill>
                <a:latin typeface="微软雅黑" pitchFamily="34" charset="-122"/>
                <a:ea typeface="微软雅黑" pitchFamily="34" charset="-122"/>
                <a:sym typeface="微软雅黑" pitchFamily="34" charset="-122"/>
              </a:rPr>
              <a:t>这里填写小标题</a:t>
            </a:r>
            <a:endParaRPr lang="en-US" altLang="zh-CN" sz="1300" b="1">
              <a:solidFill>
                <a:schemeClr val="bg1"/>
              </a:solidFill>
              <a:latin typeface="微软雅黑" pitchFamily="34" charset="-122"/>
              <a:ea typeface="微软雅黑" pitchFamily="34" charset="-122"/>
              <a:sym typeface="微软雅黑" pitchFamily="34" charset="-122"/>
            </a:endParaRPr>
          </a:p>
        </p:txBody>
      </p:sp>
      <p:sp>
        <p:nvSpPr>
          <p:cNvPr id="28689" name="矩形 31"/>
          <p:cNvSpPr>
            <a:spLocks noChangeArrowheads="1"/>
          </p:cNvSpPr>
          <p:nvPr/>
        </p:nvSpPr>
        <p:spPr bwMode="auto">
          <a:xfrm flipH="1">
            <a:off x="2930527" y="3800476"/>
            <a:ext cx="1719263" cy="67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60946" rIns="121893" bIns="6094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50000"/>
              </a:lnSpc>
            </a:pPr>
            <a:r>
              <a:rPr lang="zh-CN" altLang="en-US" sz="1200" dirty="0" smtClean="0">
                <a:solidFill>
                  <a:schemeClr val="bg1"/>
                </a:solidFill>
                <a:latin typeface="方正兰亭粗黑_GBK" charset="-122"/>
                <a:sym typeface="宋体" pitchFamily="2" charset="-122"/>
              </a:rPr>
              <a:t>这里输入简单的文字</a:t>
            </a:r>
          </a:p>
          <a:p>
            <a:pPr eaLnBrk="1" hangingPunct="1">
              <a:lnSpc>
                <a:spcPct val="150000"/>
              </a:lnSpc>
            </a:pPr>
            <a:r>
              <a:rPr lang="zh-CN" altLang="en-US" sz="1200" dirty="0" smtClean="0">
                <a:solidFill>
                  <a:schemeClr val="bg1"/>
                </a:solidFill>
                <a:latin typeface="方正兰亭粗黑_GBK" charset="-122"/>
                <a:sym typeface="宋体" pitchFamily="2" charset="-122"/>
              </a:rPr>
              <a:t>概述这里输入简单文</a:t>
            </a:r>
            <a:endParaRPr lang="zh-CN" altLang="en-US" sz="1200" dirty="0">
              <a:solidFill>
                <a:schemeClr val="bg1"/>
              </a:solidFill>
              <a:latin typeface="方正兰亭粗黑_GBK" charset="-122"/>
              <a:sym typeface="宋体" pitchFamily="2" charset="-122"/>
            </a:endParaRPr>
          </a:p>
        </p:txBody>
      </p:sp>
      <p:sp>
        <p:nvSpPr>
          <p:cNvPr id="28691" name="矩形 33"/>
          <p:cNvSpPr>
            <a:spLocks noChangeArrowheads="1"/>
          </p:cNvSpPr>
          <p:nvPr/>
        </p:nvSpPr>
        <p:spPr bwMode="auto">
          <a:xfrm flipH="1">
            <a:off x="3111745" y="758028"/>
            <a:ext cx="5708608" cy="198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50000"/>
              </a:lnSpc>
            </a:pPr>
            <a:r>
              <a:rPr lang="zh-TW" altLang="en-US" sz="1400" b="1" dirty="0" smtClean="0">
                <a:solidFill>
                  <a:srgbClr val="3F3F3F"/>
                </a:solidFill>
                <a:latin typeface="方正兰亭粗黑_GBK" charset="-122"/>
                <a:sym typeface="宋体" pitchFamily="2" charset="-122"/>
              </a:rPr>
              <a:t>政大地政學系為國內唯一結合人文社會與理工科技之科系，教學上著重於地政專業理論、土地管理、土地資源規劃及土地測量與資訊實務技能，以培養地政學術研究，以及公私部門之土地使用規劃與管理、土地登記與土地估價、不動產投資等人員</a:t>
            </a:r>
            <a:r>
              <a:rPr lang="en-US" altLang="zh-TW" sz="1400" b="1" dirty="0" smtClean="0">
                <a:solidFill>
                  <a:srgbClr val="3F3F3F"/>
                </a:solidFill>
                <a:latin typeface="方正兰亭粗黑_GBK" charset="-122"/>
                <a:sym typeface="宋体" pitchFamily="2" charset="-122"/>
              </a:rPr>
              <a:t>.</a:t>
            </a:r>
          </a:p>
          <a:p>
            <a:pPr eaLnBrk="1" hangingPunct="1">
              <a:lnSpc>
                <a:spcPct val="150000"/>
              </a:lnSpc>
            </a:pPr>
            <a:r>
              <a:rPr lang="zh-CN" altLang="en-US" sz="1400" b="1" dirty="0" smtClean="0">
                <a:solidFill>
                  <a:srgbClr val="3F3F3F"/>
                </a:solidFill>
                <a:latin typeface="方正兰亭粗黑_GBK" charset="-122"/>
                <a:sym typeface="宋体" pitchFamily="2" charset="-122"/>
              </a:rPr>
              <a:t>人員分組為土地管理組、土地資源規劃組、土地測量與資訊組</a:t>
            </a:r>
            <a:endParaRPr lang="en-US" altLang="zh-TW" sz="1400" b="1" dirty="0" smtClean="0">
              <a:solidFill>
                <a:srgbClr val="3F3F3F"/>
              </a:solidFill>
              <a:latin typeface="方正兰亭粗黑_GBK" charset="-122"/>
              <a:sym typeface="宋体" pitchFamily="2" charset="-122"/>
            </a:endParaRPr>
          </a:p>
          <a:p>
            <a:pPr eaLnBrk="1" hangingPunct="1">
              <a:lnSpc>
                <a:spcPct val="150000"/>
              </a:lnSpc>
            </a:pPr>
            <a:endParaRPr lang="zh-TW" altLang="en-US" sz="1200" b="1" dirty="0" smtClean="0">
              <a:solidFill>
                <a:srgbClr val="3F3F3F"/>
              </a:solidFill>
              <a:latin typeface="方正兰亭粗黑_GBK" charset="-122"/>
              <a:sym typeface="宋体" pitchFamily="2" charset="-122"/>
            </a:endParaRPr>
          </a:p>
        </p:txBody>
      </p:sp>
      <p:sp>
        <p:nvSpPr>
          <p:cNvPr id="28692" name="矩形 34"/>
          <p:cNvSpPr>
            <a:spLocks noChangeArrowheads="1"/>
          </p:cNvSpPr>
          <p:nvPr/>
        </p:nvSpPr>
        <p:spPr bwMode="auto">
          <a:xfrm flipH="1">
            <a:off x="2987868" y="3014317"/>
            <a:ext cx="5688473" cy="261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marL="171450" indent="-171450" eaLnBrk="1" hangingPunct="1">
              <a:lnSpc>
                <a:spcPct val="150000"/>
              </a:lnSpc>
              <a:buFont typeface="Arial" panose="020B0604020202020204" pitchFamily="34" charset="0"/>
              <a:buChar char="•"/>
            </a:pPr>
            <a:r>
              <a:rPr lang="zh-CN" altLang="en-US" sz="1600" b="1" dirty="0">
                <a:solidFill>
                  <a:srgbClr val="3F3F3F"/>
                </a:solidFill>
                <a:latin typeface="方正兰亭粗黑_GBK" charset="-122"/>
                <a:sym typeface="宋体" pitchFamily="2" charset="-122"/>
              </a:rPr>
              <a:t>公部門：</a:t>
            </a:r>
            <a:r>
              <a:rPr lang="zh-TW" altLang="en-US" sz="1600" b="1" dirty="0">
                <a:solidFill>
                  <a:srgbClr val="3F3F3F"/>
                </a:solidFill>
                <a:latin typeface="方正兰亭粗黑_GBK" charset="-122"/>
                <a:sym typeface="宋体" pitchFamily="2" charset="-122"/>
              </a:rPr>
              <a:t>中央及縣市政府地政機關、中央及縣市政府測繪相關部門、中央及縣市政府</a:t>
            </a:r>
            <a:r>
              <a:rPr lang="zh-TW" altLang="en-US" sz="1600" b="1" dirty="0">
                <a:solidFill>
                  <a:srgbClr val="FF0000"/>
                </a:solidFill>
                <a:latin typeface="方正兰亭粗黑_GBK" charset="-122"/>
                <a:sym typeface="宋体" pitchFamily="2" charset="-122"/>
              </a:rPr>
              <a:t>土木建築相關部門、財政部門、都市計畫機關</a:t>
            </a:r>
            <a:r>
              <a:rPr lang="zh-TW" altLang="en-US" sz="1600" b="1" dirty="0">
                <a:solidFill>
                  <a:srgbClr val="3F3F3F"/>
                </a:solidFill>
                <a:latin typeface="方正兰亭粗黑_GBK" charset="-122"/>
                <a:sym typeface="宋体" pitchFamily="2" charset="-122"/>
              </a:rPr>
              <a:t>、國有財產管理機關、金融機構、中油、台電、台糖、台鹽、公賣局等公營事業機構與各機關財產管理單位。</a:t>
            </a:r>
            <a:endParaRPr lang="en-US" altLang="zh-CN" sz="1600" b="1" dirty="0">
              <a:solidFill>
                <a:srgbClr val="3F3F3F"/>
              </a:solidFill>
              <a:latin typeface="方正兰亭粗黑_GBK" charset="-122"/>
              <a:sym typeface="宋体" pitchFamily="2" charset="-122"/>
            </a:endParaRPr>
          </a:p>
          <a:p>
            <a:pPr marL="171450" indent="-171450" eaLnBrk="1" hangingPunct="1">
              <a:lnSpc>
                <a:spcPct val="150000"/>
              </a:lnSpc>
              <a:buFont typeface="Arial" panose="020B0604020202020204" pitchFamily="34" charset="0"/>
              <a:buChar char="•"/>
            </a:pPr>
            <a:r>
              <a:rPr lang="zh-CN" altLang="en-US" sz="1600" b="1" dirty="0">
                <a:solidFill>
                  <a:srgbClr val="3F3F3F"/>
                </a:solidFill>
                <a:latin typeface="方正兰亭粗黑_GBK" charset="-122"/>
                <a:sym typeface="宋体" pitchFamily="2" charset="-122"/>
              </a:rPr>
              <a:t>私部門：</a:t>
            </a:r>
            <a:r>
              <a:rPr lang="zh-TW" altLang="en-US" sz="1600" b="1" dirty="0">
                <a:solidFill>
                  <a:srgbClr val="3F3F3F"/>
                </a:solidFill>
                <a:latin typeface="方正兰亭粗黑_GBK" charset="-122"/>
                <a:sym typeface="宋体" pitchFamily="2" charset="-122"/>
              </a:rPr>
              <a:t>土地開發公司、建設公司、建築經理公司</a:t>
            </a:r>
            <a:r>
              <a:rPr lang="zh-CN" altLang="en-US" sz="1600" b="1" dirty="0" smtClean="0">
                <a:solidFill>
                  <a:srgbClr val="3F3F3F"/>
                </a:solidFill>
                <a:latin typeface="方正兰亭粗黑_GBK" charset="-122"/>
                <a:sym typeface="宋体" pitchFamily="2" charset="-122"/>
              </a:rPr>
              <a:t>等</a:t>
            </a:r>
            <a:endParaRPr lang="en-US" altLang="zh-CN" sz="1600" b="1" dirty="0">
              <a:solidFill>
                <a:srgbClr val="3F3F3F"/>
              </a:solidFill>
              <a:latin typeface="方正兰亭粗黑_GBK" charset="-122"/>
              <a:sym typeface="宋体" pitchFamily="2" charset="-122"/>
            </a:endParaRPr>
          </a:p>
          <a:p>
            <a:pPr eaLnBrk="1" hangingPunct="1">
              <a:lnSpc>
                <a:spcPct val="150000"/>
              </a:lnSpc>
            </a:pPr>
            <a:endParaRPr lang="zh-CN" altLang="en-US" sz="1200" b="1" dirty="0">
              <a:solidFill>
                <a:srgbClr val="3F3F3F"/>
              </a:solidFill>
              <a:latin typeface="方正兰亭粗黑_GBK" charset="-122"/>
              <a:sym typeface="宋体" pitchFamily="2" charset="-122"/>
            </a:endParaRPr>
          </a:p>
        </p:txBody>
      </p:sp>
    </p:spTree>
    <p:extLst>
      <p:ext uri="{BB962C8B-B14F-4D97-AF65-F5344CB8AC3E}">
        <p14:creationId xmlns:p14="http://schemas.microsoft.com/office/powerpoint/2010/main" val="17977117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childTnLst>
                          </p:cTn>
                        </p:par>
                        <p:par>
                          <p:cTn id="8" fill="hold" nodeType="afterGroup">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28675"/>
                                        </p:tgtEl>
                                        <p:attrNameLst>
                                          <p:attrName>style.visibility</p:attrName>
                                        </p:attrNameLst>
                                      </p:cBhvr>
                                      <p:to>
                                        <p:strVal val="visible"/>
                                      </p:to>
                                    </p:set>
                                    <p:anim calcmode="lin" valueType="num">
                                      <p:cBhvr>
                                        <p:cTn id="11" dur="500" decel="50000" fill="hold">
                                          <p:stCondLst>
                                            <p:cond delay="0"/>
                                          </p:stCondLst>
                                        </p:cTn>
                                        <p:tgtEl>
                                          <p:spTgt spid="2867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2867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28675"/>
                                        </p:tgtEl>
                                        <p:attrNameLst>
                                          <p:attrName>ppt_w</p:attrName>
                                        </p:attrNameLst>
                                      </p:cBhvr>
                                      <p:tavLst>
                                        <p:tav tm="0">
                                          <p:val>
                                            <p:strVal val="#ppt_w*.05"/>
                                          </p:val>
                                        </p:tav>
                                        <p:tav tm="100000">
                                          <p:val>
                                            <p:strVal val="#ppt_w"/>
                                          </p:val>
                                        </p:tav>
                                      </p:tavLst>
                                    </p:anim>
                                    <p:anim calcmode="lin" valueType="num">
                                      <p:cBhvr>
                                        <p:cTn id="14" dur="1000" fill="hold"/>
                                        <p:tgtEl>
                                          <p:spTgt spid="2867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2867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2867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28675"/>
                                        </p:tgtEl>
                                        <p:attrNameLst>
                                          <p:attrName>ppt_y</p:attrName>
                                        </p:attrNameLst>
                                      </p:cBhvr>
                                      <p:tavLst>
                                        <p:tav tm="0">
                                          <p:val>
                                            <p:strVal val="#ppt_y+.1"/>
                                          </p:val>
                                        </p:tav>
                                        <p:tav tm="100000">
                                          <p:val>
                                            <p:strVal val="#ppt_y"/>
                                          </p:val>
                                        </p:tav>
                                      </p:tavLst>
                                    </p:anim>
                                    <p:animEffect>
                                      <p:cBhvr>
                                        <p:cTn id="18" dur="1000" decel="50000">
                                          <p:stCondLst>
                                            <p:cond delay="0"/>
                                          </p:stCondLst>
                                        </p:cTn>
                                        <p:tgtEl>
                                          <p:spTgt spid="28675"/>
                                        </p:tgtEl>
                                      </p:cBhvr>
                                    </p:animEffect>
                                  </p:childTnLst>
                                </p:cTn>
                              </p:par>
                            </p:childTnLst>
                          </p:cTn>
                        </p:par>
                        <p:par>
                          <p:cTn id="19" fill="hold" nodeType="afterGroup">
                            <p:stCondLst>
                              <p:cond delay="1500"/>
                            </p:stCondLst>
                            <p:childTnLst>
                              <p:par>
                                <p:cTn id="20" presetID="52" presetClass="entr" presetSubtype="0" fill="hold" grpId="0" nodeType="afterEffect">
                                  <p:stCondLst>
                                    <p:cond delay="0"/>
                                  </p:stCondLst>
                                  <p:childTnLst>
                                    <p:set>
                                      <p:cBhvr>
                                        <p:cTn id="21" dur="1" fill="hold">
                                          <p:stCondLst>
                                            <p:cond delay="0"/>
                                          </p:stCondLst>
                                        </p:cTn>
                                        <p:tgtEl>
                                          <p:spTgt spid="28683"/>
                                        </p:tgtEl>
                                        <p:attrNameLst>
                                          <p:attrName>style.visibility</p:attrName>
                                        </p:attrNameLst>
                                      </p:cBhvr>
                                      <p:to>
                                        <p:strVal val="visible"/>
                                      </p:to>
                                    </p:set>
                                    <p:animScale>
                                      <p:cBhvr>
                                        <p:cTn id="22" dur="1000" decel="50000" fill="hold">
                                          <p:stCondLst>
                                            <p:cond delay="0"/>
                                          </p:stCondLst>
                                        </p:cTn>
                                        <p:tgtEl>
                                          <p:spTgt spid="2868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3" dur="1000" decel="50000" fill="hold">
                                          <p:stCondLst>
                                            <p:cond delay="0"/>
                                          </p:stCondLst>
                                        </p:cTn>
                                        <p:tgtEl>
                                          <p:spTgt spid="28683"/>
                                        </p:tgtEl>
                                        <p:attrNameLst>
                                          <p:attrName>ppt_x,ppt_y</p:attrName>
                                        </p:attrNameLst>
                                      </p:cBhvr>
                                      <p:rCtr x="0" y="0"/>
                                    </p:animMotion>
                                    <p:animEffect>
                                      <p:cBhvr>
                                        <p:cTn id="24" dur="1000"/>
                                        <p:tgtEl>
                                          <p:spTgt spid="28683"/>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28685"/>
                                        </p:tgtEl>
                                        <p:attrNameLst>
                                          <p:attrName>style.visibility</p:attrName>
                                        </p:attrNameLst>
                                      </p:cBhvr>
                                      <p:to>
                                        <p:strVal val="visible"/>
                                      </p:to>
                                    </p:set>
                                    <p:animScale>
                                      <p:cBhvr>
                                        <p:cTn id="27" dur="1000" decel="50000" fill="hold">
                                          <p:stCondLst>
                                            <p:cond delay="0"/>
                                          </p:stCondLst>
                                        </p:cTn>
                                        <p:tgtEl>
                                          <p:spTgt spid="286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8" dur="1000" decel="50000" fill="hold">
                                          <p:stCondLst>
                                            <p:cond delay="0"/>
                                          </p:stCondLst>
                                        </p:cTn>
                                        <p:tgtEl>
                                          <p:spTgt spid="28685"/>
                                        </p:tgtEl>
                                        <p:attrNameLst>
                                          <p:attrName>ppt_x,ppt_y</p:attrName>
                                        </p:attrNameLst>
                                      </p:cBhvr>
                                      <p:rCtr x="0" y="0"/>
                                    </p:animMotion>
                                    <p:animEffect>
                                      <p:cBhvr>
                                        <p:cTn id="29" dur="1000"/>
                                        <p:tgtEl>
                                          <p:spTgt spid="28685"/>
                                        </p:tgtEl>
                                      </p:cBhvr>
                                    </p:animEffect>
                                  </p:childTnLst>
                                </p:cTn>
                              </p:par>
                            </p:childTnLst>
                          </p:cTn>
                        </p:par>
                        <p:par>
                          <p:cTn id="30" fill="hold" nodeType="afterGroup">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8688"/>
                                        </p:tgtEl>
                                        <p:attrNameLst>
                                          <p:attrName>style.visibility</p:attrName>
                                        </p:attrNameLst>
                                      </p:cBhvr>
                                      <p:to>
                                        <p:strVal val="visible"/>
                                      </p:to>
                                    </p:set>
                                    <p:animEffect>
                                      <p:cBhvr>
                                        <p:cTn id="33" dur="350"/>
                                        <p:tgtEl>
                                          <p:spTgt spid="28688"/>
                                        </p:tgtEl>
                                      </p:cBhvr>
                                    </p:animEffect>
                                  </p:childTnLst>
                                </p:cTn>
                              </p:par>
                              <p:par>
                                <p:cTn id="34" presetID="26" presetClass="emph" presetSubtype="0" fill="hold" grpId="1" nodeType="withEffect">
                                  <p:stCondLst>
                                    <p:cond delay="0"/>
                                  </p:stCondLst>
                                  <p:childTnLst>
                                    <p:animEffect>
                                      <p:cBhvr>
                                        <p:cTn id="35" dur="400" tmFilter="0, 0; .2, .5; .8, .5; 1, 0"/>
                                        <p:tgtEl>
                                          <p:spTgt spid="28688"/>
                                        </p:tgtEl>
                                      </p:cBhvr>
                                    </p:animEffect>
                                    <p:animScale>
                                      <p:cBhvr>
                                        <p:cTn id="36" dur="200" autoRev="1" fill="hold"/>
                                        <p:tgtEl>
                                          <p:spTgt spid="28688"/>
                                        </p:tgtEl>
                                      </p:cBhvr>
                                      <p:by x="105000" y="105000"/>
                                    </p:animScale>
                                  </p:childTnLst>
                                </p:cTn>
                              </p:par>
                            </p:childTnLst>
                          </p:cTn>
                        </p:par>
                        <p:par>
                          <p:cTn id="37" fill="hold" nodeType="afterGroup">
                            <p:stCondLst>
                              <p:cond delay="2900"/>
                            </p:stCondLst>
                            <p:childTnLst>
                              <p:par>
                                <p:cTn id="38" presetID="10" presetClass="entr" presetSubtype="0" fill="hold" grpId="0" nodeType="afterEffect">
                                  <p:stCondLst>
                                    <p:cond delay="0"/>
                                  </p:stCondLst>
                                  <p:childTnLst>
                                    <p:set>
                                      <p:cBhvr>
                                        <p:cTn id="39" dur="1" fill="hold">
                                          <p:stCondLst>
                                            <p:cond delay="0"/>
                                          </p:stCondLst>
                                        </p:cTn>
                                        <p:tgtEl>
                                          <p:spTgt spid="28687"/>
                                        </p:tgtEl>
                                        <p:attrNameLst>
                                          <p:attrName>style.visibility</p:attrName>
                                        </p:attrNameLst>
                                      </p:cBhvr>
                                      <p:to>
                                        <p:strVal val="visible"/>
                                      </p:to>
                                    </p:set>
                                    <p:animEffect>
                                      <p:cBhvr>
                                        <p:cTn id="40" dur="500"/>
                                        <p:tgtEl>
                                          <p:spTgt spid="28687"/>
                                        </p:tgtEl>
                                      </p:cBhvr>
                                    </p:animEffect>
                                  </p:childTnLst>
                                </p:cTn>
                              </p:par>
                            </p:childTnLst>
                          </p:cTn>
                        </p:par>
                        <p:par>
                          <p:cTn id="41" fill="hold" nodeType="afterGroup">
                            <p:stCondLst>
                              <p:cond delay="3400"/>
                            </p:stCondLst>
                            <p:childTnLst>
                              <p:par>
                                <p:cTn id="42" presetID="10" presetClass="entr" presetSubtype="0" fill="hold" grpId="0" nodeType="afterEffect">
                                  <p:stCondLst>
                                    <p:cond delay="0"/>
                                  </p:stCondLst>
                                  <p:childTnLst>
                                    <p:set>
                                      <p:cBhvr>
                                        <p:cTn id="43" dur="1" fill="hold">
                                          <p:stCondLst>
                                            <p:cond delay="0"/>
                                          </p:stCondLst>
                                        </p:cTn>
                                        <p:tgtEl>
                                          <p:spTgt spid="28691"/>
                                        </p:tgtEl>
                                        <p:attrNameLst>
                                          <p:attrName>style.visibility</p:attrName>
                                        </p:attrNameLst>
                                      </p:cBhvr>
                                      <p:to>
                                        <p:strVal val="visible"/>
                                      </p:to>
                                    </p:set>
                                    <p:animEffect>
                                      <p:cBhvr>
                                        <p:cTn id="44" dur="500"/>
                                        <p:tgtEl>
                                          <p:spTgt spid="28691"/>
                                        </p:tgtEl>
                                      </p:cBhvr>
                                    </p:animEffect>
                                  </p:childTnLst>
                                </p:cTn>
                              </p:par>
                            </p:childTnLst>
                          </p:cTn>
                        </p:par>
                        <p:par>
                          <p:cTn id="45" fill="hold" nodeType="afterGroup">
                            <p:stCondLst>
                              <p:cond delay="3900"/>
                            </p:stCondLst>
                            <p:childTnLst>
                              <p:par>
                                <p:cTn id="46" presetID="52" presetClass="entr" presetSubtype="0" fill="hold" grpId="0" nodeType="afterEffect">
                                  <p:stCondLst>
                                    <p:cond delay="0"/>
                                  </p:stCondLst>
                                  <p:childTnLst>
                                    <p:set>
                                      <p:cBhvr>
                                        <p:cTn id="47" dur="1" fill="hold">
                                          <p:stCondLst>
                                            <p:cond delay="0"/>
                                          </p:stCondLst>
                                        </p:cTn>
                                        <p:tgtEl>
                                          <p:spTgt spid="28684"/>
                                        </p:tgtEl>
                                        <p:attrNameLst>
                                          <p:attrName>style.visibility</p:attrName>
                                        </p:attrNameLst>
                                      </p:cBhvr>
                                      <p:to>
                                        <p:strVal val="visible"/>
                                      </p:to>
                                    </p:set>
                                    <p:animScale>
                                      <p:cBhvr>
                                        <p:cTn id="48" dur="1000" decel="50000" fill="hold">
                                          <p:stCondLst>
                                            <p:cond delay="0"/>
                                          </p:stCondLst>
                                        </p:cTn>
                                        <p:tgtEl>
                                          <p:spTgt spid="286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9" dur="1000" decel="50000" fill="hold">
                                          <p:stCondLst>
                                            <p:cond delay="0"/>
                                          </p:stCondLst>
                                        </p:cTn>
                                        <p:tgtEl>
                                          <p:spTgt spid="28684"/>
                                        </p:tgtEl>
                                        <p:attrNameLst>
                                          <p:attrName>ppt_x,ppt_y</p:attrName>
                                        </p:attrNameLst>
                                      </p:cBhvr>
                                      <p:rCtr x="0" y="0"/>
                                    </p:animMotion>
                                    <p:animEffect>
                                      <p:cBhvr>
                                        <p:cTn id="50" dur="1000"/>
                                        <p:tgtEl>
                                          <p:spTgt spid="28684"/>
                                        </p:tgtEl>
                                      </p:cBhvr>
                                    </p:animEffect>
                                  </p:childTnLst>
                                </p:cTn>
                              </p:par>
                              <p:par>
                                <p:cTn id="51" presetID="52" presetClass="entr" presetSubtype="0" fill="hold" grpId="0" nodeType="withEffect">
                                  <p:stCondLst>
                                    <p:cond delay="0"/>
                                  </p:stCondLst>
                                  <p:childTnLst>
                                    <p:set>
                                      <p:cBhvr>
                                        <p:cTn id="52" dur="1" fill="hold">
                                          <p:stCondLst>
                                            <p:cond delay="0"/>
                                          </p:stCondLst>
                                        </p:cTn>
                                        <p:tgtEl>
                                          <p:spTgt spid="28686"/>
                                        </p:tgtEl>
                                        <p:attrNameLst>
                                          <p:attrName>style.visibility</p:attrName>
                                        </p:attrNameLst>
                                      </p:cBhvr>
                                      <p:to>
                                        <p:strVal val="visible"/>
                                      </p:to>
                                    </p:set>
                                    <p:animScale>
                                      <p:cBhvr>
                                        <p:cTn id="53" dur="1000" decel="50000" fill="hold">
                                          <p:stCondLst>
                                            <p:cond delay="0"/>
                                          </p:stCondLst>
                                        </p:cTn>
                                        <p:tgtEl>
                                          <p:spTgt spid="286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4" dur="1000" decel="50000" fill="hold">
                                          <p:stCondLst>
                                            <p:cond delay="0"/>
                                          </p:stCondLst>
                                        </p:cTn>
                                        <p:tgtEl>
                                          <p:spTgt spid="28686"/>
                                        </p:tgtEl>
                                        <p:attrNameLst>
                                          <p:attrName>ppt_x,ppt_y</p:attrName>
                                        </p:attrNameLst>
                                      </p:cBhvr>
                                      <p:rCtr x="0" y="0"/>
                                    </p:animMotion>
                                    <p:animEffect>
                                      <p:cBhvr>
                                        <p:cTn id="55" dur="1000"/>
                                        <p:tgtEl>
                                          <p:spTgt spid="28686"/>
                                        </p:tgtEl>
                                      </p:cBhvr>
                                    </p:animEffect>
                                  </p:childTnLst>
                                </p:cTn>
                              </p:par>
                            </p:childTnLst>
                          </p:cTn>
                        </p:par>
                        <p:par>
                          <p:cTn id="56" fill="hold" nodeType="afterGroup">
                            <p:stCondLst>
                              <p:cond delay="4900"/>
                            </p:stCondLst>
                            <p:childTnLst>
                              <p:par>
                                <p:cTn id="57" presetID="10" presetClass="entr" presetSubtype="0" fill="hold" grpId="0" nodeType="afterEffect">
                                  <p:stCondLst>
                                    <p:cond delay="0"/>
                                  </p:stCondLst>
                                  <p:childTnLst>
                                    <p:set>
                                      <p:cBhvr>
                                        <p:cTn id="58" dur="1" fill="hold">
                                          <p:stCondLst>
                                            <p:cond delay="0"/>
                                          </p:stCondLst>
                                        </p:cTn>
                                        <p:tgtEl>
                                          <p:spTgt spid="28689"/>
                                        </p:tgtEl>
                                        <p:attrNameLst>
                                          <p:attrName>style.visibility</p:attrName>
                                        </p:attrNameLst>
                                      </p:cBhvr>
                                      <p:to>
                                        <p:strVal val="visible"/>
                                      </p:to>
                                    </p:set>
                                    <p:animEffect>
                                      <p:cBhvr>
                                        <p:cTn id="59" dur="500"/>
                                        <p:tgtEl>
                                          <p:spTgt spid="28689"/>
                                        </p:tgtEl>
                                      </p:cBhvr>
                                    </p:animEffect>
                                  </p:childTnLst>
                                </p:cTn>
                              </p:par>
                            </p:childTnLst>
                          </p:cTn>
                        </p:par>
                        <p:par>
                          <p:cTn id="60" fill="hold" nodeType="afterGroup">
                            <p:stCondLst>
                              <p:cond delay="5400"/>
                            </p:stCondLst>
                            <p:childTnLst>
                              <p:par>
                                <p:cTn id="61" presetID="10" presetClass="entr" presetSubtype="0" fill="hold" grpId="0" nodeType="afterEffect">
                                  <p:stCondLst>
                                    <p:cond delay="0"/>
                                  </p:stCondLst>
                                  <p:childTnLst>
                                    <p:set>
                                      <p:cBhvr>
                                        <p:cTn id="62" dur="1" fill="hold">
                                          <p:stCondLst>
                                            <p:cond delay="0"/>
                                          </p:stCondLst>
                                        </p:cTn>
                                        <p:tgtEl>
                                          <p:spTgt spid="28692"/>
                                        </p:tgtEl>
                                        <p:attrNameLst>
                                          <p:attrName>style.visibility</p:attrName>
                                        </p:attrNameLst>
                                      </p:cBhvr>
                                      <p:to>
                                        <p:strVal val="visible"/>
                                      </p:to>
                                    </p:set>
                                    <p:animEffect>
                                      <p:cBhvr>
                                        <p:cTn id="63" dur="500"/>
                                        <p:tgtEl>
                                          <p:spTgt spid="28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28675" grpId="0" bldLvl="0" autoUpdateAnimBg="0"/>
      <p:bldP spid="28683" grpId="0" bldLvl="0" animBg="1" autoUpdateAnimBg="0"/>
      <p:bldP spid="28684" grpId="0" bldLvl="0" animBg="1" autoUpdateAnimBg="0"/>
      <p:bldP spid="28685" grpId="0" bldLvl="0" autoUpdateAnimBg="0"/>
      <p:bldP spid="28686" grpId="0" bldLvl="0" autoUpdateAnimBg="0"/>
      <p:bldP spid="28687" grpId="0" bldLvl="0" autoUpdateAnimBg="0"/>
      <p:bldP spid="28688" grpId="0" bldLvl="0" autoUpdateAnimBg="0"/>
      <p:bldP spid="28688" grpId="1" bldLvl="0" autoUpdateAnimBg="0"/>
      <p:bldP spid="28689" grpId="0" bldLvl="0" autoUpdateAnimBg="0"/>
      <p:bldP spid="28691" grpId="0" bldLvl="0" autoUpdateAnimBg="0"/>
      <p:bldP spid="28692"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3167" y="1581071"/>
            <a:ext cx="2125428" cy="1617899"/>
          </a:xfrm>
          <a:prstGeom prst="rect">
            <a:avLst/>
          </a:prstGeom>
        </p:spPr>
      </p:pic>
      <p:sp>
        <p:nvSpPr>
          <p:cNvPr id="4098" name="灯片编号占位符 4"/>
          <p:cNvSpPr>
            <a:spLocks noGrp="1"/>
          </p:cNvSpPr>
          <p:nvPr>
            <p:ph type="sldNum" sz="quarter" idx="12"/>
          </p:nvPr>
        </p:nvSpPr>
        <p:spPr>
          <a:noFill/>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73F48867-320F-4E22-A6E8-ABB5955559C0}" type="slidenum">
              <a:rPr lang="zh-CN" altLang="en-US">
                <a:solidFill>
                  <a:srgbClr val="898989"/>
                </a:solidFill>
              </a:rPr>
              <a:pPr eaLnBrk="1" hangingPunct="1"/>
              <a:t>2</a:t>
            </a:fld>
            <a:endParaRPr lang="zh-CN" altLang="en-US" sz="1800"/>
          </a:p>
        </p:txBody>
      </p:sp>
      <p:sp>
        <p:nvSpPr>
          <p:cNvPr id="2" name="矩形 3"/>
          <p:cNvSpPr>
            <a:spLocks noChangeArrowheads="1"/>
          </p:cNvSpPr>
          <p:nvPr/>
        </p:nvSpPr>
        <p:spPr bwMode="auto">
          <a:xfrm>
            <a:off x="0" y="265113"/>
            <a:ext cx="179388" cy="720725"/>
          </a:xfrm>
          <a:prstGeom prst="rect">
            <a:avLst/>
          </a:prstGeom>
          <a:solidFill>
            <a:srgbClr val="F4902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4099" name="TextBox 4"/>
          <p:cNvSpPr>
            <a:spLocks noChangeArrowheads="1"/>
          </p:cNvSpPr>
          <p:nvPr/>
        </p:nvSpPr>
        <p:spPr bwMode="auto">
          <a:xfrm>
            <a:off x="201613" y="184150"/>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3200" b="1" dirty="0" smtClean="0">
                <a:solidFill>
                  <a:srgbClr val="262626"/>
                </a:solidFill>
                <a:latin typeface="微软雅黑" pitchFamily="34" charset="-122"/>
                <a:ea typeface="微软雅黑" pitchFamily="34" charset="-122"/>
                <a:sym typeface="微软雅黑" pitchFamily="34" charset="-122"/>
              </a:rPr>
              <a:t>目錄</a:t>
            </a:r>
            <a:endParaRPr lang="zh-CN" altLang="en-US" sz="3200" b="1" dirty="0">
              <a:solidFill>
                <a:srgbClr val="262626"/>
              </a:solidFill>
              <a:latin typeface="微软雅黑" pitchFamily="34" charset="-122"/>
              <a:ea typeface="微软雅黑" pitchFamily="34" charset="-122"/>
              <a:sym typeface="微软雅黑" pitchFamily="34" charset="-122"/>
            </a:endParaRPr>
          </a:p>
        </p:txBody>
      </p:sp>
      <p:sp>
        <p:nvSpPr>
          <p:cNvPr id="4100" name="TextBox 5"/>
          <p:cNvSpPr>
            <a:spLocks noChangeArrowheads="1"/>
          </p:cNvSpPr>
          <p:nvPr/>
        </p:nvSpPr>
        <p:spPr bwMode="auto">
          <a:xfrm>
            <a:off x="179388" y="687388"/>
            <a:ext cx="1181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a:solidFill>
                  <a:srgbClr val="7F7F7F"/>
                </a:solidFill>
                <a:latin typeface="微软雅黑" pitchFamily="34" charset="-122"/>
                <a:ea typeface="微软雅黑" pitchFamily="34" charset="-122"/>
                <a:sym typeface="微软雅黑" pitchFamily="34" charset="-122"/>
              </a:rPr>
              <a:t>Contents</a:t>
            </a:r>
            <a:endParaRPr lang="zh-CN" altLang="en-US">
              <a:solidFill>
                <a:srgbClr val="7F7F7F"/>
              </a:solidFill>
              <a:latin typeface="微软雅黑" pitchFamily="34" charset="-122"/>
              <a:ea typeface="微软雅黑" pitchFamily="34" charset="-122"/>
              <a:sym typeface="微软雅黑" pitchFamily="34" charset="-122"/>
            </a:endParaRPr>
          </a:p>
        </p:txBody>
      </p:sp>
      <p:sp>
        <p:nvSpPr>
          <p:cNvPr id="4102" name="矩形 6"/>
          <p:cNvSpPr>
            <a:spLocks noChangeArrowheads="1"/>
          </p:cNvSpPr>
          <p:nvPr/>
        </p:nvSpPr>
        <p:spPr bwMode="auto">
          <a:xfrm>
            <a:off x="0" y="5570538"/>
            <a:ext cx="2266950" cy="144462"/>
          </a:xfrm>
          <a:prstGeom prst="rect">
            <a:avLst/>
          </a:prstGeom>
          <a:solidFill>
            <a:srgbClr val="F4902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4103" name="矩形 7"/>
          <p:cNvSpPr>
            <a:spLocks noChangeArrowheads="1"/>
          </p:cNvSpPr>
          <p:nvPr/>
        </p:nvSpPr>
        <p:spPr bwMode="auto">
          <a:xfrm>
            <a:off x="2266950" y="5570538"/>
            <a:ext cx="2305050" cy="144462"/>
          </a:xfrm>
          <a:prstGeom prst="rect">
            <a:avLst/>
          </a:prstGeom>
          <a:solidFill>
            <a:srgbClr val="EE363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4104" name="矩形 8"/>
          <p:cNvSpPr>
            <a:spLocks noChangeArrowheads="1"/>
          </p:cNvSpPr>
          <p:nvPr/>
        </p:nvSpPr>
        <p:spPr bwMode="auto">
          <a:xfrm>
            <a:off x="4572000" y="5570538"/>
            <a:ext cx="2266950" cy="144462"/>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4105" name="矩形 9"/>
          <p:cNvSpPr>
            <a:spLocks noChangeArrowheads="1"/>
          </p:cNvSpPr>
          <p:nvPr/>
        </p:nvSpPr>
        <p:spPr bwMode="auto">
          <a:xfrm>
            <a:off x="6838950" y="5570538"/>
            <a:ext cx="2305050" cy="144462"/>
          </a:xfrm>
          <a:prstGeom prst="rect">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grpSp>
        <p:nvGrpSpPr>
          <p:cNvPr id="4109" name="组合 30"/>
          <p:cNvGrpSpPr>
            <a:grpSpLocks/>
          </p:cNvGrpSpPr>
          <p:nvPr/>
        </p:nvGrpSpPr>
        <p:grpSpPr bwMode="auto">
          <a:xfrm>
            <a:off x="1555750" y="3238500"/>
            <a:ext cx="1249118" cy="358496"/>
            <a:chOff x="0" y="0"/>
            <a:chExt cx="1248941" cy="359033"/>
          </a:xfrm>
        </p:grpSpPr>
        <p:sp>
          <p:nvSpPr>
            <p:cNvPr id="4121" name="矩形 23"/>
            <p:cNvSpPr>
              <a:spLocks noChangeArrowheads="1"/>
            </p:cNvSpPr>
            <p:nvPr/>
          </p:nvSpPr>
          <p:spPr bwMode="auto">
            <a:xfrm>
              <a:off x="0" y="0"/>
              <a:ext cx="1248940" cy="348184"/>
            </a:xfrm>
            <a:prstGeom prst="rect">
              <a:avLst/>
            </a:prstGeom>
            <a:solidFill>
              <a:srgbClr val="F4902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4122" name="TextBox 19"/>
            <p:cNvSpPr>
              <a:spLocks noChangeArrowheads="1"/>
            </p:cNvSpPr>
            <p:nvPr/>
          </p:nvSpPr>
          <p:spPr bwMode="auto">
            <a:xfrm>
              <a:off x="38525" y="19972"/>
              <a:ext cx="1210416" cy="33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600" b="1" dirty="0" smtClean="0">
                  <a:solidFill>
                    <a:schemeClr val="bg1"/>
                  </a:solidFill>
                  <a:latin typeface="微软雅黑" pitchFamily="34" charset="-122"/>
                  <a:ea typeface="微软雅黑" pitchFamily="34" charset="-122"/>
                  <a:sym typeface="微软雅黑" pitchFamily="34" charset="-122"/>
                </a:rPr>
                <a:t>背景小貼士</a:t>
              </a:r>
              <a:endParaRPr lang="zh-CN" altLang="en-US" sz="1600" b="1" dirty="0">
                <a:solidFill>
                  <a:schemeClr val="bg1"/>
                </a:solidFill>
                <a:latin typeface="微软雅黑" pitchFamily="34" charset="-122"/>
                <a:ea typeface="微软雅黑" pitchFamily="34" charset="-122"/>
                <a:sym typeface="微软雅黑" pitchFamily="34" charset="-122"/>
              </a:endParaRPr>
            </a:p>
          </p:txBody>
        </p:sp>
      </p:grpSp>
      <p:grpSp>
        <p:nvGrpSpPr>
          <p:cNvPr id="4112" name="组合 31"/>
          <p:cNvGrpSpPr>
            <a:grpSpLocks/>
          </p:cNvGrpSpPr>
          <p:nvPr/>
        </p:nvGrpSpPr>
        <p:grpSpPr bwMode="auto">
          <a:xfrm>
            <a:off x="3219581" y="4100513"/>
            <a:ext cx="1253994" cy="378901"/>
            <a:chOff x="6488" y="0"/>
            <a:chExt cx="1255396" cy="379470"/>
          </a:xfrm>
        </p:grpSpPr>
        <p:sp>
          <p:nvSpPr>
            <p:cNvPr id="4119" name="矩形 24"/>
            <p:cNvSpPr>
              <a:spLocks noChangeArrowheads="1"/>
            </p:cNvSpPr>
            <p:nvPr/>
          </p:nvSpPr>
          <p:spPr bwMode="auto">
            <a:xfrm>
              <a:off x="6488" y="0"/>
              <a:ext cx="1255396" cy="348184"/>
            </a:xfrm>
            <a:prstGeom prst="rect">
              <a:avLst/>
            </a:prstGeom>
            <a:solidFill>
              <a:srgbClr val="EE363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4120" name="TextBox 25"/>
            <p:cNvSpPr>
              <a:spLocks noChangeArrowheads="1"/>
            </p:cNvSpPr>
            <p:nvPr/>
          </p:nvSpPr>
          <p:spPr bwMode="auto">
            <a:xfrm>
              <a:off x="182276" y="40407"/>
              <a:ext cx="1006527" cy="33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600" b="1" dirty="0">
                  <a:solidFill>
                    <a:schemeClr val="bg1"/>
                  </a:solidFill>
                  <a:latin typeface="微软雅黑" pitchFamily="34" charset="-122"/>
                  <a:ea typeface="微软雅黑" pitchFamily="34" charset="-122"/>
                  <a:sym typeface="微软雅黑" pitchFamily="34" charset="-122"/>
                </a:rPr>
                <a:t>學在社科</a:t>
              </a:r>
            </a:p>
          </p:txBody>
        </p:sp>
      </p:grpSp>
      <p:grpSp>
        <p:nvGrpSpPr>
          <p:cNvPr id="4115" name="组合 32"/>
          <p:cNvGrpSpPr>
            <a:grpSpLocks/>
          </p:cNvGrpSpPr>
          <p:nvPr/>
        </p:nvGrpSpPr>
        <p:grpSpPr bwMode="auto">
          <a:xfrm>
            <a:off x="4762771" y="3198970"/>
            <a:ext cx="1262062" cy="358496"/>
            <a:chOff x="-92188" y="47853"/>
            <a:chExt cx="1261884" cy="359033"/>
          </a:xfrm>
        </p:grpSpPr>
        <p:sp>
          <p:nvSpPr>
            <p:cNvPr id="4117" name="矩形 26"/>
            <p:cNvSpPr>
              <a:spLocks noChangeArrowheads="1"/>
            </p:cNvSpPr>
            <p:nvPr/>
          </p:nvSpPr>
          <p:spPr bwMode="auto">
            <a:xfrm>
              <a:off x="-92188" y="47853"/>
              <a:ext cx="1261884" cy="348184"/>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4" name="TextBox 27"/>
            <p:cNvSpPr>
              <a:spLocks noChangeArrowheads="1"/>
            </p:cNvSpPr>
            <p:nvPr/>
          </p:nvSpPr>
          <p:spPr bwMode="auto">
            <a:xfrm>
              <a:off x="87412" y="67825"/>
              <a:ext cx="1005261" cy="33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600" b="1" dirty="0">
                  <a:solidFill>
                    <a:schemeClr val="bg1"/>
                  </a:solidFill>
                  <a:latin typeface="微软雅黑" pitchFamily="34" charset="-122"/>
                  <a:ea typeface="微软雅黑" pitchFamily="34" charset="-122"/>
                  <a:sym typeface="微软雅黑" pitchFamily="34" charset="-122"/>
                </a:rPr>
                <a:t>玩在社科</a:t>
              </a:r>
            </a:p>
          </p:txBody>
        </p:sp>
      </p:grpSp>
      <p:grpSp>
        <p:nvGrpSpPr>
          <p:cNvPr id="4118" name="组合 33"/>
          <p:cNvGrpSpPr>
            <a:grpSpLocks/>
          </p:cNvGrpSpPr>
          <p:nvPr/>
        </p:nvGrpSpPr>
        <p:grpSpPr bwMode="auto">
          <a:xfrm>
            <a:off x="6651221" y="4069142"/>
            <a:ext cx="1726399" cy="410271"/>
            <a:chOff x="205270" y="142675"/>
            <a:chExt cx="1269846" cy="410886"/>
          </a:xfrm>
        </p:grpSpPr>
        <p:sp>
          <p:nvSpPr>
            <p:cNvPr id="5" name="矩形 28"/>
            <p:cNvSpPr>
              <a:spLocks noChangeArrowheads="1"/>
            </p:cNvSpPr>
            <p:nvPr/>
          </p:nvSpPr>
          <p:spPr bwMode="auto">
            <a:xfrm>
              <a:off x="205270" y="142675"/>
              <a:ext cx="1269846" cy="348184"/>
            </a:xfrm>
            <a:prstGeom prst="rect">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4116" name="TextBox 29"/>
            <p:cNvSpPr>
              <a:spLocks noChangeArrowheads="1"/>
            </p:cNvSpPr>
            <p:nvPr/>
          </p:nvSpPr>
          <p:spPr bwMode="auto">
            <a:xfrm>
              <a:off x="394972" y="214499"/>
              <a:ext cx="890443" cy="33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600" b="1" dirty="0">
                  <a:solidFill>
                    <a:schemeClr val="bg1"/>
                  </a:solidFill>
                  <a:latin typeface="微软雅黑" pitchFamily="34" charset="-122"/>
                  <a:ea typeface="微软雅黑" pitchFamily="34" charset="-122"/>
                  <a:sym typeface="微软雅黑" pitchFamily="34" charset="-122"/>
                </a:rPr>
                <a:t>成長在社科</a:t>
              </a:r>
            </a:p>
          </p:txBody>
        </p:sp>
      </p:gr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38" y="1476375"/>
            <a:ext cx="2275490" cy="1762125"/>
          </a:xfrm>
          <a:prstGeom prst="rect">
            <a:avLst/>
          </a:prstGeom>
        </p:spPr>
      </p:pic>
      <p:pic>
        <p:nvPicPr>
          <p:cNvPr id="9" name="圖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844" y="2380976"/>
            <a:ext cx="2062927" cy="1754932"/>
          </a:xfrm>
          <a:prstGeom prst="rect">
            <a:avLst/>
          </a:prstGeom>
        </p:spPr>
      </p:pic>
      <p:pic>
        <p:nvPicPr>
          <p:cNvPr id="3" name="圖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4156" y="2483891"/>
            <a:ext cx="2167268" cy="1625452"/>
          </a:xfrm>
          <a:prstGeom prst="rect">
            <a:avLst/>
          </a:prstGeom>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childTnLst>
                          </p:cTn>
                        </p:par>
                        <p:par>
                          <p:cTn id="8" fill="hold" nodeType="afterGroup">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4099"/>
                                        </p:tgtEl>
                                        <p:attrNameLst>
                                          <p:attrName>style.visibility</p:attrName>
                                        </p:attrNameLst>
                                      </p:cBhvr>
                                      <p:to>
                                        <p:strVal val="visible"/>
                                      </p:to>
                                    </p:set>
                                    <p:anim calcmode="lin" valueType="num">
                                      <p:cBhvr>
                                        <p:cTn id="11" dur="500" decel="50000" fill="hold">
                                          <p:stCondLst>
                                            <p:cond delay="0"/>
                                          </p:stCondLst>
                                        </p:cTn>
                                        <p:tgtEl>
                                          <p:spTgt spid="4099"/>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4099"/>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4099"/>
                                        </p:tgtEl>
                                        <p:attrNameLst>
                                          <p:attrName>ppt_w</p:attrName>
                                        </p:attrNameLst>
                                      </p:cBhvr>
                                      <p:tavLst>
                                        <p:tav tm="0">
                                          <p:val>
                                            <p:strVal val="#ppt_w*.05"/>
                                          </p:val>
                                        </p:tav>
                                        <p:tav tm="100000">
                                          <p:val>
                                            <p:strVal val="#ppt_w"/>
                                          </p:val>
                                        </p:tav>
                                      </p:tavLst>
                                    </p:anim>
                                    <p:anim calcmode="lin" valueType="num">
                                      <p:cBhvr>
                                        <p:cTn id="14" dur="1000" fill="hold"/>
                                        <p:tgtEl>
                                          <p:spTgt spid="4099"/>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4099"/>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4099"/>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4099"/>
                                        </p:tgtEl>
                                        <p:attrNameLst>
                                          <p:attrName>ppt_y</p:attrName>
                                        </p:attrNameLst>
                                      </p:cBhvr>
                                      <p:tavLst>
                                        <p:tav tm="0">
                                          <p:val>
                                            <p:strVal val="#ppt_y+.1"/>
                                          </p:val>
                                        </p:tav>
                                        <p:tav tm="100000">
                                          <p:val>
                                            <p:strVal val="#ppt_y"/>
                                          </p:val>
                                        </p:tav>
                                      </p:tavLst>
                                    </p:anim>
                                    <p:animEffect>
                                      <p:cBhvr>
                                        <p:cTn id="18" dur="1000" decel="50000">
                                          <p:stCondLst>
                                            <p:cond delay="0"/>
                                          </p:stCondLst>
                                        </p:cTn>
                                        <p:tgtEl>
                                          <p:spTgt spid="4099"/>
                                        </p:tgtEl>
                                      </p:cBhvr>
                                    </p:animEffect>
                                  </p:childTnLst>
                                </p:cTn>
                              </p:par>
                            </p:childTnLst>
                          </p:cTn>
                        </p:par>
                        <p:par>
                          <p:cTn id="19" fill="hold" nodeType="afterGroup">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4100"/>
                                        </p:tgtEl>
                                        <p:attrNameLst>
                                          <p:attrName>style.visibility</p:attrName>
                                        </p:attrNameLst>
                                      </p:cBhvr>
                                      <p:to>
                                        <p:strVal val="visible"/>
                                      </p:to>
                                    </p:set>
                                    <p:anim calcmode="lin" valueType="num">
                                      <p:cBhvr>
                                        <p:cTn id="22" dur="500" fill="hold"/>
                                        <p:tgtEl>
                                          <p:spTgt spid="4100"/>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100"/>
                                        </p:tgtEl>
                                        <p:attrNameLst>
                                          <p:attrName>ppt_y</p:attrName>
                                        </p:attrNameLst>
                                      </p:cBhvr>
                                      <p:tavLst>
                                        <p:tav tm="0">
                                          <p:val>
                                            <p:strVal val="#ppt_y"/>
                                          </p:val>
                                        </p:tav>
                                        <p:tav tm="100000">
                                          <p:val>
                                            <p:strVal val="#ppt_y"/>
                                          </p:val>
                                        </p:tav>
                                      </p:tavLst>
                                    </p:anim>
                                    <p:anim calcmode="lin" valueType="num">
                                      <p:cBhvr>
                                        <p:cTn id="24" dur="500" fill="hold"/>
                                        <p:tgtEl>
                                          <p:spTgt spid="4100"/>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100"/>
                                        </p:tgtEl>
                                        <p:attrNameLst>
                                          <p:attrName>ppt_w</p:attrName>
                                        </p:attrNameLst>
                                      </p:cBhvr>
                                      <p:tavLst>
                                        <p:tav tm="0">
                                          <p:val>
                                            <p:strVal val="#ppt_w/10"/>
                                          </p:val>
                                        </p:tav>
                                        <p:tav tm="50000">
                                          <p:val>
                                            <p:strVal val="#ppt_w+.01"/>
                                          </p:val>
                                        </p:tav>
                                        <p:tav tm="100000">
                                          <p:val>
                                            <p:strVal val="#ppt_w"/>
                                          </p:val>
                                        </p:tav>
                                      </p:tavLst>
                                    </p:anim>
                                    <p:animEffect>
                                      <p:cBhvr>
                                        <p:cTn id="26" dur="500" tmFilter="0,0; .5, 1; 1, 1"/>
                                        <p:tgtEl>
                                          <p:spTgt spid="4100"/>
                                        </p:tgtEl>
                                      </p:cBhvr>
                                    </p:animEffect>
                                  </p:childTnLst>
                                </p:cTn>
                              </p:par>
                            </p:childTnLst>
                          </p:cTn>
                        </p:par>
                        <p:par>
                          <p:cTn id="27" fill="hold" nodeType="afterGroup">
                            <p:stCondLst>
                              <p:cond delay="2350"/>
                            </p:stCondLst>
                            <p:childTnLst>
                              <p:par>
                                <p:cTn id="28" presetID="16" presetClass="entr" presetSubtype="37" fill="hold" nodeType="afterEffect">
                                  <p:stCondLst>
                                    <p:cond delay="0"/>
                                  </p:stCondLst>
                                  <p:childTnLst>
                                    <p:set>
                                      <p:cBhvr>
                                        <p:cTn id="29" dur="1" fill="hold">
                                          <p:stCondLst>
                                            <p:cond delay="0"/>
                                          </p:stCondLst>
                                        </p:cTn>
                                        <p:tgtEl>
                                          <p:spTgt spid="4109"/>
                                        </p:tgtEl>
                                        <p:attrNameLst>
                                          <p:attrName>style.visibility</p:attrName>
                                        </p:attrNameLst>
                                      </p:cBhvr>
                                      <p:to>
                                        <p:strVal val="visible"/>
                                      </p:to>
                                    </p:set>
                                    <p:animEffect>
                                      <p:cBhvr>
                                        <p:cTn id="30" dur="500"/>
                                        <p:tgtEl>
                                          <p:spTgt spid="4109"/>
                                        </p:tgtEl>
                                      </p:cBhvr>
                                    </p:animEffect>
                                  </p:childTnLst>
                                </p:cTn>
                              </p:par>
                            </p:childTnLst>
                          </p:cTn>
                        </p:par>
                        <p:par>
                          <p:cTn id="31" fill="hold" nodeType="afterGroup">
                            <p:stCondLst>
                              <p:cond delay="2850"/>
                            </p:stCondLst>
                            <p:childTnLst>
                              <p:par>
                                <p:cTn id="32" presetID="16" presetClass="entr" presetSubtype="37" fill="hold" nodeType="afterEffect">
                                  <p:stCondLst>
                                    <p:cond delay="0"/>
                                  </p:stCondLst>
                                  <p:childTnLst>
                                    <p:set>
                                      <p:cBhvr>
                                        <p:cTn id="33" dur="1" fill="hold">
                                          <p:stCondLst>
                                            <p:cond delay="0"/>
                                          </p:stCondLst>
                                        </p:cTn>
                                        <p:tgtEl>
                                          <p:spTgt spid="4112"/>
                                        </p:tgtEl>
                                        <p:attrNameLst>
                                          <p:attrName>style.visibility</p:attrName>
                                        </p:attrNameLst>
                                      </p:cBhvr>
                                      <p:to>
                                        <p:strVal val="visible"/>
                                      </p:to>
                                    </p:set>
                                    <p:animEffect>
                                      <p:cBhvr>
                                        <p:cTn id="34" dur="500"/>
                                        <p:tgtEl>
                                          <p:spTgt spid="4112"/>
                                        </p:tgtEl>
                                      </p:cBhvr>
                                    </p:animEffect>
                                  </p:childTnLst>
                                </p:cTn>
                              </p:par>
                            </p:childTnLst>
                          </p:cTn>
                        </p:par>
                        <p:par>
                          <p:cTn id="35" fill="hold" nodeType="afterGroup">
                            <p:stCondLst>
                              <p:cond delay="3350"/>
                            </p:stCondLst>
                            <p:childTnLst>
                              <p:par>
                                <p:cTn id="36" presetID="16" presetClass="entr" presetSubtype="37" fill="hold" nodeType="afterEffect">
                                  <p:stCondLst>
                                    <p:cond delay="0"/>
                                  </p:stCondLst>
                                  <p:childTnLst>
                                    <p:set>
                                      <p:cBhvr>
                                        <p:cTn id="37" dur="1" fill="hold">
                                          <p:stCondLst>
                                            <p:cond delay="0"/>
                                          </p:stCondLst>
                                        </p:cTn>
                                        <p:tgtEl>
                                          <p:spTgt spid="4115"/>
                                        </p:tgtEl>
                                        <p:attrNameLst>
                                          <p:attrName>style.visibility</p:attrName>
                                        </p:attrNameLst>
                                      </p:cBhvr>
                                      <p:to>
                                        <p:strVal val="visible"/>
                                      </p:to>
                                    </p:set>
                                    <p:animEffect>
                                      <p:cBhvr>
                                        <p:cTn id="38" dur="500"/>
                                        <p:tgtEl>
                                          <p:spTgt spid="4115"/>
                                        </p:tgtEl>
                                      </p:cBhvr>
                                    </p:animEffect>
                                  </p:childTnLst>
                                </p:cTn>
                              </p:par>
                            </p:childTnLst>
                          </p:cTn>
                        </p:par>
                        <p:par>
                          <p:cTn id="39" fill="hold" nodeType="afterGroup">
                            <p:stCondLst>
                              <p:cond delay="3850"/>
                            </p:stCondLst>
                            <p:childTnLst>
                              <p:par>
                                <p:cTn id="40" presetID="16" presetClass="entr" presetSubtype="37" fill="hold" nodeType="afterEffect">
                                  <p:stCondLst>
                                    <p:cond delay="0"/>
                                  </p:stCondLst>
                                  <p:childTnLst>
                                    <p:set>
                                      <p:cBhvr>
                                        <p:cTn id="41" dur="1" fill="hold">
                                          <p:stCondLst>
                                            <p:cond delay="0"/>
                                          </p:stCondLst>
                                        </p:cTn>
                                        <p:tgtEl>
                                          <p:spTgt spid="4118"/>
                                        </p:tgtEl>
                                        <p:attrNameLst>
                                          <p:attrName>style.visibility</p:attrName>
                                        </p:attrNameLst>
                                      </p:cBhvr>
                                      <p:to>
                                        <p:strVal val="visible"/>
                                      </p:to>
                                    </p:set>
                                    <p:animEffect>
                                      <p:cBhvr>
                                        <p:cTn id="42" dur="500"/>
                                        <p:tgtEl>
                                          <p:spTgt spid="4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4099" grpId="0" bldLvl="0" autoUpdateAnimBg="0"/>
      <p:bldP spid="4100" grpId="0" bldLvl="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0" y="265113"/>
            <a:ext cx="179388" cy="720725"/>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1" name="TextBox 4"/>
          <p:cNvSpPr>
            <a:spLocks noChangeArrowheads="1"/>
          </p:cNvSpPr>
          <p:nvPr/>
        </p:nvSpPr>
        <p:spPr bwMode="auto">
          <a:xfrm>
            <a:off x="201614" y="184151"/>
            <a:ext cx="17267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800" dirty="0" smtClean="0">
                <a:solidFill>
                  <a:srgbClr val="262626"/>
                </a:solidFill>
                <a:latin typeface="微软雅黑" pitchFamily="34" charset="-122"/>
                <a:ea typeface="微软雅黑" pitchFamily="34" charset="-122"/>
                <a:sym typeface="微软雅黑" pitchFamily="34" charset="-122"/>
              </a:rPr>
              <a:t> </a:t>
            </a:r>
            <a:r>
              <a:rPr lang="zh-CN" altLang="en-US" sz="2800" b="1" dirty="0">
                <a:solidFill>
                  <a:srgbClr val="262626"/>
                </a:solidFill>
                <a:latin typeface="微软雅黑" pitchFamily="34" charset="-122"/>
                <a:ea typeface="微软雅黑" pitchFamily="34" charset="-122"/>
                <a:sym typeface="微软雅黑" pitchFamily="34" charset="-122"/>
              </a:rPr>
              <a:t>地政</a:t>
            </a:r>
            <a:r>
              <a:rPr lang="zh-CN" altLang="en-US" sz="2800" b="1" dirty="0" smtClean="0">
                <a:solidFill>
                  <a:srgbClr val="262626"/>
                </a:solidFill>
                <a:latin typeface="微软雅黑" pitchFamily="34" charset="-122"/>
                <a:ea typeface="微软雅黑" pitchFamily="34" charset="-122"/>
                <a:sym typeface="微软雅黑" pitchFamily="34" charset="-122"/>
              </a:rPr>
              <a:t>學系</a:t>
            </a:r>
            <a:endParaRPr lang="zh-CN" altLang="en-US" sz="2800" b="1" dirty="0">
              <a:solidFill>
                <a:srgbClr val="262626"/>
              </a:solidFill>
              <a:latin typeface="微软雅黑" pitchFamily="34" charset="-122"/>
              <a:ea typeface="微软雅黑" pitchFamily="34" charset="-122"/>
              <a:sym typeface="微软雅黑" pitchFamily="34" charset="-122"/>
            </a:endParaRPr>
          </a:p>
        </p:txBody>
      </p:sp>
      <p:sp>
        <p:nvSpPr>
          <p:cNvPr id="27654" name="矩形 6"/>
          <p:cNvSpPr>
            <a:spLocks noChangeArrowheads="1"/>
          </p:cNvSpPr>
          <p:nvPr/>
        </p:nvSpPr>
        <p:spPr bwMode="auto">
          <a:xfrm>
            <a:off x="0" y="5570538"/>
            <a:ext cx="2266950" cy="144462"/>
          </a:xfrm>
          <a:prstGeom prst="rect">
            <a:avLst/>
          </a:prstGeom>
          <a:solidFill>
            <a:srgbClr val="F4902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5" name="矩形 7"/>
          <p:cNvSpPr>
            <a:spLocks noChangeArrowheads="1"/>
          </p:cNvSpPr>
          <p:nvPr/>
        </p:nvSpPr>
        <p:spPr bwMode="auto">
          <a:xfrm>
            <a:off x="2266950" y="5570538"/>
            <a:ext cx="2305050" cy="144462"/>
          </a:xfrm>
          <a:prstGeom prst="rect">
            <a:avLst/>
          </a:prstGeom>
          <a:solidFill>
            <a:srgbClr val="EE363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6" name="矩形 8"/>
          <p:cNvSpPr>
            <a:spLocks noChangeArrowheads="1"/>
          </p:cNvSpPr>
          <p:nvPr/>
        </p:nvSpPr>
        <p:spPr bwMode="auto">
          <a:xfrm>
            <a:off x="4572000" y="5570538"/>
            <a:ext cx="2266950" cy="144462"/>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7" name="矩形 9"/>
          <p:cNvSpPr>
            <a:spLocks noChangeArrowheads="1"/>
          </p:cNvSpPr>
          <p:nvPr/>
        </p:nvSpPr>
        <p:spPr bwMode="auto">
          <a:xfrm>
            <a:off x="6838950" y="5570538"/>
            <a:ext cx="2305050" cy="144462"/>
          </a:xfrm>
          <a:prstGeom prst="rect">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6" name="矩形 5"/>
          <p:cNvSpPr/>
          <p:nvPr/>
        </p:nvSpPr>
        <p:spPr bwMode="auto">
          <a:xfrm>
            <a:off x="778938" y="3488723"/>
            <a:ext cx="1223111" cy="339481"/>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5" name="文字方塊 4"/>
          <p:cNvSpPr txBox="1"/>
          <p:nvPr/>
        </p:nvSpPr>
        <p:spPr>
          <a:xfrm>
            <a:off x="909156" y="3488724"/>
            <a:ext cx="962674" cy="369332"/>
          </a:xfrm>
          <a:prstGeom prst="rect">
            <a:avLst/>
          </a:prstGeom>
          <a:noFill/>
        </p:spPr>
        <p:txBody>
          <a:bodyPr wrap="square" rtlCol="0">
            <a:spAutoFit/>
          </a:bodyPr>
          <a:lstStyle/>
          <a:p>
            <a:r>
              <a:rPr lang="zh-CN" altLang="en-US" b="1" dirty="0" smtClean="0">
                <a:latin typeface="黑体" panose="02010609060101010101" pitchFamily="49" charset="-122"/>
                <a:ea typeface="黑体" panose="02010609060101010101" pitchFamily="49" charset="-122"/>
              </a:rPr>
              <a:t>嚴云農</a:t>
            </a:r>
            <a:endParaRPr lang="zh-CN" altLang="en-US" b="1" dirty="0">
              <a:latin typeface="黑体" panose="02010609060101010101" pitchFamily="49" charset="-122"/>
              <a:ea typeface="黑体" panose="02010609060101010101" pitchFamily="49" charset="-122"/>
            </a:endParaRPr>
          </a:p>
        </p:txBody>
      </p:sp>
      <p:pic>
        <p:nvPicPr>
          <p:cNvPr id="14" name="圖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8925" y="0"/>
            <a:ext cx="3185075" cy="5570538"/>
          </a:xfrm>
          <a:prstGeom prst="rect">
            <a:avLst/>
          </a:prstGeom>
        </p:spPr>
      </p:pic>
      <p:sp>
        <p:nvSpPr>
          <p:cNvPr id="9" name="文字方塊 8"/>
          <p:cNvSpPr txBox="1"/>
          <p:nvPr/>
        </p:nvSpPr>
        <p:spPr>
          <a:xfrm>
            <a:off x="611670" y="4009596"/>
            <a:ext cx="1684839" cy="523220"/>
          </a:xfrm>
          <a:prstGeom prst="rect">
            <a:avLst/>
          </a:prstGeom>
          <a:noFill/>
        </p:spPr>
        <p:txBody>
          <a:bodyPr wrap="square" rtlCol="0">
            <a:spAutoFit/>
          </a:bodyPr>
          <a:lstStyle/>
          <a:p>
            <a:r>
              <a:rPr lang="zh-CN" altLang="en-US" sz="1400" b="1" dirty="0" smtClean="0">
                <a:solidFill>
                  <a:srgbClr val="3F3F3F"/>
                </a:solidFill>
                <a:latin typeface="方正兰亭粗黑_GBK" charset="-122"/>
              </a:rPr>
              <a:t>填詞人、小說家</a:t>
            </a:r>
            <a:endParaRPr lang="en-US" altLang="zh-CN" sz="1400" b="1" dirty="0" smtClean="0">
              <a:solidFill>
                <a:srgbClr val="3F3F3F"/>
              </a:solidFill>
              <a:latin typeface="方正兰亭粗黑_GBK" charset="-122"/>
            </a:endParaRPr>
          </a:p>
          <a:p>
            <a:endParaRPr lang="zh-TW" altLang="en-US" sz="1400" b="1" dirty="0">
              <a:solidFill>
                <a:srgbClr val="3F3F3F"/>
              </a:solidFill>
              <a:latin typeface="方正兰亭粗黑_GBK" charset="-122"/>
            </a:endParaRPr>
          </a:p>
        </p:txBody>
      </p:sp>
      <p:sp>
        <p:nvSpPr>
          <p:cNvPr id="10" name="文字方塊 9"/>
          <p:cNvSpPr txBox="1"/>
          <p:nvPr/>
        </p:nvSpPr>
        <p:spPr>
          <a:xfrm>
            <a:off x="3366709" y="2137440"/>
            <a:ext cx="1565321" cy="307777"/>
          </a:xfrm>
          <a:prstGeom prst="rect">
            <a:avLst/>
          </a:prstGeom>
          <a:noFill/>
        </p:spPr>
        <p:txBody>
          <a:bodyPr wrap="square" rtlCol="0">
            <a:spAutoFit/>
          </a:bodyPr>
          <a:lstStyle/>
          <a:p>
            <a:r>
              <a:rPr lang="zh-TW" altLang="en-US" sz="1400" b="1" dirty="0" smtClean="0">
                <a:solidFill>
                  <a:srgbClr val="3F3F3F"/>
                </a:solidFill>
                <a:latin typeface="方正兰亭粗黑_GBK" charset="-122"/>
              </a:rPr>
              <a:t>國民黨</a:t>
            </a:r>
            <a:r>
              <a:rPr lang="zh-CN" altLang="en-US" sz="1400" b="1" dirty="0" smtClean="0">
                <a:solidFill>
                  <a:srgbClr val="3F3F3F"/>
                </a:solidFill>
                <a:latin typeface="方正兰亭粗黑_GBK" charset="-122"/>
              </a:rPr>
              <a:t>立</a:t>
            </a:r>
            <a:r>
              <a:rPr lang="zh-CN" altLang="en-US" sz="1400" b="1" dirty="0">
                <a:solidFill>
                  <a:srgbClr val="3F3F3F"/>
                </a:solidFill>
                <a:latin typeface="方正兰亭粗黑_GBK" charset="-122"/>
              </a:rPr>
              <a:t>法委員</a:t>
            </a:r>
            <a:endParaRPr lang="zh-TW" altLang="en-US" sz="1400" b="1" dirty="0">
              <a:solidFill>
                <a:srgbClr val="3F3F3F"/>
              </a:solidFill>
              <a:latin typeface="方正兰亭粗黑_GBK" charset="-122"/>
            </a:endParaRPr>
          </a:p>
        </p:txBody>
      </p:sp>
      <p:cxnSp>
        <p:nvCxnSpPr>
          <p:cNvPr id="19" name="直線接點 18"/>
          <p:cNvCxnSpPr/>
          <p:nvPr/>
        </p:nvCxnSpPr>
        <p:spPr bwMode="auto">
          <a:xfrm>
            <a:off x="286359" y="4000878"/>
            <a:ext cx="0" cy="368748"/>
          </a:xfrm>
          <a:prstGeom prst="line">
            <a:avLst/>
          </a:prstGeom>
          <a:solidFill>
            <a:schemeClr val="accent1"/>
          </a:solidFill>
          <a:ln w="158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接點 20"/>
          <p:cNvCxnSpPr/>
          <p:nvPr/>
        </p:nvCxnSpPr>
        <p:spPr bwMode="auto">
          <a:xfrm>
            <a:off x="3275184" y="2137440"/>
            <a:ext cx="0" cy="243172"/>
          </a:xfrm>
          <a:prstGeom prst="line">
            <a:avLst/>
          </a:prstGeom>
          <a:solidFill>
            <a:schemeClr val="accent1"/>
          </a:solidFill>
          <a:ln w="158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614" y="1705404"/>
            <a:ext cx="2377760" cy="1783320"/>
          </a:xfrm>
          <a:prstGeom prst="rect">
            <a:avLst/>
          </a:prstGeom>
        </p:spPr>
      </p:pic>
      <p:grpSp>
        <p:nvGrpSpPr>
          <p:cNvPr id="3" name="群組 19"/>
          <p:cNvGrpSpPr/>
          <p:nvPr/>
        </p:nvGrpSpPr>
        <p:grpSpPr>
          <a:xfrm>
            <a:off x="3059874" y="2713488"/>
            <a:ext cx="2450952" cy="2225412"/>
            <a:chOff x="3055798" y="2905734"/>
            <a:chExt cx="2450952" cy="2225412"/>
          </a:xfrm>
        </p:grpSpPr>
        <p:grpSp>
          <p:nvGrpSpPr>
            <p:cNvPr id="4" name="群組 3"/>
            <p:cNvGrpSpPr/>
            <p:nvPr/>
          </p:nvGrpSpPr>
          <p:grpSpPr>
            <a:xfrm>
              <a:off x="3593516" y="4710120"/>
              <a:ext cx="1375515" cy="421026"/>
              <a:chOff x="5396961" y="4335101"/>
              <a:chExt cx="1440120" cy="401598"/>
            </a:xfrm>
          </p:grpSpPr>
          <p:sp>
            <p:nvSpPr>
              <p:cNvPr id="17" name="矩形 16"/>
              <p:cNvSpPr/>
              <p:nvPr/>
            </p:nvSpPr>
            <p:spPr bwMode="auto">
              <a:xfrm>
                <a:off x="5396961" y="4367367"/>
                <a:ext cx="1440120" cy="369332"/>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8" name="文字方塊 17"/>
              <p:cNvSpPr txBox="1"/>
              <p:nvPr/>
            </p:nvSpPr>
            <p:spPr>
              <a:xfrm>
                <a:off x="5550283" y="4335101"/>
                <a:ext cx="1133475" cy="352289"/>
              </a:xfrm>
              <a:prstGeom prst="rect">
                <a:avLst/>
              </a:prstGeom>
              <a:noFill/>
            </p:spPr>
            <p:txBody>
              <a:bodyPr wrap="square" rtlCol="0">
                <a:spAutoFit/>
              </a:bodyPr>
              <a:lstStyle/>
              <a:p>
                <a:r>
                  <a:rPr lang="zh-CN" altLang="en-US" b="1" dirty="0">
                    <a:latin typeface="黑体" panose="02010609060101010101" pitchFamily="49" charset="-122"/>
                    <a:ea typeface="黑体" panose="02010609060101010101" pitchFamily="49" charset="-122"/>
                  </a:rPr>
                  <a:t>盧秀燕</a:t>
                </a:r>
              </a:p>
            </p:txBody>
          </p:sp>
        </p:grpSp>
        <p:pic>
          <p:nvPicPr>
            <p:cNvPr id="16" name="圖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5798" y="2905734"/>
              <a:ext cx="2450952" cy="1838214"/>
            </a:xfrm>
            <a:prstGeom prst="rect">
              <a:avLst/>
            </a:prstGeom>
          </p:spPr>
        </p:pic>
      </p:grpSp>
    </p:spTree>
    <p:extLst>
      <p:ext uri="{BB962C8B-B14F-4D97-AF65-F5344CB8AC3E}">
        <p14:creationId xmlns:p14="http://schemas.microsoft.com/office/powerpoint/2010/main" val="2894346187"/>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par>
                                <p:cTn id="8" presetID="25" presetClass="entr" presetSubtype="0" fill="hold" grpId="0" nodeType="withEffect">
                                  <p:stCondLst>
                                    <p:cond delay="0"/>
                                  </p:stCondLst>
                                  <p:childTnLst>
                                    <p:set>
                                      <p:cBhvr>
                                        <p:cTn id="9" dur="1" fill="hold">
                                          <p:stCondLst>
                                            <p:cond delay="0"/>
                                          </p:stCondLst>
                                        </p:cTn>
                                        <p:tgtEl>
                                          <p:spTgt spid="27651"/>
                                        </p:tgtEl>
                                        <p:attrNameLst>
                                          <p:attrName>style.visibility</p:attrName>
                                        </p:attrNameLst>
                                      </p:cBhvr>
                                      <p:to>
                                        <p:strVal val="visible"/>
                                      </p:to>
                                    </p:set>
                                    <p:anim calcmode="lin" valueType="num">
                                      <p:cBhvr>
                                        <p:cTn id="10" dur="500" decel="50000" fill="hold">
                                          <p:stCondLst>
                                            <p:cond delay="0"/>
                                          </p:stCondLst>
                                        </p:cTn>
                                        <p:tgtEl>
                                          <p:spTgt spid="27651"/>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27651"/>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27651"/>
                                        </p:tgtEl>
                                        <p:attrNameLst>
                                          <p:attrName>ppt_w</p:attrName>
                                        </p:attrNameLst>
                                      </p:cBhvr>
                                      <p:tavLst>
                                        <p:tav tm="0">
                                          <p:val>
                                            <p:strVal val="#ppt_w*.05"/>
                                          </p:val>
                                        </p:tav>
                                        <p:tav tm="100000">
                                          <p:val>
                                            <p:strVal val="#ppt_w"/>
                                          </p:val>
                                        </p:tav>
                                      </p:tavLst>
                                    </p:anim>
                                    <p:anim calcmode="lin" valueType="num">
                                      <p:cBhvr>
                                        <p:cTn id="13" dur="1000" fill="hold"/>
                                        <p:tgtEl>
                                          <p:spTgt spid="27651"/>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27651"/>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27651"/>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27651"/>
                                        </p:tgtEl>
                                        <p:attrNameLst>
                                          <p:attrName>ppt_y</p:attrName>
                                        </p:attrNameLst>
                                      </p:cBhvr>
                                      <p:tavLst>
                                        <p:tav tm="0">
                                          <p:val>
                                            <p:strVal val="#ppt_y+.1"/>
                                          </p:val>
                                        </p:tav>
                                        <p:tav tm="100000">
                                          <p:val>
                                            <p:strVal val="#ppt_y"/>
                                          </p:val>
                                        </p:tav>
                                      </p:tavLst>
                                    </p:anim>
                                    <p:animEffect>
                                      <p:cBhvr>
                                        <p:cTn id="17" dur="1000" decel="50000">
                                          <p:stCondLst>
                                            <p:cond delay="0"/>
                                          </p:stCondLst>
                                        </p:cTn>
                                        <p:tgtEl>
                                          <p:spTgt spid="27651"/>
                                        </p:tgtEl>
                                      </p:cBhvr>
                                    </p:animEffect>
                                  </p:childTnLst>
                                </p:cTn>
                              </p:par>
                              <p:par>
                                <p:cTn id="18" presetID="2" presetClass="entr" presetSubtype="4"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27651" grpId="0" bldLvl="0" autoUpdateAnimBg="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灯片编号占位符 4"/>
          <p:cNvSpPr>
            <a:spLocks noGrp="1"/>
          </p:cNvSpPr>
          <p:nvPr>
            <p:ph type="sldNum" sz="quarter" idx="12"/>
          </p:nvPr>
        </p:nvSpPr>
        <p:spPr>
          <a:noFill/>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10246999-CA27-4C30-BAB1-86AB248E7C8B}" type="slidenum">
              <a:rPr lang="zh-CN" altLang="en-US">
                <a:solidFill>
                  <a:srgbClr val="898989"/>
                </a:solidFill>
              </a:rPr>
              <a:pPr eaLnBrk="1" hangingPunct="1"/>
              <a:t>21</a:t>
            </a:fld>
            <a:endParaRPr lang="zh-CN" altLang="en-US" sz="1800"/>
          </a:p>
        </p:txBody>
      </p:sp>
      <p:sp>
        <p:nvSpPr>
          <p:cNvPr id="2" name="矩形 3"/>
          <p:cNvSpPr>
            <a:spLocks noChangeArrowheads="1"/>
          </p:cNvSpPr>
          <p:nvPr/>
        </p:nvSpPr>
        <p:spPr bwMode="auto">
          <a:xfrm>
            <a:off x="0" y="265113"/>
            <a:ext cx="179388" cy="720725"/>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5603" name="TextBox 4"/>
          <p:cNvSpPr>
            <a:spLocks noChangeArrowheads="1"/>
          </p:cNvSpPr>
          <p:nvPr/>
        </p:nvSpPr>
        <p:spPr bwMode="auto">
          <a:xfrm>
            <a:off x="201613" y="184151"/>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800" b="1" dirty="0" smtClean="0">
                <a:solidFill>
                  <a:srgbClr val="262626"/>
                </a:solidFill>
                <a:latin typeface="微软雅黑" pitchFamily="34" charset="-122"/>
                <a:ea typeface="微软雅黑" pitchFamily="34" charset="-122"/>
                <a:sym typeface="微软雅黑" pitchFamily="34" charset="-122"/>
              </a:rPr>
              <a:t>經濟系</a:t>
            </a:r>
            <a:endParaRPr lang="zh-CN" altLang="en-US" sz="2800" b="1" dirty="0">
              <a:solidFill>
                <a:srgbClr val="262626"/>
              </a:solidFill>
              <a:latin typeface="微软雅黑" pitchFamily="34" charset="-122"/>
              <a:ea typeface="微软雅黑" pitchFamily="34" charset="-122"/>
              <a:sym typeface="微软雅黑" pitchFamily="34" charset="-122"/>
            </a:endParaRPr>
          </a:p>
        </p:txBody>
      </p:sp>
      <p:sp>
        <p:nvSpPr>
          <p:cNvPr id="25604" name="TextBox 5"/>
          <p:cNvSpPr>
            <a:spLocks noChangeArrowheads="1"/>
          </p:cNvSpPr>
          <p:nvPr/>
        </p:nvSpPr>
        <p:spPr bwMode="auto">
          <a:xfrm>
            <a:off x="179388" y="687388"/>
            <a:ext cx="81740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TW" altLang="en-US" sz="1600" b="1" dirty="0" smtClean="0">
                <a:solidFill>
                  <a:srgbClr val="7F7F7F"/>
                </a:solidFill>
                <a:latin typeface="微软雅黑" pitchFamily="34" charset="-122"/>
                <a:ea typeface="微软雅黑" pitchFamily="34" charset="-122"/>
                <a:sym typeface="微软雅黑" pitchFamily="34" charset="-122"/>
              </a:rPr>
              <a:t>教學目標：經濟理論與應用分析之實務兼顧，以因應未來學生畢業後深造或就業之需要</a:t>
            </a:r>
            <a:r>
              <a:rPr lang="zh-TW" altLang="en-US" sz="1500" dirty="0" smtClean="0">
                <a:solidFill>
                  <a:srgbClr val="7F7F7F"/>
                </a:solidFill>
                <a:latin typeface="微软雅黑" pitchFamily="34" charset="-122"/>
                <a:ea typeface="微软雅黑" pitchFamily="34" charset="-122"/>
                <a:sym typeface="微软雅黑" pitchFamily="34" charset="-122"/>
              </a:rPr>
              <a:t>。</a:t>
            </a:r>
            <a:endParaRPr lang="zh-CN" altLang="en-US" sz="1500" dirty="0">
              <a:solidFill>
                <a:srgbClr val="7F7F7F"/>
              </a:solidFill>
              <a:latin typeface="微软雅黑" pitchFamily="34" charset="-122"/>
              <a:ea typeface="微软雅黑" pitchFamily="34" charset="-122"/>
              <a:sym typeface="微软雅黑" pitchFamily="34" charset="-122"/>
            </a:endParaRPr>
          </a:p>
        </p:txBody>
      </p:sp>
      <p:sp>
        <p:nvSpPr>
          <p:cNvPr id="25606" name="矩形 6"/>
          <p:cNvSpPr>
            <a:spLocks noChangeArrowheads="1"/>
          </p:cNvSpPr>
          <p:nvPr/>
        </p:nvSpPr>
        <p:spPr bwMode="auto">
          <a:xfrm>
            <a:off x="0" y="5570538"/>
            <a:ext cx="2266950" cy="144462"/>
          </a:xfrm>
          <a:prstGeom prst="rect">
            <a:avLst/>
          </a:prstGeom>
          <a:solidFill>
            <a:srgbClr val="F4902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5607" name="矩形 7"/>
          <p:cNvSpPr>
            <a:spLocks noChangeArrowheads="1"/>
          </p:cNvSpPr>
          <p:nvPr/>
        </p:nvSpPr>
        <p:spPr bwMode="auto">
          <a:xfrm>
            <a:off x="2266950" y="5570538"/>
            <a:ext cx="2305050" cy="144462"/>
          </a:xfrm>
          <a:prstGeom prst="rect">
            <a:avLst/>
          </a:prstGeom>
          <a:solidFill>
            <a:srgbClr val="EE363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5608" name="矩形 8"/>
          <p:cNvSpPr>
            <a:spLocks noChangeArrowheads="1"/>
          </p:cNvSpPr>
          <p:nvPr/>
        </p:nvSpPr>
        <p:spPr bwMode="auto">
          <a:xfrm>
            <a:off x="4572000" y="5570538"/>
            <a:ext cx="2266950" cy="144462"/>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5609" name="矩形 9"/>
          <p:cNvSpPr>
            <a:spLocks noChangeArrowheads="1"/>
          </p:cNvSpPr>
          <p:nvPr/>
        </p:nvSpPr>
        <p:spPr bwMode="auto">
          <a:xfrm>
            <a:off x="6838950" y="5570538"/>
            <a:ext cx="2305050" cy="144462"/>
          </a:xfrm>
          <a:prstGeom prst="rect">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 name="椭圆 1"/>
          <p:cNvSpPr>
            <a:spLocks noChangeArrowheads="1"/>
          </p:cNvSpPr>
          <p:nvPr/>
        </p:nvSpPr>
        <p:spPr bwMode="auto">
          <a:xfrm>
            <a:off x="1008063" y="1833563"/>
            <a:ext cx="1751012" cy="1871662"/>
          </a:xfrm>
          <a:custGeom>
            <a:avLst/>
            <a:gdLst>
              <a:gd name="T0" fmla="*/ 936104 w 1751265"/>
              <a:gd name="T1" fmla="*/ 0 h 1872208"/>
              <a:gd name="T2" fmla="*/ 1751265 w 1751265"/>
              <a:gd name="T3" fmla="*/ 476797 h 1872208"/>
              <a:gd name="T4" fmla="*/ 1621028 w 1751265"/>
              <a:gd name="T5" fmla="*/ 951401 h 1872208"/>
              <a:gd name="T6" fmla="*/ 1741972 w 1751265"/>
              <a:gd name="T7" fmla="*/ 1410708 h 1872208"/>
              <a:gd name="T8" fmla="*/ 936104 w 1751265"/>
              <a:gd name="T9" fmla="*/ 1872208 h 1872208"/>
              <a:gd name="T10" fmla="*/ 0 w 1751265"/>
              <a:gd name="T11" fmla="*/ 936104 h 1872208"/>
              <a:gd name="T12" fmla="*/ 936104 w 1751265"/>
              <a:gd name="T13" fmla="*/ 0 h 1872208"/>
              <a:gd name="T14" fmla="*/ 0 w 1751265"/>
              <a:gd name="T15" fmla="*/ 0 h 1872208"/>
              <a:gd name="T16" fmla="*/ 1751265 w 1751265"/>
              <a:gd name="T17" fmla="*/ 1872208 h 1872208"/>
            </a:gdLst>
            <a:ahLst/>
            <a:cxnLst>
              <a:cxn ang="0">
                <a:pos x="T0" y="T1"/>
              </a:cxn>
              <a:cxn ang="0">
                <a:pos x="T2" y="T3"/>
              </a:cxn>
              <a:cxn ang="0">
                <a:pos x="T4" y="T5"/>
              </a:cxn>
              <a:cxn ang="0">
                <a:pos x="T6" y="T7"/>
              </a:cxn>
              <a:cxn ang="0">
                <a:pos x="T8" y="T9"/>
              </a:cxn>
              <a:cxn ang="0">
                <a:pos x="T10" y="T11"/>
              </a:cxn>
              <a:cxn ang="0">
                <a:pos x="T12" y="T13"/>
              </a:cxn>
            </a:cxnLst>
            <a:rect l="T14" t="T15" r="T16" b="T17"/>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F49022"/>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25610" name="椭圆 11"/>
          <p:cNvSpPr>
            <a:spLocks noChangeArrowheads="1"/>
          </p:cNvSpPr>
          <p:nvPr/>
        </p:nvSpPr>
        <p:spPr bwMode="auto">
          <a:xfrm>
            <a:off x="6264275" y="1849438"/>
            <a:ext cx="1873250" cy="1871662"/>
          </a:xfrm>
          <a:prstGeom prst="ellipse">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5611" name="椭圆 1"/>
          <p:cNvSpPr>
            <a:spLocks noChangeArrowheads="1"/>
          </p:cNvSpPr>
          <p:nvPr/>
        </p:nvSpPr>
        <p:spPr bwMode="auto">
          <a:xfrm>
            <a:off x="2759075" y="1849438"/>
            <a:ext cx="1752600" cy="1871662"/>
          </a:xfrm>
          <a:custGeom>
            <a:avLst/>
            <a:gdLst>
              <a:gd name="T0" fmla="*/ 936104 w 1751265"/>
              <a:gd name="T1" fmla="*/ 0 h 1872208"/>
              <a:gd name="T2" fmla="*/ 1751265 w 1751265"/>
              <a:gd name="T3" fmla="*/ 476797 h 1872208"/>
              <a:gd name="T4" fmla="*/ 1621028 w 1751265"/>
              <a:gd name="T5" fmla="*/ 951401 h 1872208"/>
              <a:gd name="T6" fmla="*/ 1741972 w 1751265"/>
              <a:gd name="T7" fmla="*/ 1410708 h 1872208"/>
              <a:gd name="T8" fmla="*/ 936104 w 1751265"/>
              <a:gd name="T9" fmla="*/ 1872208 h 1872208"/>
              <a:gd name="T10" fmla="*/ 0 w 1751265"/>
              <a:gd name="T11" fmla="*/ 936104 h 1872208"/>
              <a:gd name="T12" fmla="*/ 936104 w 1751265"/>
              <a:gd name="T13" fmla="*/ 0 h 1872208"/>
              <a:gd name="T14" fmla="*/ 0 w 1751265"/>
              <a:gd name="T15" fmla="*/ 0 h 1872208"/>
              <a:gd name="T16" fmla="*/ 1751265 w 1751265"/>
              <a:gd name="T17" fmla="*/ 1872208 h 1872208"/>
            </a:gdLst>
            <a:ahLst/>
            <a:cxnLst>
              <a:cxn ang="0">
                <a:pos x="T0" y="T1"/>
              </a:cxn>
              <a:cxn ang="0">
                <a:pos x="T2" y="T3"/>
              </a:cxn>
              <a:cxn ang="0">
                <a:pos x="T4" y="T5"/>
              </a:cxn>
              <a:cxn ang="0">
                <a:pos x="T6" y="T7"/>
              </a:cxn>
              <a:cxn ang="0">
                <a:pos x="T8" y="T9"/>
              </a:cxn>
              <a:cxn ang="0">
                <a:pos x="T10" y="T11"/>
              </a:cxn>
              <a:cxn ang="0">
                <a:pos x="T12" y="T13"/>
              </a:cxn>
            </a:cxnLst>
            <a:rect l="T14" t="T15" r="T16" b="T17"/>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EE3636"/>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25612" name="椭圆 1"/>
          <p:cNvSpPr>
            <a:spLocks noChangeArrowheads="1"/>
          </p:cNvSpPr>
          <p:nvPr/>
        </p:nvSpPr>
        <p:spPr bwMode="auto">
          <a:xfrm>
            <a:off x="4511677" y="1849438"/>
            <a:ext cx="1751013" cy="1871662"/>
          </a:xfrm>
          <a:custGeom>
            <a:avLst/>
            <a:gdLst>
              <a:gd name="T0" fmla="*/ 936104 w 1751265"/>
              <a:gd name="T1" fmla="*/ 0 h 1872208"/>
              <a:gd name="T2" fmla="*/ 1751265 w 1751265"/>
              <a:gd name="T3" fmla="*/ 476797 h 1872208"/>
              <a:gd name="T4" fmla="*/ 1621028 w 1751265"/>
              <a:gd name="T5" fmla="*/ 951401 h 1872208"/>
              <a:gd name="T6" fmla="*/ 1741972 w 1751265"/>
              <a:gd name="T7" fmla="*/ 1410708 h 1872208"/>
              <a:gd name="T8" fmla="*/ 936104 w 1751265"/>
              <a:gd name="T9" fmla="*/ 1872208 h 1872208"/>
              <a:gd name="T10" fmla="*/ 0 w 1751265"/>
              <a:gd name="T11" fmla="*/ 936104 h 1872208"/>
              <a:gd name="T12" fmla="*/ 936104 w 1751265"/>
              <a:gd name="T13" fmla="*/ 0 h 1872208"/>
              <a:gd name="T14" fmla="*/ 0 w 1751265"/>
              <a:gd name="T15" fmla="*/ 0 h 1872208"/>
              <a:gd name="T16" fmla="*/ 1751265 w 1751265"/>
              <a:gd name="T17" fmla="*/ 1872208 h 1872208"/>
            </a:gdLst>
            <a:ahLst/>
            <a:cxnLst>
              <a:cxn ang="0">
                <a:pos x="T0" y="T1"/>
              </a:cxn>
              <a:cxn ang="0">
                <a:pos x="T2" y="T3"/>
              </a:cxn>
              <a:cxn ang="0">
                <a:pos x="T4" y="T5"/>
              </a:cxn>
              <a:cxn ang="0">
                <a:pos x="T6" y="T7"/>
              </a:cxn>
              <a:cxn ang="0">
                <a:pos x="T8" y="T9"/>
              </a:cxn>
              <a:cxn ang="0">
                <a:pos x="T10" y="T11"/>
              </a:cxn>
              <a:cxn ang="0">
                <a:pos x="T12" y="T13"/>
              </a:cxn>
            </a:cxnLst>
            <a:rect l="T14" t="T15" r="T16" b="T17"/>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53C3B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25613" name="TextBox 14"/>
          <p:cNvSpPr>
            <a:spLocks noChangeArrowheads="1"/>
          </p:cNvSpPr>
          <p:nvPr/>
        </p:nvSpPr>
        <p:spPr bwMode="auto">
          <a:xfrm>
            <a:off x="1619251" y="1844675"/>
            <a:ext cx="5982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3200" b="1">
                <a:solidFill>
                  <a:schemeClr val="bg1"/>
                </a:solidFill>
                <a:latin typeface="方正兰亭粗黑_GBK" charset="-122"/>
                <a:ea typeface="方正兰亭粗黑_GBK" charset="-122"/>
                <a:sym typeface="方正兰亭粗黑_GBK" charset="-122"/>
              </a:rPr>
              <a:t>01</a:t>
            </a:r>
          </a:p>
        </p:txBody>
      </p:sp>
      <p:sp>
        <p:nvSpPr>
          <p:cNvPr id="25614" name="TextBox 15"/>
          <p:cNvSpPr>
            <a:spLocks noChangeArrowheads="1"/>
          </p:cNvSpPr>
          <p:nvPr/>
        </p:nvSpPr>
        <p:spPr bwMode="auto">
          <a:xfrm>
            <a:off x="3400427" y="1844675"/>
            <a:ext cx="5982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3200" b="1">
                <a:solidFill>
                  <a:schemeClr val="bg1"/>
                </a:solidFill>
                <a:latin typeface="方正兰亭粗黑_GBK" charset="-122"/>
                <a:ea typeface="方正兰亭粗黑_GBK" charset="-122"/>
                <a:sym typeface="方正兰亭粗黑_GBK" charset="-122"/>
              </a:rPr>
              <a:t>02</a:t>
            </a:r>
          </a:p>
        </p:txBody>
      </p:sp>
      <p:sp>
        <p:nvSpPr>
          <p:cNvPr id="25615" name="TextBox 16"/>
          <p:cNvSpPr>
            <a:spLocks noChangeArrowheads="1"/>
          </p:cNvSpPr>
          <p:nvPr/>
        </p:nvSpPr>
        <p:spPr bwMode="auto">
          <a:xfrm>
            <a:off x="5111752" y="1844675"/>
            <a:ext cx="5982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3200" b="1">
                <a:solidFill>
                  <a:schemeClr val="bg1"/>
                </a:solidFill>
                <a:latin typeface="方正兰亭粗黑_GBK" charset="-122"/>
                <a:ea typeface="方正兰亭粗黑_GBK" charset="-122"/>
                <a:sym typeface="方正兰亭粗黑_GBK" charset="-122"/>
              </a:rPr>
              <a:t>03</a:t>
            </a:r>
          </a:p>
        </p:txBody>
      </p:sp>
      <p:sp>
        <p:nvSpPr>
          <p:cNvPr id="25616" name="TextBox 17"/>
          <p:cNvSpPr>
            <a:spLocks noChangeArrowheads="1"/>
          </p:cNvSpPr>
          <p:nvPr/>
        </p:nvSpPr>
        <p:spPr bwMode="auto">
          <a:xfrm>
            <a:off x="6926265" y="1844675"/>
            <a:ext cx="5982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3200" b="1">
                <a:solidFill>
                  <a:schemeClr val="bg1"/>
                </a:solidFill>
                <a:latin typeface="方正兰亭粗黑_GBK" charset="-122"/>
                <a:ea typeface="方正兰亭粗黑_GBK" charset="-122"/>
                <a:sym typeface="方正兰亭粗黑_GBK" charset="-122"/>
              </a:rPr>
              <a:t>04</a:t>
            </a:r>
          </a:p>
        </p:txBody>
      </p:sp>
      <p:sp>
        <p:nvSpPr>
          <p:cNvPr id="25617" name="直接连接符 18"/>
          <p:cNvSpPr>
            <a:spLocks noChangeShapeType="1"/>
          </p:cNvSpPr>
          <p:nvPr/>
        </p:nvSpPr>
        <p:spPr bwMode="auto">
          <a:xfrm>
            <a:off x="1223965" y="2428875"/>
            <a:ext cx="1285875" cy="1588"/>
          </a:xfrm>
          <a:prstGeom prst="line">
            <a:avLst/>
          </a:prstGeom>
          <a:noFill/>
          <a:ln w="9525">
            <a:solidFill>
              <a:schemeClr val="bg1"/>
            </a:solidFill>
            <a:prstDash val="dash"/>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618" name="直接连接符 19"/>
          <p:cNvSpPr>
            <a:spLocks noChangeShapeType="1"/>
          </p:cNvSpPr>
          <p:nvPr/>
        </p:nvSpPr>
        <p:spPr bwMode="auto">
          <a:xfrm>
            <a:off x="2992440" y="2428875"/>
            <a:ext cx="1285875" cy="1588"/>
          </a:xfrm>
          <a:prstGeom prst="line">
            <a:avLst/>
          </a:prstGeom>
          <a:noFill/>
          <a:ln w="9525">
            <a:solidFill>
              <a:schemeClr val="bg1"/>
            </a:solidFill>
            <a:prstDash val="dash"/>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619" name="直接连接符 20"/>
          <p:cNvSpPr>
            <a:spLocks noChangeShapeType="1"/>
          </p:cNvSpPr>
          <p:nvPr/>
        </p:nvSpPr>
        <p:spPr bwMode="auto">
          <a:xfrm>
            <a:off x="4743451" y="2428875"/>
            <a:ext cx="1285875" cy="1588"/>
          </a:xfrm>
          <a:prstGeom prst="line">
            <a:avLst/>
          </a:prstGeom>
          <a:noFill/>
          <a:ln w="9525">
            <a:solidFill>
              <a:schemeClr val="bg1"/>
            </a:solidFill>
            <a:prstDash val="dash"/>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620" name="直接连接符 21"/>
          <p:cNvSpPr>
            <a:spLocks noChangeShapeType="1"/>
          </p:cNvSpPr>
          <p:nvPr/>
        </p:nvSpPr>
        <p:spPr bwMode="auto">
          <a:xfrm>
            <a:off x="6503988" y="2428875"/>
            <a:ext cx="1435100" cy="1588"/>
          </a:xfrm>
          <a:prstGeom prst="line">
            <a:avLst/>
          </a:prstGeom>
          <a:noFill/>
          <a:ln w="9525">
            <a:solidFill>
              <a:schemeClr val="bg1"/>
            </a:solidFill>
            <a:prstDash val="dash"/>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621" name="TextBox 22"/>
          <p:cNvSpPr>
            <a:spLocks noChangeArrowheads="1"/>
          </p:cNvSpPr>
          <p:nvPr/>
        </p:nvSpPr>
        <p:spPr bwMode="auto">
          <a:xfrm>
            <a:off x="1074740" y="2546351"/>
            <a:ext cx="1747837"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hangingPunct="1">
              <a:lnSpc>
                <a:spcPct val="125000"/>
              </a:lnSpc>
            </a:pPr>
            <a:r>
              <a:rPr lang="zh-TW" altLang="en-US" sz="1700" b="1" dirty="0" smtClean="0">
                <a:solidFill>
                  <a:schemeClr val="bg1"/>
                </a:solidFill>
                <a:latin typeface="微软雅黑" pitchFamily="34" charset="-122"/>
                <a:ea typeface="微软雅黑" pitchFamily="34" charset="-122"/>
                <a:sym typeface="微软雅黑" pitchFamily="34" charset="-122"/>
              </a:rPr>
              <a:t>優良師資陣容</a:t>
            </a:r>
            <a:endParaRPr lang="zh-CN" altLang="en-US" sz="1700" b="1" dirty="0">
              <a:solidFill>
                <a:schemeClr val="bg1"/>
              </a:solidFill>
              <a:latin typeface="微软雅黑" pitchFamily="34" charset="-122"/>
              <a:ea typeface="微软雅黑" pitchFamily="34" charset="-122"/>
              <a:sym typeface="微软雅黑" pitchFamily="34" charset="-122"/>
            </a:endParaRPr>
          </a:p>
        </p:txBody>
      </p:sp>
      <p:sp>
        <p:nvSpPr>
          <p:cNvPr id="25623" name="TextBox 24"/>
          <p:cNvSpPr>
            <a:spLocks noChangeArrowheads="1"/>
          </p:cNvSpPr>
          <p:nvPr/>
        </p:nvSpPr>
        <p:spPr bwMode="auto">
          <a:xfrm>
            <a:off x="2847975" y="2546351"/>
            <a:ext cx="1746250" cy="64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hangingPunct="1">
              <a:lnSpc>
                <a:spcPct val="125000"/>
              </a:lnSpc>
            </a:pPr>
            <a:r>
              <a:rPr lang="zh-TW" altLang="en-US" sz="1500" b="1" dirty="0" smtClean="0">
                <a:solidFill>
                  <a:schemeClr val="bg1"/>
                </a:solidFill>
                <a:latin typeface="微软雅黑" pitchFamily="34" charset="-122"/>
                <a:ea typeface="微软雅黑" pitchFamily="34" charset="-122"/>
                <a:sym typeface="微软雅黑" pitchFamily="34" charset="-122"/>
              </a:rPr>
              <a:t>五年一貫修讀學、碩士學位</a:t>
            </a:r>
            <a:endParaRPr lang="zh-CN" altLang="en-US" sz="1500" b="1" dirty="0">
              <a:solidFill>
                <a:schemeClr val="bg1"/>
              </a:solidFill>
              <a:latin typeface="微软雅黑" pitchFamily="34" charset="-122"/>
              <a:ea typeface="微软雅黑" pitchFamily="34" charset="-122"/>
              <a:sym typeface="微软雅黑" pitchFamily="34" charset="-122"/>
            </a:endParaRPr>
          </a:p>
        </p:txBody>
      </p:sp>
      <p:sp>
        <p:nvSpPr>
          <p:cNvPr id="25625" name="TextBox 26"/>
          <p:cNvSpPr>
            <a:spLocks noChangeArrowheads="1"/>
          </p:cNvSpPr>
          <p:nvPr/>
        </p:nvSpPr>
        <p:spPr bwMode="auto">
          <a:xfrm>
            <a:off x="4605340" y="2546351"/>
            <a:ext cx="1747837"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hangingPunct="1">
              <a:lnSpc>
                <a:spcPct val="125000"/>
              </a:lnSpc>
            </a:pPr>
            <a:r>
              <a:rPr lang="zh-TW" altLang="en-US" sz="1700" b="1" dirty="0" smtClean="0">
                <a:solidFill>
                  <a:schemeClr val="bg1"/>
                </a:solidFill>
                <a:latin typeface="微软雅黑" pitchFamily="34" charset="-122"/>
                <a:ea typeface="微软雅黑" pitchFamily="34" charset="-122"/>
                <a:sym typeface="微软雅黑" pitchFamily="34" charset="-122"/>
              </a:rPr>
              <a:t>英語模組課程</a:t>
            </a:r>
            <a:endParaRPr lang="zh-CN" altLang="en-US" sz="1700" b="1" dirty="0">
              <a:solidFill>
                <a:schemeClr val="bg1"/>
              </a:solidFill>
              <a:latin typeface="微软雅黑" pitchFamily="34" charset="-122"/>
              <a:ea typeface="微软雅黑" pitchFamily="34" charset="-122"/>
              <a:sym typeface="微软雅黑" pitchFamily="34" charset="-122"/>
            </a:endParaRPr>
          </a:p>
        </p:txBody>
      </p:sp>
      <p:sp>
        <p:nvSpPr>
          <p:cNvPr id="25627" name="TextBox 28"/>
          <p:cNvSpPr>
            <a:spLocks noChangeArrowheads="1"/>
          </p:cNvSpPr>
          <p:nvPr/>
        </p:nvSpPr>
        <p:spPr bwMode="auto">
          <a:xfrm>
            <a:off x="6407150" y="2574926"/>
            <a:ext cx="1746250" cy="71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hangingPunct="1">
              <a:lnSpc>
                <a:spcPct val="125000"/>
              </a:lnSpc>
            </a:pPr>
            <a:r>
              <a:rPr lang="zh-TW" altLang="en-US" sz="1700" b="1" dirty="0" smtClean="0">
                <a:solidFill>
                  <a:schemeClr val="bg1"/>
                </a:solidFill>
                <a:latin typeface="微软雅黑" pitchFamily="34" charset="-122"/>
                <a:ea typeface="微软雅黑" pitchFamily="34" charset="-122"/>
                <a:sym typeface="微软雅黑" pitchFamily="34" charset="-122"/>
              </a:rPr>
              <a:t>推廣國外交換學生計畫</a:t>
            </a:r>
            <a:endParaRPr lang="zh-CN" altLang="en-US" sz="1700" b="1" dirty="0">
              <a:solidFill>
                <a:schemeClr val="bg1"/>
              </a:solidFill>
              <a:latin typeface="微软雅黑" pitchFamily="34" charset="-122"/>
              <a:ea typeface="微软雅黑" pitchFamily="34" charset="-122"/>
              <a:sym typeface="微软雅黑" pitchFamily="34" charset="-122"/>
            </a:endParaRPr>
          </a:p>
        </p:txBody>
      </p:sp>
      <p:sp>
        <p:nvSpPr>
          <p:cNvPr id="25629" name="等腰三角形 30"/>
          <p:cNvSpPr>
            <a:spLocks noChangeArrowheads="1"/>
          </p:cNvSpPr>
          <p:nvPr/>
        </p:nvSpPr>
        <p:spPr bwMode="auto">
          <a:xfrm rot="5400000">
            <a:off x="1054896" y="4394139"/>
            <a:ext cx="287337" cy="247650"/>
          </a:xfrm>
          <a:prstGeom prst="triangle">
            <a:avLst>
              <a:gd name="adj" fmla="val 50000"/>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5630" name="TextBox 31"/>
          <p:cNvSpPr>
            <a:spLocks noChangeArrowheads="1"/>
          </p:cNvSpPr>
          <p:nvPr/>
        </p:nvSpPr>
        <p:spPr bwMode="auto">
          <a:xfrm>
            <a:off x="1475742" y="3937590"/>
            <a:ext cx="684571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50000"/>
              </a:lnSpc>
            </a:pPr>
            <a:r>
              <a:rPr lang="zh-TW" altLang="en-US" sz="1600" b="1" dirty="0" smtClean="0">
                <a:solidFill>
                  <a:srgbClr val="3F3F3F"/>
                </a:solidFill>
                <a:latin typeface="方正兰亭粗黑_GBK" charset="-122"/>
                <a:sym typeface="宋体" pitchFamily="2" charset="-122"/>
              </a:rPr>
              <a:t>經濟學系原是中央政治學校（政大前身）於民國十八年成立的四個元老科系之一（包括政治、財政、地方自治與社會經濟），為本校最具規模的科系之一。</a:t>
            </a:r>
          </a:p>
        </p:txBody>
      </p:sp>
    </p:spTree>
    <p:extLst>
      <p:ext uri="{BB962C8B-B14F-4D97-AF65-F5344CB8AC3E}">
        <p14:creationId xmlns:p14="http://schemas.microsoft.com/office/powerpoint/2010/main" val="4141415449"/>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childTnLst>
                          </p:cTn>
                        </p:par>
                        <p:par>
                          <p:cTn id="8" fill="hold" nodeType="afterGroup">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25603"/>
                                        </p:tgtEl>
                                        <p:attrNameLst>
                                          <p:attrName>style.visibility</p:attrName>
                                        </p:attrNameLst>
                                      </p:cBhvr>
                                      <p:to>
                                        <p:strVal val="visible"/>
                                      </p:to>
                                    </p:set>
                                    <p:anim calcmode="lin" valueType="num">
                                      <p:cBhvr>
                                        <p:cTn id="11" dur="500" decel="50000" fill="hold">
                                          <p:stCondLst>
                                            <p:cond delay="0"/>
                                          </p:stCondLst>
                                        </p:cTn>
                                        <p:tgtEl>
                                          <p:spTgt spid="25603"/>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2560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25603"/>
                                        </p:tgtEl>
                                        <p:attrNameLst>
                                          <p:attrName>ppt_w</p:attrName>
                                        </p:attrNameLst>
                                      </p:cBhvr>
                                      <p:tavLst>
                                        <p:tav tm="0">
                                          <p:val>
                                            <p:strVal val="#ppt_w*.05"/>
                                          </p:val>
                                        </p:tav>
                                        <p:tav tm="100000">
                                          <p:val>
                                            <p:strVal val="#ppt_w"/>
                                          </p:val>
                                        </p:tav>
                                      </p:tavLst>
                                    </p:anim>
                                    <p:anim calcmode="lin" valueType="num">
                                      <p:cBhvr>
                                        <p:cTn id="14" dur="1000" fill="hold"/>
                                        <p:tgtEl>
                                          <p:spTgt spid="2560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2560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2560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25603"/>
                                        </p:tgtEl>
                                        <p:attrNameLst>
                                          <p:attrName>ppt_y</p:attrName>
                                        </p:attrNameLst>
                                      </p:cBhvr>
                                      <p:tavLst>
                                        <p:tav tm="0">
                                          <p:val>
                                            <p:strVal val="#ppt_y+.1"/>
                                          </p:val>
                                        </p:tav>
                                        <p:tav tm="100000">
                                          <p:val>
                                            <p:strVal val="#ppt_y"/>
                                          </p:val>
                                        </p:tav>
                                      </p:tavLst>
                                    </p:anim>
                                    <p:animEffect>
                                      <p:cBhvr>
                                        <p:cTn id="18" dur="1000" decel="50000">
                                          <p:stCondLst>
                                            <p:cond delay="0"/>
                                          </p:stCondLst>
                                        </p:cTn>
                                        <p:tgtEl>
                                          <p:spTgt spid="25603"/>
                                        </p:tgtEl>
                                      </p:cBhvr>
                                    </p:animEffect>
                                  </p:childTnLst>
                                </p:cTn>
                              </p:par>
                            </p:childTnLst>
                          </p:cTn>
                        </p:par>
                        <p:par>
                          <p:cTn id="19" fill="hold" nodeType="afterGroup">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25604"/>
                                        </p:tgtEl>
                                        <p:attrNameLst>
                                          <p:attrName>style.visibility</p:attrName>
                                        </p:attrNameLst>
                                      </p:cBhvr>
                                      <p:to>
                                        <p:strVal val="visible"/>
                                      </p:to>
                                    </p:set>
                                    <p:anim calcmode="lin" valueType="num">
                                      <p:cBhvr>
                                        <p:cTn id="22" dur="500" fill="hold"/>
                                        <p:tgtEl>
                                          <p:spTgt spid="2560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5604"/>
                                        </p:tgtEl>
                                        <p:attrNameLst>
                                          <p:attrName>ppt_y</p:attrName>
                                        </p:attrNameLst>
                                      </p:cBhvr>
                                      <p:tavLst>
                                        <p:tav tm="0">
                                          <p:val>
                                            <p:strVal val="#ppt_y"/>
                                          </p:val>
                                        </p:tav>
                                        <p:tav tm="100000">
                                          <p:val>
                                            <p:strVal val="#ppt_y"/>
                                          </p:val>
                                        </p:tav>
                                      </p:tavLst>
                                    </p:anim>
                                    <p:anim calcmode="lin" valueType="num">
                                      <p:cBhvr>
                                        <p:cTn id="24" dur="500" fill="hold"/>
                                        <p:tgtEl>
                                          <p:spTgt spid="2560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5604"/>
                                        </p:tgtEl>
                                        <p:attrNameLst>
                                          <p:attrName>ppt_w</p:attrName>
                                        </p:attrNameLst>
                                      </p:cBhvr>
                                      <p:tavLst>
                                        <p:tav tm="0">
                                          <p:val>
                                            <p:strVal val="#ppt_w/10"/>
                                          </p:val>
                                        </p:tav>
                                        <p:tav tm="50000">
                                          <p:val>
                                            <p:strVal val="#ppt_w+.01"/>
                                          </p:val>
                                        </p:tav>
                                        <p:tav tm="100000">
                                          <p:val>
                                            <p:strVal val="#ppt_w"/>
                                          </p:val>
                                        </p:tav>
                                      </p:tavLst>
                                    </p:anim>
                                    <p:animEffect>
                                      <p:cBhvr>
                                        <p:cTn id="26" dur="500" tmFilter="0,0; .5, 1; 1, 1"/>
                                        <p:tgtEl>
                                          <p:spTgt spid="25604"/>
                                        </p:tgtEl>
                                      </p:cBhvr>
                                    </p:animEffect>
                                  </p:childTnLst>
                                </p:cTn>
                              </p:par>
                            </p:childTnLst>
                          </p:cTn>
                        </p:par>
                        <p:par>
                          <p:cTn id="27" fill="hold" nodeType="afterGroup">
                            <p:stCondLst>
                              <p:cond delay="3900"/>
                            </p:stCondLst>
                            <p:childTnLst>
                              <p:par>
                                <p:cTn id="28" presetID="23" presetClass="entr" presetSubtype="32"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250" fill="hold"/>
                                        <p:tgtEl>
                                          <p:spTgt spid="3"/>
                                        </p:tgtEl>
                                        <p:attrNameLst>
                                          <p:attrName>ppt_w</p:attrName>
                                        </p:attrNameLst>
                                      </p:cBhvr>
                                      <p:tavLst>
                                        <p:tav tm="0">
                                          <p:val>
                                            <p:strVal val="4*#ppt_w"/>
                                          </p:val>
                                        </p:tav>
                                        <p:tav tm="100000">
                                          <p:val>
                                            <p:strVal val="#ppt_w"/>
                                          </p:val>
                                        </p:tav>
                                      </p:tavLst>
                                    </p:anim>
                                    <p:anim calcmode="lin" valueType="num">
                                      <p:cBhvr>
                                        <p:cTn id="31" dur="250" fill="hold"/>
                                        <p:tgtEl>
                                          <p:spTgt spid="3"/>
                                        </p:tgtEl>
                                        <p:attrNameLst>
                                          <p:attrName>ppt_h</p:attrName>
                                        </p:attrNameLst>
                                      </p:cBhvr>
                                      <p:tavLst>
                                        <p:tav tm="0">
                                          <p:val>
                                            <p:strVal val="4*#ppt_h"/>
                                          </p:val>
                                        </p:tav>
                                        <p:tav tm="100000">
                                          <p:val>
                                            <p:strVal val="#ppt_h"/>
                                          </p:val>
                                        </p:tav>
                                      </p:tavLst>
                                    </p:anim>
                                  </p:childTnLst>
                                </p:cTn>
                              </p:par>
                              <p:par>
                                <p:cTn id="32" presetID="23" presetClass="entr" presetSubtype="32" fill="hold" grpId="0" nodeType="withEffect">
                                  <p:stCondLst>
                                    <p:cond delay="250"/>
                                  </p:stCondLst>
                                  <p:childTnLst>
                                    <p:set>
                                      <p:cBhvr>
                                        <p:cTn id="33" dur="1" fill="hold">
                                          <p:stCondLst>
                                            <p:cond delay="0"/>
                                          </p:stCondLst>
                                        </p:cTn>
                                        <p:tgtEl>
                                          <p:spTgt spid="25611"/>
                                        </p:tgtEl>
                                        <p:attrNameLst>
                                          <p:attrName>style.visibility</p:attrName>
                                        </p:attrNameLst>
                                      </p:cBhvr>
                                      <p:to>
                                        <p:strVal val="visible"/>
                                      </p:to>
                                    </p:set>
                                    <p:anim calcmode="lin" valueType="num">
                                      <p:cBhvr>
                                        <p:cTn id="34" dur="250" fill="hold"/>
                                        <p:tgtEl>
                                          <p:spTgt spid="25611"/>
                                        </p:tgtEl>
                                        <p:attrNameLst>
                                          <p:attrName>ppt_w</p:attrName>
                                        </p:attrNameLst>
                                      </p:cBhvr>
                                      <p:tavLst>
                                        <p:tav tm="0">
                                          <p:val>
                                            <p:strVal val="4*#ppt_w"/>
                                          </p:val>
                                        </p:tav>
                                        <p:tav tm="100000">
                                          <p:val>
                                            <p:strVal val="#ppt_w"/>
                                          </p:val>
                                        </p:tav>
                                      </p:tavLst>
                                    </p:anim>
                                    <p:anim calcmode="lin" valueType="num">
                                      <p:cBhvr>
                                        <p:cTn id="35" dur="250" fill="hold"/>
                                        <p:tgtEl>
                                          <p:spTgt spid="25611"/>
                                        </p:tgtEl>
                                        <p:attrNameLst>
                                          <p:attrName>ppt_h</p:attrName>
                                        </p:attrNameLst>
                                      </p:cBhvr>
                                      <p:tavLst>
                                        <p:tav tm="0">
                                          <p:val>
                                            <p:strVal val="4*#ppt_h"/>
                                          </p:val>
                                        </p:tav>
                                        <p:tav tm="100000">
                                          <p:val>
                                            <p:strVal val="#ppt_h"/>
                                          </p:val>
                                        </p:tav>
                                      </p:tavLst>
                                    </p:anim>
                                  </p:childTnLst>
                                </p:cTn>
                              </p:par>
                              <p:par>
                                <p:cTn id="36" presetID="23" presetClass="entr" presetSubtype="32" fill="hold" grpId="0" nodeType="withEffect">
                                  <p:stCondLst>
                                    <p:cond delay="500"/>
                                  </p:stCondLst>
                                  <p:childTnLst>
                                    <p:set>
                                      <p:cBhvr>
                                        <p:cTn id="37" dur="1" fill="hold">
                                          <p:stCondLst>
                                            <p:cond delay="0"/>
                                          </p:stCondLst>
                                        </p:cTn>
                                        <p:tgtEl>
                                          <p:spTgt spid="25612"/>
                                        </p:tgtEl>
                                        <p:attrNameLst>
                                          <p:attrName>style.visibility</p:attrName>
                                        </p:attrNameLst>
                                      </p:cBhvr>
                                      <p:to>
                                        <p:strVal val="visible"/>
                                      </p:to>
                                    </p:set>
                                    <p:anim calcmode="lin" valueType="num">
                                      <p:cBhvr>
                                        <p:cTn id="38" dur="250" fill="hold"/>
                                        <p:tgtEl>
                                          <p:spTgt spid="25612"/>
                                        </p:tgtEl>
                                        <p:attrNameLst>
                                          <p:attrName>ppt_w</p:attrName>
                                        </p:attrNameLst>
                                      </p:cBhvr>
                                      <p:tavLst>
                                        <p:tav tm="0">
                                          <p:val>
                                            <p:strVal val="4*#ppt_w"/>
                                          </p:val>
                                        </p:tav>
                                        <p:tav tm="100000">
                                          <p:val>
                                            <p:strVal val="#ppt_w"/>
                                          </p:val>
                                        </p:tav>
                                      </p:tavLst>
                                    </p:anim>
                                    <p:anim calcmode="lin" valueType="num">
                                      <p:cBhvr>
                                        <p:cTn id="39" dur="250" fill="hold"/>
                                        <p:tgtEl>
                                          <p:spTgt spid="25612"/>
                                        </p:tgtEl>
                                        <p:attrNameLst>
                                          <p:attrName>ppt_h</p:attrName>
                                        </p:attrNameLst>
                                      </p:cBhvr>
                                      <p:tavLst>
                                        <p:tav tm="0">
                                          <p:val>
                                            <p:strVal val="4*#ppt_h"/>
                                          </p:val>
                                        </p:tav>
                                        <p:tav tm="100000">
                                          <p:val>
                                            <p:strVal val="#ppt_h"/>
                                          </p:val>
                                        </p:tav>
                                      </p:tavLst>
                                    </p:anim>
                                  </p:childTnLst>
                                </p:cTn>
                              </p:par>
                              <p:par>
                                <p:cTn id="40" presetID="23" presetClass="entr" presetSubtype="32" fill="hold" grpId="0" nodeType="withEffect">
                                  <p:stCondLst>
                                    <p:cond delay="750"/>
                                  </p:stCondLst>
                                  <p:childTnLst>
                                    <p:set>
                                      <p:cBhvr>
                                        <p:cTn id="41" dur="1" fill="hold">
                                          <p:stCondLst>
                                            <p:cond delay="0"/>
                                          </p:stCondLst>
                                        </p:cTn>
                                        <p:tgtEl>
                                          <p:spTgt spid="25610"/>
                                        </p:tgtEl>
                                        <p:attrNameLst>
                                          <p:attrName>style.visibility</p:attrName>
                                        </p:attrNameLst>
                                      </p:cBhvr>
                                      <p:to>
                                        <p:strVal val="visible"/>
                                      </p:to>
                                    </p:set>
                                    <p:anim calcmode="lin" valueType="num">
                                      <p:cBhvr>
                                        <p:cTn id="42" dur="250" fill="hold"/>
                                        <p:tgtEl>
                                          <p:spTgt spid="25610"/>
                                        </p:tgtEl>
                                        <p:attrNameLst>
                                          <p:attrName>ppt_w</p:attrName>
                                        </p:attrNameLst>
                                      </p:cBhvr>
                                      <p:tavLst>
                                        <p:tav tm="0">
                                          <p:val>
                                            <p:strVal val="4*#ppt_w"/>
                                          </p:val>
                                        </p:tav>
                                        <p:tav tm="100000">
                                          <p:val>
                                            <p:strVal val="#ppt_w"/>
                                          </p:val>
                                        </p:tav>
                                      </p:tavLst>
                                    </p:anim>
                                    <p:anim calcmode="lin" valueType="num">
                                      <p:cBhvr>
                                        <p:cTn id="43" dur="250" fill="hold"/>
                                        <p:tgtEl>
                                          <p:spTgt spid="25610"/>
                                        </p:tgtEl>
                                        <p:attrNameLst>
                                          <p:attrName>ppt_h</p:attrName>
                                        </p:attrNameLst>
                                      </p:cBhvr>
                                      <p:tavLst>
                                        <p:tav tm="0">
                                          <p:val>
                                            <p:strVal val="4*#ppt_h"/>
                                          </p:val>
                                        </p:tav>
                                        <p:tav tm="100000">
                                          <p:val>
                                            <p:strVal val="#ppt_h"/>
                                          </p:val>
                                        </p:tav>
                                      </p:tavLst>
                                    </p:anim>
                                  </p:childTnLst>
                                </p:cTn>
                              </p:par>
                            </p:childTnLst>
                          </p:cTn>
                        </p:par>
                        <p:par>
                          <p:cTn id="44" fill="hold" nodeType="afterGroup">
                            <p:stCondLst>
                              <p:cond delay="4900"/>
                            </p:stCondLst>
                            <p:childTnLst>
                              <p:par>
                                <p:cTn id="45" presetID="10" presetClass="entr" presetSubtype="0" fill="hold" grpId="0" nodeType="afterEffect">
                                  <p:stCondLst>
                                    <p:cond delay="0"/>
                                  </p:stCondLst>
                                  <p:childTnLst>
                                    <p:set>
                                      <p:cBhvr>
                                        <p:cTn id="46" dur="1" fill="hold">
                                          <p:stCondLst>
                                            <p:cond delay="0"/>
                                          </p:stCondLst>
                                        </p:cTn>
                                        <p:tgtEl>
                                          <p:spTgt spid="25613"/>
                                        </p:tgtEl>
                                        <p:attrNameLst>
                                          <p:attrName>style.visibility</p:attrName>
                                        </p:attrNameLst>
                                      </p:cBhvr>
                                      <p:to>
                                        <p:strVal val="visible"/>
                                      </p:to>
                                    </p:set>
                                    <p:animEffect>
                                      <p:cBhvr>
                                        <p:cTn id="47" dur="500"/>
                                        <p:tgtEl>
                                          <p:spTgt spid="256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614"/>
                                        </p:tgtEl>
                                        <p:attrNameLst>
                                          <p:attrName>style.visibility</p:attrName>
                                        </p:attrNameLst>
                                      </p:cBhvr>
                                      <p:to>
                                        <p:strVal val="visible"/>
                                      </p:to>
                                    </p:set>
                                    <p:animEffect>
                                      <p:cBhvr>
                                        <p:cTn id="50" dur="500"/>
                                        <p:tgtEl>
                                          <p:spTgt spid="256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5615"/>
                                        </p:tgtEl>
                                        <p:attrNameLst>
                                          <p:attrName>style.visibility</p:attrName>
                                        </p:attrNameLst>
                                      </p:cBhvr>
                                      <p:to>
                                        <p:strVal val="visible"/>
                                      </p:to>
                                    </p:set>
                                    <p:animEffect>
                                      <p:cBhvr>
                                        <p:cTn id="53" dur="500"/>
                                        <p:tgtEl>
                                          <p:spTgt spid="2561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616"/>
                                        </p:tgtEl>
                                        <p:attrNameLst>
                                          <p:attrName>style.visibility</p:attrName>
                                        </p:attrNameLst>
                                      </p:cBhvr>
                                      <p:to>
                                        <p:strVal val="visible"/>
                                      </p:to>
                                    </p:set>
                                    <p:animEffect>
                                      <p:cBhvr>
                                        <p:cTn id="56" dur="500"/>
                                        <p:tgtEl>
                                          <p:spTgt spid="25616"/>
                                        </p:tgtEl>
                                      </p:cBhvr>
                                    </p:animEffect>
                                  </p:childTnLst>
                                </p:cTn>
                              </p:par>
                              <p:par>
                                <p:cTn id="57" presetID="22" presetClass="entr" presetSubtype="8" fill="hold" grpId="0" nodeType="withEffect">
                                  <p:stCondLst>
                                    <p:cond delay="250"/>
                                  </p:stCondLst>
                                  <p:childTnLst>
                                    <p:set>
                                      <p:cBhvr>
                                        <p:cTn id="58" dur="1" fill="hold">
                                          <p:stCondLst>
                                            <p:cond delay="0"/>
                                          </p:stCondLst>
                                        </p:cTn>
                                        <p:tgtEl>
                                          <p:spTgt spid="25617"/>
                                        </p:tgtEl>
                                        <p:attrNameLst>
                                          <p:attrName>style.visibility</p:attrName>
                                        </p:attrNameLst>
                                      </p:cBhvr>
                                      <p:to>
                                        <p:strVal val="visible"/>
                                      </p:to>
                                    </p:set>
                                    <p:animEffect>
                                      <p:cBhvr>
                                        <p:cTn id="59" dur="500"/>
                                        <p:tgtEl>
                                          <p:spTgt spid="25617"/>
                                        </p:tgtEl>
                                      </p:cBhvr>
                                    </p:animEffect>
                                  </p:childTnLst>
                                </p:cTn>
                              </p:par>
                              <p:par>
                                <p:cTn id="60" presetID="22" presetClass="entr" presetSubtype="8" fill="hold" grpId="0" nodeType="withEffect">
                                  <p:stCondLst>
                                    <p:cond delay="250"/>
                                  </p:stCondLst>
                                  <p:childTnLst>
                                    <p:set>
                                      <p:cBhvr>
                                        <p:cTn id="61" dur="1" fill="hold">
                                          <p:stCondLst>
                                            <p:cond delay="0"/>
                                          </p:stCondLst>
                                        </p:cTn>
                                        <p:tgtEl>
                                          <p:spTgt spid="25618"/>
                                        </p:tgtEl>
                                        <p:attrNameLst>
                                          <p:attrName>style.visibility</p:attrName>
                                        </p:attrNameLst>
                                      </p:cBhvr>
                                      <p:to>
                                        <p:strVal val="visible"/>
                                      </p:to>
                                    </p:set>
                                    <p:animEffect>
                                      <p:cBhvr>
                                        <p:cTn id="62" dur="500"/>
                                        <p:tgtEl>
                                          <p:spTgt spid="25618"/>
                                        </p:tgtEl>
                                      </p:cBhvr>
                                    </p:animEffect>
                                  </p:childTnLst>
                                </p:cTn>
                              </p:par>
                              <p:par>
                                <p:cTn id="63" presetID="22" presetClass="entr" presetSubtype="8" fill="hold" grpId="0" nodeType="withEffect">
                                  <p:stCondLst>
                                    <p:cond delay="250"/>
                                  </p:stCondLst>
                                  <p:childTnLst>
                                    <p:set>
                                      <p:cBhvr>
                                        <p:cTn id="64" dur="1" fill="hold">
                                          <p:stCondLst>
                                            <p:cond delay="0"/>
                                          </p:stCondLst>
                                        </p:cTn>
                                        <p:tgtEl>
                                          <p:spTgt spid="25619"/>
                                        </p:tgtEl>
                                        <p:attrNameLst>
                                          <p:attrName>style.visibility</p:attrName>
                                        </p:attrNameLst>
                                      </p:cBhvr>
                                      <p:to>
                                        <p:strVal val="visible"/>
                                      </p:to>
                                    </p:set>
                                    <p:animEffect>
                                      <p:cBhvr>
                                        <p:cTn id="65" dur="500"/>
                                        <p:tgtEl>
                                          <p:spTgt spid="25619"/>
                                        </p:tgtEl>
                                      </p:cBhvr>
                                    </p:animEffect>
                                  </p:childTnLst>
                                </p:cTn>
                              </p:par>
                              <p:par>
                                <p:cTn id="66" presetID="22" presetClass="entr" presetSubtype="8" fill="hold" grpId="0" nodeType="withEffect">
                                  <p:stCondLst>
                                    <p:cond delay="250"/>
                                  </p:stCondLst>
                                  <p:childTnLst>
                                    <p:set>
                                      <p:cBhvr>
                                        <p:cTn id="67" dur="1" fill="hold">
                                          <p:stCondLst>
                                            <p:cond delay="0"/>
                                          </p:stCondLst>
                                        </p:cTn>
                                        <p:tgtEl>
                                          <p:spTgt spid="25620"/>
                                        </p:tgtEl>
                                        <p:attrNameLst>
                                          <p:attrName>style.visibility</p:attrName>
                                        </p:attrNameLst>
                                      </p:cBhvr>
                                      <p:to>
                                        <p:strVal val="visible"/>
                                      </p:to>
                                    </p:set>
                                    <p:animEffect>
                                      <p:cBhvr>
                                        <p:cTn id="68" dur="500"/>
                                        <p:tgtEl>
                                          <p:spTgt spid="25620"/>
                                        </p:tgtEl>
                                      </p:cBhvr>
                                    </p:animEffect>
                                  </p:childTnLst>
                                </p:cTn>
                              </p:par>
                              <p:par>
                                <p:cTn id="69" presetID="41" presetClass="entr" presetSubtype="0" fill="hold" grpId="0" nodeType="withEffect">
                                  <p:stCondLst>
                                    <p:cond delay="0"/>
                                  </p:stCondLst>
                                  <p:iterate type="lt">
                                    <p:tmPct val="10000"/>
                                  </p:iterate>
                                  <p:childTnLst>
                                    <p:set>
                                      <p:cBhvr>
                                        <p:cTn id="70" dur="1" fill="hold">
                                          <p:stCondLst>
                                            <p:cond delay="0"/>
                                          </p:stCondLst>
                                        </p:cTn>
                                        <p:tgtEl>
                                          <p:spTgt spid="25621"/>
                                        </p:tgtEl>
                                        <p:attrNameLst>
                                          <p:attrName>style.visibility</p:attrName>
                                        </p:attrNameLst>
                                      </p:cBhvr>
                                      <p:to>
                                        <p:strVal val="visible"/>
                                      </p:to>
                                    </p:set>
                                    <p:anim calcmode="lin" valueType="num">
                                      <p:cBhvr>
                                        <p:cTn id="71" dur="500" fill="hold"/>
                                        <p:tgtEl>
                                          <p:spTgt spid="25621"/>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25621"/>
                                        </p:tgtEl>
                                        <p:attrNameLst>
                                          <p:attrName>ppt_y</p:attrName>
                                        </p:attrNameLst>
                                      </p:cBhvr>
                                      <p:tavLst>
                                        <p:tav tm="0">
                                          <p:val>
                                            <p:strVal val="#ppt_y"/>
                                          </p:val>
                                        </p:tav>
                                        <p:tav tm="100000">
                                          <p:val>
                                            <p:strVal val="#ppt_y"/>
                                          </p:val>
                                        </p:tav>
                                      </p:tavLst>
                                    </p:anim>
                                    <p:anim calcmode="lin" valueType="num">
                                      <p:cBhvr>
                                        <p:cTn id="73" dur="500" fill="hold"/>
                                        <p:tgtEl>
                                          <p:spTgt spid="25621"/>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25621"/>
                                        </p:tgtEl>
                                        <p:attrNameLst>
                                          <p:attrName>ppt_w</p:attrName>
                                        </p:attrNameLst>
                                      </p:cBhvr>
                                      <p:tavLst>
                                        <p:tav tm="0">
                                          <p:val>
                                            <p:strVal val="#ppt_w/10"/>
                                          </p:val>
                                        </p:tav>
                                        <p:tav tm="50000">
                                          <p:val>
                                            <p:strVal val="#ppt_w+.01"/>
                                          </p:val>
                                        </p:tav>
                                        <p:tav tm="100000">
                                          <p:val>
                                            <p:strVal val="#ppt_w"/>
                                          </p:val>
                                        </p:tav>
                                      </p:tavLst>
                                    </p:anim>
                                    <p:animEffect>
                                      <p:cBhvr>
                                        <p:cTn id="75" dur="500" tmFilter="0,0; .5, 1; 1, 1"/>
                                        <p:tgtEl>
                                          <p:spTgt spid="25621"/>
                                        </p:tgtEl>
                                      </p:cBhvr>
                                    </p:animEffect>
                                  </p:childTnLst>
                                </p:cTn>
                              </p:par>
                              <p:par>
                                <p:cTn id="76" presetID="41" presetClass="entr" presetSubtype="0" fill="hold" grpId="0" nodeType="withEffect">
                                  <p:stCondLst>
                                    <p:cond delay="0"/>
                                  </p:stCondLst>
                                  <p:iterate type="lt">
                                    <p:tmPct val="10000"/>
                                  </p:iterate>
                                  <p:childTnLst>
                                    <p:set>
                                      <p:cBhvr>
                                        <p:cTn id="77" dur="1" fill="hold">
                                          <p:stCondLst>
                                            <p:cond delay="0"/>
                                          </p:stCondLst>
                                        </p:cTn>
                                        <p:tgtEl>
                                          <p:spTgt spid="25623"/>
                                        </p:tgtEl>
                                        <p:attrNameLst>
                                          <p:attrName>style.visibility</p:attrName>
                                        </p:attrNameLst>
                                      </p:cBhvr>
                                      <p:to>
                                        <p:strVal val="visible"/>
                                      </p:to>
                                    </p:set>
                                    <p:anim calcmode="lin" valueType="num">
                                      <p:cBhvr>
                                        <p:cTn id="78" dur="500" fill="hold"/>
                                        <p:tgtEl>
                                          <p:spTgt spid="25623"/>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25623"/>
                                        </p:tgtEl>
                                        <p:attrNameLst>
                                          <p:attrName>ppt_y</p:attrName>
                                        </p:attrNameLst>
                                      </p:cBhvr>
                                      <p:tavLst>
                                        <p:tav tm="0">
                                          <p:val>
                                            <p:strVal val="#ppt_y"/>
                                          </p:val>
                                        </p:tav>
                                        <p:tav tm="100000">
                                          <p:val>
                                            <p:strVal val="#ppt_y"/>
                                          </p:val>
                                        </p:tav>
                                      </p:tavLst>
                                    </p:anim>
                                    <p:anim calcmode="lin" valueType="num">
                                      <p:cBhvr>
                                        <p:cTn id="80" dur="500" fill="hold"/>
                                        <p:tgtEl>
                                          <p:spTgt spid="25623"/>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25623"/>
                                        </p:tgtEl>
                                        <p:attrNameLst>
                                          <p:attrName>ppt_w</p:attrName>
                                        </p:attrNameLst>
                                      </p:cBhvr>
                                      <p:tavLst>
                                        <p:tav tm="0">
                                          <p:val>
                                            <p:strVal val="#ppt_w/10"/>
                                          </p:val>
                                        </p:tav>
                                        <p:tav tm="50000">
                                          <p:val>
                                            <p:strVal val="#ppt_w+.01"/>
                                          </p:val>
                                        </p:tav>
                                        <p:tav tm="100000">
                                          <p:val>
                                            <p:strVal val="#ppt_w"/>
                                          </p:val>
                                        </p:tav>
                                      </p:tavLst>
                                    </p:anim>
                                    <p:animEffect>
                                      <p:cBhvr>
                                        <p:cTn id="82" dur="500" tmFilter="0,0; .5, 1; 1, 1"/>
                                        <p:tgtEl>
                                          <p:spTgt spid="25623"/>
                                        </p:tgtEl>
                                      </p:cBhvr>
                                    </p:animEffect>
                                  </p:childTnLst>
                                </p:cTn>
                              </p:par>
                              <p:par>
                                <p:cTn id="83" presetID="41" presetClass="entr" presetSubtype="0" fill="hold" grpId="0" nodeType="withEffect">
                                  <p:stCondLst>
                                    <p:cond delay="0"/>
                                  </p:stCondLst>
                                  <p:iterate type="lt">
                                    <p:tmPct val="10000"/>
                                  </p:iterate>
                                  <p:childTnLst>
                                    <p:set>
                                      <p:cBhvr>
                                        <p:cTn id="84" dur="1" fill="hold">
                                          <p:stCondLst>
                                            <p:cond delay="0"/>
                                          </p:stCondLst>
                                        </p:cTn>
                                        <p:tgtEl>
                                          <p:spTgt spid="25625"/>
                                        </p:tgtEl>
                                        <p:attrNameLst>
                                          <p:attrName>style.visibility</p:attrName>
                                        </p:attrNameLst>
                                      </p:cBhvr>
                                      <p:to>
                                        <p:strVal val="visible"/>
                                      </p:to>
                                    </p:set>
                                    <p:anim calcmode="lin" valueType="num">
                                      <p:cBhvr>
                                        <p:cTn id="85" dur="500" fill="hold"/>
                                        <p:tgtEl>
                                          <p:spTgt spid="25625"/>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25625"/>
                                        </p:tgtEl>
                                        <p:attrNameLst>
                                          <p:attrName>ppt_y</p:attrName>
                                        </p:attrNameLst>
                                      </p:cBhvr>
                                      <p:tavLst>
                                        <p:tav tm="0">
                                          <p:val>
                                            <p:strVal val="#ppt_y"/>
                                          </p:val>
                                        </p:tav>
                                        <p:tav tm="100000">
                                          <p:val>
                                            <p:strVal val="#ppt_y"/>
                                          </p:val>
                                        </p:tav>
                                      </p:tavLst>
                                    </p:anim>
                                    <p:anim calcmode="lin" valueType="num">
                                      <p:cBhvr>
                                        <p:cTn id="87" dur="500" fill="hold"/>
                                        <p:tgtEl>
                                          <p:spTgt spid="25625"/>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25625"/>
                                        </p:tgtEl>
                                        <p:attrNameLst>
                                          <p:attrName>ppt_w</p:attrName>
                                        </p:attrNameLst>
                                      </p:cBhvr>
                                      <p:tavLst>
                                        <p:tav tm="0">
                                          <p:val>
                                            <p:strVal val="#ppt_w/10"/>
                                          </p:val>
                                        </p:tav>
                                        <p:tav tm="50000">
                                          <p:val>
                                            <p:strVal val="#ppt_w+.01"/>
                                          </p:val>
                                        </p:tav>
                                        <p:tav tm="100000">
                                          <p:val>
                                            <p:strVal val="#ppt_w"/>
                                          </p:val>
                                        </p:tav>
                                      </p:tavLst>
                                    </p:anim>
                                    <p:animEffect>
                                      <p:cBhvr>
                                        <p:cTn id="89" dur="500" tmFilter="0,0; .5, 1; 1, 1"/>
                                        <p:tgtEl>
                                          <p:spTgt spid="25625"/>
                                        </p:tgtEl>
                                      </p:cBhvr>
                                    </p:animEffect>
                                  </p:childTnLst>
                                </p:cTn>
                              </p:par>
                              <p:par>
                                <p:cTn id="90" presetID="41" presetClass="entr" presetSubtype="0" fill="hold" grpId="0" nodeType="withEffect">
                                  <p:stCondLst>
                                    <p:cond delay="0"/>
                                  </p:stCondLst>
                                  <p:iterate type="lt">
                                    <p:tmPct val="10000"/>
                                  </p:iterate>
                                  <p:childTnLst>
                                    <p:set>
                                      <p:cBhvr>
                                        <p:cTn id="91" dur="1" fill="hold">
                                          <p:stCondLst>
                                            <p:cond delay="0"/>
                                          </p:stCondLst>
                                        </p:cTn>
                                        <p:tgtEl>
                                          <p:spTgt spid="25627"/>
                                        </p:tgtEl>
                                        <p:attrNameLst>
                                          <p:attrName>style.visibility</p:attrName>
                                        </p:attrNameLst>
                                      </p:cBhvr>
                                      <p:to>
                                        <p:strVal val="visible"/>
                                      </p:to>
                                    </p:set>
                                    <p:anim calcmode="lin" valueType="num">
                                      <p:cBhvr>
                                        <p:cTn id="92" dur="500" fill="hold"/>
                                        <p:tgtEl>
                                          <p:spTgt spid="25627"/>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25627"/>
                                        </p:tgtEl>
                                        <p:attrNameLst>
                                          <p:attrName>ppt_y</p:attrName>
                                        </p:attrNameLst>
                                      </p:cBhvr>
                                      <p:tavLst>
                                        <p:tav tm="0">
                                          <p:val>
                                            <p:strVal val="#ppt_y"/>
                                          </p:val>
                                        </p:tav>
                                        <p:tav tm="100000">
                                          <p:val>
                                            <p:strVal val="#ppt_y"/>
                                          </p:val>
                                        </p:tav>
                                      </p:tavLst>
                                    </p:anim>
                                    <p:anim calcmode="lin" valueType="num">
                                      <p:cBhvr>
                                        <p:cTn id="94" dur="500" fill="hold"/>
                                        <p:tgtEl>
                                          <p:spTgt spid="25627"/>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25627"/>
                                        </p:tgtEl>
                                        <p:attrNameLst>
                                          <p:attrName>ppt_w</p:attrName>
                                        </p:attrNameLst>
                                      </p:cBhvr>
                                      <p:tavLst>
                                        <p:tav tm="0">
                                          <p:val>
                                            <p:strVal val="#ppt_w/10"/>
                                          </p:val>
                                        </p:tav>
                                        <p:tav tm="50000">
                                          <p:val>
                                            <p:strVal val="#ppt_w+.01"/>
                                          </p:val>
                                        </p:tav>
                                        <p:tav tm="100000">
                                          <p:val>
                                            <p:strVal val="#ppt_w"/>
                                          </p:val>
                                        </p:tav>
                                      </p:tavLst>
                                    </p:anim>
                                    <p:animEffect>
                                      <p:cBhvr>
                                        <p:cTn id="96" dur="500" tmFilter="0,0; .5, 1; 1, 1"/>
                                        <p:tgtEl>
                                          <p:spTgt spid="25627"/>
                                        </p:tgtEl>
                                      </p:cBhvr>
                                    </p:animEffect>
                                  </p:childTnLst>
                                </p:cTn>
                              </p:par>
                            </p:childTnLst>
                          </p:cTn>
                        </p:par>
                        <p:par>
                          <p:cTn id="97" fill="hold" nodeType="afterGroup">
                            <p:stCondLst>
                              <p:cond delay="5950"/>
                            </p:stCondLst>
                            <p:childTnLst>
                              <p:par>
                                <p:cTn id="98" presetID="2" presetClass="entr" presetSubtype="8" fill="hold" grpId="0" nodeType="afterEffect">
                                  <p:stCondLst>
                                    <p:cond delay="0"/>
                                  </p:stCondLst>
                                  <p:childTnLst>
                                    <p:set>
                                      <p:cBhvr>
                                        <p:cTn id="99" dur="1" fill="hold">
                                          <p:stCondLst>
                                            <p:cond delay="0"/>
                                          </p:stCondLst>
                                        </p:cTn>
                                        <p:tgtEl>
                                          <p:spTgt spid="25629"/>
                                        </p:tgtEl>
                                        <p:attrNameLst>
                                          <p:attrName>style.visibility</p:attrName>
                                        </p:attrNameLst>
                                      </p:cBhvr>
                                      <p:to>
                                        <p:strVal val="visible"/>
                                      </p:to>
                                    </p:set>
                                    <p:anim calcmode="lin" valueType="num">
                                      <p:cBhvr>
                                        <p:cTn id="100" dur="500" fill="hold"/>
                                        <p:tgtEl>
                                          <p:spTgt spid="25629"/>
                                        </p:tgtEl>
                                        <p:attrNameLst>
                                          <p:attrName>ppt_x</p:attrName>
                                        </p:attrNameLst>
                                      </p:cBhvr>
                                      <p:tavLst>
                                        <p:tav tm="0">
                                          <p:val>
                                            <p:strVal val="0-#ppt_w/2"/>
                                          </p:val>
                                        </p:tav>
                                        <p:tav tm="100000">
                                          <p:val>
                                            <p:strVal val="#ppt_x"/>
                                          </p:val>
                                        </p:tav>
                                      </p:tavLst>
                                    </p:anim>
                                    <p:anim calcmode="lin" valueType="num">
                                      <p:cBhvr>
                                        <p:cTn id="101" dur="500" fill="hold"/>
                                        <p:tgtEl>
                                          <p:spTgt spid="25629"/>
                                        </p:tgtEl>
                                        <p:attrNameLst>
                                          <p:attrName>ppt_y</p:attrName>
                                        </p:attrNameLst>
                                      </p:cBhvr>
                                      <p:tavLst>
                                        <p:tav tm="0">
                                          <p:val>
                                            <p:strVal val="#ppt_y"/>
                                          </p:val>
                                        </p:tav>
                                        <p:tav tm="100000">
                                          <p:val>
                                            <p:strVal val="#ppt_y"/>
                                          </p:val>
                                        </p:tav>
                                      </p:tavLst>
                                    </p:anim>
                                  </p:childTnLst>
                                </p:cTn>
                              </p:par>
                            </p:childTnLst>
                          </p:cTn>
                        </p:par>
                        <p:par>
                          <p:cTn id="102" fill="hold" nodeType="afterGroup">
                            <p:stCondLst>
                              <p:cond delay="6450"/>
                            </p:stCondLst>
                            <p:childTnLst>
                              <p:par>
                                <p:cTn id="103" presetID="22" presetClass="entr" presetSubtype="1" fill="hold" grpId="0" nodeType="afterEffect">
                                  <p:stCondLst>
                                    <p:cond delay="0"/>
                                  </p:stCondLst>
                                  <p:childTnLst>
                                    <p:set>
                                      <p:cBhvr>
                                        <p:cTn id="104" dur="1" fill="hold">
                                          <p:stCondLst>
                                            <p:cond delay="0"/>
                                          </p:stCondLst>
                                        </p:cTn>
                                        <p:tgtEl>
                                          <p:spTgt spid="25630"/>
                                        </p:tgtEl>
                                        <p:attrNameLst>
                                          <p:attrName>style.visibility</p:attrName>
                                        </p:attrNameLst>
                                      </p:cBhvr>
                                      <p:to>
                                        <p:strVal val="visible"/>
                                      </p:to>
                                    </p:set>
                                    <p:animEffect>
                                      <p:cBhvr>
                                        <p:cTn id="105" dur="500"/>
                                        <p:tgtEl>
                                          <p:spTgt spid="25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25603" grpId="0" bldLvl="0" autoUpdateAnimBg="0"/>
      <p:bldP spid="25604" grpId="0" bldLvl="0" autoUpdateAnimBg="0"/>
      <p:bldP spid="3" grpId="0" animBg="1"/>
      <p:bldP spid="25610" grpId="0" bldLvl="0" animBg="1" autoUpdateAnimBg="0"/>
      <p:bldP spid="25611" grpId="0" animBg="1"/>
      <p:bldP spid="25612" grpId="0" animBg="1"/>
      <p:bldP spid="25613" grpId="0" bldLvl="0" autoUpdateAnimBg="0"/>
      <p:bldP spid="25614" grpId="0" bldLvl="0" autoUpdateAnimBg="0"/>
      <p:bldP spid="25615" grpId="0" bldLvl="0" autoUpdateAnimBg="0"/>
      <p:bldP spid="25616" grpId="0" bldLvl="0" autoUpdateAnimBg="0"/>
      <p:bldP spid="25617" grpId="0" animBg="1"/>
      <p:bldP spid="25618" grpId="0" animBg="1"/>
      <p:bldP spid="25619" grpId="0" animBg="1"/>
      <p:bldP spid="25620" grpId="0" animBg="1"/>
      <p:bldP spid="25621" grpId="0" bldLvl="0" autoUpdateAnimBg="0"/>
      <p:bldP spid="25623" grpId="0" bldLvl="0" autoUpdateAnimBg="0"/>
      <p:bldP spid="25625" grpId="0" bldLvl="0" autoUpdateAnimBg="0"/>
      <p:bldP spid="25627" grpId="0" bldLvl="0" autoUpdateAnimBg="0"/>
      <p:bldP spid="25629" grpId="0" bldLvl="0" animBg="1" autoUpdateAnimBg="0"/>
      <p:bldP spid="25630"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0" y="265113"/>
            <a:ext cx="179388" cy="720725"/>
          </a:xfrm>
          <a:prstGeom prst="rect">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3795" name="TextBox 4"/>
          <p:cNvSpPr>
            <a:spLocks noChangeArrowheads="1"/>
          </p:cNvSpPr>
          <p:nvPr/>
        </p:nvSpPr>
        <p:spPr bwMode="auto">
          <a:xfrm>
            <a:off x="201614" y="1841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800" b="1" dirty="0" smtClean="0">
                <a:solidFill>
                  <a:srgbClr val="262626"/>
                </a:solidFill>
                <a:latin typeface="微软雅黑" pitchFamily="34" charset="-122"/>
                <a:ea typeface="微软雅黑" pitchFamily="34" charset="-122"/>
                <a:sym typeface="微软雅黑" pitchFamily="34" charset="-122"/>
              </a:rPr>
              <a:t>經濟學系</a:t>
            </a:r>
            <a:endParaRPr lang="zh-CN" altLang="en-US" sz="2800" b="1" dirty="0">
              <a:solidFill>
                <a:srgbClr val="262626"/>
              </a:solidFill>
              <a:latin typeface="微软雅黑" pitchFamily="34" charset="-122"/>
              <a:ea typeface="微软雅黑" pitchFamily="34" charset="-122"/>
              <a:sym typeface="微软雅黑" pitchFamily="34" charset="-122"/>
            </a:endParaRPr>
          </a:p>
        </p:txBody>
      </p:sp>
      <p:sp>
        <p:nvSpPr>
          <p:cNvPr id="33798" name="矩形 6"/>
          <p:cNvSpPr>
            <a:spLocks noChangeArrowheads="1"/>
          </p:cNvSpPr>
          <p:nvPr/>
        </p:nvSpPr>
        <p:spPr bwMode="auto">
          <a:xfrm>
            <a:off x="0" y="5570538"/>
            <a:ext cx="2266950" cy="144462"/>
          </a:xfrm>
          <a:prstGeom prst="rect">
            <a:avLst/>
          </a:prstGeom>
          <a:solidFill>
            <a:srgbClr val="F4902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3799" name="矩形 7"/>
          <p:cNvSpPr>
            <a:spLocks noChangeArrowheads="1"/>
          </p:cNvSpPr>
          <p:nvPr/>
        </p:nvSpPr>
        <p:spPr bwMode="auto">
          <a:xfrm>
            <a:off x="2266950" y="5570538"/>
            <a:ext cx="2305050" cy="144462"/>
          </a:xfrm>
          <a:prstGeom prst="rect">
            <a:avLst/>
          </a:prstGeom>
          <a:solidFill>
            <a:srgbClr val="EE363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3800" name="矩形 8"/>
          <p:cNvSpPr>
            <a:spLocks noChangeArrowheads="1"/>
          </p:cNvSpPr>
          <p:nvPr/>
        </p:nvSpPr>
        <p:spPr bwMode="auto">
          <a:xfrm>
            <a:off x="4572000" y="5570538"/>
            <a:ext cx="2266950" cy="144462"/>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3801" name="矩形 9"/>
          <p:cNvSpPr>
            <a:spLocks noChangeArrowheads="1"/>
          </p:cNvSpPr>
          <p:nvPr/>
        </p:nvSpPr>
        <p:spPr bwMode="auto">
          <a:xfrm>
            <a:off x="6838950" y="5570538"/>
            <a:ext cx="2305050" cy="144462"/>
          </a:xfrm>
          <a:prstGeom prst="rect">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 name="下箭头 10"/>
          <p:cNvSpPr>
            <a:spLocks noChangeArrowheads="1"/>
          </p:cNvSpPr>
          <p:nvPr/>
        </p:nvSpPr>
        <p:spPr bwMode="auto">
          <a:xfrm>
            <a:off x="3495677" y="3146425"/>
            <a:ext cx="2155825" cy="2230438"/>
          </a:xfrm>
          <a:prstGeom prst="downArrow">
            <a:avLst>
              <a:gd name="adj1" fmla="val 50000"/>
              <a:gd name="adj2" fmla="val 49992"/>
            </a:avLst>
          </a:prstGeom>
          <a:solidFill>
            <a:srgbClr val="F4902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3802" name="下箭头 11"/>
          <p:cNvSpPr>
            <a:spLocks noChangeArrowheads="1"/>
          </p:cNvSpPr>
          <p:nvPr/>
        </p:nvSpPr>
        <p:spPr bwMode="auto">
          <a:xfrm flipH="1" flipV="1">
            <a:off x="3497265" y="976313"/>
            <a:ext cx="2155825" cy="2160587"/>
          </a:xfrm>
          <a:prstGeom prst="downArrow">
            <a:avLst>
              <a:gd name="adj1" fmla="val 50000"/>
              <a:gd name="adj2" fmla="val 50004"/>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3803" name="Freeform 14"/>
          <p:cNvSpPr>
            <a:spLocks noEditPoints="1" noChangeArrowheads="1"/>
          </p:cNvSpPr>
          <p:nvPr/>
        </p:nvSpPr>
        <p:spPr bwMode="auto">
          <a:xfrm>
            <a:off x="4314825" y="2354263"/>
            <a:ext cx="501650" cy="446087"/>
          </a:xfrm>
          <a:custGeom>
            <a:avLst/>
            <a:gdLst>
              <a:gd name="T0" fmla="*/ 545188204 w 300"/>
              <a:gd name="T1" fmla="*/ 609490681 h 266"/>
              <a:gd name="T2" fmla="*/ 547984066 w 300"/>
              <a:gd name="T3" fmla="*/ 637579068 h 266"/>
              <a:gd name="T4" fmla="*/ 416580193 w 300"/>
              <a:gd name="T5" fmla="*/ 747118582 h 266"/>
              <a:gd name="T6" fmla="*/ 22366901 w 300"/>
              <a:gd name="T7" fmla="*/ 325811212 h 266"/>
              <a:gd name="T8" fmla="*/ 0 w 300"/>
              <a:gd name="T9" fmla="*/ 219080705 h 266"/>
              <a:gd name="T10" fmla="*/ 218075616 w 300"/>
              <a:gd name="T11" fmla="*/ 0 h 266"/>
              <a:gd name="T12" fmla="*/ 419374384 w 300"/>
              <a:gd name="T13" fmla="*/ 134818895 h 266"/>
              <a:gd name="T14" fmla="*/ 620674823 w 300"/>
              <a:gd name="T15" fmla="*/ 0 h 266"/>
              <a:gd name="T16" fmla="*/ 838750439 w 300"/>
              <a:gd name="T17" fmla="*/ 219080705 h 266"/>
              <a:gd name="T18" fmla="*/ 816383538 w 300"/>
              <a:gd name="T19" fmla="*/ 325811212 h 266"/>
              <a:gd name="T20" fmla="*/ 732509330 w 300"/>
              <a:gd name="T21" fmla="*/ 455012094 h 266"/>
              <a:gd name="T22" fmla="*/ 701754841 w 300"/>
              <a:gd name="T23" fmla="*/ 452203088 h 266"/>
              <a:gd name="T24" fmla="*/ 545188204 w 300"/>
              <a:gd name="T25" fmla="*/ 609490681 h 266"/>
              <a:gd name="T26" fmla="*/ 718530017 w 300"/>
              <a:gd name="T27" fmla="*/ 592638319 h 266"/>
              <a:gd name="T28" fmla="*/ 768853873 w 300"/>
              <a:gd name="T29" fmla="*/ 592638319 h 266"/>
              <a:gd name="T30" fmla="*/ 768853873 w 300"/>
              <a:gd name="T31" fmla="*/ 626343042 h 266"/>
              <a:gd name="T32" fmla="*/ 718530017 w 300"/>
              <a:gd name="T33" fmla="*/ 626343042 h 266"/>
              <a:gd name="T34" fmla="*/ 718530017 w 300"/>
              <a:gd name="T35" fmla="*/ 676900128 h 266"/>
              <a:gd name="T36" fmla="*/ 684979665 w 300"/>
              <a:gd name="T37" fmla="*/ 676900128 h 266"/>
              <a:gd name="T38" fmla="*/ 684979665 w 300"/>
              <a:gd name="T39" fmla="*/ 626343042 h 266"/>
              <a:gd name="T40" fmla="*/ 634654137 w 300"/>
              <a:gd name="T41" fmla="*/ 626343042 h 266"/>
              <a:gd name="T42" fmla="*/ 634654137 w 300"/>
              <a:gd name="T43" fmla="*/ 592638319 h 266"/>
              <a:gd name="T44" fmla="*/ 684979665 w 300"/>
              <a:gd name="T45" fmla="*/ 592638319 h 266"/>
              <a:gd name="T46" fmla="*/ 684979665 w 300"/>
              <a:gd name="T47" fmla="*/ 542082910 h 266"/>
              <a:gd name="T48" fmla="*/ 718530017 w 300"/>
              <a:gd name="T49" fmla="*/ 542082910 h 266"/>
              <a:gd name="T50" fmla="*/ 718530017 w 300"/>
              <a:gd name="T51" fmla="*/ 592638319 h 266"/>
              <a:gd name="T52" fmla="*/ 701754841 w 300"/>
              <a:gd name="T53" fmla="*/ 724648207 h 266"/>
              <a:gd name="T54" fmla="*/ 587124471 w 300"/>
              <a:gd name="T55" fmla="*/ 609490681 h 266"/>
              <a:gd name="T56" fmla="*/ 701754841 w 300"/>
              <a:gd name="T57" fmla="*/ 494334831 h 266"/>
              <a:gd name="T58" fmla="*/ 819179401 w 300"/>
              <a:gd name="T59" fmla="*/ 609490681 h 266"/>
              <a:gd name="T60" fmla="*/ 701754841 w 300"/>
              <a:gd name="T61" fmla="*/ 724648207 h 266"/>
              <a:gd name="T62" fmla="*/ 701754841 w 300"/>
              <a:gd name="T63" fmla="*/ 471864456 h 266"/>
              <a:gd name="T64" fmla="*/ 567555105 w 300"/>
              <a:gd name="T65" fmla="*/ 609490681 h 266"/>
              <a:gd name="T66" fmla="*/ 701754841 w 300"/>
              <a:gd name="T67" fmla="*/ 747118582 h 266"/>
              <a:gd name="T68" fmla="*/ 838750439 w 300"/>
              <a:gd name="T69" fmla="*/ 609490681 h 266"/>
              <a:gd name="T70" fmla="*/ 701754841 w 300"/>
              <a:gd name="T71" fmla="*/ 471864456 h 2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0"/>
              <a:gd name="T109" fmla="*/ 0 h 266"/>
              <a:gd name="T110" fmla="*/ 300 w 300"/>
              <a:gd name="T111" fmla="*/ 266 h 2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0" h="266">
                <a:moveTo>
                  <a:pt x="195" y="217"/>
                </a:moveTo>
                <a:cubicBezTo>
                  <a:pt x="195" y="221"/>
                  <a:pt x="195" y="224"/>
                  <a:pt x="196" y="227"/>
                </a:cubicBezTo>
                <a:cubicBezTo>
                  <a:pt x="170" y="250"/>
                  <a:pt x="149" y="266"/>
                  <a:pt x="149" y="266"/>
                </a:cubicBezTo>
                <a:cubicBezTo>
                  <a:pt x="149" y="266"/>
                  <a:pt x="32" y="176"/>
                  <a:pt x="8" y="116"/>
                </a:cubicBezTo>
                <a:cubicBezTo>
                  <a:pt x="4" y="106"/>
                  <a:pt x="0" y="90"/>
                  <a:pt x="0" y="78"/>
                </a:cubicBezTo>
                <a:cubicBezTo>
                  <a:pt x="0" y="35"/>
                  <a:pt x="35" y="0"/>
                  <a:pt x="78" y="0"/>
                </a:cubicBezTo>
                <a:cubicBezTo>
                  <a:pt x="110" y="0"/>
                  <a:pt x="138" y="20"/>
                  <a:pt x="150" y="48"/>
                </a:cubicBezTo>
                <a:cubicBezTo>
                  <a:pt x="162" y="20"/>
                  <a:pt x="190" y="0"/>
                  <a:pt x="222" y="0"/>
                </a:cubicBezTo>
                <a:cubicBezTo>
                  <a:pt x="265" y="0"/>
                  <a:pt x="300" y="35"/>
                  <a:pt x="300" y="78"/>
                </a:cubicBezTo>
                <a:cubicBezTo>
                  <a:pt x="300" y="91"/>
                  <a:pt x="296" y="106"/>
                  <a:pt x="292" y="116"/>
                </a:cubicBezTo>
                <a:cubicBezTo>
                  <a:pt x="287" y="130"/>
                  <a:pt x="275" y="146"/>
                  <a:pt x="262" y="162"/>
                </a:cubicBezTo>
                <a:cubicBezTo>
                  <a:pt x="258" y="161"/>
                  <a:pt x="255" y="161"/>
                  <a:pt x="251" y="161"/>
                </a:cubicBezTo>
                <a:cubicBezTo>
                  <a:pt x="220" y="161"/>
                  <a:pt x="195" y="186"/>
                  <a:pt x="195" y="217"/>
                </a:cubicBezTo>
                <a:close/>
                <a:moveTo>
                  <a:pt x="257" y="211"/>
                </a:moveTo>
                <a:cubicBezTo>
                  <a:pt x="275" y="211"/>
                  <a:pt x="275" y="211"/>
                  <a:pt x="275" y="211"/>
                </a:cubicBezTo>
                <a:cubicBezTo>
                  <a:pt x="275" y="223"/>
                  <a:pt x="275" y="223"/>
                  <a:pt x="275" y="223"/>
                </a:cubicBezTo>
                <a:cubicBezTo>
                  <a:pt x="257" y="223"/>
                  <a:pt x="257" y="223"/>
                  <a:pt x="257" y="223"/>
                </a:cubicBezTo>
                <a:cubicBezTo>
                  <a:pt x="257" y="241"/>
                  <a:pt x="257" y="241"/>
                  <a:pt x="257" y="241"/>
                </a:cubicBezTo>
                <a:cubicBezTo>
                  <a:pt x="245" y="241"/>
                  <a:pt x="245" y="241"/>
                  <a:pt x="245" y="241"/>
                </a:cubicBezTo>
                <a:cubicBezTo>
                  <a:pt x="245" y="223"/>
                  <a:pt x="245" y="223"/>
                  <a:pt x="245" y="223"/>
                </a:cubicBezTo>
                <a:cubicBezTo>
                  <a:pt x="227" y="223"/>
                  <a:pt x="227" y="223"/>
                  <a:pt x="227" y="223"/>
                </a:cubicBezTo>
                <a:cubicBezTo>
                  <a:pt x="227" y="211"/>
                  <a:pt x="227" y="211"/>
                  <a:pt x="227" y="211"/>
                </a:cubicBezTo>
                <a:cubicBezTo>
                  <a:pt x="245" y="211"/>
                  <a:pt x="245" y="211"/>
                  <a:pt x="245" y="211"/>
                </a:cubicBezTo>
                <a:cubicBezTo>
                  <a:pt x="245" y="193"/>
                  <a:pt x="245" y="193"/>
                  <a:pt x="245" y="193"/>
                </a:cubicBezTo>
                <a:cubicBezTo>
                  <a:pt x="257" y="193"/>
                  <a:pt x="257" y="193"/>
                  <a:pt x="257" y="193"/>
                </a:cubicBezTo>
                <a:lnTo>
                  <a:pt x="257" y="211"/>
                </a:lnTo>
                <a:close/>
                <a:moveTo>
                  <a:pt x="251" y="258"/>
                </a:moveTo>
                <a:cubicBezTo>
                  <a:pt x="229" y="258"/>
                  <a:pt x="210" y="240"/>
                  <a:pt x="210" y="217"/>
                </a:cubicBezTo>
                <a:cubicBezTo>
                  <a:pt x="210" y="194"/>
                  <a:pt x="229" y="176"/>
                  <a:pt x="251" y="176"/>
                </a:cubicBezTo>
                <a:cubicBezTo>
                  <a:pt x="274" y="176"/>
                  <a:pt x="293" y="194"/>
                  <a:pt x="293" y="217"/>
                </a:cubicBezTo>
                <a:cubicBezTo>
                  <a:pt x="293" y="240"/>
                  <a:pt x="274" y="258"/>
                  <a:pt x="251" y="258"/>
                </a:cubicBezTo>
                <a:close/>
                <a:moveTo>
                  <a:pt x="251" y="168"/>
                </a:moveTo>
                <a:cubicBezTo>
                  <a:pt x="224" y="168"/>
                  <a:pt x="203" y="190"/>
                  <a:pt x="203" y="217"/>
                </a:cubicBezTo>
                <a:cubicBezTo>
                  <a:pt x="203" y="244"/>
                  <a:pt x="224" y="266"/>
                  <a:pt x="251" y="266"/>
                </a:cubicBezTo>
                <a:cubicBezTo>
                  <a:pt x="278" y="266"/>
                  <a:pt x="300" y="244"/>
                  <a:pt x="300" y="217"/>
                </a:cubicBezTo>
                <a:cubicBezTo>
                  <a:pt x="300" y="190"/>
                  <a:pt x="278" y="168"/>
                  <a:pt x="251" y="168"/>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lIns="83943" tIns="41972" rIns="83943" bIns="41972"/>
          <a:lstStyle/>
          <a:p>
            <a:endParaRPr lang="zh-CN" altLang="en-US"/>
          </a:p>
        </p:txBody>
      </p:sp>
      <p:pic>
        <p:nvPicPr>
          <p:cNvPr id="33804" name="Picture 3" descr="C:\Users\Jonahs\Dropbox\Projects SCOTT\MEET Windows Azure\source\Background\tile-icon-bigda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500" y="35052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5" name="TextBox 14"/>
          <p:cNvSpPr>
            <a:spLocks noChangeArrowheads="1"/>
          </p:cNvSpPr>
          <p:nvPr/>
        </p:nvSpPr>
        <p:spPr bwMode="auto">
          <a:xfrm>
            <a:off x="4291015" y="1095376"/>
            <a:ext cx="5667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800" b="1">
                <a:solidFill>
                  <a:schemeClr val="bg1"/>
                </a:solidFill>
                <a:latin typeface="方正姚体" pitchFamily="2" charset="-122"/>
                <a:ea typeface="方正姚体" pitchFamily="2" charset="-122"/>
                <a:sym typeface="方正姚体" pitchFamily="2" charset="-122"/>
              </a:rPr>
              <a:t>    01</a:t>
            </a:r>
            <a:endParaRPr lang="zh-CN" altLang="en-US" sz="2800" b="1">
              <a:solidFill>
                <a:schemeClr val="bg1"/>
              </a:solidFill>
              <a:latin typeface="方正姚体" pitchFamily="2" charset="-122"/>
              <a:ea typeface="方正姚体" pitchFamily="2" charset="-122"/>
              <a:sym typeface="方正姚体" pitchFamily="2" charset="-122"/>
            </a:endParaRPr>
          </a:p>
        </p:txBody>
      </p:sp>
      <p:sp>
        <p:nvSpPr>
          <p:cNvPr id="33806" name="TextBox 15"/>
          <p:cNvSpPr>
            <a:spLocks noChangeArrowheads="1"/>
          </p:cNvSpPr>
          <p:nvPr/>
        </p:nvSpPr>
        <p:spPr bwMode="auto">
          <a:xfrm>
            <a:off x="4291015" y="4605338"/>
            <a:ext cx="566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800" b="1">
                <a:solidFill>
                  <a:schemeClr val="bg1"/>
                </a:solidFill>
                <a:latin typeface="方正姚体" pitchFamily="2" charset="-122"/>
                <a:ea typeface="方正姚体" pitchFamily="2" charset="-122"/>
                <a:sym typeface="方正姚体" pitchFamily="2" charset="-122"/>
              </a:rPr>
              <a:t>02</a:t>
            </a:r>
            <a:endParaRPr lang="zh-CN" altLang="en-US" sz="2800" b="1">
              <a:solidFill>
                <a:schemeClr val="bg1"/>
              </a:solidFill>
              <a:latin typeface="方正姚体" pitchFamily="2" charset="-122"/>
              <a:ea typeface="方正姚体" pitchFamily="2" charset="-122"/>
              <a:sym typeface="方正姚体" pitchFamily="2" charset="-122"/>
            </a:endParaRPr>
          </a:p>
        </p:txBody>
      </p:sp>
      <p:sp>
        <p:nvSpPr>
          <p:cNvPr id="33807" name="TextBox 16"/>
          <p:cNvSpPr>
            <a:spLocks noChangeArrowheads="1"/>
          </p:cNvSpPr>
          <p:nvPr/>
        </p:nvSpPr>
        <p:spPr bwMode="auto">
          <a:xfrm>
            <a:off x="395652" y="2045700"/>
            <a:ext cx="36003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marL="171450" indent="-171450" eaLnBrk="1" hangingPunct="1">
              <a:lnSpc>
                <a:spcPct val="150000"/>
              </a:lnSpc>
              <a:buFont typeface="Arial" panose="020B0604020202020204" pitchFamily="34" charset="0"/>
              <a:buChar char="•"/>
            </a:pPr>
            <a:r>
              <a:rPr lang="zh-TW" altLang="en-US" sz="1400" b="1" dirty="0" smtClean="0">
                <a:solidFill>
                  <a:srgbClr val="3F3F3F"/>
                </a:solidFill>
                <a:latin typeface="方正兰亭粗黑_GBK" charset="-122"/>
                <a:sym typeface="宋体" pitchFamily="2" charset="-122"/>
              </a:rPr>
              <a:t>英語授課模組→英文學分學程→英文學位</a:t>
            </a:r>
          </a:p>
          <a:p>
            <a:pPr marL="171450" indent="-171450" eaLnBrk="1" hangingPunct="1">
              <a:lnSpc>
                <a:spcPct val="150000"/>
              </a:lnSpc>
              <a:buFont typeface="Arial" panose="020B0604020202020204" pitchFamily="34" charset="0"/>
              <a:buChar char="•"/>
            </a:pPr>
            <a:r>
              <a:rPr lang="zh-TW" altLang="en-US" sz="1400" b="1" dirty="0" smtClean="0">
                <a:solidFill>
                  <a:srgbClr val="3F3F3F"/>
                </a:solidFill>
                <a:latin typeface="方正兰亭粗黑_GBK" charset="-122"/>
                <a:sym typeface="宋体" pitchFamily="2" charset="-122"/>
              </a:rPr>
              <a:t>與國外姐妹校雙學位</a:t>
            </a:r>
            <a:r>
              <a:rPr lang="en-US" altLang="zh-TW" sz="1400" b="1" dirty="0" smtClean="0">
                <a:solidFill>
                  <a:srgbClr val="3F3F3F"/>
                </a:solidFill>
                <a:latin typeface="方正兰亭粗黑_GBK" charset="-122"/>
                <a:sym typeface="宋体" pitchFamily="2" charset="-122"/>
              </a:rPr>
              <a:t>(3+1</a:t>
            </a:r>
            <a:r>
              <a:rPr lang="zh-TW" altLang="en-US" sz="1400" b="1" dirty="0" smtClean="0">
                <a:solidFill>
                  <a:srgbClr val="3F3F3F"/>
                </a:solidFill>
                <a:latin typeface="方正兰亭粗黑_GBK" charset="-122"/>
                <a:sym typeface="宋体" pitchFamily="2" charset="-122"/>
              </a:rPr>
              <a:t>或</a:t>
            </a:r>
            <a:r>
              <a:rPr lang="en-US" altLang="zh-TW" sz="1400" b="1" dirty="0" smtClean="0">
                <a:solidFill>
                  <a:srgbClr val="3F3F3F"/>
                </a:solidFill>
                <a:latin typeface="方正兰亭粗黑_GBK" charset="-122"/>
                <a:sym typeface="宋体" pitchFamily="2" charset="-122"/>
              </a:rPr>
              <a:t>2+2)</a:t>
            </a:r>
          </a:p>
          <a:p>
            <a:pPr marL="171450" indent="-171450" eaLnBrk="1" hangingPunct="1">
              <a:lnSpc>
                <a:spcPct val="150000"/>
              </a:lnSpc>
              <a:buFont typeface="Arial" panose="020B0604020202020204" pitchFamily="34" charset="0"/>
              <a:buChar char="•"/>
            </a:pPr>
            <a:r>
              <a:rPr lang="zh-TW" altLang="en-US" sz="1400" b="1" dirty="0" smtClean="0">
                <a:solidFill>
                  <a:srgbClr val="3F3F3F"/>
                </a:solidFill>
                <a:latin typeface="方正兰亭粗黑_GBK" charset="-122"/>
                <a:sym typeface="宋体" pitchFamily="2" charset="-122"/>
              </a:rPr>
              <a:t>與法國里昂大學建立雙博士學位</a:t>
            </a:r>
          </a:p>
        </p:txBody>
      </p:sp>
      <p:sp>
        <p:nvSpPr>
          <p:cNvPr id="33808" name="矩形 17"/>
          <p:cNvSpPr>
            <a:spLocks noChangeArrowheads="1"/>
          </p:cNvSpPr>
          <p:nvPr/>
        </p:nvSpPr>
        <p:spPr bwMode="auto">
          <a:xfrm>
            <a:off x="539750" y="1695450"/>
            <a:ext cx="2020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b="1" dirty="0" smtClean="0">
                <a:solidFill>
                  <a:srgbClr val="53C3B0"/>
                </a:solidFill>
                <a:latin typeface="微软雅黑" pitchFamily="34" charset="-122"/>
                <a:ea typeface="微软雅黑" pitchFamily="34" charset="-122"/>
                <a:sym typeface="微软雅黑" pitchFamily="34" charset="-122"/>
              </a:rPr>
              <a:t>未來展望</a:t>
            </a:r>
            <a:endParaRPr lang="zh-CN" altLang="en-US" b="1" dirty="0">
              <a:solidFill>
                <a:srgbClr val="53C3B0"/>
              </a:solidFill>
              <a:latin typeface="微软雅黑" pitchFamily="34" charset="-122"/>
              <a:ea typeface="微软雅黑" pitchFamily="34" charset="-122"/>
              <a:sym typeface="微软雅黑" pitchFamily="34" charset="-122"/>
            </a:endParaRPr>
          </a:p>
        </p:txBody>
      </p:sp>
      <p:sp>
        <p:nvSpPr>
          <p:cNvPr id="33809" name="TextBox 18"/>
          <p:cNvSpPr>
            <a:spLocks noChangeArrowheads="1"/>
          </p:cNvSpPr>
          <p:nvPr/>
        </p:nvSpPr>
        <p:spPr bwMode="auto">
          <a:xfrm>
            <a:off x="5884423" y="3192153"/>
            <a:ext cx="3240527" cy="198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marL="171450" indent="-171450" eaLnBrk="1" hangingPunct="1">
              <a:lnSpc>
                <a:spcPct val="150000"/>
              </a:lnSpc>
              <a:buFont typeface="Arial" panose="020B0604020202020204" pitchFamily="34" charset="0"/>
              <a:buChar char="•"/>
            </a:pPr>
            <a:r>
              <a:rPr lang="zh-TW" altLang="en-US" sz="1400" b="1" dirty="0">
                <a:solidFill>
                  <a:srgbClr val="3F3F3F"/>
                </a:solidFill>
                <a:latin typeface="方正兰亭粗黑_GBK" charset="-122"/>
                <a:sym typeface="宋体" pitchFamily="2" charset="-122"/>
              </a:rPr>
              <a:t>過去最多人進入公營行庫，近來較多往財顧、證券等理財投資方面發展。</a:t>
            </a:r>
          </a:p>
          <a:p>
            <a:pPr marL="171450" indent="-171450" eaLnBrk="1" hangingPunct="1">
              <a:lnSpc>
                <a:spcPct val="150000"/>
              </a:lnSpc>
              <a:buFont typeface="Arial" panose="020B0604020202020204" pitchFamily="34" charset="0"/>
              <a:buChar char="•"/>
            </a:pPr>
            <a:r>
              <a:rPr lang="zh-TW" altLang="en-US" sz="1400" b="1" dirty="0">
                <a:solidFill>
                  <a:srgbClr val="3F3F3F"/>
                </a:solidFill>
                <a:latin typeface="方正兰亭粗黑_GBK" charset="-122"/>
                <a:sym typeface="宋体" pitchFamily="2" charset="-122"/>
              </a:rPr>
              <a:t>從事教職。</a:t>
            </a:r>
          </a:p>
          <a:p>
            <a:pPr marL="171450" indent="-171450" eaLnBrk="1" hangingPunct="1">
              <a:lnSpc>
                <a:spcPct val="150000"/>
              </a:lnSpc>
              <a:buFont typeface="Arial" panose="020B0604020202020204" pitchFamily="34" charset="0"/>
              <a:buChar char="•"/>
            </a:pPr>
            <a:r>
              <a:rPr lang="zh-TW" altLang="en-US" sz="1400" b="1" dirty="0">
                <a:solidFill>
                  <a:srgbClr val="3F3F3F"/>
                </a:solidFill>
                <a:latin typeface="方正兰亭粗黑_GBK" charset="-122"/>
                <a:sym typeface="宋体" pitchFamily="2" charset="-122"/>
              </a:rPr>
              <a:t>進入私人企業，職位則各類都有。</a:t>
            </a:r>
          </a:p>
          <a:p>
            <a:pPr marL="171450" indent="-171450" eaLnBrk="1" hangingPunct="1">
              <a:lnSpc>
                <a:spcPct val="150000"/>
              </a:lnSpc>
              <a:buFont typeface="Arial" panose="020B0604020202020204" pitchFamily="34" charset="0"/>
              <a:buChar char="•"/>
            </a:pPr>
            <a:r>
              <a:rPr lang="zh-TW" altLang="en-US" sz="1400" b="1" dirty="0">
                <a:solidFill>
                  <a:srgbClr val="3F3F3F"/>
                </a:solidFill>
                <a:latin typeface="方正兰亭粗黑_GBK" charset="-122"/>
                <a:sym typeface="宋体" pitchFamily="2" charset="-122"/>
              </a:rPr>
              <a:t>進入公家機關，從事非金融類工作。</a:t>
            </a:r>
          </a:p>
          <a:p>
            <a:pPr marL="171450" indent="-171450" eaLnBrk="1" hangingPunct="1">
              <a:lnSpc>
                <a:spcPct val="150000"/>
              </a:lnSpc>
              <a:buFont typeface="Arial" panose="020B0604020202020204" pitchFamily="34" charset="0"/>
              <a:buChar char="•"/>
            </a:pPr>
            <a:r>
              <a:rPr lang="zh-TW" altLang="en-US" sz="1400" b="1" dirty="0">
                <a:solidFill>
                  <a:srgbClr val="3F3F3F"/>
                </a:solidFill>
                <a:latin typeface="方正兰亭粗黑_GBK" charset="-122"/>
                <a:sym typeface="宋体" pitchFamily="2" charset="-122"/>
              </a:rPr>
              <a:t>出國進修，或留在國外定居工作</a:t>
            </a:r>
          </a:p>
        </p:txBody>
      </p:sp>
      <p:sp>
        <p:nvSpPr>
          <p:cNvPr id="33810" name="矩形 19"/>
          <p:cNvSpPr>
            <a:spLocks noChangeArrowheads="1"/>
          </p:cNvSpPr>
          <p:nvPr/>
        </p:nvSpPr>
        <p:spPr bwMode="auto">
          <a:xfrm>
            <a:off x="5829300" y="2800858"/>
            <a:ext cx="201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b="1" dirty="0" smtClean="0">
                <a:solidFill>
                  <a:srgbClr val="F49022"/>
                </a:solidFill>
                <a:latin typeface="微软雅黑" pitchFamily="34" charset="-122"/>
                <a:ea typeface="微软雅黑" pitchFamily="34" charset="-122"/>
                <a:sym typeface="微软雅黑" pitchFamily="34" charset="-122"/>
              </a:rPr>
              <a:t>畢業出路</a:t>
            </a:r>
            <a:endParaRPr lang="zh-CN" altLang="en-US" b="1" dirty="0">
              <a:solidFill>
                <a:srgbClr val="F49022"/>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2490344315"/>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childTnLst>
                          </p:cTn>
                        </p:par>
                        <p:par>
                          <p:cTn id="8" fill="hold" nodeType="afterGroup">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33795"/>
                                        </p:tgtEl>
                                        <p:attrNameLst>
                                          <p:attrName>style.visibility</p:attrName>
                                        </p:attrNameLst>
                                      </p:cBhvr>
                                      <p:to>
                                        <p:strVal val="visible"/>
                                      </p:to>
                                    </p:set>
                                    <p:anim calcmode="lin" valueType="num">
                                      <p:cBhvr>
                                        <p:cTn id="11" dur="500" decel="50000" fill="hold">
                                          <p:stCondLst>
                                            <p:cond delay="0"/>
                                          </p:stCondLst>
                                        </p:cTn>
                                        <p:tgtEl>
                                          <p:spTgt spid="3379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379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3795"/>
                                        </p:tgtEl>
                                        <p:attrNameLst>
                                          <p:attrName>ppt_w</p:attrName>
                                        </p:attrNameLst>
                                      </p:cBhvr>
                                      <p:tavLst>
                                        <p:tav tm="0">
                                          <p:val>
                                            <p:strVal val="#ppt_w*.05"/>
                                          </p:val>
                                        </p:tav>
                                        <p:tav tm="100000">
                                          <p:val>
                                            <p:strVal val="#ppt_w"/>
                                          </p:val>
                                        </p:tav>
                                      </p:tavLst>
                                    </p:anim>
                                    <p:anim calcmode="lin" valueType="num">
                                      <p:cBhvr>
                                        <p:cTn id="14" dur="1000" fill="hold"/>
                                        <p:tgtEl>
                                          <p:spTgt spid="3379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379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379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3795"/>
                                        </p:tgtEl>
                                        <p:attrNameLst>
                                          <p:attrName>ppt_y</p:attrName>
                                        </p:attrNameLst>
                                      </p:cBhvr>
                                      <p:tavLst>
                                        <p:tav tm="0">
                                          <p:val>
                                            <p:strVal val="#ppt_y+.1"/>
                                          </p:val>
                                        </p:tav>
                                        <p:tav tm="100000">
                                          <p:val>
                                            <p:strVal val="#ppt_y"/>
                                          </p:val>
                                        </p:tav>
                                      </p:tavLst>
                                    </p:anim>
                                    <p:animEffect>
                                      <p:cBhvr>
                                        <p:cTn id="18" dur="1000" decel="50000">
                                          <p:stCondLst>
                                            <p:cond delay="0"/>
                                          </p:stCondLst>
                                        </p:cTn>
                                        <p:tgtEl>
                                          <p:spTgt spid="33795"/>
                                        </p:tgtEl>
                                      </p:cBhvr>
                                    </p:animEffect>
                                  </p:childTnLst>
                                </p:cTn>
                              </p:par>
                            </p:childTnLst>
                          </p:cTn>
                        </p:par>
                        <p:par>
                          <p:cTn id="19" fill="hold" nodeType="afterGroup">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3802"/>
                                        </p:tgtEl>
                                        <p:attrNameLst>
                                          <p:attrName>style.visibility</p:attrName>
                                        </p:attrNameLst>
                                      </p:cBhvr>
                                      <p:to>
                                        <p:strVal val="visible"/>
                                      </p:to>
                                    </p:set>
                                    <p:animEffect>
                                      <p:cBhvr>
                                        <p:cTn id="22" dur="500"/>
                                        <p:tgtEl>
                                          <p:spTgt spid="33802"/>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p:cBhvr>
                                        <p:cTn id="25" dur="500"/>
                                        <p:tgtEl>
                                          <p:spTgt spid="3"/>
                                        </p:tgtEl>
                                      </p:cBhvr>
                                    </p:animEffect>
                                  </p:childTnLst>
                                </p:cTn>
                              </p:par>
                            </p:childTnLst>
                          </p:cTn>
                        </p:par>
                        <p:par>
                          <p:cTn id="26" fill="hold" nodeType="afterGroup">
                            <p:stCondLst>
                              <p:cond delay="2000"/>
                            </p:stCondLst>
                            <p:childTnLst>
                              <p:par>
                                <p:cTn id="27" presetID="1" presetClass="entr" presetSubtype="0" fill="hold" nodeType="afterEffect">
                                  <p:stCondLst>
                                    <p:cond delay="0"/>
                                  </p:stCondLst>
                                  <p:childTnLst>
                                    <p:set>
                                      <p:cBhvr>
                                        <p:cTn id="28" dur="1" fill="hold">
                                          <p:stCondLst>
                                            <p:cond delay="0"/>
                                          </p:stCondLst>
                                        </p:cTn>
                                        <p:tgtEl>
                                          <p:spTgt spid="3380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803"/>
                                        </p:tgtEl>
                                        <p:attrNameLst>
                                          <p:attrName>style.visibility</p:attrName>
                                        </p:attrNameLst>
                                      </p:cBhvr>
                                      <p:to>
                                        <p:strVal val="visible"/>
                                      </p:to>
                                    </p:set>
                                  </p:childTnLst>
                                </p:cTn>
                              </p:par>
                            </p:childTnLst>
                          </p:cTn>
                        </p:par>
                        <p:par>
                          <p:cTn id="31" fill="hold" nodeType="afterGroup">
                            <p:stCondLst>
                              <p:cond delay="2000"/>
                            </p:stCondLst>
                            <p:childTnLst>
                              <p:par>
                                <p:cTn id="32" presetID="2" presetClass="entr" presetSubtype="1" fill="hold" grpId="0" nodeType="afterEffect">
                                  <p:stCondLst>
                                    <p:cond delay="0"/>
                                  </p:stCondLst>
                                  <p:childTnLst>
                                    <p:set>
                                      <p:cBhvr>
                                        <p:cTn id="33" dur="1" fill="hold">
                                          <p:stCondLst>
                                            <p:cond delay="0"/>
                                          </p:stCondLst>
                                        </p:cTn>
                                        <p:tgtEl>
                                          <p:spTgt spid="33805"/>
                                        </p:tgtEl>
                                        <p:attrNameLst>
                                          <p:attrName>style.visibility</p:attrName>
                                        </p:attrNameLst>
                                      </p:cBhvr>
                                      <p:to>
                                        <p:strVal val="visible"/>
                                      </p:to>
                                    </p:set>
                                    <p:anim calcmode="lin" valueType="num">
                                      <p:cBhvr>
                                        <p:cTn id="34" dur="500" fill="hold"/>
                                        <p:tgtEl>
                                          <p:spTgt spid="33805"/>
                                        </p:tgtEl>
                                        <p:attrNameLst>
                                          <p:attrName>ppt_x</p:attrName>
                                        </p:attrNameLst>
                                      </p:cBhvr>
                                      <p:tavLst>
                                        <p:tav tm="0">
                                          <p:val>
                                            <p:strVal val="#ppt_x"/>
                                          </p:val>
                                        </p:tav>
                                        <p:tav tm="100000">
                                          <p:val>
                                            <p:strVal val="#ppt_x"/>
                                          </p:val>
                                        </p:tav>
                                      </p:tavLst>
                                    </p:anim>
                                    <p:anim calcmode="lin" valueType="num">
                                      <p:cBhvr>
                                        <p:cTn id="35" dur="500" fill="hold"/>
                                        <p:tgtEl>
                                          <p:spTgt spid="33805"/>
                                        </p:tgtEl>
                                        <p:attrNameLst>
                                          <p:attrName>ppt_y</p:attrName>
                                        </p:attrNameLst>
                                      </p:cBhvr>
                                      <p:tavLst>
                                        <p:tav tm="0">
                                          <p:val>
                                            <p:strVal val="0-#ppt_h/2"/>
                                          </p:val>
                                        </p:tav>
                                        <p:tav tm="100000">
                                          <p:val>
                                            <p:strVal val="#ppt_y"/>
                                          </p:val>
                                        </p:tav>
                                      </p:tavLst>
                                    </p:anim>
                                  </p:childTnLst>
                                </p:cTn>
                              </p:par>
                            </p:childTnLst>
                          </p:cTn>
                        </p:par>
                        <p:par>
                          <p:cTn id="36" fill="hold" nodeType="afterGroup">
                            <p:stCondLst>
                              <p:cond delay="2500"/>
                            </p:stCondLst>
                            <p:childTnLst>
                              <p:par>
                                <p:cTn id="37" presetID="2" presetClass="entr" presetSubtype="1" fill="hold" grpId="0" nodeType="afterEffect">
                                  <p:stCondLst>
                                    <p:cond delay="0"/>
                                  </p:stCondLst>
                                  <p:childTnLst>
                                    <p:set>
                                      <p:cBhvr>
                                        <p:cTn id="38" dur="1" fill="hold">
                                          <p:stCondLst>
                                            <p:cond delay="0"/>
                                          </p:stCondLst>
                                        </p:cTn>
                                        <p:tgtEl>
                                          <p:spTgt spid="33806"/>
                                        </p:tgtEl>
                                        <p:attrNameLst>
                                          <p:attrName>style.visibility</p:attrName>
                                        </p:attrNameLst>
                                      </p:cBhvr>
                                      <p:to>
                                        <p:strVal val="visible"/>
                                      </p:to>
                                    </p:set>
                                    <p:anim calcmode="lin" valueType="num">
                                      <p:cBhvr>
                                        <p:cTn id="39" dur="500" fill="hold"/>
                                        <p:tgtEl>
                                          <p:spTgt spid="33806"/>
                                        </p:tgtEl>
                                        <p:attrNameLst>
                                          <p:attrName>ppt_x</p:attrName>
                                        </p:attrNameLst>
                                      </p:cBhvr>
                                      <p:tavLst>
                                        <p:tav tm="0">
                                          <p:val>
                                            <p:strVal val="#ppt_x"/>
                                          </p:val>
                                        </p:tav>
                                        <p:tav tm="100000">
                                          <p:val>
                                            <p:strVal val="#ppt_x"/>
                                          </p:val>
                                        </p:tav>
                                      </p:tavLst>
                                    </p:anim>
                                    <p:anim calcmode="lin" valueType="num">
                                      <p:cBhvr>
                                        <p:cTn id="40" dur="500" fill="hold"/>
                                        <p:tgtEl>
                                          <p:spTgt spid="33806"/>
                                        </p:tgtEl>
                                        <p:attrNameLst>
                                          <p:attrName>ppt_y</p:attrName>
                                        </p:attrNameLst>
                                      </p:cBhvr>
                                      <p:tavLst>
                                        <p:tav tm="0">
                                          <p:val>
                                            <p:strVal val="0-#ppt_h/2"/>
                                          </p:val>
                                        </p:tav>
                                        <p:tav tm="100000">
                                          <p:val>
                                            <p:strVal val="#ppt_y"/>
                                          </p:val>
                                        </p:tav>
                                      </p:tavLst>
                                    </p:anim>
                                  </p:childTnLst>
                                </p:cTn>
                              </p:par>
                            </p:childTnLst>
                          </p:cTn>
                        </p:par>
                        <p:par>
                          <p:cTn id="41" fill="hold" nodeType="afterGroup">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3808"/>
                                        </p:tgtEl>
                                        <p:attrNameLst>
                                          <p:attrName>style.visibility</p:attrName>
                                        </p:attrNameLst>
                                      </p:cBhvr>
                                      <p:to>
                                        <p:strVal val="visible"/>
                                      </p:to>
                                    </p:set>
                                    <p:animEffect>
                                      <p:cBhvr>
                                        <p:cTn id="44" dur="1000"/>
                                        <p:tgtEl>
                                          <p:spTgt spid="33808"/>
                                        </p:tgtEl>
                                      </p:cBhvr>
                                    </p:animEffect>
                                    <p:anim calcmode="lin" valueType="num">
                                      <p:cBhvr>
                                        <p:cTn id="45" dur="1000" fill="hold"/>
                                        <p:tgtEl>
                                          <p:spTgt spid="33808"/>
                                        </p:tgtEl>
                                        <p:attrNameLst>
                                          <p:attrName>ppt_x</p:attrName>
                                        </p:attrNameLst>
                                      </p:cBhvr>
                                      <p:tavLst>
                                        <p:tav tm="0">
                                          <p:val>
                                            <p:strVal val="#ppt_x"/>
                                          </p:val>
                                        </p:tav>
                                        <p:tav tm="100000">
                                          <p:val>
                                            <p:strVal val="#ppt_x"/>
                                          </p:val>
                                        </p:tav>
                                      </p:tavLst>
                                    </p:anim>
                                    <p:anim calcmode="lin" valueType="num">
                                      <p:cBhvr>
                                        <p:cTn id="46" dur="1000" fill="hold"/>
                                        <p:tgtEl>
                                          <p:spTgt spid="3380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3807"/>
                                        </p:tgtEl>
                                        <p:attrNameLst>
                                          <p:attrName>style.visibility</p:attrName>
                                        </p:attrNameLst>
                                      </p:cBhvr>
                                      <p:to>
                                        <p:strVal val="visible"/>
                                      </p:to>
                                    </p:set>
                                    <p:animEffect>
                                      <p:cBhvr>
                                        <p:cTn id="49" dur="1000"/>
                                        <p:tgtEl>
                                          <p:spTgt spid="33807"/>
                                        </p:tgtEl>
                                      </p:cBhvr>
                                    </p:animEffect>
                                    <p:anim calcmode="lin" valueType="num">
                                      <p:cBhvr>
                                        <p:cTn id="50" dur="1000" fill="hold"/>
                                        <p:tgtEl>
                                          <p:spTgt spid="33807"/>
                                        </p:tgtEl>
                                        <p:attrNameLst>
                                          <p:attrName>ppt_x</p:attrName>
                                        </p:attrNameLst>
                                      </p:cBhvr>
                                      <p:tavLst>
                                        <p:tav tm="0">
                                          <p:val>
                                            <p:strVal val="#ppt_x"/>
                                          </p:val>
                                        </p:tav>
                                        <p:tav tm="100000">
                                          <p:val>
                                            <p:strVal val="#ppt_x"/>
                                          </p:val>
                                        </p:tav>
                                      </p:tavLst>
                                    </p:anim>
                                    <p:anim calcmode="lin" valueType="num">
                                      <p:cBhvr>
                                        <p:cTn id="51" dur="1000" fill="hold"/>
                                        <p:tgtEl>
                                          <p:spTgt spid="33807"/>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33810"/>
                                        </p:tgtEl>
                                        <p:attrNameLst>
                                          <p:attrName>style.visibility</p:attrName>
                                        </p:attrNameLst>
                                      </p:cBhvr>
                                      <p:to>
                                        <p:strVal val="visible"/>
                                      </p:to>
                                    </p:set>
                                    <p:animEffect>
                                      <p:cBhvr>
                                        <p:cTn id="55" dur="1000"/>
                                        <p:tgtEl>
                                          <p:spTgt spid="33810"/>
                                        </p:tgtEl>
                                      </p:cBhvr>
                                    </p:animEffect>
                                    <p:anim calcmode="lin" valueType="num">
                                      <p:cBhvr>
                                        <p:cTn id="56" dur="1000" fill="hold"/>
                                        <p:tgtEl>
                                          <p:spTgt spid="33810"/>
                                        </p:tgtEl>
                                        <p:attrNameLst>
                                          <p:attrName>ppt_x</p:attrName>
                                        </p:attrNameLst>
                                      </p:cBhvr>
                                      <p:tavLst>
                                        <p:tav tm="0">
                                          <p:val>
                                            <p:strVal val="#ppt_x"/>
                                          </p:val>
                                        </p:tav>
                                        <p:tav tm="100000">
                                          <p:val>
                                            <p:strVal val="#ppt_x"/>
                                          </p:val>
                                        </p:tav>
                                      </p:tavLst>
                                    </p:anim>
                                    <p:anim calcmode="lin" valueType="num">
                                      <p:cBhvr>
                                        <p:cTn id="57" dur="1000" fill="hold"/>
                                        <p:tgtEl>
                                          <p:spTgt spid="3381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3809"/>
                                        </p:tgtEl>
                                        <p:attrNameLst>
                                          <p:attrName>style.visibility</p:attrName>
                                        </p:attrNameLst>
                                      </p:cBhvr>
                                      <p:to>
                                        <p:strVal val="visible"/>
                                      </p:to>
                                    </p:set>
                                    <p:animEffect>
                                      <p:cBhvr>
                                        <p:cTn id="60" dur="1000"/>
                                        <p:tgtEl>
                                          <p:spTgt spid="33809"/>
                                        </p:tgtEl>
                                      </p:cBhvr>
                                    </p:animEffect>
                                    <p:anim calcmode="lin" valueType="num">
                                      <p:cBhvr>
                                        <p:cTn id="61" dur="1000" fill="hold"/>
                                        <p:tgtEl>
                                          <p:spTgt spid="33809"/>
                                        </p:tgtEl>
                                        <p:attrNameLst>
                                          <p:attrName>ppt_x</p:attrName>
                                        </p:attrNameLst>
                                      </p:cBhvr>
                                      <p:tavLst>
                                        <p:tav tm="0">
                                          <p:val>
                                            <p:strVal val="#ppt_x"/>
                                          </p:val>
                                        </p:tav>
                                        <p:tav tm="100000">
                                          <p:val>
                                            <p:strVal val="#ppt_x"/>
                                          </p:val>
                                        </p:tav>
                                      </p:tavLst>
                                    </p:anim>
                                    <p:anim calcmode="lin" valueType="num">
                                      <p:cBhvr>
                                        <p:cTn id="62" dur="1000" fill="hold"/>
                                        <p:tgtEl>
                                          <p:spTgt spid="338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33795" grpId="0" bldLvl="0" autoUpdateAnimBg="0"/>
      <p:bldP spid="3" grpId="0" bldLvl="0" animBg="1" autoUpdateAnimBg="0"/>
      <p:bldP spid="33802" grpId="0" bldLvl="0" animBg="1" autoUpdateAnimBg="0"/>
      <p:bldP spid="33803" grpId="0" animBg="1"/>
      <p:bldP spid="33805" grpId="0" bldLvl="0" autoUpdateAnimBg="0"/>
      <p:bldP spid="33806" grpId="0" bldLvl="0" autoUpdateAnimBg="0"/>
      <p:bldP spid="33807" grpId="0" bldLvl="0" autoUpdateAnimBg="0"/>
      <p:bldP spid="33808" grpId="0" bldLvl="0" autoUpdateAnimBg="0"/>
      <p:bldP spid="33809" grpId="0" bldLvl="0" autoUpdateAnimBg="0"/>
      <p:bldP spid="33810"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0" y="265113"/>
            <a:ext cx="179388" cy="720725"/>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1" name="TextBox 4"/>
          <p:cNvSpPr>
            <a:spLocks noChangeArrowheads="1"/>
          </p:cNvSpPr>
          <p:nvPr/>
        </p:nvSpPr>
        <p:spPr bwMode="auto">
          <a:xfrm>
            <a:off x="201614" y="1841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800" b="1" dirty="0" smtClean="0">
                <a:solidFill>
                  <a:srgbClr val="262626"/>
                </a:solidFill>
                <a:latin typeface="微软雅黑" pitchFamily="34" charset="-122"/>
                <a:ea typeface="微软雅黑" pitchFamily="34" charset="-122"/>
                <a:sym typeface="微软雅黑" pitchFamily="34" charset="-122"/>
              </a:rPr>
              <a:t>經濟學系</a:t>
            </a:r>
            <a:endParaRPr lang="zh-CN" altLang="en-US" sz="2800" b="1" dirty="0">
              <a:solidFill>
                <a:srgbClr val="262626"/>
              </a:solidFill>
              <a:latin typeface="微软雅黑" pitchFamily="34" charset="-122"/>
              <a:ea typeface="微软雅黑" pitchFamily="34" charset="-122"/>
              <a:sym typeface="微软雅黑" pitchFamily="34" charset="-122"/>
            </a:endParaRPr>
          </a:p>
        </p:txBody>
      </p:sp>
      <p:sp>
        <p:nvSpPr>
          <p:cNvPr id="27654" name="矩形 6"/>
          <p:cNvSpPr>
            <a:spLocks noChangeArrowheads="1"/>
          </p:cNvSpPr>
          <p:nvPr/>
        </p:nvSpPr>
        <p:spPr bwMode="auto">
          <a:xfrm>
            <a:off x="0" y="5570538"/>
            <a:ext cx="2266950" cy="144462"/>
          </a:xfrm>
          <a:prstGeom prst="rect">
            <a:avLst/>
          </a:prstGeom>
          <a:solidFill>
            <a:srgbClr val="F4902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5" name="矩形 7"/>
          <p:cNvSpPr>
            <a:spLocks noChangeArrowheads="1"/>
          </p:cNvSpPr>
          <p:nvPr/>
        </p:nvSpPr>
        <p:spPr bwMode="auto">
          <a:xfrm>
            <a:off x="2266950" y="5570538"/>
            <a:ext cx="2305050" cy="144462"/>
          </a:xfrm>
          <a:prstGeom prst="rect">
            <a:avLst/>
          </a:prstGeom>
          <a:solidFill>
            <a:srgbClr val="EE363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6" name="矩形 8"/>
          <p:cNvSpPr>
            <a:spLocks noChangeArrowheads="1"/>
          </p:cNvSpPr>
          <p:nvPr/>
        </p:nvSpPr>
        <p:spPr bwMode="auto">
          <a:xfrm>
            <a:off x="4572000" y="5570538"/>
            <a:ext cx="2266950" cy="144462"/>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7" name="矩形 9"/>
          <p:cNvSpPr>
            <a:spLocks noChangeArrowheads="1"/>
          </p:cNvSpPr>
          <p:nvPr/>
        </p:nvSpPr>
        <p:spPr bwMode="auto">
          <a:xfrm>
            <a:off x="6838950" y="5570538"/>
            <a:ext cx="2305050" cy="144462"/>
          </a:xfrm>
          <a:prstGeom prst="rect">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grpSp>
        <p:nvGrpSpPr>
          <p:cNvPr id="3" name="群組 8"/>
          <p:cNvGrpSpPr/>
          <p:nvPr/>
        </p:nvGrpSpPr>
        <p:grpSpPr>
          <a:xfrm>
            <a:off x="609919" y="1103085"/>
            <a:ext cx="2017919" cy="2834506"/>
            <a:chOff x="609919" y="1103084"/>
            <a:chExt cx="2163681" cy="3264283"/>
          </a:xfrm>
        </p:grpSpPr>
        <p:sp>
          <p:nvSpPr>
            <p:cNvPr id="6" name="矩形 5"/>
            <p:cNvSpPr/>
            <p:nvPr/>
          </p:nvSpPr>
          <p:spPr bwMode="auto">
            <a:xfrm>
              <a:off x="971700" y="3998035"/>
              <a:ext cx="1440120" cy="369332"/>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grpSp>
          <p:nvGrpSpPr>
            <p:cNvPr id="4" name="群組 2"/>
            <p:cNvGrpSpPr/>
            <p:nvPr/>
          </p:nvGrpSpPr>
          <p:grpSpPr>
            <a:xfrm>
              <a:off x="609919" y="1103084"/>
              <a:ext cx="2163681" cy="3264283"/>
              <a:chOff x="609919" y="1103084"/>
              <a:chExt cx="2163681" cy="3264283"/>
            </a:xfrm>
          </p:grpSpPr>
          <p:sp>
            <p:nvSpPr>
              <p:cNvPr id="5" name="文字方塊 4"/>
              <p:cNvSpPr txBox="1"/>
              <p:nvPr/>
            </p:nvSpPr>
            <p:spPr>
              <a:xfrm>
                <a:off x="1155731" y="3998035"/>
                <a:ext cx="1133475" cy="369332"/>
              </a:xfrm>
              <a:prstGeom prst="rect">
                <a:avLst/>
              </a:prstGeom>
              <a:noFill/>
            </p:spPr>
            <p:txBody>
              <a:bodyPr wrap="square" rtlCol="0">
                <a:spAutoFit/>
              </a:bodyPr>
              <a:lstStyle/>
              <a:p>
                <a:r>
                  <a:rPr lang="zh-CN" altLang="en-US" b="1" dirty="0" smtClean="0">
                    <a:latin typeface="黑体" panose="02010609060101010101" pitchFamily="49" charset="-122"/>
                    <a:ea typeface="黑体" panose="02010609060101010101" pitchFamily="49" charset="-122"/>
                  </a:rPr>
                  <a:t>謝發達</a:t>
                </a:r>
                <a:endParaRPr lang="zh-CN" altLang="en-US" b="1" dirty="0">
                  <a:latin typeface="黑体" panose="02010609060101010101" pitchFamily="49" charset="-122"/>
                  <a:ea typeface="黑体" panose="02010609060101010101" pitchFamily="49" charset="-122"/>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19" y="1103084"/>
                <a:ext cx="2163681" cy="2885809"/>
              </a:xfrm>
              <a:prstGeom prst="rect">
                <a:avLst/>
              </a:prstGeom>
            </p:spPr>
          </p:pic>
        </p:grpSp>
      </p:grpSp>
      <p:pic>
        <p:nvPicPr>
          <p:cNvPr id="15" name="圖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8925" y="0"/>
            <a:ext cx="3185075" cy="5570538"/>
          </a:xfrm>
          <a:prstGeom prst="rect">
            <a:avLst/>
          </a:prstGeom>
        </p:spPr>
      </p:pic>
      <p:sp>
        <p:nvSpPr>
          <p:cNvPr id="11" name="文字方塊 10"/>
          <p:cNvSpPr txBox="1"/>
          <p:nvPr/>
        </p:nvSpPr>
        <p:spPr>
          <a:xfrm>
            <a:off x="755682" y="4225614"/>
            <a:ext cx="2809556" cy="1077218"/>
          </a:xfrm>
          <a:prstGeom prst="rect">
            <a:avLst/>
          </a:prstGeom>
          <a:noFill/>
        </p:spPr>
        <p:txBody>
          <a:bodyPr wrap="square" rtlCol="0">
            <a:spAutoFit/>
          </a:bodyPr>
          <a:lstStyle/>
          <a:p>
            <a:r>
              <a:rPr lang="zh-CN" altLang="en-US" sz="1600" b="1" dirty="0">
                <a:solidFill>
                  <a:srgbClr val="3F3F3F"/>
                </a:solidFill>
                <a:latin typeface="方正兰亭粗黑_GBK" charset="-122"/>
              </a:rPr>
              <a:t>中華民國駐新加坡代表，曾任行政院經濟建設委員會副主任委員、中華民國經濟部常務次</a:t>
            </a:r>
            <a:r>
              <a:rPr lang="zh-CN" altLang="en-US" sz="1600" b="1" dirty="0" smtClean="0">
                <a:solidFill>
                  <a:srgbClr val="3F3F3F"/>
                </a:solidFill>
                <a:latin typeface="方正兰亭粗黑_GBK" charset="-122"/>
              </a:rPr>
              <a:t>長。</a:t>
            </a:r>
            <a:endParaRPr lang="zh-TW" altLang="en-US" sz="1600" b="1" dirty="0">
              <a:solidFill>
                <a:srgbClr val="3F3F3F"/>
              </a:solidFill>
              <a:latin typeface="方正兰亭粗黑_GBK" charset="-122"/>
            </a:endParaRPr>
          </a:p>
        </p:txBody>
      </p:sp>
      <p:sp>
        <p:nvSpPr>
          <p:cNvPr id="12" name="文字方塊 11"/>
          <p:cNvSpPr txBox="1"/>
          <p:nvPr/>
        </p:nvSpPr>
        <p:spPr>
          <a:xfrm>
            <a:off x="3635922" y="1201362"/>
            <a:ext cx="2105025" cy="830997"/>
          </a:xfrm>
          <a:prstGeom prst="rect">
            <a:avLst/>
          </a:prstGeom>
          <a:noFill/>
        </p:spPr>
        <p:txBody>
          <a:bodyPr wrap="square" rtlCol="0">
            <a:spAutoFit/>
          </a:bodyPr>
          <a:lstStyle/>
          <a:p>
            <a:r>
              <a:rPr lang="zh-CN" altLang="en-US" sz="1600" b="1" dirty="0">
                <a:solidFill>
                  <a:srgbClr val="3F3F3F"/>
                </a:solidFill>
                <a:latin typeface="方正兰亭粗黑_GBK" charset="-122"/>
              </a:rPr>
              <a:t>經濟學家、现任</a:t>
            </a:r>
            <a:r>
              <a:rPr lang="zh-CN" altLang="en-US" sz="1600" b="1" dirty="0" smtClean="0">
                <a:solidFill>
                  <a:srgbClr val="3F3F3F"/>
                </a:solidFill>
                <a:latin typeface="方正兰亭粗黑_GBK" charset="-122"/>
              </a:rPr>
              <a:t>台</a:t>
            </a:r>
            <a:r>
              <a:rPr lang="zh-TW" altLang="en-US" sz="1600" b="1" dirty="0" smtClean="0">
                <a:solidFill>
                  <a:srgbClr val="3F3F3F"/>
                </a:solidFill>
                <a:latin typeface="方正兰亭粗黑_GBK" charset="-122"/>
              </a:rPr>
              <a:t>灣</a:t>
            </a:r>
            <a:r>
              <a:rPr lang="zh-CN" altLang="en-US" sz="1600" b="1" dirty="0" smtClean="0">
                <a:solidFill>
                  <a:srgbClr val="3F3F3F"/>
                </a:solidFill>
                <a:latin typeface="方正兰亭粗黑_GBK" charset="-122"/>
              </a:rPr>
              <a:t>金</a:t>
            </a:r>
            <a:r>
              <a:rPr lang="zh-CN" altLang="en-US" sz="1600" b="1" dirty="0">
                <a:solidFill>
                  <a:srgbClr val="3F3F3F"/>
                </a:solidFill>
                <a:latin typeface="方正兰亭粗黑_GBK" charset="-122"/>
              </a:rPr>
              <a:t>融控股公司董</a:t>
            </a:r>
            <a:r>
              <a:rPr lang="zh-CN" altLang="en-US" sz="1600" b="1" dirty="0" smtClean="0">
                <a:solidFill>
                  <a:srgbClr val="3F3F3F"/>
                </a:solidFill>
                <a:latin typeface="方正兰亭粗黑_GBK" charset="-122"/>
              </a:rPr>
              <a:t>事</a:t>
            </a:r>
            <a:r>
              <a:rPr lang="zh-TW" altLang="en-US" sz="1600" b="1" dirty="0" smtClean="0">
                <a:solidFill>
                  <a:srgbClr val="3F3F3F"/>
                </a:solidFill>
                <a:latin typeface="方正兰亭粗黑_GBK" charset="-122"/>
              </a:rPr>
              <a:t>長</a:t>
            </a:r>
            <a:r>
              <a:rPr lang="zh-CN" altLang="en-US" sz="1600" b="1" dirty="0" smtClean="0">
                <a:solidFill>
                  <a:srgbClr val="3F3F3F"/>
                </a:solidFill>
                <a:latin typeface="方正兰亭粗黑_GBK" charset="-122"/>
              </a:rPr>
              <a:t>兼</a:t>
            </a:r>
            <a:r>
              <a:rPr lang="zh-CN" altLang="en-US" sz="1600" b="1" dirty="0">
                <a:solidFill>
                  <a:srgbClr val="3F3F3F"/>
                </a:solidFill>
                <a:latin typeface="方正兰亭粗黑_GBK" charset="-122"/>
              </a:rPr>
              <a:t>任</a:t>
            </a:r>
            <a:r>
              <a:rPr lang="zh-CN" altLang="en-US" sz="1600" b="1" dirty="0" smtClean="0">
                <a:solidFill>
                  <a:srgbClr val="3F3F3F"/>
                </a:solidFill>
                <a:latin typeface="方正兰亭粗黑_GBK" charset="-122"/>
              </a:rPr>
              <a:t>台</a:t>
            </a:r>
            <a:r>
              <a:rPr lang="zh-TW" altLang="en-US" sz="1600" b="1" dirty="0" smtClean="0">
                <a:solidFill>
                  <a:srgbClr val="3F3F3F"/>
                </a:solidFill>
                <a:latin typeface="方正兰亭粗黑_GBK" charset="-122"/>
              </a:rPr>
              <a:t>灣</a:t>
            </a:r>
            <a:r>
              <a:rPr lang="zh-CN" altLang="en-US" sz="1600" b="1" dirty="0" smtClean="0">
                <a:solidFill>
                  <a:srgbClr val="3F3F3F"/>
                </a:solidFill>
                <a:latin typeface="方正兰亭粗黑_GBK" charset="-122"/>
              </a:rPr>
              <a:t>银</a:t>
            </a:r>
            <a:r>
              <a:rPr lang="zh-CN" altLang="en-US" sz="1600" b="1" dirty="0">
                <a:solidFill>
                  <a:srgbClr val="3F3F3F"/>
                </a:solidFill>
                <a:latin typeface="方正兰亭粗黑_GBK" charset="-122"/>
              </a:rPr>
              <a:t>行董</a:t>
            </a:r>
            <a:r>
              <a:rPr lang="zh-CN" altLang="en-US" sz="1600" b="1" dirty="0" smtClean="0">
                <a:solidFill>
                  <a:srgbClr val="3F3F3F"/>
                </a:solidFill>
                <a:latin typeface="方正兰亭粗黑_GBK" charset="-122"/>
              </a:rPr>
              <a:t>事</a:t>
            </a:r>
            <a:r>
              <a:rPr lang="zh-TW" altLang="en-US" sz="1600" b="1" dirty="0" smtClean="0">
                <a:solidFill>
                  <a:srgbClr val="3F3F3F"/>
                </a:solidFill>
                <a:latin typeface="方正兰亭粗黑_GBK" charset="-122"/>
              </a:rPr>
              <a:t>長</a:t>
            </a:r>
            <a:endParaRPr lang="zh-TW" altLang="en-US" sz="1600" b="1" dirty="0">
              <a:solidFill>
                <a:srgbClr val="3F3F3F"/>
              </a:solidFill>
              <a:latin typeface="方正兰亭粗黑_GBK" charset="-122"/>
            </a:endParaRPr>
          </a:p>
        </p:txBody>
      </p:sp>
      <p:cxnSp>
        <p:nvCxnSpPr>
          <p:cNvPr id="21" name="直線接點 20"/>
          <p:cNvCxnSpPr/>
          <p:nvPr/>
        </p:nvCxnSpPr>
        <p:spPr bwMode="auto">
          <a:xfrm>
            <a:off x="623330" y="4585644"/>
            <a:ext cx="0" cy="774112"/>
          </a:xfrm>
          <a:prstGeom prst="line">
            <a:avLst/>
          </a:prstGeom>
          <a:solidFill>
            <a:schemeClr val="accent1"/>
          </a:solidFill>
          <a:ln w="158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接點 22"/>
          <p:cNvCxnSpPr/>
          <p:nvPr/>
        </p:nvCxnSpPr>
        <p:spPr bwMode="auto">
          <a:xfrm>
            <a:off x="3519487" y="1656386"/>
            <a:ext cx="0" cy="646331"/>
          </a:xfrm>
          <a:prstGeom prst="line">
            <a:avLst/>
          </a:prstGeom>
          <a:solidFill>
            <a:schemeClr val="accent1"/>
          </a:solidFill>
          <a:ln w="158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群組 16"/>
          <p:cNvGrpSpPr/>
          <p:nvPr/>
        </p:nvGrpSpPr>
        <p:grpSpPr>
          <a:xfrm>
            <a:off x="3666909" y="2652576"/>
            <a:ext cx="1972105" cy="2683995"/>
            <a:chOff x="3666909" y="2652576"/>
            <a:chExt cx="1972105" cy="2683995"/>
          </a:xfrm>
        </p:grpSpPr>
        <p:grpSp>
          <p:nvGrpSpPr>
            <p:cNvPr id="9" name="群組 12"/>
            <p:cNvGrpSpPr/>
            <p:nvPr/>
          </p:nvGrpSpPr>
          <p:grpSpPr>
            <a:xfrm>
              <a:off x="3939542" y="4944258"/>
              <a:ext cx="1440120" cy="392313"/>
              <a:chOff x="3707928" y="4159720"/>
              <a:chExt cx="1440120" cy="392313"/>
            </a:xfrm>
          </p:grpSpPr>
          <p:sp>
            <p:nvSpPr>
              <p:cNvPr id="14" name="矩形 13"/>
              <p:cNvSpPr/>
              <p:nvPr/>
            </p:nvSpPr>
            <p:spPr bwMode="auto">
              <a:xfrm>
                <a:off x="3707928" y="4182701"/>
                <a:ext cx="1440120" cy="369332"/>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0" name="矩形 9"/>
              <p:cNvSpPr/>
              <p:nvPr/>
            </p:nvSpPr>
            <p:spPr>
              <a:xfrm>
                <a:off x="3989406" y="4159720"/>
                <a:ext cx="881973" cy="369332"/>
              </a:xfrm>
              <a:prstGeom prst="rect">
                <a:avLst/>
              </a:prstGeom>
            </p:spPr>
            <p:txBody>
              <a:bodyPr wrap="none">
                <a:spAutoFit/>
              </a:bodyPr>
              <a:lstStyle/>
              <a:p>
                <a:r>
                  <a:rPr lang="zh-CN" altLang="en-US" b="1" dirty="0">
                    <a:latin typeface="黑体" panose="02010609060101010101" pitchFamily="49" charset="-122"/>
                    <a:ea typeface="黑体" panose="02010609060101010101" pitchFamily="49" charset="-122"/>
                  </a:rPr>
                  <a:t>李紀珠</a:t>
                </a:r>
              </a:p>
            </p:txBody>
          </p:sp>
        </p:grpSp>
        <p:pic>
          <p:nvPicPr>
            <p:cNvPr id="16" name="圖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6909" y="2652576"/>
              <a:ext cx="1972105" cy="2320124"/>
            </a:xfrm>
            <a:prstGeom prst="rect">
              <a:avLst/>
            </a:prstGeom>
          </p:spPr>
        </p:pic>
      </p:grpSp>
    </p:spTree>
    <p:extLst>
      <p:ext uri="{BB962C8B-B14F-4D97-AF65-F5344CB8AC3E}">
        <p14:creationId xmlns:p14="http://schemas.microsoft.com/office/powerpoint/2010/main" val="1582754995"/>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5" presetClass="entr" presetSubtype="0" fill="hold" grpId="0" nodeType="withEffect">
                                  <p:stCondLst>
                                    <p:cond delay="0"/>
                                  </p:stCondLst>
                                  <p:childTnLst>
                                    <p:set>
                                      <p:cBhvr>
                                        <p:cTn id="15" dur="1" fill="hold">
                                          <p:stCondLst>
                                            <p:cond delay="0"/>
                                          </p:stCondLst>
                                        </p:cTn>
                                        <p:tgtEl>
                                          <p:spTgt spid="27651"/>
                                        </p:tgtEl>
                                        <p:attrNameLst>
                                          <p:attrName>style.visibility</p:attrName>
                                        </p:attrNameLst>
                                      </p:cBhvr>
                                      <p:to>
                                        <p:strVal val="visible"/>
                                      </p:to>
                                    </p:set>
                                    <p:anim calcmode="lin" valueType="num">
                                      <p:cBhvr>
                                        <p:cTn id="16" dur="500" decel="50000" fill="hold">
                                          <p:stCondLst>
                                            <p:cond delay="0"/>
                                          </p:stCondLst>
                                        </p:cTn>
                                        <p:tgtEl>
                                          <p:spTgt spid="27651"/>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27651"/>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27651"/>
                                        </p:tgtEl>
                                        <p:attrNameLst>
                                          <p:attrName>ppt_w</p:attrName>
                                        </p:attrNameLst>
                                      </p:cBhvr>
                                      <p:tavLst>
                                        <p:tav tm="0">
                                          <p:val>
                                            <p:strVal val="#ppt_w*.05"/>
                                          </p:val>
                                        </p:tav>
                                        <p:tav tm="100000">
                                          <p:val>
                                            <p:strVal val="#ppt_w"/>
                                          </p:val>
                                        </p:tav>
                                      </p:tavLst>
                                    </p:anim>
                                    <p:anim calcmode="lin" valueType="num">
                                      <p:cBhvr>
                                        <p:cTn id="19" dur="1000" fill="hold"/>
                                        <p:tgtEl>
                                          <p:spTgt spid="27651"/>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27651"/>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27651"/>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27651"/>
                                        </p:tgtEl>
                                        <p:attrNameLst>
                                          <p:attrName>ppt_y</p:attrName>
                                        </p:attrNameLst>
                                      </p:cBhvr>
                                      <p:tavLst>
                                        <p:tav tm="0">
                                          <p:val>
                                            <p:strVal val="#ppt_y+.1"/>
                                          </p:val>
                                        </p:tav>
                                        <p:tav tm="100000">
                                          <p:val>
                                            <p:strVal val="#ppt_y"/>
                                          </p:val>
                                        </p:tav>
                                      </p:tavLst>
                                    </p:anim>
                                    <p:animEffect>
                                      <p:cBhvr>
                                        <p:cTn id="23" dur="1000" decel="50000">
                                          <p:stCondLst>
                                            <p:cond delay="0"/>
                                          </p:stCondLst>
                                        </p:cTn>
                                        <p:tgtEl>
                                          <p:spTgt spid="27651"/>
                                        </p:tgtEl>
                                      </p:cBhvr>
                                    </p:animEffect>
                                  </p:childTnLst>
                                </p:cTn>
                              </p:par>
                              <p:par>
                                <p:cTn id="24" presetID="1"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27651" grpId="0" bldLvl="0" autoUpdateAnimBg="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0" y="265113"/>
            <a:ext cx="179388" cy="720725"/>
          </a:xfrm>
          <a:prstGeom prst="rect">
            <a:avLst/>
          </a:prstGeom>
          <a:solidFill>
            <a:srgbClr val="EE363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18435" name="TextBox 4"/>
          <p:cNvSpPr>
            <a:spLocks noChangeArrowheads="1"/>
          </p:cNvSpPr>
          <p:nvPr/>
        </p:nvSpPr>
        <p:spPr bwMode="auto">
          <a:xfrm>
            <a:off x="201614" y="184151"/>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800" b="1" dirty="0" smtClean="0">
                <a:solidFill>
                  <a:srgbClr val="262626"/>
                </a:solidFill>
                <a:latin typeface="微软雅黑" pitchFamily="34" charset="-122"/>
                <a:ea typeface="微软雅黑" pitchFamily="34" charset="-122"/>
                <a:sym typeface="微软雅黑" pitchFamily="34" charset="-122"/>
              </a:rPr>
              <a:t>民族系</a:t>
            </a:r>
            <a:endParaRPr lang="zh-CN" altLang="en-US" sz="2800" b="1" dirty="0">
              <a:solidFill>
                <a:srgbClr val="262626"/>
              </a:solidFill>
              <a:latin typeface="微软雅黑" pitchFamily="34" charset="-122"/>
              <a:ea typeface="微软雅黑" pitchFamily="34" charset="-122"/>
              <a:sym typeface="微软雅黑" pitchFamily="34" charset="-122"/>
            </a:endParaRPr>
          </a:p>
        </p:txBody>
      </p:sp>
      <p:sp>
        <p:nvSpPr>
          <p:cNvPr id="18438" name="矩形 6"/>
          <p:cNvSpPr>
            <a:spLocks noChangeArrowheads="1"/>
          </p:cNvSpPr>
          <p:nvPr/>
        </p:nvSpPr>
        <p:spPr bwMode="auto">
          <a:xfrm>
            <a:off x="0" y="5570538"/>
            <a:ext cx="2266950" cy="144462"/>
          </a:xfrm>
          <a:prstGeom prst="rect">
            <a:avLst/>
          </a:prstGeom>
          <a:solidFill>
            <a:srgbClr val="F4902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18439" name="矩形 7"/>
          <p:cNvSpPr>
            <a:spLocks noChangeArrowheads="1"/>
          </p:cNvSpPr>
          <p:nvPr/>
        </p:nvSpPr>
        <p:spPr bwMode="auto">
          <a:xfrm>
            <a:off x="2266950" y="5570538"/>
            <a:ext cx="2305050" cy="144462"/>
          </a:xfrm>
          <a:prstGeom prst="rect">
            <a:avLst/>
          </a:prstGeom>
          <a:solidFill>
            <a:srgbClr val="EE363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18440" name="矩形 8"/>
          <p:cNvSpPr>
            <a:spLocks noChangeArrowheads="1"/>
          </p:cNvSpPr>
          <p:nvPr/>
        </p:nvSpPr>
        <p:spPr bwMode="auto">
          <a:xfrm>
            <a:off x="4572000" y="5570538"/>
            <a:ext cx="2266950" cy="144462"/>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18441" name="矩形 9"/>
          <p:cNvSpPr>
            <a:spLocks noChangeArrowheads="1"/>
          </p:cNvSpPr>
          <p:nvPr/>
        </p:nvSpPr>
        <p:spPr bwMode="auto">
          <a:xfrm>
            <a:off x="6838950" y="5570538"/>
            <a:ext cx="2305050" cy="144462"/>
          </a:xfrm>
          <a:prstGeom prst="rect">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18447" name="TextBox 17"/>
          <p:cNvSpPr>
            <a:spLocks noChangeArrowheads="1"/>
          </p:cNvSpPr>
          <p:nvPr/>
        </p:nvSpPr>
        <p:spPr bwMode="auto">
          <a:xfrm>
            <a:off x="3995778" y="3567113"/>
            <a:ext cx="11079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150000"/>
              </a:lnSpc>
            </a:pPr>
            <a:r>
              <a:rPr lang="zh-CN" altLang="en-US" b="1">
                <a:solidFill>
                  <a:schemeClr val="bg1"/>
                </a:solidFill>
                <a:latin typeface="微软雅黑" pitchFamily="34" charset="-122"/>
                <a:ea typeface="微软雅黑" pitchFamily="34" charset="-122"/>
                <a:sym typeface="微软雅黑" pitchFamily="34" charset="-122"/>
              </a:rPr>
              <a:t>部分案例</a:t>
            </a:r>
            <a:endParaRPr lang="en-US" altLang="zh-CN" b="1">
              <a:solidFill>
                <a:schemeClr val="bg1"/>
              </a:solidFill>
              <a:latin typeface="微软雅黑" pitchFamily="34" charset="-122"/>
              <a:ea typeface="微软雅黑" pitchFamily="34" charset="-122"/>
              <a:sym typeface="微软雅黑" pitchFamily="34" charset="-122"/>
            </a:endParaRPr>
          </a:p>
          <a:p>
            <a:pPr algn="ctr" eaLnBrk="1" hangingPunct="1">
              <a:lnSpc>
                <a:spcPct val="150000"/>
              </a:lnSpc>
            </a:pPr>
            <a:r>
              <a:rPr lang="zh-CN" altLang="en-US" b="1">
                <a:solidFill>
                  <a:schemeClr val="bg1"/>
                </a:solidFill>
                <a:latin typeface="微软雅黑" pitchFamily="34" charset="-122"/>
                <a:ea typeface="微软雅黑" pitchFamily="34" charset="-122"/>
                <a:sym typeface="微软雅黑" pitchFamily="34" charset="-122"/>
              </a:rPr>
              <a:t>展示</a:t>
            </a:r>
          </a:p>
        </p:txBody>
      </p:sp>
      <p:sp>
        <p:nvSpPr>
          <p:cNvPr id="18449" name="TextBox 19"/>
          <p:cNvSpPr>
            <a:spLocks noChangeArrowheads="1"/>
          </p:cNvSpPr>
          <p:nvPr/>
        </p:nvSpPr>
        <p:spPr bwMode="auto">
          <a:xfrm>
            <a:off x="3131881" y="553308"/>
            <a:ext cx="28082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50000"/>
              </a:lnSpc>
            </a:pPr>
            <a:r>
              <a:rPr lang="zh-TW" altLang="en-US" sz="1600" b="1" dirty="0" smtClean="0">
                <a:solidFill>
                  <a:srgbClr val="3F3F3F"/>
                </a:solidFill>
                <a:latin typeface="方正兰亭粗黑_GBK" charset="-122"/>
                <a:sym typeface="宋体" pitchFamily="2" charset="-122"/>
              </a:rPr>
              <a:t>為國內培養具有民族學訓練與視野的各級專業人才</a:t>
            </a:r>
            <a:r>
              <a:rPr lang="zh-CN" altLang="en-US" sz="1600" b="1" dirty="0" smtClean="0">
                <a:solidFill>
                  <a:srgbClr val="3F3F3F"/>
                </a:solidFill>
                <a:latin typeface="方正兰亭粗黑_GBK" charset="-122"/>
                <a:sym typeface="宋体" pitchFamily="2" charset="-122"/>
              </a:rPr>
              <a:t>。</a:t>
            </a:r>
            <a:endParaRPr lang="zh-TW" altLang="en-US" sz="1600" b="1" dirty="0" smtClean="0">
              <a:solidFill>
                <a:srgbClr val="3F3F3F"/>
              </a:solidFill>
              <a:latin typeface="方正兰亭粗黑_GBK" charset="-122"/>
              <a:sym typeface="宋体" pitchFamily="2" charset="-122"/>
            </a:endParaRPr>
          </a:p>
        </p:txBody>
      </p:sp>
      <p:sp>
        <p:nvSpPr>
          <p:cNvPr id="18450" name="矩形 20"/>
          <p:cNvSpPr>
            <a:spLocks noChangeArrowheads="1"/>
          </p:cNvSpPr>
          <p:nvPr/>
        </p:nvSpPr>
        <p:spPr bwMode="auto">
          <a:xfrm>
            <a:off x="1979784" y="553308"/>
            <a:ext cx="2020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b="1" dirty="0">
                <a:solidFill>
                  <a:srgbClr val="3F3F3F"/>
                </a:solidFill>
                <a:latin typeface="微软雅黑" pitchFamily="34" charset="-122"/>
                <a:ea typeface="微软雅黑" pitchFamily="34" charset="-122"/>
                <a:sym typeface="微软雅黑" pitchFamily="34" charset="-122"/>
              </a:rPr>
              <a:t>教育目標</a:t>
            </a:r>
          </a:p>
        </p:txBody>
      </p:sp>
      <p:sp>
        <p:nvSpPr>
          <p:cNvPr id="18451" name="TextBox 21"/>
          <p:cNvSpPr>
            <a:spLocks noChangeArrowheads="1"/>
          </p:cNvSpPr>
          <p:nvPr/>
        </p:nvSpPr>
        <p:spPr bwMode="auto">
          <a:xfrm>
            <a:off x="5868108" y="1561392"/>
            <a:ext cx="2824163"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50000"/>
              </a:lnSpc>
            </a:pPr>
            <a:r>
              <a:rPr lang="zh-TW" altLang="en-US" sz="1600" b="1" dirty="0" smtClean="0">
                <a:solidFill>
                  <a:srgbClr val="3F3F3F"/>
                </a:solidFill>
                <a:latin typeface="方正兰亭粗黑_GBK" charset="-122"/>
                <a:sym typeface="宋体" pitchFamily="2" charset="-122"/>
              </a:rPr>
              <a:t>自民族學系畢業的學生約有</a:t>
            </a:r>
            <a:r>
              <a:rPr lang="en-US" altLang="zh-TW" sz="1600" b="1" dirty="0" smtClean="0">
                <a:solidFill>
                  <a:srgbClr val="3F3F3F"/>
                </a:solidFill>
                <a:latin typeface="方正兰亭粗黑_GBK" charset="-122"/>
                <a:sym typeface="宋体" pitchFamily="2" charset="-122"/>
              </a:rPr>
              <a:t>30</a:t>
            </a:r>
            <a:r>
              <a:rPr lang="zh-TW" altLang="en-US" sz="1600" b="1" dirty="0" smtClean="0">
                <a:solidFill>
                  <a:srgbClr val="3F3F3F"/>
                </a:solidFill>
                <a:latin typeface="方正兰亭粗黑_GBK" charset="-122"/>
                <a:sym typeface="宋体" pitchFamily="2" charset="-122"/>
              </a:rPr>
              <a:t>％從事民族、僑民、大陸、國際事務工作，服務於外交部、蒙藏委員會、原民會、客委會、縣市原民局等機構，</a:t>
            </a:r>
            <a:r>
              <a:rPr lang="en-US" altLang="zh-TW" sz="1600" b="1" dirty="0" smtClean="0">
                <a:solidFill>
                  <a:srgbClr val="3F3F3F"/>
                </a:solidFill>
                <a:latin typeface="方正兰亭粗黑_GBK" charset="-122"/>
                <a:sym typeface="宋体" pitchFamily="2" charset="-122"/>
              </a:rPr>
              <a:t>40%</a:t>
            </a:r>
            <a:r>
              <a:rPr lang="zh-TW" altLang="en-US" sz="1600" b="1" dirty="0" smtClean="0">
                <a:solidFill>
                  <a:srgbClr val="3F3F3F"/>
                </a:solidFill>
                <a:latin typeface="方正兰亭粗黑_GBK" charset="-122"/>
                <a:sym typeface="宋体" pitchFamily="2" charset="-122"/>
              </a:rPr>
              <a:t>畢業生服務於博物館、民間文教機構、傳播機構及中小學學校等單位，另有</a:t>
            </a:r>
            <a:r>
              <a:rPr lang="en-US" altLang="zh-TW" sz="1600" b="1" dirty="0" smtClean="0">
                <a:solidFill>
                  <a:srgbClr val="3F3F3F"/>
                </a:solidFill>
                <a:latin typeface="方正兰亭粗黑_GBK" charset="-122"/>
                <a:sym typeface="宋体" pitchFamily="2" charset="-122"/>
              </a:rPr>
              <a:t>30%</a:t>
            </a:r>
            <a:r>
              <a:rPr lang="zh-TW" altLang="en-US" sz="1600" b="1" dirty="0" smtClean="0">
                <a:solidFill>
                  <a:srgbClr val="3F3F3F"/>
                </a:solidFill>
                <a:latin typeface="方正兰亭粗黑_GBK" charset="-122"/>
                <a:sym typeface="宋体" pitchFamily="2" charset="-122"/>
              </a:rPr>
              <a:t>畢業生從事學術研究</a:t>
            </a:r>
            <a:r>
              <a:rPr lang="zh-CN" altLang="en-US" sz="1600" b="1" dirty="0" smtClean="0">
                <a:solidFill>
                  <a:srgbClr val="3F3F3F"/>
                </a:solidFill>
                <a:latin typeface="方正兰亭粗黑_GBK" charset="-122"/>
                <a:sym typeface="宋体" pitchFamily="2" charset="-122"/>
              </a:rPr>
              <a:t>。</a:t>
            </a:r>
            <a:r>
              <a:rPr lang="zh-TW" altLang="en-US" sz="1600" b="1" dirty="0" smtClean="0">
                <a:solidFill>
                  <a:srgbClr val="3F3F3F"/>
                </a:solidFill>
                <a:latin typeface="方正兰亭粗黑_GBK" charset="-122"/>
                <a:sym typeface="宋体" pitchFamily="2" charset="-122"/>
              </a:rPr>
              <a:t> </a:t>
            </a:r>
          </a:p>
        </p:txBody>
      </p:sp>
      <p:sp>
        <p:nvSpPr>
          <p:cNvPr id="18452" name="矩形 22"/>
          <p:cNvSpPr>
            <a:spLocks noChangeArrowheads="1"/>
          </p:cNvSpPr>
          <p:nvPr/>
        </p:nvSpPr>
        <p:spPr bwMode="auto">
          <a:xfrm>
            <a:off x="5868108" y="1057350"/>
            <a:ext cx="2020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b="1" dirty="0" smtClean="0">
                <a:solidFill>
                  <a:srgbClr val="3F3F3F"/>
                </a:solidFill>
                <a:latin typeface="微软雅黑" pitchFamily="34" charset="-122"/>
                <a:ea typeface="微软雅黑" pitchFamily="34" charset="-122"/>
                <a:sym typeface="微软雅黑" pitchFamily="34" charset="-122"/>
              </a:rPr>
              <a:t>就業方向</a:t>
            </a:r>
            <a:endParaRPr lang="zh-CN" altLang="en-US" b="1" dirty="0">
              <a:solidFill>
                <a:srgbClr val="3F3F3F"/>
              </a:solidFill>
              <a:latin typeface="微软雅黑" pitchFamily="34" charset="-122"/>
              <a:ea typeface="微软雅黑" pitchFamily="34" charset="-122"/>
              <a:sym typeface="微软雅黑" pitchFamily="34" charset="-122"/>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3913" y="3248177"/>
            <a:ext cx="1533902" cy="1650756"/>
          </a:xfrm>
          <a:prstGeom prst="rect">
            <a:avLst/>
          </a:prstGeo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840" y="1571304"/>
            <a:ext cx="1512887" cy="1511300"/>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445" y="1580509"/>
            <a:ext cx="1530059" cy="1492891"/>
          </a:xfrm>
          <a:prstGeom prst="rect">
            <a:avLst/>
          </a:prstGeom>
        </p:spPr>
      </p:pic>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841" y="3137587"/>
            <a:ext cx="1656232" cy="1761346"/>
          </a:xfrm>
          <a:prstGeom prst="rect">
            <a:avLst/>
          </a:prstGeom>
        </p:spPr>
      </p:pic>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0721" y="1597326"/>
            <a:ext cx="1577094" cy="1476073"/>
          </a:xfrm>
          <a:prstGeom prst="rect">
            <a:avLst/>
          </a:prstGeom>
        </p:spPr>
      </p:pic>
      <p:pic>
        <p:nvPicPr>
          <p:cNvPr id="10" name="圖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445" y="3248177"/>
            <a:ext cx="1530059" cy="1650756"/>
          </a:xfrm>
          <a:prstGeom prst="rect">
            <a:avLst/>
          </a:prstGeom>
        </p:spPr>
      </p:pic>
    </p:spTree>
    <p:extLst>
      <p:ext uri="{BB962C8B-B14F-4D97-AF65-F5344CB8AC3E}">
        <p14:creationId xmlns:p14="http://schemas.microsoft.com/office/powerpoint/2010/main" val="27677943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childTnLst>
                          </p:cTn>
                        </p:par>
                        <p:par>
                          <p:cTn id="8" fill="hold" nodeType="afterGroup">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8435"/>
                                        </p:tgtEl>
                                        <p:attrNameLst>
                                          <p:attrName>style.visibility</p:attrName>
                                        </p:attrNameLst>
                                      </p:cBhvr>
                                      <p:to>
                                        <p:strVal val="visible"/>
                                      </p:to>
                                    </p:set>
                                    <p:anim calcmode="lin" valueType="num">
                                      <p:cBhvr>
                                        <p:cTn id="11" dur="500" decel="50000" fill="hold">
                                          <p:stCondLst>
                                            <p:cond delay="0"/>
                                          </p:stCondLst>
                                        </p:cTn>
                                        <p:tgtEl>
                                          <p:spTgt spid="1843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843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8435"/>
                                        </p:tgtEl>
                                        <p:attrNameLst>
                                          <p:attrName>ppt_w</p:attrName>
                                        </p:attrNameLst>
                                      </p:cBhvr>
                                      <p:tavLst>
                                        <p:tav tm="0">
                                          <p:val>
                                            <p:strVal val="#ppt_w*.05"/>
                                          </p:val>
                                        </p:tav>
                                        <p:tav tm="100000">
                                          <p:val>
                                            <p:strVal val="#ppt_w"/>
                                          </p:val>
                                        </p:tav>
                                      </p:tavLst>
                                    </p:anim>
                                    <p:anim calcmode="lin" valueType="num">
                                      <p:cBhvr>
                                        <p:cTn id="14" dur="1000" fill="hold"/>
                                        <p:tgtEl>
                                          <p:spTgt spid="1843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843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843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8435"/>
                                        </p:tgtEl>
                                        <p:attrNameLst>
                                          <p:attrName>ppt_y</p:attrName>
                                        </p:attrNameLst>
                                      </p:cBhvr>
                                      <p:tavLst>
                                        <p:tav tm="0">
                                          <p:val>
                                            <p:strVal val="#ppt_y+.1"/>
                                          </p:val>
                                        </p:tav>
                                        <p:tav tm="100000">
                                          <p:val>
                                            <p:strVal val="#ppt_y"/>
                                          </p:val>
                                        </p:tav>
                                      </p:tavLst>
                                    </p:anim>
                                    <p:animEffect>
                                      <p:cBhvr>
                                        <p:cTn id="18" dur="1000" decel="50000">
                                          <p:stCondLst>
                                            <p:cond delay="0"/>
                                          </p:stCondLst>
                                        </p:cTn>
                                        <p:tgtEl>
                                          <p:spTgt spid="18435"/>
                                        </p:tgtEl>
                                      </p:cBhvr>
                                    </p:animEffect>
                                  </p:childTnLst>
                                </p:cTn>
                              </p:par>
                            </p:childTnLst>
                          </p:cTn>
                        </p:par>
                        <p:par>
                          <p:cTn id="19" fill="hold" nodeType="afterGroup">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8447"/>
                                        </p:tgtEl>
                                        <p:attrNameLst>
                                          <p:attrName>style.visibility</p:attrName>
                                        </p:attrNameLst>
                                      </p:cBhvr>
                                      <p:to>
                                        <p:strVal val="visible"/>
                                      </p:to>
                                    </p:set>
                                    <p:anim calcmode="lin" valueType="num">
                                      <p:cBhvr>
                                        <p:cTn id="22" dur="500" fill="hold"/>
                                        <p:tgtEl>
                                          <p:spTgt spid="18447"/>
                                        </p:tgtEl>
                                        <p:attrNameLst>
                                          <p:attrName>ppt_w</p:attrName>
                                        </p:attrNameLst>
                                      </p:cBhvr>
                                      <p:tavLst>
                                        <p:tav tm="0">
                                          <p:val>
                                            <p:fltVal val="0"/>
                                          </p:val>
                                        </p:tav>
                                        <p:tav tm="100000">
                                          <p:val>
                                            <p:strVal val="#ppt_w"/>
                                          </p:val>
                                        </p:tav>
                                      </p:tavLst>
                                    </p:anim>
                                    <p:anim calcmode="lin" valueType="num">
                                      <p:cBhvr>
                                        <p:cTn id="23" dur="500" fill="hold"/>
                                        <p:tgtEl>
                                          <p:spTgt spid="18447"/>
                                        </p:tgtEl>
                                        <p:attrNameLst>
                                          <p:attrName>ppt_h</p:attrName>
                                        </p:attrNameLst>
                                      </p:cBhvr>
                                      <p:tavLst>
                                        <p:tav tm="0">
                                          <p:val>
                                            <p:fltVal val="0"/>
                                          </p:val>
                                        </p:tav>
                                        <p:tav tm="100000">
                                          <p:val>
                                            <p:strVal val="#ppt_h"/>
                                          </p:val>
                                        </p:tav>
                                      </p:tavLst>
                                    </p:anim>
                                    <p:animEffect>
                                      <p:cBhvr>
                                        <p:cTn id="24" dur="500"/>
                                        <p:tgtEl>
                                          <p:spTgt spid="18447"/>
                                        </p:tgtEl>
                                      </p:cBhvr>
                                    </p:animEffect>
                                  </p:childTnLst>
                                </p:cTn>
                              </p:par>
                            </p:childTnLst>
                          </p:cTn>
                        </p:par>
                        <p:par>
                          <p:cTn id="25" fill="hold" nodeType="afterGroup">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450"/>
                                        </p:tgtEl>
                                        <p:attrNameLst>
                                          <p:attrName>style.visibility</p:attrName>
                                        </p:attrNameLst>
                                      </p:cBhvr>
                                      <p:to>
                                        <p:strVal val="visible"/>
                                      </p:to>
                                    </p:set>
                                    <p:animEffect>
                                      <p:cBhvr>
                                        <p:cTn id="28" dur="1000"/>
                                        <p:tgtEl>
                                          <p:spTgt spid="18450"/>
                                        </p:tgtEl>
                                      </p:cBhvr>
                                    </p:animEffect>
                                    <p:anim calcmode="lin" valueType="num">
                                      <p:cBhvr>
                                        <p:cTn id="29" dur="1000" fill="hold"/>
                                        <p:tgtEl>
                                          <p:spTgt spid="18450"/>
                                        </p:tgtEl>
                                        <p:attrNameLst>
                                          <p:attrName>ppt_x</p:attrName>
                                        </p:attrNameLst>
                                      </p:cBhvr>
                                      <p:tavLst>
                                        <p:tav tm="0">
                                          <p:val>
                                            <p:strVal val="#ppt_x"/>
                                          </p:val>
                                        </p:tav>
                                        <p:tav tm="100000">
                                          <p:val>
                                            <p:strVal val="#ppt_x"/>
                                          </p:val>
                                        </p:tav>
                                      </p:tavLst>
                                    </p:anim>
                                    <p:anim calcmode="lin" valueType="num">
                                      <p:cBhvr>
                                        <p:cTn id="30" dur="1000" fill="hold"/>
                                        <p:tgtEl>
                                          <p:spTgt spid="1845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8449"/>
                                        </p:tgtEl>
                                        <p:attrNameLst>
                                          <p:attrName>style.visibility</p:attrName>
                                        </p:attrNameLst>
                                      </p:cBhvr>
                                      <p:to>
                                        <p:strVal val="visible"/>
                                      </p:to>
                                    </p:set>
                                    <p:animEffect>
                                      <p:cBhvr>
                                        <p:cTn id="33" dur="1000"/>
                                        <p:tgtEl>
                                          <p:spTgt spid="18449"/>
                                        </p:tgtEl>
                                      </p:cBhvr>
                                    </p:animEffect>
                                    <p:anim calcmode="lin" valueType="num">
                                      <p:cBhvr>
                                        <p:cTn id="34" dur="1000" fill="hold"/>
                                        <p:tgtEl>
                                          <p:spTgt spid="18449"/>
                                        </p:tgtEl>
                                        <p:attrNameLst>
                                          <p:attrName>ppt_x</p:attrName>
                                        </p:attrNameLst>
                                      </p:cBhvr>
                                      <p:tavLst>
                                        <p:tav tm="0">
                                          <p:val>
                                            <p:strVal val="#ppt_x"/>
                                          </p:val>
                                        </p:tav>
                                        <p:tav tm="100000">
                                          <p:val>
                                            <p:strVal val="#ppt_x"/>
                                          </p:val>
                                        </p:tav>
                                      </p:tavLst>
                                    </p:anim>
                                    <p:anim calcmode="lin" valueType="num">
                                      <p:cBhvr>
                                        <p:cTn id="35" dur="1000" fill="hold"/>
                                        <p:tgtEl>
                                          <p:spTgt spid="18449"/>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8452"/>
                                        </p:tgtEl>
                                        <p:attrNameLst>
                                          <p:attrName>style.visibility</p:attrName>
                                        </p:attrNameLst>
                                      </p:cBhvr>
                                      <p:to>
                                        <p:strVal val="visible"/>
                                      </p:to>
                                    </p:set>
                                    <p:animEffect>
                                      <p:cBhvr>
                                        <p:cTn id="39" dur="1000"/>
                                        <p:tgtEl>
                                          <p:spTgt spid="18452"/>
                                        </p:tgtEl>
                                      </p:cBhvr>
                                    </p:animEffect>
                                    <p:anim calcmode="lin" valueType="num">
                                      <p:cBhvr>
                                        <p:cTn id="40" dur="1000" fill="hold"/>
                                        <p:tgtEl>
                                          <p:spTgt spid="18452"/>
                                        </p:tgtEl>
                                        <p:attrNameLst>
                                          <p:attrName>ppt_x</p:attrName>
                                        </p:attrNameLst>
                                      </p:cBhvr>
                                      <p:tavLst>
                                        <p:tav tm="0">
                                          <p:val>
                                            <p:strVal val="#ppt_x"/>
                                          </p:val>
                                        </p:tav>
                                        <p:tav tm="100000">
                                          <p:val>
                                            <p:strVal val="#ppt_x"/>
                                          </p:val>
                                        </p:tav>
                                      </p:tavLst>
                                    </p:anim>
                                    <p:anim calcmode="lin" valueType="num">
                                      <p:cBhvr>
                                        <p:cTn id="41" dur="1000" fill="hold"/>
                                        <p:tgtEl>
                                          <p:spTgt spid="1845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8451"/>
                                        </p:tgtEl>
                                        <p:attrNameLst>
                                          <p:attrName>style.visibility</p:attrName>
                                        </p:attrNameLst>
                                      </p:cBhvr>
                                      <p:to>
                                        <p:strVal val="visible"/>
                                      </p:to>
                                    </p:set>
                                    <p:animEffect>
                                      <p:cBhvr>
                                        <p:cTn id="44" dur="1000"/>
                                        <p:tgtEl>
                                          <p:spTgt spid="18451"/>
                                        </p:tgtEl>
                                      </p:cBhvr>
                                    </p:animEffect>
                                    <p:anim calcmode="lin" valueType="num">
                                      <p:cBhvr>
                                        <p:cTn id="45" dur="1000" fill="hold"/>
                                        <p:tgtEl>
                                          <p:spTgt spid="18451"/>
                                        </p:tgtEl>
                                        <p:attrNameLst>
                                          <p:attrName>ppt_x</p:attrName>
                                        </p:attrNameLst>
                                      </p:cBhvr>
                                      <p:tavLst>
                                        <p:tav tm="0">
                                          <p:val>
                                            <p:strVal val="#ppt_x"/>
                                          </p:val>
                                        </p:tav>
                                        <p:tav tm="100000">
                                          <p:val>
                                            <p:strVal val="#ppt_x"/>
                                          </p:val>
                                        </p:tav>
                                      </p:tavLst>
                                    </p:anim>
                                    <p:anim calcmode="lin" valueType="num">
                                      <p:cBhvr>
                                        <p:cTn id="46" dur="1000" fill="hold"/>
                                        <p:tgtEl>
                                          <p:spTgt spid="184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18435" grpId="0" bldLvl="0" autoUpdateAnimBg="0"/>
      <p:bldP spid="18447" grpId="0" bldLvl="0" autoUpdateAnimBg="0"/>
      <p:bldP spid="18449" grpId="0" bldLvl="0" autoUpdateAnimBg="0"/>
      <p:bldP spid="18450" grpId="0" bldLvl="0" autoUpdateAnimBg="0"/>
      <p:bldP spid="18451" grpId="0" bldLvl="0" autoUpdateAnimBg="0"/>
      <p:bldP spid="18452"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0" y="265113"/>
            <a:ext cx="179388" cy="720725"/>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1" name="TextBox 4"/>
          <p:cNvSpPr>
            <a:spLocks noChangeArrowheads="1"/>
          </p:cNvSpPr>
          <p:nvPr/>
        </p:nvSpPr>
        <p:spPr bwMode="auto">
          <a:xfrm>
            <a:off x="201614" y="1841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800" b="1" dirty="0">
                <a:solidFill>
                  <a:srgbClr val="262626"/>
                </a:solidFill>
                <a:latin typeface="微软雅黑" pitchFamily="34" charset="-122"/>
                <a:ea typeface="微软雅黑" pitchFamily="34" charset="-122"/>
                <a:sym typeface="微软雅黑" pitchFamily="34" charset="-122"/>
              </a:rPr>
              <a:t>民族學</a:t>
            </a:r>
            <a:r>
              <a:rPr lang="zh-CN" altLang="en-US" sz="2800" b="1" dirty="0" smtClean="0">
                <a:solidFill>
                  <a:srgbClr val="262626"/>
                </a:solidFill>
                <a:latin typeface="微软雅黑" pitchFamily="34" charset="-122"/>
                <a:ea typeface="微软雅黑" pitchFamily="34" charset="-122"/>
                <a:sym typeface="微软雅黑" pitchFamily="34" charset="-122"/>
              </a:rPr>
              <a:t>系</a:t>
            </a:r>
            <a:endParaRPr lang="zh-CN" altLang="en-US" sz="2800" b="1" dirty="0">
              <a:solidFill>
                <a:srgbClr val="262626"/>
              </a:solidFill>
              <a:latin typeface="微软雅黑" pitchFamily="34" charset="-122"/>
              <a:ea typeface="微软雅黑" pitchFamily="34" charset="-122"/>
              <a:sym typeface="微软雅黑" pitchFamily="34" charset="-122"/>
            </a:endParaRPr>
          </a:p>
        </p:txBody>
      </p:sp>
      <p:sp>
        <p:nvSpPr>
          <p:cNvPr id="27654" name="矩形 6"/>
          <p:cNvSpPr>
            <a:spLocks noChangeArrowheads="1"/>
          </p:cNvSpPr>
          <p:nvPr/>
        </p:nvSpPr>
        <p:spPr bwMode="auto">
          <a:xfrm>
            <a:off x="0" y="5570538"/>
            <a:ext cx="2266950" cy="144462"/>
          </a:xfrm>
          <a:prstGeom prst="rect">
            <a:avLst/>
          </a:prstGeom>
          <a:solidFill>
            <a:srgbClr val="F4902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5" name="矩形 7"/>
          <p:cNvSpPr>
            <a:spLocks noChangeArrowheads="1"/>
          </p:cNvSpPr>
          <p:nvPr/>
        </p:nvSpPr>
        <p:spPr bwMode="auto">
          <a:xfrm>
            <a:off x="2266950" y="5570538"/>
            <a:ext cx="2305050" cy="144462"/>
          </a:xfrm>
          <a:prstGeom prst="rect">
            <a:avLst/>
          </a:prstGeom>
          <a:solidFill>
            <a:srgbClr val="EE363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6" name="矩形 8"/>
          <p:cNvSpPr>
            <a:spLocks noChangeArrowheads="1"/>
          </p:cNvSpPr>
          <p:nvPr/>
        </p:nvSpPr>
        <p:spPr bwMode="auto">
          <a:xfrm>
            <a:off x="4572000" y="5570538"/>
            <a:ext cx="2266950" cy="144462"/>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7657" name="矩形 9"/>
          <p:cNvSpPr>
            <a:spLocks noChangeArrowheads="1"/>
          </p:cNvSpPr>
          <p:nvPr/>
        </p:nvSpPr>
        <p:spPr bwMode="auto">
          <a:xfrm>
            <a:off x="6838950" y="5570538"/>
            <a:ext cx="2305050" cy="144462"/>
          </a:xfrm>
          <a:prstGeom prst="rect">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17" name="矩形 16"/>
          <p:cNvSpPr/>
          <p:nvPr/>
        </p:nvSpPr>
        <p:spPr bwMode="auto">
          <a:xfrm>
            <a:off x="3254710" y="2663207"/>
            <a:ext cx="1440120" cy="369332"/>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pic>
        <p:nvPicPr>
          <p:cNvPr id="14" name="圖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8925" y="0"/>
            <a:ext cx="3185075" cy="5570538"/>
          </a:xfrm>
          <a:prstGeom prst="rect">
            <a:avLst/>
          </a:prstGeom>
        </p:spPr>
      </p:pic>
      <p:sp>
        <p:nvSpPr>
          <p:cNvPr id="11" name="文字方塊 10"/>
          <p:cNvSpPr txBox="1"/>
          <p:nvPr/>
        </p:nvSpPr>
        <p:spPr>
          <a:xfrm>
            <a:off x="142772" y="1304966"/>
            <a:ext cx="2291413" cy="338554"/>
          </a:xfrm>
          <a:prstGeom prst="rect">
            <a:avLst/>
          </a:prstGeom>
          <a:noFill/>
        </p:spPr>
        <p:txBody>
          <a:bodyPr wrap="square" rtlCol="0">
            <a:spAutoFit/>
          </a:bodyPr>
          <a:lstStyle/>
          <a:p>
            <a:r>
              <a:rPr lang="zh-TW" altLang="en-US" sz="1600" b="1" dirty="0">
                <a:solidFill>
                  <a:srgbClr val="3F3F3F"/>
                </a:solidFill>
                <a:latin typeface="方正兰亭粗黑_GBK" charset="-122"/>
              </a:rPr>
              <a:t>原住民族委員</a:t>
            </a:r>
            <a:r>
              <a:rPr lang="zh-TW" altLang="en-US" sz="1600" b="1" dirty="0" smtClean="0">
                <a:solidFill>
                  <a:srgbClr val="3F3F3F"/>
                </a:solidFill>
                <a:latin typeface="方正兰亭粗黑_GBK" charset="-122"/>
              </a:rPr>
              <a:t>會主</a:t>
            </a:r>
            <a:r>
              <a:rPr lang="zh-TW" altLang="en-US" sz="1600" b="1" dirty="0">
                <a:solidFill>
                  <a:srgbClr val="3F3F3F"/>
                </a:solidFill>
                <a:latin typeface="方正兰亭粗黑_GBK" charset="-122"/>
              </a:rPr>
              <a:t>委</a:t>
            </a:r>
            <a:endParaRPr lang="zh-TW" altLang="en-US" sz="2000" dirty="0"/>
          </a:p>
        </p:txBody>
      </p:sp>
      <p:sp>
        <p:nvSpPr>
          <p:cNvPr id="12" name="文字方塊 11"/>
          <p:cNvSpPr txBox="1"/>
          <p:nvPr/>
        </p:nvSpPr>
        <p:spPr>
          <a:xfrm>
            <a:off x="3419475" y="3505554"/>
            <a:ext cx="2160609" cy="1077218"/>
          </a:xfrm>
          <a:prstGeom prst="rect">
            <a:avLst/>
          </a:prstGeom>
          <a:noFill/>
        </p:spPr>
        <p:txBody>
          <a:bodyPr wrap="square" rtlCol="0">
            <a:spAutoFit/>
          </a:bodyPr>
          <a:lstStyle/>
          <a:p>
            <a:r>
              <a:rPr lang="zh-CN" altLang="en-US" sz="1600" b="1" dirty="0" smtClean="0">
                <a:solidFill>
                  <a:srgbClr val="3F3F3F"/>
                </a:solidFill>
                <a:latin typeface="方正兰亭粗黑_GBK" charset="-122"/>
              </a:rPr>
              <a:t>編劇、作家</a:t>
            </a:r>
            <a:endParaRPr lang="en-US" altLang="zh-CN" sz="1600" b="1" dirty="0" smtClean="0">
              <a:solidFill>
                <a:srgbClr val="3F3F3F"/>
              </a:solidFill>
              <a:latin typeface="方正兰亭粗黑_GBK" charset="-122"/>
            </a:endParaRPr>
          </a:p>
          <a:p>
            <a:r>
              <a:rPr lang="zh-TW" altLang="en-US" sz="1600" b="1" dirty="0" smtClean="0">
                <a:solidFill>
                  <a:srgbClr val="3F3F3F"/>
                </a:solidFill>
                <a:latin typeface="方正兰亭粗黑_GBK" charset="-122"/>
              </a:rPr>
              <a:t>刺客聶隱娘（</a:t>
            </a:r>
            <a:r>
              <a:rPr lang="en-US" altLang="zh-TW" sz="1600" b="1" dirty="0" smtClean="0">
                <a:solidFill>
                  <a:srgbClr val="3F3F3F"/>
                </a:solidFill>
                <a:latin typeface="方正兰亭粗黑_GBK" charset="-122"/>
              </a:rPr>
              <a:t>2015</a:t>
            </a:r>
            <a:r>
              <a:rPr lang="zh-TW" altLang="en-US" sz="1600" b="1" dirty="0" smtClean="0">
                <a:solidFill>
                  <a:srgbClr val="3F3F3F"/>
                </a:solidFill>
                <a:latin typeface="方正兰亭粗黑_GBK" charset="-122"/>
              </a:rPr>
              <a:t>，入圍金馬獎最佳改編劇本獎）</a:t>
            </a:r>
            <a:endParaRPr lang="zh-TW" altLang="en-US" sz="1600" b="1" dirty="0">
              <a:solidFill>
                <a:srgbClr val="3F3F3F"/>
              </a:solidFill>
              <a:latin typeface="方正兰亭粗黑_GBK" charset="-122"/>
            </a:endParaRPr>
          </a:p>
        </p:txBody>
      </p:sp>
      <p:cxnSp>
        <p:nvCxnSpPr>
          <p:cNvPr id="21" name="直線接點 20"/>
          <p:cNvCxnSpPr/>
          <p:nvPr/>
        </p:nvCxnSpPr>
        <p:spPr bwMode="auto">
          <a:xfrm>
            <a:off x="142772" y="1273368"/>
            <a:ext cx="0" cy="370974"/>
          </a:xfrm>
          <a:prstGeom prst="line">
            <a:avLst/>
          </a:prstGeom>
          <a:solidFill>
            <a:schemeClr val="accent1"/>
          </a:solidFill>
          <a:ln w="158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接點 23"/>
          <p:cNvCxnSpPr/>
          <p:nvPr/>
        </p:nvCxnSpPr>
        <p:spPr bwMode="auto">
          <a:xfrm flipH="1">
            <a:off x="3419475" y="3505554"/>
            <a:ext cx="1" cy="323165"/>
          </a:xfrm>
          <a:prstGeom prst="line">
            <a:avLst/>
          </a:prstGeom>
          <a:solidFill>
            <a:schemeClr val="accent1"/>
          </a:solidFill>
          <a:ln w="158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 name="群組 14"/>
          <p:cNvGrpSpPr/>
          <p:nvPr/>
        </p:nvGrpSpPr>
        <p:grpSpPr>
          <a:xfrm>
            <a:off x="827688" y="2969340"/>
            <a:ext cx="2230333" cy="2491528"/>
            <a:chOff x="827688" y="2969340"/>
            <a:chExt cx="2230333" cy="2491528"/>
          </a:xfrm>
        </p:grpSpPr>
        <p:sp>
          <p:nvSpPr>
            <p:cNvPr id="6" name="矩形 5"/>
            <p:cNvSpPr/>
            <p:nvPr/>
          </p:nvSpPr>
          <p:spPr bwMode="auto">
            <a:xfrm>
              <a:off x="1114350" y="5091536"/>
              <a:ext cx="1440120" cy="369332"/>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5" name="文字方塊 4"/>
            <p:cNvSpPr txBox="1"/>
            <p:nvPr/>
          </p:nvSpPr>
          <p:spPr>
            <a:xfrm>
              <a:off x="1412792" y="5091536"/>
              <a:ext cx="958652" cy="369332"/>
            </a:xfrm>
            <a:prstGeom prst="rect">
              <a:avLst/>
            </a:prstGeom>
            <a:noFill/>
          </p:spPr>
          <p:txBody>
            <a:bodyPr wrap="square" rtlCol="0">
              <a:spAutoFit/>
            </a:bodyPr>
            <a:lstStyle/>
            <a:p>
              <a:r>
                <a:rPr lang="zh-CN" altLang="en-US" b="1" dirty="0">
                  <a:latin typeface="黑体" panose="02010609060101010101" pitchFamily="49" charset="-122"/>
                  <a:ea typeface="黑体" panose="02010609060101010101" pitchFamily="49" charset="-122"/>
                </a:rPr>
                <a:t>謝海盟</a:t>
              </a:r>
            </a:p>
          </p:txBody>
        </p:sp>
        <p:pic>
          <p:nvPicPr>
            <p:cNvPr id="13" name="圖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688" y="2969340"/>
              <a:ext cx="2230333" cy="2122196"/>
            </a:xfrm>
            <a:prstGeom prst="rect">
              <a:avLst/>
            </a:prstGeom>
          </p:spPr>
        </p:pic>
      </p:grpSp>
      <p:grpSp>
        <p:nvGrpSpPr>
          <p:cNvPr id="4" name="群組 21"/>
          <p:cNvGrpSpPr/>
          <p:nvPr/>
        </p:nvGrpSpPr>
        <p:grpSpPr>
          <a:xfrm>
            <a:off x="2445515" y="625476"/>
            <a:ext cx="3058509" cy="2407063"/>
            <a:chOff x="2445515" y="625476"/>
            <a:chExt cx="3058509" cy="2407063"/>
          </a:xfrm>
        </p:grpSpPr>
        <p:sp>
          <p:nvSpPr>
            <p:cNvPr id="18" name="文字方塊 17"/>
            <p:cNvSpPr txBox="1"/>
            <p:nvPr/>
          </p:nvSpPr>
          <p:spPr>
            <a:xfrm>
              <a:off x="3408032" y="2663207"/>
              <a:ext cx="1133475" cy="369332"/>
            </a:xfrm>
            <a:prstGeom prst="rect">
              <a:avLst/>
            </a:prstGeom>
            <a:noFill/>
          </p:spPr>
          <p:txBody>
            <a:bodyPr wrap="square" rtlCol="0">
              <a:spAutoFit/>
            </a:bodyPr>
            <a:lstStyle/>
            <a:p>
              <a:r>
                <a:rPr lang="zh-CN" altLang="en-US" b="1" dirty="0" smtClean="0">
                  <a:latin typeface="黑体" panose="02010609060101010101" pitchFamily="49" charset="-122"/>
                  <a:ea typeface="黑体" panose="02010609060101010101" pitchFamily="49" charset="-122"/>
                </a:rPr>
                <a:t>林江義</a:t>
              </a:r>
              <a:endParaRPr lang="zh-CN" altLang="en-US" b="1" dirty="0">
                <a:latin typeface="黑体" panose="02010609060101010101" pitchFamily="49" charset="-122"/>
                <a:ea typeface="黑体" panose="02010609060101010101" pitchFamily="49" charset="-122"/>
              </a:endParaRPr>
            </a:p>
          </p:txBody>
        </p:sp>
        <p:pic>
          <p:nvPicPr>
            <p:cNvPr id="20" name="圖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5515" y="625476"/>
              <a:ext cx="3058509" cy="2037732"/>
            </a:xfrm>
            <a:prstGeom prst="rect">
              <a:avLst/>
            </a:prstGeom>
          </p:spPr>
        </p:pic>
      </p:grpSp>
    </p:spTree>
    <p:extLst>
      <p:ext uri="{BB962C8B-B14F-4D97-AF65-F5344CB8AC3E}">
        <p14:creationId xmlns:p14="http://schemas.microsoft.com/office/powerpoint/2010/main" val="1582754995"/>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par>
                                <p:cTn id="8" presetID="25" presetClass="entr" presetSubtype="0" fill="hold" grpId="0" nodeType="withEffect">
                                  <p:stCondLst>
                                    <p:cond delay="0"/>
                                  </p:stCondLst>
                                  <p:childTnLst>
                                    <p:set>
                                      <p:cBhvr>
                                        <p:cTn id="9" dur="1" fill="hold">
                                          <p:stCondLst>
                                            <p:cond delay="0"/>
                                          </p:stCondLst>
                                        </p:cTn>
                                        <p:tgtEl>
                                          <p:spTgt spid="27651"/>
                                        </p:tgtEl>
                                        <p:attrNameLst>
                                          <p:attrName>style.visibility</p:attrName>
                                        </p:attrNameLst>
                                      </p:cBhvr>
                                      <p:to>
                                        <p:strVal val="visible"/>
                                      </p:to>
                                    </p:set>
                                    <p:anim calcmode="lin" valueType="num">
                                      <p:cBhvr>
                                        <p:cTn id="10" dur="500" decel="50000" fill="hold">
                                          <p:stCondLst>
                                            <p:cond delay="0"/>
                                          </p:stCondLst>
                                        </p:cTn>
                                        <p:tgtEl>
                                          <p:spTgt spid="27651"/>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27651"/>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27651"/>
                                        </p:tgtEl>
                                        <p:attrNameLst>
                                          <p:attrName>ppt_w</p:attrName>
                                        </p:attrNameLst>
                                      </p:cBhvr>
                                      <p:tavLst>
                                        <p:tav tm="0">
                                          <p:val>
                                            <p:strVal val="#ppt_w*.05"/>
                                          </p:val>
                                        </p:tav>
                                        <p:tav tm="100000">
                                          <p:val>
                                            <p:strVal val="#ppt_w"/>
                                          </p:val>
                                        </p:tav>
                                      </p:tavLst>
                                    </p:anim>
                                    <p:anim calcmode="lin" valueType="num">
                                      <p:cBhvr>
                                        <p:cTn id="13" dur="1000" fill="hold"/>
                                        <p:tgtEl>
                                          <p:spTgt spid="27651"/>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27651"/>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27651"/>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27651"/>
                                        </p:tgtEl>
                                        <p:attrNameLst>
                                          <p:attrName>ppt_y</p:attrName>
                                        </p:attrNameLst>
                                      </p:cBhvr>
                                      <p:tavLst>
                                        <p:tav tm="0">
                                          <p:val>
                                            <p:strVal val="#ppt_y+.1"/>
                                          </p:val>
                                        </p:tav>
                                        <p:tav tm="100000">
                                          <p:val>
                                            <p:strVal val="#ppt_y"/>
                                          </p:val>
                                        </p:tav>
                                      </p:tavLst>
                                    </p:anim>
                                    <p:animEffect>
                                      <p:cBhvr>
                                        <p:cTn id="17" dur="1000" decel="50000">
                                          <p:stCondLst>
                                            <p:cond delay="0"/>
                                          </p:stCondLst>
                                        </p:cTn>
                                        <p:tgtEl>
                                          <p:spTgt spid="27651"/>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27651" grpId="0" bldLvl="0" autoUpdateAnimBg="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98788"/>
            <a:ext cx="9180804" cy="2571750"/>
          </a:xfrm>
          <a:prstGeom prst="rect">
            <a:avLst/>
          </a:prstGeom>
        </p:spPr>
      </p:pic>
      <p:sp>
        <p:nvSpPr>
          <p:cNvPr id="32771" name="矩形 11"/>
          <p:cNvSpPr>
            <a:spLocks noChangeArrowheads="1"/>
          </p:cNvSpPr>
          <p:nvPr/>
        </p:nvSpPr>
        <p:spPr bwMode="auto">
          <a:xfrm>
            <a:off x="36804" y="-1"/>
            <a:ext cx="9144000" cy="4261093"/>
          </a:xfrm>
          <a:prstGeom prst="rect">
            <a:avLst/>
          </a:prstGeom>
          <a:gradFill rotWithShape="1">
            <a:gsLst>
              <a:gs pos="0">
                <a:srgbClr val="FFFFFF"/>
              </a:gs>
              <a:gs pos="100000">
                <a:srgbClr val="FFFFFF"/>
              </a:gs>
            </a:gsLst>
            <a:lin ang="5400000" scaled="1"/>
          </a:gra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2770" name="灯片编号占位符 4"/>
          <p:cNvSpPr>
            <a:spLocks noGrp="1"/>
          </p:cNvSpPr>
          <p:nvPr>
            <p:ph type="sldNum" sz="quarter" idx="12"/>
          </p:nvPr>
        </p:nvSpPr>
        <p:spPr>
          <a:noFill/>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8FA6171A-494C-46ED-B97B-466046B83A0D}" type="slidenum">
              <a:rPr lang="zh-CN" altLang="en-US">
                <a:solidFill>
                  <a:srgbClr val="898989"/>
                </a:solidFill>
              </a:rPr>
              <a:pPr eaLnBrk="1" hangingPunct="1"/>
              <a:t>26</a:t>
            </a:fld>
            <a:endParaRPr lang="zh-CN" altLang="en-US" sz="1800"/>
          </a:p>
        </p:txBody>
      </p:sp>
      <p:sp>
        <p:nvSpPr>
          <p:cNvPr id="32772" name="矩形 3"/>
          <p:cNvSpPr>
            <a:spLocks noChangeArrowheads="1"/>
          </p:cNvSpPr>
          <p:nvPr/>
        </p:nvSpPr>
        <p:spPr bwMode="auto">
          <a:xfrm>
            <a:off x="0" y="265113"/>
            <a:ext cx="179388" cy="720725"/>
          </a:xfrm>
          <a:prstGeom prst="rect">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2773" name="TextBox 4"/>
          <p:cNvSpPr>
            <a:spLocks noChangeArrowheads="1"/>
          </p:cNvSpPr>
          <p:nvPr/>
        </p:nvSpPr>
        <p:spPr bwMode="auto">
          <a:xfrm>
            <a:off x="201613" y="184150"/>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TW" altLang="en-US" sz="2800" b="1" dirty="0" smtClean="0">
                <a:solidFill>
                  <a:srgbClr val="262626"/>
                </a:solidFill>
                <a:latin typeface="微软雅黑" pitchFamily="34" charset="-122"/>
                <a:ea typeface="微软雅黑" pitchFamily="34" charset="-122"/>
                <a:sym typeface="微软雅黑" pitchFamily="34" charset="-122"/>
              </a:rPr>
              <a:t>硬體設施</a:t>
            </a:r>
            <a:endParaRPr lang="zh-TW" altLang="en-US" sz="2800" b="1" dirty="0">
              <a:solidFill>
                <a:srgbClr val="262626"/>
              </a:solidFill>
              <a:latin typeface="微软雅黑" pitchFamily="34" charset="-122"/>
              <a:ea typeface="微软雅黑" pitchFamily="34" charset="-122"/>
              <a:sym typeface="微软雅黑" pitchFamily="34" charset="-122"/>
            </a:endParaRPr>
          </a:p>
        </p:txBody>
      </p:sp>
      <p:sp>
        <p:nvSpPr>
          <p:cNvPr id="32776" name="矩形 6"/>
          <p:cNvSpPr>
            <a:spLocks noChangeArrowheads="1"/>
          </p:cNvSpPr>
          <p:nvPr/>
        </p:nvSpPr>
        <p:spPr bwMode="auto">
          <a:xfrm>
            <a:off x="0" y="5570538"/>
            <a:ext cx="2266950" cy="144462"/>
          </a:xfrm>
          <a:prstGeom prst="rect">
            <a:avLst/>
          </a:prstGeom>
          <a:solidFill>
            <a:srgbClr val="F4902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2777" name="矩形 7"/>
          <p:cNvSpPr>
            <a:spLocks noChangeArrowheads="1"/>
          </p:cNvSpPr>
          <p:nvPr/>
        </p:nvSpPr>
        <p:spPr bwMode="auto">
          <a:xfrm>
            <a:off x="2266950" y="5570538"/>
            <a:ext cx="2305050" cy="144462"/>
          </a:xfrm>
          <a:prstGeom prst="rect">
            <a:avLst/>
          </a:prstGeom>
          <a:solidFill>
            <a:srgbClr val="EE363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2778" name="矩形 8"/>
          <p:cNvSpPr>
            <a:spLocks noChangeArrowheads="1"/>
          </p:cNvSpPr>
          <p:nvPr/>
        </p:nvSpPr>
        <p:spPr bwMode="auto">
          <a:xfrm>
            <a:off x="4572000" y="5570538"/>
            <a:ext cx="2266950" cy="144462"/>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2779" name="矩形 9"/>
          <p:cNvSpPr>
            <a:spLocks noChangeArrowheads="1"/>
          </p:cNvSpPr>
          <p:nvPr/>
        </p:nvSpPr>
        <p:spPr bwMode="auto">
          <a:xfrm>
            <a:off x="6838950" y="5570538"/>
            <a:ext cx="2305050" cy="144462"/>
          </a:xfrm>
          <a:prstGeom prst="rect">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 name="椭圆 12"/>
          <p:cNvSpPr>
            <a:spLocks noChangeArrowheads="1"/>
          </p:cNvSpPr>
          <p:nvPr/>
        </p:nvSpPr>
        <p:spPr bwMode="auto">
          <a:xfrm>
            <a:off x="539750" y="3001963"/>
            <a:ext cx="2317750" cy="2316162"/>
          </a:xfrm>
          <a:prstGeom prst="ellipse">
            <a:avLst/>
          </a:prstGeom>
          <a:solidFill>
            <a:srgbClr val="317FB7">
              <a:alpha val="7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2781" name="矩形 14"/>
          <p:cNvSpPr>
            <a:spLocks noChangeArrowheads="1"/>
          </p:cNvSpPr>
          <p:nvPr/>
        </p:nvSpPr>
        <p:spPr bwMode="auto">
          <a:xfrm>
            <a:off x="878114" y="3799694"/>
            <a:ext cx="17497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b="1" dirty="0" smtClean="0">
                <a:solidFill>
                  <a:schemeClr val="bg1"/>
                </a:solidFill>
                <a:latin typeface="微软雅黑" pitchFamily="34" charset="-122"/>
                <a:ea typeface="微软雅黑" pitchFamily="34" charset="-122"/>
                <a:sym typeface="微软雅黑" pitchFamily="34" charset="-122"/>
              </a:rPr>
              <a:t>社科院圖書館</a:t>
            </a:r>
            <a:endParaRPr lang="zh-CN" altLang="en-US" sz="2000" b="1" dirty="0">
              <a:solidFill>
                <a:schemeClr val="bg1"/>
              </a:solidFill>
              <a:latin typeface="微软雅黑" pitchFamily="34" charset="-122"/>
              <a:ea typeface="微软雅黑" pitchFamily="34" charset="-122"/>
              <a:sym typeface="微软雅黑" pitchFamily="34" charset="-122"/>
            </a:endParaRPr>
          </a:p>
        </p:txBody>
      </p:sp>
      <p:sp>
        <p:nvSpPr>
          <p:cNvPr id="32784" name="矩形 17"/>
          <p:cNvSpPr>
            <a:spLocks noChangeArrowheads="1"/>
          </p:cNvSpPr>
          <p:nvPr/>
        </p:nvSpPr>
        <p:spPr bwMode="auto">
          <a:xfrm>
            <a:off x="2835275" y="1455738"/>
            <a:ext cx="1363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b="1">
                <a:solidFill>
                  <a:schemeClr val="bg1"/>
                </a:solidFill>
                <a:latin typeface="微软雅黑" pitchFamily="34" charset="-122"/>
                <a:ea typeface="微软雅黑" pitchFamily="34" charset="-122"/>
                <a:sym typeface="微软雅黑" pitchFamily="34" charset="-122"/>
              </a:rPr>
              <a:t>输入标题</a:t>
            </a:r>
          </a:p>
        </p:txBody>
      </p:sp>
      <p:pic>
        <p:nvPicPr>
          <p:cNvPr id="27" name="圖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63138">
            <a:off x="2836295" y="604603"/>
            <a:ext cx="2404823" cy="3206430"/>
          </a:xfrm>
          <a:prstGeom prst="rect">
            <a:avLst/>
          </a:prstGeom>
        </p:spPr>
      </p:pic>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89719">
            <a:off x="6417356" y="1078165"/>
            <a:ext cx="2112201" cy="2816268"/>
          </a:xfrm>
          <a:prstGeom prst="rect">
            <a:avLst/>
          </a:prstGeom>
        </p:spPr>
      </p:pic>
    </p:spTree>
    <p:extLst>
      <p:ext uri="{BB962C8B-B14F-4D97-AF65-F5344CB8AC3E}">
        <p14:creationId xmlns:p14="http://schemas.microsoft.com/office/powerpoint/2010/main" val="20135001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772"/>
                                        </p:tgtEl>
                                        <p:attrNameLst>
                                          <p:attrName>style.visibility</p:attrName>
                                        </p:attrNameLst>
                                      </p:cBhvr>
                                      <p:to>
                                        <p:strVal val="visible"/>
                                      </p:to>
                                    </p:set>
                                    <p:animEffect>
                                      <p:cBhvr>
                                        <p:cTn id="7" dur="500"/>
                                        <p:tgtEl>
                                          <p:spTgt spid="32772"/>
                                        </p:tgtEl>
                                      </p:cBhvr>
                                    </p:animEffect>
                                  </p:childTnLst>
                                </p:cTn>
                              </p:par>
                            </p:childTnLst>
                          </p:cTn>
                        </p:par>
                        <p:par>
                          <p:cTn id="8" fill="hold" nodeType="afterGroup">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32773"/>
                                        </p:tgtEl>
                                        <p:attrNameLst>
                                          <p:attrName>style.visibility</p:attrName>
                                        </p:attrNameLst>
                                      </p:cBhvr>
                                      <p:to>
                                        <p:strVal val="visible"/>
                                      </p:to>
                                    </p:set>
                                    <p:anim calcmode="lin" valueType="num">
                                      <p:cBhvr>
                                        <p:cTn id="11" dur="500" decel="50000" fill="hold">
                                          <p:stCondLst>
                                            <p:cond delay="0"/>
                                          </p:stCondLst>
                                        </p:cTn>
                                        <p:tgtEl>
                                          <p:spTgt spid="32773"/>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277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2773"/>
                                        </p:tgtEl>
                                        <p:attrNameLst>
                                          <p:attrName>ppt_w</p:attrName>
                                        </p:attrNameLst>
                                      </p:cBhvr>
                                      <p:tavLst>
                                        <p:tav tm="0">
                                          <p:val>
                                            <p:strVal val="#ppt_w*.05"/>
                                          </p:val>
                                        </p:tav>
                                        <p:tav tm="100000">
                                          <p:val>
                                            <p:strVal val="#ppt_w"/>
                                          </p:val>
                                        </p:tav>
                                      </p:tavLst>
                                    </p:anim>
                                    <p:anim calcmode="lin" valueType="num">
                                      <p:cBhvr>
                                        <p:cTn id="14" dur="1000" fill="hold"/>
                                        <p:tgtEl>
                                          <p:spTgt spid="3277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277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277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2773"/>
                                        </p:tgtEl>
                                        <p:attrNameLst>
                                          <p:attrName>ppt_y</p:attrName>
                                        </p:attrNameLst>
                                      </p:cBhvr>
                                      <p:tavLst>
                                        <p:tav tm="0">
                                          <p:val>
                                            <p:strVal val="#ppt_y+.1"/>
                                          </p:val>
                                        </p:tav>
                                        <p:tav tm="100000">
                                          <p:val>
                                            <p:strVal val="#ppt_y"/>
                                          </p:val>
                                        </p:tav>
                                      </p:tavLst>
                                    </p:anim>
                                    <p:animEffect>
                                      <p:cBhvr>
                                        <p:cTn id="18" dur="1000" decel="50000">
                                          <p:stCondLst>
                                            <p:cond delay="0"/>
                                          </p:stCondLst>
                                        </p:cTn>
                                        <p:tgtEl>
                                          <p:spTgt spid="32773"/>
                                        </p:tgtEl>
                                      </p:cBhvr>
                                    </p:animEffect>
                                  </p:childTnLst>
                                </p:cTn>
                              </p:par>
                            </p:childTnLst>
                          </p:cTn>
                        </p:par>
                        <p:par>
                          <p:cTn id="19" fill="hold" nodeType="afterGroup">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32771"/>
                                        </p:tgtEl>
                                        <p:attrNameLst>
                                          <p:attrName>style.visibility</p:attrName>
                                        </p:attrNameLst>
                                      </p:cBhvr>
                                      <p:to>
                                        <p:strVal val="visible"/>
                                      </p:to>
                                    </p:set>
                                    <p:animEffect>
                                      <p:cBhvr>
                                        <p:cTn id="22" dur="500"/>
                                        <p:tgtEl>
                                          <p:spTgt spid="32771"/>
                                        </p:tgtEl>
                                      </p:cBhvr>
                                    </p:animEffect>
                                  </p:childTnLst>
                                </p:cTn>
                              </p:par>
                            </p:childTnLst>
                          </p:cTn>
                        </p:par>
                        <p:par>
                          <p:cTn id="23" fill="hold" nodeType="afterGroup">
                            <p:stCondLst>
                              <p:cond delay="2000"/>
                            </p:stCondLst>
                            <p:childTnLst>
                              <p:par>
                                <p:cTn id="24" presetID="15"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fltVal val="0"/>
                                          </p:val>
                                        </p:tav>
                                        <p:tav tm="100000">
                                          <p:val>
                                            <p:strVal val="#ppt_w"/>
                                          </p:val>
                                        </p:tav>
                                      </p:tavLst>
                                    </p:anim>
                                    <p:anim calcmode="lin" valueType="num">
                                      <p:cBhvr>
                                        <p:cTn id="27" dur="1000" fill="hold"/>
                                        <p:tgtEl>
                                          <p:spTgt spid="3"/>
                                        </p:tgtEl>
                                        <p:attrNameLst>
                                          <p:attrName>ppt_h</p:attrName>
                                        </p:attrNameLst>
                                      </p:cBhvr>
                                      <p:tavLst>
                                        <p:tav tm="0">
                                          <p:val>
                                            <p:fltVal val="0"/>
                                          </p:val>
                                        </p:tav>
                                        <p:tav tm="100000">
                                          <p:val>
                                            <p:strVal val="#ppt_h"/>
                                          </p:val>
                                        </p:tav>
                                      </p:tavLst>
                                    </p:anim>
                                    <p:anim calcmode="lin" valueType="num">
                                      <p:cBhvr>
                                        <p:cTn id="2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
                                        </p:tgtEl>
                                        <p:attrNameLst>
                                          <p:attrName>ppt_y</p:attrName>
                                        </p:attrNameLst>
                                      </p:cBhvr>
                                      <p:tavLst>
                                        <p:tav tm="0" fmla="#ppt_y+(sin(-2*pi*(1-$))*-#ppt_x+cos(-2*pi*(1-$))*(1-#ppt_y))*(1-$)">
                                          <p:val>
                                            <p:fltVal val="0"/>
                                          </p:val>
                                        </p:tav>
                                        <p:tav tm="100000">
                                          <p:val>
                                            <p:fltVal val="1"/>
                                          </p:val>
                                        </p:tav>
                                      </p:tavLst>
                                    </p:anim>
                                  </p:childTnLst>
                                </p:cTn>
                              </p:par>
                              <p:par>
                                <p:cTn id="30" presetID="21" presetClass="entr" presetSubtype="1"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heel(1)">
                                      <p:cBhvr>
                                        <p:cTn id="32" dur="2000"/>
                                        <p:tgtEl>
                                          <p:spTgt spid="27"/>
                                        </p:tgtEl>
                                      </p:cBhvr>
                                    </p:animEffect>
                                  </p:childTnLst>
                                </p:cTn>
                              </p:par>
                              <p:par>
                                <p:cTn id="33" presetID="45"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2000"/>
                                        <p:tgtEl>
                                          <p:spTgt spid="28"/>
                                        </p:tgtEl>
                                      </p:cBhvr>
                                    </p:animEffect>
                                    <p:anim calcmode="lin" valueType="num">
                                      <p:cBhvr>
                                        <p:cTn id="36" dur="2000" fill="hold"/>
                                        <p:tgtEl>
                                          <p:spTgt spid="28"/>
                                        </p:tgtEl>
                                        <p:attrNameLst>
                                          <p:attrName>ppt_w</p:attrName>
                                        </p:attrNameLst>
                                      </p:cBhvr>
                                      <p:tavLst>
                                        <p:tav tm="0" fmla="#ppt_w*sin(2.5*pi*$)">
                                          <p:val>
                                            <p:fltVal val="0"/>
                                          </p:val>
                                        </p:tav>
                                        <p:tav tm="100000">
                                          <p:val>
                                            <p:fltVal val="1"/>
                                          </p:val>
                                        </p:tav>
                                      </p:tavLst>
                                    </p:anim>
                                    <p:anim calcmode="lin" valueType="num">
                                      <p:cBhvr>
                                        <p:cTn id="37" dur="20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ldLvl="0" animBg="1" autoUpdateAnimBg="0"/>
      <p:bldP spid="32772" grpId="0" bldLvl="0" animBg="1" autoUpdateAnimBg="0"/>
      <p:bldP spid="32773" grpId="0" bldLvl="0" autoUpdateAnimBg="0"/>
      <p:bldP spid="3" grpId="0" bldLvl="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98788"/>
            <a:ext cx="9180804" cy="2571750"/>
          </a:xfrm>
          <a:prstGeom prst="rect">
            <a:avLst/>
          </a:prstGeom>
        </p:spPr>
      </p:pic>
      <p:sp>
        <p:nvSpPr>
          <p:cNvPr id="32771" name="矩形 11"/>
          <p:cNvSpPr>
            <a:spLocks noChangeArrowheads="1"/>
          </p:cNvSpPr>
          <p:nvPr/>
        </p:nvSpPr>
        <p:spPr bwMode="auto">
          <a:xfrm>
            <a:off x="36804" y="-1"/>
            <a:ext cx="9144000" cy="4261093"/>
          </a:xfrm>
          <a:prstGeom prst="rect">
            <a:avLst/>
          </a:prstGeom>
          <a:gradFill rotWithShape="1">
            <a:gsLst>
              <a:gs pos="0">
                <a:srgbClr val="FFFFFF"/>
              </a:gs>
              <a:gs pos="100000">
                <a:srgbClr val="FFFFFF"/>
              </a:gs>
            </a:gsLst>
            <a:lin ang="5400000" scaled="1"/>
          </a:gra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2770" name="灯片编号占位符 4"/>
          <p:cNvSpPr>
            <a:spLocks noGrp="1"/>
          </p:cNvSpPr>
          <p:nvPr>
            <p:ph type="sldNum" sz="quarter" idx="12"/>
          </p:nvPr>
        </p:nvSpPr>
        <p:spPr>
          <a:noFill/>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8FA6171A-494C-46ED-B97B-466046B83A0D}" type="slidenum">
              <a:rPr lang="zh-CN" altLang="en-US">
                <a:solidFill>
                  <a:srgbClr val="898989"/>
                </a:solidFill>
              </a:rPr>
              <a:pPr eaLnBrk="1" hangingPunct="1"/>
              <a:t>27</a:t>
            </a:fld>
            <a:endParaRPr lang="zh-CN" altLang="en-US" sz="1800"/>
          </a:p>
        </p:txBody>
      </p:sp>
      <p:sp>
        <p:nvSpPr>
          <p:cNvPr id="32772" name="矩形 3"/>
          <p:cNvSpPr>
            <a:spLocks noChangeArrowheads="1"/>
          </p:cNvSpPr>
          <p:nvPr/>
        </p:nvSpPr>
        <p:spPr bwMode="auto">
          <a:xfrm>
            <a:off x="0" y="265113"/>
            <a:ext cx="179388" cy="720725"/>
          </a:xfrm>
          <a:prstGeom prst="rect">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2773" name="TextBox 4"/>
          <p:cNvSpPr>
            <a:spLocks noChangeArrowheads="1"/>
          </p:cNvSpPr>
          <p:nvPr/>
        </p:nvSpPr>
        <p:spPr bwMode="auto">
          <a:xfrm>
            <a:off x="201613" y="184150"/>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TW" altLang="en-US" sz="2800" b="1" dirty="0" smtClean="0">
                <a:solidFill>
                  <a:srgbClr val="262626"/>
                </a:solidFill>
                <a:latin typeface="微软雅黑" pitchFamily="34" charset="-122"/>
                <a:ea typeface="微软雅黑" pitchFamily="34" charset="-122"/>
                <a:sym typeface="微软雅黑" pitchFamily="34" charset="-122"/>
              </a:rPr>
              <a:t>硬體設施</a:t>
            </a:r>
            <a:endParaRPr lang="zh-TW" altLang="en-US" sz="2800" b="1" dirty="0">
              <a:solidFill>
                <a:srgbClr val="262626"/>
              </a:solidFill>
              <a:latin typeface="微软雅黑" pitchFamily="34" charset="-122"/>
              <a:ea typeface="微软雅黑" pitchFamily="34" charset="-122"/>
              <a:sym typeface="微软雅黑" pitchFamily="34" charset="-122"/>
            </a:endParaRPr>
          </a:p>
        </p:txBody>
      </p:sp>
      <p:sp>
        <p:nvSpPr>
          <p:cNvPr id="32776" name="矩形 6"/>
          <p:cNvSpPr>
            <a:spLocks noChangeArrowheads="1"/>
          </p:cNvSpPr>
          <p:nvPr/>
        </p:nvSpPr>
        <p:spPr bwMode="auto">
          <a:xfrm>
            <a:off x="0" y="5570538"/>
            <a:ext cx="2266950" cy="144462"/>
          </a:xfrm>
          <a:prstGeom prst="rect">
            <a:avLst/>
          </a:prstGeom>
          <a:solidFill>
            <a:srgbClr val="F4902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2777" name="矩形 7"/>
          <p:cNvSpPr>
            <a:spLocks noChangeArrowheads="1"/>
          </p:cNvSpPr>
          <p:nvPr/>
        </p:nvSpPr>
        <p:spPr bwMode="auto">
          <a:xfrm>
            <a:off x="2266950" y="5570538"/>
            <a:ext cx="2305050" cy="144462"/>
          </a:xfrm>
          <a:prstGeom prst="rect">
            <a:avLst/>
          </a:prstGeom>
          <a:solidFill>
            <a:srgbClr val="EE363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2778" name="矩形 8"/>
          <p:cNvSpPr>
            <a:spLocks noChangeArrowheads="1"/>
          </p:cNvSpPr>
          <p:nvPr/>
        </p:nvSpPr>
        <p:spPr bwMode="auto">
          <a:xfrm>
            <a:off x="4572000" y="5570538"/>
            <a:ext cx="2266950" cy="144462"/>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2779" name="矩形 9"/>
          <p:cNvSpPr>
            <a:spLocks noChangeArrowheads="1"/>
          </p:cNvSpPr>
          <p:nvPr/>
        </p:nvSpPr>
        <p:spPr bwMode="auto">
          <a:xfrm>
            <a:off x="6838950" y="5570538"/>
            <a:ext cx="2305050" cy="144462"/>
          </a:xfrm>
          <a:prstGeom prst="rect">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 name="椭圆 12"/>
          <p:cNvSpPr>
            <a:spLocks noChangeArrowheads="1"/>
          </p:cNvSpPr>
          <p:nvPr/>
        </p:nvSpPr>
        <p:spPr bwMode="auto">
          <a:xfrm>
            <a:off x="539750" y="3001963"/>
            <a:ext cx="2317750" cy="2316162"/>
          </a:xfrm>
          <a:prstGeom prst="ellipse">
            <a:avLst/>
          </a:prstGeom>
          <a:solidFill>
            <a:srgbClr val="317FB7">
              <a:alpha val="7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2781" name="矩形 14"/>
          <p:cNvSpPr>
            <a:spLocks noChangeArrowheads="1"/>
          </p:cNvSpPr>
          <p:nvPr/>
        </p:nvSpPr>
        <p:spPr bwMode="auto">
          <a:xfrm>
            <a:off x="878114" y="3799694"/>
            <a:ext cx="1893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b="1" dirty="0" smtClean="0">
                <a:solidFill>
                  <a:schemeClr val="bg1"/>
                </a:solidFill>
                <a:latin typeface="微软雅黑" pitchFamily="34" charset="-122"/>
                <a:ea typeface="微软雅黑" pitchFamily="34" charset="-122"/>
                <a:sym typeface="微软雅黑" pitchFamily="34" charset="-122"/>
              </a:rPr>
              <a:t>社科院咨商室</a:t>
            </a:r>
            <a:endParaRPr lang="zh-CN" altLang="en-US" sz="2000" b="1" dirty="0">
              <a:solidFill>
                <a:schemeClr val="bg1"/>
              </a:solidFill>
              <a:latin typeface="微软雅黑" pitchFamily="34" charset="-122"/>
              <a:ea typeface="微软雅黑" pitchFamily="34" charset="-122"/>
              <a:sym typeface="微软雅黑" pitchFamily="34" charset="-122"/>
            </a:endParaRPr>
          </a:p>
        </p:txBody>
      </p:sp>
      <p:sp>
        <p:nvSpPr>
          <p:cNvPr id="32784" name="矩形 17"/>
          <p:cNvSpPr>
            <a:spLocks noChangeArrowheads="1"/>
          </p:cNvSpPr>
          <p:nvPr/>
        </p:nvSpPr>
        <p:spPr bwMode="auto">
          <a:xfrm>
            <a:off x="2835275" y="1455738"/>
            <a:ext cx="1363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b="1">
                <a:solidFill>
                  <a:schemeClr val="bg1"/>
                </a:solidFill>
                <a:latin typeface="微软雅黑" pitchFamily="34" charset="-122"/>
                <a:ea typeface="微软雅黑" pitchFamily="34" charset="-122"/>
                <a:sym typeface="微软雅黑" pitchFamily="34" charset="-122"/>
              </a:rPr>
              <a:t>输入标题</a:t>
            </a:r>
          </a:p>
        </p:txBody>
      </p:sp>
      <p:pic>
        <p:nvPicPr>
          <p:cNvPr id="16" name="內容版面配置區 6" descr="照片0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059874" y="707370"/>
            <a:ext cx="3406775" cy="2555875"/>
          </a:xfrm>
          <a:prstGeom prst="rect">
            <a:avLst/>
          </a:prstGeom>
        </p:spPr>
      </p:pic>
      <p:pic>
        <p:nvPicPr>
          <p:cNvPr id="17" name="內容版面配置區 5" descr="照片05.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5076042" y="2572937"/>
            <a:ext cx="3382963" cy="2538412"/>
          </a:xfrm>
          <a:prstGeom prst="rect">
            <a:avLst/>
          </a:prstGeom>
        </p:spPr>
      </p:pic>
    </p:spTree>
    <p:extLst>
      <p:ext uri="{BB962C8B-B14F-4D97-AF65-F5344CB8AC3E}">
        <p14:creationId xmlns:p14="http://schemas.microsoft.com/office/powerpoint/2010/main" val="17064027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772"/>
                                        </p:tgtEl>
                                        <p:attrNameLst>
                                          <p:attrName>style.visibility</p:attrName>
                                        </p:attrNameLst>
                                      </p:cBhvr>
                                      <p:to>
                                        <p:strVal val="visible"/>
                                      </p:to>
                                    </p:set>
                                    <p:animEffect>
                                      <p:cBhvr>
                                        <p:cTn id="7" dur="500"/>
                                        <p:tgtEl>
                                          <p:spTgt spid="32772"/>
                                        </p:tgtEl>
                                      </p:cBhvr>
                                    </p:animEffect>
                                  </p:childTnLst>
                                </p:cTn>
                              </p:par>
                            </p:childTnLst>
                          </p:cTn>
                        </p:par>
                        <p:par>
                          <p:cTn id="8" fill="hold" nodeType="afterGroup">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32773"/>
                                        </p:tgtEl>
                                        <p:attrNameLst>
                                          <p:attrName>style.visibility</p:attrName>
                                        </p:attrNameLst>
                                      </p:cBhvr>
                                      <p:to>
                                        <p:strVal val="visible"/>
                                      </p:to>
                                    </p:set>
                                    <p:anim calcmode="lin" valueType="num">
                                      <p:cBhvr>
                                        <p:cTn id="11" dur="500" decel="50000" fill="hold">
                                          <p:stCondLst>
                                            <p:cond delay="0"/>
                                          </p:stCondLst>
                                        </p:cTn>
                                        <p:tgtEl>
                                          <p:spTgt spid="32773"/>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277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2773"/>
                                        </p:tgtEl>
                                        <p:attrNameLst>
                                          <p:attrName>ppt_w</p:attrName>
                                        </p:attrNameLst>
                                      </p:cBhvr>
                                      <p:tavLst>
                                        <p:tav tm="0">
                                          <p:val>
                                            <p:strVal val="#ppt_w*.05"/>
                                          </p:val>
                                        </p:tav>
                                        <p:tav tm="100000">
                                          <p:val>
                                            <p:strVal val="#ppt_w"/>
                                          </p:val>
                                        </p:tav>
                                      </p:tavLst>
                                    </p:anim>
                                    <p:anim calcmode="lin" valueType="num">
                                      <p:cBhvr>
                                        <p:cTn id="14" dur="1000" fill="hold"/>
                                        <p:tgtEl>
                                          <p:spTgt spid="3277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277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277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2773"/>
                                        </p:tgtEl>
                                        <p:attrNameLst>
                                          <p:attrName>ppt_y</p:attrName>
                                        </p:attrNameLst>
                                      </p:cBhvr>
                                      <p:tavLst>
                                        <p:tav tm="0">
                                          <p:val>
                                            <p:strVal val="#ppt_y+.1"/>
                                          </p:val>
                                        </p:tav>
                                        <p:tav tm="100000">
                                          <p:val>
                                            <p:strVal val="#ppt_y"/>
                                          </p:val>
                                        </p:tav>
                                      </p:tavLst>
                                    </p:anim>
                                    <p:animEffect>
                                      <p:cBhvr>
                                        <p:cTn id="18" dur="1000" decel="50000">
                                          <p:stCondLst>
                                            <p:cond delay="0"/>
                                          </p:stCondLst>
                                        </p:cTn>
                                        <p:tgtEl>
                                          <p:spTgt spid="32773"/>
                                        </p:tgtEl>
                                      </p:cBhvr>
                                    </p:animEffect>
                                  </p:childTnLst>
                                </p:cTn>
                              </p:par>
                            </p:childTnLst>
                          </p:cTn>
                        </p:par>
                        <p:par>
                          <p:cTn id="19" fill="hold" nodeType="afterGroup">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32771"/>
                                        </p:tgtEl>
                                        <p:attrNameLst>
                                          <p:attrName>style.visibility</p:attrName>
                                        </p:attrNameLst>
                                      </p:cBhvr>
                                      <p:to>
                                        <p:strVal val="visible"/>
                                      </p:to>
                                    </p:set>
                                    <p:animEffect>
                                      <p:cBhvr>
                                        <p:cTn id="22" dur="500"/>
                                        <p:tgtEl>
                                          <p:spTgt spid="32771"/>
                                        </p:tgtEl>
                                      </p:cBhvr>
                                    </p:animEffect>
                                  </p:childTnLst>
                                </p:cTn>
                              </p:par>
                            </p:childTnLst>
                          </p:cTn>
                        </p:par>
                        <p:par>
                          <p:cTn id="23" fill="hold" nodeType="afterGroup">
                            <p:stCondLst>
                              <p:cond delay="2000"/>
                            </p:stCondLst>
                            <p:childTnLst>
                              <p:par>
                                <p:cTn id="24" presetID="15"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fltVal val="0"/>
                                          </p:val>
                                        </p:tav>
                                        <p:tav tm="100000">
                                          <p:val>
                                            <p:strVal val="#ppt_w"/>
                                          </p:val>
                                        </p:tav>
                                      </p:tavLst>
                                    </p:anim>
                                    <p:anim calcmode="lin" valueType="num">
                                      <p:cBhvr>
                                        <p:cTn id="27" dur="1000" fill="hold"/>
                                        <p:tgtEl>
                                          <p:spTgt spid="3"/>
                                        </p:tgtEl>
                                        <p:attrNameLst>
                                          <p:attrName>ppt_h</p:attrName>
                                        </p:attrNameLst>
                                      </p:cBhvr>
                                      <p:tavLst>
                                        <p:tav tm="0">
                                          <p:val>
                                            <p:fltVal val="0"/>
                                          </p:val>
                                        </p:tav>
                                        <p:tav tm="100000">
                                          <p:val>
                                            <p:strVal val="#ppt_h"/>
                                          </p:val>
                                        </p:tav>
                                      </p:tavLst>
                                    </p:anim>
                                    <p:anim calcmode="lin" valueType="num">
                                      <p:cBhvr>
                                        <p:cTn id="2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
                                        </p:tgtEl>
                                        <p:attrNameLst>
                                          <p:attrName>ppt_y</p:attrName>
                                        </p:attrNameLst>
                                      </p:cBhvr>
                                      <p:tavLst>
                                        <p:tav tm="0" fmla="#ppt_y+(sin(-2*pi*(1-$))*-#ppt_x+cos(-2*pi*(1-$))*(1-#ppt_y))*(1-$)">
                                          <p:val>
                                            <p:fltVal val="0"/>
                                          </p:val>
                                        </p:tav>
                                        <p:tav tm="100000">
                                          <p:val>
                                            <p:fltVal val="1"/>
                                          </p:val>
                                        </p:tav>
                                      </p:tavLst>
                                    </p:anim>
                                  </p:childTnLst>
                                </p:cTn>
                              </p:par>
                              <p:par>
                                <p:cTn id="30" presetID="2" presetClass="entr" presetSubtype="4"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ldLvl="0" animBg="1" autoUpdateAnimBg="0"/>
      <p:bldP spid="32772" grpId="0" bldLvl="0" animBg="1" autoUpdateAnimBg="0"/>
      <p:bldP spid="32773" grpId="0" bldLvl="0" autoUpdateAnimBg="0"/>
      <p:bldP spid="3" grpId="0" bldLvl="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4"/>
          <p:cNvSpPr>
            <a:spLocks noGrp="1"/>
          </p:cNvSpPr>
          <p:nvPr>
            <p:ph type="sldNum" sz="quarter" idx="12"/>
          </p:nvPr>
        </p:nvSpPr>
        <p:spPr>
          <a:noFill/>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9D339C12-DDAB-423F-984C-3B8A4E5E75FF}" type="slidenum">
              <a:rPr lang="zh-CN" altLang="en-US">
                <a:solidFill>
                  <a:srgbClr val="898989"/>
                </a:solidFill>
              </a:rPr>
              <a:pPr eaLnBrk="1" hangingPunct="1"/>
              <a:t>28</a:t>
            </a:fld>
            <a:endParaRPr lang="zh-CN" altLang="en-US" sz="1800"/>
          </a:p>
        </p:txBody>
      </p:sp>
      <p:pic>
        <p:nvPicPr>
          <p:cNvPr id="21507"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b="6277"/>
          <a:stretch>
            <a:fillRect/>
          </a:stretch>
        </p:blipFill>
        <p:spPr bwMode="auto">
          <a:xfrm>
            <a:off x="0" y="0"/>
            <a:ext cx="91313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4"/>
          <p:cNvSpPr>
            <a:spLocks noChangeArrowheads="1"/>
          </p:cNvSpPr>
          <p:nvPr/>
        </p:nvSpPr>
        <p:spPr bwMode="auto">
          <a:xfrm>
            <a:off x="0" y="2352675"/>
            <a:ext cx="3060700" cy="1887538"/>
          </a:xfrm>
          <a:prstGeom prst="rect">
            <a:avLst/>
          </a:prstGeom>
          <a:solidFill>
            <a:srgbClr val="317FB7">
              <a:alpha val="50195"/>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1508" name="矩形 5"/>
          <p:cNvSpPr>
            <a:spLocks noChangeArrowheads="1"/>
          </p:cNvSpPr>
          <p:nvPr/>
        </p:nvSpPr>
        <p:spPr bwMode="auto">
          <a:xfrm>
            <a:off x="3086100" y="2352675"/>
            <a:ext cx="6045200" cy="1887538"/>
          </a:xfrm>
          <a:prstGeom prst="rect">
            <a:avLst/>
          </a:prstGeom>
          <a:solidFill>
            <a:srgbClr val="EE3636">
              <a:alpha val="50195"/>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1509" name="椭圆 8"/>
          <p:cNvSpPr>
            <a:spLocks noChangeArrowheads="1"/>
          </p:cNvSpPr>
          <p:nvPr/>
        </p:nvSpPr>
        <p:spPr bwMode="auto">
          <a:xfrm>
            <a:off x="831850" y="2435225"/>
            <a:ext cx="1152525" cy="1152525"/>
          </a:xfrm>
          <a:prstGeom prst="ellipse">
            <a:avLst/>
          </a:prstGeom>
          <a:solidFill>
            <a:srgbClr val="FFFFFF">
              <a:alpha val="32156"/>
            </a:srgbClr>
          </a:solidFill>
          <a:ln w="12700">
            <a:solidFill>
              <a:schemeClr val="bg1"/>
            </a:solidFill>
            <a:bevel/>
            <a:headEnd/>
            <a:tailEnd/>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4800">
                <a:solidFill>
                  <a:schemeClr val="bg1"/>
                </a:solidFill>
                <a:latin typeface="方正兰亭粗黑_GBK" charset="-122"/>
                <a:ea typeface="方正兰亭粗黑_GBK" charset="-122"/>
                <a:sym typeface="方正兰亭粗黑_GBK" charset="-122"/>
              </a:rPr>
              <a:t>03</a:t>
            </a:r>
          </a:p>
        </p:txBody>
      </p:sp>
      <p:sp>
        <p:nvSpPr>
          <p:cNvPr id="21510" name="矩形 9"/>
          <p:cNvSpPr>
            <a:spLocks noChangeArrowheads="1"/>
          </p:cNvSpPr>
          <p:nvPr/>
        </p:nvSpPr>
        <p:spPr bwMode="auto">
          <a:xfrm>
            <a:off x="876379" y="372110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b="1" dirty="0" smtClean="0">
                <a:solidFill>
                  <a:schemeClr val="bg1"/>
                </a:solidFill>
                <a:latin typeface="微软雅黑" pitchFamily="34" charset="-122"/>
                <a:ea typeface="微软雅黑" pitchFamily="34" charset="-122"/>
                <a:sym typeface="微软雅黑" pitchFamily="34" charset="-122"/>
              </a:rPr>
              <a:t>玩在社科</a:t>
            </a:r>
            <a:endParaRPr lang="zh-CN" altLang="en-US" sz="2000" b="1" dirty="0">
              <a:solidFill>
                <a:schemeClr val="bg1"/>
              </a:solidFill>
              <a:latin typeface="微软雅黑" pitchFamily="34" charset="-122"/>
              <a:ea typeface="微软雅黑" pitchFamily="34" charset="-122"/>
              <a:sym typeface="微软雅黑" pitchFamily="34" charset="-122"/>
            </a:endParaRPr>
          </a:p>
        </p:txBody>
      </p:sp>
      <p:sp>
        <p:nvSpPr>
          <p:cNvPr id="21511" name="TextBox 11"/>
          <p:cNvSpPr>
            <a:spLocks noChangeArrowheads="1"/>
          </p:cNvSpPr>
          <p:nvPr/>
        </p:nvSpPr>
        <p:spPr bwMode="auto">
          <a:xfrm>
            <a:off x="3625850" y="2424781"/>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b="1" dirty="0" smtClean="0">
                <a:solidFill>
                  <a:schemeClr val="bg1"/>
                </a:solidFill>
                <a:latin typeface="微软雅黑" pitchFamily="34" charset="-122"/>
                <a:ea typeface="微软雅黑" pitchFamily="34" charset="-122"/>
                <a:sym typeface="微软雅黑" pitchFamily="34" charset="-122"/>
              </a:rPr>
              <a:t>在</a:t>
            </a:r>
            <a:r>
              <a:rPr lang="zh-TW" altLang="en-US" sz="2000" b="1" dirty="0" smtClean="0">
                <a:solidFill>
                  <a:schemeClr val="bg1"/>
                </a:solidFill>
                <a:latin typeface="微软雅黑" pitchFamily="34" charset="-122"/>
                <a:ea typeface="微软雅黑" pitchFamily="34" charset="-122"/>
                <a:sym typeface="微软雅黑" pitchFamily="34" charset="-122"/>
              </a:rPr>
              <a:t>政大</a:t>
            </a:r>
            <a:r>
              <a:rPr lang="zh-CN" altLang="en-US" sz="2000" b="1" dirty="0" smtClean="0">
                <a:solidFill>
                  <a:schemeClr val="bg1"/>
                </a:solidFill>
                <a:latin typeface="微软雅黑" pitchFamily="34" charset="-122"/>
                <a:ea typeface="微软雅黑" pitchFamily="34" charset="-122"/>
                <a:sym typeface="微软雅黑" pitchFamily="34" charset="-122"/>
              </a:rPr>
              <a:t>，你可以：</a:t>
            </a:r>
            <a:endParaRPr lang="zh-CN" altLang="en-US" sz="2000" b="1" dirty="0">
              <a:solidFill>
                <a:schemeClr val="bg1"/>
              </a:solidFill>
              <a:latin typeface="微软雅黑" pitchFamily="34" charset="-122"/>
              <a:ea typeface="微软雅黑" pitchFamily="34" charset="-122"/>
              <a:sym typeface="微软雅黑" pitchFamily="34" charset="-122"/>
            </a:endParaRPr>
          </a:p>
        </p:txBody>
      </p:sp>
      <p:sp>
        <p:nvSpPr>
          <p:cNvPr id="21512" name="TextBox 12"/>
          <p:cNvSpPr>
            <a:spLocks noChangeArrowheads="1"/>
          </p:cNvSpPr>
          <p:nvPr/>
        </p:nvSpPr>
        <p:spPr bwMode="auto">
          <a:xfrm>
            <a:off x="3615352" y="2824891"/>
            <a:ext cx="50069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50000"/>
              </a:lnSpc>
            </a:pPr>
            <a:r>
              <a:rPr lang="zh-CN" altLang="en-US" sz="2000" b="1" dirty="0" smtClean="0">
                <a:solidFill>
                  <a:schemeClr val="bg1"/>
                </a:solidFill>
                <a:latin typeface="黑体" panose="02010609060101010101" pitchFamily="49" charset="-122"/>
                <a:ea typeface="黑体" panose="02010609060101010101" pitchFamily="49" charset="-122"/>
                <a:sym typeface="宋体" pitchFamily="2" charset="-122"/>
              </a:rPr>
              <a:t>參加各式各樣</a:t>
            </a:r>
            <a:r>
              <a:rPr lang="zh-CN" altLang="en-US" sz="2000" b="1" dirty="0">
                <a:solidFill>
                  <a:schemeClr val="bg1"/>
                </a:solidFill>
                <a:latin typeface="黑体" panose="02010609060101010101" pitchFamily="49" charset="-122"/>
                <a:ea typeface="黑体" panose="02010609060101010101" pitchFamily="49" charset="-122"/>
                <a:sym typeface="宋体" pitchFamily="2" charset="-122"/>
              </a:rPr>
              <a:t>的學生社團</a:t>
            </a:r>
            <a:endParaRPr lang="en-US" altLang="zh-CN" sz="2000" b="1" dirty="0">
              <a:solidFill>
                <a:schemeClr val="bg1"/>
              </a:solidFill>
              <a:latin typeface="黑体" panose="02010609060101010101" pitchFamily="49" charset="-122"/>
              <a:ea typeface="黑体" panose="02010609060101010101" pitchFamily="49" charset="-122"/>
              <a:sym typeface="宋体" pitchFamily="2" charset="-122"/>
            </a:endParaRPr>
          </a:p>
          <a:p>
            <a:pPr eaLnBrk="1" hangingPunct="1">
              <a:lnSpc>
                <a:spcPct val="150000"/>
              </a:lnSpc>
            </a:pPr>
            <a:r>
              <a:rPr lang="zh-CN" altLang="en-US" sz="2000" b="1" dirty="0">
                <a:solidFill>
                  <a:schemeClr val="bg1"/>
                </a:solidFill>
                <a:latin typeface="黑体" panose="02010609060101010101" pitchFamily="49" charset="-122"/>
                <a:ea typeface="黑体" panose="02010609060101010101" pitchFamily="49" charset="-122"/>
                <a:sym typeface="宋体" pitchFamily="2" charset="-122"/>
              </a:rPr>
              <a:t>飛往世界各地的姊妹學院交</a:t>
            </a:r>
            <a:r>
              <a:rPr lang="zh-CN" altLang="en-US" sz="2000" b="1" dirty="0" smtClean="0">
                <a:solidFill>
                  <a:schemeClr val="bg1"/>
                </a:solidFill>
                <a:latin typeface="黑体" panose="02010609060101010101" pitchFamily="49" charset="-122"/>
                <a:ea typeface="黑体" panose="02010609060101010101" pitchFamily="49" charset="-122"/>
                <a:sym typeface="宋体" pitchFamily="2" charset="-122"/>
              </a:rPr>
              <a:t>換</a:t>
            </a:r>
            <a:endParaRPr lang="en-US" altLang="zh-CN" sz="2000" b="1" dirty="0">
              <a:solidFill>
                <a:schemeClr val="bg1"/>
              </a:solidFill>
              <a:latin typeface="黑体" panose="02010609060101010101" pitchFamily="49" charset="-122"/>
              <a:ea typeface="黑体" panose="02010609060101010101" pitchFamily="49" charset="-122"/>
              <a:sym typeface="宋体"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1509"/>
                                        </p:tgtEl>
                                        <p:attrNameLst>
                                          <p:attrName>style.visibility</p:attrName>
                                        </p:attrNameLst>
                                      </p:cBhvr>
                                      <p:to>
                                        <p:strVal val="visible"/>
                                      </p:to>
                                    </p:set>
                                    <p:animEffect>
                                      <p:cBhvr>
                                        <p:cTn id="11" dur="1300"/>
                                        <p:tgtEl>
                                          <p:spTgt spid="21509"/>
                                        </p:tgtEl>
                                      </p:cBhvr>
                                    </p:animEffect>
                                    <p:anim calcmode="lin" valueType="num">
                                      <p:cBhvr>
                                        <p:cTn id="12" dur="1300" fill="hold"/>
                                        <p:tgtEl>
                                          <p:spTgt spid="21509"/>
                                        </p:tgtEl>
                                        <p:attrNameLst>
                                          <p:attrName>ppt_x</p:attrName>
                                        </p:attrNameLst>
                                      </p:cBhvr>
                                      <p:tavLst>
                                        <p:tav tm="0">
                                          <p:val>
                                            <p:strVal val="#ppt_x"/>
                                          </p:val>
                                        </p:tav>
                                        <p:tav tm="100000">
                                          <p:val>
                                            <p:strVal val="#ppt_x"/>
                                          </p:val>
                                        </p:tav>
                                      </p:tavLst>
                                    </p:anim>
                                    <p:anim calcmode="lin" valueType="num">
                                      <p:cBhvr>
                                        <p:cTn id="13" dur="1300" fill="hold"/>
                                        <p:tgtEl>
                                          <p:spTgt spid="21509"/>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8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1510"/>
                                        </p:tgtEl>
                                        <p:attrNameLst>
                                          <p:attrName>style.visibility</p:attrName>
                                        </p:attrNameLst>
                                      </p:cBhvr>
                                      <p:to>
                                        <p:strVal val="visible"/>
                                      </p:to>
                                    </p:set>
                                    <p:anim calcmode="lin" valueType="num">
                                      <p:cBhvr>
                                        <p:cTn id="17" dur="500" fill="hold"/>
                                        <p:tgtEl>
                                          <p:spTgt spid="2151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1510"/>
                                        </p:tgtEl>
                                        <p:attrNameLst>
                                          <p:attrName>ppt_y</p:attrName>
                                        </p:attrNameLst>
                                      </p:cBhvr>
                                      <p:tavLst>
                                        <p:tav tm="0">
                                          <p:val>
                                            <p:strVal val="#ppt_y"/>
                                          </p:val>
                                        </p:tav>
                                        <p:tav tm="100000">
                                          <p:val>
                                            <p:strVal val="#ppt_y"/>
                                          </p:val>
                                        </p:tav>
                                      </p:tavLst>
                                    </p:anim>
                                    <p:anim calcmode="lin" valueType="num">
                                      <p:cBhvr>
                                        <p:cTn id="19" dur="500" fill="hold"/>
                                        <p:tgtEl>
                                          <p:spTgt spid="2151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1510"/>
                                        </p:tgtEl>
                                        <p:attrNameLst>
                                          <p:attrName>ppt_w</p:attrName>
                                        </p:attrNameLst>
                                      </p:cBhvr>
                                      <p:tavLst>
                                        <p:tav tm="0">
                                          <p:val>
                                            <p:strVal val="#ppt_w/10"/>
                                          </p:val>
                                        </p:tav>
                                        <p:tav tm="50000">
                                          <p:val>
                                            <p:strVal val="#ppt_w+.01"/>
                                          </p:val>
                                        </p:tav>
                                        <p:tav tm="100000">
                                          <p:val>
                                            <p:strVal val="#ppt_w"/>
                                          </p:val>
                                        </p:tav>
                                      </p:tavLst>
                                    </p:anim>
                                    <p:animEffect>
                                      <p:cBhvr>
                                        <p:cTn id="21" dur="500" tmFilter="0,0; .5, 1; 1, 1"/>
                                        <p:tgtEl>
                                          <p:spTgt spid="21510"/>
                                        </p:tgtEl>
                                      </p:cBhvr>
                                    </p:animEffect>
                                  </p:childTnLst>
                                </p:cTn>
                              </p:par>
                            </p:childTnLst>
                          </p:cTn>
                        </p:par>
                        <p:par>
                          <p:cTn id="22" fill="hold" nodeType="afterGroup">
                            <p:stCondLst>
                              <p:cond delay="2450"/>
                            </p:stCondLst>
                            <p:childTnLst>
                              <p:par>
                                <p:cTn id="23" presetID="22" presetClass="entr" presetSubtype="1" fill="hold" grpId="0" nodeType="afterEffect">
                                  <p:stCondLst>
                                    <p:cond delay="0"/>
                                  </p:stCondLst>
                                  <p:childTnLst>
                                    <p:set>
                                      <p:cBhvr>
                                        <p:cTn id="24" dur="1" fill="hold">
                                          <p:stCondLst>
                                            <p:cond delay="0"/>
                                          </p:stCondLst>
                                        </p:cTn>
                                        <p:tgtEl>
                                          <p:spTgt spid="21508"/>
                                        </p:tgtEl>
                                        <p:attrNameLst>
                                          <p:attrName>style.visibility</p:attrName>
                                        </p:attrNameLst>
                                      </p:cBhvr>
                                      <p:to>
                                        <p:strVal val="visible"/>
                                      </p:to>
                                    </p:set>
                                    <p:animEffect>
                                      <p:cBhvr>
                                        <p:cTn id="25" dur="500"/>
                                        <p:tgtEl>
                                          <p:spTgt spid="21508"/>
                                        </p:tgtEl>
                                      </p:cBhvr>
                                    </p:animEffect>
                                  </p:childTnLst>
                                </p:cTn>
                              </p:par>
                            </p:childTnLst>
                          </p:cTn>
                        </p:par>
                        <p:par>
                          <p:cTn id="26" fill="hold" nodeType="afterGroup">
                            <p:stCondLst>
                              <p:cond delay="2950"/>
                            </p:stCondLst>
                            <p:childTnLst>
                              <p:par>
                                <p:cTn id="27" presetID="22" presetClass="entr" presetSubtype="8" fill="hold" grpId="0" nodeType="afterEffect">
                                  <p:stCondLst>
                                    <p:cond delay="0"/>
                                  </p:stCondLst>
                                  <p:childTnLst>
                                    <p:set>
                                      <p:cBhvr>
                                        <p:cTn id="28" dur="1" fill="hold">
                                          <p:stCondLst>
                                            <p:cond delay="0"/>
                                          </p:stCondLst>
                                        </p:cTn>
                                        <p:tgtEl>
                                          <p:spTgt spid="21511"/>
                                        </p:tgtEl>
                                        <p:attrNameLst>
                                          <p:attrName>style.visibility</p:attrName>
                                        </p:attrNameLst>
                                      </p:cBhvr>
                                      <p:to>
                                        <p:strVal val="visible"/>
                                      </p:to>
                                    </p:set>
                                    <p:animEffect>
                                      <p:cBhvr>
                                        <p:cTn id="29" dur="900"/>
                                        <p:tgtEl>
                                          <p:spTgt spid="21511"/>
                                        </p:tgtEl>
                                      </p:cBhvr>
                                    </p:animEffect>
                                  </p:childTnLst>
                                </p:cTn>
                              </p:par>
                            </p:childTnLst>
                          </p:cTn>
                        </p:par>
                        <p:par>
                          <p:cTn id="30" fill="hold" nodeType="afterGroup">
                            <p:stCondLst>
                              <p:cond delay="3850"/>
                            </p:stCondLst>
                            <p:childTnLst>
                              <p:par>
                                <p:cTn id="31" presetID="22" presetClass="entr" presetSubtype="8" fill="hold" grpId="0" nodeType="afterEffect">
                                  <p:stCondLst>
                                    <p:cond delay="0"/>
                                  </p:stCondLst>
                                  <p:childTnLst>
                                    <p:set>
                                      <p:cBhvr>
                                        <p:cTn id="32" dur="1" fill="hold">
                                          <p:stCondLst>
                                            <p:cond delay="0"/>
                                          </p:stCondLst>
                                        </p:cTn>
                                        <p:tgtEl>
                                          <p:spTgt spid="21512"/>
                                        </p:tgtEl>
                                        <p:attrNameLst>
                                          <p:attrName>style.visibility</p:attrName>
                                        </p:attrNameLst>
                                      </p:cBhvr>
                                      <p:to>
                                        <p:strVal val="visible"/>
                                      </p:to>
                                    </p:set>
                                    <p:animEffect>
                                      <p:cBhvr>
                                        <p:cTn id="33" dur="17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21508" grpId="0" bldLvl="0" animBg="1" autoUpdateAnimBg="0"/>
      <p:bldP spid="21509" grpId="0" bldLvl="0" animBg="1" autoUpdateAnimBg="0"/>
      <p:bldP spid="21510" grpId="0" bldLvl="0" autoUpdateAnimBg="0"/>
      <p:bldP spid="21511" grpId="0" bldLvl="0" autoUpdateAnimBg="0"/>
      <p:bldP spid="21512" grpId="0" bldLvl="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5A471F84-62F8-4818-BC43-9E394EE18B24}" type="datetime1">
              <a:rPr lang="zh-CN" altLang="en-US" smtClean="0"/>
              <a:pPr>
                <a:defRPr/>
              </a:pPr>
              <a:t>2015/11/5</a:t>
            </a:fld>
            <a:endParaRPr lang="zh-CN" altLang="en-US" sz="1800">
              <a:solidFill>
                <a:schemeClr val="tx1"/>
              </a:solidFill>
            </a:endParaRPr>
          </a:p>
        </p:txBody>
      </p:sp>
      <p:grpSp>
        <p:nvGrpSpPr>
          <p:cNvPr id="3" name="內容版面配置區 3"/>
          <p:cNvGrpSpPr>
            <a:grpSpLocks noGrp="1"/>
          </p:cNvGrpSpPr>
          <p:nvPr/>
        </p:nvGrpSpPr>
        <p:grpSpPr bwMode="auto">
          <a:xfrm>
            <a:off x="539664" y="1197914"/>
            <a:ext cx="7849469" cy="3316448"/>
            <a:chOff x="404813" y="981075"/>
            <a:chExt cx="8128000" cy="5256213"/>
          </a:xfrm>
        </p:grpSpPr>
        <p:pic>
          <p:nvPicPr>
            <p:cNvPr id="4" name="Picture 12" descr="world_map_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813" y="981075"/>
              <a:ext cx="81280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4"/>
            <p:cNvSpPr>
              <a:spLocks noChangeArrowheads="1"/>
            </p:cNvSpPr>
            <p:nvPr/>
          </p:nvSpPr>
          <p:spPr bwMode="auto">
            <a:xfrm>
              <a:off x="5847771" y="2584244"/>
              <a:ext cx="1092622" cy="1405107"/>
            </a:xfrm>
            <a:prstGeom prst="rect">
              <a:avLst/>
            </a:prstGeom>
            <a:solidFill>
              <a:srgbClr val="CCECFF">
                <a:alpha val="61960"/>
              </a:srgbClr>
            </a:solidFill>
            <a:ln w="9525">
              <a:solidFill>
                <a:srgbClr val="C0C0C0"/>
              </a:solidFill>
              <a:miter lim="800000"/>
              <a:headEnd/>
              <a:tailEnd/>
            </a:ln>
          </p:spPr>
          <p:txBody>
            <a:bodyPr/>
            <a:lstStyle/>
            <a:p>
              <a:pPr algn="ctr">
                <a:defRPr/>
              </a:pPr>
              <a:endParaRPr lang="en-US" altLang="zh-TW" sz="1200" b="1" dirty="0" smtClean="0">
                <a:solidFill>
                  <a:srgbClr val="000000"/>
                </a:solidFill>
                <a:latin typeface="Cambria" pitchFamily="18" charset="0"/>
              </a:endParaRPr>
            </a:p>
            <a:p>
              <a:pPr algn="ctr">
                <a:defRPr/>
              </a:pPr>
              <a:r>
                <a:rPr lang="zh-TW" altLang="en-US" sz="1200" b="1" dirty="0" smtClean="0">
                  <a:solidFill>
                    <a:srgbClr val="000000"/>
                  </a:solidFill>
                  <a:latin typeface="Cambria" pitchFamily="18" charset="0"/>
                </a:rPr>
                <a:t>加拿大  </a:t>
              </a:r>
              <a:r>
                <a:rPr lang="en-US" altLang="zh-TW" sz="1200" b="1" dirty="0" smtClean="0">
                  <a:solidFill>
                    <a:srgbClr val="000000"/>
                  </a:solidFill>
                  <a:latin typeface="Cambria" pitchFamily="18" charset="0"/>
                </a:rPr>
                <a:t>3 </a:t>
              </a:r>
            </a:p>
            <a:p>
              <a:pPr algn="ctr">
                <a:defRPr/>
              </a:pPr>
              <a:r>
                <a:rPr lang="zh-TW" altLang="en-US" sz="1200" b="1" dirty="0" smtClean="0">
                  <a:solidFill>
                    <a:srgbClr val="000000"/>
                  </a:solidFill>
                  <a:latin typeface="Cambria" pitchFamily="18" charset="0"/>
                </a:rPr>
                <a:t>美</a:t>
              </a:r>
              <a:r>
                <a:rPr lang="zh-TW" altLang="en-US" sz="1200" b="1" dirty="0">
                  <a:solidFill>
                    <a:srgbClr val="000000"/>
                  </a:solidFill>
                  <a:latin typeface="Cambria" pitchFamily="18" charset="0"/>
                </a:rPr>
                <a:t>國  </a:t>
              </a:r>
              <a:r>
                <a:rPr lang="en-US" altLang="zh-TW" sz="1200" b="1" dirty="0" smtClean="0">
                  <a:solidFill>
                    <a:srgbClr val="000000"/>
                  </a:solidFill>
                  <a:latin typeface="Cambria" pitchFamily="18" charset="0"/>
                </a:rPr>
                <a:t>5</a:t>
              </a:r>
              <a:endParaRPr lang="en-US" altLang="zh-TW" sz="1200" b="1" dirty="0">
                <a:solidFill>
                  <a:srgbClr val="000000"/>
                </a:solidFill>
                <a:latin typeface="Cambria" pitchFamily="18" charset="0"/>
              </a:endParaRPr>
            </a:p>
          </p:txBody>
        </p:sp>
        <p:sp>
          <p:nvSpPr>
            <p:cNvPr id="6" name="Rectangle 15"/>
            <p:cNvSpPr>
              <a:spLocks noChangeArrowheads="1"/>
            </p:cNvSpPr>
            <p:nvPr/>
          </p:nvSpPr>
          <p:spPr bwMode="auto">
            <a:xfrm>
              <a:off x="684008" y="1915784"/>
              <a:ext cx="1012121" cy="1600099"/>
            </a:xfrm>
            <a:prstGeom prst="rect">
              <a:avLst/>
            </a:prstGeom>
            <a:solidFill>
              <a:srgbClr val="CCECFF">
                <a:alpha val="61960"/>
              </a:srgbClr>
            </a:solidFill>
            <a:ln w="9525">
              <a:solidFill>
                <a:srgbClr val="C0C0C0"/>
              </a:solidFill>
              <a:miter lim="800000"/>
              <a:headEnd/>
              <a:tailEnd/>
            </a:ln>
          </p:spPr>
          <p:txBody>
            <a:bodyPr wrap="square">
              <a:spAutoFit/>
            </a:bodyPr>
            <a:lstStyle/>
            <a:p>
              <a:pPr algn="ctr">
                <a:defRPr/>
              </a:pPr>
              <a:r>
                <a:rPr lang="zh-TW" altLang="en-US" sz="1200" b="1" dirty="0">
                  <a:solidFill>
                    <a:srgbClr val="000000"/>
                  </a:solidFill>
                  <a:latin typeface="Cambria" pitchFamily="18" charset="0"/>
                </a:rPr>
                <a:t>芬蘭 </a:t>
              </a:r>
              <a:r>
                <a:rPr lang="en-US" altLang="zh-TW" sz="1200" b="1" dirty="0">
                  <a:solidFill>
                    <a:srgbClr val="000000"/>
                  </a:solidFill>
                  <a:latin typeface="Cambria" pitchFamily="18" charset="0"/>
                </a:rPr>
                <a:t>1</a:t>
              </a:r>
            </a:p>
            <a:p>
              <a:pPr algn="ctr">
                <a:defRPr/>
              </a:pPr>
              <a:r>
                <a:rPr lang="zh-TW" altLang="en-US" sz="1200" b="1" dirty="0">
                  <a:solidFill>
                    <a:srgbClr val="000000"/>
                  </a:solidFill>
                  <a:latin typeface="Cambria" pitchFamily="18" charset="0"/>
                </a:rPr>
                <a:t>德國 </a:t>
              </a:r>
              <a:r>
                <a:rPr lang="en-US" altLang="zh-TW" sz="1200" b="1" dirty="0">
                  <a:solidFill>
                    <a:srgbClr val="000000"/>
                  </a:solidFill>
                  <a:latin typeface="Cambria" pitchFamily="18" charset="0"/>
                </a:rPr>
                <a:t>1</a:t>
              </a:r>
              <a:endParaRPr lang="zh-TW" altLang="en-US" sz="1200" b="1" dirty="0">
                <a:solidFill>
                  <a:srgbClr val="000000"/>
                </a:solidFill>
                <a:latin typeface="Cambria" pitchFamily="18" charset="0"/>
              </a:endParaRPr>
            </a:p>
            <a:p>
              <a:pPr algn="ctr">
                <a:defRPr/>
              </a:pPr>
              <a:r>
                <a:rPr lang="zh-TW" altLang="en-US" sz="1200" b="1" dirty="0">
                  <a:solidFill>
                    <a:srgbClr val="000000"/>
                  </a:solidFill>
                  <a:latin typeface="Cambria" pitchFamily="18" charset="0"/>
                </a:rPr>
                <a:t>法國  </a:t>
              </a:r>
              <a:r>
                <a:rPr lang="en-US" altLang="zh-TW" sz="1200" b="1" dirty="0">
                  <a:solidFill>
                    <a:srgbClr val="000000"/>
                  </a:solidFill>
                  <a:latin typeface="Cambria" pitchFamily="18" charset="0"/>
                </a:rPr>
                <a:t>1</a:t>
              </a:r>
              <a:endParaRPr lang="zh-TW" altLang="en-US" sz="1200" b="1" dirty="0">
                <a:solidFill>
                  <a:srgbClr val="000000"/>
                </a:solidFill>
                <a:latin typeface="Cambria" pitchFamily="18" charset="0"/>
              </a:endParaRPr>
            </a:p>
            <a:p>
              <a:pPr algn="ctr">
                <a:defRPr/>
              </a:pPr>
              <a:r>
                <a:rPr lang="zh-TW" altLang="en-US" sz="1200" b="1" dirty="0">
                  <a:solidFill>
                    <a:srgbClr val="000000"/>
                  </a:solidFill>
                  <a:latin typeface="Cambria" pitchFamily="18" charset="0"/>
                </a:rPr>
                <a:t>奧地利 </a:t>
              </a:r>
              <a:r>
                <a:rPr lang="en-US" altLang="zh-TW" sz="1200" b="1" dirty="0">
                  <a:solidFill>
                    <a:srgbClr val="000000"/>
                  </a:solidFill>
                  <a:latin typeface="Cambria" pitchFamily="18" charset="0"/>
                </a:rPr>
                <a:t>1</a:t>
              </a:r>
              <a:endParaRPr lang="zh-TW" altLang="en-US" sz="1200" b="1" dirty="0">
                <a:solidFill>
                  <a:srgbClr val="000000"/>
                </a:solidFill>
                <a:latin typeface="Cambria" pitchFamily="18" charset="0"/>
              </a:endParaRPr>
            </a:p>
            <a:p>
              <a:pPr algn="ctr">
                <a:defRPr/>
              </a:pPr>
              <a:r>
                <a:rPr lang="zh-TW" altLang="en-US" sz="1200" b="1" dirty="0">
                  <a:solidFill>
                    <a:srgbClr val="000000"/>
                  </a:solidFill>
                  <a:latin typeface="Cambria" pitchFamily="18" charset="0"/>
                </a:rPr>
                <a:t>英國 </a:t>
              </a:r>
              <a:r>
                <a:rPr lang="en-US" altLang="zh-TW" sz="1200" b="1" dirty="0">
                  <a:solidFill>
                    <a:srgbClr val="000000"/>
                  </a:solidFill>
                  <a:latin typeface="Cambria" pitchFamily="18" charset="0"/>
                </a:rPr>
                <a:t>1</a:t>
              </a:r>
              <a:endParaRPr lang="zh-TW" altLang="en-US" b="1" dirty="0">
                <a:latin typeface="Cambria" pitchFamily="18" charset="0"/>
              </a:endParaRPr>
            </a:p>
          </p:txBody>
        </p:sp>
        <p:sp>
          <p:nvSpPr>
            <p:cNvPr id="7" name="Rectangle 16"/>
            <p:cNvSpPr>
              <a:spLocks noChangeArrowheads="1"/>
            </p:cNvSpPr>
            <p:nvPr/>
          </p:nvSpPr>
          <p:spPr bwMode="auto">
            <a:xfrm>
              <a:off x="3059402" y="1915786"/>
              <a:ext cx="915222" cy="439014"/>
            </a:xfrm>
            <a:prstGeom prst="rect">
              <a:avLst/>
            </a:prstGeom>
            <a:solidFill>
              <a:srgbClr val="CCECFF">
                <a:alpha val="61960"/>
              </a:srgbClr>
            </a:solidFill>
            <a:ln w="9525">
              <a:solidFill>
                <a:srgbClr val="C0C0C0"/>
              </a:solidFill>
              <a:miter lim="800000"/>
              <a:headEnd/>
              <a:tailEnd/>
            </a:ln>
          </p:spPr>
          <p:txBody>
            <a:bodyPr>
              <a:spAutoFit/>
            </a:bodyPr>
            <a:lstStyle/>
            <a:p>
              <a:pPr algn="ctr">
                <a:defRPr/>
              </a:pPr>
              <a:r>
                <a:rPr lang="zh-TW" altLang="en-US" sz="1200" b="1" dirty="0">
                  <a:solidFill>
                    <a:srgbClr val="000000"/>
                  </a:solidFill>
                  <a:latin typeface="Cambria" pitchFamily="18" charset="0"/>
                </a:rPr>
                <a:t>俄羅斯 </a:t>
              </a:r>
              <a:r>
                <a:rPr lang="en-US" altLang="zh-TW" sz="1200" b="1" dirty="0">
                  <a:solidFill>
                    <a:srgbClr val="000000"/>
                  </a:solidFill>
                  <a:latin typeface="Cambria" pitchFamily="18" charset="0"/>
                </a:rPr>
                <a:t> 5</a:t>
              </a:r>
            </a:p>
          </p:txBody>
        </p:sp>
        <p:sp>
          <p:nvSpPr>
            <p:cNvPr id="8" name="Rectangle 17"/>
            <p:cNvSpPr>
              <a:spLocks noChangeArrowheads="1"/>
            </p:cNvSpPr>
            <p:nvPr/>
          </p:nvSpPr>
          <p:spPr bwMode="auto">
            <a:xfrm>
              <a:off x="3834622" y="2698366"/>
              <a:ext cx="864459" cy="731689"/>
            </a:xfrm>
            <a:prstGeom prst="rect">
              <a:avLst/>
            </a:prstGeom>
            <a:solidFill>
              <a:srgbClr val="CCECFF">
                <a:alpha val="61960"/>
              </a:srgbClr>
            </a:solidFill>
            <a:ln w="9525">
              <a:solidFill>
                <a:srgbClr val="C0C0C0"/>
              </a:solidFill>
              <a:miter lim="800000"/>
              <a:headEnd/>
              <a:tailEnd/>
            </a:ln>
          </p:spPr>
          <p:txBody>
            <a:bodyPr>
              <a:spAutoFit/>
            </a:bodyPr>
            <a:lstStyle/>
            <a:p>
              <a:pPr algn="ctr">
                <a:defRPr/>
              </a:pPr>
              <a:r>
                <a:rPr lang="zh-TW" altLang="en-US" sz="1200" b="1" dirty="0">
                  <a:solidFill>
                    <a:srgbClr val="000000"/>
                  </a:solidFill>
                  <a:latin typeface="Cambria" pitchFamily="18" charset="0"/>
                </a:rPr>
                <a:t>日本 </a:t>
              </a:r>
              <a:r>
                <a:rPr lang="en-US" altLang="zh-TW" sz="1200" b="1" dirty="0">
                  <a:solidFill>
                    <a:srgbClr val="000000"/>
                  </a:solidFill>
                  <a:latin typeface="Cambria" pitchFamily="18" charset="0"/>
                </a:rPr>
                <a:t>5</a:t>
              </a:r>
            </a:p>
            <a:p>
              <a:pPr algn="ctr">
                <a:defRPr/>
              </a:pPr>
              <a:r>
                <a:rPr lang="zh-TW" altLang="en-US" sz="1200" b="1" dirty="0">
                  <a:solidFill>
                    <a:srgbClr val="000000"/>
                  </a:solidFill>
                  <a:latin typeface="Cambria" pitchFamily="18" charset="0"/>
                </a:rPr>
                <a:t>韓國 </a:t>
              </a:r>
              <a:r>
                <a:rPr lang="en-US" altLang="zh-TW" sz="1200" b="1" dirty="0">
                  <a:solidFill>
                    <a:srgbClr val="000000"/>
                  </a:solidFill>
                  <a:latin typeface="Cambria" pitchFamily="18" charset="0"/>
                </a:rPr>
                <a:t>8</a:t>
              </a:r>
            </a:p>
          </p:txBody>
        </p:sp>
        <p:sp>
          <p:nvSpPr>
            <p:cNvPr id="9" name="Rectangle 19"/>
            <p:cNvSpPr>
              <a:spLocks noChangeArrowheads="1"/>
            </p:cNvSpPr>
            <p:nvPr/>
          </p:nvSpPr>
          <p:spPr bwMode="auto">
            <a:xfrm>
              <a:off x="3492378" y="5012130"/>
              <a:ext cx="1080946" cy="439014"/>
            </a:xfrm>
            <a:prstGeom prst="rect">
              <a:avLst/>
            </a:prstGeom>
            <a:solidFill>
              <a:srgbClr val="CCECFF">
                <a:alpha val="61960"/>
              </a:srgbClr>
            </a:solidFill>
            <a:ln w="9525">
              <a:solidFill>
                <a:srgbClr val="C0C0C0"/>
              </a:solidFill>
              <a:miter lim="800000"/>
              <a:headEnd/>
              <a:tailEnd/>
            </a:ln>
          </p:spPr>
          <p:txBody>
            <a:bodyPr>
              <a:spAutoFit/>
            </a:bodyPr>
            <a:lstStyle/>
            <a:p>
              <a:pPr algn="ctr">
                <a:defRPr/>
              </a:pPr>
              <a:r>
                <a:rPr lang="zh-TW" altLang="en-US" sz="1200" b="1" dirty="0">
                  <a:solidFill>
                    <a:srgbClr val="000000"/>
                  </a:solidFill>
                  <a:latin typeface="Cambria" pitchFamily="18" charset="0"/>
                </a:rPr>
                <a:t>澳洲</a:t>
              </a:r>
              <a:r>
                <a:rPr lang="en-US" altLang="zh-TW" sz="1200" b="1" dirty="0">
                  <a:solidFill>
                    <a:srgbClr val="000000"/>
                  </a:solidFill>
                  <a:latin typeface="Cambria" pitchFamily="18" charset="0"/>
                </a:rPr>
                <a:t> 2</a:t>
              </a:r>
              <a:endParaRPr lang="zh-TW" altLang="en-US" sz="1200" b="1" dirty="0">
                <a:solidFill>
                  <a:srgbClr val="000000"/>
                </a:solidFill>
                <a:latin typeface="Cambria" pitchFamily="18" charset="0"/>
              </a:endParaRPr>
            </a:p>
          </p:txBody>
        </p:sp>
        <p:sp>
          <p:nvSpPr>
            <p:cNvPr id="10" name="Rectangle 17"/>
            <p:cNvSpPr>
              <a:spLocks noChangeArrowheads="1"/>
            </p:cNvSpPr>
            <p:nvPr/>
          </p:nvSpPr>
          <p:spPr bwMode="auto">
            <a:xfrm>
              <a:off x="2772742" y="2781847"/>
              <a:ext cx="862965" cy="439014"/>
            </a:xfrm>
            <a:prstGeom prst="rect">
              <a:avLst/>
            </a:prstGeom>
            <a:solidFill>
              <a:srgbClr val="CCECFF">
                <a:alpha val="61960"/>
              </a:srgbClr>
            </a:solidFill>
            <a:ln w="9525">
              <a:solidFill>
                <a:srgbClr val="C0C0C0"/>
              </a:solidFill>
              <a:miter lim="800000"/>
              <a:headEnd/>
              <a:tailEnd/>
            </a:ln>
          </p:spPr>
          <p:txBody>
            <a:bodyPr>
              <a:spAutoFit/>
            </a:bodyPr>
            <a:lstStyle/>
            <a:p>
              <a:pPr algn="ctr">
                <a:defRPr/>
              </a:pPr>
              <a:r>
                <a:rPr lang="zh-TW" altLang="en-US" sz="1200" b="1" dirty="0">
                  <a:solidFill>
                    <a:srgbClr val="000000"/>
                  </a:solidFill>
                  <a:latin typeface="Cambria" pitchFamily="18" charset="0"/>
                </a:rPr>
                <a:t>大陸 </a:t>
              </a:r>
              <a:r>
                <a:rPr lang="en-US" altLang="zh-TW" sz="1200" b="1" dirty="0">
                  <a:solidFill>
                    <a:srgbClr val="000000"/>
                  </a:solidFill>
                  <a:latin typeface="Cambria" pitchFamily="18" charset="0"/>
                </a:rPr>
                <a:t>26</a:t>
              </a:r>
              <a:endParaRPr lang="zh-TW" altLang="en-US" sz="1200" b="1" dirty="0">
                <a:solidFill>
                  <a:srgbClr val="000000"/>
                </a:solidFill>
                <a:latin typeface="Cambria" pitchFamily="18" charset="0"/>
              </a:endParaRPr>
            </a:p>
          </p:txBody>
        </p:sp>
        <p:sp>
          <p:nvSpPr>
            <p:cNvPr id="11" name="Rectangle 19"/>
            <p:cNvSpPr>
              <a:spLocks noChangeArrowheads="1"/>
            </p:cNvSpPr>
            <p:nvPr/>
          </p:nvSpPr>
          <p:spPr bwMode="auto">
            <a:xfrm>
              <a:off x="972161" y="4293933"/>
              <a:ext cx="1080946" cy="439014"/>
            </a:xfrm>
            <a:prstGeom prst="rect">
              <a:avLst/>
            </a:prstGeom>
            <a:solidFill>
              <a:srgbClr val="CCECFF">
                <a:alpha val="61960"/>
              </a:srgbClr>
            </a:solidFill>
            <a:ln w="9525">
              <a:solidFill>
                <a:srgbClr val="C0C0C0"/>
              </a:solidFill>
              <a:miter lim="800000"/>
              <a:headEnd/>
              <a:tailEnd/>
            </a:ln>
          </p:spPr>
          <p:txBody>
            <a:bodyPr>
              <a:spAutoFit/>
            </a:bodyPr>
            <a:lstStyle/>
            <a:p>
              <a:pPr algn="ctr">
                <a:defRPr/>
              </a:pPr>
              <a:r>
                <a:rPr lang="zh-TW" altLang="en-US" sz="1200" b="1" dirty="0">
                  <a:solidFill>
                    <a:srgbClr val="000000"/>
                  </a:solidFill>
                  <a:latin typeface="Cambria" pitchFamily="18" charset="0"/>
                </a:rPr>
                <a:t>南非</a:t>
              </a:r>
              <a:r>
                <a:rPr lang="en-US" altLang="zh-TW" sz="1200" b="1" dirty="0">
                  <a:solidFill>
                    <a:srgbClr val="000000"/>
                  </a:solidFill>
                  <a:latin typeface="Cambria" pitchFamily="18" charset="0"/>
                </a:rPr>
                <a:t> 1</a:t>
              </a:r>
              <a:endParaRPr lang="zh-TW" altLang="en-US" sz="1200" b="1" dirty="0">
                <a:solidFill>
                  <a:srgbClr val="000000"/>
                </a:solidFill>
                <a:latin typeface="Cambria" pitchFamily="18" charset="0"/>
              </a:endParaRPr>
            </a:p>
          </p:txBody>
        </p:sp>
        <p:sp>
          <p:nvSpPr>
            <p:cNvPr id="12" name="Rectangle 16"/>
            <p:cNvSpPr>
              <a:spLocks noChangeArrowheads="1"/>
            </p:cNvSpPr>
            <p:nvPr/>
          </p:nvSpPr>
          <p:spPr bwMode="auto">
            <a:xfrm>
              <a:off x="2411432" y="2276645"/>
              <a:ext cx="913728" cy="439014"/>
            </a:xfrm>
            <a:prstGeom prst="rect">
              <a:avLst/>
            </a:prstGeom>
            <a:solidFill>
              <a:srgbClr val="CCECFF">
                <a:alpha val="61960"/>
              </a:srgbClr>
            </a:solidFill>
            <a:ln w="9525">
              <a:solidFill>
                <a:srgbClr val="C0C0C0"/>
              </a:solidFill>
              <a:miter lim="800000"/>
              <a:headEnd/>
              <a:tailEnd/>
            </a:ln>
          </p:spPr>
          <p:txBody>
            <a:bodyPr>
              <a:spAutoFit/>
            </a:bodyPr>
            <a:lstStyle/>
            <a:p>
              <a:pPr algn="ctr">
                <a:defRPr/>
              </a:pPr>
              <a:r>
                <a:rPr lang="zh-TW" altLang="en-US" sz="1200" b="1" dirty="0">
                  <a:solidFill>
                    <a:srgbClr val="000000"/>
                  </a:solidFill>
                  <a:latin typeface="Cambria" pitchFamily="18" charset="0"/>
                </a:rPr>
                <a:t>蒙古</a:t>
              </a:r>
              <a:r>
                <a:rPr lang="en-US" altLang="zh-TW" sz="1200" b="1" dirty="0">
                  <a:solidFill>
                    <a:srgbClr val="000000"/>
                  </a:solidFill>
                  <a:latin typeface="Cambria" pitchFamily="18" charset="0"/>
                </a:rPr>
                <a:t> 1</a:t>
              </a:r>
              <a:endParaRPr lang="en-US" altLang="zh-TW" b="1" dirty="0">
                <a:latin typeface="Cambria" pitchFamily="18" charset="0"/>
              </a:endParaRPr>
            </a:p>
          </p:txBody>
        </p:sp>
        <p:sp>
          <p:nvSpPr>
            <p:cNvPr id="13" name="Rectangle 17"/>
            <p:cNvSpPr>
              <a:spLocks noChangeArrowheads="1"/>
            </p:cNvSpPr>
            <p:nvPr/>
          </p:nvSpPr>
          <p:spPr bwMode="auto">
            <a:xfrm>
              <a:off x="3059402" y="3285288"/>
              <a:ext cx="862965" cy="731689"/>
            </a:xfrm>
            <a:prstGeom prst="rect">
              <a:avLst/>
            </a:prstGeom>
            <a:solidFill>
              <a:srgbClr val="CCECFF">
                <a:alpha val="61960"/>
              </a:srgbClr>
            </a:solidFill>
            <a:ln w="9525">
              <a:solidFill>
                <a:srgbClr val="C0C0C0"/>
              </a:solidFill>
              <a:miter lim="800000"/>
              <a:headEnd/>
              <a:tailEnd/>
            </a:ln>
          </p:spPr>
          <p:txBody>
            <a:bodyPr>
              <a:spAutoFit/>
            </a:bodyPr>
            <a:lstStyle/>
            <a:p>
              <a:pPr algn="ctr">
                <a:defRPr/>
              </a:pPr>
              <a:r>
                <a:rPr lang="zh-TW" altLang="en-US" sz="1200" b="1" dirty="0">
                  <a:solidFill>
                    <a:srgbClr val="000000"/>
                  </a:solidFill>
                  <a:latin typeface="Cambria" pitchFamily="18" charset="0"/>
                </a:rPr>
                <a:t>香港 </a:t>
              </a:r>
              <a:r>
                <a:rPr lang="en-US" altLang="zh-TW" sz="1200" b="1" dirty="0">
                  <a:solidFill>
                    <a:srgbClr val="000000"/>
                  </a:solidFill>
                  <a:latin typeface="Cambria" pitchFamily="18" charset="0"/>
                </a:rPr>
                <a:t>4</a:t>
              </a:r>
            </a:p>
            <a:p>
              <a:pPr algn="ctr">
                <a:defRPr/>
              </a:pPr>
              <a:r>
                <a:rPr lang="zh-TW" altLang="en-US" sz="1200" b="1" dirty="0">
                  <a:solidFill>
                    <a:srgbClr val="000000"/>
                  </a:solidFill>
                  <a:latin typeface="Cambria" pitchFamily="18" charset="0"/>
                </a:rPr>
                <a:t>澳門 </a:t>
              </a:r>
              <a:r>
                <a:rPr lang="en-US" altLang="zh-TW" sz="1200" b="1" dirty="0">
                  <a:solidFill>
                    <a:srgbClr val="000000"/>
                  </a:solidFill>
                  <a:latin typeface="Cambria" pitchFamily="18" charset="0"/>
                </a:rPr>
                <a:t>2</a:t>
              </a:r>
              <a:endParaRPr lang="zh-TW" altLang="en-US" sz="1200" b="1" dirty="0">
                <a:solidFill>
                  <a:srgbClr val="000000"/>
                </a:solidFill>
                <a:latin typeface="Cambria" pitchFamily="18" charset="0"/>
              </a:endParaRPr>
            </a:p>
          </p:txBody>
        </p:sp>
      </p:grpSp>
      <p:sp>
        <p:nvSpPr>
          <p:cNvPr id="14" name="矩形 13"/>
          <p:cNvSpPr/>
          <p:nvPr/>
        </p:nvSpPr>
        <p:spPr>
          <a:xfrm>
            <a:off x="1786730" y="529232"/>
            <a:ext cx="4801315" cy="400110"/>
          </a:xfrm>
          <a:prstGeom prst="rect">
            <a:avLst/>
          </a:prstGeom>
        </p:spPr>
        <p:txBody>
          <a:bodyPr wrap="none">
            <a:spAutoFit/>
          </a:bodyPr>
          <a:lstStyle/>
          <a:p>
            <a:pPr algn="ctr"/>
            <a:r>
              <a:rPr kumimoji="0" lang="zh-TW" altLang="en-US" sz="2000" dirty="0" smtClean="0">
                <a:effectLst/>
                <a:latin typeface="黑体" panose="02010609060101010101" pitchFamily="49" charset="-122"/>
                <a:ea typeface="黑体" panose="02010609060101010101" pitchFamily="49" charset="-122"/>
              </a:rPr>
              <a:t>社科院簽約學校數目</a:t>
            </a:r>
            <a:r>
              <a:rPr kumimoji="0" lang="en-US" altLang="zh-TW" sz="2000" dirty="0" smtClean="0">
                <a:effectLst/>
                <a:latin typeface="黑体" panose="02010609060101010101" pitchFamily="49" charset="-122"/>
                <a:ea typeface="黑体" panose="02010609060101010101" pitchFamily="49" charset="-122"/>
              </a:rPr>
              <a:t>: </a:t>
            </a:r>
            <a:r>
              <a:rPr kumimoji="0" lang="zh-TW" altLang="en-US" sz="2000" dirty="0" smtClean="0">
                <a:effectLst/>
                <a:latin typeface="黑体" panose="02010609060101010101" pitchFamily="49" charset="-122"/>
                <a:ea typeface="黑体" panose="02010609060101010101" pitchFamily="49" charset="-122"/>
              </a:rPr>
              <a:t>姊妹院合約共</a:t>
            </a:r>
            <a:r>
              <a:rPr kumimoji="0" lang="en-US" altLang="zh-TW" sz="2000" dirty="0" smtClean="0">
                <a:effectLst/>
                <a:latin typeface="黑体" panose="02010609060101010101" pitchFamily="49" charset="-122"/>
                <a:ea typeface="黑体" panose="02010609060101010101" pitchFamily="49" charset="-122"/>
              </a:rPr>
              <a:t>67</a:t>
            </a:r>
            <a:r>
              <a:rPr lang="zh-CN" altLang="en-US" sz="2000" dirty="0">
                <a:latin typeface="黑体" panose="02010609060101010101" pitchFamily="49" charset="-122"/>
                <a:ea typeface="黑体" panose="02010609060101010101" pitchFamily="49" charset="-122"/>
              </a:rPr>
              <a:t>所</a:t>
            </a:r>
            <a:endParaRPr kumimoji="0" lang="zh-TW" altLang="en-US" sz="2000" dirty="0">
              <a:effectLst/>
              <a:latin typeface="黑体" panose="02010609060101010101" pitchFamily="49" charset="-122"/>
              <a:ea typeface="黑体" panose="02010609060101010101" pitchFamily="49" charset="-122"/>
            </a:endParaRPr>
          </a:p>
        </p:txBody>
      </p:sp>
      <p:sp>
        <p:nvSpPr>
          <p:cNvPr id="15" name="文字方塊 14"/>
          <p:cNvSpPr txBox="1"/>
          <p:nvPr/>
        </p:nvSpPr>
        <p:spPr>
          <a:xfrm>
            <a:off x="395652" y="337290"/>
            <a:ext cx="2304192" cy="400110"/>
          </a:xfrm>
          <a:prstGeom prst="rect">
            <a:avLst/>
          </a:prstGeom>
          <a:noFill/>
        </p:spPr>
        <p:txBody>
          <a:bodyPr wrap="square" rtlCol="0">
            <a:spAutoFit/>
          </a:bodyPr>
          <a:lstStyle/>
          <a:p>
            <a:r>
              <a:rPr lang="zh-CN" altLang="en-US" sz="2000" dirty="0" smtClean="0">
                <a:latin typeface="黑体" panose="02010609060101010101" pitchFamily="49" charset="-122"/>
                <a:ea typeface="黑体" panose="02010609060101010101" pitchFamily="49" charset="-122"/>
              </a:rPr>
              <a:t>交換項目</a:t>
            </a:r>
            <a:endParaRPr lang="zh-CN" altLang="en-US" sz="2000" dirty="0">
              <a:latin typeface="黑体" panose="02010609060101010101" pitchFamily="49" charset="-122"/>
              <a:ea typeface="黑体" panose="02010609060101010101" pitchFamily="49" charset="-122"/>
            </a:endParaRPr>
          </a:p>
        </p:txBody>
      </p:sp>
      <p:pic>
        <p:nvPicPr>
          <p:cNvPr id="16" name="Picture 4" descr="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24" y="2844568"/>
            <a:ext cx="4796563" cy="31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527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灯片编号占位符 4"/>
          <p:cNvSpPr>
            <a:spLocks noGrp="1"/>
          </p:cNvSpPr>
          <p:nvPr>
            <p:ph type="sldNum" sz="quarter" idx="12"/>
          </p:nvPr>
        </p:nvSpPr>
        <p:spPr>
          <a:noFill/>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C19C289A-DE72-4DB0-82D8-552726FD97BE}" type="slidenum">
              <a:rPr lang="zh-CN" altLang="en-US">
                <a:solidFill>
                  <a:srgbClr val="898989"/>
                </a:solidFill>
              </a:rPr>
              <a:pPr eaLnBrk="1" hangingPunct="1"/>
              <a:t>3</a:t>
            </a:fld>
            <a:endParaRPr lang="zh-CN" altLang="en-US" sz="1800"/>
          </a:p>
        </p:txBody>
      </p:sp>
      <p:sp>
        <p:nvSpPr>
          <p:cNvPr id="2" name="矩形 3"/>
          <p:cNvSpPr>
            <a:spLocks noChangeArrowheads="1"/>
          </p:cNvSpPr>
          <p:nvPr/>
        </p:nvSpPr>
        <p:spPr bwMode="auto">
          <a:xfrm>
            <a:off x="0" y="265113"/>
            <a:ext cx="179388" cy="720725"/>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9702" name="矩形 6"/>
          <p:cNvSpPr>
            <a:spLocks noChangeArrowheads="1"/>
          </p:cNvSpPr>
          <p:nvPr/>
        </p:nvSpPr>
        <p:spPr bwMode="auto">
          <a:xfrm>
            <a:off x="0" y="5570538"/>
            <a:ext cx="2266950" cy="144462"/>
          </a:xfrm>
          <a:prstGeom prst="rect">
            <a:avLst/>
          </a:prstGeom>
          <a:solidFill>
            <a:srgbClr val="F4902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9703" name="矩形 7"/>
          <p:cNvSpPr>
            <a:spLocks noChangeArrowheads="1"/>
          </p:cNvSpPr>
          <p:nvPr/>
        </p:nvSpPr>
        <p:spPr bwMode="auto">
          <a:xfrm>
            <a:off x="2266950" y="5570538"/>
            <a:ext cx="2305050" cy="144462"/>
          </a:xfrm>
          <a:prstGeom prst="rect">
            <a:avLst/>
          </a:prstGeom>
          <a:solidFill>
            <a:srgbClr val="EE363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9704" name="矩形 8"/>
          <p:cNvSpPr>
            <a:spLocks noChangeArrowheads="1"/>
          </p:cNvSpPr>
          <p:nvPr/>
        </p:nvSpPr>
        <p:spPr bwMode="auto">
          <a:xfrm>
            <a:off x="4572000" y="5570538"/>
            <a:ext cx="2266950" cy="144462"/>
          </a:xfrm>
          <a:prstGeom prst="rect">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9705" name="矩形 9"/>
          <p:cNvSpPr>
            <a:spLocks noChangeArrowheads="1"/>
          </p:cNvSpPr>
          <p:nvPr/>
        </p:nvSpPr>
        <p:spPr bwMode="auto">
          <a:xfrm>
            <a:off x="6838950" y="5570538"/>
            <a:ext cx="2305050" cy="144462"/>
          </a:xfrm>
          <a:prstGeom prst="rect">
            <a:avLst/>
          </a:prstGeom>
          <a:solidFill>
            <a:srgbClr val="317FB7"/>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3" name="平行四边形 10"/>
          <p:cNvSpPr>
            <a:spLocks noChangeArrowheads="1"/>
          </p:cNvSpPr>
          <p:nvPr/>
        </p:nvSpPr>
        <p:spPr bwMode="auto">
          <a:xfrm flipH="1">
            <a:off x="3757613" y="-285750"/>
            <a:ext cx="5386387" cy="5856288"/>
          </a:xfrm>
          <a:prstGeom prst="parallelogram">
            <a:avLst>
              <a:gd name="adj" fmla="val 25000"/>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9709" name="直接连接符 14"/>
          <p:cNvSpPr>
            <a:spLocks noChangeShapeType="1"/>
          </p:cNvSpPr>
          <p:nvPr/>
        </p:nvSpPr>
        <p:spPr bwMode="auto">
          <a:xfrm>
            <a:off x="447522" y="1417380"/>
            <a:ext cx="2824162" cy="0"/>
          </a:xfrm>
          <a:prstGeom prst="line">
            <a:avLst/>
          </a:prstGeom>
          <a:noFill/>
          <a:ln w="19050">
            <a:solidFill>
              <a:srgbClr val="EE3636"/>
            </a:solidFill>
            <a:prstDash val="sysDash"/>
            <a:bevel/>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2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475" y="1705404"/>
            <a:ext cx="8401050"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473" y="1722534"/>
            <a:ext cx="8797934"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483" y="1734805"/>
            <a:ext cx="8945686" cy="3813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484" y="1705403"/>
            <a:ext cx="8945686" cy="3899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圖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72" y="1357862"/>
            <a:ext cx="9169071" cy="4401154"/>
          </a:xfrm>
          <a:prstGeom prst="rect">
            <a:avLst/>
          </a:prstGeom>
        </p:spPr>
      </p:pic>
    </p:spTree>
    <p:extLst>
      <p:ext uri="{BB962C8B-B14F-4D97-AF65-F5344CB8AC3E}">
        <p14:creationId xmlns:p14="http://schemas.microsoft.com/office/powerpoint/2010/main" val="363965108"/>
      </p:ext>
    </p:extLst>
  </p:cSld>
  <p:clrMapOvr>
    <a:masterClrMapping/>
  </p:clrMapOvr>
  <p:transition spd="slow">
    <p:blinds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8390" y="0"/>
            <a:ext cx="9428672" cy="5715000"/>
          </a:xfrm>
          <a:prstGeom prst="rect">
            <a:avLst/>
          </a:prstGeom>
        </p:spPr>
      </p:pic>
      <p:sp>
        <p:nvSpPr>
          <p:cNvPr id="91138" name="Rectangle 2"/>
          <p:cNvSpPr>
            <a:spLocks noChangeArrowheads="1"/>
          </p:cNvSpPr>
          <p:nvPr/>
        </p:nvSpPr>
        <p:spPr bwMode="auto">
          <a:xfrm>
            <a:off x="2" y="-184666"/>
            <a:ext cx="18473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fontAlgn="auto">
              <a:spcBef>
                <a:spcPts val="0"/>
              </a:spcBef>
              <a:spcAft>
                <a:spcPts val="0"/>
              </a:spcAft>
              <a:buFontTx/>
              <a:buNone/>
              <a:defRPr/>
            </a:pPr>
            <a:endParaRPr lang="zh-TW" altLang="en-US">
              <a:solidFill>
                <a:prstClr val="black"/>
              </a:solidFill>
              <a:latin typeface="Calibri"/>
              <a:ea typeface="新細明體"/>
            </a:endParaRPr>
          </a:p>
        </p:txBody>
      </p:sp>
      <p:sp>
        <p:nvSpPr>
          <p:cNvPr id="92164" name="Rectangle 4"/>
          <p:cNvSpPr>
            <a:spLocks noChangeArrowheads="1"/>
          </p:cNvSpPr>
          <p:nvPr/>
        </p:nvSpPr>
        <p:spPr bwMode="auto">
          <a:xfrm>
            <a:off x="2" y="-184666"/>
            <a:ext cx="18473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fontAlgn="auto">
              <a:spcBef>
                <a:spcPts val="0"/>
              </a:spcBef>
              <a:spcAft>
                <a:spcPts val="0"/>
              </a:spcAft>
              <a:buFontTx/>
              <a:buNone/>
              <a:defRPr/>
            </a:pPr>
            <a:endParaRPr lang="zh-TW" altLang="en-US">
              <a:solidFill>
                <a:prstClr val="black"/>
              </a:solidFill>
              <a:latin typeface="Calibri"/>
              <a:ea typeface="新細明體"/>
            </a:endParaRPr>
          </a:p>
        </p:txBody>
      </p:sp>
      <p:sp>
        <p:nvSpPr>
          <p:cNvPr id="9221" name="Rectangle 2"/>
          <p:cNvSpPr>
            <a:spLocks noChangeArrowheads="1"/>
          </p:cNvSpPr>
          <p:nvPr/>
        </p:nvSpPr>
        <p:spPr bwMode="auto">
          <a:xfrm>
            <a:off x="2305053" y="5666052"/>
            <a:ext cx="3292475" cy="52917"/>
          </a:xfrm>
          <a:prstGeom prst="rect">
            <a:avLst/>
          </a:prstGeom>
          <a:solidFill>
            <a:srgbClr val="F5F5F5"/>
          </a:solidFill>
          <a:ln w="9525">
            <a:noFill/>
            <a:miter lim="800000"/>
            <a:headEnd/>
            <a:tailEnd/>
          </a:ln>
        </p:spPr>
        <p:txBody>
          <a:bodyPr/>
          <a:lstStyle/>
          <a:p>
            <a:pPr fontAlgn="auto">
              <a:spcBef>
                <a:spcPts val="0"/>
              </a:spcBef>
              <a:spcAft>
                <a:spcPts val="0"/>
              </a:spcAft>
              <a:buFontTx/>
              <a:buNone/>
              <a:defRPr/>
            </a:pPr>
            <a:endParaRPr lang="zh-TW" altLang="en-US">
              <a:solidFill>
                <a:prstClr val="black"/>
              </a:solidFill>
              <a:latin typeface="Calibri"/>
              <a:ea typeface="新細明體"/>
            </a:endParaRPr>
          </a:p>
        </p:txBody>
      </p:sp>
      <p:sp>
        <p:nvSpPr>
          <p:cNvPr id="9222" name="Rectangle 3"/>
          <p:cNvSpPr>
            <a:spLocks noChangeArrowheads="1"/>
          </p:cNvSpPr>
          <p:nvPr/>
        </p:nvSpPr>
        <p:spPr bwMode="auto">
          <a:xfrm>
            <a:off x="2305053" y="5666052"/>
            <a:ext cx="3292475" cy="52917"/>
          </a:xfrm>
          <a:prstGeom prst="rect">
            <a:avLst/>
          </a:prstGeom>
          <a:solidFill>
            <a:srgbClr val="F5F5F5"/>
          </a:solidFill>
          <a:ln w="9525">
            <a:noFill/>
            <a:miter lim="800000"/>
            <a:headEnd/>
            <a:tailEnd/>
          </a:ln>
        </p:spPr>
        <p:txBody>
          <a:bodyPr/>
          <a:lstStyle/>
          <a:p>
            <a:pPr fontAlgn="auto">
              <a:spcBef>
                <a:spcPts val="0"/>
              </a:spcBef>
              <a:spcAft>
                <a:spcPts val="0"/>
              </a:spcAft>
              <a:buFontTx/>
              <a:buNone/>
              <a:defRPr/>
            </a:pPr>
            <a:endParaRPr lang="zh-TW" altLang="en-US">
              <a:solidFill>
                <a:prstClr val="black"/>
              </a:solidFill>
              <a:latin typeface="Calibri"/>
              <a:ea typeface="新細明體"/>
            </a:endParaRPr>
          </a:p>
        </p:txBody>
      </p:sp>
      <p:sp>
        <p:nvSpPr>
          <p:cNvPr id="9223" name="Rectangle 4"/>
          <p:cNvSpPr>
            <a:spLocks noChangeArrowheads="1"/>
          </p:cNvSpPr>
          <p:nvPr/>
        </p:nvSpPr>
        <p:spPr bwMode="auto">
          <a:xfrm>
            <a:off x="2305053" y="5666052"/>
            <a:ext cx="3292475" cy="52917"/>
          </a:xfrm>
          <a:prstGeom prst="rect">
            <a:avLst/>
          </a:prstGeom>
          <a:solidFill>
            <a:srgbClr val="F5F5F5"/>
          </a:solidFill>
          <a:ln w="9525">
            <a:noFill/>
            <a:miter lim="800000"/>
            <a:headEnd/>
            <a:tailEnd/>
          </a:ln>
        </p:spPr>
        <p:txBody>
          <a:bodyPr/>
          <a:lstStyle/>
          <a:p>
            <a:pPr fontAlgn="auto">
              <a:spcBef>
                <a:spcPts val="0"/>
              </a:spcBef>
              <a:spcAft>
                <a:spcPts val="0"/>
              </a:spcAft>
              <a:buFontTx/>
              <a:buNone/>
              <a:defRPr/>
            </a:pPr>
            <a:endParaRPr lang="zh-TW" altLang="en-US">
              <a:solidFill>
                <a:prstClr val="black"/>
              </a:solidFill>
              <a:latin typeface="Calibri"/>
              <a:ea typeface="新細明體"/>
            </a:endParaRPr>
          </a:p>
        </p:txBody>
      </p:sp>
      <p:sp>
        <p:nvSpPr>
          <p:cNvPr id="94347" name="Rectangle 139"/>
          <p:cNvSpPr>
            <a:spLocks noChangeArrowheads="1"/>
          </p:cNvSpPr>
          <p:nvPr/>
        </p:nvSpPr>
        <p:spPr bwMode="auto">
          <a:xfrm>
            <a:off x="2" y="-184666"/>
            <a:ext cx="18473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fontAlgn="auto">
              <a:spcBef>
                <a:spcPts val="0"/>
              </a:spcBef>
              <a:spcAft>
                <a:spcPts val="0"/>
              </a:spcAft>
              <a:buFontTx/>
              <a:buNone/>
              <a:defRPr/>
            </a:pPr>
            <a:endParaRPr lang="zh-TW" altLang="en-US">
              <a:solidFill>
                <a:prstClr val="black"/>
              </a:solidFill>
              <a:latin typeface="Calibri"/>
              <a:ea typeface="新細明體"/>
            </a:endParaRPr>
          </a:p>
        </p:txBody>
      </p:sp>
      <p:sp>
        <p:nvSpPr>
          <p:cNvPr id="18" name="矩形 17"/>
          <p:cNvSpPr/>
          <p:nvPr/>
        </p:nvSpPr>
        <p:spPr>
          <a:xfrm>
            <a:off x="2625540" y="562277"/>
            <a:ext cx="3960812" cy="584775"/>
          </a:xfrm>
          <a:prstGeom prst="rect">
            <a:avLst/>
          </a:prstGeom>
        </p:spPr>
        <p:txBody>
          <a:bodyPr>
            <a:spAutoFit/>
          </a:bodyPr>
          <a:lstStyle>
            <a:lvl1pPr>
              <a:defRPr sz="36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Forte" pitchFamily="66" charset="0"/>
                <a:ea typeface="標楷體" pitchFamily="65" charset="-120"/>
              </a:defRPr>
            </a:lvl1pPr>
            <a:lvl2pPr marL="742950" indent="-285750">
              <a:defRPr sz="36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Forte" pitchFamily="66" charset="0"/>
                <a:ea typeface="標楷體" pitchFamily="65" charset="-120"/>
              </a:defRPr>
            </a:lvl2pPr>
            <a:lvl3pPr marL="1143000" indent="-228600">
              <a:defRPr sz="36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Forte" pitchFamily="66" charset="0"/>
                <a:ea typeface="標楷體" pitchFamily="65" charset="-120"/>
              </a:defRPr>
            </a:lvl3pPr>
            <a:lvl4pPr marL="1600200" indent="-228600">
              <a:defRPr sz="36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Forte" pitchFamily="66" charset="0"/>
                <a:ea typeface="標楷體" pitchFamily="65" charset="-120"/>
              </a:defRPr>
            </a:lvl4pPr>
            <a:lvl5pPr marL="2057400" indent="-228600">
              <a:defRPr sz="36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Forte" pitchFamily="66" charset="0"/>
                <a:ea typeface="標楷體" pitchFamily="65" charset="-120"/>
              </a:defRPr>
            </a:lvl5pPr>
            <a:lvl6pPr marL="2514600" indent="-228600" eaLnBrk="0" fontAlgn="base" hangingPunct="0">
              <a:spcBef>
                <a:spcPct val="0"/>
              </a:spcBef>
              <a:spcAft>
                <a:spcPct val="0"/>
              </a:spcAft>
              <a:defRPr sz="36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Forte" pitchFamily="66" charset="0"/>
                <a:ea typeface="標楷體" pitchFamily="65" charset="-120"/>
              </a:defRPr>
            </a:lvl6pPr>
            <a:lvl7pPr marL="2971800" indent="-228600" eaLnBrk="0" fontAlgn="base" hangingPunct="0">
              <a:spcBef>
                <a:spcPct val="0"/>
              </a:spcBef>
              <a:spcAft>
                <a:spcPct val="0"/>
              </a:spcAft>
              <a:defRPr sz="36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Forte" pitchFamily="66" charset="0"/>
                <a:ea typeface="標楷體" pitchFamily="65" charset="-120"/>
              </a:defRPr>
            </a:lvl7pPr>
            <a:lvl8pPr marL="3429000" indent="-228600" eaLnBrk="0" fontAlgn="base" hangingPunct="0">
              <a:spcBef>
                <a:spcPct val="0"/>
              </a:spcBef>
              <a:spcAft>
                <a:spcPct val="0"/>
              </a:spcAft>
              <a:defRPr sz="36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Forte" pitchFamily="66" charset="0"/>
                <a:ea typeface="標楷體" pitchFamily="65" charset="-120"/>
              </a:defRPr>
            </a:lvl8pPr>
            <a:lvl9pPr marL="3886200" indent="-228600" eaLnBrk="0" fontAlgn="base" hangingPunct="0">
              <a:spcBef>
                <a:spcPct val="0"/>
              </a:spcBef>
              <a:spcAft>
                <a:spcPct val="0"/>
              </a:spcAft>
              <a:defRPr sz="36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Forte" pitchFamily="66" charset="0"/>
                <a:ea typeface="標楷體" pitchFamily="65" charset="-120"/>
              </a:defRPr>
            </a:lvl9pPr>
          </a:lstStyle>
          <a:p>
            <a:pPr fontAlgn="auto">
              <a:spcBef>
                <a:spcPts val="0"/>
              </a:spcBef>
              <a:spcAft>
                <a:spcPts val="0"/>
              </a:spcAft>
              <a:buFontTx/>
              <a:buNone/>
            </a:pPr>
            <a:r>
              <a:rPr lang="zh-TW" altLang="en-US" sz="3200" dirty="0">
                <a:solidFill>
                  <a:schemeClr val="bg2">
                    <a:lumMod val="50000"/>
                  </a:schemeClr>
                </a:solidFill>
                <a:effectLst>
                  <a:outerShdw blurRad="38100" dist="38100" dir="2700000" algn="tl">
                    <a:srgbClr val="C0C0C0"/>
                  </a:outerShdw>
                </a:effectLst>
                <a:latin typeface="黑体" panose="02010609060101010101" pitchFamily="49" charset="-122"/>
                <a:ea typeface="黑体" panose="02010609060101010101" pitchFamily="49" charset="-122"/>
              </a:rPr>
              <a:t>學生國際化趨勢圖</a:t>
            </a:r>
          </a:p>
        </p:txBody>
      </p:sp>
      <p:graphicFrame>
        <p:nvGraphicFramePr>
          <p:cNvPr id="28681" name="圖表 13"/>
          <p:cNvGraphicFramePr>
            <a:graphicFrameLocks/>
          </p:cNvGraphicFramePr>
          <p:nvPr>
            <p:extLst>
              <p:ext uri="{D42A27DB-BD31-4B8C-83A1-F6EECF244321}">
                <p14:modId xmlns:p14="http://schemas.microsoft.com/office/powerpoint/2010/main" val="592865893"/>
              </p:ext>
            </p:extLst>
          </p:nvPr>
        </p:nvGraphicFramePr>
        <p:xfrm>
          <a:off x="467658" y="1201362"/>
          <a:ext cx="8424863" cy="4176348"/>
        </p:xfrm>
        <a:graphic>
          <a:graphicData uri="http://schemas.openxmlformats.org/presentationml/2006/ole">
            <mc:AlternateContent xmlns:mc="http://schemas.openxmlformats.org/markup-compatibility/2006">
              <mc:Choice xmlns:v="urn:schemas-microsoft-com:vml" Requires="v">
                <p:oleObj spid="_x0000_s94211" name="圖表" r:id="rId5" imgW="7665758" imgH="4663383" progId="Excel.Sheet.8">
                  <p:embed/>
                </p:oleObj>
              </mc:Choice>
              <mc:Fallback>
                <p:oleObj name="圖表" r:id="rId5" imgW="7665758" imgH="4663383" progId="Excel.Sheet.8">
                  <p:embed/>
                  <p:pic>
                    <p:nvPicPr>
                      <p:cNvPr id="0"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658" y="1201362"/>
                        <a:ext cx="8424863" cy="41763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文字方塊 1"/>
          <p:cNvSpPr txBox="1"/>
          <p:nvPr/>
        </p:nvSpPr>
        <p:spPr>
          <a:xfrm>
            <a:off x="323646" y="178860"/>
            <a:ext cx="2376198" cy="400110"/>
          </a:xfrm>
          <a:prstGeom prst="rect">
            <a:avLst/>
          </a:prstGeom>
          <a:noFill/>
        </p:spPr>
        <p:txBody>
          <a:bodyPr wrap="square" rtlCol="0">
            <a:spAutoFit/>
          </a:bodyPr>
          <a:lstStyle/>
          <a:p>
            <a:r>
              <a:rPr lang="zh-CN" altLang="en-US" sz="2000" b="1" dirty="0">
                <a:latin typeface="黑体" panose="02010609060101010101" pitchFamily="49" charset="-122"/>
                <a:ea typeface="黑体" panose="02010609060101010101" pitchFamily="49" charset="-122"/>
              </a:rPr>
              <a:t>國際化</a:t>
            </a:r>
          </a:p>
        </p:txBody>
      </p:sp>
    </p:spTree>
    <p:extLst>
      <p:ext uri="{BB962C8B-B14F-4D97-AF65-F5344CB8AC3E}">
        <p14:creationId xmlns:p14="http://schemas.microsoft.com/office/powerpoint/2010/main" val="622120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6460" y="-48948"/>
            <a:ext cx="9428672" cy="5715000"/>
          </a:xfrm>
          <a:prstGeom prst="rect">
            <a:avLst/>
          </a:prstGeom>
        </p:spPr>
      </p:pic>
      <p:sp>
        <p:nvSpPr>
          <p:cNvPr id="91138" name="Rectangle 2"/>
          <p:cNvSpPr>
            <a:spLocks noChangeArrowheads="1"/>
          </p:cNvSpPr>
          <p:nvPr/>
        </p:nvSpPr>
        <p:spPr bwMode="auto">
          <a:xfrm>
            <a:off x="2" y="-184666"/>
            <a:ext cx="18473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fontAlgn="auto">
              <a:spcBef>
                <a:spcPts val="0"/>
              </a:spcBef>
              <a:spcAft>
                <a:spcPts val="0"/>
              </a:spcAft>
              <a:buFontTx/>
              <a:buNone/>
              <a:defRPr/>
            </a:pPr>
            <a:endParaRPr lang="zh-TW" altLang="en-US">
              <a:solidFill>
                <a:prstClr val="black"/>
              </a:solidFill>
              <a:latin typeface="Calibri"/>
              <a:ea typeface="新細明體" charset="-120"/>
            </a:endParaRPr>
          </a:p>
        </p:txBody>
      </p:sp>
      <p:sp>
        <p:nvSpPr>
          <p:cNvPr id="92164" name="Rectangle 4"/>
          <p:cNvSpPr>
            <a:spLocks noChangeArrowheads="1"/>
          </p:cNvSpPr>
          <p:nvPr/>
        </p:nvSpPr>
        <p:spPr bwMode="auto">
          <a:xfrm>
            <a:off x="2" y="-184666"/>
            <a:ext cx="18473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fontAlgn="auto">
              <a:spcBef>
                <a:spcPts val="0"/>
              </a:spcBef>
              <a:spcAft>
                <a:spcPts val="0"/>
              </a:spcAft>
              <a:buFontTx/>
              <a:buNone/>
              <a:defRPr/>
            </a:pPr>
            <a:endParaRPr lang="zh-TW" altLang="en-US">
              <a:solidFill>
                <a:prstClr val="black"/>
              </a:solidFill>
              <a:latin typeface="Calibri"/>
              <a:ea typeface="新細明體" charset="-120"/>
            </a:endParaRPr>
          </a:p>
        </p:txBody>
      </p:sp>
      <p:sp>
        <p:nvSpPr>
          <p:cNvPr id="10245" name="Rectangle 2"/>
          <p:cNvSpPr>
            <a:spLocks noChangeArrowheads="1"/>
          </p:cNvSpPr>
          <p:nvPr/>
        </p:nvSpPr>
        <p:spPr bwMode="auto">
          <a:xfrm>
            <a:off x="2305053" y="5666052"/>
            <a:ext cx="3292475" cy="52917"/>
          </a:xfrm>
          <a:prstGeom prst="rect">
            <a:avLst/>
          </a:prstGeom>
          <a:solidFill>
            <a:srgbClr val="F5F5F5"/>
          </a:solidFill>
          <a:ln w="9525">
            <a:noFill/>
            <a:miter lim="800000"/>
            <a:headEnd/>
            <a:tailEnd/>
          </a:ln>
        </p:spPr>
        <p:txBody>
          <a:bodyPr/>
          <a:lstStyle/>
          <a:p>
            <a:pPr fontAlgn="auto">
              <a:spcBef>
                <a:spcPts val="0"/>
              </a:spcBef>
              <a:spcAft>
                <a:spcPts val="0"/>
              </a:spcAft>
              <a:buFontTx/>
              <a:buNone/>
              <a:defRPr/>
            </a:pPr>
            <a:endParaRPr lang="zh-TW" altLang="en-US">
              <a:solidFill>
                <a:prstClr val="black"/>
              </a:solidFill>
              <a:latin typeface="Calibri"/>
              <a:ea typeface="新細明體"/>
            </a:endParaRPr>
          </a:p>
        </p:txBody>
      </p:sp>
      <p:sp>
        <p:nvSpPr>
          <p:cNvPr id="10246" name="Rectangle 3"/>
          <p:cNvSpPr>
            <a:spLocks noChangeArrowheads="1"/>
          </p:cNvSpPr>
          <p:nvPr/>
        </p:nvSpPr>
        <p:spPr bwMode="auto">
          <a:xfrm>
            <a:off x="2305053" y="5666052"/>
            <a:ext cx="3292475" cy="52917"/>
          </a:xfrm>
          <a:prstGeom prst="rect">
            <a:avLst/>
          </a:prstGeom>
          <a:solidFill>
            <a:srgbClr val="F5F5F5"/>
          </a:solidFill>
          <a:ln w="9525">
            <a:noFill/>
            <a:miter lim="800000"/>
            <a:headEnd/>
            <a:tailEnd/>
          </a:ln>
        </p:spPr>
        <p:txBody>
          <a:bodyPr/>
          <a:lstStyle/>
          <a:p>
            <a:pPr fontAlgn="auto">
              <a:spcBef>
                <a:spcPts val="0"/>
              </a:spcBef>
              <a:spcAft>
                <a:spcPts val="0"/>
              </a:spcAft>
              <a:buFontTx/>
              <a:buNone/>
              <a:defRPr/>
            </a:pPr>
            <a:endParaRPr lang="zh-TW" altLang="en-US">
              <a:solidFill>
                <a:prstClr val="black"/>
              </a:solidFill>
              <a:latin typeface="Calibri"/>
              <a:ea typeface="新細明體"/>
            </a:endParaRPr>
          </a:p>
        </p:txBody>
      </p:sp>
      <p:sp>
        <p:nvSpPr>
          <p:cNvPr id="10247" name="Rectangle 4"/>
          <p:cNvSpPr>
            <a:spLocks noChangeArrowheads="1"/>
          </p:cNvSpPr>
          <p:nvPr/>
        </p:nvSpPr>
        <p:spPr bwMode="auto">
          <a:xfrm>
            <a:off x="2305053" y="5666052"/>
            <a:ext cx="3292475" cy="52917"/>
          </a:xfrm>
          <a:prstGeom prst="rect">
            <a:avLst/>
          </a:prstGeom>
          <a:solidFill>
            <a:srgbClr val="F5F5F5"/>
          </a:solidFill>
          <a:ln w="9525">
            <a:noFill/>
            <a:miter lim="800000"/>
            <a:headEnd/>
            <a:tailEnd/>
          </a:ln>
        </p:spPr>
        <p:txBody>
          <a:bodyPr/>
          <a:lstStyle/>
          <a:p>
            <a:pPr fontAlgn="auto">
              <a:spcBef>
                <a:spcPts val="0"/>
              </a:spcBef>
              <a:spcAft>
                <a:spcPts val="0"/>
              </a:spcAft>
              <a:buFontTx/>
              <a:buNone/>
              <a:defRPr/>
            </a:pPr>
            <a:endParaRPr lang="zh-TW" altLang="en-US">
              <a:solidFill>
                <a:prstClr val="black"/>
              </a:solidFill>
              <a:latin typeface="Calibri"/>
              <a:ea typeface="新細明體"/>
            </a:endParaRPr>
          </a:p>
        </p:txBody>
      </p:sp>
      <p:sp>
        <p:nvSpPr>
          <p:cNvPr id="94347" name="Rectangle 139"/>
          <p:cNvSpPr>
            <a:spLocks noChangeArrowheads="1"/>
          </p:cNvSpPr>
          <p:nvPr/>
        </p:nvSpPr>
        <p:spPr bwMode="auto">
          <a:xfrm>
            <a:off x="2" y="-184666"/>
            <a:ext cx="18473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fontAlgn="auto">
              <a:spcBef>
                <a:spcPts val="0"/>
              </a:spcBef>
              <a:spcAft>
                <a:spcPts val="0"/>
              </a:spcAft>
              <a:buFontTx/>
              <a:buNone/>
              <a:defRPr/>
            </a:pPr>
            <a:endParaRPr lang="zh-TW" altLang="en-US">
              <a:solidFill>
                <a:prstClr val="black"/>
              </a:solidFill>
              <a:latin typeface="Calibri"/>
              <a:ea typeface="新細明體" charset="-120"/>
            </a:endParaRPr>
          </a:p>
        </p:txBody>
      </p:sp>
      <p:sp>
        <p:nvSpPr>
          <p:cNvPr id="18" name="矩形 17"/>
          <p:cNvSpPr/>
          <p:nvPr/>
        </p:nvSpPr>
        <p:spPr>
          <a:xfrm>
            <a:off x="4355982" y="517262"/>
            <a:ext cx="3600450" cy="477054"/>
          </a:xfrm>
          <a:prstGeom prst="rect">
            <a:avLst/>
          </a:prstGeom>
        </p:spPr>
        <p:txBody>
          <a:bodyPr>
            <a:spAutoFit/>
          </a:bodyPr>
          <a:lstStyle>
            <a:lvl1pPr>
              <a:defRPr sz="36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Forte" pitchFamily="66" charset="0"/>
                <a:ea typeface="標楷體" pitchFamily="65" charset="-120"/>
              </a:defRPr>
            </a:lvl1pPr>
            <a:lvl2pPr marL="742950" indent="-285750">
              <a:defRPr sz="36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Forte" pitchFamily="66" charset="0"/>
                <a:ea typeface="標楷體" pitchFamily="65" charset="-120"/>
              </a:defRPr>
            </a:lvl2pPr>
            <a:lvl3pPr marL="1143000" indent="-228600">
              <a:defRPr sz="36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Forte" pitchFamily="66" charset="0"/>
                <a:ea typeface="標楷體" pitchFamily="65" charset="-120"/>
              </a:defRPr>
            </a:lvl3pPr>
            <a:lvl4pPr marL="1600200" indent="-228600">
              <a:defRPr sz="36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Forte" pitchFamily="66" charset="0"/>
                <a:ea typeface="標楷體" pitchFamily="65" charset="-120"/>
              </a:defRPr>
            </a:lvl4pPr>
            <a:lvl5pPr marL="2057400" indent="-228600">
              <a:defRPr sz="36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Forte" pitchFamily="66" charset="0"/>
                <a:ea typeface="標楷體" pitchFamily="65" charset="-120"/>
              </a:defRPr>
            </a:lvl5pPr>
            <a:lvl6pPr marL="2514600" indent="-228600" eaLnBrk="0" fontAlgn="base" hangingPunct="0">
              <a:spcBef>
                <a:spcPct val="0"/>
              </a:spcBef>
              <a:spcAft>
                <a:spcPct val="0"/>
              </a:spcAft>
              <a:defRPr sz="36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Forte" pitchFamily="66" charset="0"/>
                <a:ea typeface="標楷體" pitchFamily="65" charset="-120"/>
              </a:defRPr>
            </a:lvl6pPr>
            <a:lvl7pPr marL="2971800" indent="-228600" eaLnBrk="0" fontAlgn="base" hangingPunct="0">
              <a:spcBef>
                <a:spcPct val="0"/>
              </a:spcBef>
              <a:spcAft>
                <a:spcPct val="0"/>
              </a:spcAft>
              <a:defRPr sz="36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Forte" pitchFamily="66" charset="0"/>
                <a:ea typeface="標楷體" pitchFamily="65" charset="-120"/>
              </a:defRPr>
            </a:lvl7pPr>
            <a:lvl8pPr marL="3429000" indent="-228600" eaLnBrk="0" fontAlgn="base" hangingPunct="0">
              <a:spcBef>
                <a:spcPct val="0"/>
              </a:spcBef>
              <a:spcAft>
                <a:spcPct val="0"/>
              </a:spcAft>
              <a:defRPr sz="36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Forte" pitchFamily="66" charset="0"/>
                <a:ea typeface="標楷體" pitchFamily="65" charset="-120"/>
              </a:defRPr>
            </a:lvl8pPr>
            <a:lvl9pPr marL="3886200" indent="-228600" eaLnBrk="0" fontAlgn="base" hangingPunct="0">
              <a:spcBef>
                <a:spcPct val="0"/>
              </a:spcBef>
              <a:spcAft>
                <a:spcPct val="0"/>
              </a:spcAft>
              <a:defRPr sz="36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Forte" pitchFamily="66" charset="0"/>
                <a:ea typeface="標楷體" pitchFamily="65" charset="-120"/>
              </a:defRPr>
            </a:lvl9pPr>
          </a:lstStyle>
          <a:p>
            <a:pPr fontAlgn="auto">
              <a:spcBef>
                <a:spcPts val="0"/>
              </a:spcBef>
              <a:spcAft>
                <a:spcPts val="0"/>
              </a:spcAft>
            </a:pPr>
            <a:r>
              <a:rPr lang="zh-TW" altLang="en-US" sz="2500" dirty="0">
                <a:solidFill>
                  <a:schemeClr val="bg2">
                    <a:lumMod val="50000"/>
                  </a:schemeClr>
                </a:solidFill>
                <a:effectLst>
                  <a:outerShdw blurRad="38100" dist="38100" dir="2700000" algn="tl">
                    <a:srgbClr val="C0C0C0"/>
                  </a:outerShdw>
                </a:effectLst>
                <a:latin typeface="黑体" panose="02010609060101010101" pitchFamily="49" charset="-122"/>
                <a:ea typeface="黑体" panose="02010609060101010101" pitchFamily="49" charset="-122"/>
              </a:rPr>
              <a:t>歷年英語授課數</a:t>
            </a:r>
          </a:p>
        </p:txBody>
      </p:sp>
      <p:graphicFrame>
        <p:nvGraphicFramePr>
          <p:cNvPr id="11" name="表格 10"/>
          <p:cNvGraphicFramePr>
            <a:graphicFrameLocks noGrp="1"/>
          </p:cNvGraphicFramePr>
          <p:nvPr>
            <p:extLst>
              <p:ext uri="{D42A27DB-BD31-4B8C-83A1-F6EECF244321}">
                <p14:modId xmlns:p14="http://schemas.microsoft.com/office/powerpoint/2010/main" val="3526170591"/>
              </p:ext>
            </p:extLst>
          </p:nvPr>
        </p:nvGraphicFramePr>
        <p:xfrm>
          <a:off x="323850" y="1177396"/>
          <a:ext cx="2376488" cy="4083369"/>
        </p:xfrm>
        <a:graphic>
          <a:graphicData uri="http://schemas.openxmlformats.org/drawingml/2006/table">
            <a:tbl>
              <a:tblPr/>
              <a:tblGrid>
                <a:gridCol w="1189038"/>
                <a:gridCol w="1187450"/>
              </a:tblGrid>
              <a:tr h="399521">
                <a:tc>
                  <a:txBody>
                    <a:bodyPr/>
                    <a:lstStyle>
                      <a:lvl1pPr>
                        <a:spcBef>
                          <a:spcPct val="20000"/>
                        </a:spcBef>
                        <a:defRPr kumimoji="1" sz="2800">
                          <a:solidFill>
                            <a:schemeClr val="tx1"/>
                          </a:solidFill>
                          <a:latin typeface="Arial" pitchFamily="34" charset="0"/>
                          <a:ea typeface="標楷體" pitchFamily="65" charset="-120"/>
                        </a:defRPr>
                      </a:lvl1pPr>
                      <a:lvl2pPr marL="742950" indent="-285750">
                        <a:spcBef>
                          <a:spcPct val="20000"/>
                        </a:spcBef>
                        <a:defRPr kumimoji="1" sz="2400">
                          <a:solidFill>
                            <a:schemeClr val="tx1"/>
                          </a:solidFill>
                          <a:latin typeface="Arial" pitchFamily="34" charset="0"/>
                          <a:ea typeface="標楷體" pitchFamily="65" charset="-120"/>
                        </a:defRPr>
                      </a:lvl2pPr>
                      <a:lvl3pPr marL="1143000" indent="-228600">
                        <a:spcBef>
                          <a:spcPct val="20000"/>
                        </a:spcBef>
                        <a:defRPr kumimoji="1" sz="2000">
                          <a:solidFill>
                            <a:schemeClr val="tx1"/>
                          </a:solidFill>
                          <a:latin typeface="Arial" pitchFamily="34" charset="0"/>
                          <a:ea typeface="標楷體" pitchFamily="65" charset="-120"/>
                        </a:defRPr>
                      </a:lvl3pPr>
                      <a:lvl4pPr marL="1600200" indent="-228600">
                        <a:spcBef>
                          <a:spcPct val="20000"/>
                        </a:spcBef>
                        <a:defRPr kumimoji="1">
                          <a:solidFill>
                            <a:schemeClr val="tx1"/>
                          </a:solidFill>
                          <a:latin typeface="Arial" pitchFamily="34" charset="0"/>
                          <a:ea typeface="標楷體" pitchFamily="65" charset="-120"/>
                        </a:defRPr>
                      </a:lvl4pPr>
                      <a:lvl5pPr marL="2057400" indent="-228600">
                        <a:spcBef>
                          <a:spcPct val="20000"/>
                        </a:spcBef>
                        <a:defRPr kumimoji="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defRPr kumimoji="1">
                          <a:solidFill>
                            <a:schemeClr val="tx1"/>
                          </a:solidFill>
                          <a:latin typeface="Arial" pitchFamily="34" charset="0"/>
                          <a:ea typeface="標楷體" pitchFamily="65"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CN" sz="1600" b="1" i="0" u="none" strike="noStrike"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學年度</a:t>
                      </a:r>
                    </a:p>
                  </a:txBody>
                  <a:tcPr marL="68596" marR="685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標楷體" pitchFamily="65" charset="-120"/>
                        </a:defRPr>
                      </a:lvl1pPr>
                      <a:lvl2pPr marL="742950" indent="-285750">
                        <a:spcBef>
                          <a:spcPct val="20000"/>
                        </a:spcBef>
                        <a:defRPr kumimoji="1" sz="2400">
                          <a:solidFill>
                            <a:schemeClr val="tx1"/>
                          </a:solidFill>
                          <a:latin typeface="Arial" pitchFamily="34" charset="0"/>
                          <a:ea typeface="標楷體" pitchFamily="65" charset="-120"/>
                        </a:defRPr>
                      </a:lvl2pPr>
                      <a:lvl3pPr marL="1143000" indent="-228600">
                        <a:spcBef>
                          <a:spcPct val="20000"/>
                        </a:spcBef>
                        <a:defRPr kumimoji="1" sz="2000">
                          <a:solidFill>
                            <a:schemeClr val="tx1"/>
                          </a:solidFill>
                          <a:latin typeface="Arial" pitchFamily="34" charset="0"/>
                          <a:ea typeface="標楷體" pitchFamily="65" charset="-120"/>
                        </a:defRPr>
                      </a:lvl3pPr>
                      <a:lvl4pPr marL="1600200" indent="-228600">
                        <a:spcBef>
                          <a:spcPct val="20000"/>
                        </a:spcBef>
                        <a:defRPr kumimoji="1">
                          <a:solidFill>
                            <a:schemeClr val="tx1"/>
                          </a:solidFill>
                          <a:latin typeface="Arial" pitchFamily="34" charset="0"/>
                          <a:ea typeface="標楷體" pitchFamily="65" charset="-120"/>
                        </a:defRPr>
                      </a:lvl4pPr>
                      <a:lvl5pPr marL="2057400" indent="-228600">
                        <a:spcBef>
                          <a:spcPct val="20000"/>
                        </a:spcBef>
                        <a:defRPr kumimoji="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defRPr kumimoji="1">
                          <a:solidFill>
                            <a:schemeClr val="tx1"/>
                          </a:solidFill>
                          <a:latin typeface="Arial" pitchFamily="34" charset="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CN" sz="1600" b="1" i="0" u="none" strike="noStrike"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社科院</a:t>
                      </a:r>
                      <a:endParaRPr kumimoji="0" lang="en-US" altLang="zh-TW" sz="1600" b="1" i="0" u="none" strike="noStrike"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CN" sz="1600" b="1" i="0" u="none" strike="noStrike"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英語授課數</a:t>
                      </a:r>
                    </a:p>
                  </a:txBody>
                  <a:tcPr marL="68596" marR="685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521">
                <a:tc>
                  <a:txBody>
                    <a:bodyPr/>
                    <a:lstStyle>
                      <a:lvl1pPr>
                        <a:spcBef>
                          <a:spcPct val="20000"/>
                        </a:spcBef>
                        <a:defRPr kumimoji="1" sz="2800">
                          <a:solidFill>
                            <a:schemeClr val="tx1"/>
                          </a:solidFill>
                          <a:latin typeface="Arial" pitchFamily="34" charset="0"/>
                          <a:ea typeface="標楷體" pitchFamily="65" charset="-120"/>
                        </a:defRPr>
                      </a:lvl1pPr>
                      <a:lvl2pPr marL="742950" indent="-285750">
                        <a:spcBef>
                          <a:spcPct val="20000"/>
                        </a:spcBef>
                        <a:defRPr kumimoji="1" sz="2400">
                          <a:solidFill>
                            <a:schemeClr val="tx1"/>
                          </a:solidFill>
                          <a:latin typeface="Arial" pitchFamily="34" charset="0"/>
                          <a:ea typeface="標楷體" pitchFamily="65" charset="-120"/>
                        </a:defRPr>
                      </a:lvl2pPr>
                      <a:lvl3pPr marL="1143000" indent="-228600">
                        <a:spcBef>
                          <a:spcPct val="20000"/>
                        </a:spcBef>
                        <a:defRPr kumimoji="1" sz="2000">
                          <a:solidFill>
                            <a:schemeClr val="tx1"/>
                          </a:solidFill>
                          <a:latin typeface="Arial" pitchFamily="34" charset="0"/>
                          <a:ea typeface="標楷體" pitchFamily="65" charset="-120"/>
                        </a:defRPr>
                      </a:lvl3pPr>
                      <a:lvl4pPr marL="1600200" indent="-228600">
                        <a:spcBef>
                          <a:spcPct val="20000"/>
                        </a:spcBef>
                        <a:defRPr kumimoji="1">
                          <a:solidFill>
                            <a:schemeClr val="tx1"/>
                          </a:solidFill>
                          <a:latin typeface="Arial" pitchFamily="34" charset="0"/>
                          <a:ea typeface="標楷體" pitchFamily="65" charset="-120"/>
                        </a:defRPr>
                      </a:lvl4pPr>
                      <a:lvl5pPr marL="2057400" indent="-228600">
                        <a:spcBef>
                          <a:spcPct val="20000"/>
                        </a:spcBef>
                        <a:defRPr kumimoji="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defRPr kumimoji="1">
                          <a:solidFill>
                            <a:schemeClr val="tx1"/>
                          </a:solidFill>
                          <a:latin typeface="Arial" pitchFamily="34" charset="0"/>
                          <a:ea typeface="標楷體" pitchFamily="65"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600" b="1" i="0" u="none" strike="noStrike" kern="1200"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94</a:t>
                      </a:r>
                      <a:r>
                        <a:rPr kumimoji="0" lang="zh-TW" altLang="zh-CN" sz="1600" b="1" i="0" u="none" strike="noStrike" kern="1200"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年</a:t>
                      </a:r>
                    </a:p>
                  </a:txBody>
                  <a:tcPr marL="68596" marR="685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標楷體" pitchFamily="65" charset="-120"/>
                        </a:defRPr>
                      </a:lvl1pPr>
                      <a:lvl2pPr marL="742950" indent="-285750">
                        <a:spcBef>
                          <a:spcPct val="20000"/>
                        </a:spcBef>
                        <a:defRPr kumimoji="1" sz="2400">
                          <a:solidFill>
                            <a:schemeClr val="tx1"/>
                          </a:solidFill>
                          <a:latin typeface="Arial" pitchFamily="34" charset="0"/>
                          <a:ea typeface="標楷體" pitchFamily="65" charset="-120"/>
                        </a:defRPr>
                      </a:lvl2pPr>
                      <a:lvl3pPr marL="1143000" indent="-228600">
                        <a:spcBef>
                          <a:spcPct val="20000"/>
                        </a:spcBef>
                        <a:defRPr kumimoji="1" sz="2000">
                          <a:solidFill>
                            <a:schemeClr val="tx1"/>
                          </a:solidFill>
                          <a:latin typeface="Arial" pitchFamily="34" charset="0"/>
                          <a:ea typeface="標楷體" pitchFamily="65" charset="-120"/>
                        </a:defRPr>
                      </a:lvl3pPr>
                      <a:lvl4pPr marL="1600200" indent="-228600">
                        <a:spcBef>
                          <a:spcPct val="20000"/>
                        </a:spcBef>
                        <a:defRPr kumimoji="1">
                          <a:solidFill>
                            <a:schemeClr val="tx1"/>
                          </a:solidFill>
                          <a:latin typeface="Arial" pitchFamily="34" charset="0"/>
                          <a:ea typeface="標楷體" pitchFamily="65" charset="-120"/>
                        </a:defRPr>
                      </a:lvl4pPr>
                      <a:lvl5pPr marL="2057400" indent="-228600">
                        <a:spcBef>
                          <a:spcPct val="20000"/>
                        </a:spcBef>
                        <a:defRPr kumimoji="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defRPr kumimoji="1">
                          <a:solidFill>
                            <a:schemeClr val="tx1"/>
                          </a:solidFill>
                          <a:latin typeface="Arial" pitchFamily="34" charset="0"/>
                          <a:ea typeface="標楷體" pitchFamily="65"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32</a:t>
                      </a:r>
                      <a:endParaRPr kumimoji="0" lang="zh-TW" altLang="zh-TW" sz="1600" b="1" i="0" u="none" strike="noStrike"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endParaRPr>
                    </a:p>
                  </a:txBody>
                  <a:tcPr marL="68596" marR="685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521">
                <a:tc>
                  <a:txBody>
                    <a:bodyPr/>
                    <a:lstStyle>
                      <a:lvl1pPr>
                        <a:spcBef>
                          <a:spcPct val="20000"/>
                        </a:spcBef>
                        <a:defRPr kumimoji="1" sz="2800">
                          <a:solidFill>
                            <a:schemeClr val="tx1"/>
                          </a:solidFill>
                          <a:latin typeface="Arial" pitchFamily="34" charset="0"/>
                          <a:ea typeface="標楷體" pitchFamily="65" charset="-120"/>
                        </a:defRPr>
                      </a:lvl1pPr>
                      <a:lvl2pPr marL="742950" indent="-285750">
                        <a:spcBef>
                          <a:spcPct val="20000"/>
                        </a:spcBef>
                        <a:defRPr kumimoji="1" sz="2400">
                          <a:solidFill>
                            <a:schemeClr val="tx1"/>
                          </a:solidFill>
                          <a:latin typeface="Arial" pitchFamily="34" charset="0"/>
                          <a:ea typeface="標楷體" pitchFamily="65" charset="-120"/>
                        </a:defRPr>
                      </a:lvl2pPr>
                      <a:lvl3pPr marL="1143000" indent="-228600">
                        <a:spcBef>
                          <a:spcPct val="20000"/>
                        </a:spcBef>
                        <a:defRPr kumimoji="1" sz="2000">
                          <a:solidFill>
                            <a:schemeClr val="tx1"/>
                          </a:solidFill>
                          <a:latin typeface="Arial" pitchFamily="34" charset="0"/>
                          <a:ea typeface="標楷體" pitchFamily="65" charset="-120"/>
                        </a:defRPr>
                      </a:lvl3pPr>
                      <a:lvl4pPr marL="1600200" indent="-228600">
                        <a:spcBef>
                          <a:spcPct val="20000"/>
                        </a:spcBef>
                        <a:defRPr kumimoji="1">
                          <a:solidFill>
                            <a:schemeClr val="tx1"/>
                          </a:solidFill>
                          <a:latin typeface="Arial" pitchFamily="34" charset="0"/>
                          <a:ea typeface="標楷體" pitchFamily="65" charset="-120"/>
                        </a:defRPr>
                      </a:lvl4pPr>
                      <a:lvl5pPr marL="2057400" indent="-228600">
                        <a:spcBef>
                          <a:spcPct val="20000"/>
                        </a:spcBef>
                        <a:defRPr kumimoji="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defRPr kumimoji="1">
                          <a:solidFill>
                            <a:schemeClr val="tx1"/>
                          </a:solidFill>
                          <a:latin typeface="Arial" pitchFamily="34" charset="0"/>
                          <a:ea typeface="標楷體" pitchFamily="65"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600" b="1" i="0" u="none" strike="noStrike" kern="1200"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95</a:t>
                      </a:r>
                      <a:r>
                        <a:rPr kumimoji="0" lang="zh-TW" altLang="zh-CN" sz="1600" b="1" i="0" u="none" strike="noStrike" kern="1200"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年</a:t>
                      </a:r>
                    </a:p>
                  </a:txBody>
                  <a:tcPr marL="68596" marR="685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標楷體" pitchFamily="65" charset="-120"/>
                        </a:defRPr>
                      </a:lvl1pPr>
                      <a:lvl2pPr marL="742950" indent="-285750">
                        <a:spcBef>
                          <a:spcPct val="20000"/>
                        </a:spcBef>
                        <a:defRPr kumimoji="1" sz="2400">
                          <a:solidFill>
                            <a:schemeClr val="tx1"/>
                          </a:solidFill>
                          <a:latin typeface="Arial" pitchFamily="34" charset="0"/>
                          <a:ea typeface="標楷體" pitchFamily="65" charset="-120"/>
                        </a:defRPr>
                      </a:lvl2pPr>
                      <a:lvl3pPr marL="1143000" indent="-228600">
                        <a:spcBef>
                          <a:spcPct val="20000"/>
                        </a:spcBef>
                        <a:defRPr kumimoji="1" sz="2000">
                          <a:solidFill>
                            <a:schemeClr val="tx1"/>
                          </a:solidFill>
                          <a:latin typeface="Arial" pitchFamily="34" charset="0"/>
                          <a:ea typeface="標楷體" pitchFamily="65" charset="-120"/>
                        </a:defRPr>
                      </a:lvl3pPr>
                      <a:lvl4pPr marL="1600200" indent="-228600">
                        <a:spcBef>
                          <a:spcPct val="20000"/>
                        </a:spcBef>
                        <a:defRPr kumimoji="1">
                          <a:solidFill>
                            <a:schemeClr val="tx1"/>
                          </a:solidFill>
                          <a:latin typeface="Arial" pitchFamily="34" charset="0"/>
                          <a:ea typeface="標楷體" pitchFamily="65" charset="-120"/>
                        </a:defRPr>
                      </a:lvl4pPr>
                      <a:lvl5pPr marL="2057400" indent="-228600">
                        <a:spcBef>
                          <a:spcPct val="20000"/>
                        </a:spcBef>
                        <a:defRPr kumimoji="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defRPr kumimoji="1">
                          <a:solidFill>
                            <a:schemeClr val="tx1"/>
                          </a:solidFill>
                          <a:latin typeface="Arial" pitchFamily="34" charset="0"/>
                          <a:ea typeface="標楷體" pitchFamily="65"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42</a:t>
                      </a:r>
                      <a:endParaRPr kumimoji="0" lang="zh-TW" altLang="zh-TW" sz="1600" b="1" i="0" u="none" strike="noStrike"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endParaRPr>
                    </a:p>
                  </a:txBody>
                  <a:tcPr marL="68596" marR="685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521">
                <a:tc>
                  <a:txBody>
                    <a:bodyPr/>
                    <a:lstStyle>
                      <a:lvl1pPr>
                        <a:spcBef>
                          <a:spcPct val="20000"/>
                        </a:spcBef>
                        <a:defRPr kumimoji="1" sz="2800">
                          <a:solidFill>
                            <a:schemeClr val="tx1"/>
                          </a:solidFill>
                          <a:latin typeface="Arial" pitchFamily="34" charset="0"/>
                          <a:ea typeface="標楷體" pitchFamily="65" charset="-120"/>
                        </a:defRPr>
                      </a:lvl1pPr>
                      <a:lvl2pPr marL="742950" indent="-285750">
                        <a:spcBef>
                          <a:spcPct val="20000"/>
                        </a:spcBef>
                        <a:defRPr kumimoji="1" sz="2400">
                          <a:solidFill>
                            <a:schemeClr val="tx1"/>
                          </a:solidFill>
                          <a:latin typeface="Arial" pitchFamily="34" charset="0"/>
                          <a:ea typeface="標楷體" pitchFamily="65" charset="-120"/>
                        </a:defRPr>
                      </a:lvl2pPr>
                      <a:lvl3pPr marL="1143000" indent="-228600">
                        <a:spcBef>
                          <a:spcPct val="20000"/>
                        </a:spcBef>
                        <a:defRPr kumimoji="1" sz="2000">
                          <a:solidFill>
                            <a:schemeClr val="tx1"/>
                          </a:solidFill>
                          <a:latin typeface="Arial" pitchFamily="34" charset="0"/>
                          <a:ea typeface="標楷體" pitchFamily="65" charset="-120"/>
                        </a:defRPr>
                      </a:lvl3pPr>
                      <a:lvl4pPr marL="1600200" indent="-228600">
                        <a:spcBef>
                          <a:spcPct val="20000"/>
                        </a:spcBef>
                        <a:defRPr kumimoji="1">
                          <a:solidFill>
                            <a:schemeClr val="tx1"/>
                          </a:solidFill>
                          <a:latin typeface="Arial" pitchFamily="34" charset="0"/>
                          <a:ea typeface="標楷體" pitchFamily="65" charset="-120"/>
                        </a:defRPr>
                      </a:lvl4pPr>
                      <a:lvl5pPr marL="2057400" indent="-228600">
                        <a:spcBef>
                          <a:spcPct val="20000"/>
                        </a:spcBef>
                        <a:defRPr kumimoji="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defRPr kumimoji="1">
                          <a:solidFill>
                            <a:schemeClr val="tx1"/>
                          </a:solidFill>
                          <a:latin typeface="Arial" pitchFamily="34" charset="0"/>
                          <a:ea typeface="標楷體" pitchFamily="65"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600" b="1" i="0" u="none" strike="noStrike" kern="1200" cap="none" normalizeH="0" baseline="0" smtClean="0">
                          <a:ln>
                            <a:noFill/>
                          </a:ln>
                          <a:solidFill>
                            <a:schemeClr val="tx1"/>
                          </a:solidFill>
                          <a:effectLst/>
                          <a:latin typeface="Microsoft JhengHei" pitchFamily="34" charset="-120"/>
                          <a:ea typeface="Microsoft JhengHei" pitchFamily="34" charset="-120"/>
                          <a:cs typeface="Times New Roman" pitchFamily="18" charset="0"/>
                        </a:rPr>
                        <a:t>96</a:t>
                      </a:r>
                      <a:r>
                        <a:rPr kumimoji="0" lang="zh-TW" altLang="zh-CN" sz="1600" b="1" i="0" u="none" strike="noStrike" kern="1200" cap="none" normalizeH="0" baseline="0" smtClean="0">
                          <a:ln>
                            <a:noFill/>
                          </a:ln>
                          <a:solidFill>
                            <a:schemeClr val="tx1"/>
                          </a:solidFill>
                          <a:effectLst/>
                          <a:latin typeface="Microsoft JhengHei" pitchFamily="34" charset="-120"/>
                          <a:ea typeface="Microsoft JhengHei" pitchFamily="34" charset="-120"/>
                          <a:cs typeface="Times New Roman" pitchFamily="18" charset="0"/>
                        </a:rPr>
                        <a:t>年</a:t>
                      </a:r>
                    </a:p>
                  </a:txBody>
                  <a:tcPr marL="68596" marR="685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標楷體" pitchFamily="65" charset="-120"/>
                        </a:defRPr>
                      </a:lvl1pPr>
                      <a:lvl2pPr marL="742950" indent="-285750">
                        <a:spcBef>
                          <a:spcPct val="20000"/>
                        </a:spcBef>
                        <a:defRPr kumimoji="1" sz="2400">
                          <a:solidFill>
                            <a:schemeClr val="tx1"/>
                          </a:solidFill>
                          <a:latin typeface="Arial" pitchFamily="34" charset="0"/>
                          <a:ea typeface="標楷體" pitchFamily="65" charset="-120"/>
                        </a:defRPr>
                      </a:lvl2pPr>
                      <a:lvl3pPr marL="1143000" indent="-228600">
                        <a:spcBef>
                          <a:spcPct val="20000"/>
                        </a:spcBef>
                        <a:defRPr kumimoji="1" sz="2000">
                          <a:solidFill>
                            <a:schemeClr val="tx1"/>
                          </a:solidFill>
                          <a:latin typeface="Arial" pitchFamily="34" charset="0"/>
                          <a:ea typeface="標楷體" pitchFamily="65" charset="-120"/>
                        </a:defRPr>
                      </a:lvl3pPr>
                      <a:lvl4pPr marL="1600200" indent="-228600">
                        <a:spcBef>
                          <a:spcPct val="20000"/>
                        </a:spcBef>
                        <a:defRPr kumimoji="1">
                          <a:solidFill>
                            <a:schemeClr val="tx1"/>
                          </a:solidFill>
                          <a:latin typeface="Arial" pitchFamily="34" charset="0"/>
                          <a:ea typeface="標楷體" pitchFamily="65" charset="-120"/>
                        </a:defRPr>
                      </a:lvl4pPr>
                      <a:lvl5pPr marL="2057400" indent="-228600">
                        <a:spcBef>
                          <a:spcPct val="20000"/>
                        </a:spcBef>
                        <a:defRPr kumimoji="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defRPr kumimoji="1">
                          <a:solidFill>
                            <a:schemeClr val="tx1"/>
                          </a:solidFill>
                          <a:latin typeface="Arial" pitchFamily="34" charset="0"/>
                          <a:ea typeface="標楷體" pitchFamily="65"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45</a:t>
                      </a:r>
                      <a:endParaRPr kumimoji="0" lang="zh-TW" altLang="zh-TW" sz="1600" b="1" i="0" u="none" strike="noStrike"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endParaRPr>
                    </a:p>
                  </a:txBody>
                  <a:tcPr marL="68596" marR="685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521">
                <a:tc>
                  <a:txBody>
                    <a:bodyPr/>
                    <a:lstStyle>
                      <a:lvl1pPr>
                        <a:spcBef>
                          <a:spcPct val="20000"/>
                        </a:spcBef>
                        <a:defRPr kumimoji="1" sz="2800">
                          <a:solidFill>
                            <a:schemeClr val="tx1"/>
                          </a:solidFill>
                          <a:latin typeface="Arial" pitchFamily="34" charset="0"/>
                          <a:ea typeface="標楷體" pitchFamily="65" charset="-120"/>
                        </a:defRPr>
                      </a:lvl1pPr>
                      <a:lvl2pPr marL="742950" indent="-285750">
                        <a:spcBef>
                          <a:spcPct val="20000"/>
                        </a:spcBef>
                        <a:defRPr kumimoji="1" sz="2400">
                          <a:solidFill>
                            <a:schemeClr val="tx1"/>
                          </a:solidFill>
                          <a:latin typeface="Arial" pitchFamily="34" charset="0"/>
                          <a:ea typeface="標楷體" pitchFamily="65" charset="-120"/>
                        </a:defRPr>
                      </a:lvl2pPr>
                      <a:lvl3pPr marL="1143000" indent="-228600">
                        <a:spcBef>
                          <a:spcPct val="20000"/>
                        </a:spcBef>
                        <a:defRPr kumimoji="1" sz="2000">
                          <a:solidFill>
                            <a:schemeClr val="tx1"/>
                          </a:solidFill>
                          <a:latin typeface="Arial" pitchFamily="34" charset="0"/>
                          <a:ea typeface="標楷體" pitchFamily="65" charset="-120"/>
                        </a:defRPr>
                      </a:lvl3pPr>
                      <a:lvl4pPr marL="1600200" indent="-228600">
                        <a:spcBef>
                          <a:spcPct val="20000"/>
                        </a:spcBef>
                        <a:defRPr kumimoji="1">
                          <a:solidFill>
                            <a:schemeClr val="tx1"/>
                          </a:solidFill>
                          <a:latin typeface="Arial" pitchFamily="34" charset="0"/>
                          <a:ea typeface="標楷體" pitchFamily="65" charset="-120"/>
                        </a:defRPr>
                      </a:lvl4pPr>
                      <a:lvl5pPr marL="2057400" indent="-228600">
                        <a:spcBef>
                          <a:spcPct val="20000"/>
                        </a:spcBef>
                        <a:defRPr kumimoji="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defRPr kumimoji="1">
                          <a:solidFill>
                            <a:schemeClr val="tx1"/>
                          </a:solidFill>
                          <a:latin typeface="Arial" pitchFamily="34" charset="0"/>
                          <a:ea typeface="標楷體" pitchFamily="65"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600" b="1" i="0" u="none" strike="noStrike" kern="1200"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97</a:t>
                      </a:r>
                      <a:r>
                        <a:rPr kumimoji="0" lang="zh-TW" altLang="zh-CN" sz="1600" b="1" i="0" u="none" strike="noStrike" kern="1200"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年</a:t>
                      </a:r>
                    </a:p>
                  </a:txBody>
                  <a:tcPr marL="68596" marR="685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標楷體" pitchFamily="65" charset="-120"/>
                        </a:defRPr>
                      </a:lvl1pPr>
                      <a:lvl2pPr marL="742950" indent="-285750">
                        <a:spcBef>
                          <a:spcPct val="20000"/>
                        </a:spcBef>
                        <a:defRPr kumimoji="1" sz="2400">
                          <a:solidFill>
                            <a:schemeClr val="tx1"/>
                          </a:solidFill>
                          <a:latin typeface="Arial" pitchFamily="34" charset="0"/>
                          <a:ea typeface="標楷體" pitchFamily="65" charset="-120"/>
                        </a:defRPr>
                      </a:lvl2pPr>
                      <a:lvl3pPr marL="1143000" indent="-228600">
                        <a:spcBef>
                          <a:spcPct val="20000"/>
                        </a:spcBef>
                        <a:defRPr kumimoji="1" sz="2000">
                          <a:solidFill>
                            <a:schemeClr val="tx1"/>
                          </a:solidFill>
                          <a:latin typeface="Arial" pitchFamily="34" charset="0"/>
                          <a:ea typeface="標楷體" pitchFamily="65" charset="-120"/>
                        </a:defRPr>
                      </a:lvl3pPr>
                      <a:lvl4pPr marL="1600200" indent="-228600">
                        <a:spcBef>
                          <a:spcPct val="20000"/>
                        </a:spcBef>
                        <a:defRPr kumimoji="1">
                          <a:solidFill>
                            <a:schemeClr val="tx1"/>
                          </a:solidFill>
                          <a:latin typeface="Arial" pitchFamily="34" charset="0"/>
                          <a:ea typeface="標楷體" pitchFamily="65" charset="-120"/>
                        </a:defRPr>
                      </a:lvl4pPr>
                      <a:lvl5pPr marL="2057400" indent="-228600">
                        <a:spcBef>
                          <a:spcPct val="20000"/>
                        </a:spcBef>
                        <a:defRPr kumimoji="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defRPr kumimoji="1">
                          <a:solidFill>
                            <a:schemeClr val="tx1"/>
                          </a:solidFill>
                          <a:latin typeface="Arial" pitchFamily="34" charset="0"/>
                          <a:ea typeface="標楷體" pitchFamily="65"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58</a:t>
                      </a:r>
                      <a:endParaRPr kumimoji="0" lang="zh-TW" altLang="zh-TW" sz="1600" b="1" i="0" u="none" strike="noStrike"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endParaRPr>
                    </a:p>
                  </a:txBody>
                  <a:tcPr marL="68596" marR="685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521">
                <a:tc>
                  <a:txBody>
                    <a:bodyPr/>
                    <a:lstStyle>
                      <a:lvl1pPr>
                        <a:spcBef>
                          <a:spcPct val="20000"/>
                        </a:spcBef>
                        <a:defRPr kumimoji="1" sz="2800">
                          <a:solidFill>
                            <a:schemeClr val="tx1"/>
                          </a:solidFill>
                          <a:latin typeface="Arial" pitchFamily="34" charset="0"/>
                          <a:ea typeface="標楷體" pitchFamily="65" charset="-120"/>
                        </a:defRPr>
                      </a:lvl1pPr>
                      <a:lvl2pPr marL="742950" indent="-285750">
                        <a:spcBef>
                          <a:spcPct val="20000"/>
                        </a:spcBef>
                        <a:defRPr kumimoji="1" sz="2400">
                          <a:solidFill>
                            <a:schemeClr val="tx1"/>
                          </a:solidFill>
                          <a:latin typeface="Arial" pitchFamily="34" charset="0"/>
                          <a:ea typeface="標楷體" pitchFamily="65" charset="-120"/>
                        </a:defRPr>
                      </a:lvl2pPr>
                      <a:lvl3pPr marL="1143000" indent="-228600">
                        <a:spcBef>
                          <a:spcPct val="20000"/>
                        </a:spcBef>
                        <a:defRPr kumimoji="1" sz="2000">
                          <a:solidFill>
                            <a:schemeClr val="tx1"/>
                          </a:solidFill>
                          <a:latin typeface="Arial" pitchFamily="34" charset="0"/>
                          <a:ea typeface="標楷體" pitchFamily="65" charset="-120"/>
                        </a:defRPr>
                      </a:lvl3pPr>
                      <a:lvl4pPr marL="1600200" indent="-228600">
                        <a:spcBef>
                          <a:spcPct val="20000"/>
                        </a:spcBef>
                        <a:defRPr kumimoji="1">
                          <a:solidFill>
                            <a:schemeClr val="tx1"/>
                          </a:solidFill>
                          <a:latin typeface="Arial" pitchFamily="34" charset="0"/>
                          <a:ea typeface="標楷體" pitchFamily="65" charset="-120"/>
                        </a:defRPr>
                      </a:lvl4pPr>
                      <a:lvl5pPr marL="2057400" indent="-228600">
                        <a:spcBef>
                          <a:spcPct val="20000"/>
                        </a:spcBef>
                        <a:defRPr kumimoji="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defRPr kumimoji="1">
                          <a:solidFill>
                            <a:schemeClr val="tx1"/>
                          </a:solidFill>
                          <a:latin typeface="Arial" pitchFamily="34" charset="0"/>
                          <a:ea typeface="標楷體" pitchFamily="65"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600" b="1" i="0" u="none" strike="noStrike" kern="1200"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98</a:t>
                      </a:r>
                      <a:r>
                        <a:rPr kumimoji="0" lang="zh-TW" altLang="zh-CN" sz="1600" b="1" i="0" u="none" strike="noStrike" kern="1200"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年</a:t>
                      </a:r>
                    </a:p>
                  </a:txBody>
                  <a:tcPr marL="68596" marR="685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標楷體" pitchFamily="65" charset="-120"/>
                        </a:defRPr>
                      </a:lvl1pPr>
                      <a:lvl2pPr marL="742950" indent="-285750">
                        <a:spcBef>
                          <a:spcPct val="20000"/>
                        </a:spcBef>
                        <a:defRPr kumimoji="1" sz="2400">
                          <a:solidFill>
                            <a:schemeClr val="tx1"/>
                          </a:solidFill>
                          <a:latin typeface="Arial" pitchFamily="34" charset="0"/>
                          <a:ea typeface="標楷體" pitchFamily="65" charset="-120"/>
                        </a:defRPr>
                      </a:lvl2pPr>
                      <a:lvl3pPr marL="1143000" indent="-228600">
                        <a:spcBef>
                          <a:spcPct val="20000"/>
                        </a:spcBef>
                        <a:defRPr kumimoji="1" sz="2000">
                          <a:solidFill>
                            <a:schemeClr val="tx1"/>
                          </a:solidFill>
                          <a:latin typeface="Arial" pitchFamily="34" charset="0"/>
                          <a:ea typeface="標楷體" pitchFamily="65" charset="-120"/>
                        </a:defRPr>
                      </a:lvl3pPr>
                      <a:lvl4pPr marL="1600200" indent="-228600">
                        <a:spcBef>
                          <a:spcPct val="20000"/>
                        </a:spcBef>
                        <a:defRPr kumimoji="1">
                          <a:solidFill>
                            <a:schemeClr val="tx1"/>
                          </a:solidFill>
                          <a:latin typeface="Arial" pitchFamily="34" charset="0"/>
                          <a:ea typeface="標楷體" pitchFamily="65" charset="-120"/>
                        </a:defRPr>
                      </a:lvl4pPr>
                      <a:lvl5pPr marL="2057400" indent="-228600">
                        <a:spcBef>
                          <a:spcPct val="20000"/>
                        </a:spcBef>
                        <a:defRPr kumimoji="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defRPr kumimoji="1">
                          <a:solidFill>
                            <a:schemeClr val="tx1"/>
                          </a:solidFill>
                          <a:latin typeface="Arial" pitchFamily="34" charset="0"/>
                          <a:ea typeface="標楷體" pitchFamily="65"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51</a:t>
                      </a:r>
                      <a:endParaRPr kumimoji="0" lang="zh-TW" altLang="zh-TW" sz="1600" b="1" i="0" u="none" strike="noStrike"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endParaRPr>
                    </a:p>
                  </a:txBody>
                  <a:tcPr marL="68596" marR="685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521">
                <a:tc>
                  <a:txBody>
                    <a:bodyPr/>
                    <a:lstStyle>
                      <a:lvl1pPr>
                        <a:spcBef>
                          <a:spcPct val="20000"/>
                        </a:spcBef>
                        <a:defRPr kumimoji="1" sz="2800">
                          <a:solidFill>
                            <a:schemeClr val="tx1"/>
                          </a:solidFill>
                          <a:latin typeface="Arial" pitchFamily="34" charset="0"/>
                          <a:ea typeface="標楷體" pitchFamily="65" charset="-120"/>
                        </a:defRPr>
                      </a:lvl1pPr>
                      <a:lvl2pPr marL="742950" indent="-285750">
                        <a:spcBef>
                          <a:spcPct val="20000"/>
                        </a:spcBef>
                        <a:defRPr kumimoji="1" sz="2400">
                          <a:solidFill>
                            <a:schemeClr val="tx1"/>
                          </a:solidFill>
                          <a:latin typeface="Arial" pitchFamily="34" charset="0"/>
                          <a:ea typeface="標楷體" pitchFamily="65" charset="-120"/>
                        </a:defRPr>
                      </a:lvl2pPr>
                      <a:lvl3pPr marL="1143000" indent="-228600">
                        <a:spcBef>
                          <a:spcPct val="20000"/>
                        </a:spcBef>
                        <a:defRPr kumimoji="1" sz="2000">
                          <a:solidFill>
                            <a:schemeClr val="tx1"/>
                          </a:solidFill>
                          <a:latin typeface="Arial" pitchFamily="34" charset="0"/>
                          <a:ea typeface="標楷體" pitchFamily="65" charset="-120"/>
                        </a:defRPr>
                      </a:lvl3pPr>
                      <a:lvl4pPr marL="1600200" indent="-228600">
                        <a:spcBef>
                          <a:spcPct val="20000"/>
                        </a:spcBef>
                        <a:defRPr kumimoji="1">
                          <a:solidFill>
                            <a:schemeClr val="tx1"/>
                          </a:solidFill>
                          <a:latin typeface="Arial" pitchFamily="34" charset="0"/>
                          <a:ea typeface="標楷體" pitchFamily="65" charset="-120"/>
                        </a:defRPr>
                      </a:lvl4pPr>
                      <a:lvl5pPr marL="2057400" indent="-228600">
                        <a:spcBef>
                          <a:spcPct val="20000"/>
                        </a:spcBef>
                        <a:defRPr kumimoji="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defRPr kumimoji="1">
                          <a:solidFill>
                            <a:schemeClr val="tx1"/>
                          </a:solidFill>
                          <a:latin typeface="Arial" pitchFamily="34" charset="0"/>
                          <a:ea typeface="標楷體" pitchFamily="65"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600" b="1" i="0" u="none" strike="noStrike" kern="1200"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99</a:t>
                      </a:r>
                      <a:r>
                        <a:rPr kumimoji="0" lang="zh-TW" altLang="zh-CN" sz="1600" b="1" i="0" u="none" strike="noStrike" kern="1200"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年</a:t>
                      </a:r>
                    </a:p>
                  </a:txBody>
                  <a:tcPr marL="68596" marR="685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標楷體" pitchFamily="65" charset="-120"/>
                        </a:defRPr>
                      </a:lvl1pPr>
                      <a:lvl2pPr marL="742950" indent="-285750">
                        <a:spcBef>
                          <a:spcPct val="20000"/>
                        </a:spcBef>
                        <a:defRPr kumimoji="1" sz="2400">
                          <a:solidFill>
                            <a:schemeClr val="tx1"/>
                          </a:solidFill>
                          <a:latin typeface="Arial" pitchFamily="34" charset="0"/>
                          <a:ea typeface="標楷體" pitchFamily="65" charset="-120"/>
                        </a:defRPr>
                      </a:lvl2pPr>
                      <a:lvl3pPr marL="1143000" indent="-228600">
                        <a:spcBef>
                          <a:spcPct val="20000"/>
                        </a:spcBef>
                        <a:defRPr kumimoji="1" sz="2000">
                          <a:solidFill>
                            <a:schemeClr val="tx1"/>
                          </a:solidFill>
                          <a:latin typeface="Arial" pitchFamily="34" charset="0"/>
                          <a:ea typeface="標楷體" pitchFamily="65" charset="-120"/>
                        </a:defRPr>
                      </a:lvl3pPr>
                      <a:lvl4pPr marL="1600200" indent="-228600">
                        <a:spcBef>
                          <a:spcPct val="20000"/>
                        </a:spcBef>
                        <a:defRPr kumimoji="1">
                          <a:solidFill>
                            <a:schemeClr val="tx1"/>
                          </a:solidFill>
                          <a:latin typeface="Arial" pitchFamily="34" charset="0"/>
                          <a:ea typeface="標楷體" pitchFamily="65" charset="-120"/>
                        </a:defRPr>
                      </a:lvl4pPr>
                      <a:lvl5pPr marL="2057400" indent="-228600">
                        <a:spcBef>
                          <a:spcPct val="20000"/>
                        </a:spcBef>
                        <a:defRPr kumimoji="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defRPr kumimoji="1">
                          <a:solidFill>
                            <a:schemeClr val="tx1"/>
                          </a:solidFill>
                          <a:latin typeface="Arial" pitchFamily="34" charset="0"/>
                          <a:ea typeface="標楷體" pitchFamily="65"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81</a:t>
                      </a:r>
                      <a:endParaRPr kumimoji="0" lang="zh-TW" altLang="zh-TW" sz="1600" b="1" i="0" u="none" strike="noStrike"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endParaRPr>
                    </a:p>
                  </a:txBody>
                  <a:tcPr marL="68596" marR="685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521">
                <a:tc>
                  <a:txBody>
                    <a:bodyPr/>
                    <a:lstStyle>
                      <a:lvl1pPr>
                        <a:spcBef>
                          <a:spcPct val="20000"/>
                        </a:spcBef>
                        <a:defRPr kumimoji="1" sz="2800">
                          <a:solidFill>
                            <a:schemeClr val="tx1"/>
                          </a:solidFill>
                          <a:latin typeface="Arial" pitchFamily="34" charset="0"/>
                          <a:ea typeface="標楷體" pitchFamily="65" charset="-120"/>
                        </a:defRPr>
                      </a:lvl1pPr>
                      <a:lvl2pPr marL="742950" indent="-285750">
                        <a:spcBef>
                          <a:spcPct val="20000"/>
                        </a:spcBef>
                        <a:defRPr kumimoji="1" sz="2400">
                          <a:solidFill>
                            <a:schemeClr val="tx1"/>
                          </a:solidFill>
                          <a:latin typeface="Arial" pitchFamily="34" charset="0"/>
                          <a:ea typeface="標楷體" pitchFamily="65" charset="-120"/>
                        </a:defRPr>
                      </a:lvl2pPr>
                      <a:lvl3pPr marL="1143000" indent="-228600">
                        <a:spcBef>
                          <a:spcPct val="20000"/>
                        </a:spcBef>
                        <a:defRPr kumimoji="1" sz="2000">
                          <a:solidFill>
                            <a:schemeClr val="tx1"/>
                          </a:solidFill>
                          <a:latin typeface="Arial" pitchFamily="34" charset="0"/>
                          <a:ea typeface="標楷體" pitchFamily="65" charset="-120"/>
                        </a:defRPr>
                      </a:lvl3pPr>
                      <a:lvl4pPr marL="1600200" indent="-228600">
                        <a:spcBef>
                          <a:spcPct val="20000"/>
                        </a:spcBef>
                        <a:defRPr kumimoji="1">
                          <a:solidFill>
                            <a:schemeClr val="tx1"/>
                          </a:solidFill>
                          <a:latin typeface="Arial" pitchFamily="34" charset="0"/>
                          <a:ea typeface="標楷體" pitchFamily="65" charset="-120"/>
                        </a:defRPr>
                      </a:lvl4pPr>
                      <a:lvl5pPr marL="2057400" indent="-228600">
                        <a:spcBef>
                          <a:spcPct val="20000"/>
                        </a:spcBef>
                        <a:defRPr kumimoji="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defRPr kumimoji="1">
                          <a:solidFill>
                            <a:schemeClr val="tx1"/>
                          </a:solidFill>
                          <a:latin typeface="Arial" pitchFamily="34" charset="0"/>
                          <a:ea typeface="標楷體" pitchFamily="65"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600" b="1" i="0" u="none" strike="noStrike" kern="1200"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100</a:t>
                      </a:r>
                      <a:r>
                        <a:rPr kumimoji="0" lang="zh-TW" altLang="zh-CN" sz="1600" b="1" i="0" u="none" strike="noStrike" kern="1200"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年</a:t>
                      </a:r>
                    </a:p>
                  </a:txBody>
                  <a:tcPr marL="68596" marR="685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標楷體" pitchFamily="65" charset="-120"/>
                        </a:defRPr>
                      </a:lvl1pPr>
                      <a:lvl2pPr marL="742950" indent="-285750">
                        <a:spcBef>
                          <a:spcPct val="20000"/>
                        </a:spcBef>
                        <a:defRPr kumimoji="1" sz="2400">
                          <a:solidFill>
                            <a:schemeClr val="tx1"/>
                          </a:solidFill>
                          <a:latin typeface="Arial" pitchFamily="34" charset="0"/>
                          <a:ea typeface="標楷體" pitchFamily="65" charset="-120"/>
                        </a:defRPr>
                      </a:lvl2pPr>
                      <a:lvl3pPr marL="1143000" indent="-228600">
                        <a:spcBef>
                          <a:spcPct val="20000"/>
                        </a:spcBef>
                        <a:defRPr kumimoji="1" sz="2000">
                          <a:solidFill>
                            <a:schemeClr val="tx1"/>
                          </a:solidFill>
                          <a:latin typeface="Arial" pitchFamily="34" charset="0"/>
                          <a:ea typeface="標楷體" pitchFamily="65" charset="-120"/>
                        </a:defRPr>
                      </a:lvl3pPr>
                      <a:lvl4pPr marL="1600200" indent="-228600">
                        <a:spcBef>
                          <a:spcPct val="20000"/>
                        </a:spcBef>
                        <a:defRPr kumimoji="1">
                          <a:solidFill>
                            <a:schemeClr val="tx1"/>
                          </a:solidFill>
                          <a:latin typeface="Arial" pitchFamily="34" charset="0"/>
                          <a:ea typeface="標楷體" pitchFamily="65" charset="-120"/>
                        </a:defRPr>
                      </a:lvl4pPr>
                      <a:lvl5pPr marL="2057400" indent="-228600">
                        <a:spcBef>
                          <a:spcPct val="20000"/>
                        </a:spcBef>
                        <a:defRPr kumimoji="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defRPr kumimoji="1">
                          <a:solidFill>
                            <a:schemeClr val="tx1"/>
                          </a:solidFill>
                          <a:latin typeface="Arial" pitchFamily="34" charset="0"/>
                          <a:ea typeface="標楷體" pitchFamily="65"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87</a:t>
                      </a:r>
                      <a:endParaRPr kumimoji="0" lang="zh-TW" altLang="zh-TW" sz="1600" b="1" i="0" u="none" strike="noStrike"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endParaRPr>
                    </a:p>
                  </a:txBody>
                  <a:tcPr marL="68596" marR="685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521">
                <a:tc>
                  <a:txBody>
                    <a:bodyPr/>
                    <a:lstStyle>
                      <a:lvl1pPr>
                        <a:spcBef>
                          <a:spcPct val="20000"/>
                        </a:spcBef>
                        <a:defRPr kumimoji="1" sz="2800">
                          <a:solidFill>
                            <a:schemeClr val="tx1"/>
                          </a:solidFill>
                          <a:latin typeface="Arial" pitchFamily="34" charset="0"/>
                          <a:ea typeface="標楷體" pitchFamily="65" charset="-120"/>
                        </a:defRPr>
                      </a:lvl1pPr>
                      <a:lvl2pPr marL="742950" indent="-285750">
                        <a:spcBef>
                          <a:spcPct val="20000"/>
                        </a:spcBef>
                        <a:defRPr kumimoji="1" sz="2400">
                          <a:solidFill>
                            <a:schemeClr val="tx1"/>
                          </a:solidFill>
                          <a:latin typeface="Arial" pitchFamily="34" charset="0"/>
                          <a:ea typeface="標楷體" pitchFamily="65" charset="-120"/>
                        </a:defRPr>
                      </a:lvl2pPr>
                      <a:lvl3pPr marL="1143000" indent="-228600">
                        <a:spcBef>
                          <a:spcPct val="20000"/>
                        </a:spcBef>
                        <a:defRPr kumimoji="1" sz="2000">
                          <a:solidFill>
                            <a:schemeClr val="tx1"/>
                          </a:solidFill>
                          <a:latin typeface="Arial" pitchFamily="34" charset="0"/>
                          <a:ea typeface="標楷體" pitchFamily="65" charset="-120"/>
                        </a:defRPr>
                      </a:lvl3pPr>
                      <a:lvl4pPr marL="1600200" indent="-228600">
                        <a:spcBef>
                          <a:spcPct val="20000"/>
                        </a:spcBef>
                        <a:defRPr kumimoji="1">
                          <a:solidFill>
                            <a:schemeClr val="tx1"/>
                          </a:solidFill>
                          <a:latin typeface="Arial" pitchFamily="34" charset="0"/>
                          <a:ea typeface="標楷體" pitchFamily="65" charset="-120"/>
                        </a:defRPr>
                      </a:lvl4pPr>
                      <a:lvl5pPr marL="2057400" indent="-228600">
                        <a:spcBef>
                          <a:spcPct val="20000"/>
                        </a:spcBef>
                        <a:defRPr kumimoji="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defRPr kumimoji="1">
                          <a:solidFill>
                            <a:schemeClr val="tx1"/>
                          </a:solidFill>
                          <a:latin typeface="Arial" pitchFamily="34" charset="0"/>
                          <a:ea typeface="標楷體" pitchFamily="65"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600" b="1" i="0" u="none" strike="noStrike" kern="1200"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101</a:t>
                      </a:r>
                      <a:r>
                        <a:rPr kumimoji="0" lang="zh-TW" altLang="zh-CN" sz="1600" b="1" i="0" u="none" strike="noStrike" kern="1200"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年</a:t>
                      </a:r>
                    </a:p>
                  </a:txBody>
                  <a:tcPr marL="68596" marR="685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標楷體" pitchFamily="65" charset="-120"/>
                        </a:defRPr>
                      </a:lvl1pPr>
                      <a:lvl2pPr marL="742950" indent="-285750">
                        <a:spcBef>
                          <a:spcPct val="20000"/>
                        </a:spcBef>
                        <a:defRPr kumimoji="1" sz="2400">
                          <a:solidFill>
                            <a:schemeClr val="tx1"/>
                          </a:solidFill>
                          <a:latin typeface="Arial" pitchFamily="34" charset="0"/>
                          <a:ea typeface="標楷體" pitchFamily="65" charset="-120"/>
                        </a:defRPr>
                      </a:lvl2pPr>
                      <a:lvl3pPr marL="1143000" indent="-228600">
                        <a:spcBef>
                          <a:spcPct val="20000"/>
                        </a:spcBef>
                        <a:defRPr kumimoji="1" sz="2000">
                          <a:solidFill>
                            <a:schemeClr val="tx1"/>
                          </a:solidFill>
                          <a:latin typeface="Arial" pitchFamily="34" charset="0"/>
                          <a:ea typeface="標楷體" pitchFamily="65" charset="-120"/>
                        </a:defRPr>
                      </a:lvl3pPr>
                      <a:lvl4pPr marL="1600200" indent="-228600">
                        <a:spcBef>
                          <a:spcPct val="20000"/>
                        </a:spcBef>
                        <a:defRPr kumimoji="1">
                          <a:solidFill>
                            <a:schemeClr val="tx1"/>
                          </a:solidFill>
                          <a:latin typeface="Arial" pitchFamily="34" charset="0"/>
                          <a:ea typeface="標楷體" pitchFamily="65" charset="-120"/>
                        </a:defRPr>
                      </a:lvl4pPr>
                      <a:lvl5pPr marL="2057400" indent="-228600">
                        <a:spcBef>
                          <a:spcPct val="20000"/>
                        </a:spcBef>
                        <a:defRPr kumimoji="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defRPr kumimoji="1">
                          <a:solidFill>
                            <a:schemeClr val="tx1"/>
                          </a:solidFill>
                          <a:latin typeface="Arial" pitchFamily="34" charset="0"/>
                          <a:ea typeface="標楷體" pitchFamily="65"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95</a:t>
                      </a:r>
                      <a:endParaRPr kumimoji="0" lang="zh-TW" altLang="zh-TW" sz="1600" b="1" i="0" u="none" strike="noStrike"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endParaRPr>
                    </a:p>
                  </a:txBody>
                  <a:tcPr marL="68596" marR="685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521">
                <a:tc>
                  <a:txBody>
                    <a:bodyPr/>
                    <a:lstStyle>
                      <a:lvl1pPr>
                        <a:spcBef>
                          <a:spcPct val="20000"/>
                        </a:spcBef>
                        <a:defRPr kumimoji="1" sz="2800">
                          <a:solidFill>
                            <a:schemeClr val="tx1"/>
                          </a:solidFill>
                          <a:latin typeface="Arial" pitchFamily="34" charset="0"/>
                          <a:ea typeface="標楷體" pitchFamily="65" charset="-120"/>
                        </a:defRPr>
                      </a:lvl1pPr>
                      <a:lvl2pPr marL="742950" indent="-285750">
                        <a:spcBef>
                          <a:spcPct val="20000"/>
                        </a:spcBef>
                        <a:defRPr kumimoji="1" sz="2400">
                          <a:solidFill>
                            <a:schemeClr val="tx1"/>
                          </a:solidFill>
                          <a:latin typeface="Arial" pitchFamily="34" charset="0"/>
                          <a:ea typeface="標楷體" pitchFamily="65" charset="-120"/>
                        </a:defRPr>
                      </a:lvl2pPr>
                      <a:lvl3pPr marL="1143000" indent="-228600">
                        <a:spcBef>
                          <a:spcPct val="20000"/>
                        </a:spcBef>
                        <a:defRPr kumimoji="1" sz="2000">
                          <a:solidFill>
                            <a:schemeClr val="tx1"/>
                          </a:solidFill>
                          <a:latin typeface="Arial" pitchFamily="34" charset="0"/>
                          <a:ea typeface="標楷體" pitchFamily="65" charset="-120"/>
                        </a:defRPr>
                      </a:lvl3pPr>
                      <a:lvl4pPr marL="1600200" indent="-228600">
                        <a:spcBef>
                          <a:spcPct val="20000"/>
                        </a:spcBef>
                        <a:defRPr kumimoji="1">
                          <a:solidFill>
                            <a:schemeClr val="tx1"/>
                          </a:solidFill>
                          <a:latin typeface="Arial" pitchFamily="34" charset="0"/>
                          <a:ea typeface="標楷體" pitchFamily="65" charset="-120"/>
                        </a:defRPr>
                      </a:lvl4pPr>
                      <a:lvl5pPr marL="2057400" indent="-228600">
                        <a:spcBef>
                          <a:spcPct val="20000"/>
                        </a:spcBef>
                        <a:defRPr kumimoji="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defRPr kumimoji="1">
                          <a:solidFill>
                            <a:schemeClr val="tx1"/>
                          </a:solidFill>
                          <a:latin typeface="Arial" pitchFamily="34" charset="0"/>
                          <a:ea typeface="標楷體" pitchFamily="65"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600" b="1" i="0" u="none" strike="noStrike" kern="1200"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102</a:t>
                      </a:r>
                      <a:r>
                        <a:rPr kumimoji="0" lang="zh-TW" altLang="zh-CN" sz="1600" b="1" i="0" u="none" strike="noStrike" kern="1200"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年</a:t>
                      </a:r>
                    </a:p>
                  </a:txBody>
                  <a:tcPr marL="68596" marR="685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標楷體" pitchFamily="65" charset="-120"/>
                        </a:defRPr>
                      </a:lvl1pPr>
                      <a:lvl2pPr marL="742950" indent="-285750">
                        <a:spcBef>
                          <a:spcPct val="20000"/>
                        </a:spcBef>
                        <a:defRPr kumimoji="1" sz="2400">
                          <a:solidFill>
                            <a:schemeClr val="tx1"/>
                          </a:solidFill>
                          <a:latin typeface="Arial" pitchFamily="34" charset="0"/>
                          <a:ea typeface="標楷體" pitchFamily="65" charset="-120"/>
                        </a:defRPr>
                      </a:lvl2pPr>
                      <a:lvl3pPr marL="1143000" indent="-228600">
                        <a:spcBef>
                          <a:spcPct val="20000"/>
                        </a:spcBef>
                        <a:defRPr kumimoji="1" sz="2000">
                          <a:solidFill>
                            <a:schemeClr val="tx1"/>
                          </a:solidFill>
                          <a:latin typeface="Arial" pitchFamily="34" charset="0"/>
                          <a:ea typeface="標楷體" pitchFamily="65" charset="-120"/>
                        </a:defRPr>
                      </a:lvl3pPr>
                      <a:lvl4pPr marL="1600200" indent="-228600">
                        <a:spcBef>
                          <a:spcPct val="20000"/>
                        </a:spcBef>
                        <a:defRPr kumimoji="1">
                          <a:solidFill>
                            <a:schemeClr val="tx1"/>
                          </a:solidFill>
                          <a:latin typeface="Arial" pitchFamily="34" charset="0"/>
                          <a:ea typeface="標楷體" pitchFamily="65" charset="-120"/>
                        </a:defRPr>
                      </a:lvl4pPr>
                      <a:lvl5pPr marL="2057400" indent="-228600">
                        <a:spcBef>
                          <a:spcPct val="20000"/>
                        </a:spcBef>
                        <a:defRPr kumimoji="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defRPr kumimoji="1">
                          <a:solidFill>
                            <a:schemeClr val="tx1"/>
                          </a:solidFill>
                          <a:latin typeface="Arial" pitchFamily="34" charset="0"/>
                          <a:ea typeface="標楷體" pitchFamily="65"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rPr>
                        <a:t>92</a:t>
                      </a:r>
                      <a:endParaRPr kumimoji="0" lang="zh-TW" altLang="zh-TW" sz="1600" b="1" i="0" u="none" strike="noStrike" cap="none" normalizeH="0" baseline="0" dirty="0" smtClean="0">
                        <a:ln>
                          <a:noFill/>
                        </a:ln>
                        <a:solidFill>
                          <a:schemeClr val="tx1"/>
                        </a:solidFill>
                        <a:effectLst/>
                        <a:latin typeface="Microsoft JhengHei" pitchFamily="34" charset="-120"/>
                        <a:ea typeface="Microsoft JhengHei" pitchFamily="34" charset="-120"/>
                        <a:cs typeface="Times New Roman" pitchFamily="18" charset="0"/>
                      </a:endParaRPr>
                    </a:p>
                  </a:txBody>
                  <a:tcPr marL="68596" marR="685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3186" name="Rectangle 2"/>
          <p:cNvSpPr>
            <a:spLocks noChangeArrowheads="1"/>
          </p:cNvSpPr>
          <p:nvPr/>
        </p:nvSpPr>
        <p:spPr bwMode="auto">
          <a:xfrm>
            <a:off x="2" y="-184666"/>
            <a:ext cx="18473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fontAlgn="auto">
              <a:spcBef>
                <a:spcPts val="0"/>
              </a:spcBef>
              <a:spcAft>
                <a:spcPts val="0"/>
              </a:spcAft>
              <a:buFontTx/>
              <a:buNone/>
              <a:defRPr/>
            </a:pPr>
            <a:endParaRPr lang="zh-TW" altLang="en-US">
              <a:solidFill>
                <a:prstClr val="black"/>
              </a:solidFill>
              <a:latin typeface="Arial" charset="0"/>
              <a:ea typeface="新細明體" charset="-120"/>
            </a:endParaRPr>
          </a:p>
        </p:txBody>
      </p:sp>
      <p:graphicFrame>
        <p:nvGraphicFramePr>
          <p:cNvPr id="29741" name="圖表 16"/>
          <p:cNvGraphicFramePr>
            <a:graphicFrameLocks/>
          </p:cNvGraphicFramePr>
          <p:nvPr>
            <p:extLst>
              <p:ext uri="{D42A27DB-BD31-4B8C-83A1-F6EECF244321}">
                <p14:modId xmlns:p14="http://schemas.microsoft.com/office/powerpoint/2010/main" val="691627796"/>
              </p:ext>
            </p:extLst>
          </p:nvPr>
        </p:nvGraphicFramePr>
        <p:xfrm>
          <a:off x="2933703" y="1108605"/>
          <a:ext cx="5984875" cy="4116917"/>
        </p:xfrm>
        <a:graphic>
          <a:graphicData uri="http://schemas.openxmlformats.org/presentationml/2006/ole">
            <mc:AlternateContent xmlns:mc="http://schemas.openxmlformats.org/markup-compatibility/2006">
              <mc:Choice xmlns:v="urn:schemas-microsoft-com:vml" Requires="v">
                <p:oleObj spid="_x0000_s95235" name="圖表" r:id="rId5" imgW="5120640" imgH="4228929" progId="Excel.Sheet.8">
                  <p:embed/>
                </p:oleObj>
              </mc:Choice>
              <mc:Fallback>
                <p:oleObj name="圖表" r:id="rId5" imgW="5120640" imgH="4228929" progId="Excel.Sheet.8">
                  <p:embed/>
                  <p:pic>
                    <p:nvPicPr>
                      <p:cNvPr id="0"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3703" y="1108605"/>
                        <a:ext cx="5984875" cy="41169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文字方塊 1"/>
          <p:cNvSpPr txBox="1"/>
          <p:nvPr/>
        </p:nvSpPr>
        <p:spPr>
          <a:xfrm>
            <a:off x="184733" y="184666"/>
            <a:ext cx="3451189" cy="400110"/>
          </a:xfrm>
          <a:prstGeom prst="rect">
            <a:avLst/>
          </a:prstGeom>
          <a:noFill/>
        </p:spPr>
        <p:txBody>
          <a:bodyPr wrap="square" rtlCol="0">
            <a:spAutoFit/>
          </a:bodyPr>
          <a:lstStyle/>
          <a:p>
            <a:r>
              <a:rPr lang="zh-TW" altLang="en-US" sz="2000" b="1" dirty="0">
                <a:latin typeface="黑体" panose="02010609060101010101" pitchFamily="49" charset="-122"/>
                <a:ea typeface="黑体" panose="02010609060101010101" pitchFamily="49" charset="-122"/>
              </a:rPr>
              <a:t>社科院英語授課數</a:t>
            </a:r>
          </a:p>
        </p:txBody>
      </p:sp>
    </p:spTree>
    <p:extLst>
      <p:ext uri="{BB962C8B-B14F-4D97-AF65-F5344CB8AC3E}">
        <p14:creationId xmlns:p14="http://schemas.microsoft.com/office/powerpoint/2010/main" val="2590367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3999" cy="5715001"/>
          </a:xfrm>
          <a:prstGeom prst="rect">
            <a:avLst/>
          </a:prstGeom>
          <a:effectLst/>
        </p:spPr>
      </p:pic>
      <p:sp>
        <p:nvSpPr>
          <p:cNvPr id="5122" name="灯片编号占位符 4"/>
          <p:cNvSpPr>
            <a:spLocks noGrp="1"/>
          </p:cNvSpPr>
          <p:nvPr>
            <p:ph type="sldNum" sz="quarter" idx="12"/>
          </p:nvPr>
        </p:nvSpPr>
        <p:spPr>
          <a:noFill/>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96F25BE7-7073-4B95-98A2-9576462D4AB1}" type="slidenum">
              <a:rPr lang="zh-CN" altLang="en-US">
                <a:solidFill>
                  <a:srgbClr val="898989"/>
                </a:solidFill>
              </a:rPr>
              <a:pPr eaLnBrk="1" hangingPunct="1"/>
              <a:t>4</a:t>
            </a:fld>
            <a:endParaRPr lang="zh-CN" altLang="en-US" sz="1800"/>
          </a:p>
        </p:txBody>
      </p:sp>
      <p:sp>
        <p:nvSpPr>
          <p:cNvPr id="2" name="矩形 4"/>
          <p:cNvSpPr>
            <a:spLocks noChangeArrowheads="1"/>
          </p:cNvSpPr>
          <p:nvPr/>
        </p:nvSpPr>
        <p:spPr bwMode="auto">
          <a:xfrm>
            <a:off x="5867400" y="307975"/>
            <a:ext cx="3276600" cy="2232025"/>
          </a:xfrm>
          <a:prstGeom prst="rect">
            <a:avLst/>
          </a:prstGeom>
          <a:solidFill>
            <a:srgbClr val="317FB7">
              <a:alpha val="50195"/>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5124" name="矩形 5"/>
          <p:cNvSpPr>
            <a:spLocks noChangeArrowheads="1"/>
          </p:cNvSpPr>
          <p:nvPr/>
        </p:nvSpPr>
        <p:spPr bwMode="auto">
          <a:xfrm>
            <a:off x="4067958" y="2570163"/>
            <a:ext cx="3131880" cy="3144837"/>
          </a:xfrm>
          <a:prstGeom prst="rect">
            <a:avLst/>
          </a:prstGeom>
          <a:solidFill>
            <a:srgbClr val="53C3B0">
              <a:alpha val="50195"/>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5125" name="矩形 7"/>
          <p:cNvSpPr>
            <a:spLocks noChangeArrowheads="1"/>
          </p:cNvSpPr>
          <p:nvPr/>
        </p:nvSpPr>
        <p:spPr bwMode="auto">
          <a:xfrm>
            <a:off x="5867400" y="0"/>
            <a:ext cx="3276600" cy="193675"/>
          </a:xfrm>
          <a:prstGeom prst="rect">
            <a:avLst/>
          </a:prstGeom>
          <a:solidFill>
            <a:srgbClr val="317FB7">
              <a:alpha val="50195"/>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5126" name="椭圆 8"/>
          <p:cNvSpPr>
            <a:spLocks noChangeArrowheads="1"/>
          </p:cNvSpPr>
          <p:nvPr/>
        </p:nvSpPr>
        <p:spPr bwMode="auto">
          <a:xfrm>
            <a:off x="6929438" y="625475"/>
            <a:ext cx="1152525" cy="1150938"/>
          </a:xfrm>
          <a:prstGeom prst="ellipse">
            <a:avLst/>
          </a:prstGeom>
          <a:solidFill>
            <a:srgbClr val="FFFFFF">
              <a:alpha val="32156"/>
            </a:srgbClr>
          </a:solidFill>
          <a:ln w="12700">
            <a:solidFill>
              <a:schemeClr val="bg1"/>
            </a:solidFill>
            <a:bevel/>
            <a:headEnd/>
            <a:tailEnd/>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4800">
                <a:solidFill>
                  <a:schemeClr val="bg1"/>
                </a:solidFill>
                <a:latin typeface="方正兰亭粗黑_GBK" charset="-122"/>
                <a:ea typeface="方正兰亭粗黑_GBK" charset="-122"/>
                <a:sym typeface="方正兰亭粗黑_GBK" charset="-122"/>
              </a:rPr>
              <a:t>1</a:t>
            </a:r>
          </a:p>
        </p:txBody>
      </p:sp>
      <p:sp>
        <p:nvSpPr>
          <p:cNvPr id="5129" name="TextBox 12"/>
          <p:cNvSpPr>
            <a:spLocks noChangeArrowheads="1"/>
          </p:cNvSpPr>
          <p:nvPr/>
        </p:nvSpPr>
        <p:spPr bwMode="auto">
          <a:xfrm>
            <a:off x="4716012" y="3145524"/>
            <a:ext cx="168621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50000"/>
              </a:lnSpc>
            </a:pPr>
            <a:r>
              <a:rPr lang="zh-CN" altLang="en-US" sz="2000" b="1" dirty="0">
                <a:solidFill>
                  <a:schemeClr val="bg1"/>
                </a:solidFill>
                <a:latin typeface="黑体" panose="02010609060101010101" pitchFamily="49" charset="-122"/>
                <a:ea typeface="黑体" panose="02010609060101010101" pitchFamily="49" charset="-122"/>
              </a:rPr>
              <a:t>歷史沿革</a:t>
            </a:r>
            <a:endParaRPr lang="en-US" altLang="zh-CN" sz="2000" b="1" dirty="0">
              <a:solidFill>
                <a:schemeClr val="bg1"/>
              </a:solidFill>
              <a:latin typeface="黑体" panose="02010609060101010101" pitchFamily="49" charset="-122"/>
              <a:ea typeface="黑体" panose="02010609060101010101" pitchFamily="49" charset="-122"/>
            </a:endParaRPr>
          </a:p>
          <a:p>
            <a:pPr eaLnBrk="1" hangingPunct="1">
              <a:lnSpc>
                <a:spcPct val="150000"/>
              </a:lnSpc>
            </a:pPr>
            <a:r>
              <a:rPr lang="zh-CN" altLang="en-US" sz="2000" b="1" dirty="0">
                <a:solidFill>
                  <a:schemeClr val="bg1"/>
                </a:solidFill>
                <a:latin typeface="黑体" panose="02010609060101010101" pitchFamily="49" charset="-122"/>
                <a:ea typeface="黑体" panose="02010609060101010101" pitchFamily="49" charset="-122"/>
              </a:rPr>
              <a:t>組織結構</a:t>
            </a:r>
            <a:endParaRPr lang="en-US" altLang="zh-CN" sz="2000" b="1" dirty="0">
              <a:solidFill>
                <a:schemeClr val="bg1"/>
              </a:solidFill>
              <a:latin typeface="黑体" panose="02010609060101010101" pitchFamily="49" charset="-122"/>
              <a:ea typeface="黑体" panose="02010609060101010101" pitchFamily="49" charset="-122"/>
            </a:endParaRPr>
          </a:p>
          <a:p>
            <a:pPr eaLnBrk="1" hangingPunct="1">
              <a:lnSpc>
                <a:spcPct val="150000"/>
              </a:lnSpc>
            </a:pPr>
            <a:r>
              <a:rPr lang="zh-CN" altLang="en-US" sz="2000" b="1" dirty="0">
                <a:solidFill>
                  <a:schemeClr val="bg1"/>
                </a:solidFill>
                <a:latin typeface="黑体" panose="02010609060101010101" pitchFamily="49" charset="-122"/>
                <a:ea typeface="黑体" panose="02010609060101010101" pitchFamily="49" charset="-122"/>
              </a:rPr>
              <a:t>師資力量</a:t>
            </a:r>
            <a:endParaRPr lang="en-US" altLang="zh-CN" sz="2000" b="1" dirty="0">
              <a:solidFill>
                <a:schemeClr val="bg1"/>
              </a:solidFill>
              <a:latin typeface="黑体" panose="02010609060101010101" pitchFamily="49" charset="-122"/>
              <a:ea typeface="黑体" panose="02010609060101010101" pitchFamily="49" charset="-122"/>
            </a:endParaRPr>
          </a:p>
          <a:p>
            <a:pPr eaLnBrk="1" hangingPunct="1">
              <a:lnSpc>
                <a:spcPct val="150000"/>
              </a:lnSpc>
            </a:pPr>
            <a:r>
              <a:rPr lang="zh-CN" altLang="en-US" sz="2000" b="1" dirty="0">
                <a:solidFill>
                  <a:schemeClr val="bg1"/>
                </a:solidFill>
                <a:latin typeface="黑体" panose="02010609060101010101" pitchFamily="49" charset="-122"/>
                <a:ea typeface="黑体" panose="02010609060101010101" pitchFamily="49" charset="-122"/>
              </a:rPr>
              <a:t>國際化程度</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125"/>
                                        </p:tgtEl>
                                        <p:attrNameLst>
                                          <p:attrName>style.visibility</p:attrName>
                                        </p:attrNameLst>
                                      </p:cBhvr>
                                      <p:to>
                                        <p:strVal val="visible"/>
                                      </p:to>
                                    </p:set>
                                    <p:animEffect>
                                      <p:cBhvr>
                                        <p:cTn id="7" dur="500"/>
                                        <p:tgtEl>
                                          <p:spTgt spid="5125"/>
                                        </p:tgtEl>
                                      </p:cBhvr>
                                    </p:animEffec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p:cBhvr>
                                        <p:cTn id="11" dur="500"/>
                                        <p:tgtEl>
                                          <p:spTgt spid="2"/>
                                        </p:tgtEl>
                                      </p:cBhvr>
                                    </p:animEffect>
                                  </p:childTnLst>
                                </p:cTn>
                              </p:par>
                            </p:childTnLst>
                          </p:cTn>
                        </p:par>
                        <p:par>
                          <p:cTn id="12" fill="hold" nodeType="afterGroup">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126"/>
                                        </p:tgtEl>
                                        <p:attrNameLst>
                                          <p:attrName>style.visibility</p:attrName>
                                        </p:attrNameLst>
                                      </p:cBhvr>
                                      <p:to>
                                        <p:strVal val="visible"/>
                                      </p:to>
                                    </p:set>
                                    <p:animEffect>
                                      <p:cBhvr>
                                        <p:cTn id="15" dur="1300"/>
                                        <p:tgtEl>
                                          <p:spTgt spid="5126"/>
                                        </p:tgtEl>
                                      </p:cBhvr>
                                    </p:animEffect>
                                    <p:anim calcmode="lin" valueType="num">
                                      <p:cBhvr>
                                        <p:cTn id="16" dur="1300" fill="hold"/>
                                        <p:tgtEl>
                                          <p:spTgt spid="5126"/>
                                        </p:tgtEl>
                                        <p:attrNameLst>
                                          <p:attrName>ppt_x</p:attrName>
                                        </p:attrNameLst>
                                      </p:cBhvr>
                                      <p:tavLst>
                                        <p:tav tm="0">
                                          <p:val>
                                            <p:strVal val="#ppt_x"/>
                                          </p:val>
                                        </p:tav>
                                        <p:tav tm="100000">
                                          <p:val>
                                            <p:strVal val="#ppt_x"/>
                                          </p:val>
                                        </p:tav>
                                      </p:tavLst>
                                    </p:anim>
                                    <p:anim calcmode="lin" valueType="num">
                                      <p:cBhvr>
                                        <p:cTn id="17" dur="1300" fill="hold"/>
                                        <p:tgtEl>
                                          <p:spTgt spid="5126"/>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2300"/>
                            </p:stCondLst>
                            <p:childTnLst>
                              <p:par>
                                <p:cTn id="19" presetID="22" presetClass="entr" presetSubtype="1" fill="hold" grpId="0" nodeType="afterEffect">
                                  <p:stCondLst>
                                    <p:cond delay="0"/>
                                  </p:stCondLst>
                                  <p:childTnLst>
                                    <p:set>
                                      <p:cBhvr>
                                        <p:cTn id="20" dur="1" fill="hold">
                                          <p:stCondLst>
                                            <p:cond delay="0"/>
                                          </p:stCondLst>
                                        </p:cTn>
                                        <p:tgtEl>
                                          <p:spTgt spid="5124"/>
                                        </p:tgtEl>
                                        <p:attrNameLst>
                                          <p:attrName>style.visibility</p:attrName>
                                        </p:attrNameLst>
                                      </p:cBhvr>
                                      <p:to>
                                        <p:strVal val="visible"/>
                                      </p:to>
                                    </p:set>
                                    <p:animEffect>
                                      <p:cBhvr>
                                        <p:cTn id="21" dur="500"/>
                                        <p:tgtEl>
                                          <p:spTgt spid="5124"/>
                                        </p:tgtEl>
                                      </p:cBhvr>
                                    </p:animEffect>
                                  </p:childTnLst>
                                </p:cTn>
                              </p:par>
                            </p:childTnLst>
                          </p:cTn>
                        </p:par>
                        <p:par>
                          <p:cTn id="22" fill="hold" nodeType="afterGroup">
                            <p:stCondLst>
                              <p:cond delay="2800"/>
                            </p:stCondLst>
                            <p:childTnLst>
                              <p:par>
                                <p:cTn id="23" presetID="22" presetClass="entr" presetSubtype="8" fill="hold" grpId="0" nodeType="afterEffect">
                                  <p:stCondLst>
                                    <p:cond delay="0"/>
                                  </p:stCondLst>
                                  <p:childTnLst>
                                    <p:set>
                                      <p:cBhvr>
                                        <p:cTn id="24" dur="1" fill="hold">
                                          <p:stCondLst>
                                            <p:cond delay="0"/>
                                          </p:stCondLst>
                                        </p:cTn>
                                        <p:tgtEl>
                                          <p:spTgt spid="5129"/>
                                        </p:tgtEl>
                                        <p:attrNameLst>
                                          <p:attrName>style.visibility</p:attrName>
                                        </p:attrNameLst>
                                      </p:cBhvr>
                                      <p:to>
                                        <p:strVal val="visible"/>
                                      </p:to>
                                    </p:set>
                                    <p:animEffect>
                                      <p:cBhvr>
                                        <p:cTn id="25" dur="17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5124" grpId="0" bldLvl="0" animBg="1" autoUpdateAnimBg="0"/>
      <p:bldP spid="5125" grpId="0" bldLvl="0" animBg="1" autoUpdateAnimBg="0"/>
      <p:bldP spid="5126" grpId="0" bldLvl="0" animBg="1" autoUpdateAnimBg="0"/>
      <p:bldP spid="5129"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5410" y="-3031"/>
            <a:ext cx="6868590" cy="5718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pic>
      <p:sp>
        <p:nvSpPr>
          <p:cNvPr id="2" name="日期版面配置區 1"/>
          <p:cNvSpPr>
            <a:spLocks noGrp="1"/>
          </p:cNvSpPr>
          <p:nvPr>
            <p:ph type="dt" sz="half" idx="10"/>
          </p:nvPr>
        </p:nvSpPr>
        <p:spPr/>
        <p:txBody>
          <a:bodyPr/>
          <a:lstStyle/>
          <a:p>
            <a:pPr>
              <a:defRPr/>
            </a:pPr>
            <a:fld id="{5A471F84-62F8-4818-BC43-9E394EE18B24}" type="datetime1">
              <a:rPr lang="zh-CN" altLang="en-US" smtClean="0"/>
              <a:pPr>
                <a:defRPr/>
              </a:pPr>
              <a:t>2015/11/5</a:t>
            </a:fld>
            <a:endParaRPr lang="zh-CN" altLang="en-US" sz="1800">
              <a:solidFill>
                <a:schemeClr val="tx1"/>
              </a:solidFill>
            </a:endParaRPr>
          </a:p>
        </p:txBody>
      </p:sp>
      <p:sp>
        <p:nvSpPr>
          <p:cNvPr id="3" name="文字方塊 2"/>
          <p:cNvSpPr txBox="1"/>
          <p:nvPr/>
        </p:nvSpPr>
        <p:spPr>
          <a:xfrm>
            <a:off x="179634" y="481302"/>
            <a:ext cx="3456288" cy="400110"/>
          </a:xfrm>
          <a:prstGeom prst="rect">
            <a:avLst/>
          </a:prstGeom>
          <a:noFill/>
        </p:spPr>
        <p:txBody>
          <a:bodyPr wrap="square" rtlCol="0">
            <a:spAutoFit/>
          </a:bodyPr>
          <a:lstStyle/>
          <a:p>
            <a:r>
              <a:rPr lang="zh-CN" altLang="en-US" sz="2000" b="1" dirty="0" smtClean="0">
                <a:latin typeface="黑体" panose="02010609060101010101" pitchFamily="49" charset="-122"/>
                <a:ea typeface="黑体" panose="02010609060101010101" pitchFamily="49" charset="-122"/>
              </a:rPr>
              <a:t>社科院在哪裡？</a:t>
            </a:r>
            <a:endParaRPr lang="zh-CN" altLang="en-US" sz="2000" b="1" dirty="0">
              <a:latin typeface="黑体" panose="02010609060101010101" pitchFamily="49" charset="-122"/>
              <a:ea typeface="黑体" panose="02010609060101010101" pitchFamily="49" charset="-122"/>
            </a:endParaRPr>
          </a:p>
        </p:txBody>
      </p:sp>
      <p:sp>
        <p:nvSpPr>
          <p:cNvPr id="5" name="橢圓 4"/>
          <p:cNvSpPr/>
          <p:nvPr/>
        </p:nvSpPr>
        <p:spPr bwMode="auto">
          <a:xfrm>
            <a:off x="7092210" y="3145524"/>
            <a:ext cx="1080090" cy="1008084"/>
          </a:xfrm>
          <a:prstGeom prst="ellipse">
            <a:avLst/>
          </a:prstGeom>
          <a:noFill/>
          <a:ln w="6350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dirty="0" smtClean="0">
              <a:ln>
                <a:noFill/>
              </a:ln>
              <a:solidFill>
                <a:srgbClr val="FFFF00"/>
              </a:solidFill>
              <a:effectLst/>
              <a:latin typeface="Arial" pitchFamily="34" charset="0"/>
              <a:ea typeface="宋体" pitchFamily="2" charset="-122"/>
            </a:endParaRPr>
          </a:p>
        </p:txBody>
      </p:sp>
      <p:grpSp>
        <p:nvGrpSpPr>
          <p:cNvPr id="11" name="群組 10"/>
          <p:cNvGrpSpPr/>
          <p:nvPr/>
        </p:nvGrpSpPr>
        <p:grpSpPr>
          <a:xfrm>
            <a:off x="-477266" y="2641482"/>
            <a:ext cx="4234472" cy="2717120"/>
            <a:chOff x="-477266" y="2641482"/>
            <a:chExt cx="4234472" cy="2717120"/>
          </a:xfrm>
        </p:grpSpPr>
        <p:pic>
          <p:nvPicPr>
            <p:cNvPr id="10" name="Picture 2"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266" y="2641482"/>
              <a:ext cx="4234472" cy="271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p:nvPr/>
          </p:nvSpPr>
          <p:spPr>
            <a:xfrm rot="20502656">
              <a:off x="1131880" y="2783269"/>
              <a:ext cx="864072" cy="553998"/>
            </a:xfrm>
            <a:prstGeom prst="rect">
              <a:avLst/>
            </a:prstGeom>
            <a:noFill/>
          </p:spPr>
          <p:txBody>
            <a:bodyPr wrap="square" rtlCol="0">
              <a:spAutoFit/>
            </a:bodyPr>
            <a:lstStyle/>
            <a:p>
              <a:r>
                <a:rPr lang="zh-CN" altLang="en-US" sz="3000" dirty="0" smtClean="0"/>
                <a:t>？</a:t>
              </a:r>
              <a:endParaRPr lang="zh-CN" altLang="en-US" sz="3000" dirty="0"/>
            </a:p>
          </p:txBody>
        </p:sp>
      </p:grpSp>
    </p:spTree>
    <p:extLst>
      <p:ext uri="{BB962C8B-B14F-4D97-AF65-F5344CB8AC3E}">
        <p14:creationId xmlns:p14="http://schemas.microsoft.com/office/powerpoint/2010/main" val="17499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additive="base">
                                        <p:cTn id="9" dur="500" fill="hold"/>
                                        <p:tgtEl>
                                          <p:spTgt spid="11"/>
                                        </p:tgtEl>
                                        <p:attrNameLst>
                                          <p:attrName>ppt_x</p:attrName>
                                        </p:attrNameLst>
                                      </p:cBhvr>
                                      <p:tavLst>
                                        <p:tav tm="0">
                                          <p:val>
                                            <p:strVal val="#ppt_x"/>
                                          </p:val>
                                        </p:tav>
                                        <p:tav tm="100000">
                                          <p:val>
                                            <p:strVal val="#ppt_x"/>
                                          </p:val>
                                        </p:tav>
                                      </p:tavLst>
                                    </p:anim>
                                    <p:anim calcmode="lin" valueType="num">
                                      <p:cBhvr additive="base">
                                        <p:cTn id="10" dur="500" fill="hold"/>
                                        <p:tgtEl>
                                          <p:spTgt spid="11"/>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40962"/>
                                        </p:tgtEl>
                                        <p:attrNameLst>
                                          <p:attrName>style.visibility</p:attrName>
                                        </p:attrNameLst>
                                      </p:cBhvr>
                                      <p:to>
                                        <p:strVal val="visible"/>
                                      </p:to>
                                    </p:set>
                                    <p:anim calcmode="lin" valueType="num">
                                      <p:cBhvr additive="base">
                                        <p:cTn id="13" dur="500" fill="hold"/>
                                        <p:tgtEl>
                                          <p:spTgt spid="40962"/>
                                        </p:tgtEl>
                                        <p:attrNameLst>
                                          <p:attrName>ppt_x</p:attrName>
                                        </p:attrNameLst>
                                      </p:cBhvr>
                                      <p:tavLst>
                                        <p:tav tm="0">
                                          <p:val>
                                            <p:strVal val="#ppt_x"/>
                                          </p:val>
                                        </p:tav>
                                        <p:tav tm="100000">
                                          <p:val>
                                            <p:strVal val="#ppt_x"/>
                                          </p:val>
                                        </p:tav>
                                      </p:tavLst>
                                    </p:anim>
                                    <p:anim calcmode="lin" valueType="num">
                                      <p:cBhvr additive="base">
                                        <p:cTn id="14"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8390" y="0"/>
            <a:ext cx="9428672" cy="5715000"/>
          </a:xfrm>
          <a:prstGeom prst="rect">
            <a:avLst/>
          </a:prstGeom>
        </p:spPr>
      </p:pic>
      <p:sp>
        <p:nvSpPr>
          <p:cNvPr id="2" name="日期版面配置區 1"/>
          <p:cNvSpPr>
            <a:spLocks noGrp="1"/>
          </p:cNvSpPr>
          <p:nvPr>
            <p:ph type="dt" sz="half" idx="10"/>
          </p:nvPr>
        </p:nvSpPr>
        <p:spPr/>
        <p:txBody>
          <a:bodyPr/>
          <a:lstStyle/>
          <a:p>
            <a:pPr>
              <a:defRPr/>
            </a:pPr>
            <a:fld id="{5A471F84-62F8-4818-BC43-9E394EE18B24}" type="datetime1">
              <a:rPr lang="zh-CN" altLang="en-US" smtClean="0"/>
              <a:pPr>
                <a:defRPr/>
              </a:pPr>
              <a:t>2015/11/5</a:t>
            </a:fld>
            <a:endParaRPr lang="zh-CN" altLang="en-US" sz="1800">
              <a:solidFill>
                <a:schemeClr val="tx1"/>
              </a:solidFill>
            </a:endParaRPr>
          </a:p>
        </p:txBody>
      </p:sp>
      <p:sp>
        <p:nvSpPr>
          <p:cNvPr id="3" name="文字方塊 2"/>
          <p:cNvSpPr txBox="1"/>
          <p:nvPr/>
        </p:nvSpPr>
        <p:spPr>
          <a:xfrm>
            <a:off x="755682" y="625314"/>
            <a:ext cx="3456288" cy="584775"/>
          </a:xfrm>
          <a:prstGeom prst="rect">
            <a:avLst/>
          </a:prstGeom>
          <a:noFill/>
        </p:spPr>
        <p:txBody>
          <a:bodyPr wrap="square" rtlCol="0">
            <a:spAutoFit/>
          </a:bodyPr>
          <a:lstStyle/>
          <a:p>
            <a:r>
              <a:rPr lang="zh-CN" altLang="en-US" sz="3200" b="1" dirty="0" smtClean="0">
                <a:latin typeface="黑体" panose="02010609060101010101" pitchFamily="49" charset="-122"/>
                <a:ea typeface="黑体" panose="02010609060101010101" pitchFamily="49" charset="-122"/>
              </a:rPr>
              <a:t>歷史沿革</a:t>
            </a:r>
            <a:endParaRPr lang="en-US" altLang="zh-CN" sz="3200" b="1" dirty="0" smtClean="0">
              <a:latin typeface="黑体" panose="02010609060101010101" pitchFamily="49" charset="-122"/>
              <a:ea typeface="黑体" panose="02010609060101010101" pitchFamily="49" charset="-122"/>
            </a:endParaRPr>
          </a:p>
        </p:txBody>
      </p:sp>
      <p:sp>
        <p:nvSpPr>
          <p:cNvPr id="5" name="文字方塊 4"/>
          <p:cNvSpPr txBox="1"/>
          <p:nvPr/>
        </p:nvSpPr>
        <p:spPr>
          <a:xfrm>
            <a:off x="467658" y="1633398"/>
            <a:ext cx="8352928" cy="1569660"/>
          </a:xfrm>
          <a:prstGeom prst="rect">
            <a:avLst/>
          </a:prstGeom>
          <a:noFill/>
        </p:spPr>
        <p:txBody>
          <a:bodyPr wrap="square" rtlCol="0">
            <a:spAutoFit/>
          </a:bodyPr>
          <a:lstStyle/>
          <a:p>
            <a:pPr marL="342900" indent="-342900">
              <a:buFont typeface="Arial" panose="020B0604020202020204" pitchFamily="34" charset="0"/>
              <a:buChar char="•"/>
            </a:pPr>
            <a:r>
              <a:rPr lang="zh-CN" altLang="en-US" sz="2400" dirty="0" smtClean="0">
                <a:latin typeface="黑体" panose="02010609060101010101" pitchFamily="49" charset="-122"/>
                <a:ea typeface="黑体" panose="02010609060101010101" pitchFamily="49" charset="-122"/>
              </a:rPr>
              <a:t>國立政治大學</a:t>
            </a:r>
            <a:r>
              <a:rPr lang="zh-TW" altLang="en-US" sz="2400" dirty="0" smtClean="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社會科學學院</a:t>
            </a:r>
            <a:r>
              <a:rPr lang="zh-TW" altLang="en-US" sz="2400" dirty="0" smtClean="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的</a:t>
            </a:r>
            <a:r>
              <a:rPr lang="zh-TW" altLang="en-US" sz="2400" dirty="0" smtClean="0">
                <a:latin typeface="黑体" panose="02010609060101010101" pitchFamily="49" charset="-122"/>
                <a:ea typeface="黑体" panose="02010609060101010101" pitchFamily="49" charset="-122"/>
              </a:rPr>
              <a:t>前身為</a:t>
            </a:r>
            <a:r>
              <a:rPr lang="zh-CN" altLang="en-US" sz="2400" dirty="0" smtClean="0">
                <a:latin typeface="黑体" panose="02010609060101010101" pitchFamily="49" charset="-122"/>
                <a:ea typeface="黑体" panose="02010609060101010101" pitchFamily="49" charset="-122"/>
              </a:rPr>
              <a:t>國立政治大學</a:t>
            </a:r>
            <a:r>
              <a:rPr lang="zh-TW" altLang="en-US" sz="2400" dirty="0" smtClean="0">
                <a:latin typeface="黑体" panose="02010609060101010101" pitchFamily="49" charset="-122"/>
                <a:ea typeface="黑体" panose="02010609060101010101" pitchFamily="49" charset="-122"/>
              </a:rPr>
              <a:t>「</a:t>
            </a:r>
            <a:r>
              <a:rPr lang="zh-TW" altLang="en-US" sz="2400" dirty="0">
                <a:latin typeface="黑体" panose="02010609060101010101" pitchFamily="49" charset="-122"/>
                <a:ea typeface="黑体" panose="02010609060101010101" pitchFamily="49" charset="-122"/>
              </a:rPr>
              <a:t>法學院」，設於民國</a:t>
            </a:r>
            <a:r>
              <a:rPr lang="en-US" altLang="zh-TW" sz="2400" dirty="0">
                <a:latin typeface="黑体" panose="02010609060101010101" pitchFamily="49" charset="-122"/>
                <a:ea typeface="黑体" panose="02010609060101010101" pitchFamily="49" charset="-122"/>
              </a:rPr>
              <a:t>35</a:t>
            </a:r>
            <a:r>
              <a:rPr lang="zh-TW" altLang="en-US" sz="2400" dirty="0">
                <a:latin typeface="黑体" panose="02010609060101010101" pitchFamily="49" charset="-122"/>
                <a:ea typeface="黑体" panose="02010609060101010101" pitchFamily="49" charset="-122"/>
              </a:rPr>
              <a:t>年，民國</a:t>
            </a:r>
            <a:r>
              <a:rPr lang="en-US" altLang="zh-TW" sz="2400" dirty="0">
                <a:latin typeface="黑体" panose="02010609060101010101" pitchFamily="49" charset="-122"/>
                <a:ea typeface="黑体" panose="02010609060101010101" pitchFamily="49" charset="-122"/>
              </a:rPr>
              <a:t>82</a:t>
            </a:r>
            <a:r>
              <a:rPr lang="zh-TW" altLang="en-US" sz="2400" dirty="0">
                <a:latin typeface="黑体" panose="02010609060101010101" pitchFamily="49" charset="-122"/>
                <a:ea typeface="黑体" panose="02010609060101010101" pitchFamily="49" charset="-122"/>
              </a:rPr>
              <a:t>年正式命名為「社會科學學院</a:t>
            </a:r>
            <a:r>
              <a:rPr lang="zh-TW" altLang="en-US" sz="2400" dirty="0" smtClean="0">
                <a:latin typeface="黑体" panose="02010609060101010101" pitchFamily="49" charset="-122"/>
                <a:ea typeface="黑体" panose="02010609060101010101" pitchFamily="49" charset="-122"/>
              </a:rPr>
              <a:t>」。</a:t>
            </a:r>
            <a:endParaRPr lang="en-US" altLang="zh-TW" sz="2400" dirty="0" smtClean="0">
              <a:latin typeface="黑体" panose="02010609060101010101" pitchFamily="49" charset="-122"/>
              <a:ea typeface="黑体" panose="02010609060101010101" pitchFamily="49" charset="-122"/>
            </a:endParaRPr>
          </a:p>
          <a:p>
            <a:pPr marL="342900" indent="-342900"/>
            <a:endParaRPr lang="en-US" altLang="zh-TW"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153457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4672" y="0"/>
            <a:ext cx="9428672" cy="5715000"/>
          </a:xfrm>
          <a:prstGeom prst="rect">
            <a:avLst/>
          </a:prstGeom>
        </p:spPr>
      </p:pic>
      <p:sp>
        <p:nvSpPr>
          <p:cNvPr id="2" name="日期版面配置區 1"/>
          <p:cNvSpPr>
            <a:spLocks noGrp="1"/>
          </p:cNvSpPr>
          <p:nvPr>
            <p:ph type="dt" sz="half" idx="10"/>
          </p:nvPr>
        </p:nvSpPr>
        <p:spPr/>
        <p:txBody>
          <a:bodyPr/>
          <a:lstStyle/>
          <a:p>
            <a:pPr>
              <a:defRPr/>
            </a:pPr>
            <a:fld id="{5A471F84-62F8-4818-BC43-9E394EE18B24}" type="datetime1">
              <a:rPr lang="zh-CN" altLang="en-US" smtClean="0"/>
              <a:pPr>
                <a:defRPr/>
              </a:pPr>
              <a:t>2015/11/5</a:t>
            </a:fld>
            <a:endParaRPr lang="zh-CN" altLang="en-US" sz="1800">
              <a:solidFill>
                <a:schemeClr val="tx1"/>
              </a:solidFill>
            </a:endParaRPr>
          </a:p>
        </p:txBody>
      </p:sp>
      <p:sp>
        <p:nvSpPr>
          <p:cNvPr id="3" name="文字方塊 2"/>
          <p:cNvSpPr txBox="1"/>
          <p:nvPr/>
        </p:nvSpPr>
        <p:spPr>
          <a:xfrm>
            <a:off x="251640" y="337290"/>
            <a:ext cx="1512126" cy="400110"/>
          </a:xfrm>
          <a:prstGeom prst="rect">
            <a:avLst/>
          </a:prstGeom>
          <a:noFill/>
        </p:spPr>
        <p:txBody>
          <a:bodyPr wrap="square" rtlCol="0">
            <a:spAutoFit/>
          </a:bodyPr>
          <a:lstStyle/>
          <a:p>
            <a:r>
              <a:rPr lang="zh-CN" altLang="en-US" sz="2000" b="1" dirty="0" smtClean="0">
                <a:latin typeface="黑体" panose="02010609060101010101" pitchFamily="49" charset="-122"/>
                <a:ea typeface="黑体" panose="02010609060101010101" pitchFamily="49" charset="-122"/>
              </a:rPr>
              <a:t>組織架構</a:t>
            </a:r>
            <a:endParaRPr lang="zh-CN" altLang="en-US" sz="2000" b="1" dirty="0">
              <a:latin typeface="黑体" panose="02010609060101010101" pitchFamily="49" charset="-122"/>
              <a:ea typeface="黑体" panose="02010609060101010101" pitchFamily="49" charset="-122"/>
            </a:endParaRPr>
          </a:p>
        </p:txBody>
      </p:sp>
      <p:sp>
        <p:nvSpPr>
          <p:cNvPr id="4" name="文字方塊 3"/>
          <p:cNvSpPr txBox="1"/>
          <p:nvPr/>
        </p:nvSpPr>
        <p:spPr>
          <a:xfrm>
            <a:off x="395652" y="985344"/>
            <a:ext cx="8136678" cy="369332"/>
          </a:xfrm>
          <a:prstGeom prst="rect">
            <a:avLst/>
          </a:prstGeom>
          <a:noFill/>
        </p:spPr>
        <p:txBody>
          <a:bodyPr wrap="square" rtlCol="0">
            <a:spAutoFit/>
          </a:bodyPr>
          <a:lstStyle/>
          <a:p>
            <a:endParaRPr lang="zh-CN" alt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7258" y="52784"/>
            <a:ext cx="7200600" cy="546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圓角矩形 6"/>
          <p:cNvSpPr/>
          <p:nvPr/>
        </p:nvSpPr>
        <p:spPr bwMode="auto">
          <a:xfrm>
            <a:off x="1458403" y="1057349"/>
            <a:ext cx="2448204" cy="3080295"/>
          </a:xfrm>
          <a:prstGeom prst="roundRect">
            <a:avLst/>
          </a:prstGeom>
          <a:noFill/>
          <a:ln w="38100"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20040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8390" y="0"/>
            <a:ext cx="9428672" cy="5715000"/>
          </a:xfrm>
          <a:prstGeom prst="rect">
            <a:avLst/>
          </a:prstGeom>
        </p:spPr>
      </p:pic>
      <p:sp>
        <p:nvSpPr>
          <p:cNvPr id="2" name="日期版面配置區 1"/>
          <p:cNvSpPr>
            <a:spLocks noGrp="1"/>
          </p:cNvSpPr>
          <p:nvPr>
            <p:ph type="dt" sz="half" idx="10"/>
          </p:nvPr>
        </p:nvSpPr>
        <p:spPr/>
        <p:txBody>
          <a:bodyPr/>
          <a:lstStyle/>
          <a:p>
            <a:pPr>
              <a:defRPr/>
            </a:pPr>
            <a:fld id="{5A471F84-62F8-4818-BC43-9E394EE18B24}" type="datetime1">
              <a:rPr lang="zh-CN" altLang="en-US" smtClean="0"/>
              <a:pPr>
                <a:defRPr/>
              </a:pPr>
              <a:t>2015/11/5</a:t>
            </a:fld>
            <a:endParaRPr lang="zh-CN" altLang="en-US" sz="1800">
              <a:solidFill>
                <a:schemeClr val="tx1"/>
              </a:solidFill>
            </a:endParaRPr>
          </a:p>
        </p:txBody>
      </p:sp>
      <p:sp>
        <p:nvSpPr>
          <p:cNvPr id="3" name="文字方塊 2"/>
          <p:cNvSpPr txBox="1"/>
          <p:nvPr/>
        </p:nvSpPr>
        <p:spPr>
          <a:xfrm>
            <a:off x="3203886" y="769326"/>
            <a:ext cx="2808234" cy="584775"/>
          </a:xfrm>
          <a:prstGeom prst="rect">
            <a:avLst/>
          </a:prstGeom>
          <a:noFill/>
        </p:spPr>
        <p:txBody>
          <a:bodyPr wrap="square" rtlCol="0">
            <a:spAutoFit/>
          </a:bodyPr>
          <a:lstStyle/>
          <a:p>
            <a:pPr algn="ctr"/>
            <a:r>
              <a:rPr lang="zh-CN" altLang="en-US" sz="3200" b="1" dirty="0">
                <a:latin typeface="黑体" panose="02010609060101010101" pitchFamily="49" charset="-122"/>
                <a:ea typeface="黑体" panose="02010609060101010101" pitchFamily="49" charset="-122"/>
              </a:rPr>
              <a:t>師</a:t>
            </a:r>
            <a:r>
              <a:rPr lang="zh-CN" altLang="en-US" sz="3200" b="1" dirty="0" smtClean="0">
                <a:latin typeface="黑体" panose="02010609060101010101" pitchFamily="49" charset="-122"/>
                <a:ea typeface="黑体" panose="02010609060101010101" pitchFamily="49" charset="-122"/>
              </a:rPr>
              <a:t>資</a:t>
            </a:r>
            <a:endParaRPr lang="zh-CN" altLang="en-US" sz="3200" b="1" dirty="0">
              <a:latin typeface="黑体" panose="02010609060101010101" pitchFamily="49" charset="-122"/>
              <a:ea typeface="黑体" panose="02010609060101010101" pitchFamily="49" charset="-122"/>
            </a:endParaRPr>
          </a:p>
        </p:txBody>
      </p:sp>
      <p:sp>
        <p:nvSpPr>
          <p:cNvPr id="6" name="Rectangle 20"/>
          <p:cNvSpPr>
            <a:spLocks noChangeArrowheads="1"/>
          </p:cNvSpPr>
          <p:nvPr/>
        </p:nvSpPr>
        <p:spPr bwMode="auto">
          <a:xfrm>
            <a:off x="611670" y="2209446"/>
            <a:ext cx="352829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itchFamily="34" charset="0"/>
                <a:ea typeface="標楷體" pitchFamily="65" charset="-120"/>
              </a:defRPr>
            </a:lvl1pPr>
            <a:lvl2pPr marL="742950" indent="-285750">
              <a:spcBef>
                <a:spcPct val="20000"/>
              </a:spcBef>
              <a:buChar char="–"/>
              <a:defRPr kumimoji="1" sz="2800">
                <a:solidFill>
                  <a:schemeClr val="tx1"/>
                </a:solidFill>
                <a:latin typeface="Arial" pitchFamily="34" charset="0"/>
                <a:ea typeface="標楷體" pitchFamily="65" charset="-120"/>
              </a:defRPr>
            </a:lvl2pPr>
            <a:lvl3pPr marL="1143000" indent="-228600">
              <a:spcBef>
                <a:spcPct val="20000"/>
              </a:spcBef>
              <a:buChar char="•"/>
              <a:defRPr kumimoji="1" sz="2400">
                <a:solidFill>
                  <a:schemeClr val="tx1"/>
                </a:solidFill>
                <a:latin typeface="Arial" pitchFamily="34" charset="0"/>
                <a:ea typeface="標楷體" pitchFamily="65" charset="-120"/>
              </a:defRPr>
            </a:lvl3pPr>
            <a:lvl4pPr marL="1600200" indent="-228600">
              <a:spcBef>
                <a:spcPct val="20000"/>
              </a:spcBef>
              <a:buChar char="–"/>
              <a:defRPr kumimoji="1" sz="2000">
                <a:solidFill>
                  <a:schemeClr val="tx1"/>
                </a:solidFill>
                <a:latin typeface="Arial" pitchFamily="34" charset="0"/>
                <a:ea typeface="標楷體" pitchFamily="65" charset="-120"/>
              </a:defRPr>
            </a:lvl4pPr>
            <a:lvl5pPr marL="2057400" indent="-228600">
              <a:spcBef>
                <a:spcPct val="20000"/>
              </a:spcBef>
              <a:buChar char="»"/>
              <a:defRPr kumimoji="1" sz="2000">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標楷體" pitchFamily="65" charset="-120"/>
              </a:defRPr>
            </a:lvl9pPr>
          </a:lstStyle>
          <a:p>
            <a:pPr marL="285750" indent="-285750">
              <a:buSzPct val="70000"/>
              <a:buFont typeface="Wingdings" panose="05000000000000000000" pitchFamily="2" charset="2"/>
              <a:buChar char="l"/>
            </a:pPr>
            <a:r>
              <a:rPr lang="zh-TW" altLang="en-US" sz="2400" b="1" dirty="0">
                <a:latin typeface="黑体" panose="02010609060101010101" pitchFamily="49" charset="-122"/>
                <a:ea typeface="黑体" panose="02010609060101010101" pitchFamily="49" charset="-122"/>
              </a:rPr>
              <a:t>專任教師 </a:t>
            </a:r>
            <a:r>
              <a:rPr lang="en-US" altLang="zh-TW" sz="2400" b="1" dirty="0">
                <a:latin typeface="黑体" panose="02010609060101010101" pitchFamily="49" charset="-122"/>
                <a:ea typeface="黑体" panose="02010609060101010101" pitchFamily="49" charset="-122"/>
              </a:rPr>
              <a:t>: 134</a:t>
            </a:r>
            <a:r>
              <a:rPr lang="zh-TW" altLang="en-US" sz="2400" b="1" dirty="0">
                <a:latin typeface="黑体" panose="02010609060101010101" pitchFamily="49" charset="-122"/>
                <a:ea typeface="黑体" panose="02010609060101010101" pitchFamily="49" charset="-122"/>
              </a:rPr>
              <a:t>人</a:t>
            </a:r>
            <a:endParaRPr lang="en-US" altLang="zh-TW" sz="2400" b="1" dirty="0">
              <a:latin typeface="黑体" panose="02010609060101010101" pitchFamily="49" charset="-122"/>
              <a:ea typeface="黑体" panose="02010609060101010101" pitchFamily="49" charset="-122"/>
            </a:endParaRPr>
          </a:p>
          <a:p>
            <a:pPr marL="285750" indent="-285750">
              <a:buSzPct val="70000"/>
              <a:buFont typeface="Wingdings" panose="05000000000000000000" pitchFamily="2" charset="2"/>
              <a:buChar char="l"/>
            </a:pPr>
            <a:r>
              <a:rPr lang="zh-TW" altLang="en-US" sz="2400" b="1" dirty="0">
                <a:latin typeface="黑体" panose="02010609060101010101" pitchFamily="49" charset="-122"/>
                <a:ea typeface="黑体" panose="02010609060101010101" pitchFamily="49" charset="-122"/>
              </a:rPr>
              <a:t>專任教授：</a:t>
            </a:r>
            <a:r>
              <a:rPr lang="en-US" altLang="zh-TW" sz="2400" b="1" dirty="0">
                <a:latin typeface="黑体" panose="02010609060101010101" pitchFamily="49" charset="-122"/>
                <a:ea typeface="黑体" panose="02010609060101010101" pitchFamily="49" charset="-122"/>
              </a:rPr>
              <a:t>63</a:t>
            </a:r>
            <a:r>
              <a:rPr lang="zh-TW" altLang="en-US" sz="2400" b="1" dirty="0" smtClean="0">
                <a:latin typeface="黑体" panose="02010609060101010101" pitchFamily="49" charset="-122"/>
                <a:ea typeface="黑体" panose="02010609060101010101" pitchFamily="49" charset="-122"/>
              </a:rPr>
              <a:t>人</a:t>
            </a:r>
            <a:endParaRPr lang="en-US" altLang="zh-TW" sz="2400" b="1" dirty="0">
              <a:latin typeface="黑体" panose="02010609060101010101" pitchFamily="49" charset="-122"/>
              <a:ea typeface="黑体" panose="02010609060101010101" pitchFamily="49" charset="-122"/>
            </a:endParaRPr>
          </a:p>
          <a:p>
            <a:pPr marL="285750" indent="-285750">
              <a:buSzPct val="70000"/>
              <a:buFont typeface="Wingdings" panose="05000000000000000000" pitchFamily="2" charset="2"/>
              <a:buChar char="l"/>
            </a:pPr>
            <a:r>
              <a:rPr lang="zh-TW" altLang="en-US" sz="2400" b="1" dirty="0" smtClean="0">
                <a:latin typeface="黑体" panose="02010609060101010101" pitchFamily="49" charset="-122"/>
                <a:ea typeface="黑体" panose="02010609060101010101" pitchFamily="49" charset="-122"/>
              </a:rPr>
              <a:t>專任</a:t>
            </a:r>
            <a:r>
              <a:rPr lang="zh-TW" altLang="en-US" sz="2400" b="1" dirty="0">
                <a:latin typeface="黑体" panose="02010609060101010101" pitchFamily="49" charset="-122"/>
                <a:ea typeface="黑体" panose="02010609060101010101" pitchFamily="49" charset="-122"/>
              </a:rPr>
              <a:t>副教授：</a:t>
            </a:r>
            <a:r>
              <a:rPr lang="en-US" altLang="zh-TW" sz="2400" b="1" dirty="0">
                <a:latin typeface="黑体" panose="02010609060101010101" pitchFamily="49" charset="-122"/>
                <a:ea typeface="黑体" panose="02010609060101010101" pitchFamily="49" charset="-122"/>
              </a:rPr>
              <a:t>36</a:t>
            </a:r>
            <a:r>
              <a:rPr lang="zh-TW" altLang="en-US" sz="2400" b="1" dirty="0">
                <a:latin typeface="黑体" panose="02010609060101010101" pitchFamily="49" charset="-122"/>
                <a:ea typeface="黑体" panose="02010609060101010101" pitchFamily="49" charset="-122"/>
              </a:rPr>
              <a:t>人</a:t>
            </a:r>
            <a:endParaRPr lang="en-US" altLang="zh-TW" sz="2400" b="1" dirty="0">
              <a:latin typeface="黑体" panose="02010609060101010101" pitchFamily="49" charset="-122"/>
              <a:ea typeface="黑体" panose="02010609060101010101" pitchFamily="49" charset="-122"/>
            </a:endParaRPr>
          </a:p>
          <a:p>
            <a:pPr marL="285750" indent="-285750">
              <a:buSzPct val="70000"/>
              <a:buFont typeface="Wingdings" panose="05000000000000000000" pitchFamily="2" charset="2"/>
              <a:buChar char="l"/>
            </a:pPr>
            <a:r>
              <a:rPr lang="zh-TW" altLang="en-US" sz="2400" b="1" dirty="0">
                <a:latin typeface="黑体" panose="02010609060101010101" pitchFamily="49" charset="-122"/>
                <a:ea typeface="黑体" panose="02010609060101010101" pitchFamily="49" charset="-122"/>
              </a:rPr>
              <a:t>專任助理教授：</a:t>
            </a:r>
            <a:r>
              <a:rPr lang="en-US" altLang="zh-TW" sz="2400" b="1" dirty="0">
                <a:latin typeface="黑体" panose="02010609060101010101" pitchFamily="49" charset="-122"/>
                <a:ea typeface="黑体" panose="02010609060101010101" pitchFamily="49" charset="-122"/>
              </a:rPr>
              <a:t>34</a:t>
            </a:r>
            <a:r>
              <a:rPr lang="zh-TW" altLang="en-US" sz="2400" b="1" dirty="0">
                <a:latin typeface="黑体" panose="02010609060101010101" pitchFamily="49" charset="-122"/>
                <a:ea typeface="黑体" panose="02010609060101010101" pitchFamily="49" charset="-122"/>
              </a:rPr>
              <a:t>人</a:t>
            </a:r>
            <a:endParaRPr lang="en-US" altLang="zh-TW" sz="2400" b="1" dirty="0">
              <a:latin typeface="黑体" panose="02010609060101010101" pitchFamily="49" charset="-122"/>
              <a:ea typeface="黑体" panose="02010609060101010101" pitchFamily="49" charset="-122"/>
            </a:endParaRPr>
          </a:p>
          <a:p>
            <a:pPr marL="285750" indent="-285750">
              <a:buSzPct val="70000"/>
              <a:buFont typeface="Wingdings" panose="05000000000000000000" pitchFamily="2" charset="2"/>
              <a:buChar char="l"/>
            </a:pPr>
            <a:r>
              <a:rPr lang="zh-TW" altLang="en-US" sz="2400" b="1" dirty="0">
                <a:latin typeface="黑体" panose="02010609060101010101" pitchFamily="49" charset="-122"/>
                <a:ea typeface="黑体" panose="02010609060101010101" pitchFamily="49" charset="-122"/>
              </a:rPr>
              <a:t>專任講師：</a:t>
            </a:r>
            <a:r>
              <a:rPr lang="en-US" altLang="zh-TW" sz="2400" b="1" dirty="0">
                <a:latin typeface="黑体" panose="02010609060101010101" pitchFamily="49" charset="-122"/>
                <a:ea typeface="黑体" panose="02010609060101010101" pitchFamily="49" charset="-122"/>
              </a:rPr>
              <a:t>1</a:t>
            </a:r>
            <a:r>
              <a:rPr lang="zh-TW" altLang="en-US" sz="2400" b="1" dirty="0">
                <a:latin typeface="黑体" panose="02010609060101010101" pitchFamily="49" charset="-122"/>
                <a:ea typeface="黑体" panose="02010609060101010101" pitchFamily="49" charset="-122"/>
              </a:rPr>
              <a:t>人 </a:t>
            </a:r>
          </a:p>
          <a:p>
            <a:pPr marL="285750" indent="-285750">
              <a:buSzPct val="70000"/>
              <a:buFont typeface="Wingdings" panose="05000000000000000000" pitchFamily="2" charset="2"/>
              <a:buChar char="l"/>
            </a:pPr>
            <a:r>
              <a:rPr lang="zh-TW" altLang="en-US" sz="2400" b="1" dirty="0">
                <a:latin typeface="黑体" panose="02010609060101010101" pitchFamily="49" charset="-122"/>
                <a:ea typeface="黑体" panose="02010609060101010101" pitchFamily="49" charset="-122"/>
              </a:rPr>
              <a:t>兼任教師 </a:t>
            </a:r>
            <a:r>
              <a:rPr lang="en-US" altLang="zh-TW" sz="2400" b="1" dirty="0">
                <a:latin typeface="黑体" panose="02010609060101010101" pitchFamily="49" charset="-122"/>
                <a:ea typeface="黑体" panose="02010609060101010101" pitchFamily="49" charset="-122"/>
              </a:rPr>
              <a:t>: 59</a:t>
            </a:r>
            <a:r>
              <a:rPr lang="zh-TW" altLang="en-US" sz="2400" b="1" dirty="0">
                <a:latin typeface="黑体" panose="02010609060101010101" pitchFamily="49" charset="-122"/>
                <a:ea typeface="黑体" panose="02010609060101010101" pitchFamily="49" charset="-122"/>
              </a:rPr>
              <a:t>人</a:t>
            </a:r>
            <a:endParaRPr lang="en-US" altLang="zh-TW" sz="2400" b="1" dirty="0">
              <a:latin typeface="黑体" panose="02010609060101010101" pitchFamily="49" charset="-122"/>
              <a:ea typeface="黑体" panose="02010609060101010101" pitchFamily="49" charset="-122"/>
            </a:endParaRPr>
          </a:p>
        </p:txBody>
      </p:sp>
      <p:graphicFrame>
        <p:nvGraphicFramePr>
          <p:cNvPr id="7" name="物件 6"/>
          <p:cNvGraphicFramePr>
            <a:graphicFrameLocks/>
          </p:cNvGraphicFramePr>
          <p:nvPr>
            <p:extLst>
              <p:ext uri="{D42A27DB-BD31-4B8C-83A1-F6EECF244321}">
                <p14:modId xmlns:p14="http://schemas.microsoft.com/office/powerpoint/2010/main" val="2038863993"/>
              </p:ext>
            </p:extLst>
          </p:nvPr>
        </p:nvGraphicFramePr>
        <p:xfrm>
          <a:off x="3563916" y="1777410"/>
          <a:ext cx="4824403" cy="3736980"/>
        </p:xfrm>
        <a:graphic>
          <a:graphicData uri="http://schemas.openxmlformats.org/presentationml/2006/ole">
            <mc:AlternateContent xmlns:mc="http://schemas.openxmlformats.org/markup-compatibility/2006">
              <mc:Choice xmlns:v="urn:schemas-microsoft-com:vml" Requires="v">
                <p:oleObj spid="_x0000_s42011" r:id="rId6" imgW="5742930" imgH="4682134" progId="Excel.Sheet.8">
                  <p:embed/>
                </p:oleObj>
              </mc:Choice>
              <mc:Fallback>
                <p:oleObj r:id="rId6" imgW="5742930" imgH="4682134" progId="Excel.Sheet.8">
                  <p:embed/>
                  <p:pic>
                    <p:nvPicPr>
                      <p:cNvPr id="0" name="Picture 2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916" y="1777410"/>
                        <a:ext cx="4824403" cy="37369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08015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5A471F84-62F8-4818-BC43-9E394EE18B24}" type="datetime1">
              <a:rPr lang="zh-CN" altLang="en-US" smtClean="0"/>
              <a:pPr>
                <a:defRPr/>
              </a:pPr>
              <a:t>2015/11/5</a:t>
            </a:fld>
            <a:endParaRPr lang="zh-CN" altLang="en-US" sz="1800">
              <a:solidFill>
                <a:schemeClr val="tx1"/>
              </a:solidFill>
            </a:endParaRPr>
          </a:p>
        </p:txBody>
      </p:sp>
      <p:pic>
        <p:nvPicPr>
          <p:cNvPr id="5" name="圖片 4"/>
          <p:cNvPicPr>
            <a:picLocks noChangeAspect="1"/>
          </p:cNvPicPr>
          <p:nvPr/>
        </p:nvPicPr>
        <p:blipFill rotWithShape="1">
          <a:blip r:embed="rId3" cstate="print">
            <a:extLst>
              <a:ext uri="{28A0092B-C50C-407E-A947-70E740481C1C}">
                <a14:useLocalDpi xmlns:a14="http://schemas.microsoft.com/office/drawing/2010/main" val="0"/>
              </a:ext>
            </a:extLst>
          </a:blip>
          <a:srcRect l="3702" t="-9730" r="1390" b="15326"/>
          <a:stretch/>
        </p:blipFill>
        <p:spPr>
          <a:xfrm>
            <a:off x="1688123" y="-670794"/>
            <a:ext cx="7348249" cy="6385794"/>
          </a:xfrm>
          <a:prstGeom prst="rect">
            <a:avLst/>
          </a:prstGeom>
          <a:noFill/>
        </p:spPr>
      </p:pic>
      <p:sp>
        <p:nvSpPr>
          <p:cNvPr id="6" name="文字方塊 5"/>
          <p:cNvSpPr txBox="1"/>
          <p:nvPr/>
        </p:nvSpPr>
        <p:spPr>
          <a:xfrm>
            <a:off x="3707928" y="2281452"/>
            <a:ext cx="4033838" cy="2246769"/>
          </a:xfrm>
          <a:prstGeom prst="rect">
            <a:avLst/>
          </a:prstGeom>
          <a:noFill/>
        </p:spPr>
        <p:txBody>
          <a:bodyPr>
            <a:spAutoFit/>
          </a:bodyPr>
          <a:lstStyle/>
          <a:p>
            <a:pPr marL="457200" indent="-457200" eaLnBrk="1" hangingPunct="1">
              <a:buFont typeface="+mj-lt"/>
              <a:buAutoNum type="arabicPeriod"/>
              <a:defRPr/>
            </a:pPr>
            <a:r>
              <a:rPr lang="zh-TW" altLang="en-US" sz="2000" b="1" dirty="0">
                <a:solidFill>
                  <a:schemeClr val="accent4"/>
                </a:solidFill>
                <a:effectLst/>
              </a:rPr>
              <a:t>政治學系</a:t>
            </a:r>
            <a:endParaRPr lang="en-US" altLang="zh-TW" sz="2000" b="1" dirty="0">
              <a:solidFill>
                <a:schemeClr val="accent4"/>
              </a:solidFill>
              <a:effectLst/>
            </a:endParaRPr>
          </a:p>
          <a:p>
            <a:pPr marL="457200" indent="-457200" eaLnBrk="1" hangingPunct="1">
              <a:buFont typeface="+mj-lt"/>
              <a:buAutoNum type="arabicPeriod"/>
              <a:defRPr/>
            </a:pPr>
            <a:r>
              <a:rPr lang="zh-TW" altLang="en-US" sz="2000" b="1" dirty="0">
                <a:solidFill>
                  <a:schemeClr val="accent4"/>
                </a:solidFill>
                <a:effectLst/>
              </a:rPr>
              <a:t>社會學系</a:t>
            </a:r>
            <a:endParaRPr lang="en-US" altLang="zh-TW" sz="2000" b="1" dirty="0">
              <a:solidFill>
                <a:schemeClr val="accent4"/>
              </a:solidFill>
              <a:effectLst/>
            </a:endParaRPr>
          </a:p>
          <a:p>
            <a:pPr marL="457200" indent="-457200" eaLnBrk="1" hangingPunct="1">
              <a:buFont typeface="+mj-lt"/>
              <a:buAutoNum type="arabicPeriod"/>
              <a:defRPr/>
            </a:pPr>
            <a:r>
              <a:rPr lang="zh-TW" altLang="en-US" sz="2000" b="1" dirty="0">
                <a:solidFill>
                  <a:schemeClr val="accent4"/>
                </a:solidFill>
                <a:effectLst/>
              </a:rPr>
              <a:t>財政學系</a:t>
            </a:r>
            <a:endParaRPr lang="en-US" altLang="zh-TW" sz="2000" b="1" dirty="0">
              <a:solidFill>
                <a:schemeClr val="accent4"/>
              </a:solidFill>
              <a:effectLst/>
            </a:endParaRPr>
          </a:p>
          <a:p>
            <a:pPr marL="457200" indent="-457200" eaLnBrk="1" hangingPunct="1">
              <a:buFont typeface="+mj-lt"/>
              <a:buAutoNum type="arabicPeriod"/>
              <a:defRPr/>
            </a:pPr>
            <a:r>
              <a:rPr lang="zh-TW" altLang="en-US" sz="2000" b="1" dirty="0">
                <a:solidFill>
                  <a:schemeClr val="accent4"/>
                </a:solidFill>
                <a:effectLst/>
              </a:rPr>
              <a:t>公共行政學系</a:t>
            </a:r>
            <a:endParaRPr lang="en-US" altLang="zh-TW" sz="2000" b="1" dirty="0">
              <a:solidFill>
                <a:schemeClr val="accent4"/>
              </a:solidFill>
              <a:effectLst/>
            </a:endParaRPr>
          </a:p>
          <a:p>
            <a:pPr marL="457200" indent="-457200" eaLnBrk="1" hangingPunct="1">
              <a:buFont typeface="+mj-lt"/>
              <a:buAutoNum type="arabicPeriod"/>
              <a:defRPr/>
            </a:pPr>
            <a:r>
              <a:rPr lang="zh-TW" altLang="en-US" sz="2000" b="1" dirty="0">
                <a:solidFill>
                  <a:schemeClr val="accent4"/>
                </a:solidFill>
                <a:effectLst/>
              </a:rPr>
              <a:t>地政學系</a:t>
            </a:r>
            <a:endParaRPr lang="en-US" altLang="zh-TW" sz="2000" b="1" dirty="0">
              <a:solidFill>
                <a:schemeClr val="accent4"/>
              </a:solidFill>
              <a:effectLst/>
            </a:endParaRPr>
          </a:p>
          <a:p>
            <a:pPr marL="457200" indent="-457200" eaLnBrk="1" hangingPunct="1">
              <a:buFont typeface="+mj-lt"/>
              <a:buAutoNum type="arabicPeriod"/>
              <a:defRPr/>
            </a:pPr>
            <a:r>
              <a:rPr lang="zh-TW" altLang="en-US" sz="2000" b="1" dirty="0">
                <a:solidFill>
                  <a:schemeClr val="accent4"/>
                </a:solidFill>
                <a:effectLst/>
              </a:rPr>
              <a:t>經濟學系 </a:t>
            </a:r>
            <a:endParaRPr lang="en-US" altLang="zh-TW" sz="2000" b="1" dirty="0">
              <a:solidFill>
                <a:schemeClr val="accent4"/>
              </a:solidFill>
              <a:effectLst/>
            </a:endParaRPr>
          </a:p>
          <a:p>
            <a:pPr marL="457200" indent="-457200" eaLnBrk="1" hangingPunct="1">
              <a:buFont typeface="+mj-lt"/>
              <a:buAutoNum type="arabicPeriod"/>
              <a:defRPr/>
            </a:pPr>
            <a:r>
              <a:rPr lang="zh-TW" altLang="en-US" sz="2000" b="1" dirty="0">
                <a:solidFill>
                  <a:schemeClr val="accent4"/>
                </a:solidFill>
                <a:effectLst/>
              </a:rPr>
              <a:t>民族學</a:t>
            </a:r>
            <a:r>
              <a:rPr lang="zh-TW" altLang="en-US" sz="2000" b="1" dirty="0" smtClean="0">
                <a:solidFill>
                  <a:schemeClr val="accent4"/>
                </a:solidFill>
                <a:effectLst/>
              </a:rPr>
              <a:t>系</a:t>
            </a:r>
            <a:endParaRPr lang="en-US" altLang="zh-TW" sz="2000" b="1" dirty="0" smtClean="0">
              <a:solidFill>
                <a:schemeClr val="accent4"/>
              </a:solidFill>
              <a:effectLst/>
            </a:endParaRPr>
          </a:p>
        </p:txBody>
      </p:sp>
      <p:sp>
        <p:nvSpPr>
          <p:cNvPr id="7" name="文字方塊 6"/>
          <p:cNvSpPr txBox="1"/>
          <p:nvPr/>
        </p:nvSpPr>
        <p:spPr>
          <a:xfrm>
            <a:off x="467658" y="553308"/>
            <a:ext cx="3024252" cy="523220"/>
          </a:xfrm>
          <a:prstGeom prst="rect">
            <a:avLst/>
          </a:prstGeom>
          <a:noFill/>
        </p:spPr>
        <p:txBody>
          <a:bodyPr wrap="square" rtlCol="0">
            <a:spAutoFit/>
          </a:bodyPr>
          <a:lstStyle/>
          <a:p>
            <a:r>
              <a:rPr lang="zh-CN" altLang="en-US" sz="2800" b="1" dirty="0" smtClean="0">
                <a:latin typeface="黑体" panose="02010609060101010101" pitchFamily="49" charset="-122"/>
                <a:ea typeface="黑体" panose="02010609060101010101" pitchFamily="49" charset="-122"/>
              </a:rPr>
              <a:t>系所簡介</a:t>
            </a:r>
            <a:endParaRPr lang="zh-CN" altLang="en-US" sz="2800" b="1" dirty="0">
              <a:latin typeface="黑体" panose="02010609060101010101" pitchFamily="49" charset="-122"/>
              <a:ea typeface="黑体" panose="02010609060101010101" pitchFamily="49" charset="-122"/>
            </a:endParaRPr>
          </a:p>
        </p:txBody>
      </p:sp>
      <p:pic>
        <p:nvPicPr>
          <p:cNvPr id="8" name="Picture 4" desc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468" y="2042197"/>
            <a:ext cx="5038503" cy="334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bwMode="auto">
          <a:xfrm>
            <a:off x="2195802" y="-38071"/>
            <a:ext cx="6264522" cy="195949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35002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方正兰亭粗黑_GBK"/>
        <a:ea typeface="宋体"/>
        <a:cs typeface=""/>
      </a:majorFont>
      <a:minorFont>
        <a:latin typeface="方正兰亭粗黑_GB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1298</TotalTime>
  <Pages>0</Pages>
  <Words>4328</Words>
  <Characters>0</Characters>
  <Application>Microsoft Office PowerPoint</Application>
  <DocSecurity>0</DocSecurity>
  <PresentationFormat>如螢幕大小 (16:10)</PresentationFormat>
  <Lines>0</Lines>
  <Paragraphs>314</Paragraphs>
  <Slides>31</Slides>
  <Notes>10</Notes>
  <HiddenSlides>0</HiddenSlides>
  <MMClips>0</MMClips>
  <ScaleCrop>false</ScaleCrop>
  <HeadingPairs>
    <vt:vector size="6" baseType="variant">
      <vt:variant>
        <vt:lpstr>佈景主題</vt:lpstr>
      </vt:variant>
      <vt:variant>
        <vt:i4>2</vt:i4>
      </vt:variant>
      <vt:variant>
        <vt:lpstr>內嵌 OLE 伺服程式</vt:lpstr>
      </vt:variant>
      <vt:variant>
        <vt:i4>2</vt:i4>
      </vt:variant>
      <vt:variant>
        <vt:lpstr>投影片標題</vt:lpstr>
      </vt:variant>
      <vt:variant>
        <vt:i4>31</vt:i4>
      </vt:variant>
    </vt:vector>
  </HeadingPairs>
  <TitlesOfParts>
    <vt:vector size="35" baseType="lpstr">
      <vt:lpstr>Office 主题​​</vt:lpstr>
      <vt:lpstr>1_Office 佈景主題</vt:lpstr>
      <vt:lpstr>Microsoft Excel 97-2003 工作表</vt:lpstr>
      <vt:lpstr>圖表</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Admin</cp:lastModifiedBy>
  <cp:revision>151</cp:revision>
  <dcterms:created xsi:type="dcterms:W3CDTF">2014-08-09T08:49:00Z</dcterms:created>
  <dcterms:modified xsi:type="dcterms:W3CDTF">2015-11-05T02:47:25Z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2052-9.1.0.4885</vt:lpwstr>
  </property>
</Properties>
</file>