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0" r:id="rId6"/>
    <p:sldId id="269" r:id="rId7"/>
    <p:sldId id="277" r:id="rId8"/>
    <p:sldId id="261" r:id="rId9"/>
    <p:sldId id="263" r:id="rId10"/>
    <p:sldId id="264" r:id="rId11"/>
    <p:sldId id="265" r:id="rId12"/>
    <p:sldId id="272" r:id="rId13"/>
    <p:sldId id="275" r:id="rId14"/>
    <p:sldId id="266" r:id="rId15"/>
    <p:sldId id="273" r:id="rId16"/>
    <p:sldId id="274" r:id="rId17"/>
    <p:sldId id="278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華康儷粗黑(P)" pitchFamily="34" charset="-120"/>
                <a:ea typeface="華康儷粗黑(P)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24544" y="1988840"/>
            <a:ext cx="9505056" cy="1470025"/>
          </a:xfrm>
        </p:spPr>
        <p:txBody>
          <a:bodyPr>
            <a:noAutofit/>
          </a:bodyPr>
          <a:lstStyle/>
          <a:p>
            <a:r>
              <a:rPr lang="zh-TW" altLang="en-US" sz="6000" b="0" dirty="0">
                <a:latin typeface="華康儷粗黑(P)" pitchFamily="34" charset="-120"/>
                <a:ea typeface="華康儷粗黑(P)" pitchFamily="34" charset="-120"/>
              </a:rPr>
              <a:t>高中</a:t>
            </a:r>
            <a:r>
              <a:rPr lang="zh-TW" altLang="en-US" sz="6000" b="0" dirty="0" smtClean="0">
                <a:latin typeface="華康儷粗黑(P)" pitchFamily="34" charset="-120"/>
                <a:ea typeface="華康儷粗黑(P)" pitchFamily="34" charset="-120"/>
              </a:rPr>
              <a:t>職暨五專</a:t>
            </a:r>
            <a:r>
              <a:rPr lang="en-US" altLang="zh-TW" sz="6000" b="0" dirty="0" smtClean="0">
                <a:latin typeface="華康儷粗黑(P)" pitchFamily="34" charset="-120"/>
                <a:ea typeface="華康儷粗黑(P)" pitchFamily="34" charset="-120"/>
              </a:rPr>
              <a:t/>
            </a:r>
            <a:br>
              <a:rPr lang="en-US" altLang="zh-TW" sz="6000" b="0" dirty="0" smtClean="0">
                <a:latin typeface="華康儷粗黑(P)" pitchFamily="34" charset="-120"/>
                <a:ea typeface="華康儷粗黑(P)" pitchFamily="34" charset="-120"/>
              </a:rPr>
            </a:br>
            <a:r>
              <a:rPr lang="zh-TW" altLang="en-US" sz="6000" b="0" dirty="0" smtClean="0">
                <a:latin typeface="華康儷粗黑(P)" pitchFamily="34" charset="-120"/>
                <a:ea typeface="華康儷粗黑(P)" pitchFamily="34" charset="-120"/>
              </a:rPr>
              <a:t>「志願選填系統」操作說明</a:t>
            </a:r>
            <a:endParaRPr lang="zh-TW" altLang="en-US" sz="6000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98065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※</a:t>
            </a:r>
            <a:r>
              <a:rPr lang="zh-TW" altLang="en-US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重要期程</a:t>
            </a:r>
            <a:endParaRPr lang="en-US" altLang="zh-TW" dirty="0" smtClean="0">
              <a:solidFill>
                <a:srgbClr val="00808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r>
              <a:rPr lang="en-US" altLang="zh-TW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※</a:t>
            </a:r>
            <a:r>
              <a:rPr lang="zh-TW" altLang="en-US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使用邏輯</a:t>
            </a:r>
            <a:endParaRPr lang="en-US" altLang="zh-TW" dirty="0" smtClean="0">
              <a:solidFill>
                <a:srgbClr val="00808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華康儷粗黑(P)" pitchFamily="34" charset="-120"/>
                <a:ea typeface="華康儷粗黑(P)" pitchFamily="34" charset="-120"/>
              </a:rPr>
              <a:t>再興中學</a:t>
            </a:r>
            <a:endParaRPr lang="en-US" altLang="zh-TW" dirty="0" smtClean="0">
              <a:solidFill>
                <a:srgbClr val="00206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五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開始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志願選填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/>
            <a:r>
              <a:rPr lang="en-US" altLang="zh-TW" dirty="0" smtClean="0"/>
              <a:t>1.</a:t>
            </a:r>
            <a:r>
              <a:rPr lang="zh-TW" altLang="zh-TW" dirty="0"/>
              <a:t>系統自動帶出個人「基本資料」（姓名、所屬國中、班級、座號）、「超額比序項目積分」</a:t>
            </a:r>
            <a:endParaRPr lang="zh-TW" altLang="zh-TW" dirty="0" smtClean="0"/>
          </a:p>
          <a:p>
            <a:pPr fontAlgn="auto"/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※【</a:t>
            </a:r>
            <a:r>
              <a:rPr lang="zh-TW" altLang="en-US" dirty="0" smtClean="0"/>
              <a:t>練習版</a:t>
            </a:r>
            <a:r>
              <a:rPr lang="en-US" altLang="zh-TW" dirty="0" smtClean="0"/>
              <a:t>】</a:t>
            </a:r>
            <a:r>
              <a:rPr lang="zh-TW" altLang="zh-TW" dirty="0" smtClean="0"/>
              <a:t>不含國中教育會考積分</a:t>
            </a:r>
            <a:r>
              <a:rPr lang="zh-TW" altLang="en-US" dirty="0" smtClean="0"/>
              <a:t>，僅顯示服務學習、均衡學習、</a:t>
            </a:r>
            <a:r>
              <a:rPr lang="zh-TW" altLang="zh-TW" dirty="0" smtClean="0"/>
              <a:t>志願序積分。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TW" sz="2400" dirty="0" smtClean="0">
                <a:ea typeface="標楷體" pitchFamily="65" charset="-120"/>
              </a:rPr>
              <a:t>3.</a:t>
            </a:r>
            <a:r>
              <a:rPr lang="zh-TW" altLang="zh-TW" sz="2400" dirty="0" smtClean="0">
                <a:ea typeface="標楷體" pitchFamily="65" charset="-120"/>
              </a:rPr>
              <a:t>開始「選填志願」：</a:t>
            </a:r>
            <a:r>
              <a:rPr lang="zh-TW" altLang="en-US" sz="2400" dirty="0" smtClean="0">
                <a:ea typeface="標楷體" pitchFamily="65" charset="-120"/>
              </a:rPr>
              <a:t>注意</a:t>
            </a:r>
            <a:r>
              <a:rPr lang="zh-TW" altLang="en-US" sz="2400" b="1" u="sng" dirty="0" smtClean="0">
                <a:solidFill>
                  <a:srgbClr val="FF0000"/>
                </a:solidFill>
                <a:ea typeface="標楷體" pitchFamily="65" charset="-120"/>
              </a:rPr>
              <a:t>點選操作順序</a:t>
            </a:r>
            <a:r>
              <a:rPr lang="zh-TW" altLang="zh-TW" sz="2400" dirty="0" smtClean="0">
                <a:ea typeface="標楷體" pitchFamily="65" charset="-120"/>
              </a:rPr>
              <a:t>，依此步驟增加志願</a:t>
            </a:r>
            <a:r>
              <a:rPr lang="zh-TW" altLang="en-US" sz="2400" dirty="0" smtClean="0">
                <a:ea typeface="標楷體" pitchFamily="65" charset="-120"/>
              </a:rPr>
              <a:t>，再運用「上下鍵頭」調整志願序。</a:t>
            </a:r>
            <a:endParaRPr lang="en-US" altLang="zh-TW" sz="2400" dirty="0" smtClean="0">
              <a:ea typeface="標楷體" pitchFamily="65" charset="-120"/>
            </a:endParaRPr>
          </a:p>
          <a:p>
            <a:pPr fontAlgn="auto"/>
            <a:r>
              <a:rPr lang="en-US" altLang="zh-TW" sz="2400" dirty="0" smtClean="0">
                <a:ea typeface="標楷體" pitchFamily="65" charset="-120"/>
              </a:rPr>
              <a:t>4.</a:t>
            </a:r>
            <a:r>
              <a:rPr kumimoji="1" lang="zh-TW" altLang="en-US" sz="2400" dirty="0" smtClean="0">
                <a:ea typeface="標楷體" pitchFamily="65" charset="-120"/>
                <a:cs typeface="Times New Roman" pitchFamily="18" charset="0"/>
              </a:rPr>
              <a:t>志願確認後，請</a:t>
            </a:r>
            <a:r>
              <a:rPr kumimoji="1" lang="zh-TW" altLang="en-US" sz="2400" b="1" u="sng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務必點選「儲存」</a:t>
            </a:r>
            <a:r>
              <a:rPr kumimoji="1" lang="zh-TW" altLang="en-US" sz="2400" dirty="0" smtClean="0">
                <a:ea typeface="標楷體" pitchFamily="65" charset="-120"/>
                <a:cs typeface="Times New Roman" pitchFamily="18" charset="0"/>
              </a:rPr>
              <a:t>，否則登出或離開網頁之後，志願將清空。</a:t>
            </a:r>
            <a:endParaRPr lang="zh-TW" altLang="zh-TW" sz="2400" dirty="0" smtClean="0"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51520" y="2996952"/>
            <a:ext cx="8712968" cy="3672408"/>
            <a:chOff x="251520" y="2996952"/>
            <a:chExt cx="8712968" cy="3672408"/>
          </a:xfrm>
        </p:grpSpPr>
        <p:pic>
          <p:nvPicPr>
            <p:cNvPr id="4" name="圖片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996952"/>
              <a:ext cx="8712968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圓角矩形 9"/>
            <p:cNvSpPr/>
            <p:nvPr/>
          </p:nvSpPr>
          <p:spPr>
            <a:xfrm>
              <a:off x="7740352" y="4149080"/>
              <a:ext cx="432048" cy="3600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076056" y="3140968"/>
              <a:ext cx="432048" cy="3600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向下箭號圖說文字 12"/>
          <p:cNvSpPr/>
          <p:nvPr/>
        </p:nvSpPr>
        <p:spPr>
          <a:xfrm>
            <a:off x="8100392" y="1772816"/>
            <a:ext cx="792088" cy="2088232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順</a:t>
            </a:r>
            <a:endParaRPr lang="en-US" altLang="zh-TW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序</a:t>
            </a:r>
            <a:endParaRPr lang="en-US" altLang="zh-TW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調</a:t>
            </a:r>
            <a:endParaRPr lang="en-US" altLang="zh-TW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整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4" name="向下箭號圖說文字 13"/>
          <p:cNvSpPr/>
          <p:nvPr/>
        </p:nvSpPr>
        <p:spPr>
          <a:xfrm>
            <a:off x="7668344" y="2492896"/>
            <a:ext cx="576064" cy="1368152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刪</a:t>
            </a:r>
            <a:endParaRPr lang="en-US" altLang="zh-TW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除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6" name="向下箭號圖說文字 5"/>
          <p:cNvSpPr/>
          <p:nvPr/>
        </p:nvSpPr>
        <p:spPr>
          <a:xfrm>
            <a:off x="0" y="1988840"/>
            <a:ext cx="1835696" cy="1296144"/>
          </a:xfrm>
          <a:prstGeom prst="downArrowCallout">
            <a:avLst>
              <a:gd name="adj1" fmla="val 15232"/>
              <a:gd name="adj2" fmla="val 26221"/>
              <a:gd name="adj3" fmla="val 2500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（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1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）</a:t>
            </a:r>
            <a:r>
              <a:rPr lang="zh-TW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學校類別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（高中或高職）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7" name="向下箭號圖說文字 6"/>
          <p:cNvSpPr/>
          <p:nvPr/>
        </p:nvSpPr>
        <p:spPr>
          <a:xfrm>
            <a:off x="1475656" y="2420888"/>
            <a:ext cx="1512168" cy="1008112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(2)</a:t>
            </a:r>
            <a:r>
              <a:rPr lang="zh-TW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學校名稱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8" name="向下箭號圖說文字 7"/>
          <p:cNvSpPr/>
          <p:nvPr/>
        </p:nvSpPr>
        <p:spPr>
          <a:xfrm>
            <a:off x="2771800" y="2060848"/>
            <a:ext cx="1440160" cy="115212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(3)</a:t>
            </a:r>
            <a:r>
              <a:rPr lang="zh-TW" altLang="zh-TW" dirty="0" smtClean="0">
                <a:solidFill>
                  <a:schemeClr val="bg2">
                    <a:lumMod val="10000"/>
                  </a:schemeClr>
                </a:solidFill>
                <a:latin typeface="華康儷粗黑(P)" pitchFamily="34" charset="-120"/>
                <a:ea typeface="華康儷粗黑(P)" pitchFamily="34" charset="-120"/>
              </a:rPr>
              <a:t>科班名稱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9" name="向下箭號圖說文字 8"/>
          <p:cNvSpPr/>
          <p:nvPr/>
        </p:nvSpPr>
        <p:spPr>
          <a:xfrm>
            <a:off x="4211960" y="2420888"/>
            <a:ext cx="1008112" cy="792088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華康儷粗黑(P)" pitchFamily="34" charset="-120"/>
                <a:ea typeface="華康儷粗黑(P)" pitchFamily="34" charset="-120"/>
              </a:rPr>
              <a:t>(4)</a:t>
            </a:r>
            <a:r>
              <a:rPr lang="zh-TW" altLang="zh-TW" dirty="0" smtClean="0">
                <a:latin typeface="華康儷粗黑(P)" pitchFamily="34" charset="-120"/>
                <a:ea typeface="華康儷粗黑(P)" pitchFamily="34" charset="-120"/>
              </a:rPr>
              <a:t>加入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2" name="向下箭號圖說文字 11"/>
          <p:cNvSpPr/>
          <p:nvPr/>
        </p:nvSpPr>
        <p:spPr>
          <a:xfrm>
            <a:off x="4932040" y="1772816"/>
            <a:ext cx="792088" cy="1368152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儲存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志願選填系統_官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00000" cy="41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835696" y="2297432"/>
            <a:ext cx="720080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左箭號圖說文字 3"/>
          <p:cNvSpPr/>
          <p:nvPr/>
        </p:nvSpPr>
        <p:spPr>
          <a:xfrm>
            <a:off x="2555776" y="1613356"/>
            <a:ext cx="3960440" cy="1944216"/>
          </a:xfrm>
          <a:prstGeom prst="leftArrowCallout">
            <a:avLst>
              <a:gd name="adj1" fmla="val 14006"/>
              <a:gd name="adj2" fmla="val 25000"/>
              <a:gd name="adj3" fmla="val 25000"/>
              <a:gd name="adj4" fmla="val 758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儷粗黑(P)" pitchFamily="34" charset="-120"/>
                <a:ea typeface="華康儷粗黑(P)" pitchFamily="34" charset="-120"/>
              </a:rPr>
              <a:t>學生端操作手冊</a:t>
            </a:r>
            <a:endParaRPr lang="en-US" altLang="zh-TW" sz="2400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sz="2400" dirty="0" smtClean="0">
                <a:latin typeface="華康儷粗黑(P)" pitchFamily="34" charset="-120"/>
                <a:ea typeface="華康儷粗黑(P)" pitchFamily="34" charset="-120"/>
              </a:rPr>
              <a:t>學生端操作影音說明</a:t>
            </a:r>
            <a:endParaRPr lang="zh-TW" altLang="en-US" sz="24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六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系統操作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教學下載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327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五專「志願選填系統」練習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67544" y="1002432"/>
            <a:ext cx="403244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模擬</a:t>
            </a:r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</a:rPr>
              <a:t>系統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：</a:t>
            </a:r>
            <a:endParaRPr lang="en-US" altLang="zh-TW" sz="2800" b="1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r"/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-6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endParaRPr lang="zh-TW" altLang="en-US" sz="28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004048" y="3162672"/>
            <a:ext cx="3969826" cy="9864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ea typeface="標楷體" pitchFamily="65" charset="-120"/>
              </a:rPr>
              <a:t>網路及通訊報名：</a:t>
            </a:r>
            <a:endParaRPr lang="en-US" altLang="zh-TW" sz="2800" b="1" dirty="0" smtClean="0">
              <a:ea typeface="標楷體" pitchFamily="65" charset="-120"/>
            </a:endParaRPr>
          </a:p>
          <a:p>
            <a:r>
              <a:rPr lang="en-US" altLang="zh-TW" sz="2800" b="1" dirty="0" smtClean="0">
                <a:ea typeface="標楷體" pitchFamily="65" charset="-120"/>
              </a:rPr>
              <a:t>104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 smtClean="0">
                <a:ea typeface="標楷體" pitchFamily="65" charset="-120"/>
              </a:rPr>
              <a:t>6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 smtClean="0">
                <a:ea typeface="標楷體" pitchFamily="65" charset="-120"/>
              </a:rPr>
              <a:t>9</a:t>
            </a:r>
            <a:r>
              <a:rPr lang="zh-TW" altLang="en-US" sz="2800" b="1" dirty="0" smtClean="0">
                <a:ea typeface="標楷體" pitchFamily="65" charset="-120"/>
              </a:rPr>
              <a:t> </a:t>
            </a:r>
            <a:r>
              <a:rPr lang="en-US" altLang="zh-TW" sz="2800" b="1" dirty="0" smtClean="0">
                <a:ea typeface="標楷體" pitchFamily="65" charset="-120"/>
              </a:rPr>
              <a:t>-</a:t>
            </a:r>
            <a:r>
              <a:rPr lang="zh-TW" altLang="en-US" sz="2800" b="1" dirty="0" smtClean="0">
                <a:ea typeface="標楷體" pitchFamily="65" charset="-120"/>
              </a:rPr>
              <a:t> </a:t>
            </a:r>
            <a:r>
              <a:rPr lang="en-US" altLang="zh-TW" sz="2800" b="1" dirty="0" smtClean="0">
                <a:ea typeface="標楷體" pitchFamily="65" charset="-120"/>
              </a:rPr>
              <a:t>18</a:t>
            </a:r>
            <a:r>
              <a:rPr lang="zh-TW" altLang="en-US" sz="2800" b="1" dirty="0" smtClean="0">
                <a:ea typeface="標楷體" pitchFamily="65" charset="-120"/>
              </a:rPr>
              <a:t>日</a:t>
            </a:r>
            <a:endParaRPr lang="zh-TW" altLang="en-US" sz="2800" b="1" dirty="0">
              <a:ea typeface="標楷體" pitchFamily="65" charset="-120"/>
            </a:endParaRPr>
          </a:p>
        </p:txBody>
      </p:sp>
      <p:sp>
        <p:nvSpPr>
          <p:cNvPr id="9" name="向左箭號圖說文字 8"/>
          <p:cNvSpPr/>
          <p:nvPr/>
        </p:nvSpPr>
        <p:spPr>
          <a:xfrm>
            <a:off x="4572000" y="100243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個人練習報表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熟悉系統操作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充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份志願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溝通</a:t>
            </a:r>
            <a:endParaRPr lang="zh-TW" altLang="en-US" dirty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21" name="向右箭號圖說文字 20"/>
          <p:cNvSpPr/>
          <p:nvPr/>
        </p:nvSpPr>
        <p:spPr>
          <a:xfrm>
            <a:off x="179512" y="4437112"/>
            <a:ext cx="475252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儷粗黑(P)" pitchFamily="34" charset="-120"/>
                <a:ea typeface="華康儷粗黑(P)" pitchFamily="34" charset="-120"/>
              </a:rPr>
              <a:t>6/19</a:t>
            </a:r>
            <a:r>
              <a:rPr lang="zh-TW" altLang="en-US" dirty="0" smtClean="0">
                <a:solidFill>
                  <a:schemeClr val="tx1"/>
                </a:solidFill>
                <a:latin typeface="華康儷粗黑(P)" pitchFamily="34" charset="-120"/>
                <a:ea typeface="華康儷粗黑(P)" pitchFamily="34" charset="-120"/>
              </a:rPr>
              <a:t>（五）起，端午節連假</a:t>
            </a:r>
            <a:endParaRPr lang="zh-TW" altLang="en-US" dirty="0">
              <a:solidFill>
                <a:schemeClr val="tx1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066670" y="5070764"/>
            <a:ext cx="3969826" cy="16706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依據「現場登記分發報到通知單」指定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之時間地點</a:t>
            </a:r>
            <a:r>
              <a:rPr lang="zh-TW" altLang="en-US" sz="2400" b="1" dirty="0" smtClean="0"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參加現場登記分發報到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預計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日放榜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" name="向左箭號圖說文字 22"/>
          <p:cNvSpPr/>
          <p:nvPr/>
        </p:nvSpPr>
        <p:spPr>
          <a:xfrm>
            <a:off x="4572000" y="208255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5/16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5/17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國中教育會考</a:t>
            </a:r>
            <a:endParaRPr lang="en-US" altLang="zh-TW" dirty="0" smtClean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6/5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會考</a:t>
            </a:r>
            <a:r>
              <a:rPr lang="zh-TW" altLang="en-US" dirty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成績單及成績網路查詢</a:t>
            </a:r>
            <a:endParaRPr lang="en-US" altLang="zh-TW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3" name="向右箭號圖說文字 12"/>
          <p:cNvSpPr/>
          <p:nvPr/>
        </p:nvSpPr>
        <p:spPr>
          <a:xfrm>
            <a:off x="179512" y="5589240"/>
            <a:ext cx="475252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6/26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起</a:t>
            </a:r>
            <a:r>
              <a:rPr lang="zh-TW" altLang="en-US" dirty="0" smtClean="0">
                <a:solidFill>
                  <a:srgbClr val="C00000"/>
                </a:solidFill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寄發現場登記分發報到通知單</a:t>
            </a:r>
            <a:endParaRPr lang="zh-TW" altLang="en-US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5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/>
          <a:lstStyle/>
          <a:p>
            <a:pPr algn="l"/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「五專」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免試入學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志願選填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525963"/>
          </a:xfrm>
        </p:spPr>
        <p:txBody>
          <a:bodyPr>
            <a:normAutofit/>
          </a:bodyPr>
          <a:lstStyle/>
          <a:p>
            <a:pPr fontAlgn="auto"/>
            <a:r>
              <a:rPr lang="en-US" altLang="zh-TW" dirty="0" smtClean="0"/>
              <a:t>1.</a:t>
            </a:r>
            <a:r>
              <a:rPr lang="zh-TW" altLang="en-US" dirty="0"/>
              <a:t>與「</a:t>
            </a:r>
            <a:r>
              <a:rPr lang="zh-TW" altLang="en-US" dirty="0" smtClean="0"/>
              <a:t>高中職」免試入學志願</a:t>
            </a:r>
            <a:r>
              <a:rPr lang="zh-TW" altLang="en-US" dirty="0"/>
              <a:t>選填不同管道</a:t>
            </a:r>
            <a:r>
              <a:rPr lang="zh-TW" altLang="en-US" dirty="0" smtClean="0"/>
              <a:t>，不</a:t>
            </a:r>
            <a:r>
              <a:rPr lang="zh-TW" altLang="en-US" dirty="0"/>
              <a:t>佔高中職志願額度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auto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/>
              <a:t>五專分</a:t>
            </a:r>
            <a:r>
              <a:rPr lang="zh-TW" altLang="zh-TW" b="1" dirty="0" smtClean="0">
                <a:solidFill>
                  <a:srgbClr val="FF0000"/>
                </a:solidFill>
              </a:rPr>
              <a:t>北</a:t>
            </a:r>
            <a:r>
              <a:rPr lang="zh-TW" altLang="en-US" b="1" dirty="0" smtClean="0">
                <a:solidFill>
                  <a:srgbClr val="FF0000"/>
                </a:solidFill>
              </a:rPr>
              <a:t>區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新竹以北</a:t>
            </a:r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zh-TW" altLang="en-US" b="1" dirty="0" smtClean="0">
                <a:solidFill>
                  <a:srgbClr val="FF0000"/>
                </a:solidFill>
              </a:rPr>
              <a:t>宜花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dirty="0" smtClean="0"/>
              <a:t>、中</a:t>
            </a:r>
            <a:r>
              <a:rPr lang="zh-TW" altLang="en-US" dirty="0" smtClean="0"/>
              <a:t>區</a:t>
            </a:r>
            <a:r>
              <a:rPr lang="zh-TW" altLang="zh-TW" dirty="0" smtClean="0"/>
              <a:t>、南</a:t>
            </a:r>
            <a:r>
              <a:rPr lang="zh-TW" altLang="en-US" dirty="0" smtClean="0"/>
              <a:t>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共</a:t>
            </a:r>
            <a:r>
              <a:rPr lang="zh-TW" altLang="zh-TW" dirty="0" smtClean="0"/>
              <a:t>三區</a:t>
            </a:r>
            <a:r>
              <a:rPr lang="en-US" altLang="zh-TW" dirty="0" smtClean="0"/>
              <a:t>)</a:t>
            </a:r>
            <a:r>
              <a:rPr lang="zh-TW" altLang="en-US" dirty="0"/>
              <a:t> ，</a:t>
            </a:r>
            <a:r>
              <a:rPr lang="zh-TW" altLang="zh-TW" dirty="0" smtClean="0"/>
              <a:t>每區可選擇一校。</a:t>
            </a:r>
            <a:r>
              <a:rPr lang="zh-TW" altLang="en-US" dirty="0" smtClean="0"/>
              <a:t>最終擇一報到。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一</a:t>
            </a:r>
            <a:r>
              <a:rPr lang="zh-TW" altLang="en-US" dirty="0" smtClean="0">
                <a:latin typeface="標楷體"/>
                <a:ea typeface="標楷體"/>
              </a:rPr>
              <a:t>、</a:t>
            </a:r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五專免試入學志願選填</a:t>
            </a:r>
            <a:r>
              <a:rPr lang="zh-TW" altLang="en-US" dirty="0" smtClean="0">
                <a:solidFill>
                  <a:srgbClr val="FF0000"/>
                </a:solidFill>
                <a:latin typeface="華康儷粗黑(P)" pitchFamily="34" charset="-120"/>
                <a:ea typeface="華康儷粗黑(P)" pitchFamily="34" charset="-120"/>
              </a:rPr>
              <a:t>練習</a:t>
            </a:r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網站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3074" name="Picture 2" descr="C:\Users\Administrator\Desktop\五專志願選填_官方網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000000" cy="48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868144" y="6381328"/>
            <a:ext cx="308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http://aspiration.jente.edu.tw/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82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二、登入頁面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4098" name="Picture 2" descr="C:\Users\Administrator\Desktop\五專志願選填_登入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1" y="1484784"/>
            <a:ext cx="787717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4"/>
            <a:ext cx="82121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3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94260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80053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algn="l"/>
            <a:r>
              <a:rPr lang="zh-TW" altLang="zh-TW" b="0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【補充資訊】</a:t>
            </a:r>
            <a:r>
              <a:rPr lang="en-US" altLang="zh-TW" b="0" dirty="0" smtClean="0">
                <a:latin typeface="華康儷粗黑(P)" pitchFamily="34" charset="-120"/>
                <a:ea typeface="華康儷粗黑(P)" pitchFamily="34" charset="-120"/>
              </a:rPr>
              <a:t/>
            </a:r>
            <a:br>
              <a:rPr lang="en-US" altLang="zh-TW" b="0" dirty="0" smtClean="0">
                <a:latin typeface="華康儷粗黑(P)" pitchFamily="34" charset="-120"/>
                <a:ea typeface="華康儷粗黑(P)" pitchFamily="34" charset="-120"/>
              </a:rPr>
            </a:b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十二年國教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資訊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，可參考下列資源：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349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基北區高中職「志願選填系統」練習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67544" y="1002432"/>
            <a:ext cx="403244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第一次模擬：</a:t>
            </a:r>
            <a:endParaRPr lang="en-US" altLang="zh-TW" sz="2800" b="1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r"/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15-27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endParaRPr lang="zh-TW" altLang="en-US" sz="28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67544" y="3212976"/>
            <a:ext cx="403244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第二次模擬：</a:t>
            </a:r>
            <a:endParaRPr lang="en-US" altLang="zh-TW" sz="2800" b="1" dirty="0" smtClean="0">
              <a:solidFill>
                <a:schemeClr val="bg1"/>
              </a:solidFill>
              <a:ea typeface="標楷體" pitchFamily="65" charset="-120"/>
            </a:endParaRPr>
          </a:p>
          <a:p>
            <a:pPr algn="r"/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endParaRPr lang="zh-TW" altLang="en-US" sz="28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066670" y="4149080"/>
            <a:ext cx="3969826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ea typeface="標楷體" pitchFamily="65" charset="-120"/>
              </a:rPr>
              <a:t>正式志願選填：</a:t>
            </a:r>
            <a:endParaRPr lang="en-US" altLang="zh-TW" sz="2800" b="1" dirty="0" smtClean="0">
              <a:ea typeface="標楷體" pitchFamily="65" charset="-120"/>
            </a:endParaRPr>
          </a:p>
          <a:p>
            <a:r>
              <a:rPr lang="en-US" altLang="zh-TW" sz="2800" b="1" dirty="0" smtClean="0">
                <a:ea typeface="標楷體" pitchFamily="65" charset="-120"/>
              </a:rPr>
              <a:t>104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 smtClean="0">
                <a:ea typeface="標楷體" pitchFamily="65" charset="-120"/>
              </a:rPr>
              <a:t>6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 smtClean="0">
                <a:ea typeface="標楷體" pitchFamily="65" charset="-120"/>
              </a:rPr>
              <a:t>12</a:t>
            </a:r>
            <a:r>
              <a:rPr lang="zh-TW" altLang="en-US" sz="2800" b="1" dirty="0" smtClean="0">
                <a:ea typeface="標楷體" pitchFamily="65" charset="-120"/>
              </a:rPr>
              <a:t>日至</a:t>
            </a:r>
            <a:endParaRPr lang="en-US" altLang="zh-TW" sz="2800" b="1" dirty="0" smtClean="0">
              <a:ea typeface="標楷體" pitchFamily="65" charset="-120"/>
            </a:endParaRPr>
          </a:p>
          <a:p>
            <a:r>
              <a:rPr lang="en-US" altLang="zh-TW" sz="2800" b="1" dirty="0" smtClean="0">
                <a:ea typeface="標楷體" pitchFamily="65" charset="-120"/>
              </a:rPr>
              <a:t>104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 smtClean="0">
                <a:ea typeface="標楷體" pitchFamily="65" charset="-120"/>
              </a:rPr>
              <a:t>6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 smtClean="0">
                <a:ea typeface="標楷體" pitchFamily="65" charset="-120"/>
              </a:rPr>
              <a:t>18</a:t>
            </a:r>
            <a:r>
              <a:rPr lang="zh-TW" altLang="en-US" sz="2800" b="1" dirty="0" smtClean="0">
                <a:ea typeface="標楷體" pitchFamily="65" charset="-120"/>
              </a:rPr>
              <a:t>日中午</a:t>
            </a:r>
            <a:r>
              <a:rPr lang="en-US" altLang="zh-TW" sz="2800" b="1" dirty="0" smtClean="0">
                <a:ea typeface="標楷體" pitchFamily="65" charset="-120"/>
              </a:rPr>
              <a:t>12</a:t>
            </a:r>
            <a:r>
              <a:rPr lang="zh-TW" altLang="en-US" sz="2800" b="1" dirty="0" smtClean="0">
                <a:ea typeface="標楷體" pitchFamily="65" charset="-120"/>
              </a:rPr>
              <a:t>時</a:t>
            </a:r>
            <a:endParaRPr lang="zh-TW" altLang="en-US" sz="2800" b="1" dirty="0">
              <a:ea typeface="標楷體" pitchFamily="65" charset="-120"/>
            </a:endParaRPr>
          </a:p>
        </p:txBody>
      </p:sp>
      <p:sp>
        <p:nvSpPr>
          <p:cNvPr id="9" name="向左箭號圖說文字 8"/>
          <p:cNvSpPr/>
          <p:nvPr/>
        </p:nvSpPr>
        <p:spPr>
          <a:xfrm>
            <a:off x="4572000" y="100243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個人練習報表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熟悉系統操作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充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份志願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溝通</a:t>
            </a:r>
            <a:endParaRPr lang="zh-TW" altLang="en-US" dirty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8" name="向左箭號圖說文字 17"/>
          <p:cNvSpPr/>
          <p:nvPr/>
        </p:nvSpPr>
        <p:spPr>
          <a:xfrm>
            <a:off x="4572000" y="3140968"/>
            <a:ext cx="4176464" cy="93610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7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本次紀錄將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匯入</a:t>
            </a:r>
            <a:r>
              <a:rPr lang="en-US" altLang="zh-TW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6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月試填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系統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，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但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可調整。</a:t>
            </a:r>
          </a:p>
        </p:txBody>
      </p:sp>
      <p:sp>
        <p:nvSpPr>
          <p:cNvPr id="20" name="向右箭號圖說文字 19"/>
          <p:cNvSpPr/>
          <p:nvPr/>
        </p:nvSpPr>
        <p:spPr>
          <a:xfrm>
            <a:off x="467544" y="4365104"/>
            <a:ext cx="4464496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6/12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中午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時後</a:t>
            </a:r>
            <a:endParaRPr lang="en-US" altLang="zh-TW" dirty="0" smtClean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公告</a:t>
            </a:r>
            <a:r>
              <a:rPr lang="zh-TW" altLang="en-US" dirty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個人序位區間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查詢</a:t>
            </a:r>
            <a:endParaRPr lang="en-US" altLang="zh-TW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21" name="向右箭號圖說文字 20"/>
          <p:cNvSpPr/>
          <p:nvPr/>
        </p:nvSpPr>
        <p:spPr>
          <a:xfrm>
            <a:off x="467544" y="5589240"/>
            <a:ext cx="4464496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17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華康儷粗黑(P)" pitchFamily="34" charset="-120"/>
                <a:ea typeface="華康儷粗黑(P)" pitchFamily="34" charset="-120"/>
              </a:rPr>
              <a:t>6/19</a:t>
            </a:r>
            <a:r>
              <a:rPr lang="zh-TW" altLang="en-US" dirty="0" smtClean="0">
                <a:solidFill>
                  <a:schemeClr val="tx1"/>
                </a:solidFill>
                <a:latin typeface="華康儷粗黑(P)" pitchFamily="34" charset="-120"/>
                <a:ea typeface="華康儷粗黑(P)" pitchFamily="34" charset="-120"/>
              </a:rPr>
              <a:t>（五）起，端午節連假</a:t>
            </a:r>
            <a:endParaRPr lang="zh-TW" altLang="en-US" dirty="0">
              <a:solidFill>
                <a:schemeClr val="tx1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066670" y="5921470"/>
            <a:ext cx="3969826" cy="8280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 smtClean="0">
                <a:ea typeface="標楷體" pitchFamily="65" charset="-120"/>
              </a:rPr>
              <a:t>104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>
                <a:ea typeface="標楷體" pitchFamily="65" charset="-120"/>
              </a:rPr>
              <a:t>7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>
                <a:ea typeface="標楷體" pitchFamily="65" charset="-120"/>
              </a:rPr>
              <a:t>3</a:t>
            </a:r>
            <a:r>
              <a:rPr lang="zh-TW" altLang="en-US" sz="2800" b="1" dirty="0" smtClean="0">
                <a:ea typeface="標楷體" pitchFamily="65" charset="-120"/>
              </a:rPr>
              <a:t>日放榜</a:t>
            </a:r>
            <a:endParaRPr lang="en-US" altLang="zh-TW" sz="2800" b="1" dirty="0" smtClean="0">
              <a:ea typeface="標楷體" pitchFamily="65" charset="-120"/>
            </a:endParaRPr>
          </a:p>
        </p:txBody>
      </p:sp>
      <p:sp>
        <p:nvSpPr>
          <p:cNvPr id="23" name="向左箭號圖說文字 22"/>
          <p:cNvSpPr/>
          <p:nvPr/>
        </p:nvSpPr>
        <p:spPr>
          <a:xfrm>
            <a:off x="4572000" y="208255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5/16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5/17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國中教育會考</a:t>
            </a:r>
            <a:endParaRPr lang="en-US" altLang="zh-TW" dirty="0" smtClean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6/5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會考</a:t>
            </a:r>
            <a:r>
              <a:rPr lang="zh-TW" altLang="en-US" dirty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成績單及成績網路查詢</a:t>
            </a:r>
            <a:endParaRPr lang="en-US" altLang="zh-TW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143000"/>
          </a:xfrm>
        </p:spPr>
        <p:txBody>
          <a:bodyPr/>
          <a:lstStyle/>
          <a:p>
            <a:pPr algn="l"/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網址連結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41277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TW" sz="2800" dirty="0" smtClean="0">
                <a:ea typeface="標楷體" pitchFamily="65" charset="-120"/>
              </a:rPr>
              <a:t>1.</a:t>
            </a:r>
            <a:r>
              <a:rPr lang="zh-TW" altLang="zh-TW" sz="2800" dirty="0" smtClean="0">
                <a:ea typeface="標楷體" pitchFamily="65" charset="-120"/>
              </a:rPr>
              <a:t>開啟網路瀏覽器（建議使用</a:t>
            </a:r>
            <a:r>
              <a:rPr lang="en-US" altLang="zh-TW" sz="2800" b="1" dirty="0" smtClean="0">
                <a:solidFill>
                  <a:srgbClr val="FF0000"/>
                </a:solidFill>
                <a:ea typeface="標楷體" pitchFamily="65" charset="-120"/>
              </a:rPr>
              <a:t>Chrome</a:t>
            </a:r>
            <a:r>
              <a:rPr lang="zh-TW" altLang="zh-TW" sz="2800" dirty="0" smtClean="0">
                <a:ea typeface="標楷體" pitchFamily="65" charset="-120"/>
              </a:rPr>
              <a:t>或</a:t>
            </a:r>
            <a:r>
              <a:rPr lang="en-US" altLang="zh-TW" sz="2800" dirty="0" smtClean="0">
                <a:ea typeface="標楷體" pitchFamily="65" charset="-120"/>
              </a:rPr>
              <a:t>IE9.0</a:t>
            </a:r>
            <a:r>
              <a:rPr lang="zh-TW" altLang="en-US" sz="2800" dirty="0" smtClean="0">
                <a:ea typeface="標楷體" pitchFamily="65" charset="-120"/>
              </a:rPr>
              <a:t>以上</a:t>
            </a:r>
            <a:r>
              <a:rPr lang="zh-TW" altLang="zh-TW" sz="2800" dirty="0" smtClean="0">
                <a:ea typeface="標楷體" pitchFamily="65" charset="-120"/>
              </a:rPr>
              <a:t>），</a:t>
            </a:r>
            <a:endParaRPr lang="en-US" altLang="zh-TW" sz="2800" dirty="0" smtClean="0">
              <a:ea typeface="標楷體" pitchFamily="65" charset="-120"/>
            </a:endParaRPr>
          </a:p>
          <a:p>
            <a:pPr fontAlgn="auto"/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連結至</a:t>
            </a:r>
            <a:r>
              <a:rPr lang="zh-TW" altLang="en-US" sz="2800" dirty="0" smtClean="0">
                <a:ea typeface="標楷體" pitchFamily="65" charset="-120"/>
              </a:rPr>
              <a:t>「再興中學首頁」右側「熱門連結」區，點選 </a:t>
            </a:r>
            <a:r>
              <a:rPr lang="zh-TW" altLang="zh-TW" sz="2800" dirty="0" smtClean="0">
                <a:ea typeface="標楷體" pitchFamily="65" charset="-120"/>
              </a:rPr>
              <a:t>「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十二年國教資源專區</a:t>
            </a:r>
            <a:r>
              <a:rPr lang="zh-TW" altLang="en-US" sz="2800" dirty="0" smtClean="0">
                <a:ea typeface="標楷體" pitchFamily="65" charset="-120"/>
              </a:rPr>
              <a:t>」</a:t>
            </a:r>
            <a:endParaRPr lang="zh-TW" altLang="zh-TW" sz="2800" dirty="0" smtClean="0"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5" y="2780928"/>
            <a:ext cx="874239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7020272" y="3645024"/>
            <a:ext cx="144016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71488"/>
            <a:ext cx="5800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373216"/>
            <a:ext cx="3764458" cy="5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二、基北區高中職免試入學網站</a:t>
            </a:r>
          </a:p>
        </p:txBody>
      </p:sp>
      <p:pic>
        <p:nvPicPr>
          <p:cNvPr id="2050" name="Picture 2" descr="C:\Users\Administrator\Desktop\志願選填系統_官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00000" cy="41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627784" y="2276872"/>
            <a:ext cx="720080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763688" y="4509120"/>
            <a:ext cx="7200800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圖說文字 5"/>
          <p:cNvSpPr/>
          <p:nvPr/>
        </p:nvSpPr>
        <p:spPr>
          <a:xfrm>
            <a:off x="183162" y="5334793"/>
            <a:ext cx="1584176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9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重要公告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31160" y="6129251"/>
            <a:ext cx="26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https://104cefa.tp.edu.tw/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9922"/>
            <a:ext cx="17748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39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三、登入畫面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1026" name="Picture 2" descr="C:\Users\Administrator\Desktop\志願選填系統_登入頁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73" y="1412776"/>
            <a:ext cx="926018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411760" y="3861048"/>
            <a:ext cx="3528392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8786"/>
            <a:ext cx="352425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98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7352"/>
            <a:ext cx="8997636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86" y="4121618"/>
            <a:ext cx="2628222" cy="48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圖說文字 3"/>
          <p:cNvSpPr/>
          <p:nvPr/>
        </p:nvSpPr>
        <p:spPr>
          <a:xfrm>
            <a:off x="2051720" y="3974533"/>
            <a:ext cx="1764266" cy="1035574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選擇</a:t>
            </a:r>
            <a:endParaRPr lang="en-US" altLang="zh-TW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國中名稱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9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四、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帳號與密碼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/>
            <a:r>
              <a:rPr lang="zh-TW" altLang="zh-TW" b="1" dirty="0" smtClean="0">
                <a:solidFill>
                  <a:srgbClr val="002060"/>
                </a:solidFill>
              </a:rPr>
              <a:t>（一）預設帳號密碼</a:t>
            </a:r>
          </a:p>
          <a:p>
            <a:pPr fontAlgn="auto"/>
            <a:r>
              <a:rPr lang="en-US" altLang="zh-TW" dirty="0" smtClean="0"/>
              <a:t>1.</a:t>
            </a:r>
            <a:r>
              <a:rPr lang="zh-TW" altLang="zh-TW" dirty="0" smtClean="0"/>
              <a:t>首次登入請輸入「預設的帳號密碼」。</a:t>
            </a:r>
          </a:p>
          <a:p>
            <a:pPr fontAlgn="auto"/>
            <a:r>
              <a:rPr lang="en-US" altLang="zh-TW" dirty="0" smtClean="0"/>
              <a:t>2. 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練習版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zh-TW" b="1" dirty="0" smtClean="0">
                <a:solidFill>
                  <a:srgbClr val="FF0000"/>
                </a:solidFill>
              </a:rPr>
              <a:t>預設帳號</a:t>
            </a:r>
            <a:r>
              <a:rPr lang="zh-TW" altLang="zh-TW" dirty="0" smtClean="0"/>
              <a:t>為學生個人的身分證字號。</a:t>
            </a:r>
          </a:p>
          <a:p>
            <a:r>
              <a:rPr lang="en-US" altLang="zh-TW" dirty="0" smtClean="0"/>
              <a:t>3. 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練習版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zh-TW" b="1" dirty="0" smtClean="0">
                <a:solidFill>
                  <a:srgbClr val="FF0000"/>
                </a:solidFill>
              </a:rPr>
              <a:t>預設密碼</a:t>
            </a:r>
            <a:r>
              <a:rPr lang="zh-TW" altLang="zh-TW" dirty="0" smtClean="0"/>
              <a:t>預設為出生年（民國）月日，共六碼，例：</a:t>
            </a:r>
            <a:r>
              <a:rPr lang="en-US" altLang="zh-TW" dirty="0" smtClean="0"/>
              <a:t>880101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/>
            <a:r>
              <a:rPr lang="zh-TW" altLang="zh-TW" b="1" dirty="0" smtClean="0">
                <a:solidFill>
                  <a:srgbClr val="002060"/>
                </a:solidFill>
              </a:rPr>
              <a:t>（二）</a:t>
            </a:r>
            <a:r>
              <a:rPr lang="zh-TW" altLang="en-US" b="1" dirty="0" smtClean="0">
                <a:solidFill>
                  <a:srgbClr val="002060"/>
                </a:solidFill>
              </a:rPr>
              <a:t> 「務必」</a:t>
            </a:r>
            <a:r>
              <a:rPr lang="zh-TW" altLang="zh-TW" b="1" dirty="0" smtClean="0">
                <a:solidFill>
                  <a:srgbClr val="002060"/>
                </a:solidFill>
              </a:rPr>
              <a:t>修改密碼</a:t>
            </a:r>
          </a:p>
          <a:p>
            <a:pPr fontAlgn="auto"/>
            <a:r>
              <a:rPr lang="zh-TW" altLang="zh-TW" dirty="0" smtClean="0"/>
              <a:t>第一次登入後，</a:t>
            </a:r>
            <a:r>
              <a:rPr lang="zh-TW" altLang="en-US" dirty="0" smtClean="0"/>
              <a:t>為保護個人志願隱私，</a:t>
            </a:r>
            <a:r>
              <a:rPr lang="zh-TW" altLang="zh-TW" dirty="0" smtClean="0"/>
              <a:t>系統將</a:t>
            </a:r>
            <a:r>
              <a:rPr lang="zh-TW" altLang="zh-TW" b="1" u="sng" dirty="0" smtClean="0">
                <a:solidFill>
                  <a:srgbClr val="FF0000"/>
                </a:solidFill>
              </a:rPr>
              <a:t>強制變更密碼</a:t>
            </a:r>
            <a:r>
              <a:rPr lang="zh-TW" altLang="zh-TW" b="1" dirty="0" smtClean="0"/>
              <a:t>。</a:t>
            </a:r>
            <a:r>
              <a:rPr lang="zh-TW" altLang="en-US" b="1" dirty="0" smtClean="0"/>
              <a:t>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※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請熟記變更後的密碼！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pPr fontAlgn="auto"/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</a:rPr>
              <a:t>使用新帳密，重新登入</a:t>
            </a:r>
            <a:r>
              <a:rPr lang="zh-TW" altLang="en-US" dirty="0" smtClean="0">
                <a:latin typeface="標楷體" pitchFamily="65" charset="-120"/>
              </a:rPr>
              <a:t>，才能進行選填作業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zh-TW" dirty="0" smtClean="0">
              <a:latin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6409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654</Words>
  <Application>Microsoft Office PowerPoint</Application>
  <PresentationFormat>如螢幕大小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高中職暨五專 「志願選填系統」操作說明</vt:lpstr>
      <vt:lpstr>基北區高中職「志願選填系統」練習</vt:lpstr>
      <vt:lpstr>一、網址連結</vt:lpstr>
      <vt:lpstr>PowerPoint 簡報</vt:lpstr>
      <vt:lpstr>二、基北區高中職免試入學網站</vt:lpstr>
      <vt:lpstr>三、登入畫面</vt:lpstr>
      <vt:lpstr>PowerPoint 簡報</vt:lpstr>
      <vt:lpstr>四、帳號與密碼</vt:lpstr>
      <vt:lpstr>PowerPoint 簡報</vt:lpstr>
      <vt:lpstr>五、開始志願選填</vt:lpstr>
      <vt:lpstr>PowerPoint 簡報</vt:lpstr>
      <vt:lpstr>六、系統操作教學下載</vt:lpstr>
      <vt:lpstr>五專「志願選填系統」練習</vt:lpstr>
      <vt:lpstr>「五專」免試入學志願選填</vt:lpstr>
      <vt:lpstr>一、五專免試入學志願選填練習網站</vt:lpstr>
      <vt:lpstr>二、登入頁面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</cp:lastModifiedBy>
  <cp:revision>59</cp:revision>
  <dcterms:modified xsi:type="dcterms:W3CDTF">2015-03-13T08:59:17Z</dcterms:modified>
</cp:coreProperties>
</file>