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0" r:id="rId6"/>
    <p:sldId id="279" r:id="rId7"/>
    <p:sldId id="269" r:id="rId8"/>
    <p:sldId id="261" r:id="rId9"/>
    <p:sldId id="263" r:id="rId10"/>
    <p:sldId id="281" r:id="rId11"/>
    <p:sldId id="264" r:id="rId12"/>
    <p:sldId id="265" r:id="rId13"/>
    <p:sldId id="280" r:id="rId14"/>
    <p:sldId id="272" r:id="rId15"/>
    <p:sldId id="275" r:id="rId16"/>
    <p:sldId id="266" r:id="rId17"/>
    <p:sldId id="282" r:id="rId18"/>
    <p:sldId id="283" r:id="rId19"/>
    <p:sldId id="284" r:id="rId20"/>
    <p:sldId id="285" r:id="rId21"/>
    <p:sldId id="286" r:id="rId22"/>
    <p:sldId id="28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+mn-lt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華康儷粗黑(P)" pitchFamily="34" charset="-120"/>
                <a:ea typeface="華康儷粗黑(P)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201603/9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24544" y="1988840"/>
            <a:ext cx="9505056" cy="1470025"/>
          </a:xfrm>
        </p:spPr>
        <p:txBody>
          <a:bodyPr>
            <a:noAutofit/>
          </a:bodyPr>
          <a:lstStyle/>
          <a:p>
            <a:r>
              <a:rPr lang="zh-TW" altLang="en-US" sz="6000" b="0" dirty="0">
                <a:latin typeface="華康儷粗黑(P)" pitchFamily="34" charset="-120"/>
                <a:ea typeface="華康儷粗黑(P)" pitchFamily="34" charset="-120"/>
              </a:rPr>
              <a:t>高中</a:t>
            </a:r>
            <a:r>
              <a:rPr lang="zh-TW" altLang="en-US" sz="6000" b="0" dirty="0" smtClean="0">
                <a:latin typeface="華康儷粗黑(P)" pitchFamily="34" charset="-120"/>
                <a:ea typeface="華康儷粗黑(P)" pitchFamily="34" charset="-120"/>
              </a:rPr>
              <a:t>職暨五專</a:t>
            </a:r>
            <a:r>
              <a:rPr lang="en-US" altLang="zh-TW" sz="6000" b="0" dirty="0" smtClean="0">
                <a:latin typeface="華康儷粗黑(P)" pitchFamily="34" charset="-120"/>
                <a:ea typeface="華康儷粗黑(P)" pitchFamily="34" charset="-120"/>
              </a:rPr>
              <a:t/>
            </a:r>
            <a:br>
              <a:rPr lang="en-US" altLang="zh-TW" sz="6000" b="0" dirty="0" smtClean="0">
                <a:latin typeface="華康儷粗黑(P)" pitchFamily="34" charset="-120"/>
                <a:ea typeface="華康儷粗黑(P)" pitchFamily="34" charset="-120"/>
              </a:rPr>
            </a:br>
            <a:r>
              <a:rPr lang="zh-TW" altLang="en-US" sz="6000" b="0" dirty="0" smtClean="0">
                <a:latin typeface="華康儷粗黑(P)" pitchFamily="34" charset="-120"/>
                <a:ea typeface="華康儷粗黑(P)" pitchFamily="34" charset="-120"/>
              </a:rPr>
              <a:t>「志願選填系統」操作說明</a:t>
            </a:r>
            <a:endParaRPr lang="zh-TW" altLang="en-US" sz="6000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98065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※</a:t>
            </a:r>
            <a:r>
              <a:rPr lang="zh-TW" altLang="en-US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重要期程</a:t>
            </a:r>
            <a:endParaRPr lang="en-US" altLang="zh-TW" dirty="0" smtClean="0">
              <a:solidFill>
                <a:srgbClr val="00808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r>
              <a:rPr lang="en-US" altLang="zh-TW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※</a:t>
            </a:r>
            <a:r>
              <a:rPr lang="zh-TW" altLang="en-US" dirty="0" smtClean="0">
                <a:solidFill>
                  <a:srgbClr val="008080"/>
                </a:solidFill>
                <a:latin typeface="華康儷粗黑(P)" pitchFamily="34" charset="-120"/>
                <a:ea typeface="華康儷粗黑(P)" pitchFamily="34" charset="-120"/>
              </a:rPr>
              <a:t>使用邏輯</a:t>
            </a:r>
            <a:endParaRPr lang="en-US" altLang="zh-TW" dirty="0" smtClean="0">
              <a:solidFill>
                <a:srgbClr val="00808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華康儷粗黑(P)" pitchFamily="34" charset="-120"/>
                <a:ea typeface="華康儷粗黑(P)" pitchFamily="34" charset="-120"/>
              </a:rPr>
              <a:t>再興中學</a:t>
            </a:r>
            <a:endParaRPr lang="en-US" altLang="zh-TW" dirty="0" smtClean="0">
              <a:solidFill>
                <a:srgbClr val="00206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五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、志願選填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問卷</a:t>
            </a:r>
            <a:endParaRPr lang="zh-TW" altLang="en-US" dirty="0"/>
          </a:p>
        </p:txBody>
      </p:sp>
      <p:pic>
        <p:nvPicPr>
          <p:cNvPr id="4" name="內容版面配置區 3" descr="填寫問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34" t="37225" r="2020"/>
          <a:stretch>
            <a:fillRect/>
          </a:stretch>
        </p:blipFill>
        <p:spPr>
          <a:xfrm>
            <a:off x="395536" y="1628800"/>
            <a:ext cx="8136904" cy="4281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六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開始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志願選填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buNone/>
            </a:pPr>
            <a:r>
              <a:rPr lang="en-US" altLang="zh-TW" dirty="0" smtClean="0"/>
              <a:t>1.</a:t>
            </a:r>
            <a:r>
              <a:rPr lang="zh-TW" altLang="zh-TW" dirty="0"/>
              <a:t>系統自動帶出個人「基本資料」（姓名、所屬國中、班級、座號）、「超額比序項目積分」</a:t>
            </a:r>
            <a:endParaRPr lang="zh-TW" altLang="zh-TW" dirty="0" smtClean="0"/>
          </a:p>
          <a:p>
            <a:pPr fontAlgn="auto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※【</a:t>
            </a:r>
            <a:r>
              <a:rPr lang="zh-TW" altLang="en-US" dirty="0" smtClean="0"/>
              <a:t>練習版</a:t>
            </a:r>
            <a:r>
              <a:rPr lang="en-US" altLang="zh-TW" dirty="0" smtClean="0"/>
              <a:t>】</a:t>
            </a:r>
            <a:r>
              <a:rPr lang="zh-TW" altLang="zh-TW" dirty="0" smtClean="0"/>
              <a:t>不含國中教育會考積分</a:t>
            </a:r>
            <a:r>
              <a:rPr lang="zh-TW" altLang="en-US" dirty="0" smtClean="0"/>
              <a:t>，僅顯示服務學習、均衡學習、</a:t>
            </a:r>
            <a:r>
              <a:rPr lang="zh-TW" altLang="zh-TW" dirty="0" smtClean="0"/>
              <a:t>志願序積分。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28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TW" sz="2400" dirty="0" smtClean="0">
                <a:ea typeface="標楷體" pitchFamily="65" charset="-120"/>
              </a:rPr>
              <a:t>3.</a:t>
            </a:r>
            <a:r>
              <a:rPr lang="zh-TW" altLang="zh-TW" sz="2400" dirty="0" smtClean="0">
                <a:ea typeface="標楷體" pitchFamily="65" charset="-120"/>
              </a:rPr>
              <a:t>開始「選填志願」：</a:t>
            </a:r>
            <a:r>
              <a:rPr lang="zh-TW" altLang="en-US" sz="2400" dirty="0" smtClean="0">
                <a:ea typeface="標楷體" pitchFamily="65" charset="-120"/>
              </a:rPr>
              <a:t>注意</a:t>
            </a:r>
            <a:r>
              <a:rPr lang="zh-TW" altLang="en-US" sz="2400" b="1" u="sng" dirty="0" smtClean="0">
                <a:solidFill>
                  <a:srgbClr val="FF0000"/>
                </a:solidFill>
                <a:ea typeface="標楷體" pitchFamily="65" charset="-120"/>
              </a:rPr>
              <a:t>點選操作順序</a:t>
            </a:r>
            <a:r>
              <a:rPr lang="zh-TW" altLang="zh-TW" sz="2400" dirty="0" smtClean="0">
                <a:ea typeface="標楷體" pitchFamily="65" charset="-120"/>
              </a:rPr>
              <a:t>，依此步驟增加志願</a:t>
            </a:r>
            <a:r>
              <a:rPr lang="zh-TW" altLang="en-US" sz="2400" dirty="0" smtClean="0">
                <a:ea typeface="標楷體" pitchFamily="65" charset="-120"/>
              </a:rPr>
              <a:t>，再運用「上下鍵頭」調整志願序。</a:t>
            </a:r>
            <a:endParaRPr lang="en-US" altLang="zh-TW" sz="2400" dirty="0" smtClean="0">
              <a:ea typeface="標楷體" pitchFamily="65" charset="-120"/>
            </a:endParaRPr>
          </a:p>
          <a:p>
            <a:pPr fontAlgn="auto"/>
            <a:r>
              <a:rPr lang="en-US" altLang="zh-TW" sz="2400" dirty="0" smtClean="0">
                <a:ea typeface="標楷體" pitchFamily="65" charset="-120"/>
              </a:rPr>
              <a:t>4.</a:t>
            </a:r>
            <a:r>
              <a:rPr kumimoji="1" lang="zh-TW" altLang="en-US" sz="2400" dirty="0" smtClean="0">
                <a:ea typeface="標楷體" pitchFamily="65" charset="-120"/>
                <a:cs typeface="Times New Roman" pitchFamily="18" charset="0"/>
              </a:rPr>
              <a:t>志願確認後，請</a:t>
            </a:r>
            <a:r>
              <a:rPr kumimoji="1" lang="zh-TW" altLang="en-US" sz="2400" b="1" u="sng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務必點選「儲存」</a:t>
            </a:r>
            <a:r>
              <a:rPr kumimoji="1" lang="zh-TW" altLang="en-US" sz="2400" dirty="0" smtClean="0">
                <a:ea typeface="標楷體" pitchFamily="65" charset="-120"/>
                <a:cs typeface="Times New Roman" pitchFamily="18" charset="0"/>
              </a:rPr>
              <a:t>，否則登出或離開網頁之後，志願將清空。</a:t>
            </a:r>
            <a:endParaRPr lang="zh-TW" altLang="zh-TW" sz="2400" dirty="0" smtClean="0">
              <a:ea typeface="標楷體" pitchFamily="65" charset="-120"/>
            </a:endParaRPr>
          </a:p>
        </p:txBody>
      </p:sp>
      <p:pic>
        <p:nvPicPr>
          <p:cNvPr id="15" name="圖片 14" descr="選填頁面.jpg"/>
          <p:cNvPicPr>
            <a:picLocks noChangeAspect="1"/>
          </p:cNvPicPr>
          <p:nvPr/>
        </p:nvPicPr>
        <p:blipFill>
          <a:blip r:embed="rId2" cstate="print"/>
          <a:srcRect l="2441" t="67199" r="2376"/>
          <a:stretch>
            <a:fillRect/>
          </a:stretch>
        </p:blipFill>
        <p:spPr>
          <a:xfrm>
            <a:off x="323528" y="1988840"/>
            <a:ext cx="842493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志願選填結果.jpg"/>
          <p:cNvPicPr>
            <a:picLocks noChangeAspect="1"/>
          </p:cNvPicPr>
          <p:nvPr/>
        </p:nvPicPr>
        <p:blipFill>
          <a:blip r:embed="rId2" cstate="print"/>
          <a:srcRect l="2121" t="17450" r="2121" b="9051"/>
          <a:stretch>
            <a:fillRect/>
          </a:stretch>
        </p:blipFill>
        <p:spPr>
          <a:xfrm>
            <a:off x="467544" y="1196752"/>
            <a:ext cx="8208912" cy="50405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3429000"/>
            <a:ext cx="16561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123728" y="486916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23728" y="522920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23728" y="566124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23728" y="602128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 smtClean="0">
                <a:latin typeface="華康儷粗黑(P)" pitchFamily="34" charset="-120"/>
                <a:ea typeface="華康儷粗黑(P)" pitchFamily="34" charset="-120"/>
                <a:cs typeface="+mj-cs"/>
              </a:rPr>
              <a:t>七</a:t>
            </a:r>
            <a:r>
              <a:rPr kumimoji="0" lang="zh-TW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儷粗黑(P)" pitchFamily="34" charset="-120"/>
                <a:ea typeface="華康儷粗黑(P)" pitchFamily="34" charset="-120"/>
                <a:cs typeface="+mj-cs"/>
              </a:rPr>
              <a:t>、志願選填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儷粗黑(P)" pitchFamily="34" charset="-120"/>
                <a:ea typeface="華康儷粗黑(P)" pitchFamily="34" charset="-120"/>
                <a:cs typeface="+mj-cs"/>
              </a:rPr>
              <a:t>結果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儷粗黑(P)" pitchFamily="34" charset="-120"/>
              <a:ea typeface="華康儷粗黑(P)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八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系統操作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教學下載</a:t>
            </a:r>
            <a:endParaRPr lang="zh-TW" altLang="en-US" dirty="0"/>
          </a:p>
        </p:txBody>
      </p:sp>
      <p:pic>
        <p:nvPicPr>
          <p:cNvPr id="6" name="圖片 5" descr="教學操作.jpg"/>
          <p:cNvPicPr>
            <a:picLocks noChangeAspect="1"/>
          </p:cNvPicPr>
          <p:nvPr/>
        </p:nvPicPr>
        <p:blipFill>
          <a:blip r:embed="rId2" cstate="print"/>
          <a:srcRect t="21000" b="31751"/>
          <a:stretch>
            <a:fillRect/>
          </a:stretch>
        </p:blipFill>
        <p:spPr>
          <a:xfrm>
            <a:off x="72045" y="1700808"/>
            <a:ext cx="8895991" cy="396044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995936" y="2060848"/>
            <a:ext cx="720080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左箭號圖說文字 3"/>
          <p:cNvSpPr/>
          <p:nvPr/>
        </p:nvSpPr>
        <p:spPr>
          <a:xfrm>
            <a:off x="5076056" y="1484784"/>
            <a:ext cx="3960440" cy="1944216"/>
          </a:xfrm>
          <a:prstGeom prst="leftArrowCallout">
            <a:avLst>
              <a:gd name="adj1" fmla="val 14006"/>
              <a:gd name="adj2" fmla="val 25000"/>
              <a:gd name="adj3" fmla="val 25000"/>
              <a:gd name="adj4" fmla="val 7586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儷粗黑(P)" pitchFamily="34" charset="-120"/>
                <a:ea typeface="華康儷粗黑(P)" pitchFamily="34" charset="-120"/>
              </a:rPr>
              <a:t>學生端操作手冊</a:t>
            </a:r>
            <a:endParaRPr lang="en-US" altLang="zh-TW" sz="2400" dirty="0" smtClean="0"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sz="2400" dirty="0" smtClean="0">
                <a:latin typeface="華康儷粗黑(P)" pitchFamily="34" charset="-120"/>
                <a:ea typeface="華康儷粗黑(P)" pitchFamily="34" charset="-120"/>
              </a:rPr>
              <a:t>學生端操作影音說明</a:t>
            </a:r>
            <a:endParaRPr lang="zh-TW" altLang="en-US" sz="2400" dirty="0">
              <a:latin typeface="華康儷粗黑(P)" pitchFamily="34" charset="-120"/>
              <a:ea typeface="華康儷粗黑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2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五專報名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簡章發售及開放網路下載：</a:t>
            </a:r>
            <a:r>
              <a:rPr lang="en-US" altLang="zh-TW" dirty="0" smtClean="0"/>
              <a:t>105.1.15</a:t>
            </a:r>
            <a:r>
              <a:rPr lang="zh-TW" altLang="en-US" dirty="0" smtClean="0"/>
              <a:t>起</a:t>
            </a:r>
            <a:endParaRPr lang="en-US" altLang="zh-TW" dirty="0" smtClean="0"/>
          </a:p>
          <a:p>
            <a:r>
              <a:rPr lang="zh-TW" altLang="en-US" dirty="0" smtClean="0"/>
              <a:t>國中集體通訊報名：</a:t>
            </a:r>
            <a:r>
              <a:rPr lang="en-US" altLang="zh-TW" dirty="0" smtClean="0"/>
              <a:t>105.6.13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105.6.21</a:t>
            </a:r>
          </a:p>
          <a:p>
            <a:r>
              <a:rPr lang="zh-TW" altLang="en-US" dirty="0" smtClean="0"/>
              <a:t>各招生學校寄發現場登記分發報到通知單：</a:t>
            </a:r>
            <a:r>
              <a:rPr lang="en-US" altLang="zh-TW" dirty="0" smtClean="0"/>
              <a:t>105.7.1</a:t>
            </a:r>
          </a:p>
          <a:p>
            <a:r>
              <a:rPr lang="zh-TW" altLang="en-US" dirty="0" smtClean="0"/>
              <a:t>現場登記分發報到：</a:t>
            </a:r>
            <a:r>
              <a:rPr lang="en-US" altLang="zh-TW" dirty="0" smtClean="0"/>
              <a:t>105.7.6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15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/>
          <a:lstStyle/>
          <a:p>
            <a:pPr algn="l"/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「五專」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免試入學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志願選填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5"/>
            <a:ext cx="8229600" cy="4752528"/>
          </a:xfrm>
        </p:spPr>
        <p:txBody>
          <a:bodyPr>
            <a:normAutofit/>
          </a:bodyPr>
          <a:lstStyle/>
          <a:p>
            <a:pPr fontAlgn="auto">
              <a:buNone/>
            </a:pPr>
            <a:r>
              <a:rPr lang="en-US" altLang="zh-TW" dirty="0" smtClean="0"/>
              <a:t>1.</a:t>
            </a:r>
            <a:r>
              <a:rPr lang="zh-TW" altLang="en-US" dirty="0"/>
              <a:t>與「</a:t>
            </a:r>
            <a:r>
              <a:rPr lang="zh-TW" altLang="en-US" dirty="0" smtClean="0"/>
              <a:t>高中職」免試入學志願</a:t>
            </a:r>
            <a:r>
              <a:rPr lang="zh-TW" altLang="en-US" dirty="0"/>
              <a:t>選填不同管道</a:t>
            </a:r>
            <a:r>
              <a:rPr lang="zh-TW" altLang="en-US" dirty="0" smtClean="0"/>
              <a:t>，不佔</a:t>
            </a:r>
            <a:endParaRPr lang="en-US" altLang="zh-TW" dirty="0" smtClean="0"/>
          </a:p>
          <a:p>
            <a:pPr fontAlgn="auto">
              <a:buNone/>
            </a:pPr>
            <a:r>
              <a:rPr lang="zh-TW" altLang="en-US" dirty="0" smtClean="0"/>
              <a:t>   高中</a:t>
            </a:r>
            <a:r>
              <a:rPr lang="zh-TW" altLang="en-US" dirty="0"/>
              <a:t>職志願額度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auto"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/>
              <a:t>五專分</a:t>
            </a:r>
            <a:r>
              <a:rPr lang="zh-TW" altLang="zh-TW" b="1" dirty="0" smtClean="0">
                <a:solidFill>
                  <a:srgbClr val="FF0000"/>
                </a:solidFill>
              </a:rPr>
              <a:t>北</a:t>
            </a:r>
            <a:r>
              <a:rPr lang="zh-TW" altLang="en-US" b="1" dirty="0" smtClean="0">
                <a:solidFill>
                  <a:srgbClr val="FF0000"/>
                </a:solidFill>
              </a:rPr>
              <a:t>區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新竹以北</a:t>
            </a:r>
            <a:r>
              <a:rPr lang="en-US" altLang="zh-TW" b="1" dirty="0" smtClean="0">
                <a:solidFill>
                  <a:srgbClr val="FF0000"/>
                </a:solidFill>
              </a:rPr>
              <a:t>+</a:t>
            </a:r>
            <a:r>
              <a:rPr lang="zh-TW" altLang="en-US" b="1" dirty="0" smtClean="0">
                <a:solidFill>
                  <a:srgbClr val="FF0000"/>
                </a:solidFill>
              </a:rPr>
              <a:t>宜花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  <a:r>
              <a:rPr lang="zh-TW" altLang="zh-TW" dirty="0" smtClean="0"/>
              <a:t>、中</a:t>
            </a:r>
            <a:r>
              <a:rPr lang="zh-TW" altLang="en-US" dirty="0" smtClean="0"/>
              <a:t>區</a:t>
            </a:r>
            <a:r>
              <a:rPr lang="zh-TW" altLang="zh-TW" dirty="0" smtClean="0"/>
              <a:t>、南</a:t>
            </a:r>
            <a:r>
              <a:rPr lang="zh-TW" altLang="en-US" dirty="0" smtClean="0"/>
              <a:t>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共</a:t>
            </a:r>
            <a:r>
              <a:rPr lang="zh-TW" altLang="zh-TW" dirty="0" smtClean="0"/>
              <a:t>三</a:t>
            </a:r>
            <a:endParaRPr lang="en-US" altLang="zh-TW" dirty="0" smtClean="0"/>
          </a:p>
          <a:p>
            <a:pPr fontAlgn="auto">
              <a:buNone/>
            </a:pPr>
            <a:r>
              <a:rPr lang="zh-TW" altLang="en-US" dirty="0" smtClean="0"/>
              <a:t>   </a:t>
            </a:r>
            <a:r>
              <a:rPr lang="zh-TW" altLang="zh-TW" dirty="0" smtClean="0"/>
              <a:t>區</a:t>
            </a:r>
            <a:r>
              <a:rPr lang="en-US" altLang="zh-TW" dirty="0" smtClean="0"/>
              <a:t>)</a:t>
            </a:r>
            <a:r>
              <a:rPr lang="zh-TW" altLang="en-US" dirty="0" smtClean="0"/>
              <a:t> ，各</a:t>
            </a:r>
            <a:r>
              <a:rPr lang="zh-TW" altLang="zh-TW" dirty="0" smtClean="0"/>
              <a:t>區</a:t>
            </a:r>
            <a:r>
              <a:rPr lang="zh-TW" altLang="en-US" dirty="0" smtClean="0"/>
              <a:t>限</a:t>
            </a:r>
            <a:r>
              <a:rPr lang="zh-TW" altLang="zh-TW" dirty="0" smtClean="0"/>
              <a:t>擇一</a:t>
            </a:r>
            <a:r>
              <a:rPr lang="zh-TW" altLang="en-US" dirty="0" smtClean="0"/>
              <a:t>所五專招生學校提出申請，亦可</a:t>
            </a:r>
            <a:endParaRPr lang="en-US" altLang="zh-TW" dirty="0" smtClean="0"/>
          </a:p>
          <a:p>
            <a:pPr fontAlgn="auto">
              <a:buNone/>
            </a:pPr>
            <a:r>
              <a:rPr lang="zh-TW" altLang="en-US" dirty="0" smtClean="0"/>
              <a:t>   同時報名北、中、南區各一所學校</a:t>
            </a:r>
            <a:r>
              <a:rPr lang="zh-TW" altLang="zh-TW" dirty="0" smtClean="0"/>
              <a:t>。</a:t>
            </a:r>
            <a:r>
              <a:rPr lang="zh-TW" altLang="en-US" dirty="0" smtClean="0"/>
              <a:t>最終擇一參</a:t>
            </a:r>
            <a:endParaRPr lang="en-US" altLang="zh-TW" dirty="0" smtClean="0"/>
          </a:p>
          <a:p>
            <a:pPr fontAlgn="auto">
              <a:buNone/>
            </a:pPr>
            <a:r>
              <a:rPr lang="zh-TW" altLang="en-US" dirty="0" smtClean="0"/>
              <a:t>   加現場登記分發報到。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zh-TW" dirty="0"/>
              <a:t>｢五專超額比序積分證明單｣家長操作 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>
            <a:normAutofit/>
          </a:bodyPr>
          <a:lstStyle/>
          <a:p>
            <a:pPr marL="0" indent="0" fontAlgn="auto">
              <a:buNone/>
            </a:pPr>
            <a:r>
              <a:rPr lang="zh-TW" altLang="zh-TW" dirty="0" smtClean="0"/>
              <a:t>「</a:t>
            </a:r>
            <a:r>
              <a:rPr lang="zh-TW" altLang="zh-TW" dirty="0"/>
              <a:t>五專超額比序積分證明單」需「導師、輔導教師及家長」三方升學建議皆填寫五專，貴子弟即可得｢適性輔導積分</a:t>
            </a:r>
            <a:r>
              <a:rPr lang="en-US" altLang="zh-TW" dirty="0"/>
              <a:t>3</a:t>
            </a:r>
            <a:r>
              <a:rPr lang="zh-TW" altLang="zh-TW" dirty="0"/>
              <a:t>分｣</a:t>
            </a:r>
            <a:r>
              <a:rPr lang="zh-TW" altLang="zh-TW" dirty="0" smtClean="0"/>
              <a:t>。</a:t>
            </a:r>
            <a:r>
              <a:rPr lang="zh-TW" altLang="en-US" dirty="0" smtClean="0"/>
              <a:t>（至二代校務系統填寫）</a:t>
            </a:r>
            <a:endParaRPr lang="en-US" altLang="zh-TW" dirty="0" smtClean="0"/>
          </a:p>
        </p:txBody>
      </p:sp>
      <p:pic>
        <p:nvPicPr>
          <p:cNvPr id="4" name="圖片 3" descr="螢幕快照 2016-03-08 下午6.50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48" y="3182659"/>
            <a:ext cx="8388424" cy="367534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876256" y="3501008"/>
            <a:ext cx="144016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31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圖片 5" descr="C:\Users\Administrator\Desktop\家長頁面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圓角矩形 6"/>
          <p:cNvSpPr/>
          <p:nvPr/>
        </p:nvSpPr>
        <p:spPr>
          <a:xfrm>
            <a:off x="4932040" y="2996952"/>
            <a:ext cx="295232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31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C:\Users\Administrator\Desktop\家長頁面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188641"/>
            <a:ext cx="8229600" cy="2304256"/>
          </a:xfrm>
        </p:spPr>
        <p:txBody>
          <a:bodyPr/>
          <a:lstStyle/>
          <a:p>
            <a:r>
              <a:rPr lang="zh-TW" altLang="zh-TW" dirty="0" smtClean="0"/>
              <a:t>母親登入</a:t>
            </a:r>
            <a:r>
              <a:rPr lang="zh-TW" altLang="zh-TW" dirty="0"/>
              <a:t>，則帳號為｢</a:t>
            </a:r>
            <a:r>
              <a:rPr lang="en-US" altLang="zh-TW" dirty="0"/>
              <a:t>M+</a:t>
            </a:r>
            <a:r>
              <a:rPr lang="zh-TW" altLang="zh-TW" dirty="0"/>
              <a:t>學生身份證字號（含英文）｣，如：</a:t>
            </a:r>
            <a:r>
              <a:rPr lang="en-US" altLang="zh-TW" dirty="0" smtClean="0"/>
              <a:t>MA123456789</a:t>
            </a:r>
            <a:endParaRPr lang="en-US" altLang="zh-TW" dirty="0"/>
          </a:p>
          <a:p>
            <a:r>
              <a:rPr lang="zh-TW" altLang="zh-TW" dirty="0" smtClean="0"/>
              <a:t>父親登入</a:t>
            </a:r>
            <a:r>
              <a:rPr lang="zh-TW" altLang="en-US" dirty="0" smtClean="0"/>
              <a:t>，</a:t>
            </a:r>
            <a:r>
              <a:rPr lang="zh-TW" altLang="zh-TW" dirty="0" smtClean="0"/>
              <a:t>則帳號</a:t>
            </a:r>
            <a:r>
              <a:rPr lang="zh-TW" altLang="zh-TW" dirty="0"/>
              <a:t>為</a:t>
            </a:r>
            <a:r>
              <a:rPr lang="en-US" altLang="zh-TW" dirty="0"/>
              <a:t>D+</a:t>
            </a:r>
            <a:r>
              <a:rPr lang="zh-TW" altLang="zh-TW" dirty="0"/>
              <a:t>學生身份證字號；密碼為｢學生學號</a:t>
            </a:r>
            <a:r>
              <a:rPr lang="zh-TW" altLang="zh-TW" dirty="0" smtClean="0"/>
              <a:t>｣</a:t>
            </a:r>
            <a:r>
              <a:rPr lang="zh-TW" altLang="zh-TW" dirty="0"/>
              <a:t>，如</a:t>
            </a:r>
            <a:r>
              <a:rPr lang="zh-TW" altLang="zh-TW" dirty="0" smtClean="0"/>
              <a:t>：</a:t>
            </a:r>
            <a:r>
              <a:rPr lang="en-US" altLang="zh-TW" dirty="0" smtClean="0"/>
              <a:t>DA123456789</a:t>
            </a:r>
            <a:endParaRPr lang="en-US" altLang="zh-TW" dirty="0"/>
          </a:p>
          <a:p>
            <a:endParaRPr lang="zh-TW" altLang="zh-TW" dirty="0"/>
          </a:p>
          <a:p>
            <a:endParaRPr kumimoji="1"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644008" y="2924944"/>
            <a:ext cx="2304256" cy="864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93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基北區高中職「志願選填系統」練習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251520" y="1002432"/>
            <a:ext cx="4248472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第一次模擬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不含特招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)</a:t>
            </a:r>
          </a:p>
          <a:p>
            <a:pPr algn="r"/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104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12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31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-105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20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51520" y="2132856"/>
            <a:ext cx="4176464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第二次模擬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含特招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)</a:t>
            </a:r>
          </a:p>
          <a:p>
            <a:pPr algn="r"/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105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11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-105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67544" y="4293096"/>
            <a:ext cx="3969826" cy="15121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ea typeface="標楷體" pitchFamily="65" charset="-120"/>
              </a:rPr>
              <a:t>正式志願選填：</a:t>
            </a:r>
            <a:endParaRPr lang="en-US" altLang="zh-TW" sz="2800" b="1" dirty="0" smtClean="0">
              <a:ea typeface="標楷體" pitchFamily="65" charset="-120"/>
            </a:endParaRPr>
          </a:p>
          <a:p>
            <a:r>
              <a:rPr lang="en-US" altLang="zh-TW" sz="2800" b="1" dirty="0" smtClean="0">
                <a:ea typeface="標楷體" pitchFamily="65" charset="-120"/>
              </a:rPr>
              <a:t>105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 smtClean="0">
                <a:ea typeface="標楷體" pitchFamily="65" charset="-120"/>
              </a:rPr>
              <a:t>6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 smtClean="0">
                <a:ea typeface="標楷體" pitchFamily="65" charset="-120"/>
              </a:rPr>
              <a:t>21</a:t>
            </a:r>
            <a:r>
              <a:rPr lang="zh-TW" altLang="en-US" sz="2800" b="1" dirty="0" smtClean="0">
                <a:ea typeface="標楷體" pitchFamily="65" charset="-120"/>
              </a:rPr>
              <a:t>日至</a:t>
            </a:r>
            <a:endParaRPr lang="en-US" altLang="zh-TW" sz="2800" b="1" dirty="0" smtClean="0">
              <a:ea typeface="標楷體" pitchFamily="65" charset="-120"/>
            </a:endParaRPr>
          </a:p>
          <a:p>
            <a:r>
              <a:rPr lang="en-US" altLang="zh-TW" sz="2800" b="1" dirty="0" smtClean="0">
                <a:ea typeface="標楷體" pitchFamily="65" charset="-120"/>
              </a:rPr>
              <a:t>105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 smtClean="0">
                <a:ea typeface="標楷體" pitchFamily="65" charset="-120"/>
              </a:rPr>
              <a:t>6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 smtClean="0">
                <a:ea typeface="標楷體" pitchFamily="65" charset="-120"/>
              </a:rPr>
              <a:t>23</a:t>
            </a:r>
            <a:r>
              <a:rPr lang="zh-TW" altLang="en-US" sz="2800" b="1" dirty="0" smtClean="0">
                <a:ea typeface="標楷體" pitchFamily="65" charset="-120"/>
              </a:rPr>
              <a:t>日中午</a:t>
            </a:r>
            <a:r>
              <a:rPr lang="en-US" altLang="zh-TW" sz="2800" b="1" dirty="0" smtClean="0">
                <a:ea typeface="標楷體" pitchFamily="65" charset="-120"/>
              </a:rPr>
              <a:t>12</a:t>
            </a:r>
            <a:r>
              <a:rPr lang="zh-TW" altLang="en-US" sz="2800" b="1" dirty="0" smtClean="0">
                <a:ea typeface="標楷體" pitchFamily="65" charset="-120"/>
              </a:rPr>
              <a:t>時</a:t>
            </a:r>
            <a:endParaRPr lang="zh-TW" altLang="en-US" sz="2800" b="1" dirty="0">
              <a:ea typeface="標楷體" pitchFamily="65" charset="-120"/>
            </a:endParaRPr>
          </a:p>
        </p:txBody>
      </p:sp>
      <p:sp>
        <p:nvSpPr>
          <p:cNvPr id="9" name="向左箭號圖說文字 8"/>
          <p:cNvSpPr/>
          <p:nvPr/>
        </p:nvSpPr>
        <p:spPr>
          <a:xfrm>
            <a:off x="4572000" y="100243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個人練習報表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熟悉系統操作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充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份志願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溝通</a:t>
            </a:r>
            <a:endParaRPr lang="zh-TW" altLang="en-US" dirty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8" name="向左箭號圖說文字 17"/>
          <p:cNvSpPr/>
          <p:nvPr/>
        </p:nvSpPr>
        <p:spPr>
          <a:xfrm>
            <a:off x="4572000" y="3140968"/>
            <a:ext cx="4176464" cy="93610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7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本次紀錄將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匯入</a:t>
            </a:r>
            <a:r>
              <a:rPr lang="en-US" altLang="zh-TW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6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月試填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系統</a:t>
            </a:r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，</a:t>
            </a:r>
            <a:endParaRPr lang="en-US" altLang="zh-TW" dirty="0" smtClean="0">
              <a:solidFill>
                <a:srgbClr val="0000CC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但</a:t>
            </a:r>
            <a:r>
              <a:rPr lang="zh-TW" altLang="en-US" dirty="0">
                <a:solidFill>
                  <a:srgbClr val="0000CC"/>
                </a:solidFill>
                <a:latin typeface="華康儷粗黑(P)" pitchFamily="34" charset="-120"/>
                <a:ea typeface="華康儷粗黑(P)" pitchFamily="34" charset="-120"/>
              </a:rPr>
              <a:t>可調整。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3059832" y="5877272"/>
            <a:ext cx="3969826" cy="82809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ea typeface="標楷體" pitchFamily="65" charset="-120"/>
              </a:rPr>
              <a:t>105</a:t>
            </a:r>
            <a:r>
              <a:rPr lang="zh-TW" altLang="en-US" sz="2800" b="1" dirty="0" smtClean="0">
                <a:ea typeface="標楷體" pitchFamily="65" charset="-120"/>
              </a:rPr>
              <a:t>年</a:t>
            </a:r>
            <a:r>
              <a:rPr lang="en-US" altLang="zh-TW" sz="2800" b="1" dirty="0">
                <a:ea typeface="標楷體" pitchFamily="65" charset="-120"/>
              </a:rPr>
              <a:t>7</a:t>
            </a:r>
            <a:r>
              <a:rPr lang="zh-TW" altLang="en-US" sz="2800" b="1" dirty="0" smtClean="0">
                <a:ea typeface="標楷體" pitchFamily="65" charset="-120"/>
              </a:rPr>
              <a:t>月</a:t>
            </a:r>
            <a:r>
              <a:rPr lang="en-US" altLang="zh-TW" sz="2800" b="1" dirty="0">
                <a:ea typeface="標楷體" pitchFamily="65" charset="-120"/>
              </a:rPr>
              <a:t>5</a:t>
            </a:r>
            <a:r>
              <a:rPr lang="zh-TW" altLang="en-US" sz="2800" b="1" dirty="0" smtClean="0">
                <a:ea typeface="標楷體" pitchFamily="65" charset="-120"/>
              </a:rPr>
              <a:t>日放榜</a:t>
            </a:r>
            <a:endParaRPr lang="en-US" altLang="zh-TW" sz="2800" b="1" dirty="0" smtClean="0">
              <a:ea typeface="標楷體" pitchFamily="65" charset="-120"/>
            </a:endParaRPr>
          </a:p>
        </p:txBody>
      </p:sp>
      <p:sp>
        <p:nvSpPr>
          <p:cNvPr id="23" name="向左箭號圖說文字 22"/>
          <p:cNvSpPr/>
          <p:nvPr/>
        </p:nvSpPr>
        <p:spPr>
          <a:xfrm>
            <a:off x="4572000" y="2082552"/>
            <a:ext cx="4176464" cy="986408"/>
          </a:xfrm>
          <a:prstGeom prst="leftArrowCallout">
            <a:avLst>
              <a:gd name="adj1" fmla="val 25000"/>
              <a:gd name="adj2" fmla="val 25000"/>
              <a:gd name="adj3" fmla="val 24126"/>
              <a:gd name="adj4" fmla="val 8699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5/14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、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5/15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國中教育會考</a:t>
            </a:r>
            <a:endParaRPr lang="en-US" altLang="zh-TW" dirty="0" smtClean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6/3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會考</a:t>
            </a:r>
            <a:r>
              <a:rPr lang="zh-TW" altLang="en-US" dirty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成績單及成績網路查詢</a:t>
            </a:r>
            <a:endParaRPr lang="en-US" altLang="zh-TW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51520" y="3212976"/>
            <a:ext cx="4176464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第三次模擬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含特招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)</a:t>
            </a:r>
          </a:p>
          <a:p>
            <a:pPr algn="r"/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105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-105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月</a:t>
            </a:r>
            <a:r>
              <a:rPr lang="en-US" altLang="zh-TW" sz="2400" b="1" dirty="0" smtClean="0">
                <a:solidFill>
                  <a:schemeClr val="bg1"/>
                </a:solidFill>
                <a:ea typeface="標楷體" pitchFamily="65" charset="-120"/>
              </a:rPr>
              <a:t>15</a:t>
            </a:r>
            <a:r>
              <a:rPr lang="zh-TW" altLang="en-US" sz="2400" b="1" dirty="0" smtClean="0">
                <a:solidFill>
                  <a:schemeClr val="bg1"/>
                </a:solidFill>
                <a:ea typeface="標楷體" pitchFamily="65" charset="-120"/>
              </a:rPr>
              <a:t>日</a:t>
            </a:r>
            <a:endParaRPr lang="zh-TW" altLang="en-US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5" name="向左箭號圖說文字 14"/>
          <p:cNvSpPr/>
          <p:nvPr/>
        </p:nvSpPr>
        <p:spPr>
          <a:xfrm>
            <a:off x="4499992" y="4509120"/>
            <a:ext cx="4176464" cy="93610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671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6/16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中午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時後至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6/23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中午</a:t>
            </a:r>
            <a:r>
              <a:rPr lang="en-US" altLang="zh-TW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12</a:t>
            </a:r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時</a:t>
            </a:r>
            <a:endParaRPr lang="en-US" altLang="zh-TW" dirty="0" smtClean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公告個人序位區間查詢</a:t>
            </a:r>
            <a:endParaRPr lang="en-US" altLang="zh-TW" dirty="0">
              <a:solidFill>
                <a:srgbClr val="C00000"/>
              </a:solidFill>
              <a:latin typeface="華康儷粗黑(P)" pitchFamily="34" charset="-120"/>
              <a:ea typeface="華康儷粗黑(P)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C:\Users\Administrator\Desktop\家長頁面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8092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圓角矩形 6"/>
          <p:cNvSpPr/>
          <p:nvPr/>
        </p:nvSpPr>
        <p:spPr>
          <a:xfrm>
            <a:off x="3131840" y="1124744"/>
            <a:ext cx="1224136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763688" y="5229200"/>
            <a:ext cx="49685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31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3657257"/>
              </p:ext>
            </p:extLst>
          </p:nvPr>
        </p:nvGraphicFramePr>
        <p:xfrm>
          <a:off x="179512" y="476672"/>
          <a:ext cx="8568952" cy="5515466"/>
        </p:xfrm>
        <a:graphic>
          <a:graphicData uri="http://schemas.openxmlformats.org/presentationml/2006/ole">
            <p:oleObj spid="_x0000_s1025" name="文件" r:id="rId3" imgW="6121175" imgH="205732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39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5194" t="14618" r="26966" b="17359"/>
          <a:stretch>
            <a:fillRect/>
          </a:stretch>
        </p:blipFill>
        <p:spPr bwMode="auto">
          <a:xfrm>
            <a:off x="1043608" y="0"/>
            <a:ext cx="6840760" cy="671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1115616" y="5013176"/>
            <a:ext cx="6624736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67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80053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algn="l"/>
            <a:r>
              <a:rPr lang="zh-TW" altLang="zh-TW" b="0" dirty="0" smtClean="0">
                <a:solidFill>
                  <a:srgbClr val="C00000"/>
                </a:solidFill>
                <a:latin typeface="華康儷粗黑(P)" pitchFamily="34" charset="-120"/>
                <a:ea typeface="華康儷粗黑(P)" pitchFamily="34" charset="-120"/>
              </a:rPr>
              <a:t>【補充資訊】</a:t>
            </a:r>
            <a:r>
              <a:rPr lang="en-US" altLang="zh-TW" b="0" dirty="0" smtClean="0">
                <a:latin typeface="華康儷粗黑(P)" pitchFamily="34" charset="-120"/>
                <a:ea typeface="華康儷粗黑(P)" pitchFamily="34" charset="-120"/>
              </a:rPr>
              <a:t/>
            </a:r>
            <a:br>
              <a:rPr lang="en-US" altLang="zh-TW" b="0" dirty="0" smtClean="0">
                <a:latin typeface="華康儷粗黑(P)" pitchFamily="34" charset="-120"/>
                <a:ea typeface="華康儷粗黑(P)" pitchFamily="34" charset="-120"/>
              </a:rPr>
            </a:b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十二年國教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資訊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，可參考下列資源：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pic>
        <p:nvPicPr>
          <p:cNvPr id="2" name="圖片 1" descr="螢幕快照 2016-03-08 下午6.59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282344"/>
            <a:ext cx="7128792" cy="55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4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螢幕快照 2016-03-08 下午6.50.4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1608"/>
            <a:ext cx="9144000" cy="4006392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30832" y="274638"/>
            <a:ext cx="8229600" cy="1143000"/>
          </a:xfrm>
        </p:spPr>
        <p:txBody>
          <a:bodyPr/>
          <a:lstStyle/>
          <a:p>
            <a:pPr algn="l"/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一、</a:t>
            </a:r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網址連結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141277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n-US" altLang="zh-TW" sz="2800" dirty="0" smtClean="0">
                <a:ea typeface="標楷體" pitchFamily="65" charset="-120"/>
              </a:rPr>
              <a:t>1.</a:t>
            </a:r>
            <a:r>
              <a:rPr lang="zh-TW" altLang="zh-TW" sz="2800" dirty="0" smtClean="0">
                <a:ea typeface="標楷體" pitchFamily="65" charset="-120"/>
              </a:rPr>
              <a:t>開啟網路瀏覽器（建議使用</a:t>
            </a:r>
            <a:r>
              <a:rPr lang="en-US" altLang="zh-TW" sz="2800" b="1" dirty="0" smtClean="0">
                <a:solidFill>
                  <a:srgbClr val="FF0000"/>
                </a:solidFill>
                <a:ea typeface="標楷體" pitchFamily="65" charset="-120"/>
              </a:rPr>
              <a:t>Chrome</a:t>
            </a:r>
            <a:r>
              <a:rPr lang="zh-TW" altLang="zh-TW" sz="2800" dirty="0" smtClean="0">
                <a:ea typeface="標楷體" pitchFamily="65" charset="-120"/>
              </a:rPr>
              <a:t>或</a:t>
            </a:r>
            <a:r>
              <a:rPr lang="en-US" altLang="zh-TW" sz="2800" dirty="0" smtClean="0">
                <a:ea typeface="標楷體" pitchFamily="65" charset="-120"/>
              </a:rPr>
              <a:t>IE9.0</a:t>
            </a:r>
            <a:r>
              <a:rPr lang="zh-TW" altLang="en-US" sz="2800" dirty="0" smtClean="0">
                <a:ea typeface="標楷體" pitchFamily="65" charset="-120"/>
              </a:rPr>
              <a:t>以上</a:t>
            </a:r>
            <a:r>
              <a:rPr lang="zh-TW" altLang="zh-TW" sz="2800" dirty="0" smtClean="0">
                <a:ea typeface="標楷體" pitchFamily="65" charset="-120"/>
              </a:rPr>
              <a:t>），</a:t>
            </a:r>
            <a:endParaRPr lang="en-US" altLang="zh-TW" sz="2800" dirty="0" smtClean="0">
              <a:ea typeface="標楷體" pitchFamily="65" charset="-120"/>
            </a:endParaRPr>
          </a:p>
          <a:p>
            <a:pPr fontAlgn="auto"/>
            <a:r>
              <a:rPr lang="en-US" altLang="zh-TW" sz="2800" dirty="0" smtClean="0">
                <a:ea typeface="標楷體" pitchFamily="65" charset="-120"/>
              </a:rPr>
              <a:t>2.</a:t>
            </a:r>
            <a:r>
              <a:rPr lang="zh-TW" altLang="zh-TW" sz="2800" dirty="0" smtClean="0">
                <a:ea typeface="標楷體" pitchFamily="65" charset="-120"/>
              </a:rPr>
              <a:t>連結至</a:t>
            </a:r>
            <a:r>
              <a:rPr lang="zh-TW" altLang="en-US" sz="2800" dirty="0" smtClean="0">
                <a:ea typeface="標楷體" pitchFamily="65" charset="-120"/>
              </a:rPr>
              <a:t>「再興中學首頁」右側「熱門連結」區，點選 </a:t>
            </a:r>
            <a:r>
              <a:rPr lang="zh-TW" altLang="zh-TW" sz="2800" dirty="0" smtClean="0">
                <a:ea typeface="標楷體" pitchFamily="65" charset="-120"/>
              </a:rPr>
              <a:t>「</a:t>
            </a:r>
            <a:r>
              <a:rPr lang="zh-TW" altLang="en-US" sz="2800" b="1" dirty="0" smtClean="0">
                <a:solidFill>
                  <a:srgbClr val="FF0000"/>
                </a:solidFill>
                <a:ea typeface="標楷體" pitchFamily="65" charset="-120"/>
              </a:rPr>
              <a:t>十二年國教資源專區</a:t>
            </a:r>
            <a:r>
              <a:rPr lang="zh-TW" altLang="en-US" sz="2800" dirty="0" smtClean="0">
                <a:ea typeface="標楷體" pitchFamily="65" charset="-120"/>
              </a:rPr>
              <a:t>」</a:t>
            </a:r>
            <a:endParaRPr lang="zh-TW" altLang="zh-TW" sz="2800" dirty="0" smtClean="0"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7092280" y="3861048"/>
            <a:ext cx="144016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6-03-08 下午6.51.3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264" y="350985"/>
            <a:ext cx="6126088" cy="651990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764458" cy="5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24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zh-TW" altLang="en-US" b="0" dirty="0">
                <a:latin typeface="華康儷粗黑(P)" pitchFamily="34" charset="-120"/>
                <a:ea typeface="華康儷粗黑(P)" pitchFamily="34" charset="-120"/>
              </a:rPr>
              <a:t>二、基北區高中職免試入學網站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627784" y="2276872"/>
            <a:ext cx="720080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登入.jpg"/>
          <p:cNvPicPr>
            <a:picLocks noChangeAspect="1"/>
          </p:cNvPicPr>
          <p:nvPr/>
        </p:nvPicPr>
        <p:blipFill>
          <a:blip r:embed="rId2" cstate="print"/>
          <a:srcRect t="11151" b="5901"/>
          <a:stretch>
            <a:fillRect/>
          </a:stretch>
        </p:blipFill>
        <p:spPr>
          <a:xfrm>
            <a:off x="285750" y="1340768"/>
            <a:ext cx="8572500" cy="511256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763688" y="4365104"/>
            <a:ext cx="7200800" cy="165618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圖說文字 5"/>
          <p:cNvSpPr/>
          <p:nvPr/>
        </p:nvSpPr>
        <p:spPr>
          <a:xfrm>
            <a:off x="179512" y="5157192"/>
            <a:ext cx="1584176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97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儷粗黑(P)" pitchFamily="34" charset="-120"/>
                <a:ea typeface="華康儷粗黑(P)" pitchFamily="34" charset="-120"/>
              </a:rPr>
              <a:t>重要公告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0192" y="6237312"/>
            <a:ext cx="26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</a:t>
            </a:r>
            <a:r>
              <a:rPr lang="en-US" altLang="zh-TW" dirty="0" smtClean="0"/>
              <a:t>105cefa.tp.edu.tw</a:t>
            </a:r>
            <a:r>
              <a:rPr lang="en-US" altLang="zh-TW" dirty="0"/>
              <a:t>/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17748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3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報名身分.jpg"/>
          <p:cNvPicPr>
            <a:picLocks noChangeAspect="1"/>
          </p:cNvPicPr>
          <p:nvPr/>
        </p:nvPicPr>
        <p:blipFill>
          <a:blip r:embed="rId2" cstate="print"/>
          <a:srcRect t="9051" b="33200"/>
          <a:stretch>
            <a:fillRect/>
          </a:stretch>
        </p:blipFill>
        <p:spPr>
          <a:xfrm>
            <a:off x="323528" y="1268760"/>
            <a:ext cx="8572500" cy="3960440"/>
          </a:xfrm>
          <a:prstGeom prst="rect">
            <a:avLst/>
          </a:prstGeom>
        </p:spPr>
      </p:pic>
      <p:sp>
        <p:nvSpPr>
          <p:cNvPr id="4" name="向右箭號圖說文字 3"/>
          <p:cNvSpPr/>
          <p:nvPr/>
        </p:nvSpPr>
        <p:spPr>
          <a:xfrm rot="5400000">
            <a:off x="6583918" y="913026"/>
            <a:ext cx="1836274" cy="963566"/>
          </a:xfrm>
          <a:prstGeom prst="right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092280" y="548680"/>
            <a:ext cx="738664" cy="10801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華康儷特圓" pitchFamily="49" charset="-120"/>
                <a:ea typeface="華康儷特圓" pitchFamily="49" charset="-120"/>
              </a:rPr>
              <a:t>選擇集體報名</a:t>
            </a:r>
            <a:endParaRPr lang="zh-TW" altLang="en-US" dirty="0">
              <a:solidFill>
                <a:schemeClr val="bg1"/>
              </a:solidFill>
              <a:latin typeface="華康儷特圓" pitchFamily="49" charset="-120"/>
              <a:ea typeface="華康儷特圓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三、登入畫面</a:t>
            </a:r>
            <a:endParaRPr lang="zh-TW" altLang="en-US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411760" y="3861048"/>
            <a:ext cx="3528392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登入帳密.jpg"/>
          <p:cNvPicPr>
            <a:picLocks noChangeAspect="1"/>
          </p:cNvPicPr>
          <p:nvPr/>
        </p:nvPicPr>
        <p:blipFill>
          <a:blip r:embed="rId2" cstate="print"/>
          <a:srcRect t="9051" b="4851"/>
          <a:stretch>
            <a:fillRect/>
          </a:stretch>
        </p:blipFill>
        <p:spPr>
          <a:xfrm>
            <a:off x="409413" y="1340768"/>
            <a:ext cx="78407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9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143000"/>
          </a:xfrm>
        </p:spPr>
        <p:txBody>
          <a:bodyPr/>
          <a:lstStyle/>
          <a:p>
            <a:pPr algn="l"/>
            <a:r>
              <a:rPr lang="zh-TW" altLang="en-US" b="0" dirty="0" smtClean="0">
                <a:latin typeface="華康儷粗黑(P)" pitchFamily="34" charset="-120"/>
                <a:ea typeface="華康儷粗黑(P)" pitchFamily="34" charset="-120"/>
              </a:rPr>
              <a:t>四、</a:t>
            </a:r>
            <a:r>
              <a:rPr lang="zh-TW" altLang="zh-TW" b="0" dirty="0" smtClean="0">
                <a:latin typeface="華康儷粗黑(P)" pitchFamily="34" charset="-120"/>
                <a:ea typeface="華康儷粗黑(P)" pitchFamily="34" charset="-120"/>
              </a:rPr>
              <a:t>帳號與密碼</a:t>
            </a:r>
            <a:endParaRPr lang="zh-TW" altLang="en-US" b="0" dirty="0">
              <a:latin typeface="華康儷粗黑(P)" pitchFamily="34" charset="-120"/>
              <a:ea typeface="華康儷粗黑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None/>
            </a:pPr>
            <a:r>
              <a:rPr lang="zh-TW" altLang="zh-TW" b="1" dirty="0" smtClean="0">
                <a:solidFill>
                  <a:srgbClr val="002060"/>
                </a:solidFill>
              </a:rPr>
              <a:t>（一）預設帳號密碼</a:t>
            </a:r>
          </a:p>
          <a:p>
            <a:pPr fontAlgn="auto">
              <a:buNone/>
            </a:pPr>
            <a:r>
              <a:rPr lang="en-US" altLang="zh-TW" dirty="0" smtClean="0"/>
              <a:t>1.</a:t>
            </a:r>
            <a:r>
              <a:rPr lang="zh-TW" altLang="zh-TW" dirty="0" smtClean="0"/>
              <a:t>首次登入請輸入「預設的帳號密碼」。</a:t>
            </a:r>
          </a:p>
          <a:p>
            <a:pPr fontAlgn="auto">
              <a:buNone/>
            </a:pPr>
            <a:r>
              <a:rPr lang="en-US" altLang="zh-TW" dirty="0" smtClean="0"/>
              <a:t>2. 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練習版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zh-TW" b="1" dirty="0" smtClean="0">
                <a:solidFill>
                  <a:srgbClr val="FF0000"/>
                </a:solidFill>
              </a:rPr>
              <a:t>預設帳號</a:t>
            </a:r>
            <a:r>
              <a:rPr lang="zh-TW" altLang="zh-TW" dirty="0" smtClean="0"/>
              <a:t>為學生個人的身分證字號。</a:t>
            </a:r>
          </a:p>
          <a:p>
            <a:pPr>
              <a:buNone/>
            </a:pPr>
            <a:r>
              <a:rPr lang="en-US" altLang="zh-TW" dirty="0" smtClean="0"/>
              <a:t>3. </a:t>
            </a:r>
            <a:r>
              <a:rPr lang="en-US" altLang="zh-TW" b="1" dirty="0" smtClean="0">
                <a:solidFill>
                  <a:srgbClr val="FF0000"/>
                </a:solidFill>
              </a:rPr>
              <a:t>【</a:t>
            </a:r>
            <a:r>
              <a:rPr lang="zh-TW" altLang="en-US" b="1" dirty="0" smtClean="0">
                <a:solidFill>
                  <a:srgbClr val="FF0000"/>
                </a:solidFill>
              </a:rPr>
              <a:t>練習版</a:t>
            </a:r>
            <a:r>
              <a:rPr lang="en-US" altLang="zh-TW" b="1" dirty="0" smtClean="0">
                <a:solidFill>
                  <a:srgbClr val="FF0000"/>
                </a:solidFill>
              </a:rPr>
              <a:t>】</a:t>
            </a:r>
            <a:r>
              <a:rPr lang="zh-TW" altLang="zh-TW" b="1" dirty="0" smtClean="0">
                <a:solidFill>
                  <a:srgbClr val="FF0000"/>
                </a:solidFill>
              </a:rPr>
              <a:t>預設密碼</a:t>
            </a:r>
            <a:r>
              <a:rPr lang="zh-TW" altLang="zh-TW" dirty="0" smtClean="0"/>
              <a:t>預設為</a:t>
            </a:r>
            <a:r>
              <a:rPr lang="zh-TW" altLang="en-US" dirty="0" smtClean="0"/>
              <a:t>身分證字號後四碼</a:t>
            </a:r>
            <a:r>
              <a:rPr lang="en-US" altLang="zh-TW" dirty="0" smtClean="0"/>
              <a:t>+</a:t>
            </a:r>
            <a:r>
              <a:rPr lang="zh-TW" altLang="zh-TW" dirty="0" smtClean="0"/>
              <a:t>出生月日，共</a:t>
            </a:r>
            <a:r>
              <a:rPr lang="zh-TW" altLang="en-US" dirty="0" smtClean="0"/>
              <a:t>八碼</a:t>
            </a:r>
            <a:r>
              <a:rPr lang="zh-TW" altLang="zh-TW" dirty="0" smtClean="0"/>
              <a:t>，例：</a:t>
            </a:r>
            <a:r>
              <a:rPr lang="en-US" altLang="zh-TW" dirty="0" smtClean="0"/>
              <a:t>10840729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/>
          <a:lstStyle/>
          <a:p>
            <a:pPr algn="l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buNone/>
            </a:pPr>
            <a:r>
              <a:rPr lang="zh-TW" altLang="zh-TW" b="1" dirty="0" smtClean="0">
                <a:solidFill>
                  <a:srgbClr val="002060"/>
                </a:solidFill>
              </a:rPr>
              <a:t>（二）</a:t>
            </a:r>
            <a:r>
              <a:rPr lang="zh-TW" altLang="en-US" b="1" dirty="0" smtClean="0">
                <a:solidFill>
                  <a:srgbClr val="002060"/>
                </a:solidFill>
              </a:rPr>
              <a:t> 「務必」</a:t>
            </a:r>
            <a:r>
              <a:rPr lang="zh-TW" altLang="zh-TW" b="1" dirty="0" smtClean="0">
                <a:solidFill>
                  <a:srgbClr val="002060"/>
                </a:solidFill>
              </a:rPr>
              <a:t>修改密碼</a:t>
            </a:r>
          </a:p>
          <a:p>
            <a:pPr fontAlgn="auto"/>
            <a:r>
              <a:rPr lang="zh-TW" altLang="zh-TW" dirty="0" smtClean="0"/>
              <a:t>第一次登入後，</a:t>
            </a:r>
            <a:r>
              <a:rPr lang="zh-TW" altLang="en-US" dirty="0" smtClean="0"/>
              <a:t>為保護個人志願隱私，</a:t>
            </a:r>
            <a:r>
              <a:rPr lang="zh-TW" altLang="zh-TW" dirty="0" smtClean="0"/>
              <a:t>系統將</a:t>
            </a:r>
            <a:r>
              <a:rPr lang="zh-TW" altLang="zh-TW" b="1" u="sng" dirty="0" smtClean="0">
                <a:solidFill>
                  <a:srgbClr val="FF0000"/>
                </a:solidFill>
              </a:rPr>
              <a:t>強制變更密碼</a:t>
            </a:r>
            <a:r>
              <a:rPr lang="zh-TW" altLang="zh-TW" b="1" dirty="0" smtClean="0"/>
              <a:t>。</a:t>
            </a:r>
            <a:r>
              <a:rPr lang="zh-TW" altLang="en-US" b="1" dirty="0" smtClean="0"/>
              <a:t>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※</a:t>
            </a:r>
            <a:r>
              <a:rPr lang="zh-TW" altLang="en-US" b="1" u="sng" dirty="0" smtClean="0">
                <a:solidFill>
                  <a:srgbClr val="FF0000"/>
                </a:solidFill>
              </a:rPr>
              <a:t>請熟記變更後的密碼！</a:t>
            </a:r>
            <a:endParaRPr lang="en-US" altLang="zh-TW" b="1" u="sng" dirty="0" smtClean="0">
              <a:solidFill>
                <a:srgbClr val="FF0000"/>
              </a:solidFill>
            </a:endParaRPr>
          </a:p>
          <a:p>
            <a:pPr fontAlgn="auto"/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</a:rPr>
              <a:t>使用新帳密，重新登入</a:t>
            </a:r>
            <a:r>
              <a:rPr lang="zh-TW" altLang="en-US" dirty="0" smtClean="0">
                <a:latin typeface="標楷體" pitchFamily="65" charset="-120"/>
              </a:rPr>
              <a:t>，才能進行選填作業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zh-TW" dirty="0" smtClean="0">
              <a:latin typeface="標楷體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6409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727</Words>
  <Application>Microsoft Office PowerPoint</Application>
  <PresentationFormat>如螢幕大小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Office 佈景主題</vt:lpstr>
      <vt:lpstr>文件</vt:lpstr>
      <vt:lpstr>高中職暨五專 「志願選填系統」操作說明</vt:lpstr>
      <vt:lpstr>基北區高中職「志願選填系統」練習</vt:lpstr>
      <vt:lpstr>一、網址連結</vt:lpstr>
      <vt:lpstr>投影片 4</vt:lpstr>
      <vt:lpstr>二、基北區高中職免試入學網站</vt:lpstr>
      <vt:lpstr>投影片 6</vt:lpstr>
      <vt:lpstr>三、登入畫面</vt:lpstr>
      <vt:lpstr>四、帳號與密碼</vt:lpstr>
      <vt:lpstr>投影片 9</vt:lpstr>
      <vt:lpstr>五、志願選填問卷</vt:lpstr>
      <vt:lpstr>六、開始志願選填</vt:lpstr>
      <vt:lpstr>投影片 12</vt:lpstr>
      <vt:lpstr>投影片 13</vt:lpstr>
      <vt:lpstr>八、系統操作教學下載</vt:lpstr>
      <vt:lpstr>五專報名</vt:lpstr>
      <vt:lpstr>「五專」免試入學志願選填</vt:lpstr>
      <vt:lpstr>｢五專超額比序積分證明單｣家長操作 </vt:lpstr>
      <vt:lpstr>投影片 18</vt:lpstr>
      <vt:lpstr>投影片 19</vt:lpstr>
      <vt:lpstr>投影片 20</vt:lpstr>
      <vt:lpstr>投影片 21</vt:lpstr>
      <vt:lpstr>投影片 22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Administrator</dc:creator>
  <cp:lastModifiedBy>John</cp:lastModifiedBy>
  <cp:revision>101</cp:revision>
  <dcterms:modified xsi:type="dcterms:W3CDTF">2016-03-09T00:31:31Z</dcterms:modified>
</cp:coreProperties>
</file>