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894" r:id="rId1"/>
    <p:sldMasterId id="2147483907" r:id="rId2"/>
  </p:sldMasterIdLst>
  <p:notesMasterIdLst>
    <p:notesMasterId r:id="rId66"/>
  </p:notesMasterIdLst>
  <p:handoutMasterIdLst>
    <p:handoutMasterId r:id="rId67"/>
  </p:handoutMasterIdLst>
  <p:sldIdLst>
    <p:sldId id="541" r:id="rId3"/>
    <p:sldId id="548" r:id="rId4"/>
    <p:sldId id="310" r:id="rId5"/>
    <p:sldId id="428" r:id="rId6"/>
    <p:sldId id="307" r:id="rId7"/>
    <p:sldId id="565" r:id="rId8"/>
    <p:sldId id="554" r:id="rId9"/>
    <p:sldId id="412" r:id="rId10"/>
    <p:sldId id="411" r:id="rId11"/>
    <p:sldId id="569" r:id="rId12"/>
    <p:sldId id="570" r:id="rId13"/>
    <p:sldId id="571" r:id="rId14"/>
    <p:sldId id="572" r:id="rId15"/>
    <p:sldId id="573" r:id="rId16"/>
    <p:sldId id="580" r:id="rId17"/>
    <p:sldId id="557" r:id="rId18"/>
    <p:sldId id="558" r:id="rId19"/>
    <p:sldId id="560" r:id="rId20"/>
    <p:sldId id="523" r:id="rId21"/>
    <p:sldId id="527" r:id="rId22"/>
    <p:sldId id="550" r:id="rId23"/>
    <p:sldId id="559" r:id="rId24"/>
    <p:sldId id="434" r:id="rId25"/>
    <p:sldId id="435" r:id="rId26"/>
    <p:sldId id="440" r:id="rId27"/>
    <p:sldId id="441" r:id="rId28"/>
    <p:sldId id="449" r:id="rId29"/>
    <p:sldId id="450" r:id="rId30"/>
    <p:sldId id="451" r:id="rId31"/>
    <p:sldId id="552" r:id="rId32"/>
    <p:sldId id="456" r:id="rId33"/>
    <p:sldId id="555" r:id="rId34"/>
    <p:sldId id="462" r:id="rId35"/>
    <p:sldId id="463" r:id="rId36"/>
    <p:sldId id="464" r:id="rId37"/>
    <p:sldId id="424" r:id="rId38"/>
    <p:sldId id="427" r:id="rId39"/>
    <p:sldId id="561" r:id="rId40"/>
    <p:sldId id="390" r:id="rId41"/>
    <p:sldId id="468" r:id="rId42"/>
    <p:sldId id="322" r:id="rId43"/>
    <p:sldId id="465" r:id="rId44"/>
    <p:sldId id="510" r:id="rId45"/>
    <p:sldId id="471" r:id="rId46"/>
    <p:sldId id="511" r:id="rId47"/>
    <p:sldId id="513" r:id="rId48"/>
    <p:sldId id="473" r:id="rId49"/>
    <p:sldId id="474" r:id="rId50"/>
    <p:sldId id="475" r:id="rId51"/>
    <p:sldId id="494" r:id="rId52"/>
    <p:sldId id="354" r:id="rId53"/>
    <p:sldId id="581" r:id="rId54"/>
    <p:sldId id="324" r:id="rId55"/>
    <p:sldId id="326" r:id="rId56"/>
    <p:sldId id="564" r:id="rId57"/>
    <p:sldId id="566" r:id="rId58"/>
    <p:sldId id="574" r:id="rId59"/>
    <p:sldId id="575" r:id="rId60"/>
    <p:sldId id="576" r:id="rId61"/>
    <p:sldId id="577" r:id="rId62"/>
    <p:sldId id="578" r:id="rId63"/>
    <p:sldId id="579" r:id="rId64"/>
    <p:sldId id="402" r:id="rId65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1" userDrawn="1">
          <p15:clr>
            <a:srgbClr val="A4A3A4"/>
          </p15:clr>
        </p15:guide>
        <p15:guide id="2" pos="2118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0776" autoAdjust="0"/>
  </p:normalViewPr>
  <p:slideViewPr>
    <p:cSldViewPr>
      <p:cViewPr varScale="1">
        <p:scale>
          <a:sx n="61" d="100"/>
          <a:sy n="61" d="100"/>
        </p:scale>
        <p:origin x="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50" y="-102"/>
      </p:cViewPr>
      <p:guideLst>
        <p:guide orient="horz" pos="3101"/>
        <p:guide pos="2118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105</a:t>
            </a:r>
            <a:r>
              <a:rPr lang="zh-TW" sz="2800"/>
              <a:t>年總積分</a:t>
            </a:r>
            <a:r>
              <a:rPr lang="en-US" sz="2800"/>
              <a:t>108</a:t>
            </a:r>
            <a:r>
              <a:rPr lang="zh-TW" sz="2800"/>
              <a:t>分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"/>
          <c:dLbls>
            <c:dLbl>
              <c:idx val="0"/>
              <c:layout>
                <c:manualLayout>
                  <c:x val="-0.16047035791454117"/>
                  <c:y val="0.11120096898955671"/>
                </c:manualLayout>
              </c:layout>
              <c:tx>
                <c:rich>
                  <a:bodyPr/>
                  <a:lstStyle/>
                  <a:p>
                    <a:r>
                      <a:rPr lang="zh-TW" altLang="en-US">
                        <a:solidFill>
                          <a:srgbClr val="FFFF00"/>
                        </a:solidFill>
                      </a:rPr>
                      <a:t>志願序</a:t>
                    </a:r>
                  </a:p>
                  <a:p>
                    <a:r>
                      <a:rPr lang="en-US" altLang="zh-TW">
                        <a:solidFill>
                          <a:srgbClr val="FFFF00"/>
                        </a:solidFill>
                      </a:rPr>
                      <a:t>36</a:t>
                    </a:r>
                    <a:r>
                      <a:rPr lang="zh-TW" altLang="en-US">
                        <a:solidFill>
                          <a:srgbClr val="FFFF00"/>
                        </a:solidFill>
                      </a:rPr>
                      <a:t>分</a:t>
                    </a:r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08833909420245E-3"/>
                  <c:y val="-0.13208471628152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zh-TW" altLang="en-US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多元學習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36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</a:t>
                    </a:r>
                  </a:p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altLang="zh-TW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(</a:t>
                    </a:r>
                    <a:r>
                      <a:rPr lang="zh-TW" altLang="en-US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均衡學習</a:t>
                    </a:r>
                    <a:r>
                      <a:rPr lang="en-US" altLang="zh-TW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21</a:t>
                    </a:r>
                    <a:r>
                      <a:rPr lang="zh-TW" altLang="en-US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分、服務學習</a:t>
                    </a:r>
                    <a:r>
                      <a:rPr lang="en-US" altLang="zh-TW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15</a:t>
                    </a:r>
                    <a:r>
                      <a:rPr lang="zh-TW" altLang="en-US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</a:t>
                    </a:r>
                    <a:r>
                      <a:rPr lang="en-US" altLang="zh-TW" sz="14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)</a:t>
                    </a:r>
                    <a:endParaRPr lang="zh-TW" altLang="en-US" sz="1400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05690333472813"/>
                  <c:y val="0.1108950134012887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>
                        <a:solidFill>
                          <a:srgbClr val="FFFF00"/>
                        </a:solidFill>
                      </a:rPr>
                      <a:t>會考</a:t>
                    </a:r>
                  </a:p>
                  <a:p>
                    <a:r>
                      <a:rPr lang="en-US" altLang="zh-TW">
                        <a:solidFill>
                          <a:srgbClr val="FFFF00"/>
                        </a:solidFill>
                      </a:rPr>
                      <a:t>36</a:t>
                    </a:r>
                    <a:r>
                      <a:rPr lang="zh-TW" altLang="en-US">
                        <a:solidFill>
                          <a:srgbClr val="FFFF00"/>
                        </a:solidFill>
                      </a:rPr>
                      <a:t>分</a:t>
                    </a:r>
                    <a:endParaRPr lang="zh-TW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25529140172383E-2"/>
          <c:y val="3.3514907942606885E-2"/>
          <c:w val="0.81015183396961432"/>
          <c:h val="0.94328246348174216"/>
        </c:manualLayout>
      </c:layout>
      <c:pieChart>
        <c:varyColors val="1"/>
        <c:ser>
          <c:idx val="0"/>
          <c:order val="0"/>
          <c:explosion val="27"/>
          <c:dPt>
            <c:idx val="0"/>
            <c:bubble3D val="0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c:spPr>
          </c:dPt>
          <c:dPt>
            <c:idx val="1"/>
            <c:bubble3D val="0"/>
          </c:dPt>
          <c:val>
            <c:numRef>
              <c:f>工作表1!$E$9:$E$10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75870-9BD6-4129-BE28-85D8077553B0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7351C18-EBB1-43B3-8F39-EEECDCF93A97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比序開始</a:t>
          </a:r>
          <a:endParaRPr lang="zh-TW" altLang="en-US" b="1" dirty="0"/>
        </a:p>
      </dgm:t>
    </dgm:pt>
    <dgm:pt modelId="{0C555175-AC5C-4098-A932-0D67C2AD5B69}" type="parTrans" cxnId="{FE3D9269-95A1-4293-94F7-5D11888FA8EB}">
      <dgm:prSet/>
      <dgm:spPr/>
      <dgm:t>
        <a:bodyPr/>
        <a:lstStyle/>
        <a:p>
          <a:endParaRPr lang="zh-TW" altLang="en-US"/>
        </a:p>
      </dgm:t>
    </dgm:pt>
    <dgm:pt modelId="{9764D4BE-4A89-428A-82F7-3A97DE0C8782}" type="sibTrans" cxnId="{FE3D9269-95A1-4293-94F7-5D11888FA8EB}">
      <dgm:prSet/>
      <dgm:spPr/>
      <dgm:t>
        <a:bodyPr/>
        <a:lstStyle/>
        <a:p>
          <a:endParaRPr lang="zh-TW" altLang="en-US"/>
        </a:p>
      </dgm:t>
    </dgm:pt>
    <dgm:pt modelId="{C966C785-C4E0-4760-92AC-0AADE1E281A7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總積分</a:t>
          </a:r>
          <a:r>
            <a: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(108)</a:t>
          </a:r>
          <a:endParaRPr lang="zh-TW" altLang="en-US" b="1" dirty="0"/>
        </a:p>
      </dgm:t>
    </dgm:pt>
    <dgm:pt modelId="{270B05AE-6149-4A7B-BFC9-2171D200B180}" type="parTrans" cxnId="{3D1CDEF0-4595-45E5-B859-03E320F573A9}">
      <dgm:prSet/>
      <dgm:spPr/>
      <dgm:t>
        <a:bodyPr/>
        <a:lstStyle/>
        <a:p>
          <a:endParaRPr lang="zh-TW" altLang="en-US"/>
        </a:p>
      </dgm:t>
    </dgm:pt>
    <dgm:pt modelId="{9D6649B5-CDD5-4FC4-8478-D3A287976E99}" type="sibTrans" cxnId="{3D1CDEF0-4595-45E5-B859-03E320F573A9}">
      <dgm:prSet/>
      <dgm:spPr/>
      <dgm:t>
        <a:bodyPr/>
        <a:lstStyle/>
        <a:p>
          <a:endParaRPr lang="zh-TW" altLang="en-US"/>
        </a:p>
      </dgm:t>
    </dgm:pt>
    <dgm:pt modelId="{7876BA96-D0A3-47C0-9B75-BD2125B30456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多元學習表現</a:t>
          </a:r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積分</a:t>
          </a:r>
          <a:r>
            <a:rPr kumimoji="0"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FA737C-E49E-4A05-B60A-87819F84E473}" type="parTrans" cxnId="{69D8AED6-BE13-4DF7-BC45-CE5FE68E6916}">
      <dgm:prSet/>
      <dgm:spPr/>
      <dgm:t>
        <a:bodyPr/>
        <a:lstStyle/>
        <a:p>
          <a:endParaRPr lang="zh-TW" altLang="en-US"/>
        </a:p>
      </dgm:t>
    </dgm:pt>
    <dgm:pt modelId="{774AF582-C6BB-4A4C-A5B3-47D9FA225934}" type="sibTrans" cxnId="{69D8AED6-BE13-4DF7-BC45-CE5FE68E6916}">
      <dgm:prSet/>
      <dgm:spPr/>
      <dgm:t>
        <a:bodyPr/>
        <a:lstStyle/>
        <a:p>
          <a:endParaRPr lang="zh-TW" altLang="en-US"/>
        </a:p>
      </dgm:t>
    </dgm:pt>
    <dgm:pt modelId="{03CE6B28-76FF-43B0-81C6-9A833CD8EC7A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會考總積分</a:t>
          </a:r>
          <a:r>
            <a: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b="1" dirty="0"/>
        </a:p>
      </dgm:t>
    </dgm:pt>
    <dgm:pt modelId="{5F4EAFA9-055B-4946-BC41-D4CDAA390678}" type="parTrans" cxnId="{B230F3F8-A172-4ED5-991A-1AAA68CF8CE3}">
      <dgm:prSet/>
      <dgm:spPr/>
      <dgm:t>
        <a:bodyPr/>
        <a:lstStyle/>
        <a:p>
          <a:endParaRPr lang="zh-TW" altLang="en-US"/>
        </a:p>
      </dgm:t>
    </dgm:pt>
    <dgm:pt modelId="{FBED4742-E8CB-4633-B1B6-9F69896F3E5B}" type="sibTrans" cxnId="{B230F3F8-A172-4ED5-991A-1AAA68CF8CE3}">
      <dgm:prSet/>
      <dgm:spPr/>
      <dgm:t>
        <a:bodyPr/>
        <a:lstStyle/>
        <a:p>
          <a:endParaRPr lang="zh-TW" altLang="en-US"/>
        </a:p>
      </dgm:t>
    </dgm:pt>
    <dgm:pt modelId="{B45534D0-8ADD-475E-BEEC-3EA55348BE6C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志願序積分 </a:t>
          </a:r>
          <a:r>
            <a: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b="1" dirty="0"/>
        </a:p>
      </dgm:t>
    </dgm:pt>
    <dgm:pt modelId="{5220CCB8-08D0-4D48-BB35-ADEA3B72C368}" type="parTrans" cxnId="{BE020624-A74C-456F-94FC-498F428CFD13}">
      <dgm:prSet/>
      <dgm:spPr/>
      <dgm:t>
        <a:bodyPr/>
        <a:lstStyle/>
        <a:p>
          <a:endParaRPr lang="zh-TW" altLang="en-US"/>
        </a:p>
      </dgm:t>
    </dgm:pt>
    <dgm:pt modelId="{0C7E76EC-E8F2-4842-849C-80E4BECF366D}" type="sibTrans" cxnId="{BE020624-A74C-456F-94FC-498F428CFD13}">
      <dgm:prSet/>
      <dgm:spPr/>
      <dgm:t>
        <a:bodyPr/>
        <a:lstStyle/>
        <a:p>
          <a:endParaRPr lang="zh-TW" altLang="en-US"/>
        </a:p>
      </dgm:t>
    </dgm:pt>
    <dgm:pt modelId="{27BFFA28-AEE1-4231-A331-02FD600E8DFA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增額人數</a:t>
          </a:r>
          <a:r>
            <a: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5%</a:t>
          </a:r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內直接增額錄取</a:t>
          </a:r>
          <a:endParaRPr lang="zh-TW" altLang="en-US" b="1" dirty="0"/>
        </a:p>
      </dgm:t>
    </dgm:pt>
    <dgm:pt modelId="{C510590A-DCF8-4E3A-BA0A-7DC0BB4ED919}" type="parTrans" cxnId="{D498F365-96CF-45C7-86D6-0DF8C412D927}">
      <dgm:prSet/>
      <dgm:spPr/>
      <dgm:t>
        <a:bodyPr/>
        <a:lstStyle/>
        <a:p>
          <a:endParaRPr lang="zh-TW" altLang="en-US"/>
        </a:p>
      </dgm:t>
    </dgm:pt>
    <dgm:pt modelId="{4D63EC19-D8A7-425B-B3EC-3B0EB47D825D}" type="sibTrans" cxnId="{D498F365-96CF-45C7-86D6-0DF8C412D927}">
      <dgm:prSet/>
      <dgm:spPr/>
      <dgm:t>
        <a:bodyPr/>
        <a:lstStyle/>
        <a:p>
          <a:endParaRPr lang="zh-TW" altLang="en-US"/>
        </a:p>
      </dgm:t>
    </dgm:pt>
    <dgm:pt modelId="{85ABEB69-F671-4DB1-858B-FACCD285D542}">
      <dgm:prSet phldrT="[文字]"/>
      <dgm:spPr/>
      <dgm:t>
        <a:bodyPr/>
        <a:lstStyle/>
        <a:p>
          <a:r>
            <a:rPr kumimoji="0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各科會考標示</a:t>
          </a:r>
          <a:endParaRPr lang="zh-TW" altLang="en-US" b="1" dirty="0"/>
        </a:p>
      </dgm:t>
    </dgm:pt>
    <dgm:pt modelId="{2922F0BA-7277-45E5-89B1-183BC0099773}" type="parTrans" cxnId="{0DEF275F-CC77-43F0-841B-D5B48D64F321}">
      <dgm:prSet/>
      <dgm:spPr/>
      <dgm:t>
        <a:bodyPr/>
        <a:lstStyle/>
        <a:p>
          <a:endParaRPr lang="zh-TW" altLang="en-US"/>
        </a:p>
      </dgm:t>
    </dgm:pt>
    <dgm:pt modelId="{86A2A4B7-CFB1-4E1F-B189-34F0391E36BF}" type="sibTrans" cxnId="{0DEF275F-CC77-43F0-841B-D5B48D64F321}">
      <dgm:prSet/>
      <dgm:spPr/>
      <dgm:t>
        <a:bodyPr/>
        <a:lstStyle/>
        <a:p>
          <a:endParaRPr lang="zh-TW" altLang="en-US"/>
        </a:p>
      </dgm:t>
    </dgm:pt>
    <dgm:pt modelId="{C45EBC97-A563-48D2-9A94-1F884DF6B604}" type="pres">
      <dgm:prSet presAssocID="{99F75870-9BD6-4129-BE28-85D8077553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85EEB7-E388-4E57-A751-93DE9098F612}" type="pres">
      <dgm:prSet presAssocID="{57351C18-EBB1-43B3-8F39-EEECDCF93A97}" presName="node" presStyleLbl="node1" presStyleIdx="0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DB1D89-A6EE-4266-97B4-53E5FF052C21}" type="pres">
      <dgm:prSet presAssocID="{9764D4BE-4A89-428A-82F7-3A97DE0C8782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A7840278-0DF3-46FF-9122-CD7B082E6002}" type="pres">
      <dgm:prSet presAssocID="{9764D4BE-4A89-428A-82F7-3A97DE0C8782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725127C5-0547-4195-AC86-6B19B134F452}" type="pres">
      <dgm:prSet presAssocID="{C966C785-C4E0-4760-92AC-0AADE1E281A7}" presName="node" presStyleLbl="node1" presStyleIdx="1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76CDFB-01C3-4377-9F0A-00F9A99D462F}" type="pres">
      <dgm:prSet presAssocID="{9D6649B5-CDD5-4FC4-8478-D3A287976E99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A5F38B19-D1BE-4DAA-943E-67F7BFF67E1D}" type="pres">
      <dgm:prSet presAssocID="{9D6649B5-CDD5-4FC4-8478-D3A287976E99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FF775114-8578-4EC4-930C-A182CCAF8B97}" type="pres">
      <dgm:prSet presAssocID="{7876BA96-D0A3-47C0-9B75-BD2125B30456}" presName="node" presStyleLbl="node1" presStyleIdx="2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5A189-6EC3-411A-B274-9DF196E491A4}" type="pres">
      <dgm:prSet presAssocID="{774AF582-C6BB-4A4C-A5B3-47D9FA225934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249430C9-F241-4E0B-BC9F-EEB1356862B1}" type="pres">
      <dgm:prSet presAssocID="{774AF582-C6BB-4A4C-A5B3-47D9FA225934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53540EF3-BE22-4ACA-83AA-0E0739A63BCC}" type="pres">
      <dgm:prSet presAssocID="{03CE6B28-76FF-43B0-81C6-9A833CD8EC7A}" presName="node" presStyleLbl="node1" presStyleIdx="3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FD267-6BBB-447F-A2D1-8A6F6A22D19A}" type="pres">
      <dgm:prSet presAssocID="{FBED4742-E8CB-4633-B1B6-9F69896F3E5B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EFC42735-DE60-4B74-A3B9-0EDC9753A41C}" type="pres">
      <dgm:prSet presAssocID="{FBED4742-E8CB-4633-B1B6-9F69896F3E5B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78BE291A-78D4-4D60-B80C-C2395E755964}" type="pres">
      <dgm:prSet presAssocID="{B45534D0-8ADD-475E-BEEC-3EA55348BE6C}" presName="node" presStyleLbl="node1" presStyleIdx="4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8443E2-5F2E-4FFF-808B-449DD436676F}" type="pres">
      <dgm:prSet presAssocID="{0C7E76EC-E8F2-4842-849C-80E4BECF366D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98638ABB-B95A-48F3-843F-26432B18CF7F}" type="pres">
      <dgm:prSet presAssocID="{0C7E76EC-E8F2-4842-849C-80E4BECF366D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1856336A-C2D4-4800-BFB5-5F31273D167E}" type="pres">
      <dgm:prSet presAssocID="{85ABEB69-F671-4DB1-858B-FACCD285D542}" presName="node" presStyleLbl="node1" presStyleIdx="5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44879B-DBF8-41CA-8054-4C7DDDE60505}" type="pres">
      <dgm:prSet presAssocID="{86A2A4B7-CFB1-4E1F-B189-34F0391E36BF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86C87F46-6868-4C5F-B389-31C71C77452D}" type="pres">
      <dgm:prSet presAssocID="{86A2A4B7-CFB1-4E1F-B189-34F0391E36BF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D0B48C92-F75E-4D70-BFB5-650E633FCE83}" type="pres">
      <dgm:prSet presAssocID="{27BFFA28-AEE1-4231-A331-02FD600E8DFA}" presName="node" presStyleLbl="node1" presStyleIdx="6" presStyleCnt="7" custScaleX="174277" custScaleY="1357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DE1190-8034-4376-AF97-099C4DA621BD}" type="presOf" srcId="{7876BA96-D0A3-47C0-9B75-BD2125B30456}" destId="{FF775114-8578-4EC4-930C-A182CCAF8B97}" srcOrd="0" destOrd="0" presId="urn:microsoft.com/office/officeart/2005/8/layout/process5"/>
    <dgm:cxn modelId="{F13ABCCF-C85B-4BDE-8F49-EC40A364B438}" type="presOf" srcId="{B45534D0-8ADD-475E-BEEC-3EA55348BE6C}" destId="{78BE291A-78D4-4D60-B80C-C2395E755964}" srcOrd="0" destOrd="0" presId="urn:microsoft.com/office/officeart/2005/8/layout/process5"/>
    <dgm:cxn modelId="{B230F3F8-A172-4ED5-991A-1AAA68CF8CE3}" srcId="{99F75870-9BD6-4129-BE28-85D8077553B0}" destId="{03CE6B28-76FF-43B0-81C6-9A833CD8EC7A}" srcOrd="3" destOrd="0" parTransId="{5F4EAFA9-055B-4946-BC41-D4CDAA390678}" sibTransId="{FBED4742-E8CB-4633-B1B6-9F69896F3E5B}"/>
    <dgm:cxn modelId="{49874F44-83F4-490C-82B9-3D36E8B9A6FB}" type="presOf" srcId="{57351C18-EBB1-43B3-8F39-EEECDCF93A97}" destId="{E685EEB7-E388-4E57-A751-93DE9098F612}" srcOrd="0" destOrd="0" presId="urn:microsoft.com/office/officeart/2005/8/layout/process5"/>
    <dgm:cxn modelId="{D498F365-96CF-45C7-86D6-0DF8C412D927}" srcId="{99F75870-9BD6-4129-BE28-85D8077553B0}" destId="{27BFFA28-AEE1-4231-A331-02FD600E8DFA}" srcOrd="6" destOrd="0" parTransId="{C510590A-DCF8-4E3A-BA0A-7DC0BB4ED919}" sibTransId="{4D63EC19-D8A7-425B-B3EC-3B0EB47D825D}"/>
    <dgm:cxn modelId="{2552B809-CBBF-44F8-A1EB-7501C6C3E345}" type="presOf" srcId="{774AF582-C6BB-4A4C-A5B3-47D9FA225934}" destId="{2E45A189-6EC3-411A-B274-9DF196E491A4}" srcOrd="0" destOrd="0" presId="urn:microsoft.com/office/officeart/2005/8/layout/process5"/>
    <dgm:cxn modelId="{38A9D6C6-9303-41EB-B1DF-8D649803053F}" type="presOf" srcId="{85ABEB69-F671-4DB1-858B-FACCD285D542}" destId="{1856336A-C2D4-4800-BFB5-5F31273D167E}" srcOrd="0" destOrd="0" presId="urn:microsoft.com/office/officeart/2005/8/layout/process5"/>
    <dgm:cxn modelId="{69D8AED6-BE13-4DF7-BC45-CE5FE68E6916}" srcId="{99F75870-9BD6-4129-BE28-85D8077553B0}" destId="{7876BA96-D0A3-47C0-9B75-BD2125B30456}" srcOrd="2" destOrd="0" parTransId="{2DFA737C-E49E-4A05-B60A-87819F84E473}" sibTransId="{774AF582-C6BB-4A4C-A5B3-47D9FA225934}"/>
    <dgm:cxn modelId="{11078CF3-14C9-4BBD-872C-6B9FC407C45E}" type="presOf" srcId="{FBED4742-E8CB-4633-B1B6-9F69896F3E5B}" destId="{82BFD267-6BBB-447F-A2D1-8A6F6A22D19A}" srcOrd="0" destOrd="0" presId="urn:microsoft.com/office/officeart/2005/8/layout/process5"/>
    <dgm:cxn modelId="{BE020624-A74C-456F-94FC-498F428CFD13}" srcId="{99F75870-9BD6-4129-BE28-85D8077553B0}" destId="{B45534D0-8ADD-475E-BEEC-3EA55348BE6C}" srcOrd="4" destOrd="0" parTransId="{5220CCB8-08D0-4D48-BB35-ADEA3B72C368}" sibTransId="{0C7E76EC-E8F2-4842-849C-80E4BECF366D}"/>
    <dgm:cxn modelId="{D225C23B-FDAC-4A4F-B32C-D906F1928A45}" type="presOf" srcId="{9D6649B5-CDD5-4FC4-8478-D3A287976E99}" destId="{6A76CDFB-01C3-4377-9F0A-00F9A99D462F}" srcOrd="0" destOrd="0" presId="urn:microsoft.com/office/officeart/2005/8/layout/process5"/>
    <dgm:cxn modelId="{1ACB87CB-19DB-4135-A70E-F7DF254B725E}" type="presOf" srcId="{99F75870-9BD6-4129-BE28-85D8077553B0}" destId="{C45EBC97-A563-48D2-9A94-1F884DF6B604}" srcOrd="0" destOrd="0" presId="urn:microsoft.com/office/officeart/2005/8/layout/process5"/>
    <dgm:cxn modelId="{83CF5017-E7BC-493D-BC93-6AA1BC40111B}" type="presOf" srcId="{03CE6B28-76FF-43B0-81C6-9A833CD8EC7A}" destId="{53540EF3-BE22-4ACA-83AA-0E0739A63BCC}" srcOrd="0" destOrd="0" presId="urn:microsoft.com/office/officeart/2005/8/layout/process5"/>
    <dgm:cxn modelId="{DA18F7D0-8193-4803-BB75-F38D68DF1BB5}" type="presOf" srcId="{FBED4742-E8CB-4633-B1B6-9F69896F3E5B}" destId="{EFC42735-DE60-4B74-A3B9-0EDC9753A41C}" srcOrd="1" destOrd="0" presId="urn:microsoft.com/office/officeart/2005/8/layout/process5"/>
    <dgm:cxn modelId="{B0136616-5CA9-4853-9AF0-04CFF9658017}" type="presOf" srcId="{86A2A4B7-CFB1-4E1F-B189-34F0391E36BF}" destId="{6B44879B-DBF8-41CA-8054-4C7DDDE60505}" srcOrd="0" destOrd="0" presId="urn:microsoft.com/office/officeart/2005/8/layout/process5"/>
    <dgm:cxn modelId="{CE8DB5C8-B216-4DF4-B1F3-EDE51D4635FF}" type="presOf" srcId="{0C7E76EC-E8F2-4842-849C-80E4BECF366D}" destId="{098443E2-5F2E-4FFF-808B-449DD436676F}" srcOrd="0" destOrd="0" presId="urn:microsoft.com/office/officeart/2005/8/layout/process5"/>
    <dgm:cxn modelId="{0DEF275F-CC77-43F0-841B-D5B48D64F321}" srcId="{99F75870-9BD6-4129-BE28-85D8077553B0}" destId="{85ABEB69-F671-4DB1-858B-FACCD285D542}" srcOrd="5" destOrd="0" parTransId="{2922F0BA-7277-45E5-89B1-183BC0099773}" sibTransId="{86A2A4B7-CFB1-4E1F-B189-34F0391E36BF}"/>
    <dgm:cxn modelId="{2D059F23-07C4-496E-8F62-6E356D9D6FAA}" type="presOf" srcId="{9764D4BE-4A89-428A-82F7-3A97DE0C8782}" destId="{A7840278-0DF3-46FF-9122-CD7B082E6002}" srcOrd="1" destOrd="0" presId="urn:microsoft.com/office/officeart/2005/8/layout/process5"/>
    <dgm:cxn modelId="{458C69D1-456C-49BA-B8E2-7DFF5A6D340A}" type="presOf" srcId="{0C7E76EC-E8F2-4842-849C-80E4BECF366D}" destId="{98638ABB-B95A-48F3-843F-26432B18CF7F}" srcOrd="1" destOrd="0" presId="urn:microsoft.com/office/officeart/2005/8/layout/process5"/>
    <dgm:cxn modelId="{5E90691A-BF81-4314-A0A5-3AAE39C77BD4}" type="presOf" srcId="{9D6649B5-CDD5-4FC4-8478-D3A287976E99}" destId="{A5F38B19-D1BE-4DAA-943E-67F7BFF67E1D}" srcOrd="1" destOrd="0" presId="urn:microsoft.com/office/officeart/2005/8/layout/process5"/>
    <dgm:cxn modelId="{3D1CDEF0-4595-45E5-B859-03E320F573A9}" srcId="{99F75870-9BD6-4129-BE28-85D8077553B0}" destId="{C966C785-C4E0-4760-92AC-0AADE1E281A7}" srcOrd="1" destOrd="0" parTransId="{270B05AE-6149-4A7B-BFC9-2171D200B180}" sibTransId="{9D6649B5-CDD5-4FC4-8478-D3A287976E99}"/>
    <dgm:cxn modelId="{16AD7E5A-5C0F-44F5-A8F3-739E4B08CB24}" type="presOf" srcId="{774AF582-C6BB-4A4C-A5B3-47D9FA225934}" destId="{249430C9-F241-4E0B-BC9F-EEB1356862B1}" srcOrd="1" destOrd="0" presId="urn:microsoft.com/office/officeart/2005/8/layout/process5"/>
    <dgm:cxn modelId="{87837554-95CC-45E1-B74E-1551B1A84DD5}" type="presOf" srcId="{9764D4BE-4A89-428A-82F7-3A97DE0C8782}" destId="{47DB1D89-A6EE-4266-97B4-53E5FF052C21}" srcOrd="0" destOrd="0" presId="urn:microsoft.com/office/officeart/2005/8/layout/process5"/>
    <dgm:cxn modelId="{E21330F1-4685-4884-901D-D50B74D5C7C3}" type="presOf" srcId="{C966C785-C4E0-4760-92AC-0AADE1E281A7}" destId="{725127C5-0547-4195-AC86-6B19B134F452}" srcOrd="0" destOrd="0" presId="urn:microsoft.com/office/officeart/2005/8/layout/process5"/>
    <dgm:cxn modelId="{1D8EA206-ED4D-478A-A5B8-05C6FBE4C034}" type="presOf" srcId="{27BFFA28-AEE1-4231-A331-02FD600E8DFA}" destId="{D0B48C92-F75E-4D70-BFB5-650E633FCE83}" srcOrd="0" destOrd="0" presId="urn:microsoft.com/office/officeart/2005/8/layout/process5"/>
    <dgm:cxn modelId="{14555409-E42D-4739-B919-7EB9382C7CA4}" type="presOf" srcId="{86A2A4B7-CFB1-4E1F-B189-34F0391E36BF}" destId="{86C87F46-6868-4C5F-B389-31C71C77452D}" srcOrd="1" destOrd="0" presId="urn:microsoft.com/office/officeart/2005/8/layout/process5"/>
    <dgm:cxn modelId="{FE3D9269-95A1-4293-94F7-5D11888FA8EB}" srcId="{99F75870-9BD6-4129-BE28-85D8077553B0}" destId="{57351C18-EBB1-43B3-8F39-EEECDCF93A97}" srcOrd="0" destOrd="0" parTransId="{0C555175-AC5C-4098-A932-0D67C2AD5B69}" sibTransId="{9764D4BE-4A89-428A-82F7-3A97DE0C8782}"/>
    <dgm:cxn modelId="{242AF51F-D8A3-42C9-85A2-B96886B80405}" type="presParOf" srcId="{C45EBC97-A563-48D2-9A94-1F884DF6B604}" destId="{E685EEB7-E388-4E57-A751-93DE9098F612}" srcOrd="0" destOrd="0" presId="urn:microsoft.com/office/officeart/2005/8/layout/process5"/>
    <dgm:cxn modelId="{3F05BBEC-5A54-408F-B473-506C435A861F}" type="presParOf" srcId="{C45EBC97-A563-48D2-9A94-1F884DF6B604}" destId="{47DB1D89-A6EE-4266-97B4-53E5FF052C21}" srcOrd="1" destOrd="0" presId="urn:microsoft.com/office/officeart/2005/8/layout/process5"/>
    <dgm:cxn modelId="{77D00B34-3DBF-4837-85FA-053E9B93037B}" type="presParOf" srcId="{47DB1D89-A6EE-4266-97B4-53E5FF052C21}" destId="{A7840278-0DF3-46FF-9122-CD7B082E6002}" srcOrd="0" destOrd="0" presId="urn:microsoft.com/office/officeart/2005/8/layout/process5"/>
    <dgm:cxn modelId="{10B47D10-8CD6-431A-8129-31564C4AE938}" type="presParOf" srcId="{C45EBC97-A563-48D2-9A94-1F884DF6B604}" destId="{725127C5-0547-4195-AC86-6B19B134F452}" srcOrd="2" destOrd="0" presId="urn:microsoft.com/office/officeart/2005/8/layout/process5"/>
    <dgm:cxn modelId="{E55B7E58-7A3B-423C-96BF-B6368CE68B1F}" type="presParOf" srcId="{C45EBC97-A563-48D2-9A94-1F884DF6B604}" destId="{6A76CDFB-01C3-4377-9F0A-00F9A99D462F}" srcOrd="3" destOrd="0" presId="urn:microsoft.com/office/officeart/2005/8/layout/process5"/>
    <dgm:cxn modelId="{BFC6B38A-0FE8-4E89-9A94-095D467BCC96}" type="presParOf" srcId="{6A76CDFB-01C3-4377-9F0A-00F9A99D462F}" destId="{A5F38B19-D1BE-4DAA-943E-67F7BFF67E1D}" srcOrd="0" destOrd="0" presId="urn:microsoft.com/office/officeart/2005/8/layout/process5"/>
    <dgm:cxn modelId="{219C4DC0-B3EA-478B-B990-D2FB88ACB594}" type="presParOf" srcId="{C45EBC97-A563-48D2-9A94-1F884DF6B604}" destId="{FF775114-8578-4EC4-930C-A182CCAF8B97}" srcOrd="4" destOrd="0" presId="urn:microsoft.com/office/officeart/2005/8/layout/process5"/>
    <dgm:cxn modelId="{9EF8FB25-68F8-470D-996C-8664C9898B1B}" type="presParOf" srcId="{C45EBC97-A563-48D2-9A94-1F884DF6B604}" destId="{2E45A189-6EC3-411A-B274-9DF196E491A4}" srcOrd="5" destOrd="0" presId="urn:microsoft.com/office/officeart/2005/8/layout/process5"/>
    <dgm:cxn modelId="{72013606-419F-4FC8-9E32-0DF9B044F5D3}" type="presParOf" srcId="{2E45A189-6EC3-411A-B274-9DF196E491A4}" destId="{249430C9-F241-4E0B-BC9F-EEB1356862B1}" srcOrd="0" destOrd="0" presId="urn:microsoft.com/office/officeart/2005/8/layout/process5"/>
    <dgm:cxn modelId="{A32C45DD-9EBF-4E68-9A15-C3B85F79D876}" type="presParOf" srcId="{C45EBC97-A563-48D2-9A94-1F884DF6B604}" destId="{53540EF3-BE22-4ACA-83AA-0E0739A63BCC}" srcOrd="6" destOrd="0" presId="urn:microsoft.com/office/officeart/2005/8/layout/process5"/>
    <dgm:cxn modelId="{7798D9F8-7BC8-48F4-9718-2DD429CAAE0A}" type="presParOf" srcId="{C45EBC97-A563-48D2-9A94-1F884DF6B604}" destId="{82BFD267-6BBB-447F-A2D1-8A6F6A22D19A}" srcOrd="7" destOrd="0" presId="urn:microsoft.com/office/officeart/2005/8/layout/process5"/>
    <dgm:cxn modelId="{5BE369ED-302E-48DB-961C-DC19B1B4E97C}" type="presParOf" srcId="{82BFD267-6BBB-447F-A2D1-8A6F6A22D19A}" destId="{EFC42735-DE60-4B74-A3B9-0EDC9753A41C}" srcOrd="0" destOrd="0" presId="urn:microsoft.com/office/officeart/2005/8/layout/process5"/>
    <dgm:cxn modelId="{A0C9D67B-33BC-40B9-ABA2-E121EFC5C1D3}" type="presParOf" srcId="{C45EBC97-A563-48D2-9A94-1F884DF6B604}" destId="{78BE291A-78D4-4D60-B80C-C2395E755964}" srcOrd="8" destOrd="0" presId="urn:microsoft.com/office/officeart/2005/8/layout/process5"/>
    <dgm:cxn modelId="{AA394538-E93E-41AF-A12D-6A2205FD8004}" type="presParOf" srcId="{C45EBC97-A563-48D2-9A94-1F884DF6B604}" destId="{098443E2-5F2E-4FFF-808B-449DD436676F}" srcOrd="9" destOrd="0" presId="urn:microsoft.com/office/officeart/2005/8/layout/process5"/>
    <dgm:cxn modelId="{E5008171-A087-488B-89C3-A5727C4860C8}" type="presParOf" srcId="{098443E2-5F2E-4FFF-808B-449DD436676F}" destId="{98638ABB-B95A-48F3-843F-26432B18CF7F}" srcOrd="0" destOrd="0" presId="urn:microsoft.com/office/officeart/2005/8/layout/process5"/>
    <dgm:cxn modelId="{36A3E8F8-5083-462C-8D25-EE5CA38A25C6}" type="presParOf" srcId="{C45EBC97-A563-48D2-9A94-1F884DF6B604}" destId="{1856336A-C2D4-4800-BFB5-5F31273D167E}" srcOrd="10" destOrd="0" presId="urn:microsoft.com/office/officeart/2005/8/layout/process5"/>
    <dgm:cxn modelId="{C965BE36-3FA2-4B2C-A42E-24D4720F4E9B}" type="presParOf" srcId="{C45EBC97-A563-48D2-9A94-1F884DF6B604}" destId="{6B44879B-DBF8-41CA-8054-4C7DDDE60505}" srcOrd="11" destOrd="0" presId="urn:microsoft.com/office/officeart/2005/8/layout/process5"/>
    <dgm:cxn modelId="{76EAD18A-9F62-47BD-9513-BCEE6C812507}" type="presParOf" srcId="{6B44879B-DBF8-41CA-8054-4C7DDDE60505}" destId="{86C87F46-6868-4C5F-B389-31C71C77452D}" srcOrd="0" destOrd="0" presId="urn:microsoft.com/office/officeart/2005/8/layout/process5"/>
    <dgm:cxn modelId="{9146E24A-94E6-4BC3-86DE-ED043D543B3B}" type="presParOf" srcId="{C45EBC97-A563-48D2-9A94-1F884DF6B604}" destId="{D0B48C92-F75E-4D70-BFB5-650E633FCE8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75E53-EFE3-4EF1-9843-52827FCF3038}" type="doc">
      <dgm:prSet loTypeId="urn:microsoft.com/office/officeart/2008/layout/VerticalCurv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41D8AA1-CDD1-4FCA-8F7E-D89E5864FE70}">
      <dgm:prSet phldrT="[文字]"/>
      <dgm:spPr/>
      <dgm:t>
        <a:bodyPr/>
        <a:lstStyle/>
        <a:p>
          <a:pPr rtl="0"/>
          <a:r>
            <a:rPr lang="zh-TW" altLang="en-US" dirty="0" smtClean="0"/>
            <a:t>科學班甄選入學</a:t>
          </a:r>
          <a:endParaRPr lang="zh-TW" altLang="en-US" dirty="0"/>
        </a:p>
      </dgm:t>
    </dgm:pt>
    <dgm:pt modelId="{711C5EDB-917B-4833-8AA6-7A3B5EB71067}" type="parTrans" cxnId="{9274EE8F-3E2F-4532-89BE-EDFEF4FB2A86}">
      <dgm:prSet/>
      <dgm:spPr/>
      <dgm:t>
        <a:bodyPr/>
        <a:lstStyle/>
        <a:p>
          <a:endParaRPr lang="zh-TW" altLang="en-US"/>
        </a:p>
      </dgm:t>
    </dgm:pt>
    <dgm:pt modelId="{65A00429-DB2A-4882-9CAE-A5D7468912D0}" type="sibTrans" cxnId="{9274EE8F-3E2F-4532-89BE-EDFEF4FB2A86}">
      <dgm:prSet/>
      <dgm:spPr/>
      <dgm:t>
        <a:bodyPr/>
        <a:lstStyle/>
        <a:p>
          <a:endParaRPr lang="zh-TW" altLang="en-US"/>
        </a:p>
      </dgm:t>
    </dgm:pt>
    <dgm:pt modelId="{8BB933B4-7A33-4FB4-8736-18556A1C5B7D}">
      <dgm:prSet/>
      <dgm:spPr/>
      <dgm:t>
        <a:bodyPr/>
        <a:lstStyle/>
        <a:p>
          <a:pPr rtl="0"/>
          <a:r>
            <a:rPr lang="zh-TW" altLang="en-US" dirty="0" smtClean="0"/>
            <a:t>特色招生考試分發入學</a:t>
          </a:r>
        </a:p>
      </dgm:t>
    </dgm:pt>
    <dgm:pt modelId="{D215A03E-4894-47CB-98B5-8B1C60C0C349}" type="parTrans" cxnId="{E827BDD6-4CCF-4939-9E78-636178104373}">
      <dgm:prSet/>
      <dgm:spPr/>
      <dgm:t>
        <a:bodyPr/>
        <a:lstStyle/>
        <a:p>
          <a:endParaRPr lang="zh-TW" altLang="en-US"/>
        </a:p>
      </dgm:t>
    </dgm:pt>
    <dgm:pt modelId="{8C5D9247-01E0-4A68-9C79-F9E32E6A9DB5}" type="sibTrans" cxnId="{E827BDD6-4CCF-4939-9E78-636178104373}">
      <dgm:prSet/>
      <dgm:spPr/>
      <dgm:t>
        <a:bodyPr/>
        <a:lstStyle/>
        <a:p>
          <a:endParaRPr lang="zh-TW" altLang="en-US"/>
        </a:p>
      </dgm:t>
    </dgm:pt>
    <dgm:pt modelId="{A4B1DB9E-3F26-46BF-BB66-4FBA3C0BD678}" type="pres">
      <dgm:prSet presAssocID="{E9E75E53-EFE3-4EF1-9843-52827FCF30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05CDEBF-7236-4AA6-A706-8CCEB07D460A}" type="pres">
      <dgm:prSet presAssocID="{E9E75E53-EFE3-4EF1-9843-52827FCF3038}" presName="Name1" presStyleCnt="0"/>
      <dgm:spPr/>
      <dgm:t>
        <a:bodyPr/>
        <a:lstStyle/>
        <a:p>
          <a:endParaRPr lang="zh-TW" altLang="en-US"/>
        </a:p>
      </dgm:t>
    </dgm:pt>
    <dgm:pt modelId="{2BCC60C9-FED7-4600-8E10-621705291165}" type="pres">
      <dgm:prSet presAssocID="{E9E75E53-EFE3-4EF1-9843-52827FCF3038}" presName="cycle" presStyleCnt="0"/>
      <dgm:spPr/>
      <dgm:t>
        <a:bodyPr/>
        <a:lstStyle/>
        <a:p>
          <a:endParaRPr lang="zh-TW" altLang="en-US"/>
        </a:p>
      </dgm:t>
    </dgm:pt>
    <dgm:pt modelId="{6E9286E6-DFB5-4261-B391-5192BE23A2C3}" type="pres">
      <dgm:prSet presAssocID="{E9E75E53-EFE3-4EF1-9843-52827FCF3038}" presName="srcNode" presStyleLbl="node1" presStyleIdx="0" presStyleCnt="2"/>
      <dgm:spPr/>
      <dgm:t>
        <a:bodyPr/>
        <a:lstStyle/>
        <a:p>
          <a:endParaRPr lang="zh-TW" altLang="en-US"/>
        </a:p>
      </dgm:t>
    </dgm:pt>
    <dgm:pt modelId="{5E2069CC-559B-49A7-B51E-C30CF5F3B1B9}" type="pres">
      <dgm:prSet presAssocID="{E9E75E53-EFE3-4EF1-9843-52827FCF303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0234A8B-B447-4BB5-AFB7-E493543D935B}" type="pres">
      <dgm:prSet presAssocID="{E9E75E53-EFE3-4EF1-9843-52827FCF3038}" presName="extraNode" presStyleLbl="node1" presStyleIdx="0" presStyleCnt="2"/>
      <dgm:spPr/>
      <dgm:t>
        <a:bodyPr/>
        <a:lstStyle/>
        <a:p>
          <a:endParaRPr lang="zh-TW" altLang="en-US"/>
        </a:p>
      </dgm:t>
    </dgm:pt>
    <dgm:pt modelId="{20FACA11-2CBD-4902-82E3-93FD29AC6C7E}" type="pres">
      <dgm:prSet presAssocID="{E9E75E53-EFE3-4EF1-9843-52827FCF3038}" presName="dstNode" presStyleLbl="node1" presStyleIdx="0" presStyleCnt="2"/>
      <dgm:spPr/>
      <dgm:t>
        <a:bodyPr/>
        <a:lstStyle/>
        <a:p>
          <a:endParaRPr lang="zh-TW" altLang="en-US"/>
        </a:p>
      </dgm:t>
    </dgm:pt>
    <dgm:pt modelId="{04E1D914-ED0E-44B6-B225-B13D053BF118}" type="pres">
      <dgm:prSet presAssocID="{E41D8AA1-CDD1-4FCA-8F7E-D89E5864FE7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807AC9-9FEC-4425-888C-C16C0077AD3B}" type="pres">
      <dgm:prSet presAssocID="{E41D8AA1-CDD1-4FCA-8F7E-D89E5864FE70}" presName="accent_1" presStyleCnt="0"/>
      <dgm:spPr/>
      <dgm:t>
        <a:bodyPr/>
        <a:lstStyle/>
        <a:p>
          <a:endParaRPr lang="zh-TW" altLang="en-US"/>
        </a:p>
      </dgm:t>
    </dgm:pt>
    <dgm:pt modelId="{273740EE-6047-4EC2-A38E-6A74882D9454}" type="pres">
      <dgm:prSet presAssocID="{E41D8AA1-CDD1-4FCA-8F7E-D89E5864FE70}" presName="accentRepeatNode" presStyleLbl="solidFgAcc1" presStyleIdx="0" presStyleCnt="2"/>
      <dgm:spPr/>
      <dgm:t>
        <a:bodyPr/>
        <a:lstStyle/>
        <a:p>
          <a:endParaRPr lang="zh-TW" altLang="en-US"/>
        </a:p>
      </dgm:t>
    </dgm:pt>
    <dgm:pt modelId="{2F179205-A51A-49D7-B429-543EA65DC911}" type="pres">
      <dgm:prSet presAssocID="{8BB933B4-7A33-4FB4-8736-18556A1C5B7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D03C7-9668-490B-90A1-4BFAA112C6D5}" type="pres">
      <dgm:prSet presAssocID="{8BB933B4-7A33-4FB4-8736-18556A1C5B7D}" presName="accent_2" presStyleCnt="0"/>
      <dgm:spPr/>
      <dgm:t>
        <a:bodyPr/>
        <a:lstStyle/>
        <a:p>
          <a:endParaRPr lang="zh-TW" altLang="en-US"/>
        </a:p>
      </dgm:t>
    </dgm:pt>
    <dgm:pt modelId="{056F2FF9-C17F-4848-A3A2-4D8616722C0F}" type="pres">
      <dgm:prSet presAssocID="{8BB933B4-7A33-4FB4-8736-18556A1C5B7D}" presName="accentRepeatNode" presStyleLbl="solidFgAcc1" presStyleIdx="1" presStyleCnt="2"/>
      <dgm:spPr/>
      <dgm:t>
        <a:bodyPr/>
        <a:lstStyle/>
        <a:p>
          <a:endParaRPr lang="zh-TW" altLang="en-US"/>
        </a:p>
      </dgm:t>
    </dgm:pt>
  </dgm:ptLst>
  <dgm:cxnLst>
    <dgm:cxn modelId="{95770001-30AC-4FDF-8F5F-3EE62F900F03}" type="presOf" srcId="{65A00429-DB2A-4882-9CAE-A5D7468912D0}" destId="{5E2069CC-559B-49A7-B51E-C30CF5F3B1B9}" srcOrd="0" destOrd="0" presId="urn:microsoft.com/office/officeart/2008/layout/VerticalCurvedList"/>
    <dgm:cxn modelId="{E827BDD6-4CCF-4939-9E78-636178104373}" srcId="{E9E75E53-EFE3-4EF1-9843-52827FCF3038}" destId="{8BB933B4-7A33-4FB4-8736-18556A1C5B7D}" srcOrd="1" destOrd="0" parTransId="{D215A03E-4894-47CB-98B5-8B1C60C0C349}" sibTransId="{8C5D9247-01E0-4A68-9C79-F9E32E6A9DB5}"/>
    <dgm:cxn modelId="{A5F25192-E5B0-4C13-BC45-858128D07B6F}" type="presOf" srcId="{E9E75E53-EFE3-4EF1-9843-52827FCF3038}" destId="{A4B1DB9E-3F26-46BF-BB66-4FBA3C0BD678}" srcOrd="0" destOrd="0" presId="urn:microsoft.com/office/officeart/2008/layout/VerticalCurvedList"/>
    <dgm:cxn modelId="{9274EE8F-3E2F-4532-89BE-EDFEF4FB2A86}" srcId="{E9E75E53-EFE3-4EF1-9843-52827FCF3038}" destId="{E41D8AA1-CDD1-4FCA-8F7E-D89E5864FE70}" srcOrd="0" destOrd="0" parTransId="{711C5EDB-917B-4833-8AA6-7A3B5EB71067}" sibTransId="{65A00429-DB2A-4882-9CAE-A5D7468912D0}"/>
    <dgm:cxn modelId="{DB860436-C9EB-4976-9E20-404943808080}" type="presOf" srcId="{E41D8AA1-CDD1-4FCA-8F7E-D89E5864FE70}" destId="{04E1D914-ED0E-44B6-B225-B13D053BF118}" srcOrd="0" destOrd="0" presId="urn:microsoft.com/office/officeart/2008/layout/VerticalCurvedList"/>
    <dgm:cxn modelId="{DB31D3E4-C6DD-4BB7-9E65-D5509071F7F2}" type="presOf" srcId="{8BB933B4-7A33-4FB4-8736-18556A1C5B7D}" destId="{2F179205-A51A-49D7-B429-543EA65DC911}" srcOrd="0" destOrd="0" presId="urn:microsoft.com/office/officeart/2008/layout/VerticalCurvedList"/>
    <dgm:cxn modelId="{533EBD3A-178B-43AF-9A79-B9982DE363A7}" type="presParOf" srcId="{A4B1DB9E-3F26-46BF-BB66-4FBA3C0BD678}" destId="{B05CDEBF-7236-4AA6-A706-8CCEB07D460A}" srcOrd="0" destOrd="0" presId="urn:microsoft.com/office/officeart/2008/layout/VerticalCurvedList"/>
    <dgm:cxn modelId="{BBC4B5DD-1A46-4CD5-98E4-B9164A162876}" type="presParOf" srcId="{B05CDEBF-7236-4AA6-A706-8CCEB07D460A}" destId="{2BCC60C9-FED7-4600-8E10-621705291165}" srcOrd="0" destOrd="0" presId="urn:microsoft.com/office/officeart/2008/layout/VerticalCurvedList"/>
    <dgm:cxn modelId="{FCB7083F-EDBE-4377-B6CE-3F744CA7E579}" type="presParOf" srcId="{2BCC60C9-FED7-4600-8E10-621705291165}" destId="{6E9286E6-DFB5-4261-B391-5192BE23A2C3}" srcOrd="0" destOrd="0" presId="urn:microsoft.com/office/officeart/2008/layout/VerticalCurvedList"/>
    <dgm:cxn modelId="{7A547B96-D8C9-4697-92E3-FF6596B858E6}" type="presParOf" srcId="{2BCC60C9-FED7-4600-8E10-621705291165}" destId="{5E2069CC-559B-49A7-B51E-C30CF5F3B1B9}" srcOrd="1" destOrd="0" presId="urn:microsoft.com/office/officeart/2008/layout/VerticalCurvedList"/>
    <dgm:cxn modelId="{DF7A3AAB-C620-4DF6-A03A-332A45A6BDF9}" type="presParOf" srcId="{2BCC60C9-FED7-4600-8E10-621705291165}" destId="{90234A8B-B447-4BB5-AFB7-E493543D935B}" srcOrd="2" destOrd="0" presId="urn:microsoft.com/office/officeart/2008/layout/VerticalCurvedList"/>
    <dgm:cxn modelId="{DCCD963C-47AD-4072-88D1-A3986C8B3610}" type="presParOf" srcId="{2BCC60C9-FED7-4600-8E10-621705291165}" destId="{20FACA11-2CBD-4902-82E3-93FD29AC6C7E}" srcOrd="3" destOrd="0" presId="urn:microsoft.com/office/officeart/2008/layout/VerticalCurvedList"/>
    <dgm:cxn modelId="{DBE0FA1B-1E1C-478B-BF84-F33CB4F028B7}" type="presParOf" srcId="{B05CDEBF-7236-4AA6-A706-8CCEB07D460A}" destId="{04E1D914-ED0E-44B6-B225-B13D053BF118}" srcOrd="1" destOrd="0" presId="urn:microsoft.com/office/officeart/2008/layout/VerticalCurvedList"/>
    <dgm:cxn modelId="{E922606A-6D93-46E7-B705-11C670052768}" type="presParOf" srcId="{B05CDEBF-7236-4AA6-A706-8CCEB07D460A}" destId="{8D807AC9-9FEC-4425-888C-C16C0077AD3B}" srcOrd="2" destOrd="0" presId="urn:microsoft.com/office/officeart/2008/layout/VerticalCurvedList"/>
    <dgm:cxn modelId="{49531846-BDC9-4595-9C5A-A5BF22F665A5}" type="presParOf" srcId="{8D807AC9-9FEC-4425-888C-C16C0077AD3B}" destId="{273740EE-6047-4EC2-A38E-6A74882D9454}" srcOrd="0" destOrd="0" presId="urn:microsoft.com/office/officeart/2008/layout/VerticalCurvedList"/>
    <dgm:cxn modelId="{4CAA53C0-9613-415F-8F53-19361659622D}" type="presParOf" srcId="{B05CDEBF-7236-4AA6-A706-8CCEB07D460A}" destId="{2F179205-A51A-49D7-B429-543EA65DC911}" srcOrd="3" destOrd="0" presId="urn:microsoft.com/office/officeart/2008/layout/VerticalCurvedList"/>
    <dgm:cxn modelId="{23051357-F7A0-4191-8D1B-7257605D9458}" type="presParOf" srcId="{B05CDEBF-7236-4AA6-A706-8CCEB07D460A}" destId="{730D03C7-9668-490B-90A1-4BFAA112C6D5}" srcOrd="4" destOrd="0" presId="urn:microsoft.com/office/officeart/2008/layout/VerticalCurvedList"/>
    <dgm:cxn modelId="{851FCA42-47BE-4FF4-AEEC-48D842A78E67}" type="presParOf" srcId="{730D03C7-9668-490B-90A1-4BFAA112C6D5}" destId="{056F2FF9-C17F-4848-A3A2-4D8616722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64CCC-7FF9-46A3-8E6C-0B65EB1383FA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D97F83D7-B1E2-4D31-A336-9B6B00E3AB0F}">
      <dgm:prSet phldrT="[文字]" custT="1"/>
      <dgm:spPr/>
      <dgm:t>
        <a:bodyPr/>
        <a:lstStyle/>
        <a:p>
          <a:r>
            <a:rPr lang="zh-TW" altLang="en-US" sz="2800" b="1" dirty="0" smtClean="0"/>
            <a:t>技優甄審入學</a:t>
          </a:r>
          <a:endParaRPr lang="zh-TW" altLang="en-US" sz="2800" b="1" dirty="0"/>
        </a:p>
      </dgm:t>
    </dgm:pt>
    <dgm:pt modelId="{D69FCF5A-B724-49F1-945F-C3D7A57AFE2A}" type="parTrans" cxnId="{AC8FA5A5-5BBD-44A7-9418-DAB5A3C2C4CB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A4B0C26D-3F44-4A64-BC29-A19D2F9C2D60}" type="sibTrans" cxnId="{AC8FA5A5-5BBD-44A7-9418-DAB5A3C2C4CB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E2B1E84C-1E4B-4064-8AF3-ACA7120D3377}">
      <dgm:prSet custT="1"/>
      <dgm:spPr/>
      <dgm:t>
        <a:bodyPr/>
        <a:lstStyle/>
        <a:p>
          <a:r>
            <a:rPr lang="zh-TW" altLang="en-US" sz="2800" b="1" dirty="0" smtClean="0"/>
            <a:t>特色招生專業群科甄選入學</a:t>
          </a:r>
          <a:endParaRPr lang="en-US" altLang="zh-TW" sz="2800" b="1" dirty="0" smtClean="0"/>
        </a:p>
      </dgm:t>
    </dgm:pt>
    <dgm:pt modelId="{0807B5BB-DEF0-41CA-A7E4-832BCDBE7C69}" type="parTrans" cxnId="{6560193A-5A86-46A0-9D3D-CAB0B356AAB6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78C13673-4D10-402B-96FD-F816FB08EA97}" type="sibTrans" cxnId="{6560193A-5A86-46A0-9D3D-CAB0B356AAB6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950CA700-A649-4CA2-9998-0603FCD092D5}">
      <dgm:prSet custT="1"/>
      <dgm:spPr/>
      <dgm:t>
        <a:bodyPr/>
        <a:lstStyle/>
        <a:p>
          <a:r>
            <a:rPr lang="zh-TW" altLang="en-US" sz="2800" b="1" smtClean="0"/>
            <a:t>產業特殊需求類科</a:t>
          </a:r>
          <a:endParaRPr lang="en-US" altLang="zh-TW" sz="2800" b="1" dirty="0" smtClean="0"/>
        </a:p>
      </dgm:t>
    </dgm:pt>
    <dgm:pt modelId="{542C6622-0112-47B5-830A-BB8C399A2942}" type="parTrans" cxnId="{CFF8B4B4-1986-416E-B590-567BF395667D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79B34587-6170-4BB8-84D1-017493DEA6C2}" type="sibTrans" cxnId="{CFF8B4B4-1986-416E-B590-567BF395667D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A4089DEC-CEBC-4936-A2EB-1EA650F7E28E}">
      <dgm:prSet custT="1"/>
      <dgm:spPr/>
      <dgm:t>
        <a:bodyPr/>
        <a:lstStyle/>
        <a:p>
          <a:r>
            <a:rPr lang="zh-TW" altLang="en-US" sz="2800" b="1" smtClean="0"/>
            <a:t>實用技能學程</a:t>
          </a:r>
          <a:endParaRPr lang="en-US" altLang="zh-TW" sz="2800" b="1" dirty="0" smtClean="0"/>
        </a:p>
      </dgm:t>
    </dgm:pt>
    <dgm:pt modelId="{50D344F1-7349-4B65-89C5-D9A599C5A216}" type="parTrans" cxnId="{4A828AFE-4FD2-446C-A4D2-8628496CB213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920CFEE3-2FC6-450E-AAB4-FB30E3D8FFB7}" type="sibTrans" cxnId="{4A828AFE-4FD2-446C-A4D2-8628496CB213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8B0FE117-1950-4821-BC0E-BAB1CFFE6E92}">
      <dgm:prSet custT="1"/>
      <dgm:spPr/>
      <dgm:t>
        <a:bodyPr/>
        <a:lstStyle/>
        <a:p>
          <a:r>
            <a:rPr lang="zh-TW" altLang="en-US" sz="2800" b="1" smtClean="0"/>
            <a:t>產學攜手合作計畫</a:t>
          </a:r>
          <a:endParaRPr lang="en-US" altLang="zh-TW" sz="2800" b="1" dirty="0" smtClean="0"/>
        </a:p>
      </dgm:t>
    </dgm:pt>
    <dgm:pt modelId="{E5B58C9E-1CD8-4BE1-A025-2526BFE64880}" type="parTrans" cxnId="{8426FF44-6240-40A5-80A9-AFE9CBDA24E3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10EF4DDF-E9CE-4016-B2F1-7DA16DA41939}" type="sibTrans" cxnId="{8426FF44-6240-40A5-80A9-AFE9CBDA24E3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4FD896C3-02C7-4FA2-B403-2C9E6E016650}">
      <dgm:prSet custT="1"/>
      <dgm:spPr/>
      <dgm:t>
        <a:bodyPr/>
        <a:lstStyle/>
        <a:p>
          <a:r>
            <a:rPr lang="zh-TW" altLang="en-US" sz="2800" b="1" smtClean="0"/>
            <a:t>建教合作班</a:t>
          </a:r>
          <a:endParaRPr lang="en-US" altLang="zh-TW" sz="2800" b="1" dirty="0" smtClean="0"/>
        </a:p>
      </dgm:t>
    </dgm:pt>
    <dgm:pt modelId="{599302F5-5E51-426D-BCF5-EF64B9CF478B}" type="parTrans" cxnId="{536330C9-ED05-4717-92FE-ECABC889A625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E3079EE9-D174-42A4-9CA7-9EC2F2A7E1B0}" type="sibTrans" cxnId="{536330C9-ED05-4717-92FE-ECABC889A625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4D60A0B1-EA38-4EBF-A86B-92527EF1345D}">
      <dgm:prSet custT="1"/>
      <dgm:spPr/>
      <dgm:t>
        <a:bodyPr/>
        <a:lstStyle/>
        <a:p>
          <a:r>
            <a:rPr lang="zh-TW" altLang="en-US" sz="2800" b="1" smtClean="0"/>
            <a:t>五專免試入學</a:t>
          </a:r>
          <a:endParaRPr lang="zh-TW" altLang="en-US" sz="2800" b="1" dirty="0"/>
        </a:p>
      </dgm:t>
    </dgm:pt>
    <dgm:pt modelId="{B571B41A-CCFA-477F-84D9-8F79D472BCAA}" type="parTrans" cxnId="{1EBDBB57-4270-491B-84B6-A34F75C9FBF6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2CE781BF-52EB-4FAA-8387-58D97C5EC267}" type="sibTrans" cxnId="{1EBDBB57-4270-491B-84B6-A34F75C9FBF6}">
      <dgm:prSet/>
      <dgm:spPr/>
      <dgm:t>
        <a:bodyPr/>
        <a:lstStyle/>
        <a:p>
          <a:endParaRPr lang="zh-TW" altLang="en-US" sz="2400" b="1">
            <a:solidFill>
              <a:schemeClr val="accent2">
                <a:lumMod val="75000"/>
              </a:schemeClr>
            </a:solidFill>
          </a:endParaRPr>
        </a:p>
      </dgm:t>
    </dgm:pt>
    <dgm:pt modelId="{B16E3B39-2B4E-4449-BE99-997AD4911961}" type="pres">
      <dgm:prSet presAssocID="{5CF64CCC-7FF9-46A3-8E6C-0B65EB1383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FC46748-FD04-4B20-8E77-9170B131713E}" type="pres">
      <dgm:prSet presAssocID="{5CF64CCC-7FF9-46A3-8E6C-0B65EB1383FA}" presName="Name1" presStyleCnt="0"/>
      <dgm:spPr/>
      <dgm:t>
        <a:bodyPr/>
        <a:lstStyle/>
        <a:p>
          <a:endParaRPr lang="zh-TW" altLang="en-US"/>
        </a:p>
      </dgm:t>
    </dgm:pt>
    <dgm:pt modelId="{E1677BC8-D072-425F-9958-C07C51CBCD5A}" type="pres">
      <dgm:prSet presAssocID="{5CF64CCC-7FF9-46A3-8E6C-0B65EB1383FA}" presName="cycle" presStyleCnt="0"/>
      <dgm:spPr/>
      <dgm:t>
        <a:bodyPr/>
        <a:lstStyle/>
        <a:p>
          <a:endParaRPr lang="zh-TW" altLang="en-US"/>
        </a:p>
      </dgm:t>
    </dgm:pt>
    <dgm:pt modelId="{A9602788-FBFC-46FA-BAA4-FF0E55BFF6F7}" type="pres">
      <dgm:prSet presAssocID="{5CF64CCC-7FF9-46A3-8E6C-0B65EB1383FA}" presName="srcNode" presStyleLbl="node1" presStyleIdx="0" presStyleCnt="7"/>
      <dgm:spPr/>
      <dgm:t>
        <a:bodyPr/>
        <a:lstStyle/>
        <a:p>
          <a:endParaRPr lang="zh-TW" altLang="en-US"/>
        </a:p>
      </dgm:t>
    </dgm:pt>
    <dgm:pt modelId="{043471AD-577A-4537-82F7-27616798857D}" type="pres">
      <dgm:prSet presAssocID="{5CF64CCC-7FF9-46A3-8E6C-0B65EB1383F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863C6B0E-78B8-4748-9BAE-56E39A2A537E}" type="pres">
      <dgm:prSet presAssocID="{5CF64CCC-7FF9-46A3-8E6C-0B65EB1383FA}" presName="extraNode" presStyleLbl="node1" presStyleIdx="0" presStyleCnt="7"/>
      <dgm:spPr/>
      <dgm:t>
        <a:bodyPr/>
        <a:lstStyle/>
        <a:p>
          <a:endParaRPr lang="zh-TW" altLang="en-US"/>
        </a:p>
      </dgm:t>
    </dgm:pt>
    <dgm:pt modelId="{FF0B700A-B0EC-41C1-A816-83C5FD882F46}" type="pres">
      <dgm:prSet presAssocID="{5CF64CCC-7FF9-46A3-8E6C-0B65EB1383FA}" presName="dstNode" presStyleLbl="node1" presStyleIdx="0" presStyleCnt="7"/>
      <dgm:spPr/>
      <dgm:t>
        <a:bodyPr/>
        <a:lstStyle/>
        <a:p>
          <a:endParaRPr lang="zh-TW" altLang="en-US"/>
        </a:p>
      </dgm:t>
    </dgm:pt>
    <dgm:pt modelId="{CFAB8A2C-1C79-4A39-B941-5054B4F247A8}" type="pres">
      <dgm:prSet presAssocID="{D97F83D7-B1E2-4D31-A336-9B6B00E3AB0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111593-A2CE-4A4F-A8D4-89EB9D69AAB4}" type="pres">
      <dgm:prSet presAssocID="{D97F83D7-B1E2-4D31-A336-9B6B00E3AB0F}" presName="accent_1" presStyleCnt="0"/>
      <dgm:spPr/>
      <dgm:t>
        <a:bodyPr/>
        <a:lstStyle/>
        <a:p>
          <a:endParaRPr lang="zh-TW" altLang="en-US"/>
        </a:p>
      </dgm:t>
    </dgm:pt>
    <dgm:pt modelId="{0A76F8E6-BDA5-45D4-8D1A-6585CEC1DB51}" type="pres">
      <dgm:prSet presAssocID="{D97F83D7-B1E2-4D31-A336-9B6B00E3AB0F}" presName="accentRepeatNode" presStyleLbl="solidFgAcc1" presStyleIdx="0" presStyleCnt="7"/>
      <dgm:spPr/>
      <dgm:t>
        <a:bodyPr/>
        <a:lstStyle/>
        <a:p>
          <a:endParaRPr lang="zh-TW" altLang="en-US"/>
        </a:p>
      </dgm:t>
    </dgm:pt>
    <dgm:pt modelId="{4EEA3DF2-EB54-4741-97D9-6074AB7B4121}" type="pres">
      <dgm:prSet presAssocID="{E2B1E84C-1E4B-4064-8AF3-ACA7120D337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57C41-1AF6-4DD3-9A10-0D6DF28EF5CA}" type="pres">
      <dgm:prSet presAssocID="{E2B1E84C-1E4B-4064-8AF3-ACA7120D3377}" presName="accent_2" presStyleCnt="0"/>
      <dgm:spPr/>
      <dgm:t>
        <a:bodyPr/>
        <a:lstStyle/>
        <a:p>
          <a:endParaRPr lang="zh-TW" altLang="en-US"/>
        </a:p>
      </dgm:t>
    </dgm:pt>
    <dgm:pt modelId="{15F5BD1F-FF45-4A23-8B64-68D7830B31D6}" type="pres">
      <dgm:prSet presAssocID="{E2B1E84C-1E4B-4064-8AF3-ACA7120D3377}" presName="accentRepeatNode" presStyleLbl="solidFgAcc1" presStyleIdx="1" presStyleCnt="7"/>
      <dgm:spPr/>
      <dgm:t>
        <a:bodyPr/>
        <a:lstStyle/>
        <a:p>
          <a:endParaRPr lang="zh-TW" altLang="en-US"/>
        </a:p>
      </dgm:t>
    </dgm:pt>
    <dgm:pt modelId="{B6B7EC55-C0E0-4EA6-BD62-6D377D06D877}" type="pres">
      <dgm:prSet presAssocID="{950CA700-A649-4CA2-9998-0603FCD092D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DEF036-E3CD-4C31-9B0A-B7ECFFC3FF64}" type="pres">
      <dgm:prSet presAssocID="{950CA700-A649-4CA2-9998-0603FCD092D5}" presName="accent_3" presStyleCnt="0"/>
      <dgm:spPr/>
      <dgm:t>
        <a:bodyPr/>
        <a:lstStyle/>
        <a:p>
          <a:endParaRPr lang="zh-TW" altLang="en-US"/>
        </a:p>
      </dgm:t>
    </dgm:pt>
    <dgm:pt modelId="{7E1D13DD-A273-4497-B198-2AF26421BA05}" type="pres">
      <dgm:prSet presAssocID="{950CA700-A649-4CA2-9998-0603FCD092D5}" presName="accentRepeatNode" presStyleLbl="solidFgAcc1" presStyleIdx="2" presStyleCnt="7"/>
      <dgm:spPr/>
      <dgm:t>
        <a:bodyPr/>
        <a:lstStyle/>
        <a:p>
          <a:endParaRPr lang="zh-TW" altLang="en-US"/>
        </a:p>
      </dgm:t>
    </dgm:pt>
    <dgm:pt modelId="{FF377A62-E0AF-4D53-9C0B-106E87908ACF}" type="pres">
      <dgm:prSet presAssocID="{A4089DEC-CEBC-4936-A2EB-1EA650F7E28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A6D658-7BBF-4A95-AF41-A6DAFFA1EA78}" type="pres">
      <dgm:prSet presAssocID="{A4089DEC-CEBC-4936-A2EB-1EA650F7E28E}" presName="accent_4" presStyleCnt="0"/>
      <dgm:spPr/>
      <dgm:t>
        <a:bodyPr/>
        <a:lstStyle/>
        <a:p>
          <a:endParaRPr lang="zh-TW" altLang="en-US"/>
        </a:p>
      </dgm:t>
    </dgm:pt>
    <dgm:pt modelId="{3D6B2D63-AC6D-41C7-8818-CDDD3337EDE2}" type="pres">
      <dgm:prSet presAssocID="{A4089DEC-CEBC-4936-A2EB-1EA650F7E28E}" presName="accentRepeatNode" presStyleLbl="solidFgAcc1" presStyleIdx="3" presStyleCnt="7"/>
      <dgm:spPr/>
      <dgm:t>
        <a:bodyPr/>
        <a:lstStyle/>
        <a:p>
          <a:endParaRPr lang="zh-TW" altLang="en-US"/>
        </a:p>
      </dgm:t>
    </dgm:pt>
    <dgm:pt modelId="{8CED407B-C9E8-485F-8A2E-E35EC6A1F514}" type="pres">
      <dgm:prSet presAssocID="{8B0FE117-1950-4821-BC0E-BAB1CFFE6E9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0F524-2EC7-4699-B923-CFCF98AFD71A}" type="pres">
      <dgm:prSet presAssocID="{8B0FE117-1950-4821-BC0E-BAB1CFFE6E92}" presName="accent_5" presStyleCnt="0"/>
      <dgm:spPr/>
      <dgm:t>
        <a:bodyPr/>
        <a:lstStyle/>
        <a:p>
          <a:endParaRPr lang="zh-TW" altLang="en-US"/>
        </a:p>
      </dgm:t>
    </dgm:pt>
    <dgm:pt modelId="{EAAC1D7B-17CA-464E-A155-F6BA169B4672}" type="pres">
      <dgm:prSet presAssocID="{8B0FE117-1950-4821-BC0E-BAB1CFFE6E92}" presName="accentRepeatNode" presStyleLbl="solidFgAcc1" presStyleIdx="4" presStyleCnt="7"/>
      <dgm:spPr/>
      <dgm:t>
        <a:bodyPr/>
        <a:lstStyle/>
        <a:p>
          <a:endParaRPr lang="zh-TW" altLang="en-US"/>
        </a:p>
      </dgm:t>
    </dgm:pt>
    <dgm:pt modelId="{AAF08D58-4694-4576-A769-5025EA533EFE}" type="pres">
      <dgm:prSet presAssocID="{4FD896C3-02C7-4FA2-B403-2C9E6E01665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41381E-2E61-4EDB-AD06-5E992B6CECB3}" type="pres">
      <dgm:prSet presAssocID="{4FD896C3-02C7-4FA2-B403-2C9E6E016650}" presName="accent_6" presStyleCnt="0"/>
      <dgm:spPr/>
      <dgm:t>
        <a:bodyPr/>
        <a:lstStyle/>
        <a:p>
          <a:endParaRPr lang="zh-TW" altLang="en-US"/>
        </a:p>
      </dgm:t>
    </dgm:pt>
    <dgm:pt modelId="{5914C4F6-BCB7-4D89-9F3C-6207064EC537}" type="pres">
      <dgm:prSet presAssocID="{4FD896C3-02C7-4FA2-B403-2C9E6E016650}" presName="accentRepeatNode" presStyleLbl="solidFgAcc1" presStyleIdx="5" presStyleCnt="7"/>
      <dgm:spPr/>
      <dgm:t>
        <a:bodyPr/>
        <a:lstStyle/>
        <a:p>
          <a:endParaRPr lang="zh-TW" altLang="en-US"/>
        </a:p>
      </dgm:t>
    </dgm:pt>
    <dgm:pt modelId="{BD4F27B2-D647-4733-A30D-47FD416DFBDC}" type="pres">
      <dgm:prSet presAssocID="{4D60A0B1-EA38-4EBF-A86B-92527EF1345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A0CDB6-CAA4-4445-80CA-515E2EC604B2}" type="pres">
      <dgm:prSet presAssocID="{4D60A0B1-EA38-4EBF-A86B-92527EF1345D}" presName="accent_7" presStyleCnt="0"/>
      <dgm:spPr/>
      <dgm:t>
        <a:bodyPr/>
        <a:lstStyle/>
        <a:p>
          <a:endParaRPr lang="zh-TW" altLang="en-US"/>
        </a:p>
      </dgm:t>
    </dgm:pt>
    <dgm:pt modelId="{884DE709-3FB8-4524-857E-67B784325A3B}" type="pres">
      <dgm:prSet presAssocID="{4D60A0B1-EA38-4EBF-A86B-92527EF1345D}" presName="accentRepeatNode" presStyleLbl="solidFgAcc1" presStyleIdx="6" presStyleCnt="7"/>
      <dgm:spPr/>
      <dgm:t>
        <a:bodyPr/>
        <a:lstStyle/>
        <a:p>
          <a:endParaRPr lang="zh-TW" altLang="en-US"/>
        </a:p>
      </dgm:t>
    </dgm:pt>
  </dgm:ptLst>
  <dgm:cxnLst>
    <dgm:cxn modelId="{D363E474-11FE-497C-8C24-CB12F8D654EC}" type="presOf" srcId="{D97F83D7-B1E2-4D31-A336-9B6B00E3AB0F}" destId="{CFAB8A2C-1C79-4A39-B941-5054B4F247A8}" srcOrd="0" destOrd="0" presId="urn:microsoft.com/office/officeart/2008/layout/VerticalCurvedList"/>
    <dgm:cxn modelId="{536330C9-ED05-4717-92FE-ECABC889A625}" srcId="{5CF64CCC-7FF9-46A3-8E6C-0B65EB1383FA}" destId="{4FD896C3-02C7-4FA2-B403-2C9E6E016650}" srcOrd="5" destOrd="0" parTransId="{599302F5-5E51-426D-BCF5-EF64B9CF478B}" sibTransId="{E3079EE9-D174-42A4-9CA7-9EC2F2A7E1B0}"/>
    <dgm:cxn modelId="{7D064F47-2C07-43ED-9372-6991FF4F0363}" type="presOf" srcId="{8B0FE117-1950-4821-BC0E-BAB1CFFE6E92}" destId="{8CED407B-C9E8-485F-8A2E-E35EC6A1F514}" srcOrd="0" destOrd="0" presId="urn:microsoft.com/office/officeart/2008/layout/VerticalCurvedList"/>
    <dgm:cxn modelId="{6560193A-5A86-46A0-9D3D-CAB0B356AAB6}" srcId="{5CF64CCC-7FF9-46A3-8E6C-0B65EB1383FA}" destId="{E2B1E84C-1E4B-4064-8AF3-ACA7120D3377}" srcOrd="1" destOrd="0" parTransId="{0807B5BB-DEF0-41CA-A7E4-832BCDBE7C69}" sibTransId="{78C13673-4D10-402B-96FD-F816FB08EA97}"/>
    <dgm:cxn modelId="{1EBDBB57-4270-491B-84B6-A34F75C9FBF6}" srcId="{5CF64CCC-7FF9-46A3-8E6C-0B65EB1383FA}" destId="{4D60A0B1-EA38-4EBF-A86B-92527EF1345D}" srcOrd="6" destOrd="0" parTransId="{B571B41A-CCFA-477F-84D9-8F79D472BCAA}" sibTransId="{2CE781BF-52EB-4FAA-8387-58D97C5EC267}"/>
    <dgm:cxn modelId="{E43FBDF6-ADA0-4B7A-BC40-A6B76C225938}" type="presOf" srcId="{E2B1E84C-1E4B-4064-8AF3-ACA7120D3377}" destId="{4EEA3DF2-EB54-4741-97D9-6074AB7B4121}" srcOrd="0" destOrd="0" presId="urn:microsoft.com/office/officeart/2008/layout/VerticalCurvedList"/>
    <dgm:cxn modelId="{CFF8B4B4-1986-416E-B590-567BF395667D}" srcId="{5CF64CCC-7FF9-46A3-8E6C-0B65EB1383FA}" destId="{950CA700-A649-4CA2-9998-0603FCD092D5}" srcOrd="2" destOrd="0" parTransId="{542C6622-0112-47B5-830A-BB8C399A2942}" sibTransId="{79B34587-6170-4BB8-84D1-017493DEA6C2}"/>
    <dgm:cxn modelId="{AC8FA5A5-5BBD-44A7-9418-DAB5A3C2C4CB}" srcId="{5CF64CCC-7FF9-46A3-8E6C-0B65EB1383FA}" destId="{D97F83D7-B1E2-4D31-A336-9B6B00E3AB0F}" srcOrd="0" destOrd="0" parTransId="{D69FCF5A-B724-49F1-945F-C3D7A57AFE2A}" sibTransId="{A4B0C26D-3F44-4A64-BC29-A19D2F9C2D60}"/>
    <dgm:cxn modelId="{57EF08A4-C751-47A0-8ED2-89EAB85D7F6C}" type="presOf" srcId="{950CA700-A649-4CA2-9998-0603FCD092D5}" destId="{B6B7EC55-C0E0-4EA6-BD62-6D377D06D877}" srcOrd="0" destOrd="0" presId="urn:microsoft.com/office/officeart/2008/layout/VerticalCurvedList"/>
    <dgm:cxn modelId="{B7E88D99-E988-44C4-A039-4AB12F599E42}" type="presOf" srcId="{4FD896C3-02C7-4FA2-B403-2C9E6E016650}" destId="{AAF08D58-4694-4576-A769-5025EA533EFE}" srcOrd="0" destOrd="0" presId="urn:microsoft.com/office/officeart/2008/layout/VerticalCurvedList"/>
    <dgm:cxn modelId="{ACB4A772-5E84-4A86-A31F-5789A247185C}" type="presOf" srcId="{5CF64CCC-7FF9-46A3-8E6C-0B65EB1383FA}" destId="{B16E3B39-2B4E-4449-BE99-997AD4911961}" srcOrd="0" destOrd="0" presId="urn:microsoft.com/office/officeart/2008/layout/VerticalCurvedList"/>
    <dgm:cxn modelId="{7079578D-2F2A-4455-AD1B-92B860663F31}" type="presOf" srcId="{A4089DEC-CEBC-4936-A2EB-1EA650F7E28E}" destId="{FF377A62-E0AF-4D53-9C0B-106E87908ACF}" srcOrd="0" destOrd="0" presId="urn:microsoft.com/office/officeart/2008/layout/VerticalCurvedList"/>
    <dgm:cxn modelId="{8426FF44-6240-40A5-80A9-AFE9CBDA24E3}" srcId="{5CF64CCC-7FF9-46A3-8E6C-0B65EB1383FA}" destId="{8B0FE117-1950-4821-BC0E-BAB1CFFE6E92}" srcOrd="4" destOrd="0" parTransId="{E5B58C9E-1CD8-4BE1-A025-2526BFE64880}" sibTransId="{10EF4DDF-E9CE-4016-B2F1-7DA16DA41939}"/>
    <dgm:cxn modelId="{4A828AFE-4FD2-446C-A4D2-8628496CB213}" srcId="{5CF64CCC-7FF9-46A3-8E6C-0B65EB1383FA}" destId="{A4089DEC-CEBC-4936-A2EB-1EA650F7E28E}" srcOrd="3" destOrd="0" parTransId="{50D344F1-7349-4B65-89C5-D9A599C5A216}" sibTransId="{920CFEE3-2FC6-450E-AAB4-FB30E3D8FFB7}"/>
    <dgm:cxn modelId="{CCAB8ABE-3F33-4014-AB87-240BA5093805}" type="presOf" srcId="{4D60A0B1-EA38-4EBF-A86B-92527EF1345D}" destId="{BD4F27B2-D647-4733-A30D-47FD416DFBDC}" srcOrd="0" destOrd="0" presId="urn:microsoft.com/office/officeart/2008/layout/VerticalCurvedList"/>
    <dgm:cxn modelId="{DF65677B-C9A7-420B-A19D-B8BBC41EBCB9}" type="presOf" srcId="{A4B0C26D-3F44-4A64-BC29-A19D2F9C2D60}" destId="{043471AD-577A-4537-82F7-27616798857D}" srcOrd="0" destOrd="0" presId="urn:microsoft.com/office/officeart/2008/layout/VerticalCurvedList"/>
    <dgm:cxn modelId="{2A7F93C9-EDCB-4E24-9B45-A540F40B9F25}" type="presParOf" srcId="{B16E3B39-2B4E-4449-BE99-997AD4911961}" destId="{BFC46748-FD04-4B20-8E77-9170B131713E}" srcOrd="0" destOrd="0" presId="urn:microsoft.com/office/officeart/2008/layout/VerticalCurvedList"/>
    <dgm:cxn modelId="{9591F260-CCC2-43AC-A03B-D286A5602F2F}" type="presParOf" srcId="{BFC46748-FD04-4B20-8E77-9170B131713E}" destId="{E1677BC8-D072-425F-9958-C07C51CBCD5A}" srcOrd="0" destOrd="0" presId="urn:microsoft.com/office/officeart/2008/layout/VerticalCurvedList"/>
    <dgm:cxn modelId="{5852BA0F-399D-4F02-A957-4316E5B187F6}" type="presParOf" srcId="{E1677BC8-D072-425F-9958-C07C51CBCD5A}" destId="{A9602788-FBFC-46FA-BAA4-FF0E55BFF6F7}" srcOrd="0" destOrd="0" presId="urn:microsoft.com/office/officeart/2008/layout/VerticalCurvedList"/>
    <dgm:cxn modelId="{EDE8F899-69F4-4C14-93ED-6384BC403678}" type="presParOf" srcId="{E1677BC8-D072-425F-9958-C07C51CBCD5A}" destId="{043471AD-577A-4537-82F7-27616798857D}" srcOrd="1" destOrd="0" presId="urn:microsoft.com/office/officeart/2008/layout/VerticalCurvedList"/>
    <dgm:cxn modelId="{477B452E-95A0-4E3E-9DE2-C0594AD0FD11}" type="presParOf" srcId="{E1677BC8-D072-425F-9958-C07C51CBCD5A}" destId="{863C6B0E-78B8-4748-9BAE-56E39A2A537E}" srcOrd="2" destOrd="0" presId="urn:microsoft.com/office/officeart/2008/layout/VerticalCurvedList"/>
    <dgm:cxn modelId="{8B84E0F0-5179-4532-9CB4-EE4F3958F1C3}" type="presParOf" srcId="{E1677BC8-D072-425F-9958-C07C51CBCD5A}" destId="{FF0B700A-B0EC-41C1-A816-83C5FD882F46}" srcOrd="3" destOrd="0" presId="urn:microsoft.com/office/officeart/2008/layout/VerticalCurvedList"/>
    <dgm:cxn modelId="{275CE03A-5C76-4EB4-A7E2-3D9B5B6CD713}" type="presParOf" srcId="{BFC46748-FD04-4B20-8E77-9170B131713E}" destId="{CFAB8A2C-1C79-4A39-B941-5054B4F247A8}" srcOrd="1" destOrd="0" presId="urn:microsoft.com/office/officeart/2008/layout/VerticalCurvedList"/>
    <dgm:cxn modelId="{E60EB544-C3E1-4BA6-88C2-E4D6A2878889}" type="presParOf" srcId="{BFC46748-FD04-4B20-8E77-9170B131713E}" destId="{2A111593-A2CE-4A4F-A8D4-89EB9D69AAB4}" srcOrd="2" destOrd="0" presId="urn:microsoft.com/office/officeart/2008/layout/VerticalCurvedList"/>
    <dgm:cxn modelId="{81706F5B-F629-4A39-90EA-338B001FBEC3}" type="presParOf" srcId="{2A111593-A2CE-4A4F-A8D4-89EB9D69AAB4}" destId="{0A76F8E6-BDA5-45D4-8D1A-6585CEC1DB51}" srcOrd="0" destOrd="0" presId="urn:microsoft.com/office/officeart/2008/layout/VerticalCurvedList"/>
    <dgm:cxn modelId="{CCD98D09-9B65-47E2-9D4D-299B691E72CD}" type="presParOf" srcId="{BFC46748-FD04-4B20-8E77-9170B131713E}" destId="{4EEA3DF2-EB54-4741-97D9-6074AB7B4121}" srcOrd="3" destOrd="0" presId="urn:microsoft.com/office/officeart/2008/layout/VerticalCurvedList"/>
    <dgm:cxn modelId="{EC3EE416-CAFA-473C-8084-F8AFD5897112}" type="presParOf" srcId="{BFC46748-FD04-4B20-8E77-9170B131713E}" destId="{FB857C41-1AF6-4DD3-9A10-0D6DF28EF5CA}" srcOrd="4" destOrd="0" presId="urn:microsoft.com/office/officeart/2008/layout/VerticalCurvedList"/>
    <dgm:cxn modelId="{FBAD48C0-F496-493E-B7E4-315F93A62ED5}" type="presParOf" srcId="{FB857C41-1AF6-4DD3-9A10-0D6DF28EF5CA}" destId="{15F5BD1F-FF45-4A23-8B64-68D7830B31D6}" srcOrd="0" destOrd="0" presId="urn:microsoft.com/office/officeart/2008/layout/VerticalCurvedList"/>
    <dgm:cxn modelId="{0339B54C-8F7D-4FBE-8482-8213A69AF684}" type="presParOf" srcId="{BFC46748-FD04-4B20-8E77-9170B131713E}" destId="{B6B7EC55-C0E0-4EA6-BD62-6D377D06D877}" srcOrd="5" destOrd="0" presId="urn:microsoft.com/office/officeart/2008/layout/VerticalCurvedList"/>
    <dgm:cxn modelId="{52B292EA-E10B-405F-8BA7-9D1D06C43006}" type="presParOf" srcId="{BFC46748-FD04-4B20-8E77-9170B131713E}" destId="{B0DEF036-E3CD-4C31-9B0A-B7ECFFC3FF64}" srcOrd="6" destOrd="0" presId="urn:microsoft.com/office/officeart/2008/layout/VerticalCurvedList"/>
    <dgm:cxn modelId="{260FF6EB-B8D4-4516-AA0D-08E27FFEEEE2}" type="presParOf" srcId="{B0DEF036-E3CD-4C31-9B0A-B7ECFFC3FF64}" destId="{7E1D13DD-A273-4497-B198-2AF26421BA05}" srcOrd="0" destOrd="0" presId="urn:microsoft.com/office/officeart/2008/layout/VerticalCurvedList"/>
    <dgm:cxn modelId="{5A05E5F5-1CAD-4B84-B2AB-08F76C4EC55B}" type="presParOf" srcId="{BFC46748-FD04-4B20-8E77-9170B131713E}" destId="{FF377A62-E0AF-4D53-9C0B-106E87908ACF}" srcOrd="7" destOrd="0" presId="urn:microsoft.com/office/officeart/2008/layout/VerticalCurvedList"/>
    <dgm:cxn modelId="{B0342535-5C9F-4E41-9DCD-28E02652A1B6}" type="presParOf" srcId="{BFC46748-FD04-4B20-8E77-9170B131713E}" destId="{8CA6D658-7BBF-4A95-AF41-A6DAFFA1EA78}" srcOrd="8" destOrd="0" presId="urn:microsoft.com/office/officeart/2008/layout/VerticalCurvedList"/>
    <dgm:cxn modelId="{7E2A05CC-6B45-4A4A-9BF3-A35C5605F50F}" type="presParOf" srcId="{8CA6D658-7BBF-4A95-AF41-A6DAFFA1EA78}" destId="{3D6B2D63-AC6D-41C7-8818-CDDD3337EDE2}" srcOrd="0" destOrd="0" presId="urn:microsoft.com/office/officeart/2008/layout/VerticalCurvedList"/>
    <dgm:cxn modelId="{3CD3C1F4-5A3D-43A8-9313-7803F0AC842E}" type="presParOf" srcId="{BFC46748-FD04-4B20-8E77-9170B131713E}" destId="{8CED407B-C9E8-485F-8A2E-E35EC6A1F514}" srcOrd="9" destOrd="0" presId="urn:microsoft.com/office/officeart/2008/layout/VerticalCurvedList"/>
    <dgm:cxn modelId="{03AC87F7-5466-4744-A046-BC9416146484}" type="presParOf" srcId="{BFC46748-FD04-4B20-8E77-9170B131713E}" destId="{0B20F524-2EC7-4699-B923-CFCF98AFD71A}" srcOrd="10" destOrd="0" presId="urn:microsoft.com/office/officeart/2008/layout/VerticalCurvedList"/>
    <dgm:cxn modelId="{23BEBE4F-20D9-40AE-8B95-CC372288C17E}" type="presParOf" srcId="{0B20F524-2EC7-4699-B923-CFCF98AFD71A}" destId="{EAAC1D7B-17CA-464E-A155-F6BA169B4672}" srcOrd="0" destOrd="0" presId="urn:microsoft.com/office/officeart/2008/layout/VerticalCurvedList"/>
    <dgm:cxn modelId="{F40732E0-60FF-4A3D-BE45-6E5D012DF08F}" type="presParOf" srcId="{BFC46748-FD04-4B20-8E77-9170B131713E}" destId="{AAF08D58-4694-4576-A769-5025EA533EFE}" srcOrd="11" destOrd="0" presId="urn:microsoft.com/office/officeart/2008/layout/VerticalCurvedList"/>
    <dgm:cxn modelId="{E5FE0D12-A750-4D82-9361-39B411CC8741}" type="presParOf" srcId="{BFC46748-FD04-4B20-8E77-9170B131713E}" destId="{BA41381E-2E61-4EDB-AD06-5E992B6CECB3}" srcOrd="12" destOrd="0" presId="urn:microsoft.com/office/officeart/2008/layout/VerticalCurvedList"/>
    <dgm:cxn modelId="{B15363ED-C240-404E-BB0D-CB805978535A}" type="presParOf" srcId="{BA41381E-2E61-4EDB-AD06-5E992B6CECB3}" destId="{5914C4F6-BCB7-4D89-9F3C-6207064EC537}" srcOrd="0" destOrd="0" presId="urn:microsoft.com/office/officeart/2008/layout/VerticalCurvedList"/>
    <dgm:cxn modelId="{14A92A05-88AC-4D75-859C-5A14BC46F730}" type="presParOf" srcId="{BFC46748-FD04-4B20-8E77-9170B131713E}" destId="{BD4F27B2-D647-4733-A30D-47FD416DFBDC}" srcOrd="13" destOrd="0" presId="urn:microsoft.com/office/officeart/2008/layout/VerticalCurvedList"/>
    <dgm:cxn modelId="{D31E7CB3-66F5-4133-92DC-4C255219A612}" type="presParOf" srcId="{BFC46748-FD04-4B20-8E77-9170B131713E}" destId="{A9A0CDB6-CAA4-4445-80CA-515E2EC604B2}" srcOrd="14" destOrd="0" presId="urn:microsoft.com/office/officeart/2008/layout/VerticalCurvedList"/>
    <dgm:cxn modelId="{A8854D65-7AE3-47E8-BF70-88BB2383D479}" type="presParOf" srcId="{A9A0CDB6-CAA4-4445-80CA-515E2EC604B2}" destId="{884DE709-3FB8-4524-857E-67B784325A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EEB7-E388-4E57-A751-93DE9098F612}">
      <dsp:nvSpPr>
        <dsp:cNvPr id="0" name=""/>
        <dsp:cNvSpPr/>
      </dsp:nvSpPr>
      <dsp:spPr>
        <a:xfrm>
          <a:off x="2670" y="59203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比序開始</a:t>
          </a:r>
          <a:endParaRPr lang="zh-TW" altLang="en-US" sz="2000" b="1" kern="1200" dirty="0"/>
        </a:p>
      </dsp:txBody>
      <dsp:txXfrm>
        <a:off x="33815" y="623175"/>
        <a:ext cx="2213126" cy="1001076"/>
      </dsp:txXfrm>
    </dsp:sp>
    <dsp:sp modelId="{47DB1D89-A6EE-4266-97B4-53E5FF052C21}">
      <dsp:nvSpPr>
        <dsp:cNvPr id="0" name=""/>
        <dsp:cNvSpPr/>
      </dsp:nvSpPr>
      <dsp:spPr>
        <a:xfrm>
          <a:off x="2392982" y="961815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392982" y="1026574"/>
        <a:ext cx="193755" cy="194278"/>
      </dsp:txXfrm>
    </dsp:sp>
    <dsp:sp modelId="{725127C5-0547-4195-AC86-6B19B134F452}">
      <dsp:nvSpPr>
        <dsp:cNvPr id="0" name=""/>
        <dsp:cNvSpPr/>
      </dsp:nvSpPr>
      <dsp:spPr>
        <a:xfrm>
          <a:off x="2800339" y="59203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2804407"/>
            <a:satOff val="-1442"/>
            <a:lumOff val="-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總積分</a:t>
          </a:r>
          <a:r>
            <a:rPr kumimoji="0"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(108)</a:t>
          </a:r>
          <a:endParaRPr lang="zh-TW" altLang="en-US" sz="2000" b="1" kern="1200" dirty="0"/>
        </a:p>
      </dsp:txBody>
      <dsp:txXfrm>
        <a:off x="2831484" y="623175"/>
        <a:ext cx="2213126" cy="1001076"/>
      </dsp:txXfrm>
    </dsp:sp>
    <dsp:sp modelId="{6A76CDFB-01C3-4377-9F0A-00F9A99D462F}">
      <dsp:nvSpPr>
        <dsp:cNvPr id="0" name=""/>
        <dsp:cNvSpPr/>
      </dsp:nvSpPr>
      <dsp:spPr>
        <a:xfrm>
          <a:off x="5190651" y="961815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5190651" y="1026574"/>
        <a:ext cx="193755" cy="194278"/>
      </dsp:txXfrm>
    </dsp:sp>
    <dsp:sp modelId="{FF775114-8578-4EC4-930C-A182CCAF8B97}">
      <dsp:nvSpPr>
        <dsp:cNvPr id="0" name=""/>
        <dsp:cNvSpPr/>
      </dsp:nvSpPr>
      <dsp:spPr>
        <a:xfrm>
          <a:off x="5598008" y="59203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多元學習表現</a:t>
          </a:r>
          <a:endParaRPr lang="en-US" altLang="zh-TW" sz="24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積分</a:t>
          </a:r>
          <a:r>
            <a:rPr kumimoji="0"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29153" y="623175"/>
        <a:ext cx="2213126" cy="1001076"/>
      </dsp:txXfrm>
    </dsp:sp>
    <dsp:sp modelId="{2E45A189-6EC3-411A-B274-9DF196E491A4}">
      <dsp:nvSpPr>
        <dsp:cNvPr id="0" name=""/>
        <dsp:cNvSpPr/>
      </dsp:nvSpPr>
      <dsp:spPr>
        <a:xfrm rot="5400000">
          <a:off x="6597319" y="1746791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6638577" y="1770292"/>
        <a:ext cx="194278" cy="193755"/>
      </dsp:txXfrm>
    </dsp:sp>
    <dsp:sp modelId="{53540EF3-BE22-4ACA-83AA-0E0739A63BCC}">
      <dsp:nvSpPr>
        <dsp:cNvPr id="0" name=""/>
        <dsp:cNvSpPr/>
      </dsp:nvSpPr>
      <dsp:spPr>
        <a:xfrm>
          <a:off x="5598008" y="217765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會考總積分</a:t>
          </a:r>
          <a:r>
            <a:rPr kumimoji="0"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sz="2000" b="1" kern="1200" dirty="0"/>
        </a:p>
      </dsp:txBody>
      <dsp:txXfrm>
        <a:off x="5629153" y="2208795"/>
        <a:ext cx="2213126" cy="1001076"/>
      </dsp:txXfrm>
    </dsp:sp>
    <dsp:sp modelId="{82BFD267-6BBB-447F-A2D1-8A6F6A22D19A}">
      <dsp:nvSpPr>
        <dsp:cNvPr id="0" name=""/>
        <dsp:cNvSpPr/>
      </dsp:nvSpPr>
      <dsp:spPr>
        <a:xfrm rot="10800000">
          <a:off x="5206318" y="2547435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095864"/>
            <a:satOff val="-5191"/>
            <a:lumOff val="-2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5289356" y="2612194"/>
        <a:ext cx="193755" cy="194278"/>
      </dsp:txXfrm>
    </dsp:sp>
    <dsp:sp modelId="{78BE291A-78D4-4D60-B80C-C2395E755964}">
      <dsp:nvSpPr>
        <dsp:cNvPr id="0" name=""/>
        <dsp:cNvSpPr/>
      </dsp:nvSpPr>
      <dsp:spPr>
        <a:xfrm>
          <a:off x="2800339" y="217765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志願序積分 </a:t>
          </a:r>
          <a:r>
            <a:rPr kumimoji="0"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( 36 )</a:t>
          </a:r>
          <a:endParaRPr lang="zh-TW" altLang="en-US" sz="2000" b="1" kern="1200" dirty="0"/>
        </a:p>
      </dsp:txBody>
      <dsp:txXfrm>
        <a:off x="2831484" y="2208795"/>
        <a:ext cx="2213126" cy="1001076"/>
      </dsp:txXfrm>
    </dsp:sp>
    <dsp:sp modelId="{098443E2-5F2E-4FFF-808B-449DD436676F}">
      <dsp:nvSpPr>
        <dsp:cNvPr id="0" name=""/>
        <dsp:cNvSpPr/>
      </dsp:nvSpPr>
      <dsp:spPr>
        <a:xfrm rot="10800000">
          <a:off x="2408649" y="2547435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461152"/>
            <a:satOff val="-6922"/>
            <a:lumOff val="-2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2491687" y="2612194"/>
        <a:ext cx="193755" cy="194278"/>
      </dsp:txXfrm>
    </dsp:sp>
    <dsp:sp modelId="{1856336A-C2D4-4800-BFB5-5F31273D167E}">
      <dsp:nvSpPr>
        <dsp:cNvPr id="0" name=""/>
        <dsp:cNvSpPr/>
      </dsp:nvSpPr>
      <dsp:spPr>
        <a:xfrm>
          <a:off x="2670" y="2177650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14022034"/>
            <a:satOff val="-7210"/>
            <a:lumOff val="-3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各科會考標示</a:t>
          </a:r>
          <a:endParaRPr lang="zh-TW" altLang="en-US" sz="2000" b="1" kern="1200" dirty="0"/>
        </a:p>
      </dsp:txBody>
      <dsp:txXfrm>
        <a:off x="33815" y="2208795"/>
        <a:ext cx="2213126" cy="1001076"/>
      </dsp:txXfrm>
    </dsp:sp>
    <dsp:sp modelId="{6B44879B-DBF8-41CA-8054-4C7DDDE60505}">
      <dsp:nvSpPr>
        <dsp:cNvPr id="0" name=""/>
        <dsp:cNvSpPr/>
      </dsp:nvSpPr>
      <dsp:spPr>
        <a:xfrm rot="5400000">
          <a:off x="1001981" y="3332411"/>
          <a:ext cx="276793" cy="323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043239" y="3355912"/>
        <a:ext cx="194278" cy="193755"/>
      </dsp:txXfrm>
    </dsp:sp>
    <dsp:sp modelId="{D0B48C92-F75E-4D70-BFB5-650E633FCE83}">
      <dsp:nvSpPr>
        <dsp:cNvPr id="0" name=""/>
        <dsp:cNvSpPr/>
      </dsp:nvSpPr>
      <dsp:spPr>
        <a:xfrm>
          <a:off x="2670" y="3763269"/>
          <a:ext cx="2275416" cy="1063366"/>
        </a:xfrm>
        <a:prstGeom prst="roundRect">
          <a:avLst>
            <a:gd name="adj" fmla="val 10000"/>
          </a:avLst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增額人數</a:t>
          </a:r>
          <a:r>
            <a:rPr kumimoji="0"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5%</a:t>
          </a:r>
          <a:r>
            <a:rPr kumimoji="0"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內直接增額錄取</a:t>
          </a:r>
          <a:endParaRPr lang="zh-TW" altLang="en-US" sz="2000" b="1" kern="1200" dirty="0"/>
        </a:p>
      </dsp:txBody>
      <dsp:txXfrm>
        <a:off x="33815" y="3794414"/>
        <a:ext cx="2213126" cy="100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069CC-559B-49A7-B51E-C30CF5F3B1B9}">
      <dsp:nvSpPr>
        <dsp:cNvPr id="0" name=""/>
        <dsp:cNvSpPr/>
      </dsp:nvSpPr>
      <dsp:spPr>
        <a:xfrm>
          <a:off x="-5350014" y="-825548"/>
          <a:ext cx="6419400" cy="6419400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1D914-ED0E-44B6-B225-B13D053BF118}">
      <dsp:nvSpPr>
        <dsp:cNvPr id="0" name=""/>
        <dsp:cNvSpPr/>
      </dsp:nvSpPr>
      <dsp:spPr>
        <a:xfrm>
          <a:off x="876533" y="681199"/>
          <a:ext cx="5602697" cy="136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253" tIns="86360" rIns="86360" bIns="8636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科學班甄選入學</a:t>
          </a:r>
          <a:endParaRPr lang="zh-TW" altLang="en-US" sz="3400" kern="1200" dirty="0"/>
        </a:p>
      </dsp:txBody>
      <dsp:txXfrm>
        <a:off x="876533" y="681199"/>
        <a:ext cx="5602697" cy="1362209"/>
      </dsp:txXfrm>
    </dsp:sp>
    <dsp:sp modelId="{273740EE-6047-4EC2-A38E-6A74882D9454}">
      <dsp:nvSpPr>
        <dsp:cNvPr id="0" name=""/>
        <dsp:cNvSpPr/>
      </dsp:nvSpPr>
      <dsp:spPr>
        <a:xfrm>
          <a:off x="25152" y="510923"/>
          <a:ext cx="1702761" cy="1702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179205-A51A-49D7-B429-543EA65DC911}">
      <dsp:nvSpPr>
        <dsp:cNvPr id="0" name=""/>
        <dsp:cNvSpPr/>
      </dsp:nvSpPr>
      <dsp:spPr>
        <a:xfrm>
          <a:off x="876533" y="2724895"/>
          <a:ext cx="5602697" cy="136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253" tIns="86360" rIns="86360" bIns="8636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特色招生考試分發入學</a:t>
          </a:r>
        </a:p>
      </dsp:txBody>
      <dsp:txXfrm>
        <a:off x="876533" y="2724895"/>
        <a:ext cx="5602697" cy="1362209"/>
      </dsp:txXfrm>
    </dsp:sp>
    <dsp:sp modelId="{056F2FF9-C17F-4848-A3A2-4D8616722C0F}">
      <dsp:nvSpPr>
        <dsp:cNvPr id="0" name=""/>
        <dsp:cNvSpPr/>
      </dsp:nvSpPr>
      <dsp:spPr>
        <a:xfrm>
          <a:off x="25152" y="2554618"/>
          <a:ext cx="1702761" cy="1702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471AD-577A-4537-82F7-27616798857D}">
      <dsp:nvSpPr>
        <dsp:cNvPr id="0" name=""/>
        <dsp:cNvSpPr/>
      </dsp:nvSpPr>
      <dsp:spPr>
        <a:xfrm>
          <a:off x="-5675307" y="-869242"/>
          <a:ext cx="6760822" cy="676082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8A2C-1C79-4A39-B941-5054B4F247A8}">
      <dsp:nvSpPr>
        <dsp:cNvPr id="0" name=""/>
        <dsp:cNvSpPr/>
      </dsp:nvSpPr>
      <dsp:spPr>
        <a:xfrm>
          <a:off x="352317" y="228315"/>
          <a:ext cx="5434303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技優甄審入學</a:t>
          </a:r>
          <a:endParaRPr lang="zh-TW" altLang="en-US" sz="2800" b="1" kern="1200" dirty="0"/>
        </a:p>
      </dsp:txBody>
      <dsp:txXfrm>
        <a:off x="352317" y="228315"/>
        <a:ext cx="5434303" cy="456430"/>
      </dsp:txXfrm>
    </dsp:sp>
    <dsp:sp modelId="{0A76F8E6-BDA5-45D4-8D1A-6585CEC1DB51}">
      <dsp:nvSpPr>
        <dsp:cNvPr id="0" name=""/>
        <dsp:cNvSpPr/>
      </dsp:nvSpPr>
      <dsp:spPr>
        <a:xfrm>
          <a:off x="67048" y="171261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A3DF2-EB54-4741-97D9-6074AB7B4121}">
      <dsp:nvSpPr>
        <dsp:cNvPr id="0" name=""/>
        <dsp:cNvSpPr/>
      </dsp:nvSpPr>
      <dsp:spPr>
        <a:xfrm>
          <a:off x="765655" y="913362"/>
          <a:ext cx="5020965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666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666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666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6667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特色招生專業群科甄選入學</a:t>
          </a:r>
          <a:endParaRPr lang="en-US" altLang="zh-TW" sz="2800" b="1" kern="1200" dirty="0" smtClean="0"/>
        </a:p>
      </dsp:txBody>
      <dsp:txXfrm>
        <a:off x="765655" y="913362"/>
        <a:ext cx="5020965" cy="456430"/>
      </dsp:txXfrm>
    </dsp:sp>
    <dsp:sp modelId="{15F5BD1F-FF45-4A23-8B64-68D7830B31D6}">
      <dsp:nvSpPr>
        <dsp:cNvPr id="0" name=""/>
        <dsp:cNvSpPr/>
      </dsp:nvSpPr>
      <dsp:spPr>
        <a:xfrm>
          <a:off x="480386" y="856308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7EC55-C0E0-4EA6-BD62-6D377D06D877}">
      <dsp:nvSpPr>
        <dsp:cNvPr id="0" name=""/>
        <dsp:cNvSpPr/>
      </dsp:nvSpPr>
      <dsp:spPr>
        <a:xfrm>
          <a:off x="992162" y="1597907"/>
          <a:ext cx="4794457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333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13333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/>
            <a:t>產業特殊需求類科</a:t>
          </a:r>
          <a:endParaRPr lang="en-US" altLang="zh-TW" sz="2800" b="1" kern="1200" dirty="0" smtClean="0"/>
        </a:p>
      </dsp:txBody>
      <dsp:txXfrm>
        <a:off x="992162" y="1597907"/>
        <a:ext cx="4794457" cy="456430"/>
      </dsp:txXfrm>
    </dsp:sp>
    <dsp:sp modelId="{7E1D13DD-A273-4497-B198-2AF26421BA05}">
      <dsp:nvSpPr>
        <dsp:cNvPr id="0" name=""/>
        <dsp:cNvSpPr/>
      </dsp:nvSpPr>
      <dsp:spPr>
        <a:xfrm>
          <a:off x="706894" y="1540853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77A62-E0AF-4D53-9C0B-106E87908ACF}">
      <dsp:nvSpPr>
        <dsp:cNvPr id="0" name=""/>
        <dsp:cNvSpPr/>
      </dsp:nvSpPr>
      <dsp:spPr>
        <a:xfrm>
          <a:off x="1064484" y="2282953"/>
          <a:ext cx="4722136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20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/>
            <a:t>實用技能學程</a:t>
          </a:r>
          <a:endParaRPr lang="en-US" altLang="zh-TW" sz="2800" b="1" kern="1200" dirty="0" smtClean="0"/>
        </a:p>
      </dsp:txBody>
      <dsp:txXfrm>
        <a:off x="1064484" y="2282953"/>
        <a:ext cx="4722136" cy="456430"/>
      </dsp:txXfrm>
    </dsp:sp>
    <dsp:sp modelId="{3D6B2D63-AC6D-41C7-8818-CDDD3337EDE2}">
      <dsp:nvSpPr>
        <dsp:cNvPr id="0" name=""/>
        <dsp:cNvSpPr/>
      </dsp:nvSpPr>
      <dsp:spPr>
        <a:xfrm>
          <a:off x="779215" y="2225900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D407B-C9E8-485F-8A2E-E35EC6A1F514}">
      <dsp:nvSpPr>
        <dsp:cNvPr id="0" name=""/>
        <dsp:cNvSpPr/>
      </dsp:nvSpPr>
      <dsp:spPr>
        <a:xfrm>
          <a:off x="992162" y="2968000"/>
          <a:ext cx="4794457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6667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26667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/>
            <a:t>產學攜手合作計畫</a:t>
          </a:r>
          <a:endParaRPr lang="en-US" altLang="zh-TW" sz="2800" b="1" kern="1200" dirty="0" smtClean="0"/>
        </a:p>
      </dsp:txBody>
      <dsp:txXfrm>
        <a:off x="992162" y="2968000"/>
        <a:ext cx="4794457" cy="456430"/>
      </dsp:txXfrm>
    </dsp:sp>
    <dsp:sp modelId="{EAAC1D7B-17CA-464E-A155-F6BA169B4672}">
      <dsp:nvSpPr>
        <dsp:cNvPr id="0" name=""/>
        <dsp:cNvSpPr/>
      </dsp:nvSpPr>
      <dsp:spPr>
        <a:xfrm>
          <a:off x="706894" y="2910947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08D58-4694-4576-A769-5025EA533EFE}">
      <dsp:nvSpPr>
        <dsp:cNvPr id="0" name=""/>
        <dsp:cNvSpPr/>
      </dsp:nvSpPr>
      <dsp:spPr>
        <a:xfrm>
          <a:off x="765655" y="3652545"/>
          <a:ext cx="5020965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3333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3333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3333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33333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/>
            <a:t>建教合作班</a:t>
          </a:r>
          <a:endParaRPr lang="en-US" altLang="zh-TW" sz="2800" b="1" kern="1200" dirty="0" smtClean="0"/>
        </a:p>
      </dsp:txBody>
      <dsp:txXfrm>
        <a:off x="765655" y="3652545"/>
        <a:ext cx="5020965" cy="456430"/>
      </dsp:txXfrm>
    </dsp:sp>
    <dsp:sp modelId="{5914C4F6-BCB7-4D89-9F3C-6207064EC537}">
      <dsp:nvSpPr>
        <dsp:cNvPr id="0" name=""/>
        <dsp:cNvSpPr/>
      </dsp:nvSpPr>
      <dsp:spPr>
        <a:xfrm>
          <a:off x="480386" y="3595491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F27B2-D647-4733-A30D-47FD416DFBDC}">
      <dsp:nvSpPr>
        <dsp:cNvPr id="0" name=""/>
        <dsp:cNvSpPr/>
      </dsp:nvSpPr>
      <dsp:spPr>
        <a:xfrm>
          <a:off x="352317" y="4337592"/>
          <a:ext cx="5434303" cy="45643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40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/>
            <a:t>五專免試入學</a:t>
          </a:r>
          <a:endParaRPr lang="zh-TW" altLang="en-US" sz="2800" b="1" kern="1200" dirty="0"/>
        </a:p>
      </dsp:txBody>
      <dsp:txXfrm>
        <a:off x="352317" y="4337592"/>
        <a:ext cx="5434303" cy="456430"/>
      </dsp:txXfrm>
    </dsp:sp>
    <dsp:sp modelId="{884DE709-3FB8-4524-857E-67B784325A3B}">
      <dsp:nvSpPr>
        <dsp:cNvPr id="0" name=""/>
        <dsp:cNvSpPr/>
      </dsp:nvSpPr>
      <dsp:spPr>
        <a:xfrm>
          <a:off x="67048" y="4280538"/>
          <a:ext cx="570537" cy="57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8830" cy="493316"/>
          </a:xfrm>
          <a:prstGeom prst="rect">
            <a:avLst/>
          </a:prstGeom>
        </p:spPr>
        <p:txBody>
          <a:bodyPr vert="horz" lIns="90918" tIns="45460" rIns="90918" bIns="454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918" tIns="45460" rIns="90918" bIns="45460" rtlCol="0"/>
          <a:lstStyle>
            <a:lvl1pPr algn="r">
              <a:defRPr sz="1200"/>
            </a:lvl1pPr>
          </a:lstStyle>
          <a:p>
            <a:fld id="{549B47BE-838A-4C89-AA62-5519E3B638B5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371289"/>
            <a:ext cx="2918830" cy="493316"/>
          </a:xfrm>
          <a:prstGeom prst="rect">
            <a:avLst/>
          </a:prstGeom>
        </p:spPr>
        <p:txBody>
          <a:bodyPr vert="horz" lIns="90918" tIns="45460" rIns="90918" bIns="454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1289"/>
            <a:ext cx="2918830" cy="493316"/>
          </a:xfrm>
          <a:prstGeom prst="rect">
            <a:avLst/>
          </a:prstGeom>
        </p:spPr>
        <p:txBody>
          <a:bodyPr vert="horz" lIns="90918" tIns="45460" rIns="90918" bIns="45460" rtlCol="0" anchor="b"/>
          <a:lstStyle>
            <a:lvl1pPr algn="r">
              <a:defRPr sz="1200"/>
            </a:lvl1pPr>
          </a:lstStyle>
          <a:p>
            <a:fld id="{F30AFEDB-F653-45E4-B4A7-39F0D091AA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98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725" cy="493316"/>
          </a:xfrm>
          <a:prstGeom prst="rect">
            <a:avLst/>
          </a:prstGeom>
        </p:spPr>
        <p:txBody>
          <a:bodyPr vert="horz" lIns="90918" tIns="45460" rIns="90918" bIns="4546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464" y="1"/>
            <a:ext cx="2918725" cy="493316"/>
          </a:xfrm>
          <a:prstGeom prst="rect">
            <a:avLst/>
          </a:prstGeom>
        </p:spPr>
        <p:txBody>
          <a:bodyPr vert="horz" lIns="90918" tIns="45460" rIns="90918" bIns="45460" rtlCol="0"/>
          <a:lstStyle>
            <a:lvl1pPr algn="r">
              <a:defRPr sz="1200"/>
            </a:lvl1pPr>
          </a:lstStyle>
          <a:p>
            <a:fld id="{63557E61-DFFC-45F4-9F08-CD0EA7C95860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8" tIns="45460" rIns="90918" bIns="4546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2948" y="4686500"/>
            <a:ext cx="5389871" cy="4439841"/>
          </a:xfrm>
          <a:prstGeom prst="rect">
            <a:avLst/>
          </a:prstGeom>
        </p:spPr>
        <p:txBody>
          <a:bodyPr vert="horz" lIns="90918" tIns="45460" rIns="90918" bIns="4546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371421"/>
            <a:ext cx="2918725" cy="493316"/>
          </a:xfrm>
          <a:prstGeom prst="rect">
            <a:avLst/>
          </a:prstGeom>
        </p:spPr>
        <p:txBody>
          <a:bodyPr vert="horz" lIns="90918" tIns="45460" rIns="90918" bIns="4546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464" y="9371421"/>
            <a:ext cx="2918725" cy="493316"/>
          </a:xfrm>
          <a:prstGeom prst="rect">
            <a:avLst/>
          </a:prstGeom>
        </p:spPr>
        <p:txBody>
          <a:bodyPr vert="horz" lIns="90918" tIns="45460" rIns="90918" bIns="45460" rtlCol="0" anchor="b"/>
          <a:lstStyle>
            <a:lvl1pPr algn="r">
              <a:defRPr sz="1200"/>
            </a:lvl1pPr>
          </a:lstStyle>
          <a:p>
            <a:fld id="{033DD6B4-95EC-4949-A9F9-C0695ADB8E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8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39775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8701" indent="-28411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6462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1045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5628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0213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4798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9383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63965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1987426-7BE1-4B65-B657-9AE08F6F4F7A}" type="slidenum">
              <a:rPr kumimoji="0" lang="zh-TW" altLang="en-US" smtClean="0">
                <a:latin typeface="Calibri" pitchFamily="34" charset="0"/>
              </a:rPr>
              <a:pPr eaLnBrk="1" hangingPunct="1"/>
              <a:t>1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15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93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83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75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58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97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9090"/>
            <a:r>
              <a:rPr lang="zh-TW" altLang="en-US" smtClean="0"/>
              <a:t> </a:t>
            </a:r>
          </a:p>
        </p:txBody>
      </p:sp>
      <p:sp>
        <p:nvSpPr>
          <p:cNvPr id="210948" name="投影片編號版面配置區 3"/>
          <p:cNvSpPr txBox="1">
            <a:spLocks noGrp="1"/>
          </p:cNvSpPr>
          <p:nvPr/>
        </p:nvSpPr>
        <p:spPr bwMode="auto">
          <a:xfrm>
            <a:off x="3812818" y="9370946"/>
            <a:ext cx="2921342" cy="49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5" tIns="45027" rIns="90055" bIns="45027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fld id="{4AD8C70A-8D65-414C-9964-6C6FE791361F}" type="slidenum">
              <a:rPr lang="zh-TW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45</a:t>
            </a:fld>
            <a:endParaRPr lang="zh-TW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1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12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0F224EA3-E58B-4048-A5C7-D1F9CB562490}" type="slidenum">
              <a:rPr lang="zh-TW" altLang="en-US" smtClean="0"/>
              <a:pPr/>
              <a:t>46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42614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066B2280-6516-4342-98D5-028DD128B250}" type="slidenum">
              <a:rPr lang="zh-TW" altLang="en-US" smtClean="0">
                <a:solidFill>
                  <a:srgbClr val="000000"/>
                </a:solidFill>
              </a:rPr>
              <a:pPr/>
              <a:t>48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2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452" indent="-28363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542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8359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2175" indent="-22690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E74CE24-DC73-4655-ACA5-FB0225B7EC88}" type="slidenum">
              <a:rPr lang="zh-TW" altLang="en-US" smtClean="0">
                <a:solidFill>
                  <a:srgbClr val="000000"/>
                </a:solidFill>
              </a:rPr>
              <a:pPr/>
              <a:t>49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8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149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5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763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143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40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F46DC10-E26D-441C-81A7-64F9E11F3F2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57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683643A-169B-41BB-ADCB-67BCAF69986F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58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6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70B80C3-FE32-41E6-9201-FDF6027E0655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59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66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7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698493C-42FB-42A6-A76F-33CCC3E110D1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60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46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8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75E97F2-F2B7-4E85-89E6-366F53D2E5F9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61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8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0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FCB97D2-DC5F-4EEA-920F-B649740C81DB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62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16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48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D6B4-95EC-4949-A9F9-C0695ADB8EC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43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39775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8701" indent="-28411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6462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1045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45628" indent="-227292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0213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54798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09383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63965" indent="-2272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44293B7-C89A-4CA2-B7EE-0D70C1F685C1}" type="slidenum">
              <a:rPr kumimoji="0" lang="zh-TW" altLang="en-US" smtClean="0">
                <a:latin typeface="Calibri" pitchFamily="34" charset="0"/>
              </a:rPr>
              <a:pPr eaLnBrk="1" hangingPunct="1"/>
              <a:t>5</a:t>
            </a:fld>
            <a:endParaRPr kumimoji="0" lang="en-US" altLang="zh-TW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0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3575" y="804863"/>
            <a:ext cx="5349875" cy="401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5186"/>
            <a:r>
              <a:rPr lang="zh-TW" altLang="en-US" smtClean="0"/>
              <a:t> </a:t>
            </a:r>
          </a:p>
        </p:txBody>
      </p:sp>
      <p:sp>
        <p:nvSpPr>
          <p:cNvPr id="31748" name="投影片編號版面配置區 3"/>
          <p:cNvSpPr txBox="1">
            <a:spLocks noGrp="1"/>
          </p:cNvSpPr>
          <p:nvPr/>
        </p:nvSpPr>
        <p:spPr bwMode="auto">
          <a:xfrm>
            <a:off x="3780019" y="10172455"/>
            <a:ext cx="2894396" cy="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36" tIns="48767" rIns="97536" bIns="48767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F5B9585-B2FB-4827-BDAE-74A2985538C1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9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E9E6F39-14D5-41F8-9FCC-9368B46517D8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3575" y="804863"/>
            <a:ext cx="5349875" cy="401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5186"/>
            <a:r>
              <a:rPr lang="zh-TW" altLang="en-US" smtClean="0"/>
              <a:t> </a:t>
            </a:r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780019" y="10172455"/>
            <a:ext cx="2894396" cy="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36" tIns="48767" rIns="97536" bIns="48767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FCC4BD7-D991-4D7E-9621-606ECBDED203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33798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7230" indent="-283549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4198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87876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1555" indent="-22684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95235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4891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02593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56271" indent="-22684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86F1070-B772-4765-A10B-379272957E88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7363" eaLnBrk="1" hangingPunct="1">
              <a:spcBef>
                <a:spcPct val="0"/>
              </a:spcBef>
            </a:pPr>
            <a:r>
              <a:rPr lang="zh-TW" altLang="en-US" smtClean="0"/>
              <a:t> </a:t>
            </a:r>
          </a:p>
        </p:txBody>
      </p:sp>
      <p:sp>
        <p:nvSpPr>
          <p:cNvPr id="84996" name="投影片編號版面配置區 3"/>
          <p:cNvSpPr txBox="1">
            <a:spLocks noGrp="1"/>
          </p:cNvSpPr>
          <p:nvPr/>
        </p:nvSpPr>
        <p:spPr bwMode="auto">
          <a:xfrm>
            <a:off x="3814763" y="10234613"/>
            <a:ext cx="292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3" tIns="49131" rIns="98263" bIns="49131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68A2529-0DBB-418F-A61D-0659FE1CDF61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8421" name="日期版面配置區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8422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2A4080-C85D-4F51-87C5-54CAF6427BB5}" type="slidenum">
              <a:rPr lang="en-US" altLang="zh-TW">
                <a:solidFill>
                  <a:srgbClr val="000000"/>
                </a:solidFill>
              </a:rPr>
              <a:pPr eaLnBrk="1" hangingPunct="1"/>
              <a:t>10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6275" y="809625"/>
            <a:ext cx="5386388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7363" eaLnBrk="1" hangingPunct="1">
              <a:spcBef>
                <a:spcPct val="0"/>
              </a:spcBef>
            </a:pPr>
            <a:r>
              <a:rPr lang="zh-TW" altLang="en-US" smtClean="0"/>
              <a:t> </a:t>
            </a:r>
          </a:p>
        </p:txBody>
      </p:sp>
      <p:sp>
        <p:nvSpPr>
          <p:cNvPr id="86020" name="投影片編號版面配置區 3"/>
          <p:cNvSpPr txBox="1">
            <a:spLocks noGrp="1"/>
          </p:cNvSpPr>
          <p:nvPr/>
        </p:nvSpPr>
        <p:spPr bwMode="auto">
          <a:xfrm>
            <a:off x="3814763" y="10234613"/>
            <a:ext cx="2921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63" tIns="49131" rIns="98263" bIns="49131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B8EABC50-197C-44A0-B849-7F4FA02BF6C9}" type="slidenum">
              <a:rPr lang="zh-TW" altLang="en-US" sz="13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zh-TW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5" name="日期版面配置區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9446" name="投影片編號版面配置區 2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AABD563-306A-431D-9F46-DCC653D349D5}" type="slidenum">
              <a:rPr lang="en-US" altLang="zh-TW">
                <a:solidFill>
                  <a:srgbClr val="000000"/>
                </a:solidFill>
              </a:rPr>
              <a:pPr eaLnBrk="1" hangingPunct="1"/>
              <a:t>11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3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64CD6DE-503B-48DC-8B6D-E4D3FCEBCAC5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15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03F58D-1CFD-413B-89FD-C6CA660BD70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330DD-02D3-4A93-81E0-3F9C19844411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10363-D9EF-4BEC-8134-4FBEFC4DABFD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F260F27-E478-4D64-8380-FD119C5C06C1}" type="datetime1">
              <a:rPr lang="zh-TW" altLang="en-US" smtClean="0"/>
              <a:t>2016/3/9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622288"/>
            <a:ext cx="480060" cy="23774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800" b="1">
                <a:latin typeface="Arial" pitchFamily="34" charset="0"/>
              </a:defRPr>
            </a:lvl1pPr>
          </a:lstStyle>
          <a:p>
            <a:pPr>
              <a:defRPr/>
            </a:pPr>
            <a:fld id="{FB8AD0DE-A118-4F45-B9B6-089AA85C8FD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5871801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03F58D-1CFD-413B-89FD-C6CA660BD70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13BF-F8FD-497D-AF53-A7D945E114DF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3E5AF-C527-4FB1-A57F-09D43C19A17C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699D2-7904-4F1D-B2B2-15E121F89941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7786D-81E6-4476-B00F-8F8F218D4B46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17272-FA35-4921-99DE-BA93005A8A12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71E1-1C52-44ED-935A-25A792F2A6AF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13BF-F8FD-497D-AF53-A7D945E114DF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" y="0"/>
            <a:ext cx="678448" cy="6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FD8A4-DAD8-49E0-B91F-E73C1186FC85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DCAAC-77F7-404F-AAC9-4EFF7822796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E330DD-02D3-4A93-81E0-3F9C19844411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10363-D9EF-4BEC-8134-4FBEFC4DABFD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F260F27-E478-4D64-8380-FD119C5C06C1}" type="datetime1">
              <a:rPr lang="zh-TW" altLang="en-US" smtClean="0"/>
              <a:t>2016/3/9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622288"/>
            <a:ext cx="480060" cy="23774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800" b="1">
                <a:latin typeface="Arial" pitchFamily="34" charset="0"/>
              </a:defRPr>
            </a:lvl1pPr>
          </a:lstStyle>
          <a:p>
            <a:pPr>
              <a:defRPr/>
            </a:pPr>
            <a:fld id="{FB8AD0DE-A118-4F45-B9B6-089AA85C8FD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587180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3E5AF-C527-4FB1-A57F-09D43C19A17C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699D2-7904-4F1D-B2B2-15E121F89941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7786D-81E6-4476-B00F-8F8F218D4B46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17272-FA35-4921-99DE-BA93005A8A12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443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CB71E1-1C52-44ED-935A-25A792F2A6AF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3" y="0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FD8A4-DAD8-49E0-B91F-E73C1186FC85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DCAAC-77F7-404F-AAC9-4EFF7822796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18E5EB-F0B4-4835-9314-79A90FCA0BD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18E5EB-F0B4-4835-9314-79A90FCA0BD3}" type="datetime1">
              <a:rPr lang="zh-TW" altLang="en-US" smtClean="0"/>
              <a:t>2016/3/9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life.tp.edu.tw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592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zh-TW" alt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臺北市十二年國民基本教育</a:t>
            </a:r>
            <a:r>
              <a:rPr kumimoji="0"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kumimoji="0"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kumimoji="0" lang="en-US" altLang="zh-TW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kumimoji="0" lang="en-US" altLang="zh-TW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kumimoji="0"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105</a:t>
            </a:r>
            <a:r>
              <a:rPr kumimoji="0"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學年</a:t>
            </a:r>
            <a:r>
              <a:rPr kumimoji="0"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kumimoji="0"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kumimoji="0"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適性入學宣導</a:t>
            </a:r>
            <a:endParaRPr kumimoji="0" lang="zh-TW" alt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543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臺北市立景興國中教務主任</a:t>
            </a:r>
            <a:endParaRPr lang="en-US" altLang="zh-TW" sz="2800" b="1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卓塵</a:t>
            </a:r>
            <a:endParaRPr lang="en-US" altLang="zh-TW" sz="2800" b="1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8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6155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文件 3"/>
          <p:cNvSpPr>
            <a:spLocks/>
          </p:cNvSpPr>
          <p:nvPr/>
        </p:nvSpPr>
        <p:spPr bwMode="auto">
          <a:xfrm>
            <a:off x="1355725" y="1600200"/>
            <a:ext cx="2593975" cy="1023938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總積分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(108)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流程圖: 文件 3"/>
          <p:cNvSpPr>
            <a:spLocks/>
          </p:cNvSpPr>
          <p:nvPr/>
        </p:nvSpPr>
        <p:spPr bwMode="auto">
          <a:xfrm>
            <a:off x="1355725" y="3113088"/>
            <a:ext cx="2593975" cy="114935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多元學習表現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積分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(36)</a:t>
            </a:r>
            <a:r>
              <a:rPr kumimoji="0" lang="zh-TW" altLang="en-US" sz="2000" dirty="0">
                <a:latin typeface="+mn-lt"/>
                <a:ea typeface="+mn-ea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2503488" y="2459038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向下箭號 8"/>
          <p:cNvSpPr/>
          <p:nvPr/>
        </p:nvSpPr>
        <p:spPr>
          <a:xfrm rot="16200000">
            <a:off x="661988" y="1546225"/>
            <a:ext cx="323850" cy="650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038" name="文字方塊 15"/>
          <p:cNvSpPr txBox="1">
            <a:spLocks noChangeArrowheads="1"/>
          </p:cNvSpPr>
          <p:nvPr/>
        </p:nvSpPr>
        <p:spPr bwMode="auto">
          <a:xfrm>
            <a:off x="525463" y="2085975"/>
            <a:ext cx="461962" cy="97631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t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比序開始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51350" y="1600200"/>
            <a:ext cx="4273550" cy="863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志願序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(36)+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多元學習表現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(36)+</a:t>
            </a:r>
            <a:r>
              <a: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教育會考</a:t>
            </a:r>
            <a:r>
              <a:rPr kumimoji="0"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(36)</a:t>
            </a:r>
            <a:endParaRPr kumimoji="0" lang="zh-TW" altLang="en-US" sz="2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H="1">
            <a:off x="3954463" y="1882775"/>
            <a:ext cx="43021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41" name="群組 17"/>
          <p:cNvGrpSpPr>
            <a:grpSpLocks/>
          </p:cNvGrpSpPr>
          <p:nvPr/>
        </p:nvGrpSpPr>
        <p:grpSpPr bwMode="auto">
          <a:xfrm>
            <a:off x="3979863" y="3184525"/>
            <a:ext cx="4762500" cy="695325"/>
            <a:chOff x="4002974" y="2034132"/>
            <a:chExt cx="4959467" cy="854025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4570006" y="2034132"/>
              <a:ext cx="4392435" cy="854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>
              <a:outerShdw blurRad="50800" dist="635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均衡學習</a:t>
              </a:r>
              <a:r>
                <a:rPr kumimoji="0" lang="en-US" altLang="zh-TW" sz="22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(21)+</a:t>
              </a:r>
              <a:r>
                <a:rPr kumimoji="0" lang="zh-TW" altLang="en-US" sz="22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服務學習</a:t>
              </a:r>
              <a:r>
                <a:rPr kumimoji="0" lang="en-US" altLang="zh-TW" sz="22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(15)</a:t>
              </a:r>
              <a:endParaRPr kumimoji="0" lang="zh-TW" altLang="en-US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>
              <a:off x="4002974" y="2455295"/>
              <a:ext cx="50421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向下箭號 19"/>
          <p:cNvSpPr/>
          <p:nvPr/>
        </p:nvSpPr>
        <p:spPr>
          <a:xfrm>
            <a:off x="2503488" y="4043363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流程圖: 文件 3"/>
          <p:cNvSpPr>
            <a:spLocks/>
          </p:cNvSpPr>
          <p:nvPr/>
        </p:nvSpPr>
        <p:spPr bwMode="auto">
          <a:xfrm>
            <a:off x="1400175" y="4683125"/>
            <a:ext cx="2663825" cy="979488"/>
          </a:xfrm>
          <a:custGeom>
            <a:avLst/>
            <a:gdLst>
              <a:gd name="T0" fmla="*/ 0 w 21600"/>
              <a:gd name="T1" fmla="*/ 0 h 24595"/>
              <a:gd name="T2" fmla="*/ 328516835 w 21600"/>
              <a:gd name="T3" fmla="*/ 0 h 24595"/>
              <a:gd name="T4" fmla="*/ 328516835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會考總積分</a:t>
            </a: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(36)</a:t>
            </a:r>
            <a:endParaRPr kumimoji="0"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422775" y="3970338"/>
            <a:ext cx="4235450" cy="2590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國文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英語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社會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自然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(7)</a:t>
            </a:r>
            <a:r>
              <a:rPr lang="en-US" altLang="zh-TW" sz="2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寫作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2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2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7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 flipH="1">
            <a:off x="3954463" y="4881563"/>
            <a:ext cx="46831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561013"/>
            <a:ext cx="3778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4572000" y="4767263"/>
          <a:ext cx="4032253" cy="1587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2752"/>
                <a:gridCol w="450078"/>
                <a:gridCol w="253364"/>
                <a:gridCol w="151770"/>
                <a:gridCol w="575547"/>
                <a:gridCol w="116816"/>
                <a:gridCol w="553840"/>
                <a:gridCol w="239285"/>
                <a:gridCol w="408755"/>
                <a:gridCol w="205004"/>
                <a:gridCol w="515042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8888" y="692150"/>
            <a:ext cx="6492875" cy="65405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91440" rIns="9144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超額比序及分發作業範例（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1)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92" name="投影片編號版面配置區 1"/>
          <p:cNvSpPr txBox="1">
            <a:spLocks/>
          </p:cNvSpPr>
          <p:nvPr/>
        </p:nvSpPr>
        <p:spPr bwMode="auto">
          <a:xfrm>
            <a:off x="7688263" y="6732588"/>
            <a:ext cx="4794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endParaRPr lang="en-US" altLang="en-US" b="1">
              <a:solidFill>
                <a:schemeClr val="bg2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4696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文件 3"/>
          <p:cNvSpPr>
            <a:spLocks/>
          </p:cNvSpPr>
          <p:nvPr/>
        </p:nvSpPr>
        <p:spPr bwMode="auto">
          <a:xfrm>
            <a:off x="1042988" y="1851025"/>
            <a:ext cx="2376487" cy="85725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志願序積分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2438400" y="2781300"/>
            <a:ext cx="323850" cy="503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8" name="直線單箭頭接點 7"/>
          <p:cNvCxnSpPr/>
          <p:nvPr/>
        </p:nvCxnSpPr>
        <p:spPr bwMode="auto">
          <a:xfrm flipH="1">
            <a:off x="3425825" y="2060575"/>
            <a:ext cx="50482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圖: 文件 3"/>
          <p:cNvSpPr>
            <a:spLocks/>
          </p:cNvSpPr>
          <p:nvPr/>
        </p:nvSpPr>
        <p:spPr bwMode="auto">
          <a:xfrm>
            <a:off x="1087438" y="3579813"/>
            <a:ext cx="2376487" cy="855662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各科會考標示</a:t>
            </a:r>
          </a:p>
        </p:txBody>
      </p:sp>
      <p:graphicFrame>
        <p:nvGraphicFramePr>
          <p:cNvPr id="13" name="Group 52"/>
          <p:cNvGraphicFramePr>
            <a:graphicFrameLocks noGrp="1"/>
          </p:cNvGraphicFramePr>
          <p:nvPr/>
        </p:nvGraphicFramePr>
        <p:xfrm>
          <a:off x="4205288" y="1601788"/>
          <a:ext cx="2695575" cy="2193948"/>
        </p:xfrm>
        <a:graphic>
          <a:graphicData uri="http://schemas.openxmlformats.org/drawingml/2006/table">
            <a:tbl>
              <a:tblPr/>
              <a:tblGrid>
                <a:gridCol w="730250"/>
                <a:gridCol w="1965325"/>
              </a:tblGrid>
              <a:tr h="3656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263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志願積分採計說明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36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35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34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33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32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志願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14" name="向下箭號 13"/>
          <p:cNvSpPr/>
          <p:nvPr/>
        </p:nvSpPr>
        <p:spPr>
          <a:xfrm>
            <a:off x="2436813" y="1125538"/>
            <a:ext cx="323850" cy="504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流程圖: 文件 3"/>
          <p:cNvSpPr>
            <a:spLocks/>
          </p:cNvSpPr>
          <p:nvPr/>
        </p:nvSpPr>
        <p:spPr bwMode="auto">
          <a:xfrm>
            <a:off x="1073150" y="5229225"/>
            <a:ext cx="2390775" cy="1222375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增額人數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5%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內直接增額錄取</a:t>
            </a:r>
          </a:p>
        </p:txBody>
      </p:sp>
      <p:sp>
        <p:nvSpPr>
          <p:cNvPr id="16" name="流程圖: 文件 3"/>
          <p:cNvSpPr>
            <a:spLocks/>
          </p:cNvSpPr>
          <p:nvPr/>
        </p:nvSpPr>
        <p:spPr bwMode="auto">
          <a:xfrm>
            <a:off x="3629025" y="5229225"/>
            <a:ext cx="2638425" cy="1090613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增額人數高於</a:t>
            </a:r>
            <a:r>
              <a:rPr kumimoji="0"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5%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時，依選填志願順序錄取</a:t>
            </a:r>
          </a:p>
        </p:txBody>
      </p:sp>
      <p:cxnSp>
        <p:nvCxnSpPr>
          <p:cNvPr id="17" name="直線單箭頭接點 16"/>
          <p:cNvCxnSpPr/>
          <p:nvPr/>
        </p:nvCxnSpPr>
        <p:spPr bwMode="auto">
          <a:xfrm flipH="1">
            <a:off x="3425825" y="4030663"/>
            <a:ext cx="50482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88" name="群組 17"/>
          <p:cNvGrpSpPr>
            <a:grpSpLocks/>
          </p:cNvGrpSpPr>
          <p:nvPr/>
        </p:nvGrpSpPr>
        <p:grpSpPr bwMode="auto">
          <a:xfrm>
            <a:off x="4022725" y="3868738"/>
            <a:ext cx="4875213" cy="695325"/>
            <a:chOff x="3948113" y="4221088"/>
            <a:chExt cx="4875212" cy="695325"/>
          </a:xfrm>
        </p:grpSpPr>
        <p:sp>
          <p:nvSpPr>
            <p:cNvPr id="19" name="矩形 18"/>
            <p:cNvSpPr/>
            <p:nvPr/>
          </p:nvSpPr>
          <p:spPr bwMode="auto">
            <a:xfrm>
              <a:off x="3948113" y="4221088"/>
              <a:ext cx="4875212" cy="6953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grpSp>
          <p:nvGrpSpPr>
            <p:cNvPr id="45093" name="群組 19"/>
            <p:cNvGrpSpPr>
              <a:grpSpLocks/>
            </p:cNvGrpSpPr>
            <p:nvPr/>
          </p:nvGrpSpPr>
          <p:grpSpPr bwMode="auto">
            <a:xfrm>
              <a:off x="3992563" y="4360788"/>
              <a:ext cx="4573942" cy="481087"/>
              <a:chOff x="3992563" y="4360788"/>
              <a:chExt cx="4573942" cy="481087"/>
            </a:xfrm>
          </p:grpSpPr>
          <p:sp>
            <p:nvSpPr>
              <p:cNvPr id="21" name="流程圖: 文件 3"/>
              <p:cNvSpPr/>
              <p:nvPr/>
            </p:nvSpPr>
            <p:spPr bwMode="auto">
              <a:xfrm>
                <a:off x="3992563" y="436078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國文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2" name="向下箭號 21"/>
              <p:cNvSpPr/>
              <p:nvPr/>
            </p:nvSpPr>
            <p:spPr bwMode="auto">
              <a:xfrm rot="16200000">
                <a:off x="4574382" y="4480644"/>
                <a:ext cx="241300" cy="10318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3" name="向下箭號 22"/>
              <p:cNvSpPr/>
              <p:nvPr/>
            </p:nvSpPr>
            <p:spPr bwMode="auto">
              <a:xfrm rot="16200000">
                <a:off x="5358607" y="4480644"/>
                <a:ext cx="241300" cy="10318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4" name="向下箭號 23"/>
              <p:cNvSpPr/>
              <p:nvPr/>
            </p:nvSpPr>
            <p:spPr bwMode="auto">
              <a:xfrm rot="16200000">
                <a:off x="6146007" y="4480644"/>
                <a:ext cx="241300" cy="10318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5" name="向下箭號 24"/>
              <p:cNvSpPr/>
              <p:nvPr/>
            </p:nvSpPr>
            <p:spPr bwMode="auto">
              <a:xfrm rot="16200000">
                <a:off x="6938963" y="4479850"/>
                <a:ext cx="239712" cy="10318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6" name="向下箭號 25"/>
              <p:cNvSpPr/>
              <p:nvPr/>
            </p:nvSpPr>
            <p:spPr bwMode="auto">
              <a:xfrm rot="16200000">
                <a:off x="7725569" y="4506044"/>
                <a:ext cx="241300" cy="10318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27" name="流程圖: 文件 3"/>
              <p:cNvSpPr/>
              <p:nvPr/>
            </p:nvSpPr>
            <p:spPr bwMode="auto">
              <a:xfrm>
                <a:off x="4748213" y="4371900"/>
                <a:ext cx="650875" cy="439738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數學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" name="流程圖: 文件 3"/>
              <p:cNvSpPr/>
              <p:nvPr/>
            </p:nvSpPr>
            <p:spPr bwMode="auto">
              <a:xfrm>
                <a:off x="5556251" y="4383013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英語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9" name="流程圖: 文件 3"/>
              <p:cNvSpPr/>
              <p:nvPr/>
            </p:nvSpPr>
            <p:spPr bwMode="auto">
              <a:xfrm>
                <a:off x="6332537" y="439253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社會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0" name="流程圖: 文件 3"/>
              <p:cNvSpPr/>
              <p:nvPr/>
            </p:nvSpPr>
            <p:spPr bwMode="auto">
              <a:xfrm>
                <a:off x="7118350" y="439253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自然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1" name="流程圖: 文件 3"/>
              <p:cNvSpPr/>
              <p:nvPr/>
            </p:nvSpPr>
            <p:spPr bwMode="auto">
              <a:xfrm>
                <a:off x="7915275" y="4402063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dirty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寫作</a:t>
                </a:r>
                <a:endParaRPr kumimoji="0" lang="en-US" altLang="zh-TW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32" name="向下箭號 31"/>
          <p:cNvSpPr/>
          <p:nvPr/>
        </p:nvSpPr>
        <p:spPr>
          <a:xfrm>
            <a:off x="2436813" y="4510088"/>
            <a:ext cx="323850" cy="503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80337" cy="633412"/>
          </a:xfrm>
          <a:solidFill>
            <a:schemeClr val="accent2">
              <a:lumMod val="40000"/>
              <a:lumOff val="60000"/>
            </a:schemeClr>
          </a:solidFill>
        </p:spPr>
        <p:txBody>
          <a:bodyPr lIns="91440" rIns="9144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rPr>
              <a:t>超額比序及分發作業範例（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BiauKai"/>
              </a:rPr>
              <a:t>2)</a:t>
            </a:r>
            <a:endParaRPr lang="zh-TW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  <a:cs typeface="BiauKai"/>
            </a:endParaRPr>
          </a:p>
        </p:txBody>
      </p:sp>
      <p:sp>
        <p:nvSpPr>
          <p:cNvPr id="45091" name="投影片編號版面配置區 1"/>
          <p:cNvSpPr txBox="1">
            <a:spLocks/>
          </p:cNvSpPr>
          <p:nvPr/>
        </p:nvSpPr>
        <p:spPr bwMode="auto">
          <a:xfrm>
            <a:off x="7658100" y="6623050"/>
            <a:ext cx="479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en-US" b="1">
                <a:solidFill>
                  <a:schemeClr val="bg2"/>
                </a:solidFill>
                <a:ea typeface="微軟正黑體" panose="020B0604030504040204" pitchFamily="34" charset="-12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78187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065963" cy="758825"/>
          </a:xfrm>
          <a:solidFill>
            <a:schemeClr val="accent2">
              <a:lumMod val="60000"/>
              <a:lumOff val="40000"/>
            </a:schemeClr>
          </a:solidFill>
        </p:spPr>
        <p:txBody>
          <a:bodyPr lIns="91440" rIns="91440" bIns="4572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免試入學超額比序案例說明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(1/2)</a:t>
            </a:r>
            <a:endPara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23DA266-5A9B-4134-9372-069F5AA87A05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12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766763" y="4941888"/>
            <a:ext cx="7559675" cy="146685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  <a:defRPr lang="zh-TW" sz="2400" kern="1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zh-TW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altLang="en-US" dirty="0" smtClean="0">
                <a:solidFill>
                  <a:schemeClr val="tx1"/>
                </a:solidFill>
              </a:rPr>
              <a:t>若甲生、乙生第</a:t>
            </a:r>
            <a:r>
              <a:rPr kumimoji="0" lang="en-US" altLang="zh-TW" dirty="0" smtClean="0">
                <a:solidFill>
                  <a:schemeClr val="tx1"/>
                </a:solidFill>
              </a:rPr>
              <a:t>1</a:t>
            </a:r>
            <a:r>
              <a:rPr kumimoji="0" altLang="en-US" dirty="0" smtClean="0">
                <a:solidFill>
                  <a:schemeClr val="tx1"/>
                </a:solidFill>
              </a:rPr>
              <a:t>志願為同一所高中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1.</a:t>
            </a:r>
            <a:r>
              <a:rPr kumimoji="0" altLang="en-US" dirty="0" smtClean="0">
                <a:solidFill>
                  <a:schemeClr val="tx1"/>
                </a:solidFill>
              </a:rPr>
              <a:t>第一比序</a:t>
            </a:r>
            <a:r>
              <a:rPr kumimoji="0" lang="en-US" altLang="zh-TW" dirty="0" smtClean="0">
                <a:solidFill>
                  <a:schemeClr val="tx1"/>
                </a:solidFill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</a:rPr>
              <a:t>總積分</a:t>
            </a:r>
            <a:r>
              <a:rPr kumimoji="0" lang="en-US" altLang="zh-TW" dirty="0" smtClean="0">
                <a:solidFill>
                  <a:schemeClr val="tx1"/>
                </a:solidFill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</a:rPr>
              <a:t>相同。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2.</a:t>
            </a:r>
            <a:r>
              <a:rPr kumimoji="0" altLang="en-US" dirty="0" smtClean="0">
                <a:solidFill>
                  <a:schemeClr val="tx1"/>
                </a:solidFill>
              </a:rPr>
              <a:t>第二比序</a:t>
            </a:r>
            <a:r>
              <a:rPr kumimoji="0" lang="en-US" altLang="zh-TW" dirty="0" smtClean="0">
                <a:solidFill>
                  <a:schemeClr val="tx1"/>
                </a:solidFill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</a:rPr>
              <a:t>多元學習表現</a:t>
            </a:r>
            <a:r>
              <a:rPr kumimoji="0" lang="en-US" altLang="zh-TW" dirty="0" smtClean="0">
                <a:solidFill>
                  <a:schemeClr val="tx1"/>
                </a:solidFill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</a:rPr>
              <a:t>相同。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3.</a:t>
            </a:r>
            <a:r>
              <a:rPr kumimoji="0" altLang="en-US" dirty="0" smtClean="0">
                <a:solidFill>
                  <a:schemeClr val="tx1"/>
                </a:solidFill>
              </a:rPr>
              <a:t>第三比序</a:t>
            </a:r>
            <a:r>
              <a:rPr kumimoji="0" lang="en-US" altLang="zh-TW" dirty="0" smtClean="0">
                <a:solidFill>
                  <a:schemeClr val="tx1"/>
                </a:solidFill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</a:rPr>
              <a:t>會考總積分</a:t>
            </a:r>
            <a:r>
              <a:rPr kumimoji="0" lang="en-US" altLang="zh-TW" dirty="0" smtClean="0">
                <a:solidFill>
                  <a:schemeClr val="tx1"/>
                </a:solidFill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</a:rPr>
              <a:t>相同。</a:t>
            </a:r>
            <a:endParaRPr kumimoji="0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79388" y="1038225"/>
          <a:ext cx="879315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94072"/>
                <a:gridCol w="834244"/>
                <a:gridCol w="864096"/>
                <a:gridCol w="864096"/>
                <a:gridCol w="576064"/>
                <a:gridCol w="639637"/>
                <a:gridCol w="825809"/>
                <a:gridCol w="563866"/>
                <a:gridCol w="635309"/>
                <a:gridCol w="635309"/>
                <a:gridCol w="524553"/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總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積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分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(1)</a:t>
                      </a:r>
                      <a:endParaRPr lang="zh-TW" alt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多元學習</a:t>
                      </a:r>
                      <a:endParaRPr lang="en-US" altLang="zh-TW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總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積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分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(3)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願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序積分</a:t>
                      </a: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會考各科等第標示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52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均衡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服務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數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自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寫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作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驗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43" name="文字方塊 1"/>
          <p:cNvSpPr txBox="1">
            <a:spLocks noChangeArrowheads="1"/>
          </p:cNvSpPr>
          <p:nvPr/>
        </p:nvSpPr>
        <p:spPr bwMode="auto">
          <a:xfrm>
            <a:off x="5219700" y="3275013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ea typeface="Microsoft JhengHei UI" panose="020B0604030504040204" pitchFamily="34" charset="-120"/>
              </a:rPr>
              <a:t>6          7          1        3       2      0.8</a:t>
            </a:r>
            <a:endParaRPr kumimoji="0" lang="zh-TW" altLang="en-US">
              <a:solidFill>
                <a:srgbClr val="FF00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46144" name="文字方塊 8"/>
          <p:cNvSpPr txBox="1">
            <a:spLocks noChangeArrowheads="1"/>
          </p:cNvSpPr>
          <p:nvPr/>
        </p:nvSpPr>
        <p:spPr bwMode="auto">
          <a:xfrm>
            <a:off x="5240338" y="4406900"/>
            <a:ext cx="390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ea typeface="Microsoft JhengHei UI" panose="020B0604030504040204" pitchFamily="34" charset="-120"/>
              </a:rPr>
              <a:t>6          6          2        2       3      0.8</a:t>
            </a:r>
            <a:endParaRPr kumimoji="0" lang="zh-TW" altLang="en-US">
              <a:solidFill>
                <a:srgbClr val="FF0000"/>
              </a:solidFill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1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123825"/>
            <a:ext cx="7273925" cy="758825"/>
          </a:xfrm>
          <a:solidFill>
            <a:schemeClr val="accent2">
              <a:lumMod val="60000"/>
              <a:lumOff val="40000"/>
            </a:schemeClr>
          </a:solidFill>
        </p:spPr>
        <p:txBody>
          <a:bodyPr lIns="91440" rIns="91440" bIns="4572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免試入學超額比序案例說明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</a:rPr>
              <a:t>(2/2)</a:t>
            </a:r>
            <a:endPara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373563" y="922338"/>
            <a:ext cx="457200" cy="44132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6401A09-810B-418A-90C4-E862127288B6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13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776288" y="4979988"/>
            <a:ext cx="7839075" cy="100806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  <a:defRPr lang="zh-TW" sz="2400" kern="1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zh-TW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4</a:t>
            </a:r>
            <a:r>
              <a:rPr kumimoji="0" lang="en-US" altLang="zh-TW" dirty="0">
                <a:solidFill>
                  <a:schemeClr val="tx1"/>
                </a:solidFill>
              </a:rPr>
              <a:t>.</a:t>
            </a:r>
            <a:r>
              <a:rPr kumimoji="0" altLang="en-US" dirty="0">
                <a:solidFill>
                  <a:schemeClr val="tx1"/>
                </a:solidFill>
              </a:rPr>
              <a:t>第四比序</a:t>
            </a:r>
            <a:r>
              <a:rPr kumimoji="0" lang="en-US" altLang="zh-TW" dirty="0">
                <a:solidFill>
                  <a:schemeClr val="tx1"/>
                </a:solidFill>
              </a:rPr>
              <a:t>(</a:t>
            </a:r>
            <a:r>
              <a:rPr kumimoji="0" altLang="en-US" dirty="0">
                <a:solidFill>
                  <a:schemeClr val="tx1"/>
                </a:solidFill>
              </a:rPr>
              <a:t>志願序積分</a:t>
            </a:r>
            <a:r>
              <a:rPr kumimoji="0" lang="en-US" altLang="zh-TW" dirty="0">
                <a:solidFill>
                  <a:schemeClr val="tx1"/>
                </a:solidFill>
              </a:rPr>
              <a:t>)</a:t>
            </a:r>
            <a:r>
              <a:rPr kumimoji="0" altLang="en-US" dirty="0">
                <a:solidFill>
                  <a:schemeClr val="tx1"/>
                </a:solidFill>
              </a:rPr>
              <a:t>相同</a:t>
            </a:r>
            <a:r>
              <a:rPr kumimoji="0" altLang="en-US" dirty="0" smtClean="0">
                <a:solidFill>
                  <a:schemeClr val="tx1"/>
                </a:solidFill>
              </a:rPr>
              <a:t>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5</a:t>
            </a:r>
            <a:r>
              <a:rPr kumimoji="0" lang="en-US" altLang="zh-TW" dirty="0">
                <a:solidFill>
                  <a:schemeClr val="tx1"/>
                </a:solidFill>
              </a:rPr>
              <a:t>.</a:t>
            </a:r>
            <a:r>
              <a:rPr kumimoji="0" altLang="en-US" dirty="0">
                <a:solidFill>
                  <a:schemeClr val="tx1"/>
                </a:solidFill>
              </a:rPr>
              <a:t>第五比序</a:t>
            </a:r>
            <a:r>
              <a:rPr kumimoji="0" lang="en-US" altLang="zh-TW" dirty="0" smtClean="0">
                <a:solidFill>
                  <a:schemeClr val="tx1"/>
                </a:solidFill>
              </a:rPr>
              <a:t>(</a:t>
            </a:r>
            <a:r>
              <a:rPr kumimoji="0" altLang="en-US" dirty="0">
                <a:solidFill>
                  <a:schemeClr val="tx1"/>
                </a:solidFill>
              </a:rPr>
              <a:t>各科會考</a:t>
            </a:r>
            <a:r>
              <a:rPr kumimoji="0" altLang="en-US" dirty="0" smtClean="0">
                <a:solidFill>
                  <a:schemeClr val="tx1"/>
                </a:solidFill>
              </a:rPr>
              <a:t>標示</a:t>
            </a:r>
            <a:r>
              <a:rPr kumimoji="0" lang="en-US" altLang="zh-TW" dirty="0" smtClean="0">
                <a:solidFill>
                  <a:schemeClr val="tx1"/>
                </a:solidFill>
              </a:rPr>
              <a:t>)</a:t>
            </a:r>
            <a:r>
              <a:rPr kumimoji="0" altLang="en-US" dirty="0">
                <a:solidFill>
                  <a:schemeClr val="tx1"/>
                </a:solidFill>
              </a:rPr>
              <a:t>，故超額比序時，</a:t>
            </a:r>
            <a:r>
              <a:rPr kumimoji="0" altLang="en-US" b="1" dirty="0">
                <a:solidFill>
                  <a:srgbClr val="0000FF"/>
                </a:solidFill>
              </a:rPr>
              <a:t>甲生</a:t>
            </a:r>
            <a:r>
              <a:rPr kumimoji="0" altLang="en-US" dirty="0">
                <a:solidFill>
                  <a:schemeClr val="tx1"/>
                </a:solidFill>
              </a:rPr>
              <a:t>勝</a:t>
            </a:r>
            <a:r>
              <a:rPr kumimoji="0" altLang="en-US" dirty="0" smtClean="0">
                <a:solidFill>
                  <a:schemeClr val="tx1"/>
                </a:solidFill>
              </a:rPr>
              <a:t>出。</a:t>
            </a:r>
            <a:endParaRPr kumimoji="0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90500" y="933450"/>
          <a:ext cx="879315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94072"/>
                <a:gridCol w="834244"/>
                <a:gridCol w="864096"/>
                <a:gridCol w="864096"/>
                <a:gridCol w="576064"/>
                <a:gridCol w="639637"/>
                <a:gridCol w="825809"/>
                <a:gridCol w="563866"/>
                <a:gridCol w="635309"/>
                <a:gridCol w="635309"/>
                <a:gridCol w="524553"/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總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積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分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(1)</a:t>
                      </a:r>
                      <a:endParaRPr lang="zh-TW" alt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多元學習</a:t>
                      </a:r>
                      <a:endParaRPr lang="en-US" altLang="zh-TW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總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積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分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(3)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願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序積分</a:t>
                      </a: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會考各科等第標示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52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均衡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服務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數</a:t>
                      </a:r>
                      <a:endParaRPr lang="zh-TW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自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寫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作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驗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67" name="文字方塊 7"/>
          <p:cNvSpPr txBox="1">
            <a:spLocks noChangeArrowheads="1"/>
          </p:cNvSpPr>
          <p:nvPr/>
        </p:nvSpPr>
        <p:spPr bwMode="auto">
          <a:xfrm>
            <a:off x="5230813" y="3170238"/>
            <a:ext cx="390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ea typeface="Microsoft JhengHei UI" panose="020B0604030504040204" pitchFamily="34" charset="-120"/>
              </a:rPr>
              <a:t>6          7          1        3       2      0.8</a:t>
            </a:r>
            <a:endParaRPr kumimoji="0" lang="zh-TW" altLang="en-US">
              <a:solidFill>
                <a:srgbClr val="FF0000"/>
              </a:solidFill>
              <a:ea typeface="Microsoft JhengHei UI" panose="020B0604030504040204" pitchFamily="34" charset="-120"/>
            </a:endParaRPr>
          </a:p>
        </p:txBody>
      </p:sp>
      <p:sp>
        <p:nvSpPr>
          <p:cNvPr id="47168" name="文字方塊 9"/>
          <p:cNvSpPr txBox="1">
            <a:spLocks noChangeArrowheads="1"/>
          </p:cNvSpPr>
          <p:nvPr/>
        </p:nvSpPr>
        <p:spPr bwMode="auto">
          <a:xfrm>
            <a:off x="5251450" y="4302125"/>
            <a:ext cx="390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ea typeface="Microsoft JhengHei UI" panose="020B0604030504040204" pitchFamily="34" charset="-120"/>
              </a:rPr>
              <a:t>6          6          2        2       3      0.8</a:t>
            </a:r>
            <a:endParaRPr kumimoji="0" lang="zh-TW" altLang="en-US">
              <a:solidFill>
                <a:srgbClr val="FF0000"/>
              </a:solidFill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4684325-1A5C-4F10-ADA1-553FB1154D76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14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7950" y="2781300"/>
          <a:ext cx="9036060" cy="2198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  <a:gridCol w="301202"/>
              </a:tblGrid>
              <a:tr h="990181"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kern="1200" spc="-140" baseline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kern="1200" spc="-140" baseline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kern="1200" spc="-140" baseline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kern="1200" spc="-140" baseline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1800" kern="1200" spc="-140" baseline="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altLang="en-US" sz="1800" kern="1200" spc="-14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1800" kern="1200" spc="-14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altLang="en-US" sz="1800" kern="1200" spc="-14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4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altLang="en-US" sz="1800" kern="1200" spc="-14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kern="1200" spc="-13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endParaRPr lang="zh-TW" altLang="en-US" sz="1600" kern="1200" spc="-13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kern="1200" spc="-14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lang="zh-TW" altLang="en-US" sz="1600" kern="1200" spc="-14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14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16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18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19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21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22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23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24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25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26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27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28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29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600" b="1" kern="1200" spc="-5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</a:t>
                      </a:r>
                      <a:endParaRPr lang="zh-TW" altLang="en-US" sz="1600" b="1" kern="1200" spc="-5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74" marR="68574" marT="45655" marB="4565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08507"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en-US" altLang="zh-TW" sz="1800" kern="1200" spc="-100" baseline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en-US" altLang="zh-TW" sz="1800" kern="1200" spc="-100" baseline="0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C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政附免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E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@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@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@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@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@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△校免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△校免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△校免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△校免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△校免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☆校免</a:t>
                      </a:r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☆校免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☆校免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☆校免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100" baseline="0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☆校免</a:t>
                      </a:r>
                    </a:p>
                    <a:p>
                      <a:endParaRPr lang="zh-TW" altLang="en-US" sz="1800" kern="1200" spc="-100" baseline="0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4" marR="68574" marT="45655" marB="456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向上箭號圖說文字 6"/>
          <p:cNvSpPr/>
          <p:nvPr/>
        </p:nvSpPr>
        <p:spPr>
          <a:xfrm>
            <a:off x="395288" y="4799013"/>
            <a:ext cx="1295400" cy="2058987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490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rgbClr val="FF0000"/>
                </a:solidFill>
              </a:rPr>
              <a:t>丙生</a:t>
            </a:r>
            <a:r>
              <a:rPr lang="zh-TW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</a:t>
            </a:r>
            <a:r>
              <a:rPr lang="zh-TW" altLang="en-US" dirty="0">
                <a:solidFill>
                  <a:srgbClr val="FF0000"/>
                </a:solidFill>
              </a:rPr>
              <a:t>將政附特招</a:t>
            </a:r>
          </a:p>
          <a:p>
            <a:pPr algn="ctr">
              <a:defRPr/>
            </a:pPr>
            <a:r>
              <a:rPr lang="zh-TW" altLang="en-US" dirty="0">
                <a:solidFill>
                  <a:srgbClr val="FF0000"/>
                </a:solidFill>
              </a:rPr>
              <a:t>放第</a:t>
            </a:r>
            <a:r>
              <a:rPr lang="en-US" altLang="zh-TW" dirty="0">
                <a:solidFill>
                  <a:srgbClr val="FF0000"/>
                </a:solidFill>
              </a:rPr>
              <a:t>3-4</a:t>
            </a:r>
            <a:r>
              <a:rPr lang="zh-TW" altLang="en-US" dirty="0">
                <a:solidFill>
                  <a:srgbClr val="FF0000"/>
                </a:solidFill>
              </a:rPr>
              <a:t>志願之間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1692275" y="5842000"/>
            <a:ext cx="7451725" cy="101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特招志願卡選填方式：</a:t>
            </a:r>
            <a:r>
              <a:rPr lang="zh-TW" altLang="en-US" sz="1800" u="sng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此例為：政大附中特招班置於丙生的免試志願表第「</a:t>
            </a:r>
            <a:r>
              <a:rPr lang="en-US" altLang="zh-TW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1800" u="sng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」志願之後</a:t>
            </a:r>
            <a:r>
              <a:rPr lang="zh-TW" altLang="en-US" sz="1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，且該特招志願不計列於免試的志願數，也就是特招的志願沒有採計志願序積分</a:t>
            </a:r>
            <a:endParaRPr lang="zh-TW" altLang="en-US" sz="1800" dirty="0" smtClean="0">
              <a:solidFill>
                <a:srgbClr val="000000"/>
              </a:solidFill>
              <a:latin typeface="Tw Cen MT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8229" name="文字方塊 2"/>
          <p:cNvSpPr txBox="1">
            <a:spLocks noChangeArrowheads="1"/>
          </p:cNvSpPr>
          <p:nvPr/>
        </p:nvSpPr>
        <p:spPr bwMode="auto">
          <a:xfrm>
            <a:off x="1908175" y="4941888"/>
            <a:ext cx="7235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丙生報名免試入學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特色招生</a:t>
            </a:r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（免試選填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+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特招單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30+1</a:t>
            </a: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）報名系統自動合成一張志願表，請家長簽名</a:t>
            </a:r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033"/>
            <a:ext cx="8352244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國中教育會考</a:t>
            </a:r>
            <a:r>
              <a:rPr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altLang="zh-TW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105.05.14-05.15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D1C4A2C-A439-4423-908A-0359F2AF2E69}" type="slidenum">
              <a:rPr kumimoji="0" lang="zh-TW" altLang="en-US">
                <a:solidFill>
                  <a:srgbClr val="D1EAEE"/>
                </a:solidFill>
              </a:rPr>
              <a:pPr eaLnBrk="1" hangingPunct="1"/>
              <a:t>15</a:t>
            </a:fld>
            <a:endParaRPr kumimoji="0" lang="zh-TW" altLang="en-US">
              <a:solidFill>
                <a:srgbClr val="D1E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35772" y="282395"/>
            <a:ext cx="64043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</a:t>
            </a:r>
            <a:r>
              <a:rPr lang="zh-TW" altLang="zh-TW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</a:t>
            </a:r>
            <a:r>
              <a:rPr lang="zh-TW" altLang="zh-TW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會考各考試科目之</a:t>
            </a:r>
            <a:r>
              <a:rPr lang="zh-TW" altLang="zh-TW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時間</a:t>
            </a:r>
            <a:r>
              <a:rPr lang="zh-TW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題數</a:t>
            </a:r>
            <a:endParaRPr lang="zh-TW" altLang="en-US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D433DB-B31C-49C9-BEC3-1A87A9E59357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2600" y="931863"/>
          <a:ext cx="8280401" cy="516096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99923"/>
                <a:gridCol w="899923"/>
                <a:gridCol w="1032726"/>
                <a:gridCol w="3515735"/>
                <a:gridCol w="1932094"/>
              </a:tblGrid>
              <a:tr h="3723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考試科目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題數</a:t>
                      </a: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結果呈現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</a:tr>
              <a:tr h="5407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分為「精熟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」和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「待加強」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成績計算方式可詳見教育部國中教育會考網站：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http://cap.ntnu.edu.tw/</a:t>
                      </a:r>
                      <a:endParaRPr lang="zh-TW" altLang="en-US" sz="20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/>
                </a:tc>
              </a:tr>
              <a:tr h="972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endParaRPr lang="zh-TW" altLang="zh-TW" sz="20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80%)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72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endParaRPr lang="zh-TW" altLang="zh-TW" sz="20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73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85%)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15%)</a:t>
                      </a: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zh-TW" sz="20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1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1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 </a:t>
                      </a:r>
                    </a:p>
                  </a:txBody>
                  <a:tcPr marL="54616" marR="54616" marT="29188" marB="29188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分為一至六級分</a:t>
                      </a:r>
                    </a:p>
                  </a:txBody>
                  <a:tcPr marL="54616" marR="54616" marT="29188" marB="29188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7550" y="6093296"/>
            <a:ext cx="8640762" cy="476672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寫作測驗」及「數學非選擇題」必須要用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黑色墨水筆</a:t>
            </a:r>
            <a:r>
              <a:rPr lang="zh-TW" altLang="en-US" sz="2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15717" y="250226"/>
            <a:ext cx="64664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600" b="1" kern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105</a:t>
            </a:r>
            <a:r>
              <a:rPr lang="zh-TW" altLang="en-US" sz="3600" b="1" kern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zh-TW" altLang="en-US" sz="1000" b="1" kern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國中教育會考</a:t>
            </a:r>
            <a:r>
              <a:rPr lang="zh-TW" altLang="zh-TW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考試日期和時間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D433DB-B31C-49C9-BEC3-1A87A9E59357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481013" y="1052513"/>
          <a:ext cx="8123237" cy="5535609"/>
        </p:xfrm>
        <a:graphic>
          <a:graphicData uri="http://schemas.openxmlformats.org/drawingml/2006/table">
            <a:tbl>
              <a:tblPr/>
              <a:tblGrid>
                <a:gridCol w="698773"/>
                <a:gridCol w="1736030"/>
                <a:gridCol w="1800200"/>
                <a:gridCol w="1872208"/>
                <a:gridCol w="2016026"/>
              </a:tblGrid>
              <a:tr h="364795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effectLst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日（六</a:t>
                      </a: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0017" marR="60017" marT="29977" marB="299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effectLst/>
                      </a:endParaRPr>
                    </a:p>
                  </a:txBody>
                  <a:tcPr marL="60015" marR="60015" marT="29979" marB="29979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日（日</a:t>
                      </a: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4795"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  <a:endParaRPr lang="en-US" altLang="zh-TW" sz="3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</a:t>
                      </a:r>
                      <a:endParaRPr lang="zh-TW" altLang="en-US" sz="3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8:20-8:30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8:20-8:30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42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8:30-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9:40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8:30-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9:40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364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9:40-10:20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9:40-10:20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364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10:20-10:30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10:20-10:30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4875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11:50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zh-TW" altLang="en-US" sz="24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en-US" sz="2400" b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</a:t>
                      </a:r>
                      <a:endParaRPr lang="zh-TW" altLang="en-US" sz="2400" b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364795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altLang="zh-TW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400" b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11:30-12:00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364795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altLang="zh-TW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400" b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12:00-12:05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487581">
                <a:tc v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altLang="zh-TW" sz="1600" dirty="0">
                        <a:effectLst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2400" b="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0009" marR="60009" marT="29998" marB="29998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12:05-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</a:t>
                      </a:r>
                      <a:endParaRPr lang="zh-TW" altLang="en-US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</a:tr>
              <a:tr h="364795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  <a:endParaRPr lang="en-US" altLang="zh-TW" sz="3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午</a:t>
                      </a:r>
                      <a:endParaRPr lang="zh-TW" altLang="en-US" sz="3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13:40-13:50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/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13:50-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4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15:00-15:40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4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15:40-15:50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15:50-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/>
                        </a:rPr>
                        <a:t></a:t>
                      </a:r>
                      <a:r>
                        <a:rPr lang="en-US" altLang="zh-TW" sz="16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16:40</a:t>
                      </a:r>
                      <a:endParaRPr lang="en-US" alt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</a:p>
                  </a:txBody>
                  <a:tcPr marL="60017" marR="60017" marT="29977" marB="29977" anchor="ctr">
                    <a:lnL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D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9654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高級中等學校多元入學招生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辦法第十一條：特色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辦理方式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如下：</a:t>
            </a:r>
          </a:p>
          <a:p>
            <a:pPr marL="808038" lvl="1" indent="-441325">
              <a:spcBef>
                <a:spcPts val="600"/>
              </a:spcBef>
              <a:tabLst>
                <a:tab pos="715963" algn="l"/>
              </a:tabLs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辦理方式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如下：</a:t>
            </a:r>
          </a:p>
          <a:p>
            <a:pPr marL="804863" lvl="1" indent="-504000">
              <a:spcBef>
                <a:spcPts val="600"/>
              </a:spcBef>
              <a:buNone/>
              <a:tabLst>
                <a:tab pos="715963" algn="l"/>
              </a:tabLs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一、甄選入學：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美術、舞蹈、戲劇、科學、體育及高級中等學校專業群、科之特殊班、科、組、群，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得參採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國中教育會考成績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作為錄取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，辦理單獨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或聯合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招生，並應依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術科測驗分數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及學生志願，作為錄取依據。</a:t>
            </a:r>
          </a:p>
          <a:p>
            <a:pPr marL="366713" lvl="1" indent="0">
              <a:spcBef>
                <a:spcPts val="600"/>
              </a:spcBef>
              <a:buNone/>
              <a:tabLst>
                <a:tab pos="715963" algn="l"/>
              </a:tabLst>
            </a:pP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二、考試分發入學：</a:t>
            </a:r>
          </a:p>
          <a:p>
            <a:pPr marL="1341438" lvl="1" indent="-625475">
              <a:spcBef>
                <a:spcPts val="600"/>
              </a:spcBef>
              <a:buNone/>
              <a:tabLst>
                <a:tab pos="715963" algn="l"/>
              </a:tabLst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學科測驗成績及學生志願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，作為分發入學之依據，辦理單獨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或聯合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招生。</a:t>
            </a:r>
          </a:p>
          <a:p>
            <a:pPr marL="1341438" lvl="1" indent="-625475">
              <a:spcBef>
                <a:spcPts val="600"/>
              </a:spcBef>
              <a:buNone/>
              <a:tabLst>
                <a:tab pos="715963" algn="l"/>
              </a:tabLst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目學科測驗分為國文、英語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、社會及自然五科，並得擇科、併科測驗或加權計分。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187624" y="480442"/>
            <a:ext cx="61597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新特明體" panose="02020909000000000000" pitchFamily="49" charset="-120"/>
                <a:ea typeface="華康新特明體" panose="02020909000000000000" pitchFamily="49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43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</a:rPr>
              <a:t>特色</a:t>
            </a:r>
            <a:r>
              <a:rPr lang="zh-TW" altLang="en-US" sz="43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</a:rPr>
              <a:t>招生</a:t>
            </a:r>
            <a:endParaRPr lang="zh-TW" altLang="en-US" sz="4300" b="1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181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7056784" cy="1040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>
                <a:solidFill>
                  <a:srgbClr val="7030A0"/>
                </a:solidFill>
              </a:rPr>
              <a:t>105</a:t>
            </a:r>
            <a:r>
              <a:rPr lang="zh-TW" altLang="en-US" b="1" dirty="0">
                <a:solidFill>
                  <a:srgbClr val="7030A0"/>
                </a:solidFill>
              </a:rPr>
              <a:t>年臺北市優先免試入學方案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461116" y="2398694"/>
            <a:ext cx="7498080" cy="764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1" lang="zh-TW" altLang="en-US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核心精神</a:t>
            </a:r>
            <a:endParaRPr kumimoji="1"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461116" y="3575558"/>
            <a:ext cx="7498080" cy="190919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kumimoji="1" lang="zh-TW" altLang="en-US" dirty="0" smtClean="0"/>
              <a:t>臺北市國中應屆畢業生選擇單一志願優先免試入學。</a:t>
            </a:r>
            <a:endParaRPr kumimoji="1" lang="en-US" altLang="zh-TW" dirty="0" smtClean="0"/>
          </a:p>
          <a:p>
            <a:r>
              <a:rPr kumimoji="1" lang="zh-TW" altLang="en-US" dirty="0" smtClean="0"/>
              <a:t>鼓勵就近入學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705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簡報大綱</a:t>
            </a:r>
            <a:endParaRPr lang="zh-TW" altLang="en-US" sz="48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556792"/>
            <a:ext cx="6192688" cy="456510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政策架構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基北區適性入學管道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學術傾向學生的入學管道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職業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傾向學生的入學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</a:p>
        </p:txBody>
      </p:sp>
    </p:spTree>
    <p:extLst>
      <p:ext uri="{BB962C8B-B14F-4D97-AF65-F5344CB8AC3E}">
        <p14:creationId xmlns:p14="http://schemas.microsoft.com/office/powerpoint/2010/main" val="1026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128792" cy="582888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pPr algn="ctr"/>
            <a:r>
              <a:rPr kumimoji="1" lang="en-US" altLang="zh-TW" b="1" dirty="0">
                <a:solidFill>
                  <a:srgbClr val="FF0000"/>
                </a:solidFill>
              </a:rPr>
              <a:t>105</a:t>
            </a:r>
            <a:r>
              <a:rPr kumimoji="1" lang="zh-TW" altLang="en-US" b="1" dirty="0">
                <a:solidFill>
                  <a:srgbClr val="FF0000"/>
                </a:solidFill>
              </a:rPr>
              <a:t>年</a:t>
            </a:r>
            <a:r>
              <a:rPr kumimoji="1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臺北市優先免試辦理學校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48127"/>
              </p:ext>
            </p:extLst>
          </p:nvPr>
        </p:nvGraphicFramePr>
        <p:xfrm>
          <a:off x="395536" y="1556792"/>
          <a:ext cx="805309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031"/>
                <a:gridCol w="7415064"/>
              </a:tblGrid>
              <a:tr h="34438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16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公立學校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西松高中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中崙高中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永春高中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和平高中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大直高中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明倫高中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成淵高中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華江高中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大理高中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景美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女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高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萬芳高中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南港高中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育成高中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內湖高中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麗山高中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南湖高中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陽明高中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百齡高中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復興高中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中正高中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松山家商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松山工農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大安高工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木柵高工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南港高工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內湖高工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士林高商</a:t>
                      </a:r>
                      <a:endParaRPr lang="en-US" altLang="zh-TW" sz="2800" kern="100" dirty="0" smtClean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未參與辦理學校：大同高中、中山女高、北一女中、成功高中、松山高中、建國中學、國立學校（師大附中、政大附中）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200800" cy="758952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pPr algn="ctr"/>
            <a:r>
              <a:rPr kumimoji="1" lang="en-US" altLang="zh-TW" b="1" dirty="0">
                <a:solidFill>
                  <a:srgbClr val="FF0000"/>
                </a:solidFill>
              </a:rPr>
              <a:t>105</a:t>
            </a:r>
            <a:r>
              <a:rPr kumimoji="1" lang="zh-TW" altLang="en-US" b="1" dirty="0">
                <a:solidFill>
                  <a:srgbClr val="FF0000"/>
                </a:solidFill>
              </a:rPr>
              <a:t>年</a:t>
            </a:r>
            <a:r>
              <a:rPr kumimoji="1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臺北市優先免試辦理學校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04068"/>
              </p:ext>
            </p:extLst>
          </p:nvPr>
        </p:nvGraphicFramePr>
        <p:xfrm>
          <a:off x="395536" y="1196752"/>
          <a:ext cx="8363272" cy="303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1"/>
                <a:gridCol w="7694161"/>
              </a:tblGrid>
              <a:tr h="28570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66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私立學校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協和祐德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金甌女中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中興高中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大同高中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靜修女中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立人高中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滬江高中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大</a:t>
                      </a: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誠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景</a:t>
                      </a: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文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文德女中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方</a:t>
                      </a: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濟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達</a:t>
                      </a: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人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女中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泰北高中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衛理女中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十信高中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育達高職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東方工商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喬治工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商、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稻江護家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開南商工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稻江商職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惇敘工商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940179"/>
              </p:ext>
            </p:extLst>
          </p:nvPr>
        </p:nvGraphicFramePr>
        <p:xfrm>
          <a:off x="395536" y="4293096"/>
          <a:ext cx="8363272" cy="199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1"/>
                <a:gridCol w="7694161"/>
              </a:tblGrid>
              <a:tr h="17421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59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進修學校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vert="eaVert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大安高工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士林高商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大</a:t>
                      </a:r>
                      <a:r>
                        <a:rPr lang="zh-TW" sz="2800" kern="1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誠</a:t>
                      </a:r>
                      <a:r>
                        <a:rPr lang="zh-TW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泰北高中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喬治工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商、</a:t>
                      </a:r>
                      <a:r>
                        <a:rPr lang="zh-TW" altLang="zh-TW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稻江商職</a:t>
                      </a:r>
                      <a:r>
                        <a:rPr lang="zh-TW" altLang="en-US" sz="2800" kern="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/>
                        </a:rPr>
                        <a:t>、南華高中、志仁高中、開平餐飲、中興高中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0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183990" y="145888"/>
            <a:ext cx="590829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105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學年度優先免試入學流程圖</a:t>
            </a:r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90" y="1124744"/>
            <a:ext cx="7774251" cy="5040560"/>
          </a:xfrm>
        </p:spPr>
      </p:pic>
    </p:spTree>
    <p:extLst>
      <p:ext uri="{BB962C8B-B14F-4D97-AF65-F5344CB8AC3E}">
        <p14:creationId xmlns:p14="http://schemas.microsoft.com/office/powerpoint/2010/main" val="2516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>
            <a:normAutofit/>
          </a:bodyPr>
          <a:lstStyle/>
          <a:p>
            <a:r>
              <a:rPr lang="zh-TW" altLang="zh-TW" sz="4300" dirty="0">
                <a:solidFill>
                  <a:srgbClr val="7030A0"/>
                </a:solidFill>
              </a:rPr>
              <a:t>適合學術傾向學生的入學管道</a:t>
            </a:r>
            <a:endParaRPr lang="zh-TW" altLang="en-US" sz="4300" dirty="0">
              <a:solidFill>
                <a:srgbClr val="7030A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5" y="1723058"/>
            <a:ext cx="1560513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4221088"/>
            <a:ext cx="19685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989288952"/>
              </p:ext>
            </p:extLst>
          </p:nvPr>
        </p:nvGraphicFramePr>
        <p:xfrm>
          <a:off x="1524000" y="1397000"/>
          <a:ext cx="650438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01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24</a:t>
            </a:fld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-36513" y="5343525"/>
            <a:ext cx="91805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6513" y="5013325"/>
            <a:ext cx="91868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6513" y="2781300"/>
            <a:ext cx="91868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9388" y="2811463"/>
            <a:ext cx="8785225" cy="204787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988" y="4713288"/>
            <a:ext cx="91503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3" y="2924175"/>
            <a:ext cx="91503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600200"/>
            <a:ext cx="5432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4"/>
          <p:cNvSpPr txBox="1">
            <a:spLocks noChangeArrowheads="1"/>
          </p:cNvSpPr>
          <p:nvPr/>
        </p:nvSpPr>
        <p:spPr bwMode="auto">
          <a:xfrm>
            <a:off x="590550" y="3308350"/>
            <a:ext cx="7962900" cy="9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科學班甄選入學相關說明</a:t>
            </a:r>
            <a:endParaRPr lang="zh-TW" altLang="en-US" sz="4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4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2963" y="260648"/>
            <a:ext cx="7772400" cy="1129404"/>
          </a:xfrm>
        </p:spPr>
        <p:txBody>
          <a:bodyPr/>
          <a:lstStyle/>
          <a:p>
            <a:pPr rtl="0" eaLnBrk="1" latinLnBrk="0" hangingPunct="1"/>
            <a:r>
              <a:rPr lang="en-US" altLang="zh-TW" sz="3400" dirty="0" smtClean="0">
                <a:solidFill>
                  <a:srgbClr val="00B0F0"/>
                </a:solidFill>
                <a:effectLst/>
                <a:latin typeface="微軟正黑體" panose="020B0604030504040204" pitchFamily="34" charset="-120"/>
                <a:cs typeface="+mn-cs"/>
              </a:rPr>
              <a:t>105</a:t>
            </a:r>
            <a:r>
              <a:rPr lang="zh-TW" altLang="zh-TW" sz="3400" dirty="0" smtClean="0">
                <a:solidFill>
                  <a:srgbClr val="00B0F0"/>
                </a:solidFill>
                <a:effectLst/>
                <a:latin typeface="微軟正黑體" panose="020B0604030504040204" pitchFamily="34" charset="-120"/>
                <a:cs typeface="+mn-cs"/>
              </a:rPr>
              <a:t>學年度</a:t>
            </a:r>
            <a:r>
              <a:rPr lang="zh-TW" altLang="zh-TW" sz="34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+mn-cs"/>
              </a:rPr>
              <a:t>辦理科學班甄選入學學校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1423EF-6264-492F-9E3F-03869B2114C5}" type="slidenum">
              <a:rPr lang="zh-TW" altLang="en-US" sz="1000" b="0" smtClean="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TW" sz="1000" b="0" smtClean="0">
              <a:latin typeface="Arial" charset="0"/>
              <a:ea typeface="新細明體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59194"/>
              </p:ext>
            </p:extLst>
          </p:nvPr>
        </p:nvGraphicFramePr>
        <p:xfrm>
          <a:off x="467544" y="1196753"/>
          <a:ext cx="8416105" cy="537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637"/>
                <a:gridCol w="2844355"/>
                <a:gridCol w="2939438"/>
                <a:gridCol w="1406675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區域別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招生學校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合作辦理大學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招生人數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臺北市立建國高中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75970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國立臺灣師大附中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國立陽明大學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國立武陵高中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國立新竹實中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國立臺中一中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國立交通大學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國立彰化高中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759701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國立嘉義高中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國立臺南一中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高雄市立高雄高中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dirty="0">
                <a:latin typeface="微軟正黑體" panose="020B0604030504040204" pitchFamily="34" charset="-120"/>
              </a:rPr>
              <a:t>招生</a:t>
            </a:r>
            <a:r>
              <a:rPr lang="zh-TW" altLang="zh-TW" sz="3600" dirty="0" smtClean="0">
                <a:latin typeface="微軟正黑體" panose="020B0604030504040204" pitchFamily="34" charset="-120"/>
              </a:rPr>
              <a:t>對象</a:t>
            </a:r>
            <a:r>
              <a:rPr lang="zh-TW" altLang="en-US" sz="3600" dirty="0" smtClean="0">
                <a:latin typeface="微軟正黑體" panose="020B0604030504040204" pitchFamily="34" charset="-120"/>
              </a:rPr>
              <a:t>與名額</a:t>
            </a:r>
            <a:endParaRPr lang="zh-TW" altLang="en-US" sz="3600" dirty="0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ea1ChtPeriod"/>
            </a:pP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對象：凡國民中學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應屆畢業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、高級中學國中部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應屆畢業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或符合「特殊教育學生調整入學年齡及修業年限實施辦法」之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招收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人數：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為限。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實際招生名額與招生性別以各校經核定後公告之簡章為準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科學班採各校單獨招生，同時考試。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C101D-2A56-4751-9630-9019876768E9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/>
          <p:cNvCxnSpPr/>
          <p:nvPr/>
        </p:nvCxnSpPr>
        <p:spPr>
          <a:xfrm>
            <a:off x="-36513" y="5343525"/>
            <a:ext cx="9180513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6513" y="5013325"/>
            <a:ext cx="91868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6513" y="2781300"/>
            <a:ext cx="91868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9388" y="2811463"/>
            <a:ext cx="8785225" cy="204787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988" y="4713288"/>
            <a:ext cx="91503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接點 13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3" y="2924175"/>
            <a:ext cx="91503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600200"/>
            <a:ext cx="5432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1127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5257017-B959-42B6-BA38-294AA6197FDA}" type="slidenum">
              <a:rPr lang="zh-TW" altLang="en-US" sz="1000" b="0" smtClean="0">
                <a:latin typeface="Arial" charset="0"/>
                <a:ea typeface="新細明體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TW" sz="1000" b="0" smtClean="0">
              <a:latin typeface="Arial" charset="0"/>
              <a:ea typeface="新細明體" charset="-120"/>
            </a:endParaRPr>
          </a:p>
        </p:txBody>
      </p:sp>
      <p:sp>
        <p:nvSpPr>
          <p:cNvPr id="11277" name="文字方塊 4"/>
          <p:cNvSpPr txBox="1">
            <a:spLocks noChangeArrowheads="1"/>
          </p:cNvSpPr>
          <p:nvPr/>
        </p:nvSpPr>
        <p:spPr bwMode="auto">
          <a:xfrm>
            <a:off x="179388" y="3308350"/>
            <a:ext cx="8748712" cy="9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特色招生考試</a:t>
            </a:r>
            <a:r>
              <a:rPr lang="zh-TW" altLang="en-US" sz="4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分發入學相關</a:t>
            </a:r>
            <a:r>
              <a:rPr lang="zh-TW" altLang="en-US" sz="4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48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03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</a:rPr>
              <a:t>入學管道簡介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特色招生考試分發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入學指高中職考量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內外部優勢條件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後規劃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遴選性向、興趣與能力符合的學生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由於這些特色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班級多是以學科發展為主軸，遴選方式也多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以學科測驗為主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會考成績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可能成為入學門檻。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依各校簡章規定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01894-BED0-4F6E-A420-E329D5188CEE}" type="datetime1">
              <a:rPr lang="zh-TW" altLang="en-US" smtClean="0"/>
              <a:pPr>
                <a:defRPr/>
              </a:pPr>
              <a:t>2016/3/9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C101D-2A56-4751-9630-9019876768E9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33456" cy="1002506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</a:rPr>
              <a:t>基北區</a:t>
            </a:r>
            <a:r>
              <a:rPr lang="en-US" altLang="zh-TW" sz="4000" dirty="0" smtClean="0">
                <a:latin typeface="微軟正黑體" panose="020B0604030504040204" pitchFamily="34" charset="-120"/>
              </a:rPr>
              <a:t>105</a:t>
            </a:r>
            <a:r>
              <a:rPr lang="zh-TW" altLang="zh-TW" sz="4000" dirty="0">
                <a:latin typeface="微軟正黑體" panose="020B0604030504040204" pitchFamily="34" charset="-120"/>
              </a:rPr>
              <a:t>學年度特色招生考試分發</a:t>
            </a:r>
            <a:r>
              <a:rPr lang="zh-TW" altLang="zh-TW" sz="4000" dirty="0" smtClean="0">
                <a:latin typeface="微軟正黑體" panose="020B0604030504040204" pitchFamily="34" charset="-120"/>
              </a:rPr>
              <a:t>入學學校</a:t>
            </a:r>
            <a:endParaRPr lang="zh-TW" altLang="en-US" sz="4000" dirty="0">
              <a:latin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91609"/>
              </p:ext>
            </p:extLst>
          </p:nvPr>
        </p:nvGraphicFramePr>
        <p:xfrm>
          <a:off x="457199" y="1700808"/>
          <a:ext cx="8229601" cy="1964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424"/>
                <a:gridCol w="1728192"/>
                <a:gridCol w="1882072"/>
                <a:gridCol w="2078368"/>
                <a:gridCol w="663091"/>
                <a:gridCol w="1147454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就學區別（校數）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辦理學校校名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招生班名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招生班數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</a:tr>
              <a:tr h="62229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</a:t>
                      </a:r>
                      <a:r>
                        <a:rPr lang="zh-TW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  <a:endParaRPr lang="en-US" altLang="zh-TW" sz="24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國立政大附中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國際特色班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</a:tr>
              <a:tr h="62229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國立師大附中</a:t>
                      </a:r>
                      <a:endParaRPr lang="zh-TW" sz="2400" b="1" kern="1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資訊科學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特色專班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16695" marR="16695" marT="0" marB="0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C101D-2A56-4751-9630-9019876768E9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457200" y="40050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測驗科目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482165"/>
              </p:ext>
            </p:extLst>
          </p:nvPr>
        </p:nvGraphicFramePr>
        <p:xfrm>
          <a:off x="463724" y="4797152"/>
          <a:ext cx="7996708" cy="16361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4383"/>
                <a:gridCol w="2877909"/>
                <a:gridCol w="3744416"/>
              </a:tblGrid>
              <a:tr h="35316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特色班別名稱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學科測驗科目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95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政大附中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英語國際特色班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b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閱讀、</a:t>
                      </a:r>
                      <a:r>
                        <a:rPr lang="zh-TW" altLang="en-US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</a:tr>
              <a:tr h="5227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師大附中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資訊科學特色專班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  <a:r>
                        <a:rPr lang="en-US" altLang="zh-TW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、資訊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68" marR="8068" marT="8068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90048" cy="79208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</a:rPr>
              <a:t>十二年國民基本教育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</a:rPr>
              <a:t>政策</a:t>
            </a:r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</a:rPr>
              <a:t>架構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6" name="內容版面配置區 5" descr="1030117-A版宣導手冊-印刷檔_頁面_0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888564" cy="5472608"/>
          </a:xfrm>
        </p:spPr>
      </p:pic>
    </p:spTree>
    <p:extLst>
      <p:ext uri="{BB962C8B-B14F-4D97-AF65-F5344CB8AC3E}">
        <p14:creationId xmlns:p14="http://schemas.microsoft.com/office/powerpoint/2010/main" val="286622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2238"/>
            <a:ext cx="6885384" cy="570458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考試</a:t>
            </a:r>
            <a:r>
              <a:rPr lang="zh-TW" altLang="en-US" sz="3600" dirty="0"/>
              <a:t>科目時間規劃表 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378068"/>
              </p:ext>
            </p:extLst>
          </p:nvPr>
        </p:nvGraphicFramePr>
        <p:xfrm>
          <a:off x="1331640" y="836712"/>
          <a:ext cx="7139136" cy="48965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6711"/>
                <a:gridCol w="2503485"/>
                <a:gridCol w="1059167"/>
                <a:gridCol w="2599773"/>
              </a:tblGrid>
              <a:tr h="586667">
                <a:tc gridSpan="4">
                  <a:txBody>
                    <a:bodyPr/>
                    <a:lstStyle/>
                    <a:p>
                      <a:r>
                        <a:rPr lang="en-US" altLang="zh-TW" dirty="0" smtClean="0"/>
                        <a:t>105 </a:t>
                      </a:r>
                      <a:r>
                        <a:rPr lang="zh-TW" altLang="en-US" dirty="0" smtClean="0"/>
                        <a:t>年 </a:t>
                      </a:r>
                      <a:r>
                        <a:rPr lang="en-US" altLang="zh-TW" dirty="0" smtClean="0"/>
                        <a:t>6 </a:t>
                      </a:r>
                      <a:r>
                        <a:rPr lang="zh-TW" altLang="en-US" dirty="0" smtClean="0"/>
                        <a:t>月 </a:t>
                      </a:r>
                      <a:r>
                        <a:rPr lang="en-US" altLang="zh-TW" dirty="0" smtClean="0"/>
                        <a:t>19 </a:t>
                      </a:r>
                      <a:r>
                        <a:rPr lang="zh-TW" altLang="en-US" dirty="0" smtClean="0"/>
                        <a:t>日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星期日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6667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上午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66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預備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第一節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預備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第二節</a:t>
                      </a:r>
                      <a:endParaRPr lang="zh-TW" altLang="en-US" sz="1800" b="1" dirty="0"/>
                    </a:p>
                  </a:txBody>
                  <a:tcPr/>
                </a:tc>
              </a:tr>
              <a:tr h="58666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10:30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40</a:t>
                      </a:r>
                      <a:r>
                        <a:rPr lang="zh-TW" altLang="en-US" sz="1800" dirty="0" smtClean="0"/>
                        <a:t>～</a:t>
                      </a:r>
                      <a:r>
                        <a:rPr lang="en-US" altLang="zh-TW" sz="1800" dirty="0" smtClean="0"/>
                        <a:t>12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20</a:t>
                      </a:r>
                      <a:endParaRPr lang="zh-TW" altLang="en-US" sz="1800" b="1" dirty="0"/>
                    </a:p>
                  </a:txBody>
                  <a:tcPr/>
                </a:tc>
              </a:tr>
              <a:tr h="1012602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英語文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閱讀測驗</a:t>
                      </a:r>
                      <a:r>
                        <a:rPr lang="en-US" altLang="zh-TW" sz="1800" dirty="0" smtClean="0"/>
                        <a:t>60</a:t>
                      </a:r>
                      <a:r>
                        <a:rPr lang="zh-TW" altLang="en-US" sz="1800" dirty="0" smtClean="0"/>
                        <a:t>分鐘</a:t>
                      </a:r>
                      <a:r>
                        <a:rPr lang="en-US" altLang="zh-TW" sz="1800" dirty="0" smtClean="0"/>
                        <a:t>+</a:t>
                      </a:r>
                      <a:r>
                        <a:rPr lang="zh-TW" altLang="en-US" sz="1800" dirty="0" smtClean="0"/>
                        <a:t>聽力試卷預備 與說明</a:t>
                      </a:r>
                      <a:r>
                        <a:rPr lang="en-US" altLang="zh-TW" sz="1800" dirty="0" smtClean="0"/>
                        <a:t>10</a:t>
                      </a:r>
                      <a:r>
                        <a:rPr lang="zh-TW" altLang="en-US" sz="1800" dirty="0" smtClean="0"/>
                        <a:t>分鐘</a:t>
                      </a:r>
                      <a:r>
                        <a:rPr lang="en-US" altLang="zh-TW" sz="1800" dirty="0" smtClean="0"/>
                        <a:t>+</a:t>
                      </a:r>
                      <a:r>
                        <a:rPr lang="zh-TW" altLang="en-US" sz="1800" dirty="0" smtClean="0"/>
                        <a:t>英聽</a:t>
                      </a:r>
                      <a:r>
                        <a:rPr lang="en-US" altLang="zh-TW" sz="1800" dirty="0" smtClean="0"/>
                        <a:t>30</a:t>
                      </a:r>
                      <a:r>
                        <a:rPr lang="zh-TW" altLang="en-US" sz="1800" dirty="0" smtClean="0"/>
                        <a:t>分鐘</a:t>
                      </a:r>
                      <a:r>
                        <a:rPr lang="en-US" altLang="zh-TW" sz="1800" dirty="0" smtClean="0"/>
                        <a:t>) </a:t>
                      </a:r>
                      <a:endParaRPr lang="zh-TW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866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8:30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8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40</a:t>
                      </a:r>
                      <a:r>
                        <a:rPr lang="zh-TW" altLang="en-US" sz="1800" dirty="0" smtClean="0"/>
                        <a:t>～</a:t>
                      </a:r>
                      <a:r>
                        <a:rPr lang="en-US" altLang="zh-TW" sz="1800" dirty="0" smtClean="0"/>
                        <a:t>9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40 </a:t>
                      </a:r>
                      <a:endParaRPr lang="zh-TW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smtClean="0"/>
                        <a:t>10:30</a:t>
                      </a:r>
                      <a:endParaRPr lang="zh-TW" alt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10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40</a:t>
                      </a:r>
                      <a:r>
                        <a:rPr lang="zh-TW" altLang="en-US" sz="1800" dirty="0" smtClean="0"/>
                        <a:t>～</a:t>
                      </a:r>
                      <a:r>
                        <a:rPr lang="en-US" altLang="zh-TW" sz="1800" dirty="0" smtClean="0"/>
                        <a:t>12</a:t>
                      </a:r>
                      <a:r>
                        <a:rPr lang="zh-TW" altLang="en-US" sz="1800" dirty="0" smtClean="0"/>
                        <a:t>：</a:t>
                      </a:r>
                      <a:r>
                        <a:rPr lang="en-US" altLang="zh-TW" sz="1800" dirty="0" smtClean="0"/>
                        <a:t>00 </a:t>
                      </a:r>
                      <a:endParaRPr lang="zh-TW" altLang="en-US" sz="1800" b="1" dirty="0"/>
                    </a:p>
                  </a:txBody>
                  <a:tcPr/>
                </a:tc>
              </a:tr>
              <a:tr h="95060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數學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選擇題 </a:t>
                      </a:r>
                      <a:r>
                        <a:rPr lang="en-US" altLang="zh-TW" sz="1800" dirty="0" smtClean="0"/>
                        <a:t>60 </a:t>
                      </a:r>
                      <a:r>
                        <a:rPr lang="zh-TW" altLang="en-US" sz="1800" dirty="0" smtClean="0"/>
                        <a:t>分鐘</a:t>
                      </a:r>
                      <a:r>
                        <a:rPr lang="en-US" altLang="zh-TW" sz="1800" dirty="0" smtClean="0"/>
                        <a:t>) </a:t>
                      </a:r>
                      <a:endParaRPr lang="zh-TW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資訊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選擇題 </a:t>
                      </a:r>
                      <a:r>
                        <a:rPr lang="en-US" altLang="zh-TW" sz="1800" dirty="0" smtClean="0"/>
                        <a:t>60-80 </a:t>
                      </a:r>
                      <a:r>
                        <a:rPr lang="zh-TW" altLang="en-US" sz="1800" dirty="0" smtClean="0"/>
                        <a:t>分鐘</a:t>
                      </a:r>
                      <a:r>
                        <a:rPr lang="en-US" altLang="zh-TW" sz="1800" dirty="0" smtClean="0"/>
                        <a:t>) </a:t>
                      </a:r>
                      <a:endParaRPr lang="zh-TW" alt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01894-BED0-4F6E-A420-E329D5188CEE}" type="datetime1">
              <a:rPr lang="zh-TW" altLang="en-US" smtClean="0"/>
              <a:pPr>
                <a:defRPr/>
              </a:pPr>
              <a:t>2016/3/9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C101D-2A56-4751-9630-9019876768E9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適合職業傾向學生的入學管道</a:t>
            </a:r>
            <a:endParaRPr lang="zh-TW" altLang="en-US" dirty="0"/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23550"/>
              </p:ext>
            </p:extLst>
          </p:nvPr>
        </p:nvGraphicFramePr>
        <p:xfrm>
          <a:off x="1166602" y="1484785"/>
          <a:ext cx="5853669" cy="502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D433DB-B31C-49C9-BEC3-1A87A9E59357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5" y="1723058"/>
            <a:ext cx="1560513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5184922"/>
            <a:ext cx="1192425" cy="14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25544" cy="99412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特色招生甄選入學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--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專業群科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高職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（臺北市）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096" y="1409350"/>
            <a:ext cx="8136904" cy="4608512"/>
          </a:xfrm>
        </p:spPr>
        <p:txBody>
          <a:bodyPr>
            <a:normAutofit/>
          </a:bodyPr>
          <a:lstStyle/>
          <a:p>
            <a:pPr marL="252412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入學方式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除辦理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（如</a:t>
            </a:r>
            <a:r>
              <a:rPr lang="zh-Hant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實驗、面試、實作、表演等項目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得參採國中教育會考成績做為錄取門檻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pPr marL="252412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</a:rPr>
              <a:t>重要</a:t>
            </a:r>
            <a:r>
              <a:rPr lang="zh-TW" altLang="en-US" sz="2400" b="1" dirty="0">
                <a:solidFill>
                  <a:srgbClr val="FF0000"/>
                </a:solidFill>
              </a:rPr>
              <a:t>日程</a:t>
            </a:r>
            <a:r>
              <a:rPr lang="zh-TW" altLang="en-US" sz="2400" b="1" dirty="0"/>
              <a:t>：</a:t>
            </a:r>
          </a:p>
          <a:p>
            <a:pPr marL="544512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線</a:t>
            </a:r>
            <a:r>
              <a:rPr lang="zh-TW" altLang="en-US" sz="2600" dirty="0"/>
              <a:t>上填寫報名資料</a:t>
            </a:r>
            <a:r>
              <a:rPr lang="zh-TW" altLang="en-US" sz="2600" dirty="0" smtClean="0"/>
              <a:t>：</a:t>
            </a:r>
            <a:r>
              <a:rPr lang="en-US" altLang="zh-TW" sz="2600" dirty="0"/>
              <a:t>105</a:t>
            </a:r>
            <a:r>
              <a:rPr lang="zh-TW" altLang="en-US" sz="2600" dirty="0"/>
              <a:t>年</a:t>
            </a:r>
            <a:r>
              <a:rPr lang="en-US" altLang="zh-TW" sz="2600" dirty="0"/>
              <a:t>3</a:t>
            </a:r>
            <a:r>
              <a:rPr lang="zh-TW" altLang="en-US" sz="2600" dirty="0"/>
              <a:t>月</a:t>
            </a:r>
            <a:r>
              <a:rPr lang="en-US" altLang="zh-TW" sz="2600" dirty="0"/>
              <a:t>14</a:t>
            </a:r>
            <a:r>
              <a:rPr lang="zh-TW" altLang="en-US" sz="2600" dirty="0"/>
              <a:t>日至</a:t>
            </a:r>
            <a:r>
              <a:rPr lang="en-US" altLang="zh-TW" sz="2600" dirty="0"/>
              <a:t>3</a:t>
            </a:r>
            <a:r>
              <a:rPr lang="zh-TW" altLang="en-US" sz="2600" dirty="0"/>
              <a:t>月</a:t>
            </a:r>
            <a:r>
              <a:rPr lang="en-US" altLang="zh-TW" sz="2600" dirty="0"/>
              <a:t>18</a:t>
            </a:r>
            <a:r>
              <a:rPr lang="zh-TW" altLang="en-US" sz="2600" dirty="0" smtClean="0"/>
              <a:t>日</a:t>
            </a:r>
            <a:endParaRPr lang="en-US" altLang="zh-TW" sz="2600" dirty="0" smtClean="0"/>
          </a:p>
          <a:p>
            <a:pPr marL="544512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報名：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105</a:t>
            </a:r>
            <a:r>
              <a:rPr lang="zh-TW" altLang="en-US" sz="2600" dirty="0"/>
              <a:t>年</a:t>
            </a:r>
            <a:r>
              <a:rPr lang="en-US" altLang="zh-TW" sz="2600" dirty="0"/>
              <a:t>3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21</a:t>
            </a:r>
            <a:r>
              <a:rPr lang="zh-TW" altLang="en-US" sz="2600" dirty="0" smtClean="0"/>
              <a:t>日</a:t>
            </a:r>
            <a:r>
              <a:rPr lang="zh-TW" altLang="en-US" sz="2600" dirty="0"/>
              <a:t>至</a:t>
            </a:r>
            <a:r>
              <a:rPr lang="en-US" altLang="zh-TW" sz="2600" dirty="0"/>
              <a:t>3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25</a:t>
            </a:r>
            <a:r>
              <a:rPr lang="zh-TW" altLang="en-US" sz="2600" dirty="0" smtClean="0"/>
              <a:t>日</a:t>
            </a:r>
            <a:endParaRPr lang="en-US" altLang="zh-TW" sz="2600" dirty="0"/>
          </a:p>
          <a:p>
            <a:pPr marL="544512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術科測驗：</a:t>
            </a:r>
            <a:r>
              <a:rPr lang="en-US" altLang="zh-TW" sz="2600" dirty="0" smtClean="0"/>
              <a:t>105</a:t>
            </a:r>
            <a:r>
              <a:rPr lang="zh-TW" altLang="en-US" sz="2600" dirty="0" smtClean="0"/>
              <a:t>年</a:t>
            </a:r>
            <a:r>
              <a:rPr lang="en-US" altLang="zh-TW" sz="2600" dirty="0"/>
              <a:t>4</a:t>
            </a:r>
            <a:r>
              <a:rPr lang="zh-TW" altLang="en-US" sz="2600" dirty="0"/>
              <a:t>月</a:t>
            </a:r>
            <a:r>
              <a:rPr lang="en-US" altLang="zh-TW" sz="2600" dirty="0" smtClean="0"/>
              <a:t>23</a:t>
            </a:r>
            <a:r>
              <a:rPr lang="zh-TW" altLang="en-US" sz="2600" dirty="0" smtClean="0"/>
              <a:t>日</a:t>
            </a:r>
            <a:r>
              <a:rPr lang="en-US" altLang="zh-TW" sz="2600" dirty="0" smtClean="0"/>
              <a:t>~4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24</a:t>
            </a:r>
            <a:r>
              <a:rPr lang="zh-TW" altLang="en-US" sz="2600" dirty="0" smtClean="0"/>
              <a:t>日</a:t>
            </a:r>
            <a:endParaRPr lang="en-US" altLang="zh-TW" sz="2600" dirty="0" smtClean="0"/>
          </a:p>
          <a:p>
            <a:pPr marL="544512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/>
              <a:t>術科</a:t>
            </a:r>
            <a:r>
              <a:rPr lang="zh-TW" altLang="en-US" sz="2600" dirty="0" smtClean="0"/>
              <a:t>測驗成績公告：</a:t>
            </a:r>
            <a:r>
              <a:rPr lang="en-US" altLang="zh-TW" sz="2600" dirty="0"/>
              <a:t> 105</a:t>
            </a:r>
            <a:r>
              <a:rPr lang="zh-TW" altLang="en-US" sz="2600" dirty="0" smtClean="0"/>
              <a:t>年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16</a:t>
            </a:r>
            <a:r>
              <a:rPr lang="zh-TW" altLang="en-US" sz="2600" dirty="0" smtClean="0"/>
              <a:t>日</a:t>
            </a:r>
            <a:endParaRPr lang="zh-TW" altLang="en-US" sz="2600" dirty="0"/>
          </a:p>
          <a:p>
            <a:pPr marL="544512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放</a:t>
            </a:r>
            <a:r>
              <a:rPr lang="zh-TW" altLang="en-US" sz="2600" dirty="0"/>
              <a:t>榜</a:t>
            </a:r>
            <a:r>
              <a:rPr lang="zh-TW" altLang="en-US" sz="2600" dirty="0" smtClean="0"/>
              <a:t>：</a:t>
            </a:r>
            <a:r>
              <a:rPr lang="en-US" altLang="zh-TW" sz="2600" dirty="0" smtClean="0"/>
              <a:t>105</a:t>
            </a:r>
            <a:r>
              <a:rPr lang="zh-TW" altLang="en-US" sz="2600" dirty="0"/>
              <a:t>年</a:t>
            </a:r>
            <a:r>
              <a:rPr lang="en-US" altLang="zh-TW" sz="2600" dirty="0"/>
              <a:t>6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8</a:t>
            </a:r>
            <a:r>
              <a:rPr lang="zh-TW" altLang="en-US" sz="2600" dirty="0" smtClean="0"/>
              <a:t>日</a:t>
            </a:r>
            <a:endParaRPr lang="en-US" altLang="zh-TW" sz="2600" dirty="0" smtClean="0"/>
          </a:p>
          <a:p>
            <a:pPr marL="544512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報到：</a:t>
            </a:r>
            <a:r>
              <a:rPr lang="en-US" altLang="zh-TW" sz="2600" dirty="0"/>
              <a:t>105</a:t>
            </a:r>
            <a:r>
              <a:rPr lang="zh-TW" altLang="en-US" sz="2600" dirty="0"/>
              <a:t>年</a:t>
            </a:r>
            <a:r>
              <a:rPr lang="en-US" altLang="zh-TW" sz="2600" dirty="0"/>
              <a:t>6</a:t>
            </a:r>
            <a:r>
              <a:rPr lang="zh-TW" altLang="en-US" sz="2600" dirty="0"/>
              <a:t>月</a:t>
            </a:r>
            <a:r>
              <a:rPr lang="en-US" altLang="zh-TW" sz="2600" dirty="0"/>
              <a:t>13</a:t>
            </a:r>
            <a:r>
              <a:rPr lang="zh-TW" altLang="en-US" sz="2600" dirty="0" smtClean="0"/>
              <a:t>日</a:t>
            </a:r>
            <a:endParaRPr lang="zh-TW" altLang="en-US" sz="2600" dirty="0"/>
          </a:p>
          <a:p>
            <a:pPr marL="544512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放棄</a:t>
            </a:r>
            <a:r>
              <a:rPr lang="zh-TW" altLang="en-US" sz="2600" dirty="0"/>
              <a:t>及</a:t>
            </a:r>
            <a:r>
              <a:rPr lang="zh-TW" altLang="en-US" sz="2600" dirty="0" smtClean="0"/>
              <a:t>遞補：</a:t>
            </a:r>
            <a:r>
              <a:rPr lang="en-US" altLang="zh-TW" sz="2600" dirty="0" smtClean="0"/>
              <a:t>105</a:t>
            </a:r>
            <a:r>
              <a:rPr lang="zh-TW" altLang="en-US" sz="2600" dirty="0" smtClean="0"/>
              <a:t>年</a:t>
            </a:r>
            <a:r>
              <a:rPr lang="en-US" altLang="zh-TW" sz="2600" dirty="0"/>
              <a:t>6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14</a:t>
            </a:r>
            <a:r>
              <a:rPr lang="zh-TW" altLang="en-US" sz="2600" dirty="0" smtClean="0"/>
              <a:t>日</a:t>
            </a:r>
            <a:endParaRPr lang="zh-TW" altLang="en-US" sz="26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6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prstClr val="black"/>
                </a:solidFill>
              </a:rPr>
              <a:t>105</a:t>
            </a:r>
            <a:r>
              <a:rPr lang="zh-TW" altLang="en-US" dirty="0">
                <a:solidFill>
                  <a:prstClr val="black"/>
                </a:solidFill>
              </a:rPr>
              <a:t>學年度辦理學校</a:t>
            </a:r>
            <a:r>
              <a:rPr lang="zh-TW" altLang="en-US" dirty="0" smtClean="0">
                <a:solidFill>
                  <a:prstClr val="black"/>
                </a:solidFill>
              </a:rPr>
              <a:t>現況 </a:t>
            </a:r>
            <a:r>
              <a:rPr lang="en-US" altLang="zh-TW" dirty="0" smtClean="0">
                <a:solidFill>
                  <a:prstClr val="black"/>
                </a:solidFill>
              </a:rPr>
              <a:t>1/3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93752"/>
              </p:ext>
            </p:extLst>
          </p:nvPr>
        </p:nvGraphicFramePr>
        <p:xfrm>
          <a:off x="457200" y="1484784"/>
          <a:ext cx="821925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540060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校</a:t>
                      </a:r>
                      <a:r>
                        <a:rPr lang="zh-TW" sz="2000" b="1" kern="0" dirty="0" smtClea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特色招生科</a:t>
                      </a:r>
                      <a:r>
                        <a:rPr lang="en-US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招生名額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士林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廣告設計科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松山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家商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廣告設計科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34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內湖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高工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電機科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實務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特色班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34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惇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敘工商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汽車科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進口車輛技術人才專班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汽車科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柴油車輛維修班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汽車科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汽車服務行銷人才班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室內空間設計科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傳統技藝與道具製作人才培訓班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電機科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水電與空調實務班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金甌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女中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商業經營科特色班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25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應用外語科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日文組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)-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日文創意聲優專班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育達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家商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餐飲管理科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烘焙實務廚藝專班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觀光事業科</a:t>
                      </a:r>
                      <a:r>
                        <a:rPr lang="en-US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領團人員菁英班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prstClr val="black"/>
                </a:solidFill>
              </a:rPr>
              <a:t>105</a:t>
            </a:r>
            <a:r>
              <a:rPr lang="zh-TW" altLang="en-US" dirty="0">
                <a:solidFill>
                  <a:prstClr val="black"/>
                </a:solidFill>
              </a:rPr>
              <a:t>學年度辦理學校</a:t>
            </a:r>
            <a:r>
              <a:rPr lang="zh-TW" altLang="en-US" dirty="0" smtClean="0">
                <a:solidFill>
                  <a:prstClr val="black"/>
                </a:solidFill>
              </a:rPr>
              <a:t>現況 </a:t>
            </a:r>
            <a:r>
              <a:rPr lang="en-US" altLang="zh-TW" dirty="0" smtClean="0">
                <a:solidFill>
                  <a:prstClr val="black"/>
                </a:solidFill>
              </a:rPr>
              <a:t>2/3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88053"/>
              </p:ext>
            </p:extLst>
          </p:nvPr>
        </p:nvGraphicFramePr>
        <p:xfrm>
          <a:off x="457200" y="1600200"/>
          <a:ext cx="821925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518457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校名</a:t>
                      </a:r>
                      <a:r>
                        <a:rPr lang="en-US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簡稱</a:t>
                      </a:r>
                      <a:r>
                        <a:rPr lang="en-US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特色招生科</a:t>
                      </a:r>
                      <a:r>
                        <a:rPr lang="en-US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招生名額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協和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祐德高中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汽車科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重型機車維修班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45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景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文高中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應用外語科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英文組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)–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航空服務特色班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普通科－優人表演藝術班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資訊科</a:t>
                      </a:r>
                      <a:r>
                        <a:rPr lang="en-US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-APP</a:t>
                      </a: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設計專班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廣告設計科</a:t>
                      </a:r>
                      <a:r>
                        <a:rPr lang="en-US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-</a:t>
                      </a: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動漫及創意設計專班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多媒體設計科</a:t>
                      </a:r>
                      <a:r>
                        <a:rPr lang="en-US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-</a:t>
                      </a: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動漫及微電影設計專班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室內空間設計科</a:t>
                      </a:r>
                      <a:r>
                        <a:rPr lang="en-US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-</a:t>
                      </a: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住家及商店設計專班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流通管理科</a:t>
                      </a:r>
                      <a:r>
                        <a:rPr lang="en-US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-</a:t>
                      </a:r>
                      <a:r>
                        <a:rPr lang="zh-TW" sz="2000" kern="0" dirty="0">
                          <a:effectLst/>
                          <a:latin typeface="Calibri"/>
                          <a:ea typeface="微軟正黑體" panose="020B0604030504040204" pitchFamily="34" charset="-120"/>
                          <a:cs typeface="標楷體"/>
                        </a:rPr>
                        <a:t>小資創業專班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泰北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高中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資訊科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機器人技術暨手機程式設計班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應用外語科日文組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日本文化特色班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美工科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創意設計暨發明專利班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廣告設計科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印前製程乙級證照暨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ACA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國際證照班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prstClr val="black"/>
                </a:solidFill>
              </a:rPr>
              <a:t>105</a:t>
            </a:r>
            <a:r>
              <a:rPr lang="zh-TW" altLang="en-US" dirty="0">
                <a:solidFill>
                  <a:prstClr val="black"/>
                </a:solidFill>
              </a:rPr>
              <a:t>學年度辦理學校</a:t>
            </a:r>
            <a:r>
              <a:rPr lang="zh-TW" altLang="en-US" dirty="0" smtClean="0">
                <a:solidFill>
                  <a:prstClr val="black"/>
                </a:solidFill>
              </a:rPr>
              <a:t>現況 </a:t>
            </a:r>
            <a:r>
              <a:rPr lang="en-US" altLang="zh-TW" dirty="0" smtClean="0">
                <a:solidFill>
                  <a:prstClr val="black"/>
                </a:solidFill>
              </a:rPr>
              <a:t>3/3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33934"/>
              </p:ext>
            </p:extLst>
          </p:nvPr>
        </p:nvGraphicFramePr>
        <p:xfrm>
          <a:off x="457200" y="1600200"/>
          <a:ext cx="82192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4896544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校名</a:t>
                      </a:r>
                      <a:r>
                        <a:rPr lang="en-US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簡稱</a:t>
                      </a:r>
                      <a:r>
                        <a:rPr lang="en-US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特色招生科</a:t>
                      </a:r>
                      <a:r>
                        <a:rPr lang="en-US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sz="2000" b="1" kern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  <a:latin typeface="Times New Roman"/>
                          <a:ea typeface="微軟正黑體" panose="020B0604030504040204" pitchFamily="34" charset="-120"/>
                          <a:cs typeface="Times New Roman"/>
                        </a:rPr>
                        <a:t>招生名額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滬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江高中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廣告設計科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漫畫與動漫創作專班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餐飲管理科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烘焙專班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稻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江高商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觀光事業科</a:t>
                      </a:r>
                      <a:r>
                        <a:rPr lang="en-US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五星旅館專才實務班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稻</a:t>
                      </a:r>
                      <a:r>
                        <a:rPr lang="zh-TW" sz="2000" kern="100" dirty="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江護家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時尚造型科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新娘時尚造型專班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餐飲管理科</a:t>
                      </a:r>
                      <a:r>
                        <a:rPr lang="en-US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-</a:t>
                      </a:r>
                      <a:r>
                        <a:rPr lang="zh-TW" sz="2000" kern="100">
                          <a:effectLst/>
                          <a:latin typeface="Calibri"/>
                          <a:ea typeface="微軟正黑體" panose="020B0604030504040204" pitchFamily="34" charset="-120"/>
                          <a:cs typeface="Times New Roman"/>
                        </a:rPr>
                        <a:t>精緻西點烘焙達人專班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50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5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05797"/>
              </p:ext>
            </p:extLst>
          </p:nvPr>
        </p:nvGraphicFramePr>
        <p:xfrm>
          <a:off x="539552" y="1772816"/>
          <a:ext cx="8280921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8"/>
                <a:gridCol w="1404251"/>
                <a:gridCol w="5646712"/>
              </a:tblGrid>
              <a:tr h="104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士林高商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錄取門檻：國中教育會考國文、英語、數學、社會、自然等科目成績均須通過「基礎」等級。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甄選項目：採設計繪畫術科測驗。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4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松山家商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錄取門檻：國中教育會考國文、英語、數學、社會、自然等科目成績均須通過「基礎」等級。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甄選項目：採設計繪畫術科測驗。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內湖高工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特色班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◎書面審查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◎術科測驗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：基礎電學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日常生活電路測量與實作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5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惇敘工商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進口車輛技術人才專班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：汽車修護基礎工具認識、汽車基礎組件及廠牌識別。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43608" y="332656"/>
            <a:ext cx="7488832" cy="108498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/>
              <a:t>臺北市 </a:t>
            </a:r>
            <a:r>
              <a:rPr lang="en-US" altLang="zh-TW" dirty="0" smtClean="0"/>
              <a:t>104 </a:t>
            </a:r>
            <a:r>
              <a:rPr lang="zh-TW" altLang="en-US" dirty="0" smtClean="0"/>
              <a:t>學年度高級中等學校特色招生專業群科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高職</a:t>
            </a:r>
            <a:r>
              <a:rPr lang="en-US" altLang="zh-TW" dirty="0" smtClean="0"/>
              <a:t>)</a:t>
            </a:r>
            <a:r>
              <a:rPr lang="zh-TW" altLang="en-US" dirty="0" smtClean="0"/>
              <a:t>甄選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6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96549"/>
              </p:ext>
            </p:extLst>
          </p:nvPr>
        </p:nvGraphicFramePr>
        <p:xfrm>
          <a:off x="539550" y="1556791"/>
          <a:ext cx="8208913" cy="4326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8"/>
                <a:gridCol w="3334235"/>
                <a:gridCol w="3650540"/>
              </a:tblGrid>
              <a:tr h="43859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景文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應用外語科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英文組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–航空服務特色班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英語口試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分，英文能力審查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普通科－優人表演藝術班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任選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器樂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肢體創意表演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現場音感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測驗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體能潛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力測驗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57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滬江高中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術科考試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＋書面審查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＋面談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＋其他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術科考試：手繪漫畫表現技法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書面審查：漫畫作品集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70%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＋書面審查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術科測驗：蛋糕裝飾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1043608" y="332656"/>
            <a:ext cx="7488832" cy="108498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/>
              <a:t>臺北市 </a:t>
            </a:r>
            <a:r>
              <a:rPr lang="en-US" altLang="zh-TW" dirty="0" smtClean="0"/>
              <a:t>104 </a:t>
            </a:r>
            <a:r>
              <a:rPr lang="zh-TW" altLang="en-US" dirty="0" smtClean="0"/>
              <a:t>學年度高級中等學校特色招生專業群科</a:t>
            </a:r>
            <a:r>
              <a:rPr lang="en-US" altLang="zh-TW" dirty="0" smtClean="0"/>
              <a:t>(</a:t>
            </a:r>
            <a:r>
              <a:rPr lang="zh-TW" altLang="en-US" dirty="0" smtClean="0"/>
              <a:t>高職</a:t>
            </a:r>
            <a:r>
              <a:rPr lang="en-US" altLang="zh-TW" dirty="0" smtClean="0"/>
              <a:t>)</a:t>
            </a:r>
            <a:r>
              <a:rPr lang="zh-TW" altLang="en-US" dirty="0" smtClean="0"/>
              <a:t>甄選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94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10686" y="277813"/>
            <a:ext cx="7632848" cy="1143000"/>
          </a:xfrm>
        </p:spPr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技優甄審入學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906858" y="1581462"/>
            <a:ext cx="8156448" cy="4525963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志願選填：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校多科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國際技能競賽，獲得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優勝以上名次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技能競賽，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優勝獲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佳作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全國中小學科學展覽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，獲得優勝以上名次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競賽、科學展覽，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獲得優勝以上名次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領有丙級以上技術士證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應屆畢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業生技藝教育課程成績優良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其他參加國際特殊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競賽，獲得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優勝以上名次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1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88840"/>
            <a:ext cx="7925742" cy="4247032"/>
          </a:xfrm>
        </p:spPr>
        <p:txBody>
          <a:bodyPr>
            <a:normAutofit lnSpcReduction="10000"/>
          </a:bodyPr>
          <a:lstStyle/>
          <a:p>
            <a:pPr marL="365760" lvl="0" indent="-256032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何謂產業特殊需求類科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以下簡稱產特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lvl="0" indent="-256032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產特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係指傳統、重要、基礎</a:t>
            </a: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具有急迫需求之行職</a:t>
            </a:r>
            <a:endParaRPr lang="en-US" altLang="zh-TW" sz="26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lvl="0" indent="-256032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或產業人力傳承困難</a:t>
            </a: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或學生就業意願較低或</a:t>
            </a:r>
            <a:endParaRPr lang="en-US" altLang="zh-TW" sz="26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lvl="0" indent="-256032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zh-TW" altLang="en-US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6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設備投資成本高之類科</a:t>
            </a:r>
            <a:endParaRPr lang="en-US" altLang="zh-TW" sz="26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lvl="0" indent="-256032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特就學優待：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1792" lvl="1" indent="-2286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Font typeface="Wingdings" pitchFamily="2" charset="2"/>
              <a:buChar char="l"/>
              <a:defRPr/>
            </a:pPr>
            <a:r>
              <a:rPr lang="zh-TW" altLang="zh-TW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對學生之補助：</a:t>
            </a:r>
            <a:endParaRPr lang="en-US" altLang="zh-TW" sz="24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1792" lvl="1" indent="-2286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zh-TW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在校期間</a:t>
            </a:r>
            <a:r>
              <a: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年免學費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及雜費</a:t>
            </a:r>
            <a:r>
              <a: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免申請、無門檻</a:t>
            </a:r>
            <a:r>
              <a: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21792" lvl="1" indent="-2286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Font typeface="Wingdings" pitchFamily="2" charset="2"/>
              <a:buChar char="l"/>
              <a:defRPr/>
            </a:pPr>
            <a:r>
              <a:rPr lang="zh-TW" altLang="zh-TW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對學校之補助：</a:t>
            </a:r>
            <a:endParaRPr lang="en-US" altLang="zh-TW" sz="24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1792" lvl="1" indent="-2286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zh-TW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業務費、課業輔導費、實習實驗費、設備費</a:t>
            </a:r>
          </a:p>
          <a:p>
            <a:pPr marL="621792" lvl="1" indent="-228600" eaLnBrk="1" fontAlgn="auto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Font typeface="Wingdings" pitchFamily="2" charset="2"/>
              <a:buChar char="l"/>
              <a:defRPr/>
            </a:pPr>
            <a:r>
              <a:rPr lang="zh-TW" altLang="zh-TW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低收入戶子女優先入學</a:t>
            </a:r>
            <a:endParaRPr lang="zh-TW" altLang="en-US" sz="24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產業特殊需求類科</a:t>
            </a:r>
          </a:p>
        </p:txBody>
      </p:sp>
    </p:spTree>
    <p:extLst>
      <p:ext uri="{BB962C8B-B14F-4D97-AF65-F5344CB8AC3E}">
        <p14:creationId xmlns:p14="http://schemas.microsoft.com/office/powerpoint/2010/main" val="2677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7D433DB-B31C-49C9-BEC3-1A87A9E5935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4236"/>
          <a:stretch/>
        </p:blipFill>
        <p:spPr>
          <a:xfrm>
            <a:off x="1" y="620688"/>
            <a:ext cx="914399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00" y="5131920"/>
            <a:ext cx="1785600" cy="172608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9542" y="1556792"/>
            <a:ext cx="8136904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教育部國民及學前教育署產業特殊需求類科獎補助作業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機械群：模具科、鑄造科、板金科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動力機械群：重機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與建築群：土木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群：航海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輪機科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水產群：漁業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優點特色</a:t>
            </a:r>
            <a:endParaRPr lang="en-US" altLang="zh-TW" sz="2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選讀適用科別，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享有學費、雜費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</a:rPr>
              <a:t>105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</a:rPr>
              <a:t>學年</a:t>
            </a:r>
            <a:r>
              <a:rPr lang="zh-TW" altLang="en-US" dirty="0" smtClean="0">
                <a:latin typeface="微軟正黑體" panose="020B0604030504040204" pitchFamily="34" charset="-120"/>
              </a:rPr>
              <a:t>產業</a:t>
            </a:r>
            <a:r>
              <a:rPr lang="zh-TW" altLang="en-US" dirty="0">
                <a:latin typeface="微軟正黑體" panose="020B0604030504040204" pitchFamily="34" charset="-120"/>
              </a:rPr>
              <a:t>特殊需求類科優先</a:t>
            </a:r>
            <a:r>
              <a:rPr lang="zh-TW" altLang="en-US" dirty="0" smtClean="0">
                <a:latin typeface="微軟正黑體" panose="020B0604030504040204" pitchFamily="34" charset="-120"/>
              </a:rPr>
              <a:t>入學</a:t>
            </a:r>
            <a:endParaRPr lang="zh-TW" altLang="en-US" sz="32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4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實用技能學程入學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6264"/>
            <a:ext cx="7610946" cy="402272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實用技能學程是以學生為中心、學校為本位的教育，注重學生多元性向與適性發展教育環境。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課程設計是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延續國中技藝教育課程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，為具有技藝傾向、就業意願和想學習一技之長的學生所設計的學習環境。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分區分發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方式。曾選習國中技藝教育學生優先分發，未曾選習國中技藝教育學生次之。</a:t>
            </a:r>
            <a:endParaRPr lang="zh-TW" altLang="en-US" sz="2800" b="1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627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實用技能學程 </a:t>
            </a:r>
            <a:r>
              <a:rPr lang="en-US" altLang="zh-TW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1/2</a:t>
            </a:r>
            <a:endParaRPr lang="zh-TW" altLang="en-US" sz="39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00200"/>
            <a:ext cx="8208912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全國分區同時辦理輔導分發入學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學生可任選一區報名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限一區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，採志願序分發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不採計在校或國中教育會考成績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國中技藝教育課程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之國中畢業生優先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優點特色</a:t>
            </a:r>
            <a:endParaRPr lang="en-US" altLang="zh-TW" sz="3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培養學生職場就業技能為主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適合有興趣學習技藝，就業意願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高且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一技之長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日間上課／夜間上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59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實用技能學程 </a:t>
            </a:r>
            <a:r>
              <a:rPr lang="en-US" altLang="zh-TW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2/2</a:t>
            </a:r>
            <a:endParaRPr lang="zh-TW" altLang="en-US" sz="39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68448"/>
              </p:ext>
            </p:extLst>
          </p:nvPr>
        </p:nvGraphicFramePr>
        <p:xfrm>
          <a:off x="1043608" y="1556792"/>
          <a:ext cx="7890080" cy="4968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952"/>
                <a:gridCol w="1393286"/>
                <a:gridCol w="1468802"/>
                <a:gridCol w="773537"/>
                <a:gridCol w="1082952"/>
                <a:gridCol w="1160306"/>
                <a:gridCol w="928245"/>
              </a:tblGrid>
              <a:tr h="3602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</a:t>
                      </a:r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學年度實用技能學程各校申請一覽表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36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學年度申請實用技能學程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85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班數、學生人數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上課時段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85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職群</a:t>
                      </a:r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8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班數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4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市立</a:t>
                      </a:r>
                      <a:b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南港高工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b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汽車修護科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4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b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稻江商職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b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餐飲技術科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4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b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開平餐飲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b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餐飲技術科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4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b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滬江高中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b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餐飲技術科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■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12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en-US" altLang="zh-TW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建教合作班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3012" y="16288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輪調式建教合作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：學校與企業合作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一方面在校修習課程：三個月在學校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一方面到企業實習訓練：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在事業單位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階梯式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：學校與企業合作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一方面在校修習課程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：高一、高二在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一方面到企業實習訓練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：高三在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事業單位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矩形 1"/>
          <p:cNvSpPr>
            <a:spLocks noChangeArrowheads="1"/>
          </p:cNvSpPr>
          <p:nvPr/>
        </p:nvSpPr>
        <p:spPr bwMode="auto">
          <a:xfrm>
            <a:off x="250825" y="1222375"/>
            <a:ext cx="871378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各五專招生學校得訂定採計之比序項目，並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以積分方式作  </a:t>
            </a:r>
            <a:endParaRPr lang="en-US" altLang="zh-TW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為分發依據。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參加免試入學學生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得同時報名北、中、南各一所五專招生</a:t>
            </a:r>
            <a:endParaRPr lang="en-US" altLang="zh-TW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學校，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惟應僅得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其中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所五專招生學校參加現場登記分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發報到。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其學生登記人數，未超過主管機關核定學校各科之招生名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額，則全額錄取；若超過主管機關核定學校之招生名額，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即依據各校所訂定之比序項目進行比序，積分高者優先取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得分發資格。</a:t>
            </a: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另如學生積分完全相同並經同分比序順序後仍同分，且名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額不足分配時，不予抽籤，逕報主管機關核准，增加名額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超額比序項目詳見手冊。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TW" sz="32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TW" sz="16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 bwMode="auto">
          <a:xfrm>
            <a:off x="1907704" y="461963"/>
            <a:ext cx="5616624" cy="576262"/>
          </a:xfrm>
          <a:prstGeom prst="rect">
            <a:avLst/>
          </a:prstGeom>
          <a:solidFill>
            <a:srgbClr val="FFFF99">
              <a:alpha val="44000"/>
            </a:srgb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zh-TW" altLang="en-US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五專免試入學</a:t>
            </a:r>
          </a:p>
        </p:txBody>
      </p:sp>
    </p:spTree>
    <p:extLst>
      <p:ext uri="{BB962C8B-B14F-4D97-AF65-F5344CB8AC3E}">
        <p14:creationId xmlns:p14="http://schemas.microsoft.com/office/powerpoint/2010/main" val="14444772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2" descr="MX-M452N_20150203_191200_001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49653"/>
            <a:ext cx="7272808" cy="5756618"/>
          </a:xfrm>
        </p:spPr>
      </p:pic>
      <p:sp>
        <p:nvSpPr>
          <p:cNvPr id="1290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22250" y="645477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38014-DA5B-4089-B3B1-A29F2898170E}" type="slidenum">
              <a:rPr lang="en-US" altLang="zh-TW" sz="1200" b="1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TW" sz="12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7624" y="225534"/>
            <a:ext cx="727228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 marL="457200" indent="-457200" algn="ctr">
              <a:defRPr kumimoji="1"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105</a:t>
            </a:r>
            <a:r>
              <a:rPr lang="zh-TW" altLang="en-US" dirty="0"/>
              <a:t>學年度五專免試入學超額比序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2700" y="2852738"/>
            <a:ext cx="1606972" cy="17283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zh-TW" altLang="en-US" sz="1400" dirty="0">
                <a:solidFill>
                  <a:srgbClr val="FF3300"/>
                </a:solidFill>
              </a:rPr>
              <a:t>服務學習時數與基北區認定不同，此為每學期滿</a:t>
            </a:r>
            <a:r>
              <a:rPr lang="en-US" altLang="zh-TW" sz="1400" dirty="0">
                <a:solidFill>
                  <a:srgbClr val="FF3300"/>
                </a:solidFill>
              </a:rPr>
              <a:t>8</a:t>
            </a:r>
            <a:r>
              <a:rPr lang="zh-TW" altLang="en-US" sz="1400" dirty="0">
                <a:solidFill>
                  <a:srgbClr val="FF3300"/>
                </a:solidFill>
              </a:rPr>
              <a:t>小時為</a:t>
            </a:r>
            <a:r>
              <a:rPr lang="en-US" altLang="zh-TW" sz="1400" dirty="0">
                <a:solidFill>
                  <a:srgbClr val="FF3300"/>
                </a:solidFill>
              </a:rPr>
              <a:t>1</a:t>
            </a:r>
            <a:r>
              <a:rPr lang="zh-TW" altLang="en-US" sz="1400" dirty="0">
                <a:solidFill>
                  <a:srgbClr val="FF3300"/>
                </a:solidFill>
              </a:rPr>
              <a:t>分，上限</a:t>
            </a:r>
            <a:r>
              <a:rPr lang="en-US" altLang="zh-TW" sz="1400" dirty="0">
                <a:solidFill>
                  <a:srgbClr val="FF3300"/>
                </a:solidFill>
              </a:rPr>
              <a:t>7</a:t>
            </a:r>
            <a:r>
              <a:rPr lang="zh-TW" altLang="en-US" sz="1400" dirty="0">
                <a:solidFill>
                  <a:srgbClr val="FF3300"/>
                </a:solidFill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20075229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</a:rPr>
              <a:t>藝術才能班特色招生</a:t>
            </a:r>
            <a:r>
              <a:rPr lang="zh-TW" altLang="en-US" sz="4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暨</a:t>
            </a:r>
            <a:r>
              <a:rPr lang="en-US" altLang="zh-TW" sz="4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體育</a:t>
            </a:r>
            <a:r>
              <a:rPr lang="zh-TW" altLang="en-US" sz="4800" dirty="0">
                <a:solidFill>
                  <a:srgbClr val="7030A0"/>
                </a:solidFill>
                <a:latin typeface="微軟正黑體" panose="020B0604030504040204" pitchFamily="34" charset="-120"/>
              </a:rPr>
              <a:t>班甄選入學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7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561460" cy="854075"/>
          </a:xfrm>
        </p:spPr>
        <p:txBody>
          <a:bodyPr anchor="t">
            <a:normAutofit/>
          </a:bodyPr>
          <a:lstStyle/>
          <a:p>
            <a:r>
              <a:rPr altLang="en-US" sz="3900" b="1" dirty="0" err="1">
                <a:solidFill>
                  <a:srgbClr val="C00000"/>
                </a:solidFill>
                <a:latin typeface="微軟正黑體" panose="020B0604030504040204" pitchFamily="34" charset="-120"/>
              </a:rPr>
              <a:t>特色招生甄選入學</a:t>
            </a:r>
            <a:r>
              <a:rPr lang="en-US" altLang="zh-TW" sz="39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---</a:t>
            </a:r>
            <a:r>
              <a:rPr altLang="en-US" sz="3900" b="1" dirty="0" err="1">
                <a:solidFill>
                  <a:srgbClr val="C00000"/>
                </a:solidFill>
                <a:latin typeface="微軟正黑體" panose="020B0604030504040204" pitchFamily="34" charset="-120"/>
              </a:rPr>
              <a:t>藝術才能班</a:t>
            </a:r>
            <a:endParaRPr altLang="en-US" sz="39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611188" y="1700213"/>
            <a:ext cx="7632700" cy="3324225"/>
          </a:xfrm>
        </p:spPr>
        <p:txBody>
          <a:bodyPr/>
          <a:lstStyle/>
          <a:p>
            <a:r>
              <a:rPr altLang="en-US" sz="3200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altLang="en-US" sz="32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音樂班、美術班、舞蹈班、戲劇班</a:t>
            </a:r>
            <a:r>
              <a:rPr altLang="en-US" sz="3200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等四類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藝術才能班甄選入學以聯合辦理為原則。國中非藝術才能班學生亦可報考，且</a:t>
            </a:r>
            <a:r>
              <a:rPr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不受免試就學區之限制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，但僅能向一區（校）報名術科測驗及申請分發。</a:t>
            </a: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76225" y="6484938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96281-698A-469B-9DAC-E61F17585413}" type="slidenum">
              <a:rPr lang="zh-TW" altLang="en-US" sz="1200" b="1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b="1" smtClean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207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329238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招生作業分</a:t>
            </a:r>
            <a:r>
              <a:rPr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二階段辦理：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一）</a:t>
            </a:r>
            <a:r>
              <a:rPr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：不得施以學科成就測驗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音樂班考主修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樂器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、副修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樂器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endParaRPr lang="en-US" altLang="zh-TW" sz="3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視唱、聽寫、樂理及基礎和聲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美術班考素描、水彩、水墨及書法</a:t>
            </a:r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考芭蕾、現代舞、中國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altLang="zh-TW" sz="3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即興與創作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</a:t>
            </a:r>
            <a:r>
              <a:rPr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分發作業</a:t>
            </a: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以術科測驗分數，現場撕榜</a:t>
            </a:r>
            <a:endParaRPr lang="en-US" altLang="zh-TW" sz="3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 作業，並</a:t>
            </a:r>
            <a:r>
              <a:rPr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得以國民中學教育會考成績為</a:t>
            </a:r>
            <a:endParaRPr lang="en-US" altLang="en-US" sz="32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入學門檻</a:t>
            </a:r>
            <a:r>
              <a:rPr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330200" y="6411913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44A192-97B4-40F5-8DCD-E60C50444F62}" type="slidenum">
              <a:rPr lang="zh-TW" altLang="en-US" sz="1200" b="1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 b="1" smtClean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42988" y="765175"/>
            <a:ext cx="7561460" cy="854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特色招生甄選入學</a:t>
            </a:r>
            <a:r>
              <a:rPr lang="en-US" altLang="zh-TW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---</a:t>
            </a:r>
            <a:r>
              <a:rPr lang="zh-TW" altLang="en-US" sz="39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</a:rPr>
              <a:t>藝術才能班</a:t>
            </a:r>
          </a:p>
        </p:txBody>
      </p:sp>
    </p:spTree>
    <p:extLst>
      <p:ext uri="{BB962C8B-B14F-4D97-AF65-F5344CB8AC3E}">
        <p14:creationId xmlns:p14="http://schemas.microsoft.com/office/powerpoint/2010/main" val="39162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96336" cy="63839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105</a:t>
            </a:r>
            <a:r>
              <a:rPr kumimoji="0"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年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基北區</a:t>
            </a:r>
            <a:r>
              <a:rPr kumimoji="0" lang="zh-TW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適性入學管道</a:t>
            </a:r>
            <a:endParaRPr kumimoji="0"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cs typeface="+mj-cs"/>
            </a:endParaRPr>
          </a:p>
        </p:txBody>
      </p:sp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542088" y="635635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28C98B5-8D1A-434F-BB52-D23421749365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kumimoji="0" lang="en-US" altLang="zh-TW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30706"/>
              </p:ext>
            </p:extLst>
          </p:nvPr>
        </p:nvGraphicFramePr>
        <p:xfrm>
          <a:off x="379166" y="5955213"/>
          <a:ext cx="3960440" cy="576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/>
              </a:tblGrid>
              <a:tr h="576000"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身心障礙適性輔導安置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99184"/>
              </p:ext>
            </p:extLst>
          </p:nvPr>
        </p:nvGraphicFramePr>
        <p:xfrm>
          <a:off x="395536" y="1556790"/>
          <a:ext cx="3744416" cy="4196528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5161"/>
                <a:gridCol w="3069255"/>
              </a:tblGrid>
              <a:tr h="524566">
                <a:tc rowSpan="8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免試入學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一般生免試入學</a:t>
                      </a:r>
                      <a:endParaRPr lang="zh-TW" altLang="en-US" sz="2800" b="1" strike="sngStrike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優先免試入學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strike="noStrike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直升入學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技優甄審入學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產業特殊需求類科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實用技能班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高職學校獨立招生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6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五專免試入學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20960"/>
              </p:ext>
            </p:extLst>
          </p:nvPr>
        </p:nvGraphicFramePr>
        <p:xfrm>
          <a:off x="4716017" y="1628802"/>
          <a:ext cx="3744416" cy="244795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3572"/>
                <a:gridCol w="743572"/>
                <a:gridCol w="2257272"/>
              </a:tblGrid>
              <a:tr h="489590">
                <a:tc rowSpan="5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特色招生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甄選入學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藝才班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科學班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職業類科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考試分發入學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080503"/>
              </p:ext>
            </p:extLst>
          </p:nvPr>
        </p:nvGraphicFramePr>
        <p:xfrm>
          <a:off x="4716016" y="4365104"/>
          <a:ext cx="3960440" cy="1927716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1787"/>
                <a:gridCol w="3028653"/>
              </a:tblGrid>
              <a:tr h="576000">
                <a:tc rowSpan="3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重點運動項目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未受政府補助私校獨立招生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38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2"/>
          <p:cNvSpPr>
            <a:spLocks noGrp="1"/>
          </p:cNvSpPr>
          <p:nvPr>
            <p:ph idx="1"/>
          </p:nvPr>
        </p:nvSpPr>
        <p:spPr>
          <a:xfrm>
            <a:off x="798513" y="1752600"/>
            <a:ext cx="7543800" cy="4484712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高級中等學校體育班辦理特色招生甄選入學，係依</a:t>
            </a:r>
            <a:r>
              <a:rPr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術科測驗分數</a:t>
            </a:r>
            <a:r>
              <a:rPr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作為入學依據。術科測驗內容包括基礎體能、專項技術及運動成就表現等，由學校依體育班發展運動種類及特色課程內容，設計考科及計分方式。</a:t>
            </a:r>
            <a:r>
              <a:rPr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招生方式得由學校選擇採取獨立或聯合招生方式為之，招生範圍則不受免試就學區限制，各校可跨區招生，學生也可跨區報考。</a:t>
            </a:r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C82E3-1AB7-4AE7-80C1-67F0ABEB5273}" type="slidenum">
              <a:rPr lang="en-US" altLang="zh-TW" sz="1000" smtClean="0">
                <a:solidFill>
                  <a:srgbClr val="9A5315"/>
                </a:solidFill>
                <a:latin typeface="Arial" pitchFamily="34" charset="0"/>
                <a:ea typeface="新細明體" pitchFamily="18" charset="-12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 smtClean="0">
              <a:solidFill>
                <a:srgbClr val="9A5315"/>
              </a:solidFill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4992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2471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7406640" cy="1472184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其他入學</a:t>
            </a:r>
            <a:r>
              <a:rPr lang="zh-TW" altLang="en-US" sz="5400" b="1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管道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6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B869EA5-B253-41A1-900A-67D83884F6BA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52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32771" name="AutoShape 8"/>
          <p:cNvSpPr>
            <a:spLocks noChangeArrowheads="1"/>
          </p:cNvSpPr>
          <p:nvPr/>
        </p:nvSpPr>
        <p:spPr bwMode="auto">
          <a:xfrm>
            <a:off x="6300788" y="333375"/>
            <a:ext cx="2087562" cy="1079500"/>
          </a:xfrm>
          <a:prstGeom prst="cloudCallout">
            <a:avLst>
              <a:gd name="adj1" fmla="val -43727"/>
              <a:gd name="adj2" fmla="val 97796"/>
            </a:avLst>
          </a:prstGeom>
          <a:solidFill>
            <a:srgbClr val="00FF00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>
            <a:lvl1pPr defTabSz="1244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244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244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244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244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其他入學管道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99056" y="475456"/>
            <a:ext cx="7643192" cy="7953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未接受政府補助之私校獨招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522016" y="1270793"/>
            <a:ext cx="5976143" cy="20867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8288" indent="-268288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u"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申辦學校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268288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東山高中、薇閣中學、復興實中、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268288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延平中學、再興中學、奎山實中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268288" indent="-268288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u"/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各校詳細招生資訊可詳見各校網站及招生簡章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65760" indent="-283464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zh-TW" altLang="en-US" sz="2600" dirty="0">
              <a:latin typeface="+mn-lt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17753" y="3404561"/>
            <a:ext cx="7581280" cy="72231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技術型單科型學校獨招</a:t>
            </a:r>
          </a:p>
        </p:txBody>
      </p:sp>
      <p:sp>
        <p:nvSpPr>
          <p:cNvPr id="32775" name="矩形 6"/>
          <p:cNvSpPr>
            <a:spLocks noChangeArrowheads="1"/>
          </p:cNvSpPr>
          <p:nvPr/>
        </p:nvSpPr>
        <p:spPr bwMode="auto">
          <a:xfrm>
            <a:off x="1522016" y="3860800"/>
            <a:ext cx="60741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68288" indent="-268288" eaLnBrk="1" hangingPunct="1">
              <a:buFont typeface="Wingdings" panose="05000000000000000000" pitchFamily="2" charset="2"/>
              <a:buChar char="u"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申辦學校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eaLnBrk="1" hangingPunct="1">
              <a:buFont typeface="Wingdings 2" panose="05020102010507070707" pitchFamily="18" charset="2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全校性獨招：華岡藝校、開平餐飲學校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eaLnBrk="1" hangingPunct="1">
              <a:buFont typeface="Wingdings 2" panose="05020102010507070707" pitchFamily="18" charset="2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部分類科獨招：開南商工、喬治工商、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eaLnBrk="1" hangingPunct="1">
              <a:buFont typeface="Wingdings 2" panose="05020102010507070707" pitchFamily="18" charset="2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大安高工進修學校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 eaLnBrk="1" hangingPunct="1"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各校詳細招生資訊可詳見各校網站及招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indent="-268288" eaLnBrk="1" hangingPunct="1">
              <a:buFont typeface="Wingdings 2" panose="05020102010507070707" pitchFamily="18" charset="2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生簡章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722" y="287339"/>
            <a:ext cx="7543800" cy="126945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特殊身分學生入學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68052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原住民生、身心障礙生、蒙藏生、政府派赴國外工作子女、境外優秀科學技術人才子女、僑生、退伍軍人及運動成績優良學生等。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報名人數未超過招生名額時，全額錄取。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報名人數超過招生名額時，先以原始分數與一般生進行序。如仍未錄取，則依相關規定加分後之分數再以外加名額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％與同類特殊生進行比序不占一般生名額。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57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特殊身分學生入學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身心障礙生適性輔導安置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參加適性輔導安置外，亦可志願參加免試入學或特色招生入學，並得保留原先適性輔導安置之名額；若於免試入學及特色招生入學中皆未能錄取或對結果不滿意，仍可回歸原先適性輔導安置的學校，但僅能選擇一個錄取結果報到。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33DB-B31C-49C9-BEC3-1A87A9E59357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92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/>
          </p:nvPr>
        </p:nvGraphicFramePr>
        <p:xfrm>
          <a:off x="310220" y="1665673"/>
          <a:ext cx="5735673" cy="492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向右箭號 6"/>
          <p:cNvSpPr/>
          <p:nvPr/>
        </p:nvSpPr>
        <p:spPr>
          <a:xfrm flipH="1">
            <a:off x="3054632" y="1417638"/>
            <a:ext cx="2155872" cy="1025136"/>
          </a:xfrm>
          <a:prstGeom prst="stripedRightArrow">
            <a:avLst>
              <a:gd name="adj1" fmla="val 50000"/>
              <a:gd name="adj2" fmla="val 33054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ea typeface="標楷體" pitchFamily="65" charset="-120"/>
              </a:rPr>
              <a:t>發展多元特色</a:t>
            </a:r>
            <a:endParaRPr lang="zh-TW" altLang="en-US" sz="1600" b="1" dirty="0"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59879" y="2140447"/>
            <a:ext cx="123348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特色招生入學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右大括弧 8"/>
          <p:cNvSpPr/>
          <p:nvPr/>
        </p:nvSpPr>
        <p:spPr>
          <a:xfrm>
            <a:off x="5312084" y="3072659"/>
            <a:ext cx="432883" cy="3222782"/>
          </a:xfrm>
          <a:prstGeom prst="rightBrace">
            <a:avLst>
              <a:gd name="adj1" fmla="val 56964"/>
              <a:gd name="adj2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40852" y="3680729"/>
            <a:ext cx="634080" cy="181588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免試入學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右大括弧 10"/>
          <p:cNvSpPr/>
          <p:nvPr/>
        </p:nvSpPr>
        <p:spPr>
          <a:xfrm>
            <a:off x="7832643" y="2528022"/>
            <a:ext cx="271404" cy="2071683"/>
          </a:xfrm>
          <a:prstGeom prst="rightBrace">
            <a:avLst>
              <a:gd name="adj1" fmla="val 38095"/>
              <a:gd name="adj2" fmla="val 50245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219441" y="2375726"/>
            <a:ext cx="576064" cy="230832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次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發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到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位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80753" y="1230626"/>
            <a:ext cx="11032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95267" y="1665673"/>
            <a:ext cx="11177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科測驗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6040877" y="1458941"/>
            <a:ext cx="5016" cy="6811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045347" y="1468783"/>
            <a:ext cx="106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45347" y="1795012"/>
            <a:ext cx="106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430393" y="5542517"/>
            <a:ext cx="16376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優先免試入學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261785" y="2742419"/>
            <a:ext cx="3738141" cy="37268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6300192" y="5497936"/>
            <a:ext cx="0" cy="7092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6300192" y="5733256"/>
            <a:ext cx="106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6300192" y="6207178"/>
            <a:ext cx="106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3054632" y="2481861"/>
            <a:ext cx="2206511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422271" y="6022512"/>
            <a:ext cx="16539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</a:p>
        </p:txBody>
      </p:sp>
      <p:sp>
        <p:nvSpPr>
          <p:cNvPr id="30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55</a:t>
            </a:fld>
            <a:endParaRPr lang="zh-TW" altLang="en-US" dirty="0"/>
          </a:p>
        </p:txBody>
      </p:sp>
      <p:sp>
        <p:nvSpPr>
          <p:cNvPr id="26" name="標題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596336" cy="63839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105</a:t>
            </a:r>
            <a:r>
              <a:rPr kumimoji="0"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年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基北區</a:t>
            </a:r>
            <a:r>
              <a:rPr kumimoji="0" lang="zh-TW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適性入學管道</a:t>
            </a:r>
            <a:endParaRPr kumimoji="0"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47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2717E36-3281-422A-8E29-34A60E2B3FD6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56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63713" y="620713"/>
            <a:ext cx="5761037" cy="8509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kumimoji="0" lang="en-US" altLang="zh-TW" sz="3200" b="1" dirty="0">
                <a:solidFill>
                  <a:srgbClr val="0000FF"/>
                </a:solidFill>
                <a:latin typeface="+mj-lt"/>
                <a:ea typeface="標楷體" pitchFamily="65" charset="-120"/>
                <a:cs typeface="+mj-cs"/>
              </a:rPr>
              <a:t>105</a:t>
            </a:r>
            <a:r>
              <a:rPr kumimoji="0" lang="zh-TW" altLang="en-US" sz="3200" b="1" dirty="0">
                <a:solidFill>
                  <a:srgbClr val="0000FF"/>
                </a:solidFill>
                <a:latin typeface="+mj-lt"/>
                <a:ea typeface="標楷體" pitchFamily="65" charset="-120"/>
                <a:cs typeface="+mj-cs"/>
              </a:rPr>
              <a:t>基北區各入學管道重要日程</a:t>
            </a:r>
          </a:p>
        </p:txBody>
      </p:sp>
      <p:pic>
        <p:nvPicPr>
          <p:cNvPr id="33796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05668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407275" cy="89626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cap="all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相關資源網站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51DE10E-96BC-46AB-A722-63E28E11DDBD}" type="slidenum">
              <a:rPr kumimoji="0" lang="zh-TW" altLang="en-US">
                <a:solidFill>
                  <a:srgbClr val="D1EAEE"/>
                </a:solidFill>
              </a:rPr>
              <a:pPr eaLnBrk="1" hangingPunct="1"/>
              <a:t>57</a:t>
            </a:fld>
            <a:endParaRPr kumimoji="0" lang="zh-TW" altLang="en-US">
              <a:solidFill>
                <a:srgbClr val="D1E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727633" y="454025"/>
            <a:ext cx="7920037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教育部十二年國民基本教育資訊網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http://12basic.edu.tw</a:t>
            </a:r>
            <a:endParaRPr lang="zh-TW" altLang="en-US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43" name="內容版面配置區 5" descr="未命名 -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7687670-92AE-4928-9503-5CC472C33BEA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58</a:t>
            </a:fld>
            <a:endParaRPr kumimoji="0" lang="zh-TW" alt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>
          <a:xfrm>
            <a:off x="438150" y="134938"/>
            <a:ext cx="8526463" cy="1052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32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臺北市十二年國民基本教育資訊網</a:t>
            </a:r>
            <a:r>
              <a:rPr lang="en-US" altLang="zh-TW" sz="32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http://12basic.tp.edu.tw</a:t>
            </a:r>
            <a:endParaRPr lang="zh-TW" altLang="en-US" sz="3200" b="1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63857D3-AC13-4AB3-BA90-A0E4BE9CA43A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59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9444" r="12279" b="3877"/>
          <a:stretch>
            <a:fillRect/>
          </a:stretch>
        </p:blipFill>
        <p:spPr bwMode="auto">
          <a:xfrm>
            <a:off x="11113" y="1187450"/>
            <a:ext cx="9132887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文字方塊 3"/>
          <p:cNvSpPr txBox="1">
            <a:spLocks noChangeArrowheads="1"/>
          </p:cNvSpPr>
          <p:nvPr/>
        </p:nvSpPr>
        <p:spPr bwMode="auto">
          <a:xfrm>
            <a:off x="4140200" y="2852738"/>
            <a:ext cx="4176713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latin typeface="Gill Sans MT" panose="020B0502020104020203" pitchFamily="34" charset="0"/>
                <a:ea typeface="微軟正黑體" panose="020B0604030504040204" pitchFamily="34" charset="-120"/>
              </a:rPr>
              <a:t>諮詢電話：</a:t>
            </a:r>
            <a:r>
              <a:rPr kumimoji="0" lang="en-US" altLang="zh-TW" sz="3200" b="1">
                <a:latin typeface="Gill Sans MT" panose="020B0502020104020203" pitchFamily="34" charset="0"/>
                <a:ea typeface="微軟正黑體" panose="020B0604030504040204" pitchFamily="34" charset="-120"/>
              </a:rPr>
              <a:t>2766-8812</a:t>
            </a:r>
            <a:endParaRPr kumimoji="0" lang="zh-TW" altLang="en-US" sz="3200" b="1"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08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D0F3781-8C59-4875-98D5-55B4DA89D3F0}" type="slidenum">
              <a:rPr kumimoji="0" lang="zh-TW" altLang="en-US">
                <a:solidFill>
                  <a:srgbClr val="045C75"/>
                </a:solidFill>
              </a:rPr>
              <a:pPr eaLnBrk="1" hangingPunct="1"/>
              <a:t>6</a:t>
            </a:fld>
            <a:endParaRPr kumimoji="0" lang="zh-TW" altLang="en-US">
              <a:solidFill>
                <a:srgbClr val="045C75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 flipH="1">
            <a:off x="3131840" y="1556792"/>
            <a:ext cx="2155872" cy="1025136"/>
          </a:xfrm>
          <a:prstGeom prst="stripedRightArrow">
            <a:avLst>
              <a:gd name="adj1" fmla="val 50000"/>
              <a:gd name="adj2" fmla="val 33054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ea typeface="標楷體" pitchFamily="65" charset="-120"/>
              </a:rPr>
              <a:t>發展多元特色</a:t>
            </a:r>
          </a:p>
        </p:txBody>
      </p:sp>
      <p:graphicFrame>
        <p:nvGraphicFramePr>
          <p:cNvPr id="1026" name="圖表 2"/>
          <p:cNvGraphicFramePr>
            <a:graphicFrameLocks/>
          </p:cNvGraphicFramePr>
          <p:nvPr/>
        </p:nvGraphicFramePr>
        <p:xfrm>
          <a:off x="258763" y="1614488"/>
          <a:ext cx="5837237" cy="502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5834378" imgH="5029636" progId="Excel.Chart.8">
                  <p:embed/>
                </p:oleObj>
              </mc:Choice>
              <mc:Fallback>
                <p:oleObj r:id="rId3" imgW="5834378" imgH="50296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614488"/>
                        <a:ext cx="5837237" cy="502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文字方塊 3"/>
          <p:cNvSpPr txBox="1">
            <a:spLocks noChangeArrowheads="1"/>
          </p:cNvSpPr>
          <p:nvPr/>
        </p:nvSpPr>
        <p:spPr bwMode="auto">
          <a:xfrm>
            <a:off x="1758950" y="2065338"/>
            <a:ext cx="129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b="1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20%</a:t>
            </a:r>
            <a:endParaRPr kumimoji="0" lang="zh-TW" altLang="en-US" sz="2800" b="1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33" name="文字方塊 30"/>
          <p:cNvSpPr txBox="1">
            <a:spLocks noChangeArrowheads="1"/>
          </p:cNvSpPr>
          <p:nvPr/>
        </p:nvSpPr>
        <p:spPr bwMode="auto">
          <a:xfrm>
            <a:off x="2268538" y="4616450"/>
            <a:ext cx="129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b="1">
                <a:solidFill>
                  <a:srgbClr val="FF0000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80%</a:t>
            </a:r>
            <a:endParaRPr kumimoji="0" lang="zh-TW" altLang="en-US" sz="2800" b="1">
              <a:solidFill>
                <a:srgbClr val="FF0000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59879" y="2140447"/>
            <a:ext cx="123348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特色招生入學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180753" y="1230626"/>
            <a:ext cx="11032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</a:rPr>
              <a:t>術科測驗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195267" y="1665673"/>
            <a:ext cx="11177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</a:rPr>
              <a:t>學科測驗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940852" y="3680729"/>
            <a:ext cx="634080" cy="181588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免試入學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30393" y="5542517"/>
            <a:ext cx="16376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</a:rPr>
              <a:t>優先免試入學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22271" y="6022512"/>
            <a:ext cx="16539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</a:rPr>
              <a:t>一般免試入學</a:t>
            </a:r>
          </a:p>
        </p:txBody>
      </p:sp>
      <p:sp>
        <p:nvSpPr>
          <p:cNvPr id="17" name="右大括弧 16"/>
          <p:cNvSpPr/>
          <p:nvPr/>
        </p:nvSpPr>
        <p:spPr>
          <a:xfrm>
            <a:off x="5311775" y="3073400"/>
            <a:ext cx="433388" cy="3222625"/>
          </a:xfrm>
          <a:prstGeom prst="rightBrace">
            <a:avLst>
              <a:gd name="adj1" fmla="val 56964"/>
              <a:gd name="adj2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ea typeface="標楷體" pitchFamily="65" charset="-120"/>
            </a:endParaRPr>
          </a:p>
        </p:txBody>
      </p:sp>
      <p:sp>
        <p:nvSpPr>
          <p:cNvPr id="18" name="右大括弧 17"/>
          <p:cNvSpPr/>
          <p:nvPr/>
        </p:nvSpPr>
        <p:spPr>
          <a:xfrm>
            <a:off x="7832725" y="2527300"/>
            <a:ext cx="271463" cy="2071688"/>
          </a:xfrm>
          <a:prstGeom prst="rightBrace">
            <a:avLst>
              <a:gd name="adj1" fmla="val 38095"/>
              <a:gd name="adj2" fmla="val 50245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219441" y="2375726"/>
            <a:ext cx="576064" cy="230832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次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發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到</a:t>
            </a:r>
            <a:endParaRPr kumimoji="0"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位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23528" y="1916832"/>
            <a:ext cx="123348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珍視菁英教育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83568" y="5589240"/>
            <a:ext cx="169168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適性楊才多元發展</a:t>
            </a:r>
          </a:p>
        </p:txBody>
      </p:sp>
      <p:sp>
        <p:nvSpPr>
          <p:cNvPr id="22" name="標題 2"/>
          <p:cNvSpPr txBox="1">
            <a:spLocks/>
          </p:cNvSpPr>
          <p:nvPr/>
        </p:nvSpPr>
        <p:spPr>
          <a:xfrm>
            <a:off x="1259632" y="332656"/>
            <a:ext cx="7596336" cy="638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altLang="zh-TW" b="1" smtClean="0">
                <a:solidFill>
                  <a:srgbClr val="FF0000"/>
                </a:solidFill>
                <a:latin typeface="微軟正黑體" panose="020B0604030504040204" pitchFamily="34" charset="-120"/>
              </a:rPr>
              <a:t>105</a:t>
            </a:r>
            <a:r>
              <a:rPr lang="zh-TW" altLang="zh-TW" b="1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年</a:t>
            </a:r>
            <a:r>
              <a:rPr lang="zh-TW" altLang="en-US" b="1" smtClean="0">
                <a:solidFill>
                  <a:schemeClr val="tx1"/>
                </a:solidFill>
                <a:latin typeface="微軟正黑體" panose="020B0604030504040204" pitchFamily="34" charset="-120"/>
              </a:rPr>
              <a:t>基北區</a:t>
            </a:r>
            <a:r>
              <a:rPr lang="zh-TW" altLang="zh-TW" b="1" smtClean="0">
                <a:solidFill>
                  <a:schemeClr val="tx1"/>
                </a:solidFill>
                <a:latin typeface="微軟正黑體" panose="020B0604030504040204" pitchFamily="34" charset="-120"/>
              </a:rPr>
              <a:t>適性入學管道</a:t>
            </a:r>
            <a:endPara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國中教育會考網站</a:t>
            </a:r>
            <a: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http://cap.ntnu.edu.tw/</a:t>
            </a:r>
            <a:endParaRPr lang="zh-TW" altLang="en-US" sz="3200" b="1" dirty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0" y="1935163"/>
            <a:ext cx="7175500" cy="4389437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09637"/>
          </a:xfrm>
        </p:spPr>
        <p:txBody>
          <a:bodyPr/>
          <a:lstStyle/>
          <a:p>
            <a:pPr algn="ctr" eaLnBrk="1" hangingPunct="1"/>
            <a:r>
              <a:rPr lang="zh-TW" altLang="en-US" sz="3600" b="1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適性入學宣導網站</a:t>
            </a:r>
          </a:p>
        </p:txBody>
      </p:sp>
      <p:sp>
        <p:nvSpPr>
          <p:cNvPr id="64515" name="文字方塊 4"/>
          <p:cNvSpPr txBox="1">
            <a:spLocks noChangeArrowheads="1"/>
          </p:cNvSpPr>
          <p:nvPr/>
        </p:nvSpPr>
        <p:spPr bwMode="auto">
          <a:xfrm>
            <a:off x="33338" y="10525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2800" b="1">
                <a:solidFill>
                  <a:srgbClr val="FF3399"/>
                </a:solidFill>
                <a:latin typeface="Gill Sans MT" panose="020B0502020104020203" pitchFamily="34" charset="0"/>
                <a:ea typeface="微軟正黑體" panose="020B0604030504040204" pitchFamily="34" charset="-120"/>
              </a:rPr>
              <a:t>http://adapt.k12ea.gov.tw</a:t>
            </a:r>
            <a:endParaRPr kumimoji="0" lang="zh-TW" altLang="en-US" sz="2800" b="1">
              <a:solidFill>
                <a:srgbClr val="FF3399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76388"/>
            <a:ext cx="779621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8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臺北市生涯領航儀表板網站</a:t>
            </a:r>
            <a: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二代校務行政</a:t>
            </a:r>
            <a: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br>
              <a:rPr lang="en-US" altLang="zh-TW" sz="32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u="sng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http://elife.tp.edu.tw</a:t>
            </a:r>
            <a:endParaRPr lang="zh-TW" altLang="en-US" sz="3200" b="1" dirty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16113"/>
            <a:ext cx="580548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 rot="19140000">
            <a:off x="673870" y="1389797"/>
            <a:ext cx="5648623" cy="120430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報告完畢</a:t>
            </a:r>
            <a:endParaRPr lang="zh-TW" altLang="en-US" sz="5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275856" y="4581128"/>
            <a:ext cx="5256584" cy="792088"/>
          </a:xfrm>
        </p:spPr>
        <p:txBody>
          <a:bodyPr>
            <a:normAutofit lnSpcReduction="10000"/>
          </a:bodyPr>
          <a:lstStyle/>
          <a:p>
            <a:r>
              <a:rPr lang="zh-TW" altLang="en-US" sz="5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sz="5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5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免試入學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406640" cy="103776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所有國中</a:t>
            </a:r>
            <a:r>
              <a:rPr lang="zh-TW" altLang="en-US" sz="3200" b="1" dirty="0"/>
              <a:t>九</a:t>
            </a:r>
            <a:r>
              <a:rPr lang="zh-TW" altLang="en-US" sz="3200" b="1" dirty="0" smtClean="0"/>
              <a:t>年級同學都必須參加教育會考。</a:t>
            </a:r>
            <a:endParaRPr lang="zh-TW" altLang="en-US" sz="3200" b="1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2492896"/>
            <a:ext cx="5303688" cy="34559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次分發到位」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個志願序為</a:t>
            </a:r>
            <a:r>
              <a:rPr lang="en-US" altLang="zh-TW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群組」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「會考總績分</a:t>
            </a:r>
            <a:r>
              <a:rPr lang="en-US" altLang="zh-TW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600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「避免錯置現象」</a:t>
            </a:r>
            <a:endParaRPr lang="zh-TW" alt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731444536"/>
              </p:ext>
            </p:extLst>
          </p:nvPr>
        </p:nvGraphicFramePr>
        <p:xfrm>
          <a:off x="2915816" y="1628800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4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4"/>
          <p:cNvSpPr/>
          <p:nvPr/>
        </p:nvSpPr>
        <p:spPr bwMode="auto">
          <a:xfrm>
            <a:off x="603561" y="118336"/>
            <a:ext cx="8108950" cy="836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/>
          <a:p>
            <a:pPr algn="ctr" defTabSz="1733550" eaLnBrk="1" hangingPunct="1">
              <a:spcAft>
                <a:spcPct val="35000"/>
              </a:spcAft>
              <a:defRPr/>
            </a:pP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31800" y="22176"/>
            <a:ext cx="8266114" cy="131859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zh-TW" altLang="zh-TW" sz="1800" b="1" kern="1200" dirty="0" smtClean="0">
                <a:solidFill>
                  <a:srgbClr val="FFFFFF"/>
                </a:solidFill>
                <a:effectLst/>
                <a:cs typeface="BiauKai"/>
              </a:rPr>
              <a:t>學年免試入學超額</a:t>
            </a: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1846"/>
            <a:ext cx="9036495" cy="549677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763688" y="181725"/>
            <a:ext cx="669674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105</a:t>
            </a: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學年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一般</a:t>
            </a:r>
            <a:r>
              <a:rPr lang="zh-TW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免試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入學超額比序項目積分對照表（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108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cs typeface="BiauKai"/>
              </a:rPr>
              <a:t>方案）</a:t>
            </a:r>
            <a:endParaRPr lang="zh-TW" altLang="zh-TW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85501001"/>
              </p:ext>
            </p:extLst>
          </p:nvPr>
        </p:nvGraphicFramePr>
        <p:xfrm>
          <a:off x="685800" y="1105959"/>
          <a:ext cx="78760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40357"/>
            <a:ext cx="5400600" cy="73372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rtl="0" eaLnBrk="1" latinLnBrk="0" hangingPunct="1"/>
            <a:r>
              <a:rPr lang="zh-TW" altLang="zh-TW" sz="3600" b="1" kern="1200" dirty="0" smtClean="0">
                <a:solidFill>
                  <a:schemeClr val="tx1"/>
                </a:solidFill>
                <a:effectLst/>
                <a:cs typeface="BiauKai"/>
              </a:rPr>
              <a:t>超額比序及分發作業流程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6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9050" y="6524625"/>
            <a:ext cx="5715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2500" lnSpcReduction="20000"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E1E036-CB76-4DCC-B8A6-7607AACA8044}" type="slidenum">
              <a:rPr lang="en-US" altLang="zh-TW" sz="1200" smtClean="0">
                <a:solidFill>
                  <a:srgbClr val="9A5315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1200" smtClean="0">
              <a:solidFill>
                <a:srgbClr val="9A5315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0" name="流程圖: 文件 3"/>
          <p:cNvSpPr>
            <a:spLocks/>
          </p:cNvSpPr>
          <p:nvPr/>
        </p:nvSpPr>
        <p:spPr bwMode="auto">
          <a:xfrm>
            <a:off x="3139554" y="5292611"/>
            <a:ext cx="2638425" cy="1090613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增額人數高於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時，依選填志願順序錄取</a:t>
            </a:r>
          </a:p>
        </p:txBody>
      </p:sp>
      <p:sp>
        <p:nvSpPr>
          <p:cNvPr id="8" name="投影片編號版面配置區 1"/>
          <p:cNvSpPr txBox="1">
            <a:spLocks/>
          </p:cNvSpPr>
          <p:nvPr/>
        </p:nvSpPr>
        <p:spPr>
          <a:xfrm>
            <a:off x="7658100" y="662228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lang="zh-TW" sz="1800" b="1" kern="1200">
                <a:solidFill>
                  <a:schemeClr val="bg2"/>
                </a:solidFill>
                <a:latin typeface="Arial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48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6208</TotalTime>
  <Words>4286</Words>
  <Application>Microsoft Office PowerPoint</Application>
  <PresentationFormat>如螢幕大小 (4:3)</PresentationFormat>
  <Paragraphs>933</Paragraphs>
  <Slides>63</Slides>
  <Notes>29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82" baseType="lpstr">
      <vt:lpstr>Adobe 繁黑體 Std B</vt:lpstr>
      <vt:lpstr>Microsoft JhengHei UI</vt:lpstr>
      <vt:lpstr>微軟正黑體</vt:lpstr>
      <vt:lpstr>新細明體</vt:lpstr>
      <vt:lpstr>標楷體</vt:lpstr>
      <vt:lpstr>Arial</vt:lpstr>
      <vt:lpstr>BiauKai</vt:lpstr>
      <vt:lpstr>Calibri</vt:lpstr>
      <vt:lpstr>Gill Sans MT</vt:lpstr>
      <vt:lpstr>Noto Sans T Chinese Regular</vt:lpstr>
      <vt:lpstr>Times New Roman</vt:lpstr>
      <vt:lpstr>Tw Cen MT</vt:lpstr>
      <vt:lpstr>Verdana</vt:lpstr>
      <vt:lpstr>Wingdings</vt:lpstr>
      <vt:lpstr>Wingdings 2</vt:lpstr>
      <vt:lpstr>Wingdings 3</vt:lpstr>
      <vt:lpstr>夏至</vt:lpstr>
      <vt:lpstr>1_夏至</vt:lpstr>
      <vt:lpstr>Microsoft Office Excel 圖表</vt:lpstr>
      <vt:lpstr>臺北市十二年國民基本教育  105學年 適性入學宣導</vt:lpstr>
      <vt:lpstr>簡報大綱</vt:lpstr>
      <vt:lpstr>十二年國民基本教育政策架構</vt:lpstr>
      <vt:lpstr>PowerPoint 簡報</vt:lpstr>
      <vt:lpstr>105年基北區適性入學管道</vt:lpstr>
      <vt:lpstr>PowerPoint 簡報</vt:lpstr>
      <vt:lpstr>免試入學</vt:lpstr>
      <vt:lpstr>學年免試入學超額</vt:lpstr>
      <vt:lpstr>超額比序及分發作業流程</vt:lpstr>
      <vt:lpstr>超額比序及分發作業範例（1)</vt:lpstr>
      <vt:lpstr>超額比序及分發作業範例（2)</vt:lpstr>
      <vt:lpstr>免試入學超額比序案例說明(1/2)</vt:lpstr>
      <vt:lpstr>免試入學超額比序案例說明(2/2)</vt:lpstr>
      <vt:lpstr>PowerPoint 簡報</vt:lpstr>
      <vt:lpstr>國中教育會考 （105.05.14-05.15）</vt:lpstr>
      <vt:lpstr>PowerPoint 簡報</vt:lpstr>
      <vt:lpstr>PowerPoint 簡報</vt:lpstr>
      <vt:lpstr>PowerPoint 簡報</vt:lpstr>
      <vt:lpstr>105年臺北市優先免試入學方案</vt:lpstr>
      <vt:lpstr>105年臺北市優先免試辦理學校</vt:lpstr>
      <vt:lpstr>105年臺北市優先免試辦理學校</vt:lpstr>
      <vt:lpstr>PowerPoint 簡報</vt:lpstr>
      <vt:lpstr>適合學術傾向學生的入學管道</vt:lpstr>
      <vt:lpstr>PowerPoint 簡報</vt:lpstr>
      <vt:lpstr>105學年度辦理科學班甄選入學學校</vt:lpstr>
      <vt:lpstr>招生對象與名額</vt:lpstr>
      <vt:lpstr>PowerPoint 簡報</vt:lpstr>
      <vt:lpstr>入學管道簡介</vt:lpstr>
      <vt:lpstr>基北區105學年度特色招生考試分發入學學校</vt:lpstr>
      <vt:lpstr>考試科目時間規劃表 </vt:lpstr>
      <vt:lpstr>適合職業傾向學生的入學管道</vt:lpstr>
      <vt:lpstr>特色招生甄選入學         --專業群科(高職)（臺北市）</vt:lpstr>
      <vt:lpstr>105學年度辦理學校現況 1/3</vt:lpstr>
      <vt:lpstr>105學年度辦理學校現況 2/3</vt:lpstr>
      <vt:lpstr>105學年度辦理學校現況 3/3</vt:lpstr>
      <vt:lpstr>PowerPoint 簡報</vt:lpstr>
      <vt:lpstr>PowerPoint 簡報</vt:lpstr>
      <vt:lpstr>技優甄審入學</vt:lpstr>
      <vt:lpstr>PowerPoint 簡報</vt:lpstr>
      <vt:lpstr>105學年產業特殊需求類科優先入學</vt:lpstr>
      <vt:lpstr>實用技能學程入學</vt:lpstr>
      <vt:lpstr>實用技能學程 1/2</vt:lpstr>
      <vt:lpstr>實用技能學程 2/2</vt:lpstr>
      <vt:lpstr>建教合作班 </vt:lpstr>
      <vt:lpstr>PowerPoint 簡報</vt:lpstr>
      <vt:lpstr>PowerPoint 簡報</vt:lpstr>
      <vt:lpstr>藝術才能班特色招生暨 體育班甄選入學</vt:lpstr>
      <vt:lpstr>特色招生甄選入學---藝術才能班</vt:lpstr>
      <vt:lpstr>PowerPoint 簡報</vt:lpstr>
      <vt:lpstr>PowerPoint 簡報</vt:lpstr>
      <vt:lpstr>其他入學管道</vt:lpstr>
      <vt:lpstr>PowerPoint 簡報</vt:lpstr>
      <vt:lpstr>特殊身分學生入學</vt:lpstr>
      <vt:lpstr>特殊身分學生入學</vt:lpstr>
      <vt:lpstr>105年基北區適性入學管道</vt:lpstr>
      <vt:lpstr>PowerPoint 簡報</vt:lpstr>
      <vt:lpstr>相關資源網站</vt:lpstr>
      <vt:lpstr>教育部十二年國民基本教育資訊網 http://12basic.edu.tw</vt:lpstr>
      <vt:lpstr>臺北市十二年國民基本教育資訊網 http://12basic.tp.edu.tw</vt:lpstr>
      <vt:lpstr>國中教育會考網站 http://cap.ntnu.edu.tw/</vt:lpstr>
      <vt:lpstr>適性入學宣導網站</vt:lpstr>
      <vt:lpstr>臺北市生涯領航儀表板網站(二代校務行政) http://elife.tp.edu.tw</vt:lpstr>
      <vt:lpstr>報告完畢</vt:lpstr>
    </vt:vector>
  </TitlesOfParts>
  <Company>zlsh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104年國中教育會考成績報告方式說明 </dc:title>
  <dc:creator>莊玫欣</dc:creator>
  <cp:lastModifiedBy>user</cp:lastModifiedBy>
  <cp:revision>380</cp:revision>
  <cp:lastPrinted>2016-01-08T07:32:37Z</cp:lastPrinted>
  <dcterms:created xsi:type="dcterms:W3CDTF">2014-11-10T02:16:05Z</dcterms:created>
  <dcterms:modified xsi:type="dcterms:W3CDTF">2016-03-09T08:14:52Z</dcterms:modified>
</cp:coreProperties>
</file>