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image32.jpg" ContentType="image/jpg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750" r:id="rId2"/>
    <p:sldId id="2751" r:id="rId3"/>
    <p:sldId id="2752" r:id="rId4"/>
    <p:sldId id="2755" r:id="rId5"/>
    <p:sldId id="2756" r:id="rId6"/>
    <p:sldId id="2757" r:id="rId7"/>
    <p:sldId id="2758" r:id="rId8"/>
    <p:sldId id="2759" r:id="rId9"/>
    <p:sldId id="2760" r:id="rId10"/>
    <p:sldId id="2762" r:id="rId11"/>
    <p:sldId id="2763" r:id="rId12"/>
    <p:sldId id="2764" r:id="rId13"/>
    <p:sldId id="2765" r:id="rId14"/>
    <p:sldId id="2766" r:id="rId15"/>
    <p:sldId id="2767" r:id="rId16"/>
    <p:sldId id="2768" r:id="rId17"/>
    <p:sldId id="2769" r:id="rId18"/>
    <p:sldId id="2770" r:id="rId19"/>
    <p:sldId id="2771" r:id="rId20"/>
    <p:sldId id="2772" r:id="rId21"/>
    <p:sldId id="2773" r:id="rId22"/>
    <p:sldId id="2774" r:id="rId23"/>
    <p:sldId id="2784" r:id="rId24"/>
    <p:sldId id="2785" r:id="rId25"/>
    <p:sldId id="2786" r:id="rId26"/>
    <p:sldId id="2787" r:id="rId27"/>
    <p:sldId id="2788" r:id="rId28"/>
    <p:sldId id="2789" r:id="rId29"/>
    <p:sldId id="2790" r:id="rId30"/>
    <p:sldId id="2791" r:id="rId31"/>
    <p:sldId id="2792" r:id="rId32"/>
    <p:sldId id="2793" r:id="rId33"/>
    <p:sldId id="2794" r:id="rId34"/>
    <p:sldId id="2795" r:id="rId35"/>
    <p:sldId id="2803" r:id="rId36"/>
    <p:sldId id="2804" r:id="rId37"/>
    <p:sldId id="2805" r:id="rId38"/>
    <p:sldId id="2806" r:id="rId39"/>
    <p:sldId id="2807" r:id="rId40"/>
    <p:sldId id="2808" r:id="rId41"/>
    <p:sldId id="2809" r:id="rId42"/>
    <p:sldId id="2810" r:id="rId43"/>
    <p:sldId id="2811" r:id="rId44"/>
    <p:sldId id="2812" r:id="rId45"/>
    <p:sldId id="2813" r:id="rId46"/>
    <p:sldId id="2814" r:id="rId47"/>
    <p:sldId id="2815" r:id="rId48"/>
    <p:sldId id="2816" r:id="rId49"/>
    <p:sldId id="2817" r:id="rId50"/>
    <p:sldId id="2818" r:id="rId51"/>
    <p:sldId id="2819" r:id="rId52"/>
    <p:sldId id="2820" r:id="rId53"/>
    <p:sldId id="2821" r:id="rId54"/>
    <p:sldId id="2822" r:id="rId55"/>
    <p:sldId id="2823" r:id="rId56"/>
    <p:sldId id="2824" r:id="rId57"/>
    <p:sldId id="2825" r:id="rId58"/>
    <p:sldId id="2826" r:id="rId59"/>
    <p:sldId id="2827" r:id="rId60"/>
    <p:sldId id="2828" r:id="rId61"/>
    <p:sldId id="2832" r:id="rId62"/>
    <p:sldId id="2833" r:id="rId63"/>
    <p:sldId id="2834" r:id="rId64"/>
    <p:sldId id="2835" r:id="rId65"/>
    <p:sldId id="2836" r:id="rId66"/>
    <p:sldId id="2837" r:id="rId67"/>
    <p:sldId id="2838" r:id="rId68"/>
    <p:sldId id="2840" r:id="rId69"/>
    <p:sldId id="2849" r:id="rId70"/>
    <p:sldId id="2843" r:id="rId71"/>
    <p:sldId id="2850" r:id="rId72"/>
    <p:sldId id="2847" r:id="rId73"/>
    <p:sldId id="2848" r:id="rId7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99FF"/>
    <a:srgbClr val="CCFFFF"/>
    <a:srgbClr val="FF00FF"/>
    <a:srgbClr val="3333FF"/>
    <a:srgbClr val="CCECFF"/>
    <a:srgbClr val="CCFFCC"/>
    <a:srgbClr val="FFFFCC"/>
    <a:srgbClr val="FFCC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47" autoAdjust="0"/>
    <p:restoredTop sz="94614" autoAdjust="0"/>
  </p:normalViewPr>
  <p:slideViewPr>
    <p:cSldViewPr>
      <p:cViewPr varScale="1">
        <p:scale>
          <a:sx n="110" d="100"/>
          <a:sy n="110" d="100"/>
        </p:scale>
        <p:origin x="16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886D6B-AEAC-4769-A956-52B5D9BDFA4F}" type="datetimeFigureOut">
              <a:rPr lang="zh-TW" altLang="en-US"/>
              <a:pPr>
                <a:defRPr/>
              </a:pPr>
              <a:t>2024/3/8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D9B108-8B31-489B-AAD3-0F4732A2CF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08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B41370-E4F3-4B82-8FC5-75F696EC61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3033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8252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59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9628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1045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5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458" name="Google Shape;4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2851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7625" tIns="43814" rIns="87625" bIns="43814"/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618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7FDFA290-A50E-4E27-ADDB-276CEBFF3306}" type="slidenum">
              <a:rPr lang="zh-TW" altLang="en-US" sz="1300"/>
              <a:pPr algn="r"/>
              <a:t>46</a:t>
            </a:fld>
            <a:endParaRPr lang="en-US" altLang="zh-TW" sz="13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B01F9BC7-CA21-43FC-BCC6-AAFC645496CA}" type="slidenum">
              <a:rPr lang="en-US" altLang="zh-TW" sz="1300">
                <a:latin typeface="Times New Roman" pitchFamily="18" charset="0"/>
              </a:rPr>
              <a:pPr algn="r" defTabSz="1006316"/>
              <a:t>46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2164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3F785712-4849-4C20-9E3D-A20FED62B68D}" type="slidenum">
              <a:rPr lang="en-US" altLang="zh-TW" sz="1300"/>
              <a:pPr algn="r" defTabSz="1001285"/>
              <a:t>46</a:t>
            </a:fld>
            <a:endParaRPr lang="en-US" altLang="zh-TW" sz="1300"/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146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編號版面配置區 6"/>
          <p:cNvSpPr txBox="1">
            <a:spLocks noGrp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34F62E23-11E0-4E23-82A0-72C4DDBFE207}" type="slidenum">
              <a:rPr lang="zh-TW" altLang="en-US" sz="1300"/>
              <a:pPr algn="r"/>
              <a:t>47</a:t>
            </a:fld>
            <a:endParaRPr lang="en-US" altLang="zh-TW" sz="130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903292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2287E5CC-C6C6-4539-8437-7012AE18ADDD}" type="slidenum">
              <a:rPr lang="en-US" altLang="zh-TW" sz="1300">
                <a:latin typeface="Times New Roman" pitchFamily="18" charset="0"/>
              </a:rPr>
              <a:pPr algn="r" defTabSz="1006316"/>
              <a:t>47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1140" name="Rectangle 7"/>
          <p:cNvSpPr txBox="1">
            <a:spLocks noGrp="1" noChangeArrowheads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F7D7900D-DE4C-4330-BCEC-A8F3F38AB2FA}" type="slidenum">
              <a:rPr lang="en-US" altLang="zh-TW" sz="1300"/>
              <a:pPr algn="r" defTabSz="1001285"/>
              <a:t>47</a:t>
            </a:fld>
            <a:endParaRPr lang="en-US" altLang="zh-TW" sz="1300"/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7" y="4757150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725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CA4003C7-0F4C-4A9D-86B2-4DD53F738E19}" type="slidenum">
              <a:rPr lang="zh-TW" altLang="en-US" sz="1300"/>
              <a:pPr algn="r"/>
              <a:t>48</a:t>
            </a:fld>
            <a:endParaRPr lang="en-US" altLang="zh-TW" sz="13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5407B7A9-6C1D-4547-85E4-577933B9DB0B}" type="slidenum">
              <a:rPr lang="en-US" altLang="zh-TW" sz="1300">
                <a:latin typeface="Times New Roman" pitchFamily="18" charset="0"/>
              </a:rPr>
              <a:pPr algn="r" defTabSz="1006316"/>
              <a:t>48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DBAD372B-92CB-432B-A1A0-FF1A9F5803C7}" type="slidenum">
              <a:rPr lang="en-US" altLang="zh-TW" sz="1300"/>
              <a:pPr algn="r" defTabSz="1001285"/>
              <a:t>48</a:t>
            </a:fld>
            <a:endParaRPr lang="en-US" altLang="zh-TW" sz="1300"/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014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6913" y="817563"/>
            <a:ext cx="5435600" cy="4078287"/>
          </a:xfrm>
          <a:ln/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>
          <a:xfrm>
            <a:off x="688816" y="4758889"/>
            <a:ext cx="5512125" cy="4508421"/>
          </a:xfrm>
          <a:noFill/>
          <a:ln/>
        </p:spPr>
        <p:txBody>
          <a:bodyPr lIns="95852" tIns="47926" rIns="95852" bIns="47926"/>
          <a:lstStyle/>
          <a:p>
            <a:pPr defTabSz="516576"/>
            <a:r>
              <a:rPr lang="zh-TW" altLang="en-US"/>
              <a:t> </a:t>
            </a:r>
          </a:p>
        </p:txBody>
      </p:sp>
      <p:sp>
        <p:nvSpPr>
          <p:cNvPr id="89092" name="投影片編號版面配置區 3"/>
          <p:cNvSpPr txBox="1">
            <a:spLocks noGrp="1"/>
          </p:cNvSpPr>
          <p:nvPr/>
        </p:nvSpPr>
        <p:spPr bwMode="auto">
          <a:xfrm>
            <a:off x="3865025" y="10330060"/>
            <a:ext cx="2960954" cy="54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847" tIns="51923" rIns="103847" bIns="51923" anchor="b"/>
          <a:lstStyle/>
          <a:p>
            <a:pPr algn="r"/>
            <a:fld id="{02D6870D-04FB-4936-A093-ABFD79FC9DCD}" type="slidenum">
              <a:rPr lang="zh-TW" altLang="en-US">
                <a:latin typeface="Calibri" pitchFamily="34" charset="0"/>
              </a:rPr>
              <a:pPr algn="r"/>
              <a:t>55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89093" name="日期版面配置區 1"/>
          <p:cNvSpPr txBox="1">
            <a:spLocks noGrp="1"/>
          </p:cNvSpPr>
          <p:nvPr/>
        </p:nvSpPr>
        <p:spPr bwMode="auto">
          <a:xfrm>
            <a:off x="3901698" y="0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2" tIns="47926" rIns="95852" bIns="47926"/>
          <a:lstStyle/>
          <a:p>
            <a:pPr algn="r"/>
            <a:endParaRPr lang="zh-TW" altLang="en-US" sz="1300"/>
          </a:p>
        </p:txBody>
      </p:sp>
      <p:sp>
        <p:nvSpPr>
          <p:cNvPr id="89094" name="投影片編號版面配置區 2"/>
          <p:cNvSpPr txBox="1">
            <a:spLocks noGrp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2" tIns="47926" rIns="95852" bIns="47926" anchor="b"/>
          <a:lstStyle/>
          <a:p>
            <a:pPr algn="r"/>
            <a:fld id="{760B8EDD-C1A0-444D-8B03-E24D406D1530}" type="slidenum">
              <a:rPr lang="en-US" altLang="zh-TW" sz="1300"/>
              <a:pPr algn="r"/>
              <a:t>55</a:t>
            </a:fld>
            <a:endParaRPr lang="zh-TW" altLang="en-US" sz="1300"/>
          </a:p>
        </p:txBody>
      </p:sp>
    </p:spTree>
    <p:extLst>
      <p:ext uri="{BB962C8B-B14F-4D97-AF65-F5344CB8AC3E}">
        <p14:creationId xmlns:p14="http://schemas.microsoft.com/office/powerpoint/2010/main" val="361186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6913" y="817563"/>
            <a:ext cx="5435600" cy="4078287"/>
          </a:xfrm>
          <a:ln/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>
          <a:xfrm>
            <a:off x="688816" y="4758889"/>
            <a:ext cx="5512125" cy="4508421"/>
          </a:xfrm>
          <a:noFill/>
          <a:ln/>
        </p:spPr>
        <p:txBody>
          <a:bodyPr lIns="95852" tIns="47926" rIns="95852" bIns="47926"/>
          <a:lstStyle/>
          <a:p>
            <a:pPr defTabSz="516576"/>
            <a:r>
              <a:rPr lang="zh-TW" altLang="en-US"/>
              <a:t> </a:t>
            </a:r>
          </a:p>
        </p:txBody>
      </p:sp>
      <p:sp>
        <p:nvSpPr>
          <p:cNvPr id="89092" name="投影片編號版面配置區 3"/>
          <p:cNvSpPr txBox="1">
            <a:spLocks noGrp="1"/>
          </p:cNvSpPr>
          <p:nvPr/>
        </p:nvSpPr>
        <p:spPr bwMode="auto">
          <a:xfrm>
            <a:off x="3865025" y="10330060"/>
            <a:ext cx="2960954" cy="54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847" tIns="51923" rIns="103847" bIns="51923" anchor="b"/>
          <a:lstStyle/>
          <a:p>
            <a:pPr algn="r"/>
            <a:fld id="{02D6870D-04FB-4936-A093-ABFD79FC9DCD}" type="slidenum">
              <a:rPr lang="zh-TW" altLang="en-US">
                <a:latin typeface="Calibri" pitchFamily="34" charset="0"/>
              </a:rPr>
              <a:pPr algn="r"/>
              <a:t>56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89093" name="日期版面配置區 1"/>
          <p:cNvSpPr txBox="1">
            <a:spLocks noGrp="1"/>
          </p:cNvSpPr>
          <p:nvPr/>
        </p:nvSpPr>
        <p:spPr bwMode="auto">
          <a:xfrm>
            <a:off x="3901698" y="0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2" tIns="47926" rIns="95852" bIns="47926"/>
          <a:lstStyle/>
          <a:p>
            <a:pPr algn="r"/>
            <a:endParaRPr lang="zh-TW" altLang="en-US" sz="1300"/>
          </a:p>
        </p:txBody>
      </p:sp>
      <p:sp>
        <p:nvSpPr>
          <p:cNvPr id="89094" name="投影片編號版面配置區 2"/>
          <p:cNvSpPr txBox="1">
            <a:spLocks noGrp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2" tIns="47926" rIns="95852" bIns="47926" anchor="b"/>
          <a:lstStyle/>
          <a:p>
            <a:pPr algn="r"/>
            <a:fld id="{760B8EDD-C1A0-444D-8B03-E24D406D1530}" type="slidenum">
              <a:rPr lang="en-US" altLang="zh-TW" sz="1300"/>
              <a:pPr algn="r"/>
              <a:t>56</a:t>
            </a:fld>
            <a:endParaRPr lang="zh-TW" altLang="en-US" sz="1300"/>
          </a:p>
        </p:txBody>
      </p:sp>
    </p:spTree>
    <p:extLst>
      <p:ext uri="{BB962C8B-B14F-4D97-AF65-F5344CB8AC3E}">
        <p14:creationId xmlns:p14="http://schemas.microsoft.com/office/powerpoint/2010/main" val="29191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Shape 639">
            <a:extLst>
              <a:ext uri="{FF2B5EF4-FFF2-40B4-BE49-F238E27FC236}">
                <a16:creationId xmlns:a16="http://schemas.microsoft.com/office/drawing/2014/main" xmlns="" id="{56CEA35D-FF3B-4B6E-B587-8010D4945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4343400"/>
            <a:ext cx="54927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27" tIns="87527" rIns="87527" bIns="87527" anchor="ctr"/>
          <a:lstStyle/>
          <a:p>
            <a:endParaRPr lang="zh-TW" altLang="zh-TW"/>
          </a:p>
        </p:txBody>
      </p:sp>
      <p:sp>
        <p:nvSpPr>
          <p:cNvPr id="510979" name="Shape 640">
            <a:extLst>
              <a:ext uri="{FF2B5EF4-FFF2-40B4-BE49-F238E27FC236}">
                <a16:creationId xmlns:a16="http://schemas.microsoft.com/office/drawing/2014/main" xmlns="" id="{B6D9254F-116A-407E-8C50-B85092A0A7B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3368455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41370-E4F3-4B82-8FC5-75F696EC6138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89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954D849C-7770-404F-A7CC-CFC014AD4F3A}" type="slidenum">
              <a:rPr lang="en-US" altLang="zh-TW" sz="1200">
                <a:solidFill>
                  <a:prstClr val="black"/>
                </a:solidFill>
                <a:ea typeface="華康儷特圓" pitchFamily="49" charset="-120"/>
              </a:rPr>
              <a:pPr algn="r" eaLnBrk="1" hangingPunct="1"/>
              <a:t>58</a:t>
            </a:fld>
            <a:endParaRPr lang="en-US" altLang="zh-TW" sz="1200">
              <a:solidFill>
                <a:prstClr val="black"/>
              </a:solidFill>
              <a:ea typeface="華康儷特圓" pitchFamily="49" charset="-12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>
              <a:latin typeface="Arial" pitchFamily="34" charset="0"/>
            </a:endParaRPr>
          </a:p>
        </p:txBody>
      </p:sp>
      <p:sp>
        <p:nvSpPr>
          <p:cNvPr id="88069" name="投影片編號版面配置區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76042433-0528-4584-B436-9BB1E38632BC}" type="slidenum">
              <a:rPr kumimoji="0" lang="zh-TW" altLang="en-US" sz="12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58</a:t>
            </a:fld>
            <a:endParaRPr kumimoji="0" lang="en-US" altLang="zh-TW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8070" name="日期版面配置區 1"/>
          <p:cNvSpPr txBox="1">
            <a:spLocks noGrp="1"/>
          </p:cNvSpPr>
          <p:nvPr/>
        </p:nvSpPr>
        <p:spPr bwMode="auto">
          <a:xfrm>
            <a:off x="3883852" y="0"/>
            <a:ext cx="2972547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endParaRPr kumimoji="0" lang="zh-TW" alt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13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902542" y="9515615"/>
            <a:ext cx="2984013" cy="50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7" tIns="48284" rIns="96567" bIns="48284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954D849C-7770-404F-A7CC-CFC014AD4F3A}" type="slidenum">
              <a:rPr lang="en-US" altLang="zh-TW" sz="1300">
                <a:solidFill>
                  <a:prstClr val="black"/>
                </a:solidFill>
                <a:ea typeface="華康儷特圓" pitchFamily="49" charset="-120"/>
              </a:rPr>
              <a:pPr algn="r" eaLnBrk="1" hangingPunct="1"/>
              <a:t>59</a:t>
            </a:fld>
            <a:endParaRPr lang="en-US" altLang="zh-TW" sz="1300">
              <a:solidFill>
                <a:prstClr val="black"/>
              </a:solidFill>
              <a:ea typeface="華康儷特圓" pitchFamily="49" charset="-12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>
              <a:latin typeface="Arial" pitchFamily="34" charset="0"/>
            </a:endParaRPr>
          </a:p>
        </p:txBody>
      </p:sp>
      <p:sp>
        <p:nvSpPr>
          <p:cNvPr id="88069" name="投影片編號版面配置區 3"/>
          <p:cNvSpPr txBox="1">
            <a:spLocks noGrp="1"/>
          </p:cNvSpPr>
          <p:nvPr/>
        </p:nvSpPr>
        <p:spPr bwMode="auto">
          <a:xfrm>
            <a:off x="3900935" y="9515615"/>
            <a:ext cx="2985621" cy="50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6" tIns="48303" rIns="96606" bIns="48303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76042433-0528-4584-B436-9BB1E38632BC}" type="slidenum">
              <a:rPr kumimoji="0" lang="zh-TW" altLang="en-US" sz="13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59</a:t>
            </a:fld>
            <a:endParaRPr kumimoji="0" lang="en-US" altLang="zh-TW" sz="13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8070" name="日期版面配置區 1"/>
          <p:cNvSpPr txBox="1">
            <a:spLocks noGrp="1"/>
          </p:cNvSpPr>
          <p:nvPr/>
        </p:nvSpPr>
        <p:spPr bwMode="auto">
          <a:xfrm>
            <a:off x="3900935" y="0"/>
            <a:ext cx="2985621" cy="50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6" tIns="48303" rIns="96606" bIns="48303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endParaRPr kumimoji="0" lang="zh-TW" altLang="en-US" sz="13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978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41370-E4F3-4B82-8FC5-75F696EC6138}" type="slidenum">
              <a:rPr lang="en-US" altLang="zh-TW" smtClean="0"/>
              <a:pPr>
                <a:defRPr/>
              </a:pPr>
              <a:t>60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6579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41370-E4F3-4B82-8FC5-75F696EC6138}" type="slidenum">
              <a:rPr lang="en-US" altLang="zh-TW" smtClean="0"/>
              <a:pPr>
                <a:defRPr/>
              </a:pPr>
              <a:t>63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1107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398" name="Google Shape;3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2693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4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448" name="Google Shape;4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78910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1" name="Google Shape;1501;p10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502" name="Google Shape;1502;p101:notes"/>
          <p:cNvSpPr txBox="1">
            <a:spLocks noGrp="1"/>
          </p:cNvSpPr>
          <p:nvPr>
            <p:ph type="sldNum" idx="12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981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1" name="Google Shape;1501;p10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502" name="Google Shape;1502;p101:notes"/>
          <p:cNvSpPr txBox="1">
            <a:spLocks noGrp="1"/>
          </p:cNvSpPr>
          <p:nvPr>
            <p:ph type="sldNum" idx="12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87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hape 184">
            <a:extLst>
              <a:ext uri="{FF2B5EF4-FFF2-40B4-BE49-F238E27FC236}">
                <a16:creationId xmlns:a16="http://schemas.microsoft.com/office/drawing/2014/main" xmlns="" id="{AE587545-2DB1-4D5A-92C6-76F4904CEB0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35523" name="Shape 185">
            <a:extLst>
              <a:ext uri="{FF2B5EF4-FFF2-40B4-BE49-F238E27FC236}">
                <a16:creationId xmlns:a16="http://schemas.microsoft.com/office/drawing/2014/main" xmlns="" id="{05C6F9CE-C8DA-4596-966F-DB2338BB55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6275" y="4714875"/>
            <a:ext cx="544512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10" tIns="45355" rIns="90710" bIns="4535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r>
              <a:rPr lang="zh-TW" altLang="en-US" sz="17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如果八、九年級的家長尚未看過這本手冊，可詢問導師或學校輔導處。</a:t>
            </a:r>
          </a:p>
          <a:p>
            <a:endParaRPr lang="zh-TW" altLang="zh-TW"/>
          </a:p>
        </p:txBody>
      </p:sp>
      <p:sp>
        <p:nvSpPr>
          <p:cNvPr id="235524" name="Shape 186">
            <a:extLst>
              <a:ext uri="{FF2B5EF4-FFF2-40B4-BE49-F238E27FC236}">
                <a16:creationId xmlns:a16="http://schemas.microsoft.com/office/drawing/2014/main" xmlns="" id="{3B5C1BE4-874C-4BAD-AC5E-F2696D9DCD3B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0" tIns="45355" rIns="90710" bIns="45355" anchor="b"/>
          <a:lstStyle>
            <a:lvl1pPr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9pPr>
          </a:lstStyle>
          <a:p>
            <a:pPr algn="r">
              <a:buSzPct val="25000"/>
            </a:pPr>
            <a:r>
              <a:rPr lang="zh-TW" altLang="zh-TW" sz="12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015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1" lang="zh-TW" altLang="en-US">
              <a:ea typeface="新細明體" pitchFamily="18" charset="-120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E6C01B-45F8-4229-A503-EBA19DD74B60}" type="slidenum">
              <a:rPr lang="zh-CN" altLang="en-US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341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8850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1173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2583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8058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>
              <a:spcBef>
                <a:spcPts val="380"/>
              </a:spcBef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500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6A0FB-02D4-476C-8465-78CD0DE2FEC2}" type="datetime1">
              <a:rPr lang="zh-TW" altLang="en-US"/>
              <a:pPr>
                <a:defRPr/>
              </a:pPr>
              <a:t>2024/3/8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B1008-A5CC-431D-A378-F766904F58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76640-06A2-445E-957F-D1157100A248}" type="datetime1">
              <a:rPr lang="zh-TW" altLang="en-US"/>
              <a:pPr>
                <a:defRPr/>
              </a:pPr>
              <a:t>2024/3/8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F416-1F0B-4D3B-9362-AA63006C4F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E4530-692E-4195-9E53-786765A25759}" type="datetime1">
              <a:rPr lang="zh-TW" altLang="en-US"/>
              <a:pPr>
                <a:defRPr/>
              </a:pPr>
              <a:t>2024/3/8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52EBB-9C10-4152-B3D9-949F2B4EED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782B2-8295-41C9-AF48-6953CE830C26}" type="datetime1">
              <a:rPr lang="zh-TW" altLang="en-US"/>
              <a:pPr>
                <a:defRPr/>
              </a:pPr>
              <a:t>2024/3/8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7D5B-A2CE-4E9A-891D-2AEA0FEAAA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標題，文字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圖表版面配置區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2A93F-2356-43B3-9883-4080FD5ED177}" type="datetime1">
              <a:rPr lang="zh-TW" altLang="en-US"/>
              <a:pPr>
                <a:defRPr/>
              </a:pPr>
              <a:t>2024/3/8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7AD67-AF25-4E6F-B19C-5A27094717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71146-4781-4528-B699-4BC3454ADCE0}" type="datetime1">
              <a:rPr lang="zh-TW" altLang="en-US"/>
              <a:pPr>
                <a:defRPr/>
              </a:pPr>
              <a:t>2024/3/8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2C251-DEBF-426A-94DC-F987CDC5A3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320C0-042B-4B82-B26D-0A968B8E9836}" type="datetime1">
              <a:rPr lang="zh-TW" altLang="en-US"/>
              <a:pPr>
                <a:defRPr/>
              </a:pPr>
              <a:t>2024/3/8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ECC16-F396-4168-8C86-03E8B00698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1234669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6385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467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12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28FD-2B7B-47EB-AD24-2C69F54343A3}" type="datetime1">
              <a:rPr lang="zh-TW" altLang="en-US"/>
              <a:pPr>
                <a:defRPr/>
              </a:pPr>
              <a:t>2024/3/8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D4324-0639-4B95-9197-0694AF3EC1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B1F31-42E9-4ACF-83BA-85CBADDD2126}" type="datetime1">
              <a:rPr lang="zh-TW" altLang="en-US"/>
              <a:pPr>
                <a:defRPr/>
              </a:pPr>
              <a:t>2024/3/8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66A7D-32FB-40E9-AA96-22E1C728D5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E49EB-96D6-4DBC-81F6-00EB64B3F52C}" type="datetime1">
              <a:rPr lang="zh-TW" altLang="en-US"/>
              <a:pPr>
                <a:defRPr/>
              </a:pPr>
              <a:t>2024/3/8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991DD-663C-48E7-8822-310FF128D0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A667A-0C94-4978-9CD4-A0115500B066}" type="datetime1">
              <a:rPr lang="zh-TW" altLang="en-US"/>
              <a:pPr>
                <a:defRPr/>
              </a:pPr>
              <a:t>2024/3/8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06915-B9DC-4002-A062-0A1FA076AF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5DB2-C3F6-4116-87B4-177C664449EB}" type="datetime1">
              <a:rPr lang="zh-TW" altLang="en-US"/>
              <a:pPr>
                <a:defRPr/>
              </a:pPr>
              <a:t>2024/3/8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CB147-1AD3-4A56-8AF4-1233A699F4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014DF-E2E3-41D4-A6D5-B6CD1EB70825}" type="datetime1">
              <a:rPr lang="zh-TW" altLang="en-US"/>
              <a:pPr>
                <a:defRPr/>
              </a:pPr>
              <a:t>2024/3/8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F18D5-A645-43E9-9A17-8BE5B0EED2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F7BE6-3F18-4A05-9E05-D2FAE2EA1DFA}" type="datetime1">
              <a:rPr lang="zh-TW" altLang="en-US"/>
              <a:pPr>
                <a:defRPr/>
              </a:pPr>
              <a:t>2024/3/8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FE338-190D-4AAF-942A-8654049740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8281F-95C0-4620-BE2D-9FA97322BA02}" type="datetime1">
              <a:rPr lang="zh-TW" altLang="en-US"/>
              <a:pPr>
                <a:defRPr/>
              </a:pPr>
              <a:t>2024/3/8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5CD21-08C9-4C2D-A33F-E09BF8513B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4013CD6-AFBE-4167-A2AE-AE241DC4FC5F}" type="datetime1">
              <a:rPr lang="zh-TW" altLang="en-US"/>
              <a:pPr>
                <a:defRPr/>
              </a:pPr>
              <a:t>2024/3/8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618F77-D4B2-409B-A9A6-125CAAB569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  <p:sldLayoutId id="2147483664" r:id="rId16"/>
    <p:sldLayoutId id="2147483665" r:id="rId17"/>
    <p:sldLayoutId id="2147483666" r:id="rId18"/>
    <p:sldLayoutId id="2147483667" r:id="rId19"/>
  </p:sldLayoutIdLst>
  <p:transition advTm="5000">
    <p:cut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e.moe.edu.tw/junior/search/" TargetMode="External"/><Relationship Id="rId2" Type="http://schemas.openxmlformats.org/officeDocument/2006/relationships/hyperlink" Target="https://school.tp.edu.tw/Login.actio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me.moe.edu.tw/junior/search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fif"/><Relationship Id="rId4" Type="http://schemas.openxmlformats.org/officeDocument/2006/relationships/image" Target="../media/image40.jf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f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7.jfif"/><Relationship Id="rId4" Type="http://schemas.openxmlformats.org/officeDocument/2006/relationships/image" Target="../media/image4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5"/>
            <a:ext cx="6336704" cy="1152128"/>
          </a:xfrm>
          <a:prstGeom prst="rect">
            <a:avLst/>
          </a:prstGeom>
          <a:solidFill>
            <a:schemeClr val="accent1"/>
          </a:solidFill>
          <a:ln w="127000" cmpd="thickThin">
            <a:solidFill>
              <a:srgbClr val="9900FF"/>
            </a:solidFill>
          </a:ln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074081" y="4681476"/>
            <a:ext cx="29958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陳裕宏主講</a:t>
            </a:r>
            <a:endParaRPr lang="zh-TW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194" name="AutoShape 2" descr="ãæ¿å¤§éä¸­åç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" name="AutoShape 4" descr="ãæ¿å¤§éä¸­åç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4A79A714-8B92-4522-B2D0-01C89F744B64}"/>
              </a:ext>
            </a:extLst>
          </p:cNvPr>
          <p:cNvSpPr/>
          <p:nvPr/>
        </p:nvSpPr>
        <p:spPr>
          <a:xfrm>
            <a:off x="1555661" y="1564812"/>
            <a:ext cx="603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113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學年度適性入學</a:t>
            </a:r>
            <a:endParaRPr lang="zh-TW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418910" y="4005064"/>
            <a:ext cx="43061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zh-TW" sz="4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2024/03/15</a:t>
            </a:r>
            <a:r>
              <a:rPr lang="zh-TW" altLang="en-US" sz="4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家長</a:t>
            </a:r>
            <a:r>
              <a:rPr lang="zh-TW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場</a:t>
            </a:r>
            <a:endParaRPr lang="zh-TW" altLang="en-US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1248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93613" y="509636"/>
            <a:ext cx="80372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TW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itchFamily="18" charset="0"/>
              </a:rPr>
              <a:t>會考</a:t>
            </a:r>
            <a:r>
              <a:rPr lang="en-US" altLang="zh-TW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itchFamily="18" charset="0"/>
              </a:rPr>
              <a:t>vs.</a:t>
            </a:r>
            <a:r>
              <a:rPr lang="zh-TW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itchFamily="18" charset="0"/>
              </a:rPr>
              <a:t>入學管道</a:t>
            </a:r>
            <a:endParaRPr lang="en-US" altLang="zh-TW" sz="4400" b="1" dirty="0"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10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945" y="1650382"/>
            <a:ext cx="1321023" cy="40011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優先免試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889" y="1650382"/>
            <a:ext cx="1284887" cy="40011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完全免試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137" y="1653119"/>
            <a:ext cx="1326014" cy="40011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分區免試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329" y="1650382"/>
            <a:ext cx="817232" cy="40011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直升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362" y="2489657"/>
            <a:ext cx="960984" cy="40011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技優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363" y="3214117"/>
            <a:ext cx="960984" cy="40011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產特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62" y="3370969"/>
            <a:ext cx="827776" cy="707886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五專</a:t>
            </a:r>
            <a:endParaRPr lang="en-US" altLang="zh-TW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優免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62" y="4732317"/>
            <a:ext cx="827776" cy="707886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五專</a:t>
            </a:r>
            <a:endParaRPr lang="en-US" altLang="zh-TW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聯免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2051720" y="3325964"/>
            <a:ext cx="1296144" cy="754214"/>
          </a:xfrm>
          <a:prstGeom prst="ellipse">
            <a:avLst/>
          </a:prstGeom>
          <a:solidFill>
            <a:srgbClr val="9900FF"/>
          </a:solidFill>
          <a:ln w="381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不採計</a:t>
            </a:r>
            <a:endParaRPr lang="zh-TW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4076328" y="3324641"/>
            <a:ext cx="1296144" cy="754214"/>
          </a:xfrm>
          <a:prstGeom prst="ellipse">
            <a:avLst/>
          </a:prstGeom>
          <a:solidFill>
            <a:srgbClr val="9900FF"/>
          </a:solidFill>
          <a:ln w="381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當門檻</a:t>
            </a:r>
            <a:endParaRPr lang="zh-TW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6100936" y="3307647"/>
            <a:ext cx="1296144" cy="754214"/>
          </a:xfrm>
          <a:prstGeom prst="ellipse">
            <a:avLst/>
          </a:prstGeom>
          <a:solidFill>
            <a:srgbClr val="9900FF"/>
          </a:solidFill>
          <a:ln w="381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當積分</a:t>
            </a:r>
            <a:endParaRPr lang="zh-TW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906" y="4908905"/>
            <a:ext cx="960984" cy="707886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技術型</a:t>
            </a:r>
            <a:endParaRPr lang="en-US" altLang="zh-TW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獨招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362" y="3920653"/>
            <a:ext cx="960984" cy="707886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實用技能學程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889" y="5923217"/>
            <a:ext cx="960984" cy="400110"/>
          </a:xfrm>
          <a:prstGeom prst="rect">
            <a:avLst/>
          </a:prstGeom>
          <a:solidFill>
            <a:srgbClr val="CCE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科學班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97" y="5935809"/>
            <a:ext cx="1239308" cy="400110"/>
          </a:xfrm>
          <a:prstGeom prst="rect">
            <a:avLst/>
          </a:prstGeom>
          <a:solidFill>
            <a:srgbClr val="CCE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專業群科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743" y="5935809"/>
            <a:ext cx="960984" cy="400110"/>
          </a:xfrm>
          <a:prstGeom prst="rect">
            <a:avLst/>
          </a:prstGeom>
          <a:solidFill>
            <a:srgbClr val="CCE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體育班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775" y="5941305"/>
            <a:ext cx="960984" cy="400110"/>
          </a:xfrm>
          <a:prstGeom prst="rect">
            <a:avLst/>
          </a:prstGeom>
          <a:solidFill>
            <a:srgbClr val="CCE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藝才班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629" y="5928713"/>
            <a:ext cx="1681064" cy="400110"/>
          </a:xfrm>
          <a:prstGeom prst="rect">
            <a:avLst/>
          </a:prstGeom>
          <a:solidFill>
            <a:srgbClr val="99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學科特招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燕尾形向右箭號 2"/>
          <p:cNvSpPr/>
          <p:nvPr/>
        </p:nvSpPr>
        <p:spPr>
          <a:xfrm rot="4020000">
            <a:off x="5324776" y="2662230"/>
            <a:ext cx="1274983" cy="106892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燕尾形向右箭號 29"/>
          <p:cNvSpPr/>
          <p:nvPr/>
        </p:nvSpPr>
        <p:spPr>
          <a:xfrm rot="7080000">
            <a:off x="2689880" y="2677416"/>
            <a:ext cx="1274983" cy="106892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燕尾形向右箭號 30"/>
          <p:cNvSpPr/>
          <p:nvPr/>
        </p:nvSpPr>
        <p:spPr>
          <a:xfrm rot="1740000" flipV="1">
            <a:off x="3526874" y="2757155"/>
            <a:ext cx="2680536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燕尾形向右箭號 31"/>
          <p:cNvSpPr/>
          <p:nvPr/>
        </p:nvSpPr>
        <p:spPr>
          <a:xfrm rot="4020000">
            <a:off x="1532207" y="2662229"/>
            <a:ext cx="1274983" cy="106892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燕尾形向右箭號 32"/>
          <p:cNvSpPr/>
          <p:nvPr/>
        </p:nvSpPr>
        <p:spPr>
          <a:xfrm rot="5400000">
            <a:off x="6331870" y="2629318"/>
            <a:ext cx="1075947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燕尾形向右箭號 33"/>
          <p:cNvSpPr/>
          <p:nvPr/>
        </p:nvSpPr>
        <p:spPr>
          <a:xfrm rot="10800000">
            <a:off x="7465075" y="3670912"/>
            <a:ext cx="228528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燕尾形向右箭號 34"/>
          <p:cNvSpPr/>
          <p:nvPr/>
        </p:nvSpPr>
        <p:spPr>
          <a:xfrm rot="14100000">
            <a:off x="7073164" y="4285725"/>
            <a:ext cx="798857" cy="1098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燕尾形向右箭號 35"/>
          <p:cNvSpPr/>
          <p:nvPr/>
        </p:nvSpPr>
        <p:spPr>
          <a:xfrm rot="13500000" flipV="1">
            <a:off x="4671884" y="4950161"/>
            <a:ext cx="2414242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燕尾形向右箭號 36"/>
          <p:cNvSpPr/>
          <p:nvPr/>
        </p:nvSpPr>
        <p:spPr>
          <a:xfrm rot="14460000" flipV="1">
            <a:off x="4451615" y="4950160"/>
            <a:ext cx="1859041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燕尾形向右箭號 37"/>
          <p:cNvSpPr/>
          <p:nvPr/>
        </p:nvSpPr>
        <p:spPr>
          <a:xfrm rot="16500000" flipV="1">
            <a:off x="3834127" y="4936518"/>
            <a:ext cx="1647888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燕尾形向右箭號 38"/>
          <p:cNvSpPr/>
          <p:nvPr/>
        </p:nvSpPr>
        <p:spPr>
          <a:xfrm rot="15780000" flipV="1">
            <a:off x="2156953" y="4950160"/>
            <a:ext cx="1647888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燕尾形向右箭號 39"/>
          <p:cNvSpPr/>
          <p:nvPr/>
        </p:nvSpPr>
        <p:spPr>
          <a:xfrm rot="17400000" flipV="1">
            <a:off x="1436724" y="4941191"/>
            <a:ext cx="1647888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燕尾形向右箭號 40"/>
          <p:cNvSpPr/>
          <p:nvPr/>
        </p:nvSpPr>
        <p:spPr>
          <a:xfrm rot="18660000" flipV="1">
            <a:off x="1401247" y="4601853"/>
            <a:ext cx="1240876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燕尾形向右箭號 41"/>
          <p:cNvSpPr/>
          <p:nvPr/>
        </p:nvSpPr>
        <p:spPr>
          <a:xfrm rot="-840000" flipV="1">
            <a:off x="1582257" y="4546281"/>
            <a:ext cx="4741328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燕尾形向右箭號 42"/>
          <p:cNvSpPr/>
          <p:nvPr/>
        </p:nvSpPr>
        <p:spPr>
          <a:xfrm rot="20160000" flipV="1">
            <a:off x="1587526" y="4051196"/>
            <a:ext cx="552766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燕尾形向右箭號 43"/>
          <p:cNvSpPr/>
          <p:nvPr/>
        </p:nvSpPr>
        <p:spPr>
          <a:xfrm rot="22500000" flipV="1">
            <a:off x="1617571" y="3431053"/>
            <a:ext cx="404214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燕尾形向右箭號 44"/>
          <p:cNvSpPr/>
          <p:nvPr/>
        </p:nvSpPr>
        <p:spPr>
          <a:xfrm rot="24540000" flipV="1">
            <a:off x="1465557" y="2974461"/>
            <a:ext cx="866916" cy="1080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62" y="2103269"/>
            <a:ext cx="827776" cy="707886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五專</a:t>
            </a:r>
            <a:endParaRPr lang="en-US" altLang="zh-TW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defRPr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完免</a:t>
            </a:r>
            <a:endParaRPr lang="zh-TW" alt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" name="燕尾形向右箭號 46"/>
          <p:cNvSpPr/>
          <p:nvPr/>
        </p:nvSpPr>
        <p:spPr>
          <a:xfrm rot="10020000">
            <a:off x="3331633" y="2936007"/>
            <a:ext cx="4369748" cy="109800"/>
          </a:xfrm>
          <a:prstGeom prst="notchedRightArrow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3520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-21590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822749" y="1621738"/>
            <a:ext cx="7928496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zh-TW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特色</a:t>
            </a:r>
            <a:r>
              <a:rPr lang="zh-TW" alt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招生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｢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術科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｣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考試</a:t>
            </a: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  <a:cs typeface="華康儷中黑"/>
            </a:endParaRPr>
          </a:p>
          <a:p>
            <a:pPr algn="just">
              <a:defRPr/>
            </a:pP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儷中黑"/>
                <a:cs typeface="華康儷中黑"/>
              </a:rPr>
              <a:t>    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專業群</a:t>
            </a:r>
            <a:r>
              <a:rPr lang="zh-TW" altLang="zh-TW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科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甄選入學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algn="just">
              <a:defRPr/>
            </a:pP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   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科  學  班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甄選入學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algn="just">
              <a:defRPr/>
            </a:pP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   運動績優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甄選入學：體育班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or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運動優良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algn="just">
              <a:defRPr/>
            </a:pP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儷中黑"/>
                <a:cs typeface="華康儷中黑"/>
              </a:rPr>
              <a:t>    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藝  才  班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甄選入學：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美術班、音樂班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、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舞蹈班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、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戲劇班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   七年一貫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甄選入學：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美術、音樂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、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舞蹈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algn="just">
              <a:spcBef>
                <a:spcPts val="600"/>
              </a:spcBef>
              <a:defRPr/>
            </a:pPr>
            <a:r>
              <a:rPr lang="zh-TW" alt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特色招生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｢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學科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｣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考試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   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考試分發入學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技術</a:t>
            </a:r>
            <a:r>
              <a:rPr lang="zh-TW" alt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型高中免試獨招</a:t>
            </a:r>
            <a:r>
              <a:rPr lang="en-US" altLang="zh-TW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(</a:t>
            </a:r>
            <a:r>
              <a:rPr lang="en-US" altLang="zh-TW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華康儷中黑"/>
              </a:rPr>
              <a:t>｢</a:t>
            </a: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面試</a:t>
            </a:r>
            <a:r>
              <a:rPr lang="en-US" altLang="zh-TW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華康儷中黑"/>
              </a:rPr>
              <a:t>｣ </a:t>
            </a: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、</a:t>
            </a:r>
            <a:r>
              <a:rPr lang="en-US" altLang="zh-TW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華康儷中黑"/>
              </a:rPr>
              <a:t> </a:t>
            </a:r>
            <a:r>
              <a:rPr lang="en-US" altLang="zh-TW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華康儷中黑"/>
              </a:rPr>
              <a:t>｢</a:t>
            </a: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書審</a:t>
            </a:r>
            <a:r>
              <a:rPr lang="en-US" altLang="zh-TW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華康儷中黑"/>
              </a:rPr>
              <a:t>｣</a:t>
            </a:r>
            <a:r>
              <a:rPr lang="en-US" altLang="zh-TW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)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  <a:cs typeface="華康儷中黑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華康儷中黑"/>
              </a:rPr>
              <a:t>實驗高中、私立學校、其它單獨招生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70350099-887C-40AC-B1E6-7BE2849DAF80}"/>
              </a:ext>
            </a:extLst>
          </p:cNvPr>
          <p:cNvSpPr/>
          <p:nvPr/>
        </p:nvSpPr>
        <p:spPr>
          <a:xfrm>
            <a:off x="357158" y="500042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imes New Roman" pitchFamily="18" charset="0"/>
              </a:rPr>
              <a:t>除了會考之外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4881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55170" y="1510695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升學準備</a:t>
            </a:r>
            <a:endParaRPr kumimoji="0" lang="en-US" altLang="zh-TW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</a:t>
            </a:r>
            <a:r>
              <a:rPr kumimoji="0"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方向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2438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553362" y="682639"/>
            <a:ext cx="80372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升學準備的方向</a:t>
            </a:r>
            <a:endParaRPr lang="en-US" altLang="zh-TW" sz="4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13A55C16-D2F9-4E2D-8264-C694F58B6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18" y="3212976"/>
            <a:ext cx="2786063" cy="2786063"/>
          </a:xfrm>
          <a:prstGeom prst="rect">
            <a:avLst/>
          </a:prstGeom>
        </p:spPr>
      </p:pic>
      <p:sp>
        <p:nvSpPr>
          <p:cNvPr id="10" name="矩形 10">
            <a:extLst>
              <a:ext uri="{FF2B5EF4-FFF2-40B4-BE49-F238E27FC236}">
                <a16:creationId xmlns="" xmlns:a16="http://schemas.microsoft.com/office/drawing/2014/main" id="{53A6B777-5AD6-40E8-A3EA-B3E51FDA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968" y="1995261"/>
            <a:ext cx="2786063" cy="1323439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提升個人的</a:t>
            </a:r>
            <a:endParaRPr lang="en-US" altLang="zh-TW" sz="40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defRPr/>
            </a:pPr>
            <a:r>
              <a:rPr lang="zh-TW" alt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基本能力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7FD3EC6-64B7-40FF-9BE2-11C4CC249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362" y="3429000"/>
            <a:ext cx="2724661" cy="1323439"/>
          </a:xfrm>
          <a:prstGeom prst="rect">
            <a:avLst/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選擇適合的</a:t>
            </a:r>
            <a:endParaRPr lang="en-US" altLang="zh-TW" sz="40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defRPr/>
            </a:pPr>
            <a:r>
              <a:rPr lang="zh-TW" alt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學校科系</a:t>
            </a:r>
            <a:endParaRPr lang="zh-TW" altLang="en-US" sz="54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BC34BDF7-6388-4DC8-ABD5-4D0C724E6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979" y="3428999"/>
            <a:ext cx="2724662" cy="1323439"/>
          </a:xfrm>
          <a:prstGeom prst="rect">
            <a:avLst/>
          </a:prstGeom>
          <a:solidFill>
            <a:srgbClr val="CCECFF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選擇適合的</a:t>
            </a:r>
            <a:endParaRPr lang="en-US" altLang="zh-TW" sz="40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defRPr/>
            </a:pPr>
            <a:r>
              <a:rPr lang="zh-TW" alt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升學管道</a:t>
            </a:r>
          </a:p>
        </p:txBody>
      </p:sp>
    </p:spTree>
    <p:extLst>
      <p:ext uri="{BB962C8B-B14F-4D97-AF65-F5344CB8AC3E}">
        <p14:creationId xmlns:p14="http://schemas.microsoft.com/office/powerpoint/2010/main" val="132105908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6" name="Shape 628">
            <a:extLst>
              <a:ext uri="{FF2B5EF4-FFF2-40B4-BE49-F238E27FC236}">
                <a16:creationId xmlns:a16="http://schemas.microsoft.com/office/drawing/2014/main" xmlns="" id="{678A3195-34DC-4795-BCD7-BBA0B951F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869" y="1383756"/>
            <a:ext cx="7216784" cy="746125"/>
          </a:xfrm>
          <a:prstGeom prst="rect">
            <a:avLst/>
          </a:prstGeom>
          <a:solidFill>
            <a:srgbClr val="FFFFCC"/>
          </a:solidFill>
          <a:ln w="25400">
            <a:solidFill>
              <a:srgbClr val="00800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marL="633413" indent="-6334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SzPct val="25000"/>
            </a:pPr>
            <a:r>
              <a:rPr lang="zh-TW" altLang="zh-TW" sz="2800" b="0" dirty="0" smtClean="0">
                <a:solidFill>
                  <a:srgbClr val="000000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t>完成</a:t>
            </a:r>
            <a:r>
              <a:rPr lang="zh-TW" altLang="zh-TW" sz="2800" b="0" dirty="0">
                <a:solidFill>
                  <a:srgbClr val="000000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t>「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 panose="020B0604020202020204" pitchFamily="34" charset="0"/>
              </a:rPr>
              <a:t>國中學生生涯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 panose="020B0604020202020204" pitchFamily="34" charset="0"/>
              </a:rPr>
              <a:t>發展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 panose="020B0604020202020204" pitchFamily="34" charset="0"/>
              </a:rPr>
              <a:t>紀錄手冊</a:t>
            </a:r>
            <a:r>
              <a:rPr lang="zh-TW" altLang="zh-TW" sz="2800" b="0" dirty="0">
                <a:solidFill>
                  <a:srgbClr val="000000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t>」</a:t>
            </a:r>
          </a:p>
        </p:txBody>
      </p:sp>
      <p:sp>
        <p:nvSpPr>
          <p:cNvPr id="509957" name="Shape 629">
            <a:extLst>
              <a:ext uri="{FF2B5EF4-FFF2-40B4-BE49-F238E27FC236}">
                <a16:creationId xmlns:a16="http://schemas.microsoft.com/office/drawing/2014/main" xmlns="" id="{7DA7D74F-59B9-4E11-819D-3C83C24AB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294" y="3569744"/>
            <a:ext cx="7216784" cy="608013"/>
          </a:xfrm>
          <a:prstGeom prst="rect">
            <a:avLst/>
          </a:prstGeom>
          <a:solidFill>
            <a:srgbClr val="E0B2B1"/>
          </a:solidFill>
          <a:ln w="25400">
            <a:solidFill>
              <a:srgbClr val="00800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SzPct val="25000"/>
            </a:pPr>
            <a:r>
              <a:rPr lang="zh-TW" altLang="zh-TW" sz="3000" b="0" dirty="0" smtClean="0">
                <a:solidFill>
                  <a:srgbClr val="000000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t>認識</a:t>
            </a:r>
            <a:r>
              <a:rPr lang="zh-TW" altLang="zh-TW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基</a:t>
            </a:r>
            <a:r>
              <a:rPr lang="zh-TW" altLang="zh-TW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北區</a:t>
            </a:r>
            <a:r>
              <a:rPr lang="zh-TW" altLang="zh-TW" sz="30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高</a:t>
            </a:r>
            <a:r>
              <a:rPr lang="zh-TW" altLang="en-US" sz="30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級中等學校</a:t>
            </a:r>
            <a:r>
              <a:rPr lang="zh-TW" altLang="zh-TW" sz="30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、五專</a:t>
            </a:r>
            <a:endParaRPr lang="zh-TW" altLang="zh-TW" sz="3000" b="0" dirty="0">
              <a:solidFill>
                <a:srgbClr val="000000"/>
              </a:solidFill>
              <a:effectLst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09958" name="Shape 630">
            <a:extLst>
              <a:ext uri="{FF2B5EF4-FFF2-40B4-BE49-F238E27FC236}">
                <a16:creationId xmlns:a16="http://schemas.microsoft.com/office/drawing/2014/main" xmlns="" id="{B27BC9D7-5212-4AB5-B254-49014D3E2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819" y="4566694"/>
            <a:ext cx="7216784" cy="588963"/>
          </a:xfrm>
          <a:prstGeom prst="rect">
            <a:avLst/>
          </a:prstGeom>
          <a:solidFill>
            <a:srgbClr val="D18D8B"/>
          </a:solidFill>
          <a:ln w="25400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SzPct val="25000"/>
            </a:pPr>
            <a:r>
              <a:rPr lang="zh-TW" altLang="zh-TW" sz="3000" b="0" dirty="0" smtClean="0">
                <a:solidFill>
                  <a:srgbClr val="000000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t>認識</a:t>
            </a:r>
            <a:r>
              <a:rPr lang="zh-TW" altLang="zh-TW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基</a:t>
            </a:r>
            <a:r>
              <a:rPr lang="zh-TW" altLang="zh-TW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北區</a:t>
            </a:r>
            <a:r>
              <a:rPr lang="zh-TW" altLang="zh-TW" sz="30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免試入學及特色</a:t>
            </a:r>
            <a:r>
              <a:rPr lang="zh-TW" altLang="zh-TW" sz="3000" dirty="0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招生</a:t>
            </a:r>
            <a:endParaRPr lang="zh-TW" altLang="zh-TW" sz="3000" b="0" dirty="0">
              <a:solidFill>
                <a:srgbClr val="000000"/>
              </a:solidFill>
              <a:effectLst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09959" name="Shape 631">
            <a:extLst>
              <a:ext uri="{FF2B5EF4-FFF2-40B4-BE49-F238E27FC236}">
                <a16:creationId xmlns:a16="http://schemas.microsoft.com/office/drawing/2014/main" xmlns="" id="{CBCF756A-2DFF-4795-A629-7E6F092C3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294" y="5571581"/>
            <a:ext cx="7218371" cy="576263"/>
          </a:xfrm>
          <a:prstGeom prst="rect">
            <a:avLst/>
          </a:prstGeom>
          <a:solidFill>
            <a:srgbClr val="FFC000"/>
          </a:solidFill>
          <a:ln w="25400">
            <a:solidFill>
              <a:srgbClr val="008000"/>
            </a:solidFill>
            <a:round/>
            <a:headEnd/>
            <a:tailEnd/>
          </a:ln>
        </p:spPr>
        <p:txBody>
          <a:bodyPr lIns="91425" tIns="45700" rIns="91425" bIns="45700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SzPct val="25000"/>
            </a:pPr>
            <a:r>
              <a:rPr lang="zh-TW" altLang="zh-TW" sz="3000" b="0" dirty="0" smtClean="0">
                <a:solidFill>
                  <a:srgbClr val="000000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t>志願</a:t>
            </a:r>
            <a:r>
              <a:rPr lang="zh-TW" altLang="zh-TW" sz="3000" b="0" dirty="0">
                <a:solidFill>
                  <a:srgbClr val="000000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t>選填</a:t>
            </a:r>
          </a:p>
        </p:txBody>
      </p:sp>
      <p:sp>
        <p:nvSpPr>
          <p:cNvPr id="509960" name="Shape 633">
            <a:extLst>
              <a:ext uri="{FF2B5EF4-FFF2-40B4-BE49-F238E27FC236}">
                <a16:creationId xmlns:a16="http://schemas.microsoft.com/office/drawing/2014/main" xmlns="" id="{E5B20F75-D3D9-494E-9C13-8DD4316346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72773" y="2120356"/>
            <a:ext cx="361950" cy="4191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rot="10800000" vert="eaVert"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 b="0">
              <a:solidFill>
                <a:srgbClr val="000000"/>
              </a:solidFill>
              <a:effectLst/>
            </a:endParaRPr>
          </a:p>
        </p:txBody>
      </p:sp>
      <p:sp>
        <p:nvSpPr>
          <p:cNvPr id="509961" name="Shape 634">
            <a:extLst>
              <a:ext uri="{FF2B5EF4-FFF2-40B4-BE49-F238E27FC236}">
                <a16:creationId xmlns:a16="http://schemas.microsoft.com/office/drawing/2014/main" xmlns="" id="{933D1952-8EE1-4896-B767-4A68E0999BC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79123" y="4157119"/>
            <a:ext cx="360363" cy="4191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rot="10800000" vert="eaVert"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 b="0">
              <a:solidFill>
                <a:srgbClr val="000000"/>
              </a:solidFill>
              <a:effectLst/>
            </a:endParaRPr>
          </a:p>
        </p:txBody>
      </p:sp>
      <p:sp>
        <p:nvSpPr>
          <p:cNvPr id="509962" name="Shape 635">
            <a:extLst>
              <a:ext uri="{FF2B5EF4-FFF2-40B4-BE49-F238E27FC236}">
                <a16:creationId xmlns:a16="http://schemas.microsoft.com/office/drawing/2014/main" xmlns="" id="{8761C652-C999-48F0-9BCB-7A83775CE9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80711" y="5154069"/>
            <a:ext cx="361950" cy="4191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rot="10800000" vert="eaVert"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 b="0">
              <a:solidFill>
                <a:srgbClr val="000000"/>
              </a:solidFill>
              <a:effectLst/>
            </a:endParaRPr>
          </a:p>
        </p:txBody>
      </p:sp>
      <p:sp>
        <p:nvSpPr>
          <p:cNvPr id="13" name="Shape 629">
            <a:extLst>
              <a:ext uri="{FF2B5EF4-FFF2-40B4-BE49-F238E27FC236}">
                <a16:creationId xmlns:a16="http://schemas.microsoft.com/office/drawing/2014/main" xmlns="" id="{E7A76610-5D55-4F7D-9B88-49F80CDA4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819" y="2537869"/>
            <a:ext cx="7216784" cy="608013"/>
          </a:xfrm>
          <a:prstGeom prst="rect">
            <a:avLst/>
          </a:prstGeom>
          <a:solidFill>
            <a:srgbClr val="E0B2B1"/>
          </a:solidFill>
          <a:ln w="25400">
            <a:solidFill>
              <a:srgbClr val="008000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SzPct val="25000"/>
            </a:pPr>
            <a:r>
              <a:rPr lang="zh-TW" altLang="en-US" sz="3000" b="0" dirty="0" smtClean="0">
                <a:solidFill>
                  <a:srgbClr val="000000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t>提升</a:t>
            </a:r>
            <a:r>
              <a:rPr lang="zh-TW" altLang="en-US" sz="3000" dirty="0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各領域的</a:t>
            </a:r>
            <a:r>
              <a:rPr lang="zh-TW" altLang="en-US" sz="30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學習成效</a:t>
            </a:r>
            <a:endParaRPr lang="zh-TW" altLang="zh-TW" sz="3000" b="0" dirty="0">
              <a:solidFill>
                <a:srgbClr val="000000"/>
              </a:solidFill>
              <a:effectLst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Shape 634">
            <a:extLst>
              <a:ext uri="{FF2B5EF4-FFF2-40B4-BE49-F238E27FC236}">
                <a16:creationId xmlns:a16="http://schemas.microsoft.com/office/drawing/2014/main" xmlns="" id="{0E7E2025-F450-415B-9492-1071063CC8B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74361" y="3141118"/>
            <a:ext cx="360363" cy="4191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rot="10800000" vert="eaVert" lIns="91425" tIns="45700" rIns="91425" bIns="457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 b="0">
              <a:solidFill>
                <a:srgbClr val="000000"/>
              </a:solidFill>
              <a:effectLst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9BEFE1A2-3F73-4C7B-9CBC-58DD1D35E887}"/>
              </a:ext>
            </a:extLst>
          </p:cNvPr>
          <p:cNvSpPr txBox="1"/>
          <p:nvPr/>
        </p:nvSpPr>
        <p:spPr>
          <a:xfrm>
            <a:off x="450849" y="441524"/>
            <a:ext cx="8207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27000" algn="ctr">
              <a:spcAft>
                <a:spcPts val="0"/>
              </a:spcAft>
              <a:defRPr/>
            </a:pPr>
            <a:r>
              <a:rPr lang="zh-TW" altLang="en-US" sz="4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Times New Roman"/>
              </a:rPr>
              <a:t>如何</a:t>
            </a:r>
            <a:r>
              <a:rPr lang="zh-TW" altLang="zh-TW" sz="4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Times New Roman"/>
                <a:sym typeface="Arial" panose="020B0604020202020204" pitchFamily="34" charset="0"/>
              </a:rPr>
              <a:t>適</a:t>
            </a:r>
            <a:r>
              <a:rPr lang="zh-TW" altLang="zh-TW" sz="4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Times New Roman"/>
                <a:sym typeface="Arial" panose="020B0604020202020204" pitchFamily="34" charset="0"/>
              </a:rPr>
              <a:t>性入學</a:t>
            </a:r>
            <a:endParaRPr lang="zh-TW" altLang="en-US" sz="44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29851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17032"/>
            <a:ext cx="1600068" cy="22675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72816"/>
            <a:ext cx="1600068" cy="2269293"/>
          </a:xfrm>
          <a:prstGeom prst="rect">
            <a:avLst/>
          </a:prstGeom>
        </p:spPr>
      </p:pic>
      <p:sp>
        <p:nvSpPr>
          <p:cNvPr id="234498" name="Shape 178">
            <a:extLst>
              <a:ext uri="{FF2B5EF4-FFF2-40B4-BE49-F238E27FC236}">
                <a16:creationId xmlns:a16="http://schemas.microsoft.com/office/drawing/2014/main" xmlns="" id="{E7E3C7CE-A0EA-4507-B2B5-3E3198AC7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1567869"/>
            <a:ext cx="4248224" cy="4591324"/>
          </a:xfrm>
          <a:prstGeom prst="roundRect">
            <a:avLst>
              <a:gd name="adj" fmla="val 3037"/>
            </a:avLst>
          </a:prstGeom>
          <a:solidFill>
            <a:srgbClr val="FFCCFF"/>
          </a:solidFill>
          <a:ln w="25400">
            <a:solidFill>
              <a:srgbClr val="008000"/>
            </a:solidFill>
            <a:round/>
            <a:headEnd/>
            <a:tailEnd/>
          </a:ln>
          <a:extLst/>
        </p:spPr>
        <p:txBody>
          <a:bodyPr lIns="46800" tIns="45700" rIns="46800" bIns="45700" anchor="ctr"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5pPr>
            <a:lvl6pPr marL="2514600" indent="-228600" fontAlgn="base" latinLnBrk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6pPr>
            <a:lvl7pPr marL="2971800" indent="-228600" fontAlgn="base" latinLnBrk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7pPr>
            <a:lvl8pPr marL="3429000" indent="-228600" fontAlgn="base" latinLnBrk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8pPr>
            <a:lvl9pPr marL="3886200" indent="-228600" fontAlgn="base" latinLnBrk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➢"/>
            </a:pPr>
            <a:r>
              <a:rPr lang="zh-TW" altLang="zh-TW" sz="28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每人一冊</a:t>
            </a:r>
            <a:r>
              <a:rPr lang="zh-TW" altLang="en-US" sz="28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zh-TW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紙本</a:t>
            </a:r>
            <a:r>
              <a:rPr lang="zh-TW" altLang="en-US" sz="28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，</a:t>
            </a:r>
            <a:r>
              <a:rPr kumimoji="0"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用</a:t>
            </a:r>
            <a:r>
              <a:rPr kumimoji="0"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r>
              <a:rPr kumimoji="0"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年</a:t>
            </a:r>
            <a:r>
              <a:rPr lang="en-US" altLang="zh-TW" sz="28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lang="zh-TW" altLang="zh-TW" sz="2800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➢"/>
            </a:pPr>
            <a:r>
              <a:rPr lang="zh-TW" altLang="en-US" sz="28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國中</a:t>
            </a:r>
            <a:r>
              <a:rPr lang="en-US" altLang="zh-TW" sz="28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r>
              <a:rPr lang="zh-TW" altLang="en-US" sz="28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年全紀錄</a:t>
            </a:r>
            <a:r>
              <a:rPr lang="zh-TW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：</a:t>
            </a:r>
            <a:r>
              <a:rPr lang="zh-TW" altLang="zh-TW" sz="28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可</a:t>
            </a:r>
            <a:r>
              <a:rPr lang="zh-TW" altLang="zh-TW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幫助學生澄清</a:t>
            </a:r>
            <a:r>
              <a:rPr lang="zh-TW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個人的性向、興趣、價值觀</a:t>
            </a:r>
            <a:r>
              <a:rPr lang="zh-TW" altLang="zh-TW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，瞭解</a:t>
            </a:r>
            <a:r>
              <a:rPr lang="zh-TW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家人的期待</a:t>
            </a:r>
            <a:r>
              <a:rPr lang="zh-TW" altLang="zh-TW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，及自己的</a:t>
            </a:r>
            <a:r>
              <a:rPr lang="zh-TW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學習</a:t>
            </a:r>
            <a:r>
              <a:rPr lang="zh-TW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表現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zh-TW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會考</a:t>
            </a:r>
            <a:r>
              <a:rPr lang="zh-TW" altLang="zh-TW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、學習成就、社團、幹部、獎懲、職業試探結果</a:t>
            </a:r>
            <a:r>
              <a:rPr lang="zh-TW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等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r>
              <a:rPr lang="zh-TW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、</a:t>
            </a:r>
            <a:r>
              <a:rPr lang="zh-TW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比較</a:t>
            </a:r>
            <a:r>
              <a:rPr lang="zh-TW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適合哪一類學校及科別</a:t>
            </a:r>
            <a:r>
              <a:rPr lang="zh-TW" altLang="zh-TW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，做為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升學選校</a:t>
            </a:r>
            <a:r>
              <a:rPr kumimoji="0" lang="zh-TW" altLang="zh-TW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的</a:t>
            </a:r>
            <a:r>
              <a:rPr lang="zh-TW" altLang="zh-TW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參考</a:t>
            </a:r>
          </a:p>
        </p:txBody>
      </p:sp>
      <p:sp>
        <p:nvSpPr>
          <p:cNvPr id="234499" name="Shape 181">
            <a:extLst>
              <a:ext uri="{FF2B5EF4-FFF2-40B4-BE49-F238E27FC236}">
                <a16:creationId xmlns:a16="http://schemas.microsoft.com/office/drawing/2014/main" xmlns="" id="{050FBE8F-D109-4993-9D67-007E81184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9275"/>
            <a:ext cx="9144000" cy="863501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  <p:txBody>
          <a:bodyPr lIns="91425" tIns="45700" rIns="91425" bIns="45700" anchor="ctr"/>
          <a:lstStyle>
            <a:lvl1pPr marL="165100" indent="-165100"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algun Gothic" panose="020B0503020000020004" pitchFamily="34" charset="-127"/>
                <a:ea typeface="新細明體" panose="02020500000000000000" pitchFamily="18" charset="-120"/>
              </a:defRPr>
            </a:lvl9pPr>
          </a:lstStyle>
          <a:p>
            <a:pPr algn="ctr">
              <a:buSzPct val="25000"/>
            </a:pPr>
            <a:r>
              <a:rPr lang="zh-TW" altLang="zh-TW" sz="4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國中</a:t>
            </a:r>
            <a:r>
              <a:rPr lang="zh-TW" altLang="zh-TW" sz="4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學生</a:t>
            </a:r>
            <a:r>
              <a:rPr lang="zh-TW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生涯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發展</a:t>
            </a:r>
            <a:r>
              <a:rPr lang="zh-TW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紀錄手冊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7" y="1567869"/>
            <a:ext cx="3229157" cy="4591324"/>
          </a:xfrm>
          <a:prstGeom prst="rect">
            <a:avLst/>
          </a:prstGeom>
          <a:ln w="25400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514699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Rectangle 7"/>
          <p:cNvSpPr>
            <a:spLocks noChangeArrowheads="1"/>
          </p:cNvSpPr>
          <p:nvPr/>
        </p:nvSpPr>
        <p:spPr bwMode="auto">
          <a:xfrm>
            <a:off x="1248388" y="5513170"/>
            <a:ext cx="6647221" cy="461665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solidFill>
                  <a:srgbClr val="FF3300"/>
                </a:solidFill>
                <a:ea typeface="華康儷中黑"/>
                <a:cs typeface="華康儷中黑"/>
              </a:rPr>
              <a:t> </a:t>
            </a:r>
            <a:r>
              <a:rPr lang="zh-TW" alt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儷中黑"/>
                <a:cs typeface="Times New Roman" pitchFamily="18" charset="0"/>
              </a:rPr>
              <a:t>網址</a:t>
            </a:r>
            <a:r>
              <a:rPr lang="zh-TW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儷中黑"/>
                <a:cs typeface="Times New Roman" pitchFamily="18" charset="0"/>
              </a:rPr>
              <a:t>：</a:t>
            </a:r>
            <a:r>
              <a:rPr lang="en-US" altLang="zh-TW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儷中黑"/>
                <a:cs typeface="Times New Roman" pitchFamily="18" charset="0"/>
                <a:hlinkClick r:id="rId2"/>
              </a:rPr>
              <a:t>https://</a:t>
            </a:r>
            <a:r>
              <a:rPr lang="en-US" altLang="zh-TW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儷中黑"/>
                <a:cs typeface="Times New Roman" pitchFamily="18" charset="0"/>
                <a:hlinkClick r:id="rId2"/>
              </a:rPr>
              <a:t>school.tp.edu.tw/Login.action</a:t>
            </a:r>
            <a:endParaRPr lang="en-US" altLang="zh-TW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華康儷中黑"/>
              <a:cs typeface="Times New Roman" pitchFamily="18" charset="0"/>
              <a:hlinkClick r:id="rId3"/>
            </a:endParaRP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1" y="1444229"/>
            <a:ext cx="4429156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E6900ADC-182D-4CBB-9334-991EC947C117}"/>
              </a:ext>
            </a:extLst>
          </p:cNvPr>
          <p:cNvSpPr txBox="1"/>
          <p:nvPr/>
        </p:nvSpPr>
        <p:spPr>
          <a:xfrm>
            <a:off x="0" y="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台北市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ED24AB0A-35A2-42C2-8CCC-5489E8AD0CB1}"/>
              </a:ext>
            </a:extLst>
          </p:cNvPr>
          <p:cNvGrpSpPr/>
          <p:nvPr/>
        </p:nvGrpSpPr>
        <p:grpSpPr>
          <a:xfrm>
            <a:off x="1149548" y="485053"/>
            <a:ext cx="6844903" cy="650804"/>
            <a:chOff x="107504" y="257246"/>
            <a:chExt cx="7250133" cy="650804"/>
          </a:xfrm>
        </p:grpSpPr>
        <p:sp>
          <p:nvSpPr>
            <p:cNvPr id="9" name="AutoShape 2">
              <a:extLst>
                <a:ext uri="{FF2B5EF4-FFF2-40B4-BE49-F238E27FC236}">
                  <a16:creationId xmlns:a16="http://schemas.microsoft.com/office/drawing/2014/main" xmlns="" id="{9F185873-6C53-459C-BFC1-AC6ED12DE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1" y="260350"/>
              <a:ext cx="6876856" cy="647700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 algn="ctr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xmlns="" id="{5453C989-EB2A-422B-A9AF-F1F49AE34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4" y="257246"/>
              <a:ext cx="7250133" cy="576263"/>
            </a:xfrm>
            <a:prstGeom prst="rect">
              <a:avLst/>
            </a:prstGeom>
            <a:noFill/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TW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臺北市生涯領航儀表板網站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265821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55170" y="1851451"/>
            <a:ext cx="4286280" cy="830997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  <a:sym typeface="Times New Roman"/>
              </a:rPr>
              <a:t>國中升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  <a:sym typeface="Times New Roman"/>
              </a:rPr>
              <a:t>學進路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0711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4B4B600C-BE35-4C67-A888-E1A79E712DF4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86" y="4221085"/>
            <a:ext cx="2571750" cy="2143125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454F20AF-AD19-4E7D-BAC1-E837C07ACF46}"/>
              </a:ext>
            </a:extLst>
          </p:cNvPr>
          <p:cNvSpPr/>
          <p:nvPr/>
        </p:nvSpPr>
        <p:spPr>
          <a:xfrm>
            <a:off x="7439811" y="2574916"/>
            <a:ext cx="1419539" cy="3149616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研究所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32E4B178-0F47-495F-984D-9EE58910E68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36" y="4216101"/>
            <a:ext cx="2571750" cy="2143125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D561D0F2-BFF6-4EF1-9418-4FA22BCA380B}"/>
              </a:ext>
            </a:extLst>
          </p:cNvPr>
          <p:cNvSpPr/>
          <p:nvPr/>
        </p:nvSpPr>
        <p:spPr>
          <a:xfrm>
            <a:off x="5743303" y="5359693"/>
            <a:ext cx="1713577" cy="34767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四技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A18EAB86-E5B6-4524-8105-218CB1EDEC63}"/>
              </a:ext>
            </a:extLst>
          </p:cNvPr>
          <p:cNvSpPr/>
          <p:nvPr/>
        </p:nvSpPr>
        <p:spPr>
          <a:xfrm>
            <a:off x="5736695" y="5094260"/>
            <a:ext cx="851529" cy="265433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二專</a:t>
            </a:r>
            <a:r>
              <a:rPr lang="en-US" altLang="zh-TW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EB307367-822E-4C8C-813E-40BE188D4050}"/>
              </a:ext>
            </a:extLst>
          </p:cNvPr>
          <p:cNvSpPr/>
          <p:nvPr/>
        </p:nvSpPr>
        <p:spPr>
          <a:xfrm>
            <a:off x="6591671" y="4493441"/>
            <a:ext cx="851529" cy="873174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二技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2798A8F-274C-4707-B2D4-5DB37DCF41DD}"/>
              </a:ext>
            </a:extLst>
          </p:cNvPr>
          <p:cNvSpPr/>
          <p:nvPr/>
        </p:nvSpPr>
        <p:spPr>
          <a:xfrm>
            <a:off x="5724682" y="2565400"/>
            <a:ext cx="1713577" cy="192804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zh-TW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普大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C71E6EC7-3B41-48B1-B73B-40B070EAB270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6" y="4221085"/>
            <a:ext cx="2571750" cy="214312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B263F638-8612-437F-BEBF-8B3CFA371286}"/>
              </a:ext>
            </a:extLst>
          </p:cNvPr>
          <p:cNvSpPr/>
          <p:nvPr/>
        </p:nvSpPr>
        <p:spPr>
          <a:xfrm>
            <a:off x="3140101" y="2565400"/>
            <a:ext cx="1238230" cy="314961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zh-TW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國中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7E0B2FC8-9BF3-4D62-BAEA-4765A1189563}"/>
              </a:ext>
            </a:extLst>
          </p:cNvPr>
          <p:cNvSpPr/>
          <p:nvPr/>
        </p:nvSpPr>
        <p:spPr>
          <a:xfrm>
            <a:off x="3123199" y="3252881"/>
            <a:ext cx="2582738" cy="592386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完全中學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3+3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BC4FDF3-0313-49AC-8344-A4C24BB3FE52}"/>
              </a:ext>
            </a:extLst>
          </p:cNvPr>
          <p:cNvSpPr/>
          <p:nvPr/>
        </p:nvSpPr>
        <p:spPr>
          <a:xfrm>
            <a:off x="395288" y="2565400"/>
            <a:ext cx="2747952" cy="314961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國小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476250"/>
            <a:ext cx="7272338" cy="914400"/>
          </a:xfrm>
        </p:spPr>
        <p:txBody>
          <a:bodyPr anchor="b"/>
          <a:lstStyle/>
          <a:p>
            <a:pPr eaLnBrk="1" hangingPunct="1"/>
            <a:r>
              <a:rPr lang="zh-TW" alt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ea"/>
                <a:ea typeface="+mn-ea"/>
              </a:rPr>
              <a:t>台灣現行的學制</a:t>
            </a:r>
          </a:p>
        </p:txBody>
      </p:sp>
      <p:graphicFrame>
        <p:nvGraphicFramePr>
          <p:cNvPr id="238648" name="Group 56"/>
          <p:cNvGraphicFramePr>
            <a:graphicFrameLocks noGrp="1"/>
          </p:cNvGraphicFramePr>
          <p:nvPr>
            <p:extLst/>
          </p:nvPr>
        </p:nvGraphicFramePr>
        <p:xfrm>
          <a:off x="4356100" y="1484313"/>
          <a:ext cx="3070031" cy="518160"/>
        </p:xfrm>
        <a:graphic>
          <a:graphicData uri="http://schemas.openxmlformats.org/drawingml/2006/table">
            <a:tbl>
              <a:tblPr/>
              <a:tblGrid>
                <a:gridCol w="3070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22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分流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8649" name="Group 57"/>
          <p:cNvGraphicFramePr>
            <a:graphicFrameLocks noGrp="1"/>
          </p:cNvGraphicFramePr>
          <p:nvPr>
            <p:extLst/>
          </p:nvPr>
        </p:nvGraphicFramePr>
        <p:xfrm>
          <a:off x="395288" y="2133600"/>
          <a:ext cx="8464062" cy="431800"/>
        </p:xfrm>
        <a:graphic>
          <a:graphicData uri="http://schemas.openxmlformats.org/drawingml/2006/table">
            <a:tbl>
              <a:tblPr/>
              <a:tblGrid>
                <a:gridCol w="2736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76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標楷體" pitchFamily="65" charset="-120"/>
                        </a:rPr>
                        <a:t>小學階段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標楷體" pitchFamily="65" charset="-120"/>
                        </a:rPr>
                        <a:t>國中階段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標楷體" pitchFamily="65" charset="-120"/>
                        </a:rPr>
                        <a:t>高中階段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標楷體" pitchFamily="65" charset="-120"/>
                        </a:rPr>
                        <a:t>大學階段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標楷體" pitchFamily="65" charset="-120"/>
                        </a:rPr>
                        <a:t>研究所階段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5AE9B8C6-FCC3-4301-9E5C-4DD73E25FE27}"/>
              </a:ext>
            </a:extLst>
          </p:cNvPr>
          <p:cNvSpPr/>
          <p:nvPr/>
        </p:nvSpPr>
        <p:spPr>
          <a:xfrm>
            <a:off x="4376781" y="4501875"/>
            <a:ext cx="2211443" cy="59238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五專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213E33DE-0350-4A29-B45E-9C3E603DD392}"/>
              </a:ext>
            </a:extLst>
          </p:cNvPr>
          <p:cNvSpPr/>
          <p:nvPr/>
        </p:nvSpPr>
        <p:spPr>
          <a:xfrm>
            <a:off x="4376781" y="5094260"/>
            <a:ext cx="1357322" cy="612321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技高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99866DB5-9E2A-44B7-ABA7-C6C4A41E4F8A}"/>
              </a:ext>
            </a:extLst>
          </p:cNvPr>
          <p:cNvSpPr/>
          <p:nvPr/>
        </p:nvSpPr>
        <p:spPr>
          <a:xfrm>
            <a:off x="4368009" y="2574375"/>
            <a:ext cx="1357322" cy="65805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普高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9FF345EC-B06F-4A85-9ECD-A5C68191E523}"/>
              </a:ext>
            </a:extLst>
          </p:cNvPr>
          <p:cNvSpPr/>
          <p:nvPr/>
        </p:nvSpPr>
        <p:spPr>
          <a:xfrm>
            <a:off x="4375829" y="3828467"/>
            <a:ext cx="1357322" cy="65805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綜高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3F7BEE0F-4EE5-46AE-B980-D4CF51AB84F5}"/>
              </a:ext>
            </a:extLst>
          </p:cNvPr>
          <p:cNvSpPr/>
          <p:nvPr/>
        </p:nvSpPr>
        <p:spPr>
          <a:xfrm>
            <a:off x="4368147" y="2143116"/>
            <a:ext cx="3057984" cy="35719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34331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450849" y="2674168"/>
            <a:ext cx="8081591" cy="3275112"/>
          </a:xfrm>
          <a:prstGeom prst="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/>
        </p:nvSpPr>
        <p:spPr>
          <a:xfrm>
            <a:off x="450849" y="1443749"/>
            <a:ext cx="8081591" cy="1226697"/>
          </a:xfrm>
          <a:prstGeom prst="rect">
            <a:avLst/>
          </a:prstGeom>
          <a:solidFill>
            <a:srgbClr val="CCECFF"/>
          </a:solidFill>
          <a:ln>
            <a:noFill/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9BEFE1A2-3F73-4C7B-9CBC-58DD1D35E887}"/>
              </a:ext>
            </a:extLst>
          </p:cNvPr>
          <p:cNvSpPr txBox="1"/>
          <p:nvPr/>
        </p:nvSpPr>
        <p:spPr>
          <a:xfrm>
            <a:off x="450849" y="441524"/>
            <a:ext cx="8207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27000" algn="ctr">
              <a:spcAft>
                <a:spcPts val="0"/>
              </a:spcAft>
              <a:defRPr/>
            </a:pPr>
            <a:r>
              <a:rPr lang="zh-TW" altLang="en-US" sz="4400" b="1" kern="1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Times New Roman"/>
                <a:sym typeface="Times New Roman"/>
              </a:rPr>
              <a:t>國中升</a:t>
            </a:r>
            <a:r>
              <a:rPr lang="zh-TW" altLang="en-US" sz="4400" b="1" kern="1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Times New Roman"/>
                <a:sym typeface="Times New Roman"/>
              </a:rPr>
              <a:t>學進路</a:t>
            </a:r>
            <a:endParaRPr lang="zh-TW" altLang="en-US" sz="4400" b="1" kern="1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636852" y="4076010"/>
            <a:ext cx="1014240" cy="523220"/>
          </a:xfrm>
          <a:prstGeom prst="rect">
            <a:avLst/>
          </a:prstGeom>
          <a:solidFill>
            <a:srgbClr val="CCFFFF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華康儷中黑"/>
              </a:rPr>
              <a:t>國中</a:t>
            </a:r>
            <a:endParaRPr lang="en-US" altLang="zh-TW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itchFamily="18" charset="0"/>
              <a:hlinkClick r:id="rId2"/>
            </a:endParaRPr>
          </a:p>
        </p:txBody>
      </p:sp>
      <p:grpSp>
        <p:nvGrpSpPr>
          <p:cNvPr id="44" name="群組 43"/>
          <p:cNvGrpSpPr/>
          <p:nvPr/>
        </p:nvGrpSpPr>
        <p:grpSpPr>
          <a:xfrm>
            <a:off x="1691680" y="2836121"/>
            <a:ext cx="1192692" cy="1501499"/>
            <a:chOff x="1691680" y="2836121"/>
            <a:chExt cx="1192692" cy="1501499"/>
          </a:xfrm>
        </p:grpSpPr>
        <p:sp>
          <p:nvSpPr>
            <p:cNvPr id="38" name="橢圓 37"/>
            <p:cNvSpPr/>
            <p:nvPr/>
          </p:nvSpPr>
          <p:spPr>
            <a:xfrm>
              <a:off x="2344404" y="2836121"/>
              <a:ext cx="539968" cy="576064"/>
            </a:xfrm>
            <a:prstGeom prst="ellipse">
              <a:avLst/>
            </a:prstGeom>
            <a:solidFill>
              <a:srgbClr val="FFCCFF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</a:t>
              </a:r>
              <a:endPara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2" name="直線接點 31"/>
            <p:cNvCxnSpPr>
              <a:endCxn id="38" idx="2"/>
            </p:cNvCxnSpPr>
            <p:nvPr/>
          </p:nvCxnSpPr>
          <p:spPr>
            <a:xfrm>
              <a:off x="2158945" y="3124153"/>
              <a:ext cx="18545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1691680" y="4337620"/>
              <a:ext cx="43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2158893" y="3124153"/>
              <a:ext cx="8027" cy="12134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群組 48"/>
          <p:cNvGrpSpPr/>
          <p:nvPr/>
        </p:nvGrpSpPr>
        <p:grpSpPr>
          <a:xfrm>
            <a:off x="2164422" y="4347927"/>
            <a:ext cx="967230" cy="1501499"/>
            <a:chOff x="2164422" y="4347927"/>
            <a:chExt cx="967230" cy="1501499"/>
          </a:xfrm>
        </p:grpSpPr>
        <p:sp>
          <p:nvSpPr>
            <p:cNvPr id="43" name="橢圓 42"/>
            <p:cNvSpPr/>
            <p:nvPr/>
          </p:nvSpPr>
          <p:spPr>
            <a:xfrm>
              <a:off x="2591684" y="5273362"/>
              <a:ext cx="539968" cy="576064"/>
            </a:xfrm>
            <a:prstGeom prst="ellipse">
              <a:avLst/>
            </a:prstGeom>
            <a:solidFill>
              <a:srgbClr val="CCFFCC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五專</a:t>
              </a:r>
              <a:endPara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5" name="直線接點 44"/>
            <p:cNvCxnSpPr/>
            <p:nvPr/>
          </p:nvCxnSpPr>
          <p:spPr>
            <a:xfrm>
              <a:off x="2164422" y="4347927"/>
              <a:ext cx="7975" cy="12134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flipV="1">
              <a:off x="2184541" y="5561394"/>
              <a:ext cx="371235" cy="14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群組 49"/>
          <p:cNvGrpSpPr/>
          <p:nvPr/>
        </p:nvGrpSpPr>
        <p:grpSpPr>
          <a:xfrm>
            <a:off x="3191036" y="5301208"/>
            <a:ext cx="2544329" cy="523220"/>
            <a:chOff x="3191036" y="5301208"/>
            <a:chExt cx="2544329" cy="523220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3635892" y="5301208"/>
              <a:ext cx="2099473" cy="523220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8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華康儷中黑"/>
                </a:rPr>
                <a:t>五專</a:t>
              </a:r>
              <a:endPara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  <a:hlinkClick r:id="rId2"/>
              </a:endParaRPr>
            </a:p>
          </p:txBody>
        </p:sp>
        <p:cxnSp>
          <p:nvCxnSpPr>
            <p:cNvPr id="51" name="直線接點 50"/>
            <p:cNvCxnSpPr/>
            <p:nvPr/>
          </p:nvCxnSpPr>
          <p:spPr>
            <a:xfrm flipV="1">
              <a:off x="3191036" y="5561394"/>
              <a:ext cx="371235" cy="14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群組 53"/>
          <p:cNvGrpSpPr/>
          <p:nvPr/>
        </p:nvGrpSpPr>
        <p:grpSpPr>
          <a:xfrm>
            <a:off x="2946193" y="1537771"/>
            <a:ext cx="5207994" cy="3189798"/>
            <a:chOff x="2946193" y="1537771"/>
            <a:chExt cx="5207994" cy="3189798"/>
          </a:xfrm>
        </p:grpSpPr>
        <p:sp>
          <p:nvSpPr>
            <p:cNvPr id="78854" name="Rectangle 7"/>
            <p:cNvSpPr>
              <a:spLocks noChangeArrowheads="1"/>
            </p:cNvSpPr>
            <p:nvPr/>
          </p:nvSpPr>
          <p:spPr bwMode="auto">
            <a:xfrm>
              <a:off x="3635896" y="1537771"/>
              <a:ext cx="2099473" cy="523220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800" b="1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華康儷中黑"/>
                </a:rPr>
                <a:t>普通型高中</a:t>
              </a:r>
              <a:endParaRPr lang="en-US" altLang="zh-TW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  <a:hlinkClick r:id="rId2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635895" y="2425376"/>
              <a:ext cx="2099473" cy="523220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8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華康儷中黑"/>
                </a:rPr>
                <a:t>綜合型高中</a:t>
              </a:r>
              <a:endParaRPr lang="en-US" altLang="zh-TW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華康儷中黑"/>
                <a:hlinkClick r:id="rId2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635894" y="3316744"/>
              <a:ext cx="2099473" cy="523220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8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華康儷中黑"/>
                </a:rPr>
                <a:t>技術型高中</a:t>
              </a:r>
              <a:endParaRPr lang="en-US" altLang="zh-TW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華康儷中黑"/>
                <a:hlinkClick r:id="rId2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635893" y="4204349"/>
              <a:ext cx="2099473" cy="523220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8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華康儷中黑"/>
                </a:rPr>
                <a:t>單科型高中</a:t>
              </a:r>
              <a:endParaRPr lang="en-US" altLang="zh-TW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華康儷中黑"/>
                <a:hlinkClick r:id="rId2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6722799" y="2054221"/>
              <a:ext cx="1431388" cy="400110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華康儷中黑"/>
                </a:rPr>
                <a:t>學術學程</a:t>
              </a:r>
              <a:endParaRPr lang="en-US" altLang="zh-TW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華康儷中黑"/>
                <a:hlinkClick r:id="rId2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720768" y="2797144"/>
              <a:ext cx="1433418" cy="400110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華康儷中黑"/>
                </a:rPr>
                <a:t>專門學程</a:t>
              </a:r>
              <a:endParaRPr lang="en-US" altLang="zh-TW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華康儷中黑"/>
                <a:hlinkClick r:id="rId2"/>
              </a:endParaRPr>
            </a:p>
          </p:txBody>
        </p:sp>
        <p:cxnSp>
          <p:nvCxnSpPr>
            <p:cNvPr id="3" name="直線接點 2"/>
            <p:cNvCxnSpPr/>
            <p:nvPr/>
          </p:nvCxnSpPr>
          <p:spPr>
            <a:xfrm>
              <a:off x="3131840" y="1799381"/>
              <a:ext cx="43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3131840" y="2661329"/>
              <a:ext cx="43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3160654" y="3578354"/>
              <a:ext cx="43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5796136" y="2680754"/>
              <a:ext cx="43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6228000" y="2315831"/>
              <a:ext cx="43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6228000" y="3058754"/>
              <a:ext cx="43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3131652" y="1779533"/>
              <a:ext cx="136" cy="270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228000" y="2302754"/>
              <a:ext cx="136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3160654" y="4465959"/>
              <a:ext cx="43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>
              <a:off x="2946193" y="3124153"/>
              <a:ext cx="18545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文字方塊 57"/>
          <p:cNvSpPr txBox="1"/>
          <p:nvPr/>
        </p:nvSpPr>
        <p:spPr>
          <a:xfrm>
            <a:off x="812510" y="1638722"/>
            <a:ext cx="1414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普通教育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升學進路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812510" y="4624015"/>
            <a:ext cx="1414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技職教育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升學進路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900593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7" grpId="0" animBg="1"/>
      <p:bldP spid="37" grpId="0" animBg="1"/>
      <p:bldP spid="58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71472" y="1285860"/>
            <a:ext cx="8001000" cy="5390194"/>
          </a:xfrm>
          <a:prstGeom prst="rect">
            <a:avLst/>
          </a:prstGeom>
          <a:solidFill>
            <a:srgbClr val="FFCCFF"/>
          </a:solidFill>
          <a:ln w="38100">
            <a:solidFill>
              <a:srgbClr val="99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主講：</a:t>
            </a:r>
            <a:r>
              <a:rPr lang="zh-TW" alt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陳裕宏</a:t>
            </a:r>
            <a:r>
              <a:rPr lang="en-US" altLang="zh-TW" sz="2200" b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0929-929-309</a:t>
            </a:r>
            <a:r>
              <a:rPr lang="zh-TW" altLang="en-US" sz="2200" b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b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chenyh@mcvs.tp.edu.tw</a:t>
            </a:r>
            <a:r>
              <a:rPr lang="en-US" altLang="zh-TW" sz="2200" b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200" b="1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基北區登記分發前總幹事、基隆市政府教育處顧問</a:t>
            </a:r>
            <a:endParaRPr lang="en-US" altLang="zh-TW" sz="22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學歷：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0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國立台灣師範大學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工業教育系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畢業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0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國立台灣師範大學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教育研究所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結業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20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國立台北科技大學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技術及職業教育研究所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碩士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經歷：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800" b="1" u="sng" dirty="0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專注於學生升學輔導有</a:t>
            </a:r>
            <a:r>
              <a:rPr lang="en-US" altLang="zh-TW" sz="2800" b="1" u="sng" dirty="0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en-US" sz="2800" b="1" u="sng" dirty="0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年的經驗</a:t>
            </a:r>
            <a:endParaRPr lang="en-US" altLang="zh-TW" sz="28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全國大專優秀青年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(1981)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、臺北市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101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學年度特殊優良教師</a:t>
            </a:r>
            <a:endParaRPr lang="en-US" altLang="zh-TW" sz="20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中央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地方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基北區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u="sng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適性入學宣導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種子教師</a:t>
            </a:r>
          </a:p>
          <a:p>
            <a:pPr>
              <a:lnSpc>
                <a:spcPct val="110000"/>
              </a:lnSpc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臺北市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十二年國教工作圈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會考、免試、特招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工作小組成員</a:t>
            </a:r>
            <a:endParaRPr lang="en-US" altLang="zh-TW" sz="20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基北區</a:t>
            </a:r>
            <a:r>
              <a:rPr lang="zh-TW" altLang="en-US" sz="2000" b="1" u="sng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免試入學委員會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規劃委員、諮詢委員、</a:t>
            </a:r>
            <a:r>
              <a:rPr lang="zh-TW" altLang="en-US" sz="20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分發總幹事</a:t>
            </a:r>
            <a:endParaRPr lang="en-US" altLang="zh-TW" sz="20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教育部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十二年國民基本教育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諮詢委員、審查委員、宣導專員</a:t>
            </a:r>
            <a:endParaRPr lang="en-US" altLang="zh-TW" sz="20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7.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教育部</a:t>
            </a:r>
            <a:r>
              <a:rPr lang="zh-TW" altLang="en-US" sz="2000" b="1" u="sng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技職教育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000" b="1" u="sng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國中多元進路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宣導專員</a:t>
            </a:r>
            <a:endParaRPr lang="en-US" altLang="zh-TW" sz="20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8.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教育部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綜合高中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審查委員、訪視委員、宣導專員</a:t>
            </a:r>
          </a:p>
          <a:p>
            <a:pPr>
              <a:lnSpc>
                <a:spcPct val="110000"/>
              </a:lnSpc>
              <a:defRPr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9.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教育部</a:t>
            </a:r>
            <a:r>
              <a:rPr lang="zh-TW" altLang="en-US" sz="2000" b="1" u="sng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技專校院招生策進總會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審查委員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76201" y="302114"/>
            <a:ext cx="2559797" cy="769441"/>
          </a:xfrm>
          <a:prstGeom prst="rect">
            <a:avLst/>
          </a:prstGeom>
          <a:solidFill>
            <a:srgbClr val="FFCCFF"/>
          </a:solidFill>
          <a:ln w="63500">
            <a:solidFill>
              <a:srgbClr val="9900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講座簡介</a:t>
            </a:r>
            <a:endParaRPr lang="zh-TW" altLang="en-US" sz="44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華康儷中黑"/>
            </a:endParaRPr>
          </a:p>
        </p:txBody>
      </p:sp>
    </p:spTree>
    <p:extLst>
      <p:ext uri="{BB962C8B-B14F-4D97-AF65-F5344CB8AC3E}">
        <p14:creationId xmlns:p14="http://schemas.microsoft.com/office/powerpoint/2010/main" val="411351208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33168" y="5432854"/>
            <a:ext cx="7839360" cy="836141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33168" y="4658497"/>
            <a:ext cx="7839360" cy="77435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33168" y="3822357"/>
            <a:ext cx="7839360" cy="774357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33168" y="3048000"/>
            <a:ext cx="7839360" cy="774357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33168" y="2273643"/>
            <a:ext cx="7839360" cy="77435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713307" y="1470119"/>
          <a:ext cx="7717383" cy="48136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13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95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364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016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/>
                        </a:rPr>
                        <a:t>俗稱</a:t>
                      </a:r>
                      <a:endParaRPr sz="2000" dirty="0"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/>
                        </a:rPr>
                        <a:t>高級中等教育法</a:t>
                      </a:r>
                      <a:endParaRPr lang="en-US" altLang="zh-TW" sz="1800" b="1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/>
                        </a:rPr>
                        <a:t>專科學校法</a:t>
                      </a:r>
                      <a:endParaRPr sz="1900" dirty="0"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/>
                        </a:rPr>
                        <a:t>課程主軸及教育目標</a:t>
                      </a:r>
                      <a:endParaRPr sz="20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F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9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 err="1">
                          <a:solidFill>
                            <a:srgbClr val="244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高中</a:t>
                      </a:r>
                      <a:endParaRPr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PMingLiU"/>
                      </a:endParaRPr>
                    </a:p>
                  </a:txBody>
                  <a:tcPr marL="0" marR="0" marT="444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普通型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4406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高級中等學校</a:t>
                      </a:r>
                      <a:endParaRPr sz="1800" b="1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PMingLiU"/>
                      </a:endParaRPr>
                    </a:p>
                  </a:txBody>
                  <a:tcPr marL="0" marR="0" marT="17399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marR="8509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基</a:t>
                      </a:r>
                      <a:r>
                        <a:rPr sz="2000" b="1" spc="-15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本</a:t>
                      </a:r>
                      <a:r>
                        <a:rPr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學</a:t>
                      </a:r>
                      <a:r>
                        <a:rPr sz="2000" b="1" spc="-15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科</a:t>
                      </a:r>
                      <a:r>
                        <a:rPr sz="2000" b="1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為主，</a:t>
                      </a:r>
                      <a:r>
                        <a:rPr sz="2000" b="1" spc="-15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強</a:t>
                      </a:r>
                      <a:r>
                        <a:rPr sz="2000" b="1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化學生</a:t>
                      </a:r>
                      <a:r>
                        <a:rPr lang="zh-TW" altLang="en-US" sz="2000" b="1" dirty="0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的</a:t>
                      </a:r>
                      <a:r>
                        <a:rPr sz="2000" b="1" spc="-15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通</a:t>
                      </a:r>
                      <a:r>
                        <a:rPr sz="2000" b="1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識能力</a:t>
                      </a:r>
                      <a:endParaRPr sz="2000" b="1" dirty="0">
                        <a:solidFill>
                          <a:srgbClr val="8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Microsoft JhengHei"/>
                      </a:endParaRPr>
                    </a:p>
                  </a:txBody>
                  <a:tcPr marL="0" marR="0" marT="142875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83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800" b="1" dirty="0">
                          <a:solidFill>
                            <a:srgbClr val="244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高</a:t>
                      </a:r>
                      <a:r>
                        <a:rPr sz="1800" b="1" dirty="0">
                          <a:solidFill>
                            <a:srgbClr val="244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職</a:t>
                      </a:r>
                      <a:endParaRPr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PMingLiU"/>
                      </a:endParaRPr>
                    </a:p>
                  </a:txBody>
                  <a:tcPr marL="0" marR="0" marT="444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技術型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5" dirty="0">
                          <a:solidFill>
                            <a:srgbClr val="24406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高級中等學校</a:t>
                      </a:r>
                      <a:endParaRPr sz="1800" b="1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PMingLiU"/>
                      </a:endParaRPr>
                    </a:p>
                  </a:txBody>
                  <a:tcPr marL="0" marR="0" marT="17399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marR="8509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專</a:t>
                      </a:r>
                      <a:r>
                        <a:rPr sz="2000" b="1" spc="-15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業</a:t>
                      </a:r>
                      <a:r>
                        <a:rPr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及</a:t>
                      </a:r>
                      <a:r>
                        <a:rPr sz="2000" b="1" spc="-15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實</a:t>
                      </a:r>
                      <a:r>
                        <a:rPr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習學科</a:t>
                      </a:r>
                      <a:r>
                        <a:rPr sz="2000" b="1" i="0" spc="-15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為</a:t>
                      </a:r>
                      <a:r>
                        <a:rPr sz="2000" b="1" i="0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主</a:t>
                      </a:r>
                      <a:r>
                        <a:rPr sz="2000" b="1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，強</a:t>
                      </a:r>
                      <a:r>
                        <a:rPr sz="2000" b="1" spc="-15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化</a:t>
                      </a:r>
                      <a:r>
                        <a:rPr sz="2000" b="1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學</a:t>
                      </a:r>
                      <a:r>
                        <a:rPr sz="2000" b="1" spc="-15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生</a:t>
                      </a:r>
                      <a:r>
                        <a:rPr lang="zh-TW" altLang="en-US" sz="2000" b="1" dirty="0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的</a:t>
                      </a:r>
                      <a:r>
                        <a:rPr sz="2000" b="1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專門技</a:t>
                      </a:r>
                      <a:r>
                        <a:rPr sz="2000" b="1" spc="-15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術</a:t>
                      </a:r>
                      <a:r>
                        <a:rPr sz="2000" b="1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及職業能力</a:t>
                      </a:r>
                      <a:endParaRPr sz="2000" b="1" dirty="0">
                        <a:solidFill>
                          <a:srgbClr val="8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Microsoft JhengHei"/>
                      </a:endParaRPr>
                    </a:p>
                  </a:txBody>
                  <a:tcPr marL="0" marR="0" marT="63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1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 err="1" smtClean="0">
                          <a:solidFill>
                            <a:srgbClr val="244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綜高</a:t>
                      </a:r>
                      <a:endParaRPr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PMingLiU"/>
                      </a:endParaRPr>
                    </a:p>
                  </a:txBody>
                  <a:tcPr marL="0" marR="0" marT="508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綜合型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4406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高級中等學校</a:t>
                      </a:r>
                      <a:endParaRPr sz="1800" b="1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PMingLiU"/>
                      </a:endParaRPr>
                    </a:p>
                  </a:txBody>
                  <a:tcPr marL="0" marR="0" marT="174625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marR="8509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包</a:t>
                      </a:r>
                      <a:r>
                        <a:rPr sz="2000" b="1" spc="-15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括</a:t>
                      </a:r>
                      <a:r>
                        <a:rPr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基</a:t>
                      </a:r>
                      <a:r>
                        <a:rPr sz="2000" b="1" spc="-15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本</a:t>
                      </a:r>
                      <a:r>
                        <a:rPr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學科</a:t>
                      </a:r>
                      <a:r>
                        <a:rPr sz="20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、</a:t>
                      </a:r>
                      <a:r>
                        <a:rPr sz="2000" b="1" spc="-15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專</a:t>
                      </a:r>
                      <a:r>
                        <a:rPr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業</a:t>
                      </a:r>
                      <a:r>
                        <a:rPr sz="2000" b="1" spc="-15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及</a:t>
                      </a:r>
                      <a:r>
                        <a:rPr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實習學</a:t>
                      </a:r>
                      <a:r>
                        <a:rPr sz="2000" b="1" spc="-15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科</a:t>
                      </a:r>
                      <a:r>
                        <a:rPr sz="2000" b="1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課程</a:t>
                      </a:r>
                      <a:r>
                        <a:rPr lang="zh-TW" altLang="en-US" sz="2000" b="1" dirty="0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，</a:t>
                      </a:r>
                      <a:r>
                        <a:rPr sz="2000" b="1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以</a:t>
                      </a:r>
                      <a:r>
                        <a:rPr sz="2000" b="1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輔導</a:t>
                      </a:r>
                      <a:r>
                        <a:rPr sz="2000" b="1" spc="-15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學</a:t>
                      </a:r>
                      <a:r>
                        <a:rPr sz="2000" b="1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生</a:t>
                      </a:r>
                      <a:r>
                        <a:rPr sz="2000" b="1" spc="-15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選</a:t>
                      </a:r>
                      <a:r>
                        <a:rPr sz="2000" b="1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修適性</a:t>
                      </a:r>
                      <a:r>
                        <a:rPr sz="2000" b="1" spc="-15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課</a:t>
                      </a:r>
                      <a:r>
                        <a:rPr sz="2000" b="1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程</a:t>
                      </a:r>
                      <a:endParaRPr sz="2000" b="1" dirty="0">
                        <a:solidFill>
                          <a:srgbClr val="8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Microsoft JhengHei"/>
                      </a:endParaRPr>
                    </a:p>
                  </a:txBody>
                  <a:tcPr marL="0" marR="0" marT="142875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72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5" dirty="0" err="1">
                          <a:solidFill>
                            <a:srgbClr val="244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藝術</a:t>
                      </a:r>
                      <a:r>
                        <a:rPr lang="zh-TW" altLang="en-US" sz="1800" b="1" spc="-5" dirty="0">
                          <a:solidFill>
                            <a:srgbClr val="244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高中</a:t>
                      </a:r>
                      <a:endParaRPr lang="en-US" altLang="zh-TW" sz="1800" b="1" spc="-5" dirty="0">
                        <a:solidFill>
                          <a:srgbClr val="244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PMingLiU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5" dirty="0" err="1">
                          <a:solidFill>
                            <a:srgbClr val="244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體育高</a:t>
                      </a:r>
                      <a:r>
                        <a:rPr lang="zh-TW" altLang="en-US" sz="1800" b="1" spc="-5" dirty="0">
                          <a:solidFill>
                            <a:srgbClr val="244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中</a:t>
                      </a:r>
                      <a:endParaRPr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PMingLiU"/>
                      </a:endParaRPr>
                    </a:p>
                  </a:txBody>
                  <a:tcPr marL="0" marR="0" marT="174625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單科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型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4406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高級中等學校</a:t>
                      </a:r>
                      <a:endParaRPr sz="1800" b="1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PMingLiU"/>
                      </a:endParaRPr>
                    </a:p>
                  </a:txBody>
                  <a:tcPr marL="0" marR="0" marT="174625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spc="-1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特</a:t>
                      </a:r>
                      <a:r>
                        <a:rPr sz="2000" b="1" spc="-15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定</a:t>
                      </a:r>
                      <a:r>
                        <a:rPr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學</a:t>
                      </a:r>
                      <a:r>
                        <a:rPr sz="2000" b="1" spc="-2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科</a:t>
                      </a:r>
                      <a:r>
                        <a:rPr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領域</a:t>
                      </a:r>
                      <a:r>
                        <a:rPr sz="2000" b="1" spc="-10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為</a:t>
                      </a:r>
                      <a:r>
                        <a:rPr sz="2000" b="1" spc="-15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核</a:t>
                      </a:r>
                      <a:r>
                        <a:rPr sz="2000" b="1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心，</a:t>
                      </a:r>
                      <a:r>
                        <a:rPr sz="2000" b="1" spc="-10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提</a:t>
                      </a:r>
                      <a:r>
                        <a:rPr sz="2000" b="1" spc="-15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供</a:t>
                      </a:r>
                      <a:r>
                        <a:rPr sz="2000" b="1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學</a:t>
                      </a:r>
                      <a:r>
                        <a:rPr lang="zh-TW" altLang="en-US" sz="2000" b="1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習</a:t>
                      </a:r>
                      <a:r>
                        <a:rPr sz="2000" b="1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性向明</a:t>
                      </a:r>
                      <a:r>
                        <a:rPr sz="2000" b="1" spc="-15" dirty="0" err="1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顯</a:t>
                      </a:r>
                      <a:r>
                        <a:rPr lang="zh-TW" altLang="en-US" sz="2000" b="1" dirty="0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的</a:t>
                      </a:r>
                      <a:r>
                        <a:rPr sz="2000" b="1" spc="-15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學</a:t>
                      </a:r>
                      <a:r>
                        <a:rPr sz="2000" b="1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生繼</a:t>
                      </a:r>
                      <a:r>
                        <a:rPr sz="2000" b="1" spc="-15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續</a:t>
                      </a:r>
                      <a:r>
                        <a:rPr sz="2000" b="1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發</a:t>
                      </a:r>
                      <a:r>
                        <a:rPr sz="2000" b="1" spc="-15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展</a:t>
                      </a:r>
                      <a:r>
                        <a:rPr lang="zh-TW" altLang="en-US" sz="2000" b="1" spc="-15" dirty="0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其</a:t>
                      </a:r>
                      <a:r>
                        <a:rPr sz="2000" b="1" dirty="0" err="1" smtClean="0">
                          <a:solidFill>
                            <a:srgbClr val="8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Microsoft JhengHei"/>
                        </a:rPr>
                        <a:t>潛能</a:t>
                      </a:r>
                      <a:endParaRPr sz="2000" b="1" dirty="0">
                        <a:solidFill>
                          <a:srgbClr val="8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Microsoft JhengHei"/>
                      </a:endParaRPr>
                    </a:p>
                  </a:txBody>
                  <a:tcPr marL="0" marR="0" marT="142875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45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TW" altLang="en-US" sz="1800" b="1" spc="-5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五專</a:t>
                      </a:r>
                      <a:endParaRPr sz="18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PMingLiU"/>
                      </a:endParaRPr>
                    </a:p>
                  </a:txBody>
                  <a:tcPr marL="0" marR="0" marT="174625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spc="-5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</a:rPr>
                        <a:t>五專</a:t>
                      </a:r>
                      <a:endParaRPr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PMingLiU"/>
                      </a:endParaRPr>
                    </a:p>
                  </a:txBody>
                  <a:tcPr marL="0" marR="0" marT="174625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0" dirty="0">
                          <a:solidFill>
                            <a:srgbClr val="008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教授</a:t>
                      </a:r>
                      <a:r>
                        <a:rPr lang="zh-TW" altLang="en-US" sz="2000" b="1" kern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應用科學技術</a:t>
                      </a:r>
                      <a:r>
                        <a:rPr lang="zh-TW" altLang="en-US" sz="2000" b="1" kern="0" dirty="0">
                          <a:solidFill>
                            <a:srgbClr val="008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，培養</a:t>
                      </a:r>
                      <a:r>
                        <a:rPr lang="zh-TW" altLang="en-US" sz="20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中級實用專業</a:t>
                      </a:r>
                      <a:r>
                        <a:rPr lang="zh-TW" altLang="en-US" sz="2000" b="1" kern="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人才</a:t>
                      </a:r>
                      <a:endParaRPr sz="2000" b="1" kern="0" dirty="0">
                        <a:solidFill>
                          <a:srgbClr val="008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142875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96199894"/>
                  </a:ext>
                </a:extLst>
              </a:tr>
            </a:tbl>
          </a:graphicData>
        </a:graphic>
      </p:graphicFrame>
      <p:sp>
        <p:nvSpPr>
          <p:cNvPr id="39" name="Rectangle 2">
            <a:extLst>
              <a:ext uri="{FF2B5EF4-FFF2-40B4-BE49-F238E27FC236}">
                <a16:creationId xmlns="" xmlns:a16="http://schemas.microsoft.com/office/drawing/2014/main" id="{2AD40FAC-5264-4611-B487-4B0CB35DD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28604"/>
            <a:ext cx="8032976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不同學校類型的比較</a:t>
            </a:r>
            <a:endParaRPr lang="zh-TW" altLang="en-US" b="1" kern="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91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6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247504" y="1491049"/>
            <a:ext cx="3188044" cy="4728519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2059460" y="1491049"/>
            <a:ext cx="3188044" cy="472851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30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6831013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DAE1B5F-BE96-4855-AA85-3CBFC75E0218}" type="slidenum">
              <a:rPr lang="zh-CN" altLang="en-US" sz="16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pPr/>
              <a:t>21</a:t>
            </a:fld>
            <a:endParaRPr lang="en-US" altLang="zh-CN" sz="16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7158" y="500042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普通教育、技職教育進路分析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755576" y="1484784"/>
          <a:ext cx="7704855" cy="4608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7115"/>
                <a:gridCol w="3198870"/>
                <a:gridCol w="3198870"/>
              </a:tblGrid>
              <a:tr h="438061"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類別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技高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綜高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專門學程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高中</a:t>
                      </a:r>
                      <a:r>
                        <a:rPr lang="en-US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綜高</a:t>
                      </a:r>
                      <a:r>
                        <a:rPr lang="en-US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學術學程</a:t>
                      </a:r>
                      <a:r>
                        <a:rPr lang="en-US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040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課程特色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※以群科專業技術為導向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※著重實務課程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如：專業科目、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實習課程、專題製作等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學術知能為導向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著重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基礎知識學科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課程</a:t>
                      </a:r>
                      <a:r>
                        <a:rPr lang="en-US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如：</a:t>
                      </a:r>
                      <a:endParaRPr lang="en-US" altLang="zh-TW" sz="1800" b="1" kern="100" dirty="0" smtClean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國文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、英語、數學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等</a:t>
                      </a:r>
                      <a:r>
                        <a:rPr lang="en-US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562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學生特質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操作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性向強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喜歡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動手實際操作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學術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性向強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對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學術研究興趣較濃</a:t>
                      </a:r>
                      <a:endParaRPr lang="zh-TW" sz="18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812"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證照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專業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證照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強調</a:t>
                      </a:r>
                      <a:endParaRPr lang="zh-TW" sz="18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3437"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未來發展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較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強的實務及技術能力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所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學和職場所需的能力接軌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升學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就業兼顧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基礎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學科強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所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學和職場所需較無相關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升學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為主</a:t>
                      </a:r>
                      <a:endParaRPr lang="zh-TW" sz="18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8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升學考試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技統測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大學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學測、分科測驗</a:t>
                      </a:r>
                      <a:endParaRPr lang="zh-TW" sz="18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562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升學進路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科技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大學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技術學院為主，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普</a:t>
                      </a:r>
                      <a:endParaRPr lang="en-US" altLang="zh-TW" sz="1800" b="1" kern="1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通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大學為輔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普通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大學為主，科技大學</a:t>
                      </a:r>
                      <a:r>
                        <a:rPr lang="en-US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技</a:t>
                      </a:r>
                      <a:endParaRPr lang="en-US" altLang="zh-TW" sz="1800" b="1" kern="100" dirty="0" smtClean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TW" sz="18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術</a:t>
                      </a:r>
                      <a:r>
                        <a:rPr lang="zh-TW" sz="18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學院為輔</a:t>
                      </a:r>
                      <a:endParaRPr lang="zh-TW" sz="18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17232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 GRE-006拷貝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" y="1571612"/>
            <a:ext cx="770572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046163" y="4240213"/>
            <a:ext cx="1004887" cy="654050"/>
            <a:chOff x="1507396" y="4173672"/>
            <a:chExt cx="874348" cy="569665"/>
          </a:xfrm>
        </p:grpSpPr>
        <p:sp>
          <p:nvSpPr>
            <p:cNvPr id="12320" name="長方形 17"/>
            <p:cNvSpPr>
              <a:spLocks noChangeArrowheads="1"/>
            </p:cNvSpPr>
            <p:nvPr/>
          </p:nvSpPr>
          <p:spPr bwMode="auto">
            <a:xfrm>
              <a:off x="1524981" y="4173672"/>
              <a:ext cx="833994" cy="569665"/>
            </a:xfrm>
            <a:prstGeom prst="rect">
              <a:avLst/>
            </a:prstGeom>
            <a:solidFill>
              <a:srgbClr val="B566C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zh-CN" altLang="en-US" sz="2400">
                <a:latin typeface="Adobe 繁黑體 Std B"/>
                <a:ea typeface="Adobe 繁黑體 Std B"/>
                <a:cs typeface="Adobe 繁黑體 Std B"/>
              </a:endParaRPr>
            </a:p>
          </p:txBody>
        </p:sp>
        <p:sp>
          <p:nvSpPr>
            <p:cNvPr id="12321" name="TextBox 25"/>
            <p:cNvSpPr txBox="1">
              <a:spLocks noChangeArrowheads="1"/>
            </p:cNvSpPr>
            <p:nvPr/>
          </p:nvSpPr>
          <p:spPr bwMode="auto">
            <a:xfrm>
              <a:off x="1507396" y="4343400"/>
              <a:ext cx="874348" cy="294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rgbClr val="FFFFFF"/>
                  </a:solidFill>
                  <a:ea typeface="微軟正黑體" pitchFamily="34" charset="-120"/>
                </a:rPr>
                <a:t>國中畢業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903288" y="4957762"/>
            <a:ext cx="3679825" cy="530394"/>
            <a:chOff x="1383090" y="4798367"/>
            <a:chExt cx="3200400" cy="461665"/>
          </a:xfrm>
        </p:grpSpPr>
        <p:sp>
          <p:nvSpPr>
            <p:cNvPr id="12317" name="長方形 15"/>
            <p:cNvSpPr>
              <a:spLocks noChangeArrowheads="1"/>
            </p:cNvSpPr>
            <p:nvPr/>
          </p:nvSpPr>
          <p:spPr bwMode="auto">
            <a:xfrm>
              <a:off x="1383090" y="4798367"/>
              <a:ext cx="3200400" cy="461665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zh-CN" altLang="en-US" sz="2400">
                <a:latin typeface="Adobe 繁黑體 Std B"/>
                <a:ea typeface="Adobe 繁黑體 Std B"/>
                <a:cs typeface="Adobe 繁黑體 Std B"/>
              </a:endParaRPr>
            </a:p>
          </p:txBody>
        </p:sp>
        <p:sp>
          <p:nvSpPr>
            <p:cNvPr id="12318" name="右箭頭 28"/>
            <p:cNvSpPr>
              <a:spLocks noChangeArrowheads="1"/>
            </p:cNvSpPr>
            <p:nvPr/>
          </p:nvSpPr>
          <p:spPr bwMode="auto">
            <a:xfrm>
              <a:off x="1600200" y="4916997"/>
              <a:ext cx="340800" cy="224400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zh-CN" altLang="en-US" sz="2400">
                <a:latin typeface="Adobe 繁黑體 Std B"/>
                <a:ea typeface="Adobe 繁黑體 Std B"/>
                <a:cs typeface="Adobe 繁黑體 Std B"/>
              </a:endParaRPr>
            </a:p>
          </p:txBody>
        </p:sp>
        <p:sp>
          <p:nvSpPr>
            <p:cNvPr id="12319" name="TextBox 29"/>
            <p:cNvSpPr txBox="1">
              <a:spLocks noChangeArrowheads="1"/>
            </p:cNvSpPr>
            <p:nvPr/>
          </p:nvSpPr>
          <p:spPr bwMode="auto">
            <a:xfrm>
              <a:off x="1964335" y="4835684"/>
              <a:ext cx="2256643" cy="348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TW" altLang="en-US" sz="2000" b="1" dirty="0">
                  <a:solidFill>
                    <a:srgbClr val="FFFFFF"/>
                  </a:solidFill>
                  <a:ea typeface="微軟正黑體" pitchFamily="34" charset="-120"/>
                </a:rPr>
                <a:t>高中</a:t>
              </a:r>
              <a:r>
                <a:rPr lang="en-US" altLang="zh-TW" sz="2000" b="1" dirty="0">
                  <a:solidFill>
                    <a:srgbClr val="FFFFFF"/>
                  </a:solidFill>
                  <a:ea typeface="微軟正黑體" pitchFamily="34" charset="-120"/>
                </a:rPr>
                <a:t>/</a:t>
              </a:r>
              <a:r>
                <a:rPr lang="zh-TW" altLang="en-US" sz="2000" b="1" dirty="0">
                  <a:solidFill>
                    <a:srgbClr val="FFFFFF"/>
                  </a:solidFill>
                  <a:ea typeface="微軟正黑體" pitchFamily="34" charset="-120"/>
                </a:rPr>
                <a:t>綜高</a:t>
              </a:r>
              <a:r>
                <a:rPr lang="en-US" altLang="zh-TW" sz="2000" b="1" dirty="0">
                  <a:solidFill>
                    <a:srgbClr val="FFFFFF"/>
                  </a:solidFill>
                  <a:ea typeface="微軟正黑體" pitchFamily="34" charset="-120"/>
                </a:rPr>
                <a:t>(</a:t>
              </a:r>
              <a:r>
                <a:rPr lang="zh-TW" altLang="en-US" sz="2000" b="1" dirty="0">
                  <a:solidFill>
                    <a:srgbClr val="FFFFFF"/>
                  </a:solidFill>
                  <a:ea typeface="微軟正黑體" pitchFamily="34" charset="-120"/>
                </a:rPr>
                <a:t>學術學程</a:t>
              </a:r>
              <a:r>
                <a:rPr lang="en-US" altLang="zh-TW" sz="2000" b="1" dirty="0">
                  <a:solidFill>
                    <a:srgbClr val="FFFFFF"/>
                  </a:solidFill>
                  <a:ea typeface="微軟正黑體" pitchFamily="34" charset="-120"/>
                </a:rPr>
                <a:t>)</a:t>
              </a:r>
              <a:endParaRPr lang="zh-CN" altLang="en-US" sz="2000" b="1" dirty="0">
                <a:solidFill>
                  <a:srgbClr val="FFFFFF"/>
                </a:solidFill>
                <a:ea typeface="微軟正黑體" pitchFamily="34" charset="-120"/>
              </a:endParaRP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009775" y="3617913"/>
            <a:ext cx="1082675" cy="1276350"/>
            <a:chOff x="2345778" y="3633673"/>
            <a:chExt cx="941116" cy="1109660"/>
          </a:xfrm>
        </p:grpSpPr>
        <p:sp>
          <p:nvSpPr>
            <p:cNvPr id="12315" name="長方形 19"/>
            <p:cNvSpPr>
              <a:spLocks noChangeArrowheads="1"/>
            </p:cNvSpPr>
            <p:nvPr/>
          </p:nvSpPr>
          <p:spPr bwMode="auto">
            <a:xfrm>
              <a:off x="2389387" y="3633673"/>
              <a:ext cx="833993" cy="1109660"/>
            </a:xfrm>
            <a:prstGeom prst="rect">
              <a:avLst/>
            </a:prstGeom>
            <a:solidFill>
              <a:srgbClr val="FF007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zh-CN" altLang="en-US" sz="2400">
                <a:latin typeface="Adobe 繁黑體 Std B"/>
                <a:ea typeface="Adobe 繁黑體 Std B"/>
                <a:cs typeface="Adobe 繁黑體 Std B"/>
              </a:endParaRPr>
            </a:p>
          </p:txBody>
        </p:sp>
        <p:sp>
          <p:nvSpPr>
            <p:cNvPr id="12316" name="TextBox 30"/>
            <p:cNvSpPr txBox="1">
              <a:spLocks noChangeArrowheads="1"/>
            </p:cNvSpPr>
            <p:nvPr/>
          </p:nvSpPr>
          <p:spPr bwMode="auto">
            <a:xfrm>
              <a:off x="2345778" y="3708737"/>
              <a:ext cx="941116" cy="1016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普通</a:t>
              </a:r>
              <a:r>
                <a:rPr lang="zh-TW" altLang="en-US" sz="1400" b="1">
                  <a:solidFill>
                    <a:srgbClr val="FFFFFF"/>
                  </a:solidFill>
                  <a:ea typeface="微軟正黑體" pitchFamily="34" charset="-120"/>
                </a:rPr>
                <a:t>型</a:t>
              </a:r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高中</a:t>
              </a:r>
            </a:p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綜合</a:t>
              </a:r>
              <a:r>
                <a:rPr lang="zh-TW" altLang="en-US" sz="1400" b="1">
                  <a:solidFill>
                    <a:srgbClr val="FFFFFF"/>
                  </a:solidFill>
                  <a:ea typeface="微軟正黑體" pitchFamily="34" charset="-120"/>
                </a:rPr>
                <a:t>型</a:t>
              </a:r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高中</a:t>
              </a:r>
            </a:p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(學術學程)</a:t>
              </a:r>
            </a:p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單科</a:t>
              </a:r>
              <a:r>
                <a:rPr lang="zh-TW" altLang="en-US" sz="1400" b="1">
                  <a:solidFill>
                    <a:srgbClr val="FFFFFF"/>
                  </a:solidFill>
                  <a:ea typeface="微軟正黑體" pitchFamily="34" charset="-120"/>
                </a:rPr>
                <a:t>型</a:t>
              </a:r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高中</a:t>
              </a:r>
            </a:p>
            <a:p>
              <a:pPr algn="ctr" eaLnBrk="1" hangingPunct="1"/>
              <a:endParaRPr lang="zh-CN" altLang="en-US" sz="1400" b="1">
                <a:solidFill>
                  <a:srgbClr val="FFFFFF"/>
                </a:solidFill>
                <a:ea typeface="微軟正黑體" pitchFamily="34" charset="-120"/>
              </a:endParaRP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054350" y="3224213"/>
            <a:ext cx="958850" cy="1647825"/>
            <a:chOff x="3253796" y="3309679"/>
            <a:chExt cx="833993" cy="1433658"/>
          </a:xfrm>
        </p:grpSpPr>
        <p:sp>
          <p:nvSpPr>
            <p:cNvPr id="12313" name="長方形 20"/>
            <p:cNvSpPr>
              <a:spLocks noChangeArrowheads="1"/>
            </p:cNvSpPr>
            <p:nvPr/>
          </p:nvSpPr>
          <p:spPr bwMode="auto">
            <a:xfrm>
              <a:off x="3253796" y="3309679"/>
              <a:ext cx="833993" cy="1433658"/>
            </a:xfrm>
            <a:prstGeom prst="rect">
              <a:avLst/>
            </a:prstGeom>
            <a:solidFill>
              <a:srgbClr val="62C12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zh-CN" altLang="en-US" sz="2400">
                <a:latin typeface="Adobe 繁黑體 Std B"/>
                <a:ea typeface="Adobe 繁黑體 Std B"/>
                <a:cs typeface="Adobe 繁黑體 Std B"/>
              </a:endParaRPr>
            </a:p>
          </p:txBody>
        </p:sp>
        <p:sp>
          <p:nvSpPr>
            <p:cNvPr id="12314" name="TextBox 31"/>
            <p:cNvSpPr txBox="1">
              <a:spLocks noChangeArrowheads="1"/>
            </p:cNvSpPr>
            <p:nvPr/>
          </p:nvSpPr>
          <p:spPr bwMode="auto">
            <a:xfrm>
              <a:off x="3270471" y="3708737"/>
              <a:ext cx="80021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一般大學</a:t>
              </a:r>
            </a:p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科技大學</a:t>
              </a:r>
            </a:p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技術學院</a:t>
              </a:r>
            </a:p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軍警校院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5160963" y="3246438"/>
            <a:ext cx="958850" cy="1647825"/>
            <a:chOff x="5085101" y="3309677"/>
            <a:chExt cx="833993" cy="1433658"/>
          </a:xfrm>
        </p:grpSpPr>
        <p:sp>
          <p:nvSpPr>
            <p:cNvPr id="12311" name="長方形 23"/>
            <p:cNvSpPr>
              <a:spLocks noChangeArrowheads="1"/>
            </p:cNvSpPr>
            <p:nvPr/>
          </p:nvSpPr>
          <p:spPr bwMode="auto">
            <a:xfrm>
              <a:off x="5085101" y="3309677"/>
              <a:ext cx="833993" cy="1433658"/>
            </a:xfrm>
            <a:prstGeom prst="rect">
              <a:avLst/>
            </a:prstGeom>
            <a:solidFill>
              <a:srgbClr val="62C12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zh-CN" altLang="en-US" sz="2400">
                <a:latin typeface="Adobe 繁黑體 Std B"/>
                <a:ea typeface="Adobe 繁黑體 Std B"/>
                <a:cs typeface="Adobe 繁黑體 Std B"/>
              </a:endParaRPr>
            </a:p>
          </p:txBody>
        </p:sp>
        <p:sp>
          <p:nvSpPr>
            <p:cNvPr id="12312" name="TextBox 35"/>
            <p:cNvSpPr txBox="1">
              <a:spLocks noChangeArrowheads="1"/>
            </p:cNvSpPr>
            <p:nvPr/>
          </p:nvSpPr>
          <p:spPr bwMode="auto">
            <a:xfrm>
              <a:off x="5085101" y="3524071"/>
              <a:ext cx="80021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科技大學</a:t>
              </a:r>
            </a:p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技術學院</a:t>
              </a:r>
            </a:p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二專</a:t>
              </a:r>
            </a:p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一般大學</a:t>
              </a:r>
            </a:p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軟正黑體" pitchFamily="34" charset="-120"/>
                </a:rPr>
                <a:t>軍警校院</a:t>
              </a: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6096000" y="3617913"/>
            <a:ext cx="1108075" cy="1276350"/>
            <a:chOff x="5899142" y="3633672"/>
            <a:chExt cx="963605" cy="1109660"/>
          </a:xfrm>
        </p:grpSpPr>
        <p:sp>
          <p:nvSpPr>
            <p:cNvPr id="12309" name="長方形 22"/>
            <p:cNvSpPr>
              <a:spLocks noChangeArrowheads="1"/>
            </p:cNvSpPr>
            <p:nvPr/>
          </p:nvSpPr>
          <p:spPr bwMode="auto">
            <a:xfrm>
              <a:off x="5941299" y="3633672"/>
              <a:ext cx="833993" cy="1109660"/>
            </a:xfrm>
            <a:prstGeom prst="rect">
              <a:avLst/>
            </a:prstGeom>
            <a:solidFill>
              <a:srgbClr val="FF007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zh-CN" altLang="en-US" sz="2400">
                <a:latin typeface="Adobe 繁黑體 Std B"/>
                <a:ea typeface="Adobe 繁黑體 Std B"/>
                <a:cs typeface="Adobe 繁黑體 Std B"/>
              </a:endParaRPr>
            </a:p>
          </p:txBody>
        </p:sp>
        <p:sp>
          <p:nvSpPr>
            <p:cNvPr id="12310" name="TextBox 36"/>
            <p:cNvSpPr txBox="1">
              <a:spLocks noChangeArrowheads="1"/>
            </p:cNvSpPr>
            <p:nvPr/>
          </p:nvSpPr>
          <p:spPr bwMode="auto">
            <a:xfrm>
              <a:off x="5899142" y="3665840"/>
              <a:ext cx="963605" cy="104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TW" altLang="en-US" sz="1200" b="1">
                  <a:solidFill>
                    <a:srgbClr val="FFFFFF"/>
                  </a:solidFill>
                  <a:ea typeface="微軟正黑體" pitchFamily="34" charset="-120"/>
                </a:rPr>
                <a:t>技術型</a:t>
              </a:r>
              <a:r>
                <a:rPr lang="zh-CN" altLang="en-US" sz="1200" b="1">
                  <a:solidFill>
                    <a:srgbClr val="FFFFFF"/>
                  </a:solidFill>
                  <a:ea typeface="微軟正黑體" pitchFamily="34" charset="-120"/>
                </a:rPr>
                <a:t>高</a:t>
              </a:r>
              <a:r>
                <a:rPr lang="zh-TW" altLang="en-US" sz="1200" b="1">
                  <a:solidFill>
                    <a:srgbClr val="FFFFFF"/>
                  </a:solidFill>
                  <a:ea typeface="微軟正黑體" pitchFamily="34" charset="-120"/>
                </a:rPr>
                <a:t>中</a:t>
              </a:r>
              <a:endParaRPr lang="zh-CN" altLang="en-US" sz="1200" b="1">
                <a:solidFill>
                  <a:srgbClr val="FFFFFF"/>
                </a:solidFill>
                <a:ea typeface="微軟正黑體" pitchFamily="34" charset="-120"/>
              </a:endParaRPr>
            </a:p>
            <a:p>
              <a:pPr algn="ctr" eaLnBrk="1" hangingPunct="1"/>
              <a:r>
                <a:rPr lang="zh-CN" altLang="en-US" sz="1200" b="1">
                  <a:solidFill>
                    <a:srgbClr val="FFFFFF"/>
                  </a:solidFill>
                  <a:ea typeface="微軟正黑體" pitchFamily="34" charset="-120"/>
                </a:rPr>
                <a:t>五專</a:t>
              </a:r>
            </a:p>
            <a:p>
              <a:pPr algn="ctr" eaLnBrk="1" hangingPunct="1"/>
              <a:r>
                <a:rPr lang="zh-CN" altLang="en-US" sz="1200" b="1">
                  <a:solidFill>
                    <a:srgbClr val="FFFFFF"/>
                  </a:solidFill>
                  <a:ea typeface="微軟正黑體" pitchFamily="34" charset="-120"/>
                </a:rPr>
                <a:t>綜合</a:t>
              </a:r>
              <a:r>
                <a:rPr lang="zh-TW" altLang="en-US" sz="1200" b="1">
                  <a:solidFill>
                    <a:srgbClr val="FFFFFF"/>
                  </a:solidFill>
                  <a:ea typeface="微軟正黑體" pitchFamily="34" charset="-120"/>
                </a:rPr>
                <a:t>型</a:t>
              </a:r>
              <a:r>
                <a:rPr lang="zh-CN" altLang="en-US" sz="1200" b="1">
                  <a:solidFill>
                    <a:srgbClr val="FFFFFF"/>
                  </a:solidFill>
                  <a:ea typeface="微軟正黑體" pitchFamily="34" charset="-120"/>
                </a:rPr>
                <a:t>高中</a:t>
              </a:r>
            </a:p>
            <a:p>
              <a:pPr algn="ctr" eaLnBrk="1" hangingPunct="1"/>
              <a:r>
                <a:rPr lang="zh-CN" altLang="en-US" sz="1200" b="1">
                  <a:solidFill>
                    <a:srgbClr val="FFFFFF"/>
                  </a:solidFill>
                  <a:ea typeface="微軟正黑體" pitchFamily="34" charset="-120"/>
                </a:rPr>
                <a:t>(專門學程)</a:t>
              </a:r>
            </a:p>
            <a:p>
              <a:pPr algn="ctr" eaLnBrk="1" hangingPunct="1"/>
              <a:r>
                <a:rPr lang="zh-CN" altLang="en-US" sz="1200" b="1">
                  <a:solidFill>
                    <a:srgbClr val="FFFFFF"/>
                  </a:solidFill>
                  <a:ea typeface="微軟正黑體" pitchFamily="34" charset="-120"/>
                </a:rPr>
                <a:t>實用技能學程</a:t>
              </a:r>
            </a:p>
            <a:p>
              <a:pPr algn="ctr" eaLnBrk="1" hangingPunct="1"/>
              <a:r>
                <a:rPr lang="zh-CN" altLang="en-US" sz="1200" b="1">
                  <a:solidFill>
                    <a:srgbClr val="FFFFFF"/>
                  </a:solidFill>
                  <a:ea typeface="微軟正黑體" pitchFamily="34" charset="-120"/>
                </a:rPr>
                <a:t>建教合作班</a:t>
              </a: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7113588" y="4240213"/>
            <a:ext cx="1004887" cy="654050"/>
            <a:chOff x="6775292" y="4173672"/>
            <a:chExt cx="874346" cy="569665"/>
          </a:xfrm>
        </p:grpSpPr>
        <p:sp>
          <p:nvSpPr>
            <p:cNvPr id="12307" name="長方形 21"/>
            <p:cNvSpPr>
              <a:spLocks noChangeArrowheads="1"/>
            </p:cNvSpPr>
            <p:nvPr/>
          </p:nvSpPr>
          <p:spPr bwMode="auto">
            <a:xfrm>
              <a:off x="6797491" y="4173672"/>
              <a:ext cx="833992" cy="569665"/>
            </a:xfrm>
            <a:prstGeom prst="rect">
              <a:avLst/>
            </a:prstGeom>
            <a:solidFill>
              <a:srgbClr val="B566C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zh-CN" altLang="en-US" sz="2400">
                <a:latin typeface="Adobe 繁黑體 Std B"/>
                <a:ea typeface="Adobe 繁黑體 Std B"/>
                <a:cs typeface="Adobe 繁黑體 Std B"/>
              </a:endParaRPr>
            </a:p>
          </p:txBody>
        </p:sp>
        <p:sp>
          <p:nvSpPr>
            <p:cNvPr id="12308" name="TextBox 37"/>
            <p:cNvSpPr txBox="1">
              <a:spLocks noChangeArrowheads="1"/>
            </p:cNvSpPr>
            <p:nvPr/>
          </p:nvSpPr>
          <p:spPr bwMode="auto">
            <a:xfrm>
              <a:off x="6775292" y="4343400"/>
              <a:ext cx="874346" cy="294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rgbClr val="FFFFFF"/>
                  </a:solidFill>
                  <a:ea typeface="微軟正黑體" pitchFamily="34" charset="-120"/>
                </a:rPr>
                <a:t>國中畢業</a:t>
              </a:r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4598988" y="4957763"/>
            <a:ext cx="3681412" cy="530225"/>
            <a:chOff x="4583490" y="4798367"/>
            <a:chExt cx="3200400" cy="461665"/>
          </a:xfrm>
        </p:grpSpPr>
        <p:sp>
          <p:nvSpPr>
            <p:cNvPr id="12304" name="長方形 16"/>
            <p:cNvSpPr>
              <a:spLocks noChangeArrowheads="1"/>
            </p:cNvSpPr>
            <p:nvPr/>
          </p:nvSpPr>
          <p:spPr bwMode="auto">
            <a:xfrm>
              <a:off x="4583490" y="4798367"/>
              <a:ext cx="3200400" cy="461665"/>
            </a:xfrm>
            <a:prstGeom prst="rect">
              <a:avLst/>
            </a:prstGeom>
            <a:solidFill>
              <a:srgbClr val="00A0D5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zh-CN" altLang="en-US" sz="2400">
                <a:latin typeface="Adobe 繁黑體 Std B"/>
                <a:ea typeface="Adobe 繁黑體 Std B"/>
                <a:cs typeface="Adobe 繁黑體 Std B"/>
              </a:endParaRPr>
            </a:p>
          </p:txBody>
        </p:sp>
        <p:sp>
          <p:nvSpPr>
            <p:cNvPr id="12305" name="右箭頭 38"/>
            <p:cNvSpPr>
              <a:spLocks noChangeArrowheads="1"/>
            </p:cNvSpPr>
            <p:nvPr/>
          </p:nvSpPr>
          <p:spPr bwMode="auto">
            <a:xfrm rot="10800000">
              <a:off x="7248022" y="4916997"/>
              <a:ext cx="340800" cy="224400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zh-CN" altLang="en-US" sz="2400">
                <a:latin typeface="Adobe 繁黑體 Std B"/>
                <a:ea typeface="Adobe 繁黑體 Std B"/>
                <a:cs typeface="Adobe 繁黑體 Std B"/>
              </a:endParaRPr>
            </a:p>
          </p:txBody>
        </p:sp>
        <p:sp>
          <p:nvSpPr>
            <p:cNvPr id="12306" name="TextBox 39"/>
            <p:cNvSpPr txBox="1">
              <a:spLocks noChangeArrowheads="1"/>
            </p:cNvSpPr>
            <p:nvPr/>
          </p:nvSpPr>
          <p:spPr bwMode="auto">
            <a:xfrm>
              <a:off x="5072038" y="4844518"/>
              <a:ext cx="2134290" cy="34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TW" altLang="en-US" sz="2000" b="1" dirty="0">
                  <a:solidFill>
                    <a:srgbClr val="FFFFFF"/>
                  </a:solidFill>
                  <a:ea typeface="微軟正黑體" pitchFamily="34" charset="-120"/>
                </a:rPr>
                <a:t>技高</a:t>
              </a:r>
              <a:r>
                <a:rPr lang="en-US" altLang="zh-TW" sz="2000" b="1" dirty="0">
                  <a:solidFill>
                    <a:srgbClr val="FFFFFF"/>
                  </a:solidFill>
                  <a:ea typeface="微軟正黑體" pitchFamily="34" charset="-120"/>
                </a:rPr>
                <a:t>/</a:t>
              </a:r>
              <a:r>
                <a:rPr lang="zh-TW" altLang="en-US" sz="2000" b="1" dirty="0">
                  <a:solidFill>
                    <a:srgbClr val="FFFFFF"/>
                  </a:solidFill>
                  <a:ea typeface="微軟正黑體" pitchFamily="34" charset="-120"/>
                </a:rPr>
                <a:t>綜高</a:t>
              </a:r>
              <a:r>
                <a:rPr lang="en-US" altLang="zh-TW" sz="2000" b="1" dirty="0">
                  <a:solidFill>
                    <a:srgbClr val="FFFFFF"/>
                  </a:solidFill>
                  <a:ea typeface="微軟正黑體" pitchFamily="34" charset="-120"/>
                </a:rPr>
                <a:t>(</a:t>
              </a:r>
              <a:r>
                <a:rPr lang="zh-TW" altLang="en-US" sz="2000" b="1" dirty="0">
                  <a:solidFill>
                    <a:srgbClr val="FFFFFF"/>
                  </a:solidFill>
                  <a:ea typeface="微軟正黑體" pitchFamily="34" charset="-120"/>
                </a:rPr>
                <a:t>專門學程</a:t>
              </a:r>
              <a:r>
                <a:rPr lang="en-US" altLang="zh-TW" sz="2000" b="1" dirty="0">
                  <a:solidFill>
                    <a:srgbClr val="FFFFFF"/>
                  </a:solidFill>
                  <a:ea typeface="微軟正黑體" pitchFamily="34" charset="-120"/>
                </a:rPr>
                <a:t>)</a:t>
              </a:r>
              <a:endParaRPr lang="zh-CN" altLang="en-US" sz="2000" b="1" dirty="0">
                <a:solidFill>
                  <a:srgbClr val="FFFFFF"/>
                </a:solidFill>
                <a:ea typeface="微軟正黑體" pitchFamily="34" charset="-120"/>
              </a:endParaRP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3560763" y="1981200"/>
            <a:ext cx="2044700" cy="2913063"/>
            <a:chOff x="3694293" y="2209800"/>
            <a:chExt cx="1778393" cy="2533535"/>
          </a:xfrm>
        </p:grpSpPr>
        <p:sp>
          <p:nvSpPr>
            <p:cNvPr id="12301" name="上箭頭 24"/>
            <p:cNvSpPr>
              <a:spLocks noChangeArrowheads="1"/>
            </p:cNvSpPr>
            <p:nvPr/>
          </p:nvSpPr>
          <p:spPr bwMode="auto">
            <a:xfrm>
              <a:off x="3694293" y="2209800"/>
              <a:ext cx="1778393" cy="2533535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zh-CN" altLang="en-US" sz="2400">
                <a:latin typeface="Adobe 繁黑體 Std B"/>
                <a:ea typeface="Adobe 繁黑體 Std B"/>
                <a:cs typeface="Adobe 繁黑體 Std B"/>
              </a:endParaRPr>
            </a:p>
          </p:txBody>
        </p:sp>
        <p:sp>
          <p:nvSpPr>
            <p:cNvPr id="12302" name="TextBox 33"/>
            <p:cNvSpPr txBox="1">
              <a:spLocks noChangeArrowheads="1"/>
            </p:cNvSpPr>
            <p:nvPr/>
          </p:nvSpPr>
          <p:spPr bwMode="auto">
            <a:xfrm>
              <a:off x="4183380" y="3708737"/>
              <a:ext cx="80021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 b="1">
                  <a:ea typeface="微軟正黑體" pitchFamily="34" charset="-120"/>
                </a:rPr>
                <a:t>科技大學</a:t>
              </a:r>
            </a:p>
            <a:p>
              <a:pPr algn="ctr" eaLnBrk="1" hangingPunct="1"/>
              <a:r>
                <a:rPr lang="zh-CN" altLang="en-US" sz="1400" b="1">
                  <a:ea typeface="微軟正黑體" pitchFamily="34" charset="-120"/>
                </a:rPr>
                <a:t>技術學院</a:t>
              </a:r>
            </a:p>
            <a:p>
              <a:pPr algn="ctr" eaLnBrk="1" hangingPunct="1"/>
              <a:r>
                <a:rPr lang="zh-CN" altLang="en-US" sz="1400" b="1">
                  <a:ea typeface="微軟正黑體" pitchFamily="34" charset="-120"/>
                </a:rPr>
                <a:t>一般大學</a:t>
              </a:r>
            </a:p>
          </p:txBody>
        </p:sp>
        <p:sp>
          <p:nvSpPr>
            <p:cNvPr id="12303" name="TextBox 34"/>
            <p:cNvSpPr txBox="1">
              <a:spLocks noChangeArrowheads="1"/>
            </p:cNvSpPr>
            <p:nvPr/>
          </p:nvSpPr>
          <p:spPr bwMode="auto">
            <a:xfrm>
              <a:off x="4260324" y="2667000"/>
              <a:ext cx="6463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400" b="1">
                  <a:solidFill>
                    <a:srgbClr val="FF0000"/>
                  </a:solidFill>
                  <a:ea typeface="微軟正黑體" pitchFamily="34" charset="-120"/>
                </a:rPr>
                <a:t>博士班</a:t>
              </a:r>
            </a:p>
            <a:p>
              <a:pPr eaLnBrk="1" hangingPunct="1"/>
              <a:r>
                <a:rPr lang="zh-CN" altLang="en-US" sz="1400" b="1">
                  <a:solidFill>
                    <a:srgbClr val="FF0000"/>
                  </a:solidFill>
                  <a:ea typeface="微軟正黑體" pitchFamily="34" charset="-120"/>
                </a:rPr>
                <a:t>碩士班</a:t>
              </a:r>
            </a:p>
          </p:txBody>
        </p:sp>
      </p:grpSp>
      <p:sp>
        <p:nvSpPr>
          <p:cNvPr id="123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6732588" y="64484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38F0990-EE87-4963-9B86-833FDE4992AC}" type="slidenum">
              <a:rPr lang="zh-CN" altLang="en-US"/>
              <a:pPr/>
              <a:t>22</a:t>
            </a:fld>
            <a:endParaRPr lang="en-US" altLang="zh-CN"/>
          </a:p>
        </p:txBody>
      </p:sp>
      <p:sp>
        <p:nvSpPr>
          <p:cNvPr id="34" name="矩形 10"/>
          <p:cNvSpPr>
            <a:spLocks noChangeArrowheads="1"/>
          </p:cNvSpPr>
          <p:nvPr/>
        </p:nvSpPr>
        <p:spPr bwMode="auto">
          <a:xfrm>
            <a:off x="1071538" y="428604"/>
            <a:ext cx="68531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條條大路通羅馬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殊途而同歸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" name="矩形 10"/>
          <p:cNvSpPr>
            <a:spLocks noChangeArrowheads="1"/>
          </p:cNvSpPr>
          <p:nvPr/>
        </p:nvSpPr>
        <p:spPr bwMode="auto">
          <a:xfrm>
            <a:off x="2268538" y="5661025"/>
            <a:ext cx="4451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國中畢業生升學進路階梯圖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箭號: 向右 11">
            <a:extLst>
              <a:ext uri="{FF2B5EF4-FFF2-40B4-BE49-F238E27FC236}">
                <a16:creationId xmlns="" xmlns:a16="http://schemas.microsoft.com/office/drawing/2014/main" id="{96B2873D-FC1B-441C-89B3-1D5C27C5EFED}"/>
              </a:ext>
            </a:extLst>
          </p:cNvPr>
          <p:cNvSpPr/>
          <p:nvPr/>
        </p:nvSpPr>
        <p:spPr>
          <a:xfrm rot="-2700000">
            <a:off x="1955301" y="2094785"/>
            <a:ext cx="1721247" cy="924090"/>
          </a:xfrm>
          <a:prstGeom prst="rightArrow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普通教育</a:t>
            </a:r>
          </a:p>
        </p:txBody>
      </p:sp>
      <p:sp>
        <p:nvSpPr>
          <p:cNvPr id="37" name="箭號: 向右 36">
            <a:extLst>
              <a:ext uri="{FF2B5EF4-FFF2-40B4-BE49-F238E27FC236}">
                <a16:creationId xmlns="" xmlns:a16="http://schemas.microsoft.com/office/drawing/2014/main" id="{C31A9232-DB8A-4D8B-BF3A-27758DB516A8}"/>
              </a:ext>
            </a:extLst>
          </p:cNvPr>
          <p:cNvSpPr/>
          <p:nvPr/>
        </p:nvSpPr>
        <p:spPr>
          <a:xfrm rot="-8100000">
            <a:off x="5579070" y="2121784"/>
            <a:ext cx="1721247" cy="924090"/>
          </a:xfrm>
          <a:prstGeom prst="rightArrow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技職教育</a:t>
            </a:r>
          </a:p>
        </p:txBody>
      </p:sp>
    </p:spTree>
    <p:extLst>
      <p:ext uri="{BB962C8B-B14F-4D97-AF65-F5344CB8AC3E}">
        <p14:creationId xmlns:p14="http://schemas.microsoft.com/office/powerpoint/2010/main" val="68815378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Google Shape;145;p4"/>
          <p:cNvSpPr/>
          <p:nvPr/>
        </p:nvSpPr>
        <p:spPr>
          <a:xfrm>
            <a:off x="1194724" y="1496408"/>
            <a:ext cx="428628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11</a:t>
            </a:r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3</a:t>
            </a:r>
            <a:r>
              <a:rPr 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學年</a:t>
            </a:r>
            <a:r>
              <a:rPr 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度的</a:t>
            </a:r>
            <a:endParaRPr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重大變革</a:t>
            </a:r>
            <a:endParaRPr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916559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75"/>
          <p:cNvGraphicFramePr>
            <a:graphicFrameLocks noGrp="1"/>
          </p:cNvGraphicFramePr>
          <p:nvPr>
            <p:extLst/>
          </p:nvPr>
        </p:nvGraphicFramePr>
        <p:xfrm>
          <a:off x="357158" y="2714620"/>
          <a:ext cx="8424862" cy="3095628"/>
        </p:xfrm>
        <a:graphic>
          <a:graphicData uri="http://schemas.openxmlformats.org/drawingml/2006/table">
            <a:tbl>
              <a:tblPr/>
              <a:tblGrid>
                <a:gridCol w="15652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45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5938"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學年度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111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112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113</a:t>
                      </a:r>
                      <a:endParaRPr kumimoji="1" lang="zh-TW" altLang="zh-TW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114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115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116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全國人數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197,483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190,714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174,354</a:t>
                      </a:r>
                      <a:endParaRPr kumimoji="1" lang="zh-TW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182,431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214,020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211,163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基隆市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2,698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2,603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2,405</a:t>
                      </a:r>
                      <a:endParaRPr kumimoji="1" lang="zh-TW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2,357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2,820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2,860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臺北市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22,156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21,251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20,244</a:t>
                      </a:r>
                      <a:endParaRPr kumimoji="1" lang="zh-TW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21,133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24,149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24,147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新北市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30,587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29,668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27,246</a:t>
                      </a:r>
                      <a:endParaRPr kumimoji="1" lang="zh-TW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29,066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33,762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33,600</a:t>
                      </a:r>
                      <a:endParaRPr kumimoji="1" lang="zh-TW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1270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基北區合計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55,441</a:t>
                      </a:r>
                      <a:endParaRPr kumimoji="1" lang="zh-TW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53,522</a:t>
                      </a:r>
                      <a:endParaRPr kumimoji="1" lang="zh-TW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49,895</a:t>
                      </a:r>
                      <a:endParaRPr kumimoji="1" lang="zh-TW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52,556</a:t>
                      </a:r>
                      <a:endParaRPr kumimoji="1" lang="zh-TW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60,731</a:t>
                      </a:r>
                      <a:endParaRPr kumimoji="1" lang="zh-TW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60,607</a:t>
                      </a:r>
                      <a:endParaRPr kumimoji="1" lang="zh-TW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4"/>
          <p:cNvSpPr txBox="1">
            <a:spLocks/>
          </p:cNvSpPr>
          <p:nvPr/>
        </p:nvSpPr>
        <p:spPr bwMode="auto">
          <a:xfrm>
            <a:off x="357158" y="642918"/>
            <a:ext cx="8429684" cy="1928826"/>
          </a:xfrm>
          <a:prstGeom prst="rect">
            <a:avLst/>
          </a:prstGeom>
          <a:solidFill>
            <a:srgbClr val="CCFFFF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基北區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國中畢業生人數 </a:t>
            </a:r>
            <a:r>
              <a:rPr lang="en-US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-3,627 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人</a:t>
            </a:r>
            <a:endParaRPr lang="en-US" altLang="zh-TW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0" hangingPunct="0">
              <a:spcBef>
                <a:spcPts val="300"/>
              </a:spcBef>
              <a:defRPr/>
            </a:pPr>
            <a:r>
              <a:rPr lang="zh-TW" altLang="en-US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en-US" sz="18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㊣</a:t>
            </a:r>
            <a:r>
              <a:rPr lang="zh-TW" altLang="en-US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國中教育會考各</a:t>
            </a:r>
            <a:r>
              <a:rPr lang="zh-TW" altLang="en-US" sz="1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等級</a:t>
            </a:r>
            <a:r>
              <a:rPr lang="en-US" altLang="zh-TW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標示人數依</a:t>
            </a:r>
            <a:r>
              <a:rPr lang="zh-TW" altLang="en-US" sz="1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比率減少</a:t>
            </a:r>
            <a:r>
              <a:rPr lang="en-US" altLang="zh-TW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預估各科得</a:t>
            </a:r>
            <a:r>
              <a:rPr lang="en-US" altLang="zh-TW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A++</a:t>
            </a:r>
            <a:r>
              <a:rPr lang="zh-TW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lang="en-US" altLang="zh-TW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-181</a:t>
            </a:r>
            <a:r>
              <a:rPr lang="zh-TW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en-US" altLang="zh-TW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spcBef>
                <a:spcPts val="300"/>
              </a:spcBef>
              <a:defRPr/>
            </a:pPr>
            <a:r>
              <a:rPr lang="zh-TW" altLang="en-US" sz="1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㊣</a:t>
            </a:r>
            <a:r>
              <a:rPr lang="zh-TW" altLang="zh-TW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前五</a:t>
            </a:r>
            <a:r>
              <a:rPr lang="zh-TW" altLang="zh-TW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志願、前段社區</a:t>
            </a:r>
            <a:r>
              <a:rPr lang="zh-TW" altLang="zh-TW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高中</a:t>
            </a:r>
            <a:r>
              <a:rPr lang="en-US" altLang="zh-TW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r>
              <a:rPr lang="zh-TW" altLang="zh-TW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lang="zh-TW" altLang="zh-TW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zh-TW" altLang="zh-TW" sz="1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一般社區高中、前段公立</a:t>
            </a:r>
            <a:r>
              <a:rPr lang="zh-TW" altLang="zh-TW" sz="1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高職</a:t>
            </a:r>
            <a:r>
              <a:rPr lang="en-US" altLang="zh-TW" sz="1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r>
              <a:rPr lang="zh-TW" altLang="zh-TW" sz="1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1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1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lang="zh-TW" altLang="zh-TW" sz="1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endParaRPr lang="en-US" altLang="zh-TW" sz="1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zh-TW" altLang="en-US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1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</a:t>
            </a:r>
            <a:r>
              <a:rPr lang="zh-TW" altLang="zh-TW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公立</a:t>
            </a:r>
            <a:r>
              <a:rPr lang="zh-TW" altLang="zh-TW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高職非熱門科系、以及基隆市</a:t>
            </a:r>
            <a:r>
              <a:rPr lang="en-US" altLang="zh-TW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zh-TW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新北市非人口密集地區</a:t>
            </a:r>
            <a:r>
              <a:rPr lang="zh-TW" altLang="zh-TW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</a:t>
            </a:r>
            <a:r>
              <a:rPr lang="zh-TW" altLang="zh-TW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r>
              <a:rPr lang="zh-TW" altLang="zh-TW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endParaRPr lang="en-US" altLang="zh-TW" sz="1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zh-TW" altLang="en-US" sz="1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</a:t>
            </a:r>
            <a:r>
              <a:rPr lang="zh-TW" altLang="en-US" sz="1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各校</a:t>
            </a:r>
            <a:r>
              <a:rPr lang="zh-TW" altLang="en-US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錄取分之高低</a:t>
            </a:r>
            <a:r>
              <a:rPr lang="zh-TW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還會受到國中教育會考</a:t>
            </a:r>
            <a:r>
              <a:rPr lang="zh-TW" altLang="en-US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各等級</a:t>
            </a:r>
            <a:r>
              <a:rPr lang="en-US" altLang="zh-TW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標示人數的多寡</a:t>
            </a:r>
            <a:r>
              <a:rPr lang="zh-TW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影響</a:t>
            </a:r>
            <a:r>
              <a:rPr lang="en-US" altLang="zh-TW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56415" name="文字方塊 7"/>
          <p:cNvSpPr txBox="1">
            <a:spLocks noChangeArrowheads="1"/>
          </p:cNvSpPr>
          <p:nvPr/>
        </p:nvSpPr>
        <p:spPr bwMode="auto">
          <a:xfrm>
            <a:off x="5364088" y="3861048"/>
            <a:ext cx="1118498" cy="276999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kumimoji="0" lang="en-US" altLang="zh-TW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-198(-7.60%)</a:t>
            </a:r>
            <a:endParaRPr kumimoji="0" lang="zh-TW" alt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158" y="3717032"/>
            <a:ext cx="8429684" cy="206942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7">
            <a:extLst>
              <a:ext uri="{FF2B5EF4-FFF2-40B4-BE49-F238E27FC236}">
                <a16:creationId xmlns="" xmlns:a16="http://schemas.microsoft.com/office/drawing/2014/main" id="{9297FAF5-15FA-4A56-BBFC-75540F5A2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35" y="5892629"/>
            <a:ext cx="277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zh-TW" alt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資料來源：教育部各教育</a:t>
            </a:r>
            <a:r>
              <a:rPr lang="zh-TW" altLang="en-US" sz="1000" dirty="0"/>
              <a:t>階段學生數預測報告</a:t>
            </a:r>
            <a:endParaRPr kumimoji="0" lang="zh-TW" altLang="en-US" sz="1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7">
            <a:extLst>
              <a:ext uri="{FF2B5EF4-FFF2-40B4-BE49-F238E27FC236}">
                <a16:creationId xmlns="" xmlns:a16="http://schemas.microsoft.com/office/drawing/2014/main" id="{493800AE-C9FE-4A73-8B0B-D2F93768C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5786454"/>
            <a:ext cx="3074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kumimoji="0"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比前一年  </a:t>
            </a:r>
            <a:r>
              <a:rPr kumimoji="0" lang="en-US" altLang="zh-TW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-3,627(-6.78</a:t>
            </a:r>
            <a:r>
              <a:rPr kumimoji="0" lang="en-US" altLang="zh-TW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%)</a:t>
            </a:r>
            <a:endParaRPr kumimoji="0" lang="zh-TW" altLang="en-US" sz="20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7"/>
          <p:cNvSpPr txBox="1">
            <a:spLocks noChangeArrowheads="1"/>
          </p:cNvSpPr>
          <p:nvPr/>
        </p:nvSpPr>
        <p:spPr bwMode="auto">
          <a:xfrm>
            <a:off x="5364088" y="4398929"/>
            <a:ext cx="1118498" cy="276999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kumimoji="0" lang="en-US" altLang="zh-TW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-1,007(-4.74%)</a:t>
            </a:r>
            <a:endParaRPr kumimoji="0" lang="zh-TW" alt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字方塊 7"/>
          <p:cNvSpPr txBox="1">
            <a:spLocks noChangeArrowheads="1"/>
          </p:cNvSpPr>
          <p:nvPr/>
        </p:nvSpPr>
        <p:spPr bwMode="auto">
          <a:xfrm>
            <a:off x="5364088" y="4936810"/>
            <a:ext cx="1118498" cy="276999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kumimoji="0" lang="en-US" altLang="zh-TW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-2,422(-8.16%)</a:t>
            </a:r>
            <a:endParaRPr kumimoji="0" lang="zh-TW" alt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7589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415" grpId="0" animBg="1"/>
      <p:bldP spid="5" grpId="0" animBg="1"/>
      <p:bldP spid="11" grpId="0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/>
        </p:nvSpPr>
        <p:spPr>
          <a:xfrm>
            <a:off x="392877" y="790350"/>
            <a:ext cx="8358246" cy="5618688"/>
          </a:xfrm>
          <a:prstGeom prst="rect">
            <a:avLst/>
          </a:prstGeom>
          <a:solidFill>
            <a:srgbClr val="CCFFFF"/>
          </a:solidFill>
          <a:ln w="25400" cap="flat" cmpd="sng">
            <a:solidFill>
              <a:srgbClr val="3333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zh-TW" alt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高級中等學校</a:t>
            </a:r>
            <a:r>
              <a:rPr lang="zh-TW" alt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招生</a:t>
            </a:r>
            <a:endParaRPr lang="en-US" altLang="zh-TW" sz="4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微調</a:t>
            </a:r>
            <a:r>
              <a:rPr lang="zh-TW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招生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作業日程</a:t>
            </a: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1)</a:t>
            </a:r>
            <a:r>
              <a:rPr lang="zh-TW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變更就學區申請延長</a:t>
            </a:r>
            <a:r>
              <a:rPr lang="en-US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</a:t>
            </a:r>
            <a:r>
              <a:rPr lang="en-US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週五～週日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第二階段辦理的入學管道</a:t>
            </a:r>
            <a:r>
              <a:rPr lang="en-US" altLang="zh-TW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直升、技優、優免、專業群科特招、實用技能學程</a:t>
            </a:r>
            <a:r>
              <a:rPr lang="en-US" altLang="zh-TW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…)</a:t>
            </a: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同日放榜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(6/14)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，報到後放棄也在同日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(6/18)</a:t>
            </a:r>
            <a:endParaRPr lang="zh-TW" altLang="zh-TW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免試入學志願選填期間縮短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(6/21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～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27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(4)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免試入學放榜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(7/9)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與報到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(7/11)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間隔縮短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</a:t>
            </a:r>
            <a:endParaRPr lang="zh-TW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科技領域賡續納入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均衡學習</a:t>
            </a:r>
            <a:r>
              <a:rPr lang="zh-TW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採計</a:t>
            </a: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zh-TW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均衡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學習：健康與體育、藝術、綜合活動、</a:t>
            </a:r>
            <a:r>
              <a:rPr lang="zh-TW" altLang="zh-TW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科技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個領域</a:t>
            </a: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zh-TW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多元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學習表現計分：任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領域前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學期平均成績及格每項可得 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 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lang="zh-TW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</a:t>
            </a:r>
            <a:r>
              <a:rPr lang="zh-TW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項</a:t>
            </a:r>
            <a:r>
              <a:rPr lang="zh-TW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滿分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21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分，亦即任何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個領域達標即可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台北市</a:t>
            </a:r>
            <a:r>
              <a:rPr lang="zh-TW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所屬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、私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立</a:t>
            </a:r>
            <a:r>
              <a:rPr lang="zh-TW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班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預估減少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879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名額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基隆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市</a:t>
            </a:r>
            <a:r>
              <a:rPr lang="zh-TW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所屬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公立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高中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班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-5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預估減少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名額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試辦以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群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招生：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二信高中</a:t>
            </a:r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外語群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：應用英語科、應用日語科</a:t>
            </a:r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)</a:t>
            </a:r>
            <a:endParaRPr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817166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/>
        </p:nvSpPr>
        <p:spPr>
          <a:xfrm>
            <a:off x="392877" y="790351"/>
            <a:ext cx="8358246" cy="2059942"/>
          </a:xfrm>
          <a:prstGeom prst="rect">
            <a:avLst/>
          </a:prstGeom>
          <a:solidFill>
            <a:srgbClr val="CCFFFF"/>
          </a:solidFill>
          <a:ln w="25400" cap="flat" cmpd="sng">
            <a:solidFill>
              <a:srgbClr val="3333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zh-TW" alt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高級中等學校</a:t>
            </a:r>
            <a:r>
              <a:rPr lang="zh-TW" alt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招生</a:t>
            </a:r>
            <a:endParaRPr lang="en-US" altLang="zh-TW" sz="4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體適能檢測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肌力及肌耐力檢測：屈膝仰臥起坐→仰臥捲腹</a:t>
            </a:r>
            <a:endParaRPr lang="en-US" altLang="zh-TW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心肺耐力：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800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公尺或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1600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公尺跑走→漸速耐力折返跑</a:t>
            </a:r>
            <a:endParaRPr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" name="六角星形 2"/>
          <p:cNvSpPr/>
          <p:nvPr/>
        </p:nvSpPr>
        <p:spPr>
          <a:xfrm>
            <a:off x="996609" y="3161507"/>
            <a:ext cx="2088232" cy="1512168"/>
          </a:xfrm>
          <a:prstGeom prst="star6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endParaRPr lang="en-US" altLang="zh-TW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起適用</a:t>
            </a:r>
            <a:endParaRPr lang="zh-TW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68837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/>
          <p:nvPr/>
        </p:nvSpPr>
        <p:spPr>
          <a:xfrm>
            <a:off x="428596" y="764704"/>
            <a:ext cx="8358246" cy="5688632"/>
          </a:xfrm>
          <a:prstGeom prst="rect">
            <a:avLst/>
          </a:prstGeom>
          <a:solidFill>
            <a:srgbClr val="CCFFFF"/>
          </a:solidFill>
          <a:ln w="25400" cap="flat" cmpd="sng">
            <a:solidFill>
              <a:srgbClr val="3333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zh-TW" altLang="zh-TW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持續擴大</a:t>
            </a:r>
            <a:r>
              <a:rPr lang="zh-TW" altLang="zh-TW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辦理</a:t>
            </a:r>
            <a:r>
              <a:rPr lang="zh-TW" altLang="zh-TW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完全免試</a:t>
            </a:r>
            <a:r>
              <a:rPr lang="zh-TW" altLang="zh-TW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入學</a:t>
            </a:r>
            <a:endParaRPr lang="en-US" altLang="zh-TW" sz="40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完全</a:t>
            </a:r>
            <a:r>
              <a:rPr lang="zh-TW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免試入學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</a:t>
            </a:r>
            <a:r>
              <a:rPr lang="zh-TW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採計國中教育會考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成績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▲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</a:t>
            </a:r>
            <a:r>
              <a:rPr lang="zh-TW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採計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國中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校學科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成績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endParaRPr lang="en-US" altLang="zh-TW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                      ▲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</a:t>
            </a:r>
            <a:r>
              <a:rPr lang="zh-TW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採計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志願</a:t>
            </a:r>
            <a:r>
              <a:rPr lang="zh-TW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序積分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▲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r>
              <a:rPr lang="zh-TW" altLang="zh-TW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考前分發</a:t>
            </a:r>
            <a:r>
              <a:rPr lang="zh-TW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，會考</a:t>
            </a:r>
            <a:r>
              <a:rPr lang="zh-TW" altLang="zh-TW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後報到</a:t>
            </a:r>
            <a:endParaRPr lang="en-US" altLang="zh-TW" sz="16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                      ▲免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報名費</a:t>
            </a:r>
            <a:endParaRPr lang="zh-TW" altLang="zh-TW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辦理</a:t>
            </a:r>
            <a:r>
              <a:rPr lang="zh-TW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校數持續增加</a:t>
            </a:r>
          </a:p>
          <a:p>
            <a:pPr>
              <a:spcBef>
                <a:spcPts val="0"/>
              </a:spcBef>
            </a:pP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高中職：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學年度：單點型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區域型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72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(11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區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)=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122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增加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32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112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度：單點型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62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區域型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71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(11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區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)=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133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增加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度：單點型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64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區域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型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69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(11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區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)=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133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增加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五專：</a:t>
            </a:r>
            <a:r>
              <a:rPr lang="en-US" altLang="zh-TW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</a:t>
            </a:r>
            <a:r>
              <a:rPr lang="zh-TW" altLang="zh-TW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單點型</a:t>
            </a:r>
            <a:r>
              <a:rPr lang="en-US" altLang="zh-TW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28</a:t>
            </a:r>
            <a:r>
              <a:rPr lang="zh-TW" altLang="zh-TW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endParaRPr lang="en-US" altLang="zh-TW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zh-TW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187624" y="4005064"/>
          <a:ext cx="6912768" cy="2239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648072"/>
                <a:gridCol w="475252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分區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學年度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類型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solidFill>
                            <a:schemeClr val="tx1"/>
                          </a:solidFill>
                          <a:effectLst/>
                        </a:rPr>
                        <a:t>志願</a:t>
                      </a:r>
                      <a:endParaRPr lang="zh-TW" sz="9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招生學校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基隆區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en-US" alt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區域型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一校一科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</a:rPr>
                        <a:t>中山</a:t>
                      </a:r>
                      <a:r>
                        <a:rPr 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高中</a:t>
                      </a:r>
                      <a:r>
                        <a:rPr lang="zh-TW" alt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、暖暖高中</a:t>
                      </a:r>
                      <a:r>
                        <a:rPr 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TW" altLang="en-US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八斗</a:t>
                      </a:r>
                      <a:r>
                        <a:rPr 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高中</a:t>
                      </a:r>
                      <a:r>
                        <a:rPr lang="zh-TW" alt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、基隆女中</a:t>
                      </a:r>
                      <a:r>
                        <a:rPr 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</a:rPr>
                        <a:t>基隆</a:t>
                      </a:r>
                      <a:r>
                        <a:rPr 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高中、雙溪</a:t>
                      </a: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</a:rPr>
                        <a:t>高中</a:t>
                      </a: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、二信高中</a:t>
                      </a:r>
                      <a:r>
                        <a:rPr 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TW" alt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光隆家商、培德工家、</a:t>
                      </a:r>
                      <a:r>
                        <a:rPr 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中華</a:t>
                      </a: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商海</a:t>
                      </a:r>
                      <a:r>
                        <a:rPr 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TW" sz="9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輔大</a:t>
                      </a:r>
                      <a:r>
                        <a:rPr lang="zh-TW" sz="900" b="0" kern="100" dirty="0">
                          <a:solidFill>
                            <a:schemeClr val="tx1"/>
                          </a:solidFill>
                          <a:effectLst/>
                        </a:rPr>
                        <a:t>聖心</a:t>
                      </a:r>
                      <a:endParaRPr lang="zh-TW" sz="9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795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solidFill>
                            <a:schemeClr val="tx1"/>
                          </a:solidFill>
                          <a:effectLst/>
                        </a:rPr>
                        <a:t>區域型</a:t>
                      </a:r>
                      <a:endParaRPr lang="zh-TW" sz="9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solidFill>
                            <a:schemeClr val="tx1"/>
                          </a:solidFill>
                          <a:effectLst/>
                        </a:rPr>
                        <a:t>一校多科</a:t>
                      </a:r>
                      <a:endParaRPr lang="zh-TW" sz="9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</a:rPr>
                        <a:t>基隆商工、海大附中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en-US" alt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區域型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一校一科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</a:rPr>
                        <a:t>中山</a:t>
                      </a:r>
                      <a:r>
                        <a:rPr 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高中</a:t>
                      </a:r>
                      <a:r>
                        <a:rPr lang="zh-TW" alt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、暖暖高中</a:t>
                      </a:r>
                      <a:r>
                        <a:rPr 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TW" altLang="en-US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八斗</a:t>
                      </a:r>
                      <a:r>
                        <a:rPr 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高中</a:t>
                      </a:r>
                      <a:r>
                        <a:rPr lang="zh-TW" alt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、基隆女中</a:t>
                      </a:r>
                      <a:r>
                        <a:rPr 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</a:rPr>
                        <a:t>基隆</a:t>
                      </a:r>
                      <a:r>
                        <a:rPr 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高中、雙溪</a:t>
                      </a: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</a:rPr>
                        <a:t>高中</a:t>
                      </a: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、二信高中</a:t>
                      </a:r>
                      <a:r>
                        <a:rPr 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TW" alt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光隆家商、培德工家、</a:t>
                      </a:r>
                      <a:r>
                        <a:rPr 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中華</a:t>
                      </a: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商海</a:t>
                      </a:r>
                      <a:r>
                        <a:rPr 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TW" sz="9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輔大</a:t>
                      </a:r>
                      <a:r>
                        <a:rPr lang="zh-TW" sz="900" b="0" kern="100" dirty="0">
                          <a:solidFill>
                            <a:schemeClr val="tx1"/>
                          </a:solidFill>
                          <a:effectLst/>
                        </a:rPr>
                        <a:t>聖心</a:t>
                      </a:r>
                      <a:endParaRPr lang="zh-TW" sz="9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2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solidFill>
                            <a:schemeClr val="tx1"/>
                          </a:solidFill>
                          <a:effectLst/>
                        </a:rPr>
                        <a:t>區域型</a:t>
                      </a:r>
                      <a:endParaRPr lang="zh-TW" sz="9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>
                          <a:solidFill>
                            <a:schemeClr val="tx1"/>
                          </a:solidFill>
                          <a:effectLst/>
                        </a:rPr>
                        <a:t>一校多科</a:t>
                      </a:r>
                      <a:endParaRPr lang="zh-TW" sz="9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</a:rPr>
                        <a:t>基隆商工、海大附中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0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台北市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單點型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一校一科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泰北高中、協和祐德、金甌女中、東方工商、喬治工商、景文高中、強恕高中</a:t>
                      </a:r>
                      <a:r>
                        <a:rPr lang="zh-TW" altLang="zh-TW" sz="900" kern="100" dirty="0" smtClean="0">
                          <a:solidFill>
                            <a:srgbClr val="3333FF"/>
                          </a:solidFill>
                          <a:effectLst/>
                        </a:rPr>
                        <a:t>、</a:t>
                      </a:r>
                      <a:r>
                        <a:rPr 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惇</a:t>
                      </a: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敘工商</a:t>
                      </a:r>
                      <a:r>
                        <a:rPr 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、育達高中</a:t>
                      </a:r>
                      <a:endParaRPr lang="zh-TW" sz="900" kern="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8829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en-US" alt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單點型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一校一科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泰北高中、協和祐德、金甌女中、東方工商</a:t>
                      </a:r>
                      <a:r>
                        <a:rPr lang="zh-TW" altLang="en-US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TW" alt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喬治工商、景文高中、強恕高中、</a:t>
                      </a:r>
                      <a:r>
                        <a:rPr lang="zh-TW" sz="900" strike="dblStrike" kern="100" baseline="0" dirty="0" smtClean="0">
                          <a:solidFill>
                            <a:srgbClr val="FF0000"/>
                          </a:solidFill>
                          <a:effectLst/>
                        </a:rPr>
                        <a:t>惇</a:t>
                      </a:r>
                      <a:r>
                        <a:rPr lang="zh-TW" sz="900" strike="dblStrike" kern="100" baseline="0" dirty="0">
                          <a:solidFill>
                            <a:srgbClr val="FF0000"/>
                          </a:solidFill>
                          <a:effectLst/>
                        </a:rPr>
                        <a:t>敘工商</a:t>
                      </a:r>
                      <a:r>
                        <a:rPr 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TW" sz="900" b="0" i="0" u="none" strike="dblStrike" kern="100" cap="non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育達高中</a:t>
                      </a:r>
                      <a:endParaRPr lang="zh-TW" sz="900" b="0" i="0" u="none" strike="dblStrike" kern="100" cap="none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92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新北市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單點型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一校一科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</a:rPr>
                        <a:t>金山高中</a:t>
                      </a:r>
                      <a:r>
                        <a:rPr lang="zh-TW" sz="900" b="1" i="0" u="none" strike="noStrike" kern="1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、瑞芳</a:t>
                      </a:r>
                      <a:r>
                        <a:rPr lang="zh-TW" sz="900" b="1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高工</a:t>
                      </a:r>
                      <a:r>
                        <a:rPr lang="zh-TW" sz="90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、</a:t>
                      </a: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穀保家商、南強工商、莊敬工家</a:t>
                      </a:r>
                      <a:r>
                        <a:rPr 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、及</a:t>
                      </a: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人高中、醒吾高中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en-US" altLang="zh-TW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單點型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tx1"/>
                          </a:solidFill>
                          <a:effectLst/>
                        </a:rPr>
                        <a:t>一校一科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</a:rPr>
                        <a:t>金山</a:t>
                      </a:r>
                      <a:r>
                        <a:rPr lang="zh-TW" sz="9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高中</a:t>
                      </a:r>
                      <a:r>
                        <a:rPr lang="zh-TW" altLang="zh-TW" sz="900" b="1" i="0" u="none" strike="noStrike" kern="1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、</a:t>
                      </a:r>
                      <a:r>
                        <a:rPr lang="zh-TW" altLang="en-US" sz="900" b="1" i="0" u="none" strike="noStrike" kern="100" cap="none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雙溪高中</a:t>
                      </a:r>
                      <a:r>
                        <a:rPr lang="zh-TW" altLang="en-US" sz="900" b="1" i="0" u="none" strike="noStrike" kern="1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、</a:t>
                      </a:r>
                      <a:r>
                        <a:rPr lang="zh-TW" altLang="zh-TW" sz="900" b="1" i="0" u="none" strike="noStrike" kern="1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瑞芳高工</a:t>
                      </a:r>
                      <a:r>
                        <a:rPr lang="zh-TW" altLang="en-US" sz="900" b="0" i="0" u="none" strike="noStrike" cap="none" dirty="0" smtClean="0">
                          <a:solidFill>
                            <a:schemeClr val="dk1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Calibri"/>
                          <a:sym typeface="Calibri"/>
                        </a:rPr>
                        <a:t>、</a:t>
                      </a:r>
                      <a:r>
                        <a:rPr lang="zh-TW" altLang="zh-TW" sz="9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南強工商</a:t>
                      </a:r>
                      <a:r>
                        <a:rPr lang="zh-TW" altLang="en-US" sz="900" b="0" i="0" u="none" strike="noStrike" cap="none" dirty="0" smtClean="0">
                          <a:solidFill>
                            <a:schemeClr val="dk1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PMingLiU"/>
                          <a:sym typeface="PMingLiU"/>
                        </a:rPr>
                        <a:t>、</a:t>
                      </a:r>
                      <a:r>
                        <a:rPr lang="zh-TW" altLang="zh-TW" sz="9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醒吾高中、及人高中</a:t>
                      </a:r>
                      <a:r>
                        <a:rPr lang="zh-TW" altLang="zh-TW" sz="900" b="0" i="0" u="none" strike="noStrike" cap="none" dirty="0" smtClean="0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、</a:t>
                      </a:r>
                      <a:r>
                        <a:rPr lang="zh-TW" altLang="zh-TW" sz="9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穀保家商、莊敬工家</a:t>
                      </a:r>
                      <a:r>
                        <a:rPr lang="zh-TW" altLang="en-US" sz="900" b="0" i="0" u="none" strike="noStrike" kern="10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、</a:t>
                      </a:r>
                      <a:r>
                        <a:rPr lang="zh-TW" altLang="en-US" sz="900" b="0" i="0" u="none" strike="noStrike" cap="none" dirty="0" smtClean="0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東海高中</a:t>
                      </a:r>
                      <a:r>
                        <a:rPr lang="zh-TW" altLang="zh-TW" sz="900" b="0" i="0" u="none" strike="noStrike" cap="none" dirty="0" smtClean="0">
                          <a:solidFill>
                            <a:schemeClr val="dk1"/>
                          </a:solidFill>
                          <a:latin typeface="PMingLiU"/>
                          <a:ea typeface="PMingLiU"/>
                          <a:cs typeface="PMingLiU"/>
                          <a:sym typeface="PMingLiU"/>
                        </a:rPr>
                        <a:t>、</a:t>
                      </a:r>
                      <a:r>
                        <a:rPr lang="zh-TW" altLang="en-US" sz="900" dirty="0" smtClean="0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PMingLiU"/>
                        </a:rPr>
                        <a:t>復興商工</a:t>
                      </a:r>
                      <a:endParaRPr lang="zh-TW" sz="900" kern="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24587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/>
          <p:nvPr/>
        </p:nvSpPr>
        <p:spPr>
          <a:xfrm>
            <a:off x="428596" y="764703"/>
            <a:ext cx="8358246" cy="4627429"/>
          </a:xfrm>
          <a:prstGeom prst="rect">
            <a:avLst/>
          </a:prstGeom>
          <a:solidFill>
            <a:srgbClr val="CCFFFF"/>
          </a:solidFill>
          <a:ln w="25400" cap="flat" cmpd="sng">
            <a:solidFill>
              <a:srgbClr val="3333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zh-TW" alt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特色</a:t>
            </a:r>
            <a:r>
              <a:rPr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招生</a:t>
            </a:r>
            <a:r>
              <a:rPr lang="zh-TW" alt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考試分發</a:t>
            </a:r>
            <a:r>
              <a:rPr lang="zh-TW" altLang="zh-TW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入學</a:t>
            </a:r>
            <a:endParaRPr lang="en-US" altLang="zh-TW" sz="40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新增：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育成</a:t>
            </a:r>
            <a:r>
              <a:rPr lang="zh-TW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高中</a:t>
            </a:r>
            <a:r>
              <a:rPr lang="zh-TW" altLang="zh-TW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國際文憑</a:t>
            </a:r>
            <a:r>
              <a:rPr lang="en-US" altLang="zh-TW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IBDP</a:t>
            </a:r>
            <a:r>
              <a:rPr lang="zh-TW" altLang="zh-TW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實驗</a:t>
            </a:r>
            <a:r>
              <a:rPr lang="zh-TW" altLang="zh-TW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班</a:t>
            </a:r>
            <a:endParaRPr lang="en-US" altLang="zh-TW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停</a:t>
            </a:r>
            <a:r>
              <a:rPr lang="zh-TW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招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師</a:t>
            </a:r>
            <a:r>
              <a:rPr lang="zh-TW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大附中</a:t>
            </a:r>
            <a:r>
              <a:rPr lang="zh-TW" altLang="zh-TW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資訊科學</a:t>
            </a:r>
            <a:r>
              <a:rPr lang="zh-TW" altLang="zh-TW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特色</a:t>
            </a:r>
            <a:r>
              <a:rPr lang="zh-TW" altLang="zh-TW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班</a:t>
            </a:r>
            <a:endParaRPr lang="en-US" altLang="zh-TW" sz="2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endParaRPr lang="en-US" altLang="zh-TW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endParaRPr lang="en-US" altLang="zh-TW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endParaRPr lang="en-US" altLang="zh-TW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278485" y="2535831"/>
          <a:ext cx="6624736" cy="2583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089"/>
                <a:gridCol w="1050165"/>
                <a:gridCol w="1050165"/>
                <a:gridCol w="2465148"/>
                <a:gridCol w="1141169"/>
              </a:tblGrid>
              <a:tr h="288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就學區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學校名稱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>
                          <a:solidFill>
                            <a:schemeClr val="tx1"/>
                          </a:solidFill>
                          <a:effectLst/>
                        </a:rPr>
                        <a:t>招生科別</a:t>
                      </a:r>
                      <a:endParaRPr lang="zh-TW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>
                          <a:solidFill>
                            <a:schemeClr val="tx1"/>
                          </a:solidFill>
                          <a:effectLst/>
                        </a:rPr>
                        <a:t>特色班別</a:t>
                      </a:r>
                      <a:endParaRPr lang="zh-TW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備註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28829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</a:rPr>
                        <a:t>基北區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西松高中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普通科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國際文憑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IBDP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雙語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實驗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班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829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中正高中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普通科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國際移動力課程實驗班</a:t>
                      </a:r>
                      <a:r>
                        <a:rPr lang="en-US" altLang="zh-TW" sz="14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r>
                        <a:rPr lang="zh-TW" alt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大學預科</a:t>
                      </a:r>
                      <a:r>
                        <a:rPr lang="en-US" altLang="zh-TW" sz="14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(IB-DP)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國際移動力課程實驗班</a:t>
                      </a:r>
                      <a:r>
                        <a:rPr lang="en-US" altLang="zh-TW" sz="14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r>
                        <a:rPr lang="zh-TW" alt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生涯發展路向</a:t>
                      </a:r>
                      <a:r>
                        <a:rPr lang="en-US" altLang="zh-TW" sz="1400" b="0" i="0" u="none" strike="noStrike" cap="none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(IB-CP)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829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育成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高中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普通科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國際文憑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IBDP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實驗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班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829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海大附中</a:t>
                      </a:r>
                      <a:endParaRPr lang="zh-TW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>
                          <a:solidFill>
                            <a:schemeClr val="tx1"/>
                          </a:solidFill>
                          <a:effectLst/>
                        </a:rPr>
                        <a:t>普通科</a:t>
                      </a:r>
                      <a:endParaRPr lang="zh-TW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海洋科技人才培育實驗班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召集學校</a:t>
                      </a:r>
                      <a:endParaRPr lang="zh-TW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桃連區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>
                          <a:solidFill>
                            <a:schemeClr val="tx1"/>
                          </a:solidFill>
                          <a:effectLst/>
                        </a:rPr>
                        <a:t>大園高中</a:t>
                      </a:r>
                      <a:endParaRPr lang="zh-TW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普通科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國際文憑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IBDP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專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班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嘉義區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>
                          <a:solidFill>
                            <a:schemeClr val="tx1"/>
                          </a:solidFill>
                          <a:effectLst/>
                        </a:rPr>
                        <a:t>永慶高中</a:t>
                      </a:r>
                      <a:endParaRPr lang="zh-TW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>
                          <a:solidFill>
                            <a:schemeClr val="tx1"/>
                          </a:solidFill>
                          <a:effectLst/>
                        </a:rPr>
                        <a:t>普通科</a:t>
                      </a:r>
                      <a:endParaRPr lang="zh-TW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科技特色班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34308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/>
          <p:nvPr/>
        </p:nvSpPr>
        <p:spPr>
          <a:xfrm>
            <a:off x="428596" y="764703"/>
            <a:ext cx="8358246" cy="3312369"/>
          </a:xfrm>
          <a:prstGeom prst="rect">
            <a:avLst/>
          </a:prstGeom>
          <a:solidFill>
            <a:srgbClr val="CCFFFF"/>
          </a:solidFill>
          <a:ln w="25400" cap="flat" cmpd="sng">
            <a:solidFill>
              <a:srgbClr val="3333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zh-TW" alt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特色招生</a:t>
            </a:r>
            <a:r>
              <a:rPr lang="zh-TW" altLang="en-US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專業群科甄選</a:t>
            </a:r>
            <a:r>
              <a:rPr lang="zh-TW" altLang="zh-TW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入學</a:t>
            </a:r>
            <a:endParaRPr lang="en-US" altLang="zh-TW" sz="40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新增：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基隆商工</a:t>
            </a:r>
            <a:r>
              <a:rPr lang="zh-TW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商業經營科</a:t>
            </a:r>
            <a:r>
              <a:rPr lang="en-US" altLang="zh-TW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(10</a:t>
            </a:r>
            <a:r>
              <a:rPr lang="zh-TW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algn="just">
              <a:defRPr/>
            </a:pPr>
            <a:endParaRPr lang="en-US" altLang="zh-TW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algn="just">
              <a:defRPr/>
            </a:pPr>
            <a:endParaRPr lang="en-US" altLang="zh-TW" sz="2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algn="just">
              <a:defRPr/>
            </a:pPr>
            <a:endParaRPr lang="en-US" altLang="zh-TW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algn="just">
              <a:defRPr/>
            </a:pPr>
            <a:endParaRPr lang="en-US" altLang="zh-TW" sz="2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algn="just">
              <a:defRPr/>
            </a:pPr>
            <a:endParaRPr lang="en-US" altLang="zh-TW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algn="just">
              <a:defRPr/>
            </a:pPr>
            <a:endParaRPr lang="en-US" altLang="zh-TW" sz="2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algn="just">
              <a:defRPr/>
            </a:pP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259632" y="1988840"/>
          <a:ext cx="6552728" cy="1907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076"/>
                <a:gridCol w="897100"/>
                <a:gridCol w="1035115"/>
                <a:gridCol w="3930437"/>
              </a:tblGrid>
              <a:tr h="211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</a:rPr>
                        <a:t>行政區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</a:rPr>
                        <a:t>報名日期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</a:rPr>
                        <a:t>術科考試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</a:rPr>
                        <a:t>招生學校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633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</a:rPr>
                        <a:t>台北市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3/4</a:t>
                      </a:r>
                      <a:r>
                        <a:rPr lang="zh-TW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3/12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4/14(</a:t>
                      </a: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星期日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</a:rPr>
                        <a:t>士林高商</a:t>
                      </a: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</a:rPr>
                        <a:t>、惇敘工商、金甌女中、育達高中、景文高中、稻江高商、華岡藝校、開平餐飲、協和祐德、東方工商、泰北高中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07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</a:rPr>
                        <a:t>新北市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2/16</a:t>
                      </a:r>
                      <a:r>
                        <a:rPr lang="zh-TW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3/8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4/13(</a:t>
                      </a: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星期六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泰山高中、淡水商工、樟樹實中、三重商工、</a:t>
                      </a: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瑞芳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</a:rPr>
                        <a:t>高工、新北高工</a:t>
                      </a: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zh-TW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鶯歌工商、</a:t>
                      </a:r>
                      <a:r>
                        <a:rPr lang="zh-TW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智</a:t>
                      </a: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</a:rPr>
                        <a:t>光商工、復興商工、南強工商、能仁家商、莊敬工家、樹人家</a:t>
                      </a:r>
                      <a:r>
                        <a:rPr lang="zh-TW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商</a:t>
                      </a:r>
                      <a:endParaRPr lang="en-US" altLang="zh-TW" sz="1200" b="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泰山高中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進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TW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、三重商工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進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TW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、新北高工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進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559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基隆市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3/11</a:t>
                      </a:r>
                      <a:r>
                        <a:rPr lang="zh-TW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</a:t>
                      </a: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4/13(</a:t>
                      </a: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星期六</a:t>
                      </a: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3333FF"/>
                          </a:solidFill>
                          <a:effectLst/>
                        </a:rPr>
                        <a:t>基隆商</a:t>
                      </a:r>
                      <a:r>
                        <a:rPr lang="zh-TW" sz="1200" b="1" kern="100" dirty="0" smtClean="0">
                          <a:solidFill>
                            <a:srgbClr val="3333FF"/>
                          </a:solidFill>
                          <a:effectLst/>
                        </a:rPr>
                        <a:t>工</a:t>
                      </a:r>
                      <a:endParaRPr lang="zh-TW" sz="1200" b="1" kern="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03332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4136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44440"/>
            <a:ext cx="2405063" cy="3148013"/>
          </a:xfrm>
          <a:prstGeom prst="rect">
            <a:avLst/>
          </a:prstGeom>
          <a:ln w="25400">
            <a:solidFill>
              <a:srgbClr val="3333FF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37" y="2492896"/>
            <a:ext cx="2405063" cy="3148013"/>
          </a:xfrm>
          <a:prstGeom prst="rect">
            <a:avLst/>
          </a:prstGeom>
          <a:ln w="25400">
            <a:solidFill>
              <a:srgbClr val="3333FF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83" y="1844824"/>
            <a:ext cx="2405063" cy="3148013"/>
          </a:xfrm>
          <a:prstGeom prst="rect">
            <a:avLst/>
          </a:prstGeom>
          <a:ln w="25400">
            <a:solidFill>
              <a:srgbClr val="3333FF"/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29" y="1221581"/>
            <a:ext cx="2405063" cy="1471613"/>
          </a:xfrm>
          <a:prstGeom prst="rect">
            <a:avLst/>
          </a:prstGeom>
          <a:ln w="25400">
            <a:solidFill>
              <a:srgbClr val="3333FF"/>
            </a:solidFill>
          </a:ln>
        </p:spPr>
      </p:pic>
    </p:spTree>
    <p:extLst>
      <p:ext uri="{BB962C8B-B14F-4D97-AF65-F5344CB8AC3E}">
        <p14:creationId xmlns:p14="http://schemas.microsoft.com/office/powerpoint/2010/main" val="251085264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/>
        </p:nvSpPr>
        <p:spPr>
          <a:xfrm>
            <a:off x="392877" y="790351"/>
            <a:ext cx="8358246" cy="3460373"/>
          </a:xfrm>
          <a:prstGeom prst="rect">
            <a:avLst/>
          </a:prstGeom>
          <a:solidFill>
            <a:srgbClr val="CCFFFF"/>
          </a:solidFill>
          <a:ln w="25400" cap="flat" cmpd="sng">
            <a:solidFill>
              <a:srgbClr val="3333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zh-TW" altLang="en-US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藝才班</a:t>
            </a:r>
            <a:r>
              <a:rPr lang="en-US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音樂、美術、舞蹈、戲劇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甄選入學</a:t>
            </a:r>
            <a:endParaRPr lang="en-US" altLang="zh-TW" sz="4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部分學校提高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會考成績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的門檻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音樂班：師大附中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國、英：</a:t>
            </a:r>
            <a:r>
              <a:rPr lang="zh-TW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</a:t>
            </a:r>
            <a:r>
              <a:rPr lang="zh-TW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→基礎</a:t>
            </a:r>
            <a:r>
              <a:rPr lang="en-US" altLang="zh-TW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++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中正高中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基礎→基礎</a:t>
            </a:r>
            <a:r>
              <a:rPr lang="en-US" altLang="zh-TW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</a:t>
            </a: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武陵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高中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國、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基礎→基礎</a:t>
            </a:r>
            <a:r>
              <a:rPr lang="en-US" altLang="zh-TW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B+</a:t>
            </a:r>
            <a:r>
              <a:rPr lang="en-US" altLang="zh-TW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美術班</a:t>
            </a: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：師大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附中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</a:t>
            </a:r>
            <a:r>
              <a:rPr lang="zh-TW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→基礎</a:t>
            </a:r>
            <a:r>
              <a:rPr lang="en-US" altLang="zh-TW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++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中正高中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國、英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</a:t>
            </a:r>
            <a:r>
              <a:rPr lang="zh-TW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國或英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任一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</a:t>
            </a:r>
            <a:r>
              <a:rPr lang="zh-TW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</a:t>
            </a: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B+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新竹女中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國、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英、社：</a:t>
            </a:r>
            <a:r>
              <a:rPr lang="zh-TW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</a:t>
            </a:r>
            <a:r>
              <a:rPr lang="zh-TW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國文、英語、社會任</a:t>
            </a:r>
            <a:r>
              <a:rPr lang="en-US" altLang="zh-TW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</a:t>
            </a:r>
            <a:r>
              <a:rPr lang="zh-TW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</a:t>
            </a:r>
            <a:r>
              <a:rPr lang="en-US" altLang="zh-TW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B+</a:t>
            </a:r>
            <a:r>
              <a:rPr lang="en-US" altLang="zh-TW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        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(3)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舞蹈班：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中正高中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國、英：</a:t>
            </a:r>
            <a:r>
              <a:rPr lang="zh-TW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基礎→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國或英任一科</a:t>
            </a:r>
            <a:r>
              <a:rPr lang="zh-TW" alt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</a:t>
            </a:r>
            <a:r>
              <a:rPr lang="en-US" altLang="zh-TW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200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9128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/>
        </p:nvSpPr>
        <p:spPr>
          <a:xfrm>
            <a:off x="392877" y="790351"/>
            <a:ext cx="8358246" cy="2191746"/>
          </a:xfrm>
          <a:prstGeom prst="rect">
            <a:avLst/>
          </a:prstGeom>
          <a:solidFill>
            <a:srgbClr val="CCFFFF"/>
          </a:solidFill>
          <a:ln w="25400" cap="flat" cmpd="sng">
            <a:solidFill>
              <a:srgbClr val="3333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zh-TW" altLang="en-US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藝才班</a:t>
            </a:r>
            <a:r>
              <a:rPr lang="en-US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音樂、美術、舞蹈、戲劇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甄選入學</a:t>
            </a:r>
            <a:endParaRPr lang="en-US" altLang="zh-TW" sz="4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題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型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調整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音樂班：樂理基礎和聲、聽寫、視唱</a:t>
            </a:r>
            <a:endParaRPr lang="en-US" altLang="zh-TW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美術班：水彩</a:t>
            </a:r>
            <a:endParaRPr lang="en-US" altLang="zh-TW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        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(3)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舞蹈班：中國舞、即興與創作</a:t>
            </a:r>
            <a:endParaRPr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" name="六角星形 2"/>
          <p:cNvSpPr/>
          <p:nvPr/>
        </p:nvSpPr>
        <p:spPr>
          <a:xfrm>
            <a:off x="996609" y="3161507"/>
            <a:ext cx="2088232" cy="1512168"/>
          </a:xfrm>
          <a:prstGeom prst="star6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114</a:t>
            </a:r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</a:t>
            </a:r>
            <a:endParaRPr lang="en-US" altLang="zh-TW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起適用</a:t>
            </a:r>
            <a:endParaRPr lang="zh-TW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3085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/>
        </p:nvSpPr>
        <p:spPr>
          <a:xfrm>
            <a:off x="395536" y="404664"/>
            <a:ext cx="8358246" cy="6120680"/>
          </a:xfrm>
          <a:prstGeom prst="rect">
            <a:avLst/>
          </a:prstGeom>
          <a:solidFill>
            <a:srgbClr val="CCFFFF"/>
          </a:solidFill>
          <a:ln w="25400" cap="flat" cmpd="sng">
            <a:solidFill>
              <a:srgbClr val="3333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zh-TW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五專</a:t>
            </a:r>
            <a:r>
              <a:rPr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招生</a:t>
            </a:r>
            <a:endParaRPr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  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專有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zh-TW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招生管道</a:t>
            </a:r>
            <a:r>
              <a:rPr lang="zh-TW" alt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zh-TW" altLang="zh-TW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最早</a:t>
            </a:r>
            <a:r>
              <a:rPr lang="zh-TW" altLang="zh-TW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辦五專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，再來</a:t>
            </a:r>
            <a:r>
              <a:rPr lang="zh-TW" altLang="zh-TW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辦五專</a:t>
            </a:r>
            <a:r>
              <a:rPr lang="zh-TW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優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，接著</a:t>
            </a:r>
            <a:r>
              <a:rPr lang="zh-TW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辦五專</a:t>
            </a:r>
            <a:r>
              <a:rPr lang="zh-TW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聯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，最後</a:t>
            </a:r>
            <a:r>
              <a:rPr lang="zh-TW" altLang="zh-TW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辦五專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續招</a:t>
            </a:r>
            <a:endParaRPr lang="zh-TW" altLang="zh-TW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zh-TW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五專</a:t>
            </a:r>
            <a:r>
              <a:rPr lang="zh-TW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優</a:t>
            </a:r>
            <a:r>
              <a:rPr lang="zh-TW" altLang="zh-TW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</a:t>
            </a:r>
            <a:r>
              <a:rPr lang="zh-TW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zh-TW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選系</a:t>
            </a:r>
            <a:r>
              <a:rPr lang="zh-TW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r>
              <a:rPr lang="zh-TW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五專聯</a:t>
            </a:r>
            <a:r>
              <a:rPr lang="zh-TW" altLang="zh-TW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</a:t>
            </a:r>
            <a:r>
              <a:rPr lang="zh-TW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zh-TW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選校</a:t>
            </a:r>
            <a:r>
              <a:rPr lang="zh-TW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r>
              <a:rPr lang="zh-TW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五專</a:t>
            </a:r>
            <a:r>
              <a:rPr lang="zh-TW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</a:t>
            </a:r>
            <a:r>
              <a:rPr lang="zh-TW" altLang="zh-TW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</a:t>
            </a:r>
            <a:r>
              <a:rPr lang="zh-TW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zh-TW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</a:t>
            </a:r>
            <a:r>
              <a:rPr lang="zh-TW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zh-TW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又選</a:t>
            </a:r>
            <a:r>
              <a:rPr lang="zh-TW" altLang="zh-TW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</a:t>
            </a:r>
            <a:r>
              <a:rPr lang="zh-TW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endParaRPr lang="en-US" altLang="zh-TW" sz="1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持續增加</a:t>
            </a:r>
            <a:r>
              <a:rPr 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優先免試入學</a:t>
            </a:r>
            <a:r>
              <a:rPr 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名額</a:t>
            </a:r>
            <a:endParaRPr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DFKai-SB"/>
            </a:endParaRPr>
          </a:p>
          <a:p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招生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名額：國立學校不低於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80%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，私立學校不低於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60%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，合計超過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81%</a:t>
            </a:r>
            <a:endParaRPr lang="zh-TW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升學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五專的策略：先報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五專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免，沒上再報五專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優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沒上再報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五專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聯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</a:t>
            </a:r>
            <a:endParaRPr lang="zh-TW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服務學習時</a:t>
            </a:r>
            <a:r>
              <a:rPr lang="zh-TW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數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恢復計分</a:t>
            </a:r>
            <a:r>
              <a:rPr lang="en-US" altLang="zh-TW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服務時數計算至 </a:t>
            </a:r>
            <a:r>
              <a:rPr lang="en-US" altLang="zh-TW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113</a:t>
            </a:r>
            <a:r>
              <a: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年 </a:t>
            </a:r>
            <a:r>
              <a:rPr lang="en-US" altLang="zh-TW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5</a:t>
            </a:r>
            <a:r>
              <a:rPr lang="zh-TW" altLang="en-US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月 </a:t>
            </a:r>
            <a:r>
              <a:rPr lang="en-US" altLang="zh-TW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14</a:t>
            </a:r>
            <a:r>
              <a:rPr lang="zh-TW" altLang="en-US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日</a:t>
            </a:r>
            <a:r>
              <a:rPr lang="en-US" altLang="zh-TW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)</a:t>
            </a:r>
            <a:endParaRPr lang="en-US" altLang="zh-TW" sz="1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lvl="0">
              <a:spcBef>
                <a:spcPts val="600"/>
              </a:spcBef>
            </a:pP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        五專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完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免：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每小時                         分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，須</a:t>
            </a:r>
            <a:r>
              <a:rPr lang="zh-TW" altLang="en-US" sz="16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達</a:t>
            </a:r>
            <a:r>
              <a:rPr lang="en-US" altLang="zh-TW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30</a:t>
            </a:r>
            <a:r>
              <a:rPr lang="zh-TW" altLang="en-US" sz="16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小時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始能得滿分</a:t>
            </a:r>
            <a:r>
              <a:rPr lang="en-US" altLang="zh-TW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15</a:t>
            </a:r>
            <a:r>
              <a:rPr lang="zh-TW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分</a:t>
            </a:r>
            <a:endParaRPr lang="en-US" altLang="zh-TW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lvl="0">
              <a:spcBef>
                <a:spcPts val="600"/>
              </a:spcBef>
            </a:pP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         五專</a:t>
            </a:r>
            <a:r>
              <a:rPr lang="zh-TW" altLang="zh-TW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優</a:t>
            </a:r>
            <a:r>
              <a:rPr lang="zh-TW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免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：每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小時                         分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，須</a:t>
            </a:r>
            <a:r>
              <a:rPr lang="zh-TW" altLang="en-US" sz="16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達</a:t>
            </a:r>
            <a:r>
              <a:rPr lang="en-US" altLang="zh-TW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60</a:t>
            </a:r>
            <a:r>
              <a:rPr lang="zh-TW" altLang="en-US" sz="16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小時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始能得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滿分</a:t>
            </a:r>
            <a:r>
              <a:rPr lang="en-US" altLang="zh-TW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15</a:t>
            </a:r>
            <a:r>
              <a: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分</a:t>
            </a:r>
            <a:endParaRPr lang="en-US" altLang="zh-TW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lvl="0">
              <a:spcBef>
                <a:spcPts val="600"/>
              </a:spcBef>
            </a:pP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     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五專聯</a:t>
            </a:r>
            <a:r>
              <a:rPr lang="zh-TW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免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：                                                   得</a:t>
            </a:r>
            <a:r>
              <a:rPr lang="en-US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1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分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，須</a:t>
            </a:r>
            <a:r>
              <a:rPr lang="zh-TW" altLang="en-US" sz="16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達</a:t>
            </a:r>
            <a:r>
              <a:rPr lang="en-US" altLang="zh-TW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56</a:t>
            </a:r>
            <a:r>
              <a:rPr lang="zh-TW" altLang="en-US" sz="16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小時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始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能得滿分 </a:t>
            </a:r>
            <a:r>
              <a:rPr lang="en-US" altLang="zh-TW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7</a:t>
            </a:r>
            <a:r>
              <a:rPr lang="zh-TW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 分</a:t>
            </a:r>
            <a:endParaRPr lang="en-US" altLang="zh-TW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lvl="0"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技藝</a:t>
            </a:r>
            <a:r>
              <a:rPr lang="zh-TW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優良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單一學期</a:t>
            </a:r>
            <a:r>
              <a:rPr lang="zh-TW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擇優採計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原採總平均成績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科技領域</a:t>
            </a:r>
            <a:r>
              <a:rPr lang="zh-TW" alt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納入均衡學習採計</a:t>
            </a:r>
            <a:endParaRPr lang="en-US" altLang="zh-TW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lvl="0"/>
            <a:r>
              <a: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         均衡學習：健康與體育、藝術、綜合活動、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科技</a:t>
            </a:r>
            <a:r>
              <a: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等</a:t>
            </a:r>
            <a:r>
              <a:rPr lang="en-US" altLang="zh-TW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4</a:t>
            </a:r>
            <a:r>
              <a: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個領域，前</a:t>
            </a:r>
            <a:r>
              <a:rPr lang="en-US" altLang="zh-TW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5</a:t>
            </a:r>
            <a:r>
              <a: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學期平均成績及格           </a:t>
            </a:r>
            <a:endParaRPr lang="en-US" altLang="zh-TW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lvl="0"/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        五專完</a:t>
            </a:r>
            <a:r>
              <a:rPr lang="zh-TW" altLang="zh-TW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免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：每項可得 </a:t>
            </a:r>
            <a:r>
              <a:rPr lang="en-US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7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分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     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4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項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達標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即得滿分 </a:t>
            </a:r>
            <a:r>
              <a:rPr lang="en-US" altLang="zh-TW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28</a:t>
            </a:r>
            <a:r>
              <a:rPr lang="zh-TW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分</a:t>
            </a:r>
            <a:endParaRPr lang="en-US" altLang="zh-TW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lvl="0"/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         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五專</a:t>
            </a:r>
            <a:r>
              <a:rPr lang="zh-TW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優免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：每項可得 </a:t>
            </a:r>
            <a:r>
              <a:rPr lang="en-US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7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分，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任 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項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達標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即得滿分 </a:t>
            </a:r>
            <a:r>
              <a:rPr lang="en-US" altLang="zh-TW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21</a:t>
            </a:r>
            <a:r>
              <a:rPr lang="zh-TW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分</a:t>
            </a:r>
            <a:endParaRPr lang="en-US" altLang="zh-TW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lvl="0"/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</a:t>
            </a:r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     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五專聯</a:t>
            </a:r>
            <a:r>
              <a:rPr lang="zh-TW" altLang="zh-TW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免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：每項可得 </a:t>
            </a:r>
            <a:r>
              <a:rPr lang="en-US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分，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任 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項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達標</a:t>
            </a:r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即得滿分  </a:t>
            </a:r>
            <a:r>
              <a:rPr lang="en-US" altLang="zh-TW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6</a:t>
            </a:r>
            <a:r>
              <a: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分</a:t>
            </a:r>
            <a:endParaRPr lang="en-US" altLang="zh-TW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㊣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停辦：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華夏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科技大學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，新增：中華科技大學</a:t>
            </a:r>
            <a:endParaRPr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8A842C42-6E97-4197-AF1C-47FD66CCE979}"/>
              </a:ext>
            </a:extLst>
          </p:cNvPr>
          <p:cNvSpPr txBox="1"/>
          <p:nvPr/>
        </p:nvSpPr>
        <p:spPr>
          <a:xfrm>
            <a:off x="2958243" y="3570767"/>
            <a:ext cx="1043902" cy="297517"/>
          </a:xfrm>
          <a:prstGeom prst="rect">
            <a:avLst/>
          </a:prstGeom>
          <a:solidFill>
            <a:srgbClr val="FFFF00"/>
          </a:solidFill>
          <a:ln w="254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zh-TW" sz="1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0.5</a:t>
            </a:r>
            <a:r>
              <a:rPr lang="en-US" altLang="zh-TW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→</a:t>
            </a:r>
            <a:r>
              <a:rPr lang="en-US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0.25</a:t>
            </a:r>
            <a:endParaRPr lang="zh-TW" altLang="en-US" sz="16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520E4B66-9F53-44FA-A672-777F41E88F80}"/>
              </a:ext>
            </a:extLst>
          </p:cNvPr>
          <p:cNvSpPr txBox="1"/>
          <p:nvPr/>
        </p:nvSpPr>
        <p:spPr>
          <a:xfrm>
            <a:off x="2385732" y="3889047"/>
            <a:ext cx="2188927" cy="297517"/>
          </a:xfrm>
          <a:prstGeom prst="rect">
            <a:avLst/>
          </a:prstGeom>
          <a:solidFill>
            <a:srgbClr val="FFFF00"/>
          </a:solidFill>
          <a:ln w="254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zh-TW" altLang="en-US" sz="1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滿 </a:t>
            </a:r>
            <a:r>
              <a:rPr lang="en-US" altLang="zh-TW" sz="1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4</a:t>
            </a:r>
            <a:r>
              <a:rPr lang="zh-TW" altLang="en-US" sz="1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sz="1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小時</a:t>
            </a:r>
            <a:r>
              <a:rPr lang="en-US" altLang="zh-TW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→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滿 </a:t>
            </a:r>
            <a:r>
              <a:rPr lang="en-US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8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小時</a:t>
            </a:r>
            <a:endParaRPr lang="zh-TW" altLang="en-US" sz="16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8A842C42-6E97-4197-AF1C-47FD66CCE979}"/>
              </a:ext>
            </a:extLst>
          </p:cNvPr>
          <p:cNvSpPr txBox="1"/>
          <p:nvPr/>
        </p:nvSpPr>
        <p:spPr>
          <a:xfrm>
            <a:off x="3245845" y="3252487"/>
            <a:ext cx="468697" cy="297517"/>
          </a:xfrm>
          <a:prstGeom prst="rect">
            <a:avLst/>
          </a:prstGeom>
          <a:solidFill>
            <a:srgbClr val="FFFF00"/>
          </a:solidFill>
          <a:ln w="254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sym typeface="Times New Roman"/>
              </a:rPr>
              <a:t>0.5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8803203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5"/>
          <p:cNvSpPr/>
          <p:nvPr/>
        </p:nvSpPr>
        <p:spPr>
          <a:xfrm>
            <a:off x="938044" y="1901081"/>
            <a:ext cx="7267911" cy="4154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600"/>
              </a:spcBef>
              <a:buClr>
                <a:srgbClr val="035D52"/>
              </a:buClr>
              <a:buSzPts val="3200"/>
            </a:pPr>
            <a:r>
              <a:rPr lang="en-US" altLang="zh-TW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</a:t>
            </a:r>
            <a: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服務時數多</a:t>
            </a:r>
            <a:r>
              <a:rPr lang="en-US" altLang="zh-TW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完免</a:t>
            </a:r>
            <a:r>
              <a:rPr lang="en-US" altLang="zh-TW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30</a:t>
            </a:r>
            <a:r>
              <a:rPr lang="zh-TW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小時</a:t>
            </a:r>
            <a:r>
              <a:rPr lang="zh-TW" altLang="en-US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、優免</a:t>
            </a:r>
            <a:r>
              <a:rPr lang="en-US" altLang="zh-TW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60</a:t>
            </a:r>
            <a:r>
              <a:rPr lang="zh-TW" alt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小時</a:t>
            </a:r>
            <a:r>
              <a:rPr lang="zh-TW" altLang="en-US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、聯免</a:t>
            </a:r>
            <a:r>
              <a:rPr lang="en-US" altLang="zh-TW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56</a:t>
            </a:r>
            <a:r>
              <a:rPr lang="zh-TW" altLang="en-US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小時</a:t>
            </a:r>
            <a:r>
              <a:rPr lang="en-US" altLang="zh-TW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r>
              <a:rPr lang="zh-TW" alt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DFKai-SB"/>
              </a:rPr>
              <a:t/>
            </a:r>
            <a:br>
              <a:rPr lang="zh-TW" alt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DFKai-SB"/>
              </a:rPr>
            </a:br>
            <a:r>
              <a:rPr lang="en-US" altLang="zh-TW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2.</a:t>
            </a:r>
            <a: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記功</a:t>
            </a:r>
            <a:r>
              <a:rPr lang="en-US" altLang="zh-TW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/</a:t>
            </a:r>
            <a: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嘉獎、不記過</a:t>
            </a:r>
          </a:p>
          <a:p>
            <a:pPr lvl="0">
              <a:spcBef>
                <a:spcPts val="600"/>
              </a:spcBef>
            </a:pPr>
            <a:r>
              <a:rPr lang="en-US" altLang="zh-TW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3.</a:t>
            </a:r>
            <a: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要當幹部或小</a:t>
            </a:r>
            <a:r>
              <a:rPr lang="zh-TW" altLang="en-US" sz="2800" b="1" dirty="0" smtClean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老師</a:t>
            </a:r>
            <a:endParaRPr lang="en-US" altLang="zh-TW" sz="2800" b="1" dirty="0" smtClean="0">
              <a:solidFill>
                <a:srgbClr val="035D5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/>
            <a:r>
              <a:rPr lang="zh-TW" altLang="en-US" sz="20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sz="2000" b="1" dirty="0" smtClean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</a:t>
            </a:r>
            <a:r>
              <a:rPr lang="en-US" altLang="zh-TW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完免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一學期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分</a:t>
            </a:r>
            <a:r>
              <a:rPr lang="zh-TW" alt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、優免一學期</a:t>
            </a:r>
            <a:r>
              <a:rPr lang="en-US" altLang="zh-TW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zh-TW" alt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分</a:t>
            </a:r>
            <a:r>
              <a:rPr lang="zh-TW" altLang="en-US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、聯免一</a:t>
            </a:r>
            <a:r>
              <a:rPr lang="zh-TW" alt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學期</a:t>
            </a:r>
            <a:r>
              <a:rPr lang="en-US" altLang="zh-TW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</a:t>
            </a:r>
            <a:r>
              <a:rPr lang="zh-TW" alt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分</a:t>
            </a:r>
            <a:r>
              <a:rPr lang="en-US" altLang="zh-TW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/>
            </a:r>
            <a:b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en-US" altLang="zh-TW" sz="2800" b="1" dirty="0" smtClean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4</a:t>
            </a:r>
            <a:r>
              <a:rPr lang="en-US" altLang="zh-TW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體適能要好</a:t>
            </a:r>
          </a:p>
          <a:p>
            <a:pPr lvl="0">
              <a:spcBef>
                <a:spcPts val="600"/>
              </a:spcBef>
            </a:pPr>
            <a:r>
              <a:rPr lang="en-US" altLang="zh-TW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5.</a:t>
            </a:r>
            <a: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要參加技藝班</a:t>
            </a:r>
            <a:r>
              <a:rPr lang="en-US" altLang="zh-TW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(60</a:t>
            </a:r>
            <a:r>
              <a:rPr lang="zh-TW" alt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分以上就有加分</a:t>
            </a:r>
            <a:r>
              <a:rPr lang="en-US" altLang="zh-TW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r>
              <a:rPr lang="zh-TW" altLang="en-US" sz="20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/>
            </a:r>
            <a:br>
              <a:rPr lang="zh-TW" altLang="en-US" sz="20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en-US" altLang="zh-TW" sz="2800" b="1" dirty="0" smtClean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</a:t>
            </a:r>
            <a:r>
              <a:rPr lang="en-US" altLang="zh-TW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家長在</a:t>
            </a:r>
            <a:r>
              <a:rPr lang="zh-TW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生涯網站</a:t>
            </a:r>
            <a:r>
              <a:rPr lang="en-US" altLang="zh-TW" sz="20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/</a:t>
            </a:r>
            <a:r>
              <a:rPr lang="zh-TW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國中學生生涯發展紀錄手冊</a:t>
            </a:r>
            <a: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要勾五專</a:t>
            </a:r>
            <a:b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en-US" altLang="zh-TW" sz="2800" b="1" dirty="0" smtClean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7</a:t>
            </a:r>
            <a:r>
              <a:rPr lang="en-US" altLang="zh-TW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全民英檢證照備著</a:t>
            </a:r>
            <a:r>
              <a:rPr lang="en-US" altLang="zh-TW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完免</a:t>
            </a:r>
            <a:r>
              <a:rPr lang="zh-TW" altLang="en-US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、聯</a:t>
            </a:r>
            <a:r>
              <a:rPr lang="zh-TW" alt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免最多可外加</a:t>
            </a:r>
            <a:r>
              <a:rPr lang="en-US" altLang="zh-TW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5</a:t>
            </a:r>
            <a:r>
              <a:rPr lang="zh-TW" alt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分</a:t>
            </a:r>
            <a:r>
              <a:rPr lang="en-US" altLang="zh-TW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lang="zh-TW" altLang="en-US" sz="2000" b="1" dirty="0">
              <a:solidFill>
                <a:srgbClr val="035D5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>
              <a:spcBef>
                <a:spcPts val="600"/>
              </a:spcBef>
            </a:pPr>
            <a:r>
              <a:rPr lang="en-US" altLang="zh-TW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8.</a:t>
            </a:r>
            <a:r>
              <a:rPr lang="zh-TW" altLang="en-US" sz="2800" b="1" dirty="0">
                <a:solidFill>
                  <a:srgbClr val="035D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國中教育會考</a:t>
            </a:r>
            <a:endParaRPr sz="3200" b="1" dirty="0">
              <a:solidFill>
                <a:srgbClr val="9966FF"/>
              </a:solidFill>
              <a:latin typeface="Times New Roman" panose="02020603050405020304" pitchFamily="18" charset="0"/>
              <a:ea typeface="DFKai-SB"/>
              <a:cs typeface="Times New Roman" panose="02020603050405020304" pitchFamily="18" charset="0"/>
              <a:sym typeface="DFKai-SB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50F5D59-ACDE-4CD6-A94A-829BD08B5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388" y="548680"/>
            <a:ext cx="5493221" cy="769441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升讀五專準備的重點</a:t>
            </a:r>
            <a:endParaRPr lang="zh-TW" altLang="en-US" sz="4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149411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172325" cy="5743575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205059" y="2623483"/>
            <a:ext cx="5882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貳</a:t>
            </a:r>
            <a:r>
              <a:rPr lang="zh-TW" altLang="en-US" sz="6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、</a:t>
            </a:r>
            <a:r>
              <a:rPr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基</a:t>
            </a:r>
            <a:r>
              <a:rPr lang="zh-TW" altLang="en-US" sz="6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北區</a:t>
            </a:r>
            <a:endParaRPr lang="en-US" altLang="zh-TW" sz="6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lvl="0" algn="ctr"/>
            <a:r>
              <a:rPr lang="zh-TW" altLang="en-US" sz="6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     適</a:t>
            </a:r>
            <a:r>
              <a:rPr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性</a:t>
            </a:r>
            <a:r>
              <a:rPr lang="zh-TW" altLang="en-US" sz="6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入學</a:t>
            </a:r>
            <a:endParaRPr lang="zh-TW" altLang="en-US" sz="6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3964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11980" y="1851451"/>
            <a:ext cx="4286280" cy="830997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國中教育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會考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6095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4"/>
          <p:cNvGrpSpPr/>
          <p:nvPr/>
        </p:nvGrpSpPr>
        <p:grpSpPr>
          <a:xfrm>
            <a:off x="576649" y="431604"/>
            <a:ext cx="6886831" cy="4127157"/>
            <a:chOff x="0" y="5143512"/>
            <a:chExt cx="4429124" cy="1571636"/>
          </a:xfrm>
        </p:grpSpPr>
        <p:sp>
          <p:nvSpPr>
            <p:cNvPr id="9" name="爆炸 2 8"/>
            <p:cNvSpPr/>
            <p:nvPr/>
          </p:nvSpPr>
          <p:spPr>
            <a:xfrm>
              <a:off x="0" y="5143512"/>
              <a:ext cx="4429124" cy="1571636"/>
            </a:xfrm>
            <a:prstGeom prst="irregularSeal2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Rectangle 4"/>
            <p:cNvSpPr txBox="1">
              <a:spLocks/>
            </p:cNvSpPr>
            <p:nvPr/>
          </p:nvSpPr>
          <p:spPr bwMode="auto">
            <a:xfrm>
              <a:off x="823295" y="5742833"/>
              <a:ext cx="2500330" cy="5538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defRPr/>
              </a:pPr>
              <a:r>
                <a:rPr lang="zh-TW" altLang="en-US" sz="28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會考是一種教育普查，目的</a:t>
              </a:r>
              <a:r>
                <a:rPr lang="zh-TW" altLang="en-US" sz="28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是瞭解</a:t>
              </a:r>
              <a:r>
                <a:rPr lang="zh-TW" altLang="en-US" sz="28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國中生整體</a:t>
              </a:r>
              <a:r>
                <a:rPr lang="zh-TW" altLang="en-US" sz="28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學科</a:t>
              </a:r>
              <a:r>
                <a:rPr lang="zh-TW" altLang="en-US" sz="28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的學習</a:t>
              </a:r>
              <a:r>
                <a:rPr lang="zh-TW" altLang="en-US" sz="28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成效</a:t>
              </a:r>
              <a:endPara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</p:grpSp>
      <p:grpSp>
        <p:nvGrpSpPr>
          <p:cNvPr id="5" name="群組 14"/>
          <p:cNvGrpSpPr/>
          <p:nvPr/>
        </p:nvGrpSpPr>
        <p:grpSpPr>
          <a:xfrm>
            <a:off x="4585117" y="3459733"/>
            <a:ext cx="4070740" cy="2924838"/>
            <a:chOff x="0" y="5143512"/>
            <a:chExt cx="4429124" cy="1571636"/>
          </a:xfrm>
        </p:grpSpPr>
        <p:sp>
          <p:nvSpPr>
            <p:cNvPr id="6" name="爆炸 2 5"/>
            <p:cNvSpPr/>
            <p:nvPr/>
          </p:nvSpPr>
          <p:spPr>
            <a:xfrm>
              <a:off x="0" y="5143512"/>
              <a:ext cx="4429124" cy="1571636"/>
            </a:xfrm>
            <a:prstGeom prst="irregularSeal2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Rectangle 4"/>
            <p:cNvSpPr txBox="1">
              <a:spLocks/>
            </p:cNvSpPr>
            <p:nvPr/>
          </p:nvSpPr>
          <p:spPr bwMode="auto">
            <a:xfrm>
              <a:off x="823295" y="5742833"/>
              <a:ext cx="2500330" cy="5538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defRPr/>
              </a:pPr>
              <a:r>
                <a:rPr lang="zh-TW" altLang="en-US" sz="28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會考不是為升學而辦的</a:t>
              </a:r>
              <a:endPara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04968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為什麼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要考國中教育會考</a:t>
            </a: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601663" y="1600200"/>
            <a:ext cx="8074025" cy="4725186"/>
          </a:xfrm>
          <a:solidFill>
            <a:srgbClr val="FFCCFF"/>
          </a:solidFill>
          <a:ln w="25400">
            <a:solidFill>
              <a:srgbClr val="0080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學生</a:t>
            </a:r>
            <a:r>
              <a:rPr lang="zh-TW" altLang="en-US" sz="2800" b="1" dirty="0">
                <a:solidFill>
                  <a:srgbClr val="660033"/>
                </a:solidFill>
                <a:latin typeface="+mn-ea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dirty="0">
                <a:latin typeface="+mn-ea"/>
                <a:ea typeface="+mn-ea"/>
                <a:cs typeface="Times New Roman" panose="02020603050405020304" pitchFamily="18" charset="0"/>
              </a:rPr>
              <a:t>了解</a:t>
            </a:r>
            <a:r>
              <a:rPr lang="zh-TW" altLang="en-US" sz="2800" dirty="0">
                <a:latin typeface="+mn-ea"/>
                <a:ea typeface="+mn-ea"/>
                <a:cs typeface="Times New Roman" panose="02020603050405020304" pitchFamily="18" charset="0"/>
              </a:rPr>
              <a:t>自己的學力水準</a:t>
            </a:r>
            <a:r>
              <a:rPr lang="zh-TW" altLang="zh-TW" sz="2800" dirty="0">
                <a:latin typeface="+mn-ea"/>
                <a:ea typeface="+mn-ea"/>
                <a:cs typeface="Times New Roman" panose="02020603050405020304" pitchFamily="18" charset="0"/>
              </a:rPr>
              <a:t>，並為下一學習階段作</a:t>
            </a:r>
            <a:r>
              <a:rPr lang="zh-TW" altLang="zh-TW" sz="2800" dirty="0" smtClean="0">
                <a:latin typeface="+mn-ea"/>
                <a:ea typeface="+mn-ea"/>
                <a:cs typeface="Times New Roman" panose="02020603050405020304" pitchFamily="18" charset="0"/>
              </a:rPr>
              <a:t>準備</a:t>
            </a:r>
            <a:endParaRPr lang="en-US" altLang="zh-TW" sz="28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國中</a:t>
            </a:r>
            <a:r>
              <a:rPr lang="zh-TW" altLang="en-US" sz="2800" b="1" dirty="0">
                <a:solidFill>
                  <a:srgbClr val="660033"/>
                </a:solidFill>
                <a:latin typeface="+mn-ea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dirty="0">
                <a:latin typeface="+mn-ea"/>
                <a:ea typeface="+mn-ea"/>
                <a:cs typeface="Times New Roman" panose="02020603050405020304" pitchFamily="18" charset="0"/>
              </a:rPr>
              <a:t>參酌教育會考評量結果，</a:t>
            </a:r>
            <a:r>
              <a:rPr lang="zh-TW" altLang="en-US" sz="2800" dirty="0">
                <a:latin typeface="+mn-ea"/>
                <a:ea typeface="+mn-ea"/>
                <a:cs typeface="Times New Roman" panose="02020603050405020304" pitchFamily="18" charset="0"/>
              </a:rPr>
              <a:t>了解學生學力水準，</a:t>
            </a:r>
            <a:r>
              <a:rPr lang="zh-TW" altLang="zh-TW" sz="2800" dirty="0">
                <a:latin typeface="+mn-ea"/>
                <a:ea typeface="+mn-ea"/>
                <a:cs typeface="Times New Roman" panose="02020603050405020304" pitchFamily="18" charset="0"/>
              </a:rPr>
              <a:t>提供升學選擇之建議，輔導學生適性</a:t>
            </a:r>
            <a:r>
              <a:rPr lang="zh-TW" altLang="zh-TW" sz="2800" dirty="0" smtClean="0">
                <a:latin typeface="+mn-ea"/>
                <a:ea typeface="+mn-ea"/>
                <a:cs typeface="Times New Roman" panose="02020603050405020304" pitchFamily="18" charset="0"/>
              </a:rPr>
              <a:t>入學</a:t>
            </a:r>
            <a:endParaRPr lang="en-US" altLang="zh-TW" sz="28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高中</a:t>
            </a:r>
            <a:r>
              <a:rPr lang="zh-TW" altLang="en-US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、高職</a:t>
            </a:r>
            <a:r>
              <a:rPr lang="zh-TW" alt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及五專</a:t>
            </a:r>
            <a:r>
              <a:rPr lang="zh-TW" altLang="en-US" sz="2800" b="1" dirty="0">
                <a:solidFill>
                  <a:srgbClr val="660033"/>
                </a:solidFill>
                <a:latin typeface="+mn-ea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en-US" sz="2800" dirty="0">
                <a:latin typeface="+mn-ea"/>
                <a:ea typeface="+mn-ea"/>
                <a:cs typeface="Times New Roman" panose="02020603050405020304" pitchFamily="18" charset="0"/>
              </a:rPr>
              <a:t>了解學生學力水準，</a:t>
            </a:r>
            <a:r>
              <a:rPr lang="zh-TW" altLang="en-US" sz="2800" dirty="0" smtClean="0">
                <a:latin typeface="+mn-ea"/>
                <a:ea typeface="+mn-ea"/>
                <a:cs typeface="Times New Roman" panose="02020603050405020304" pitchFamily="18" charset="0"/>
              </a:rPr>
              <a:t>作為新</a:t>
            </a:r>
            <a:r>
              <a:rPr lang="zh-TW" altLang="zh-TW" sz="2800" dirty="0" smtClean="0">
                <a:latin typeface="+mn-ea"/>
                <a:ea typeface="+mn-ea"/>
                <a:cs typeface="Times New Roman" panose="02020603050405020304" pitchFamily="18" charset="0"/>
              </a:rPr>
              <a:t>生</a:t>
            </a:r>
            <a:r>
              <a:rPr lang="zh-TW" altLang="zh-TW" sz="2800" dirty="0">
                <a:latin typeface="+mn-ea"/>
                <a:ea typeface="+mn-ea"/>
                <a:cs typeface="Times New Roman" panose="02020603050405020304" pitchFamily="18" charset="0"/>
              </a:rPr>
              <a:t>學習輔導</a:t>
            </a:r>
            <a:r>
              <a:rPr lang="zh-TW" altLang="en-US" sz="2800" dirty="0">
                <a:latin typeface="+mn-ea"/>
                <a:ea typeface="+mn-ea"/>
                <a:cs typeface="Times New Roman" panose="02020603050405020304" pitchFamily="18" charset="0"/>
              </a:rPr>
              <a:t>的</a:t>
            </a:r>
            <a:r>
              <a:rPr lang="zh-TW" altLang="zh-TW" sz="2800" dirty="0">
                <a:latin typeface="+mn-ea"/>
                <a:ea typeface="+mn-ea"/>
                <a:cs typeface="Times New Roman" panose="02020603050405020304" pitchFamily="18" charset="0"/>
              </a:rPr>
              <a:t>參</a:t>
            </a:r>
            <a:r>
              <a:rPr lang="zh-TW" altLang="en-US" sz="2800" dirty="0">
                <a:latin typeface="+mn-ea"/>
                <a:ea typeface="+mn-ea"/>
                <a:cs typeface="Times New Roman" panose="02020603050405020304" pitchFamily="18" charset="0"/>
              </a:rPr>
              <a:t>考</a:t>
            </a:r>
            <a:r>
              <a:rPr lang="zh-TW" altLang="en-US" sz="2800" dirty="0" smtClean="0">
                <a:latin typeface="+mn-ea"/>
                <a:ea typeface="+mn-ea"/>
                <a:cs typeface="Times New Roman" panose="02020603050405020304" pitchFamily="18" charset="0"/>
              </a:rPr>
              <a:t>依據</a:t>
            </a:r>
            <a:endParaRPr lang="zh-TW" altLang="zh-TW" sz="28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zh-TW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教育主管機關</a:t>
            </a:r>
            <a:r>
              <a:rPr lang="zh-TW" altLang="en-US" sz="2800" b="1" dirty="0">
                <a:solidFill>
                  <a:srgbClr val="660033"/>
                </a:solidFill>
                <a:latin typeface="+mn-ea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en-US" sz="2800" dirty="0">
                <a:latin typeface="+mn-ea"/>
                <a:ea typeface="+mn-ea"/>
                <a:cs typeface="Times New Roman" panose="02020603050405020304" pitchFamily="18" charset="0"/>
              </a:rPr>
              <a:t>追蹤及瞭解歷年國中畢業生學力狀況，</a:t>
            </a:r>
            <a:r>
              <a:rPr lang="zh-TW" altLang="zh-TW" sz="2800" dirty="0">
                <a:latin typeface="+mn-ea"/>
                <a:ea typeface="+mn-ea"/>
                <a:cs typeface="Times New Roman" panose="02020603050405020304" pitchFamily="18" charset="0"/>
              </a:rPr>
              <a:t>進行適當地補強</a:t>
            </a:r>
            <a:r>
              <a:rPr lang="zh-TW" altLang="en-US" sz="2800" dirty="0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zh-TW" altLang="zh-TW" sz="2800" dirty="0">
                <a:latin typeface="+mn-ea"/>
                <a:ea typeface="+mn-ea"/>
                <a:cs typeface="Times New Roman" panose="02020603050405020304" pitchFamily="18" charset="0"/>
              </a:rPr>
              <a:t>確保學生學力</a:t>
            </a:r>
            <a:r>
              <a:rPr lang="zh-TW" altLang="zh-TW" sz="2800" dirty="0" smtClean="0">
                <a:latin typeface="+mn-ea"/>
                <a:ea typeface="+mn-ea"/>
                <a:cs typeface="Times New Roman" panose="02020603050405020304" pitchFamily="18" charset="0"/>
              </a:rPr>
              <a:t>品質</a:t>
            </a:r>
            <a:endParaRPr lang="en-US" altLang="zh-TW" sz="28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zh-TW" alt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社會大眾：</a:t>
            </a:r>
            <a:r>
              <a:rPr lang="zh-TW" altLang="en-US" sz="2800" dirty="0">
                <a:latin typeface="+mn-ea"/>
                <a:ea typeface="+mn-ea"/>
                <a:cs typeface="Times New Roman" panose="02020603050405020304" pitchFamily="18" charset="0"/>
              </a:rPr>
              <a:t>瞭解</a:t>
            </a:r>
            <a:r>
              <a:rPr lang="zh-TW" altLang="zh-TW" sz="2800" dirty="0">
                <a:latin typeface="+mn-ea"/>
                <a:ea typeface="+mn-ea"/>
                <a:cs typeface="Times New Roman" panose="02020603050405020304" pitchFamily="18" charset="0"/>
              </a:rPr>
              <a:t>應屆國中畢業生學力</a:t>
            </a:r>
            <a:r>
              <a:rPr lang="zh-TW" altLang="zh-TW" sz="2800" dirty="0" smtClean="0">
                <a:latin typeface="+mn-ea"/>
                <a:ea typeface="+mn-ea"/>
                <a:cs typeface="Times New Roman" panose="02020603050405020304" pitchFamily="18" charset="0"/>
              </a:rPr>
              <a:t>表現</a:t>
            </a:r>
            <a:endParaRPr lang="en-US" altLang="zh-TW" sz="28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7940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國中教育會考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考什麼</a:t>
            </a:r>
          </a:p>
        </p:txBody>
      </p:sp>
      <p:graphicFrame>
        <p:nvGraphicFramePr>
          <p:cNvPr id="4" name="表格 10">
            <a:extLst>
              <a:ext uri="{FF2B5EF4-FFF2-40B4-BE49-F238E27FC236}">
                <a16:creationId xmlns:a16="http://schemas.microsoft.com/office/drawing/2014/main" xmlns="" id="{3B1F56FB-171D-4D4C-9D26-2BBA3F35294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1250" y="1484784"/>
          <a:ext cx="6901908" cy="451560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402180">
                  <a:extLst>
                    <a:ext uri="{9D8B030D-6E8A-4147-A177-3AD203B41FA5}">
                      <a16:colId xmlns:a16="http://schemas.microsoft.com/office/drawing/2014/main" xmlns="" val="778406016"/>
                    </a:ext>
                  </a:extLst>
                </a:gridCol>
                <a:gridCol w="5499728">
                  <a:extLst>
                    <a:ext uri="{9D8B030D-6E8A-4147-A177-3AD203B41FA5}">
                      <a16:colId xmlns:a16="http://schemas.microsoft.com/office/drawing/2014/main" xmlns="" val="214997133"/>
                    </a:ext>
                  </a:extLst>
                </a:gridCol>
              </a:tblGrid>
              <a:tr h="415604">
                <a:tc>
                  <a:txBody>
                    <a:bodyPr/>
                    <a:lstStyle/>
                    <a:p>
                      <a:pPr lvl="0" algn="ctr"/>
                      <a:r>
                        <a:rPr lang="zh-TW" sz="1800" b="1" kern="120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考科</a:t>
                      </a:r>
                      <a:endParaRPr lang="zh-TW" sz="18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6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1800" b="1" kern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命題依據</a:t>
                      </a:r>
                      <a:endParaRPr lang="zh-TW" sz="18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9780552"/>
                  </a:ext>
                </a:extLst>
              </a:tr>
              <a:tr h="627223">
                <a:tc>
                  <a:txBody>
                    <a:bodyPr/>
                    <a:lstStyle/>
                    <a:p>
                      <a:pPr lvl="0" algn="ctr"/>
                      <a:r>
                        <a:rPr lang="zh-TW" sz="18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國　文</a:t>
                      </a:r>
                      <a:endParaRPr lang="zh-TW" sz="18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「十二年國民基本教育課程綱要」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  <a:p>
                      <a:pPr lvl="0"/>
                      <a:r>
                        <a:rPr lang="zh-TW" altLang="en-US" sz="18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語文領域</a:t>
                      </a:r>
                      <a:r>
                        <a:rPr lang="en-US" sz="18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-</a:t>
                      </a:r>
                      <a:r>
                        <a:rPr lang="zh-TW" sz="1800" b="1" kern="0" dirty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國語文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sz="1800" b="1" kern="0" dirty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第四學習階段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學習表現及學習內容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8251520"/>
                  </a:ext>
                </a:extLst>
              </a:tr>
              <a:tr h="927624">
                <a:tc>
                  <a:txBody>
                    <a:bodyPr/>
                    <a:lstStyle/>
                    <a:p>
                      <a:pPr lvl="0" algn="ctr"/>
                      <a:r>
                        <a:rPr lang="zh-TW" sz="18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英　語</a:t>
                      </a:r>
                      <a:endParaRPr lang="zh-TW" sz="18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「十二年國民基本教育課程綱要」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  <a:p>
                      <a:pPr lvl="0"/>
                      <a:r>
                        <a:rPr lang="zh-TW" altLang="en-US" sz="18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語文領域</a:t>
                      </a:r>
                      <a:r>
                        <a:rPr lang="en-US" sz="18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-</a:t>
                      </a:r>
                      <a:r>
                        <a:rPr lang="zh-TW" altLang="en-US" sz="1800" b="1" kern="0" dirty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英語文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第四學習階段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學習表現及學習內容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  <a:p>
                      <a:pPr marL="182880" lvl="0"/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(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最基本之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1,200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字詞參見課綱附錄五：表一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)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4977172"/>
                  </a:ext>
                </a:extLst>
              </a:tr>
              <a:tr h="627223">
                <a:tc>
                  <a:txBody>
                    <a:bodyPr/>
                    <a:lstStyle/>
                    <a:p>
                      <a:pPr lvl="0" algn="ctr"/>
                      <a:r>
                        <a:rPr lang="zh-TW" sz="18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數　學</a:t>
                      </a:r>
                      <a:endParaRPr lang="zh-TW" sz="18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「十二年國民基本教育課程綱要」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  <a:p>
                      <a:pPr lvl="0"/>
                      <a:r>
                        <a:rPr lang="zh-TW" altLang="en-US" sz="18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數學領域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第四學習階段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學習表現及學習內容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8127703"/>
                  </a:ext>
                </a:extLst>
              </a:tr>
              <a:tr h="627223">
                <a:tc>
                  <a:txBody>
                    <a:bodyPr/>
                    <a:lstStyle/>
                    <a:p>
                      <a:pPr lvl="0" algn="ctr"/>
                      <a:r>
                        <a:rPr lang="zh-TW" sz="18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社　會</a:t>
                      </a:r>
                      <a:endParaRPr lang="zh-TW" sz="18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「十二年國民基本教育課程綱要」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  <a:p>
                      <a:pPr lvl="0"/>
                      <a:r>
                        <a:rPr lang="zh-TW" altLang="en-US" sz="18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社會領域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第四學習階段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學習表現及學習內容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5344460"/>
                  </a:ext>
                </a:extLst>
              </a:tr>
              <a:tr h="627988">
                <a:tc>
                  <a:txBody>
                    <a:bodyPr/>
                    <a:lstStyle/>
                    <a:p>
                      <a:pPr lvl="0" algn="ctr"/>
                      <a:r>
                        <a:rPr lang="zh-TW" sz="18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自　然</a:t>
                      </a:r>
                      <a:endParaRPr lang="zh-TW" sz="18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「十二年國民基本教育課程綱要」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  <a:p>
                      <a:pPr lvl="0"/>
                      <a:r>
                        <a:rPr lang="zh-TW" altLang="en-US" sz="18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自然科學領域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第四學習階段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學習表現及學習內容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0486294"/>
                  </a:ext>
                </a:extLst>
              </a:tr>
              <a:tr h="662723">
                <a:tc>
                  <a:txBody>
                    <a:bodyPr/>
                    <a:lstStyle/>
                    <a:p>
                      <a:pPr lvl="0" algn="ctr"/>
                      <a:r>
                        <a:rPr lang="zh-TW" sz="18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寫作測驗</a:t>
                      </a:r>
                      <a:endParaRPr lang="zh-TW" sz="18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「十二年國民基本教育課程綱要」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  <a:p>
                      <a:pPr lvl="0"/>
                      <a:r>
                        <a:rPr lang="zh-TW" altLang="en-US" sz="18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語文領域</a:t>
                      </a:r>
                      <a:r>
                        <a:rPr lang="en-US" sz="18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-</a:t>
                      </a:r>
                      <a:r>
                        <a:rPr lang="zh-TW" altLang="en-US" sz="1800" b="1" kern="0" dirty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國語文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1800" b="1" kern="0" dirty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第四學習階段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學習表現及學習內容</a:t>
                      </a:r>
                      <a:endParaRPr lang="zh-TW" sz="18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2063" marR="12063" marT="12063" marB="12063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2346476"/>
                  </a:ext>
                </a:extLst>
              </a:tr>
            </a:tbl>
          </a:graphicData>
        </a:graphic>
      </p:graphicFrame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2D38B62F-7618-4847-A28C-40275B88A11B}"/>
              </a:ext>
            </a:extLst>
          </p:cNvPr>
          <p:cNvGrpSpPr/>
          <p:nvPr/>
        </p:nvGrpSpPr>
        <p:grpSpPr>
          <a:xfrm>
            <a:off x="6781169" y="2564904"/>
            <a:ext cx="1871117" cy="1510863"/>
            <a:chOff x="6451633" y="2319685"/>
            <a:chExt cx="1871117" cy="1510863"/>
          </a:xfrm>
        </p:grpSpPr>
        <p:sp>
          <p:nvSpPr>
            <p:cNvPr id="5" name="圓角矩形 6">
              <a:extLst>
                <a:ext uri="{FF2B5EF4-FFF2-40B4-BE49-F238E27FC236}">
                  <a16:creationId xmlns:a16="http://schemas.microsoft.com/office/drawing/2014/main" xmlns="" id="{FF3A0323-3803-421C-9AC1-4524DC0ED30F}"/>
                </a:ext>
              </a:extLst>
            </p:cNvPr>
            <p:cNvSpPr/>
            <p:nvPr/>
          </p:nvSpPr>
          <p:spPr>
            <a:xfrm>
              <a:off x="6451633" y="3195875"/>
              <a:ext cx="1871117" cy="63467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9900FF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b="1" dirty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latin typeface="微軟正黑體" pitchFamily="34"/>
                  <a:ea typeface="微軟正黑體" pitchFamily="34"/>
                  <a:cs typeface="Times New Roman" pitchFamily="18"/>
                </a:rPr>
                <a:t>能經由紙筆測驗</a:t>
              </a:r>
              <a:endParaRPr lang="en-US" altLang="zh-TW" b="1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微軟正黑體" pitchFamily="34"/>
                <a:ea typeface="微軟正黑體" pitchFamily="34"/>
                <a:cs typeface="Times New Roman" pitchFamily="18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b="1" dirty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latin typeface="微軟正黑體" pitchFamily="34"/>
                  <a:ea typeface="微軟正黑體" pitchFamily="34"/>
                  <a:cs typeface="Times New Roman" pitchFamily="18"/>
                </a:rPr>
                <a:t>評量的部分</a:t>
              </a:r>
              <a:endParaRPr lang="en-US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微軟正黑體" pitchFamily="34"/>
                <a:ea typeface="微軟正黑體" pitchFamily="34"/>
              </a:endParaRPr>
            </a:p>
          </p:txBody>
        </p:sp>
        <p:pic>
          <p:nvPicPr>
            <p:cNvPr id="7" name="圖片 8">
              <a:extLst>
                <a:ext uri="{FF2B5EF4-FFF2-40B4-BE49-F238E27FC236}">
                  <a16:creationId xmlns:a16="http://schemas.microsoft.com/office/drawing/2014/main" xmlns="" id="{AC2091C7-AED1-4A4D-91C9-10C65109E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4">
              <a:off x="6743037" y="2527862"/>
              <a:ext cx="852331" cy="435977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3077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ctr" eaLnBrk="1" hangingPunct="1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國中教育會考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怎麼考</a:t>
            </a:r>
          </a:p>
        </p:txBody>
      </p:sp>
      <p:graphicFrame>
        <p:nvGraphicFramePr>
          <p:cNvPr id="4" name="表格 6">
            <a:extLst>
              <a:ext uri="{FF2B5EF4-FFF2-40B4-BE49-F238E27FC236}">
                <a16:creationId xmlns:a16="http://schemas.microsoft.com/office/drawing/2014/main" xmlns="" id="{9613FB74-85C2-49DB-8166-B8499E195E3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0407" y="1268760"/>
          <a:ext cx="8025412" cy="490938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181194">
                  <a:extLst>
                    <a:ext uri="{9D8B030D-6E8A-4147-A177-3AD203B41FA5}">
                      <a16:colId xmlns:a16="http://schemas.microsoft.com/office/drawing/2014/main" xmlns="" val="4138402638"/>
                    </a:ext>
                  </a:extLst>
                </a:gridCol>
                <a:gridCol w="1135876">
                  <a:extLst>
                    <a:ext uri="{9D8B030D-6E8A-4147-A177-3AD203B41FA5}">
                      <a16:colId xmlns:a16="http://schemas.microsoft.com/office/drawing/2014/main" xmlns="" val="951432467"/>
                    </a:ext>
                  </a:extLst>
                </a:gridCol>
                <a:gridCol w="1961964">
                  <a:extLst>
                    <a:ext uri="{9D8B030D-6E8A-4147-A177-3AD203B41FA5}">
                      <a16:colId xmlns:a16="http://schemas.microsoft.com/office/drawing/2014/main" xmlns="" val="172789191"/>
                    </a:ext>
                  </a:extLst>
                </a:gridCol>
                <a:gridCol w="1908700">
                  <a:extLst>
                    <a:ext uri="{9D8B030D-6E8A-4147-A177-3AD203B41FA5}">
                      <a16:colId xmlns:a16="http://schemas.microsoft.com/office/drawing/2014/main" xmlns="" val="3295917720"/>
                    </a:ext>
                  </a:extLst>
                </a:gridCol>
                <a:gridCol w="1837678">
                  <a:extLst>
                    <a:ext uri="{9D8B030D-6E8A-4147-A177-3AD203B41FA5}">
                      <a16:colId xmlns:a16="http://schemas.microsoft.com/office/drawing/2014/main" xmlns="" val="2041645105"/>
                    </a:ext>
                  </a:extLst>
                </a:gridCol>
              </a:tblGrid>
              <a:tr h="583103">
                <a:tc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考試科目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6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kern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題型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6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kern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題數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6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kern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考試時間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5929156"/>
                  </a:ext>
                </a:extLst>
              </a:tr>
              <a:tr h="540785">
                <a:tc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國　文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選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38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～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46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70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8852098"/>
                  </a:ext>
                </a:extLst>
              </a:tr>
              <a:tr h="540785">
                <a:tc rowSpan="2">
                  <a:txBody>
                    <a:bodyPr/>
                    <a:lstStyle/>
                    <a:p>
                      <a:pPr lvl="0" algn="ctr"/>
                      <a:r>
                        <a:rPr lang="zh-TW" sz="24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英語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1" lvl="0" algn="ctr"/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閱讀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選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～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45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60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5175458"/>
                  </a:ext>
                </a:extLst>
              </a:tr>
              <a:tr h="5407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1" lvl="0" algn="ctr"/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聽力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3</a:t>
                      </a:r>
                      <a:r>
                        <a:rPr lang="zh-TW" sz="2400" kern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選</a:t>
                      </a:r>
                      <a:r>
                        <a:rPr lang="en-US" sz="2400" kern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20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～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30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25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8495219"/>
                  </a:ext>
                </a:extLst>
              </a:tr>
              <a:tr h="540785">
                <a:tc rowSpan="2"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數　學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選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23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～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28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80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9122484"/>
                  </a:ext>
                </a:extLst>
              </a:tr>
              <a:tr h="540785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kern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非選擇題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2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5545728"/>
                  </a:ext>
                </a:extLst>
              </a:tr>
              <a:tr h="540785">
                <a:tc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社　會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選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50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～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60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70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9424488"/>
                  </a:ext>
                </a:extLst>
              </a:tr>
              <a:tr h="540785">
                <a:tc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自　然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選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45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～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55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70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8366484"/>
                  </a:ext>
                </a:extLst>
              </a:tr>
              <a:tr h="540785">
                <a:tc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寫作測驗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kern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引導寫作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rgbClr val="FF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50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912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629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Rectangle 12">
            <a:extLst>
              <a:ext uri="{FF2B5EF4-FFF2-40B4-BE49-F238E27FC236}">
                <a16:creationId xmlns="" xmlns:a16="http://schemas.microsoft.com/office/drawing/2014/main" id="{D3E4A27E-CC70-4B51-A357-EC5E19EFC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252" y="732281"/>
            <a:ext cx="6295261" cy="923330"/>
          </a:xfrm>
          <a:prstGeom prst="rect">
            <a:avLst/>
          </a:prstGeom>
          <a:solidFill>
            <a:srgbClr val="FFCCFF"/>
          </a:solidFill>
          <a:ln w="63500">
            <a:solidFill>
              <a:srgbClr val="9900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5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113</a:t>
            </a:r>
            <a:r>
              <a:rPr lang="zh-TW" altLang="en-US" sz="5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學年度適性</a:t>
            </a:r>
            <a:r>
              <a:rPr lang="zh-TW" altLang="en-US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入學</a:t>
            </a:r>
            <a:endParaRPr lang="zh-TW" altLang="en-US" sz="5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Google Shape;128;p2"/>
          <p:cNvSpPr txBox="1"/>
          <p:nvPr/>
        </p:nvSpPr>
        <p:spPr>
          <a:xfrm>
            <a:off x="1691680" y="2204864"/>
            <a:ext cx="5760640" cy="389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u="sng" dirty="0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Outline</a:t>
            </a:r>
            <a:endParaRPr dirty="0"/>
          </a:p>
          <a:p>
            <a:pPr marL="342900" lvl="0" indent="-342900">
              <a:spcBef>
                <a:spcPts val="600"/>
              </a:spcBef>
            </a:pPr>
            <a:r>
              <a:rPr 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壹、</a:t>
            </a: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前言</a:t>
            </a:r>
            <a:endParaRPr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</a:pPr>
            <a:r>
              <a:rPr lang="zh-TW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貳</a:t>
            </a:r>
            <a:r>
              <a:rPr lang="zh-TW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、</a:t>
            </a:r>
            <a:r>
              <a:rPr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基北區適性入學</a:t>
            </a:r>
            <a:endParaRPr lang="en-US" altLang="zh-TW" sz="4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叁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分享與</a:t>
            </a:r>
            <a:r>
              <a:rPr lang="zh-TW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建議</a:t>
            </a:r>
            <a:endParaRPr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529564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ctr" eaLnBrk="1" hangingPunct="1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作答時間分配</a:t>
            </a:r>
          </a:p>
        </p:txBody>
      </p:sp>
      <p:graphicFrame>
        <p:nvGraphicFramePr>
          <p:cNvPr id="4" name="表格 6">
            <a:extLst>
              <a:ext uri="{FF2B5EF4-FFF2-40B4-BE49-F238E27FC236}">
                <a16:creationId xmlns:a16="http://schemas.microsoft.com/office/drawing/2014/main" xmlns="" id="{9613FB74-85C2-49DB-8166-B8499E195E3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0407" y="1268760"/>
          <a:ext cx="8025412" cy="490938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181194">
                  <a:extLst>
                    <a:ext uri="{9D8B030D-6E8A-4147-A177-3AD203B41FA5}">
                      <a16:colId xmlns:a16="http://schemas.microsoft.com/office/drawing/2014/main" xmlns="" val="4138402638"/>
                    </a:ext>
                  </a:extLst>
                </a:gridCol>
                <a:gridCol w="1135876">
                  <a:extLst>
                    <a:ext uri="{9D8B030D-6E8A-4147-A177-3AD203B41FA5}">
                      <a16:colId xmlns:a16="http://schemas.microsoft.com/office/drawing/2014/main" xmlns="" val="951432467"/>
                    </a:ext>
                  </a:extLst>
                </a:gridCol>
                <a:gridCol w="1961964">
                  <a:extLst>
                    <a:ext uri="{9D8B030D-6E8A-4147-A177-3AD203B41FA5}">
                      <a16:colId xmlns:a16="http://schemas.microsoft.com/office/drawing/2014/main" xmlns="" val="172789191"/>
                    </a:ext>
                  </a:extLst>
                </a:gridCol>
                <a:gridCol w="1908700">
                  <a:extLst>
                    <a:ext uri="{9D8B030D-6E8A-4147-A177-3AD203B41FA5}">
                      <a16:colId xmlns:a16="http://schemas.microsoft.com/office/drawing/2014/main" xmlns="" val="3295917720"/>
                    </a:ext>
                  </a:extLst>
                </a:gridCol>
                <a:gridCol w="1837678">
                  <a:extLst>
                    <a:ext uri="{9D8B030D-6E8A-4147-A177-3AD203B41FA5}">
                      <a16:colId xmlns:a16="http://schemas.microsoft.com/office/drawing/2014/main" xmlns="" val="2041645105"/>
                    </a:ext>
                  </a:extLst>
                </a:gridCol>
              </a:tblGrid>
              <a:tr h="583103">
                <a:tc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 dirty="0">
                          <a:solidFill>
                            <a:srgbClr val="FF00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考試科目</a:t>
                      </a:r>
                      <a:endParaRPr lang="zh-TW" sz="2400" kern="1200" dirty="0">
                        <a:solidFill>
                          <a:srgbClr val="FF00FF"/>
                        </a:solidFill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6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kern="0" dirty="0">
                          <a:solidFill>
                            <a:srgbClr val="FF00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題數</a:t>
                      </a:r>
                      <a:endParaRPr lang="zh-TW" sz="2400" kern="1200" dirty="0">
                        <a:solidFill>
                          <a:srgbClr val="FF00FF"/>
                        </a:solidFill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6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kern="0" dirty="0">
                          <a:solidFill>
                            <a:srgbClr val="FF00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考試時間</a:t>
                      </a:r>
                      <a:endParaRPr lang="zh-TW" sz="2400" kern="1200" dirty="0">
                        <a:solidFill>
                          <a:srgbClr val="FF00FF"/>
                        </a:solidFill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6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altLang="en-US" sz="2400" b="1" kern="0" dirty="0">
                          <a:solidFill>
                            <a:srgbClr val="FF00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作答</a:t>
                      </a:r>
                      <a:r>
                        <a:rPr lang="zh-TW" sz="2400" b="1" kern="0" dirty="0">
                          <a:solidFill>
                            <a:srgbClr val="FF00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時間</a:t>
                      </a:r>
                      <a:endParaRPr lang="zh-TW" sz="2400" kern="1200" dirty="0">
                        <a:solidFill>
                          <a:srgbClr val="FF00FF"/>
                        </a:solidFill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5929156"/>
                  </a:ext>
                </a:extLst>
              </a:tr>
              <a:tr h="540785">
                <a:tc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國　文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42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70</a:t>
                      </a:r>
                      <a:r>
                        <a:rPr lang="zh-TW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 dirty="0">
                        <a:solidFill>
                          <a:schemeClr val="tx1"/>
                        </a:solidFill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1.6</a:t>
                      </a:r>
                      <a:r>
                        <a:rPr 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b="1" kern="12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8852098"/>
                  </a:ext>
                </a:extLst>
              </a:tr>
              <a:tr h="540785">
                <a:tc rowSpan="2">
                  <a:txBody>
                    <a:bodyPr/>
                    <a:lstStyle/>
                    <a:p>
                      <a:pPr lvl="0" algn="ctr"/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英語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6991" lvl="0" algn="ctr"/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閱讀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3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60</a:t>
                      </a:r>
                      <a:r>
                        <a:rPr lang="zh-TW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 dirty="0">
                        <a:solidFill>
                          <a:schemeClr val="tx1"/>
                        </a:solidFill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1.4</a:t>
                      </a:r>
                      <a:r>
                        <a:rPr 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b="1" kern="12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5175458"/>
                  </a:ext>
                </a:extLst>
              </a:tr>
              <a:tr h="5407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1" lvl="0" algn="ctr"/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聽力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2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25</a:t>
                      </a:r>
                      <a:r>
                        <a:rPr lang="zh-TW" sz="2400" kern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>
                        <a:solidFill>
                          <a:schemeClr val="tx1"/>
                        </a:solidFill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zh-TW" sz="2400" b="1" kern="12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8495219"/>
                  </a:ext>
                </a:extLst>
              </a:tr>
              <a:tr h="540785">
                <a:tc rowSpan="2"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數　學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2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5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/>
                      <a:r>
                        <a:rPr lang="en-US" altLang="zh-TW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8</a:t>
                      </a:r>
                      <a:r>
                        <a:rPr lang="en-US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0</a:t>
                      </a:r>
                      <a:r>
                        <a:rPr lang="zh-TW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r>
                        <a:rPr lang="en-US" altLang="zh-TW" sz="16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(60+20)</a:t>
                      </a:r>
                      <a:endParaRPr lang="zh-TW" sz="1600" kern="1200" dirty="0">
                        <a:solidFill>
                          <a:schemeClr val="tx1"/>
                        </a:solidFill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2.4</a:t>
                      </a:r>
                      <a:r>
                        <a:rPr 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b="1" kern="12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9122484"/>
                  </a:ext>
                </a:extLst>
              </a:tr>
              <a:tr h="540785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2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10</a:t>
                      </a:r>
                      <a:r>
                        <a:rPr lang="zh-TW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b="1" kern="12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5545728"/>
                  </a:ext>
                </a:extLst>
              </a:tr>
              <a:tr h="540785">
                <a:tc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社　會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5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4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70</a:t>
                      </a:r>
                      <a:r>
                        <a:rPr lang="zh-TW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 dirty="0">
                        <a:solidFill>
                          <a:schemeClr val="tx1"/>
                        </a:solidFill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1.3</a:t>
                      </a:r>
                      <a:r>
                        <a:rPr 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b="1" kern="12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9424488"/>
                  </a:ext>
                </a:extLst>
              </a:tr>
              <a:tr h="540785">
                <a:tc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自　然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5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70</a:t>
                      </a:r>
                      <a:r>
                        <a:rPr lang="zh-TW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 dirty="0">
                        <a:solidFill>
                          <a:schemeClr val="tx1"/>
                        </a:solidFill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1.4</a:t>
                      </a:r>
                      <a:r>
                        <a:rPr 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b="1" kern="12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8366484"/>
                  </a:ext>
                </a:extLst>
              </a:tr>
              <a:tr h="540785">
                <a:tc gridSpan="2">
                  <a:txBody>
                    <a:bodyPr/>
                    <a:lstStyle/>
                    <a:p>
                      <a:pPr lvl="0" algn="ctr"/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寫作測驗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50</a:t>
                      </a:r>
                      <a:r>
                        <a:rPr lang="zh-TW" sz="2400" kern="0" dirty="0">
                          <a:solidFill>
                            <a:schemeClr val="tx1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endParaRPr lang="zh-TW" sz="2400" kern="1200" dirty="0">
                        <a:solidFill>
                          <a:schemeClr val="tx1"/>
                        </a:solidFill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50</a:t>
                      </a:r>
                      <a:r>
                        <a:rPr 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分鐘</a:t>
                      </a:r>
                      <a:r>
                        <a:rPr lang="en-US" altLang="zh-TW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altLang="en-US" sz="2400" b="1" kern="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題</a:t>
                      </a:r>
                      <a:endParaRPr lang="zh-TW" sz="2400" b="1" kern="12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4968" marR="14968" marT="14968" marB="14968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12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674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516063" y="250825"/>
            <a:ext cx="61515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zh-TW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考試日</a:t>
            </a: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程表</a:t>
            </a:r>
            <a:r>
              <a:rPr kumimoji="0" lang="en-US" altLang="zh-TW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zh-TW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113</a:t>
            </a:r>
            <a:r>
              <a:rPr kumimoji="0" lang="zh-TW" alt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</a:t>
            </a:r>
            <a:r>
              <a:rPr kumimoji="0" lang="en-US" altLang="zh-TW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zh-TW" altLang="en-US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82027" name="Group 75"/>
          <p:cNvGraphicFramePr>
            <a:graphicFrameLocks noGrp="1"/>
          </p:cNvGraphicFramePr>
          <p:nvPr>
            <p:extLst/>
          </p:nvPr>
        </p:nvGraphicFramePr>
        <p:xfrm>
          <a:off x="785786" y="1071546"/>
          <a:ext cx="7559675" cy="5257075"/>
        </p:xfrm>
        <a:graphic>
          <a:graphicData uri="http://schemas.openxmlformats.org/drawingml/2006/table">
            <a:tbl>
              <a:tblPr/>
              <a:tblGrid>
                <a:gridCol w="649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1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62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60017" marR="60017" marT="29977" marB="2997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第一天</a:t>
                      </a: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5/18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星期六</a:t>
                      </a: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第二天</a:t>
                      </a: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TW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5/19</a:t>
                      </a: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星期日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1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753">
                <a:tc row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</a:rPr>
                        <a:t>上</a:t>
                      </a:r>
                      <a:endParaRPr kumimoji="1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</a:rPr>
                        <a:t>午</a:t>
                      </a:r>
                    </a:p>
                  </a:txBody>
                  <a:tcPr marL="60017" marR="60017" marT="29977" marB="2997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8:20-8:30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考試說明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8:20-8:30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</a:rPr>
                        <a:t>考試說明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3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8:30-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9:40</a:t>
                      </a: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社會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8:30-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9:40</a:t>
                      </a: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新細明體" pitchFamily="18" charset="-120"/>
                        </a:rPr>
                        <a:t>自然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7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9:40-10:20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休息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9:40-10:20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</a:rPr>
                        <a:t>休息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7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10:20-10:30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考試說明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10:20-10:30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</a:rPr>
                        <a:t>考試說明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2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10:30-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11:50</a:t>
                      </a: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數學 </a:t>
                      </a:r>
                      <a:r>
                        <a:rPr kumimoji="1" lang="zh-TW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                   </a:t>
                      </a:r>
                    </a:p>
                  </a:txBody>
                  <a:tcPr marL="60017" marR="60017" marT="29977" marB="29977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10:30-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11:30</a:t>
                      </a:r>
                      <a:endParaRPr kumimoji="1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新細明體" pitchFamily="18" charset="-120"/>
                        </a:rPr>
                        <a:t>英語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新細明體" pitchFamily="18" charset="-120"/>
                        </a:rPr>
                        <a:t>閱讀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新細明體" pitchFamily="18" charset="-120"/>
                        </a:rPr>
                        <a:t>)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pitchFamily="34" charset="-120"/>
                        <a:ea typeface="新細明體" pitchFamily="18" charset="-120"/>
                      </a:endParaRP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7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11:30-12:00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</a:rPr>
                        <a:t>休息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753">
                <a:tc row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</a:rPr>
                        <a:t>下</a:t>
                      </a:r>
                      <a:endParaRPr kumimoji="1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</a:rPr>
                        <a:t>午</a:t>
                      </a:r>
                    </a:p>
                  </a:txBody>
                  <a:tcPr marL="60017" marR="60017" marT="29977" marB="2997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8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11:50-13:40</a:t>
                      </a:r>
                      <a:endParaRPr kumimoji="1" lang="en-US" altLang="zh-TW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  <a:cs typeface="+mn-cs"/>
                        </a:rPr>
                        <a:t>休息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12:00-12:05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新細明體" pitchFamily="18" charset="-120"/>
                        </a:rPr>
                        <a:t>考試說明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13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12:05-</a:t>
                      </a:r>
                      <a:r>
                        <a:rPr kumimoji="1" lang="en-US" altLang="zh-TW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12:30</a:t>
                      </a:r>
                      <a:endParaRPr kumimoji="1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新細明體" pitchFamily="18" charset="-120"/>
                        </a:rPr>
                        <a:t>英語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新細明體" pitchFamily="18" charset="-120"/>
                        </a:rPr>
                        <a:t>聽力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新細明體" pitchFamily="18" charset="-120"/>
                        </a:rPr>
                        <a:t>)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pitchFamily="34" charset="-120"/>
                        <a:ea typeface="新細明體" pitchFamily="18" charset="-120"/>
                      </a:endParaRP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5774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新細明體" pitchFamily="18" charset="-120"/>
                      </a:endParaRP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13:40-13:50</a:t>
                      </a: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考試說明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kern="1200" baseline="0" dirty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備註：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 </a:t>
                      </a:r>
                      <a:r>
                        <a:rPr lang="zh-TW" altLang="en-US" sz="2400" b="1" i="0" u="none" strike="noStrike" kern="1200" baseline="0" dirty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表示鐘響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CD7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50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13:50-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15:00</a:t>
                      </a: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國文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47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15:00-15:40</a:t>
                      </a: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休息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57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15:40-15:50</a:t>
                      </a: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考試說明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65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15:50-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16:40</a:t>
                      </a:r>
                    </a:p>
                  </a:txBody>
                  <a:tcPr marL="60017" marR="60017" marT="29977" marB="2997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寫作測驗</a:t>
                      </a:r>
                    </a:p>
                  </a:txBody>
                  <a:tcPr marL="60017" marR="60017" marT="29977" marB="29977" anchor="ctr" horzOverflow="overflow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10465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79307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測驗結果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呈現方式</a:t>
            </a:r>
          </a:p>
        </p:txBody>
      </p:sp>
      <p:sp>
        <p:nvSpPr>
          <p:cNvPr id="11268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686800" cy="4781550"/>
          </a:xfrm>
        </p:spPr>
        <p:txBody>
          <a:bodyPr/>
          <a:lstStyle/>
          <a:p>
            <a:pPr marL="457200" lvl="2" indent="-457200" algn="just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en-US" altLang="zh-TW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5</a:t>
            </a:r>
            <a:r>
              <a:rPr lang="zh-TW" altLang="en-US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個學科</a:t>
            </a:r>
            <a:r>
              <a:rPr lang="en-US" altLang="zh-TW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國、數、英、社、自</a:t>
            </a:r>
            <a:r>
              <a:rPr lang="en-US" altLang="zh-TW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使用三個表現等級：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60000" lvl="1" indent="0" algn="just" eaLnBrk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sz="26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精熟</a:t>
            </a:r>
            <a:r>
              <a:rPr lang="zh-TW" altLang="en-US" sz="26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r>
              <a:rPr lang="en-US" altLang="zh-TW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(A)</a:t>
            </a:r>
            <a:r>
              <a:rPr lang="zh-TW" altLang="en-US" sz="26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altLang="zh-TW" sz="2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精通熟習</a:t>
            </a:r>
            <a:r>
              <a:rPr lang="zh-TW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該科目國中階段所學習的</a:t>
            </a:r>
            <a:r>
              <a:rPr lang="zh-TW" altLang="zh-TW" sz="2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知識與能力</a:t>
            </a:r>
            <a:endParaRPr lang="en-US" altLang="zh-TW" sz="2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60000" lvl="1" indent="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sz="26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基礎</a:t>
            </a:r>
            <a:r>
              <a:rPr lang="zh-TW" altLang="en-US" sz="26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r>
              <a:rPr lang="en-US" altLang="zh-TW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zh-TW" altLang="en-US" sz="26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altLang="zh-TW" sz="2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具備</a:t>
            </a:r>
            <a:r>
              <a:rPr lang="zh-TW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該科目國中階段之</a:t>
            </a:r>
            <a:r>
              <a:rPr lang="zh-TW" altLang="zh-TW" sz="2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基本學力</a:t>
            </a:r>
            <a:endParaRPr lang="en-US" altLang="zh-TW" sz="2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60000" lvl="1" indent="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sz="26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待加強</a:t>
            </a:r>
            <a:r>
              <a:rPr lang="zh-TW" altLang="en-US" sz="26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r>
              <a:rPr lang="en-US" altLang="zh-TW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lang="zh-TW" altLang="en-US" sz="26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altLang="zh-TW" sz="2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尚未具備</a:t>
            </a:r>
            <a:r>
              <a:rPr lang="zh-TW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該科目國中教育階段之</a:t>
            </a:r>
            <a:r>
              <a:rPr lang="zh-TW" altLang="zh-TW" sz="2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基本學力</a:t>
            </a:r>
            <a:endParaRPr lang="en-US" altLang="zh-TW" sz="2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 eaLnBrk="1">
              <a:lnSpc>
                <a:spcPct val="90000"/>
              </a:lnSpc>
              <a:buFont typeface="Wingdings" pitchFamily="2" charset="2"/>
              <a:buChar char="u"/>
              <a:defRPr/>
            </a:pPr>
            <a:endParaRPr lang="en-US" altLang="zh-TW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 eaLnBrk="1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zh-TW" altLang="en-US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寫作測驗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的評分等級為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一至六級分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(1.</a:t>
            </a:r>
            <a:r>
              <a:rPr lang="zh-TW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立意</a:t>
            </a:r>
            <a:r>
              <a:rPr lang="zh-TW" altLang="zh-TW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取材、</a:t>
            </a:r>
            <a:r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結構組織、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TW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遣詞造句、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TW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錯別字、格式與標點符號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1025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55170" y="1496408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升學管道</a:t>
            </a:r>
            <a:endParaRPr lang="en-US" altLang="zh-TW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招生期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程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4107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1D04AE3-75C1-4651-8C38-0A7C374A1119}"/>
              </a:ext>
            </a:extLst>
          </p:cNvPr>
          <p:cNvSpPr/>
          <p:nvPr/>
        </p:nvSpPr>
        <p:spPr>
          <a:xfrm>
            <a:off x="1043608" y="1196752"/>
            <a:ext cx="70772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46050" algn="just">
              <a:spcBef>
                <a:spcPts val="600"/>
              </a:spcBef>
              <a:spcAft>
                <a:spcPts val="0"/>
              </a:spcAft>
            </a:pP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不同的入學管道</a:t>
            </a:r>
            <a:endParaRPr lang="en-US" altLang="zh-TW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indent="-146050" algn="just">
              <a:spcBef>
                <a:spcPts val="600"/>
              </a:spcBef>
              <a:spcAft>
                <a:spcPts val="0"/>
              </a:spcAft>
            </a:pP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要錄取</a:t>
            </a:r>
            <a:endParaRPr lang="en-US" altLang="zh-TW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indent="-146050" algn="just">
              <a:spcBef>
                <a:spcPts val="600"/>
              </a:spcBef>
              <a:spcAft>
                <a:spcPts val="0"/>
              </a:spcAft>
            </a:pPr>
            <a:r>
              <a:rPr lang="zh-TW" altLang="en-US" sz="6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不同</a:t>
            </a:r>
            <a:r>
              <a:rPr lang="zh-TW" altLang="en-US" sz="6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特質</a:t>
            </a: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的學生</a:t>
            </a:r>
            <a:endParaRPr lang="zh-TW" altLang="zh-TW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105680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439652" y="2060848"/>
            <a:ext cx="62646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Char char="ü"/>
              <a:defRPr/>
            </a:pPr>
            <a:r>
              <a:rPr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免試入學</a:t>
            </a:r>
            <a:endParaRPr lang="en-US" altLang="zh-TW" sz="60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          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名額</a:t>
            </a:r>
            <a:r>
              <a: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85%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以上、不訂門檻、不可跨區、集體報名</a:t>
            </a:r>
            <a:endParaRPr lang="en-US" altLang="zh-TW" sz="2000" b="1" dirty="0"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zh-TW" altLang="en-US" sz="6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特色招生</a:t>
            </a:r>
            <a:endParaRPr lang="en-US" altLang="zh-TW" sz="6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         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 可訂門檻、可跨區、集體報名</a:t>
            </a:r>
            <a:endParaRPr lang="en-US" altLang="zh-TW" sz="20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zh-TW" altLang="en-US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其它招生</a:t>
            </a:r>
            <a:endParaRPr lang="en-US" altLang="zh-TW" sz="60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E1E8B4EC-7E86-492D-B214-27DEA65F8919}"/>
              </a:ext>
            </a:extLst>
          </p:cNvPr>
          <p:cNvSpPr txBox="1"/>
          <p:nvPr/>
        </p:nvSpPr>
        <p:spPr>
          <a:xfrm>
            <a:off x="1795500" y="778554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主要的招生方式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8301F10-5DDD-4960-AF2C-7D1561EC920B}"/>
              </a:ext>
            </a:extLst>
          </p:cNvPr>
          <p:cNvSpPr/>
          <p:nvPr/>
        </p:nvSpPr>
        <p:spPr>
          <a:xfrm>
            <a:off x="1435206" y="3585970"/>
            <a:ext cx="4216914" cy="1355179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18941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2210271" y="409512"/>
            <a:ext cx="4866334" cy="720725"/>
          </a:xfrm>
          <a:solidFill>
            <a:srgbClr val="FFCCCC"/>
          </a:solidFill>
          <a:ln w="25400">
            <a:solidFill>
              <a:srgbClr val="3333FF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特色招生入學管道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785786" y="1268761"/>
          <a:ext cx="7715304" cy="4824537"/>
        </p:xfrm>
        <a:graphic>
          <a:graphicData uri="http://schemas.openxmlformats.org/drawingml/2006/table">
            <a:tbl>
              <a:tblPr/>
              <a:tblGrid>
                <a:gridCol w="7321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1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25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96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學科特招：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基北區高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中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等學校</a:t>
                      </a:r>
                      <a:r>
                        <a:rPr lang="zh-TW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學科考試分發</a:t>
                      </a:r>
                      <a:endParaRPr lang="en-US" alt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             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入學</a:t>
                      </a:r>
                      <a:r>
                        <a:rPr lang="en-US" altLang="zh-TW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西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松高中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、中正高中、育成高中、海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大附中</a:t>
                      </a:r>
                      <a:r>
                        <a:rPr lang="en-US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月下旬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各校單獨報名和考試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與基北區免試入學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合併分發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5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專業群科甄選入學</a:t>
                      </a:r>
                      <a:endParaRPr lang="zh-TW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集體報名，各校單獨考試和分發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科學：</a:t>
                      </a:r>
                      <a:r>
                        <a:rPr 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建中、北一女、師大附中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各校單獨招生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4490650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體育班</a:t>
                      </a:r>
                      <a:r>
                        <a:rPr lang="en-US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&amp;</a:t>
                      </a:r>
                      <a:r>
                        <a:rPr lang="zh-TW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運動優良</a:t>
                      </a:r>
                      <a:endParaRPr lang="zh-TW" altLang="en-US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各校單獨招生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9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藝術：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藝術才能班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音樂、</a:t>
                      </a:r>
                      <a:r>
                        <a:rPr lang="zh-TW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美術、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舞蹈、戲劇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3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聯合分發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4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七年一貫甄選入學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音樂、美術、舞蹈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en-US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r>
                        <a:rPr lang="zh-TW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各校單獨招生</a:t>
                      </a:r>
                      <a:endParaRPr lang="en-US" sz="1400" kern="100" dirty="0">
                        <a:solidFill>
                          <a:srgbClr val="008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7159652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168859" y="252940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高中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168859" y="5550259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大學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術科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="" xmlns:a16="http://schemas.microsoft.com/office/drawing/2014/main" id="{ADEAF91D-5611-43A1-A536-DB79B0D52AA7}"/>
              </a:ext>
            </a:extLst>
          </p:cNvPr>
          <p:cNvGrpSpPr/>
          <p:nvPr/>
        </p:nvGrpSpPr>
        <p:grpSpPr>
          <a:xfrm>
            <a:off x="259187" y="3544480"/>
            <a:ext cx="441421" cy="1894786"/>
            <a:chOff x="479705" y="5038709"/>
            <a:chExt cx="441421" cy="519082"/>
          </a:xfrm>
        </p:grpSpPr>
        <p:sp>
          <p:nvSpPr>
            <p:cNvPr id="10" name="左中括弧 9">
              <a:extLst>
                <a:ext uri="{FF2B5EF4-FFF2-40B4-BE49-F238E27FC236}">
                  <a16:creationId xmlns="" xmlns:a16="http://schemas.microsoft.com/office/drawing/2014/main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  </a:t>
              </a:r>
              <a:r>
                <a:rPr lang="zh-TW" altLang="en-US" sz="16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術科</a:t>
              </a:r>
              <a:endPara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610433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971600" y="1268760"/>
          <a:ext cx="7600928" cy="4580445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97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0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辦理</a:t>
                      </a:r>
                      <a:endParaRPr lang="en-US" altLang="zh-TW" sz="200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技優：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國民中學技藝技能優良學生甄審</a:t>
                      </a:r>
                      <a:endParaRPr lang="en-US" altLang="zh-TW" sz="1600" b="1" kern="100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入學高級中等學校專業群科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6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免報名前放榜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、報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到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各招生管道已錄取學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未報到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，或報到後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聲明放棄，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可報名參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加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下一階段入學管道 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餘額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均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流入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產特：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產業特殊需求類科</a:t>
                      </a:r>
                      <a:r>
                        <a:rPr lang="zh-TW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7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完全免試入學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月初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直升入學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優免：</a:t>
                      </a:r>
                      <a:r>
                        <a:rPr lang="zh-TW" altLang="en-US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大免：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基北區高級中等學校免試入學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5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i="0" u="none" strike="noStrike" kern="100" cap="none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完全</a:t>
                      </a: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五專完</a:t>
                      </a:r>
                      <a:r>
                        <a:rPr lang="zh-TW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en-US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&amp;</a:t>
                      </a: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優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的招生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餘額流入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五專聯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zh-TW" sz="2000" b="1" kern="100" dirty="0" smtClean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9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聯合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9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技術型高級中等學校單獨招生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各校單獨招生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基北區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8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zh-TW" sz="1200" kern="100" dirty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zh-TW" sz="1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3B7EE0D-53DF-4EDD-805B-A1204E9070E5}"/>
              </a:ext>
            </a:extLst>
          </p:cNvPr>
          <p:cNvSpPr/>
          <p:nvPr/>
        </p:nvSpPr>
        <p:spPr>
          <a:xfrm>
            <a:off x="971600" y="2912882"/>
            <a:ext cx="4633398" cy="1366887"/>
          </a:xfrm>
          <a:prstGeom prst="rect">
            <a:avLst/>
          </a:prstGeom>
          <a:noFill/>
          <a:ln w="6350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89356F5D-C32F-47ED-B1FA-202A7B5BED61}"/>
              </a:ext>
            </a:extLst>
          </p:cNvPr>
          <p:cNvSpPr/>
          <p:nvPr/>
        </p:nvSpPr>
        <p:spPr>
          <a:xfrm>
            <a:off x="971600" y="4279769"/>
            <a:ext cx="4633398" cy="1132416"/>
          </a:xfrm>
          <a:prstGeom prst="rect">
            <a:avLst/>
          </a:prstGeom>
          <a:noFill/>
          <a:ln w="381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96F07C66-C72F-41A2-853B-21D2A019DB89}"/>
              </a:ext>
            </a:extLst>
          </p:cNvPr>
          <p:cNvGrpSpPr/>
          <p:nvPr/>
        </p:nvGrpSpPr>
        <p:grpSpPr>
          <a:xfrm>
            <a:off x="455910" y="2276872"/>
            <a:ext cx="515690" cy="1821132"/>
            <a:chOff x="455910" y="2276872"/>
            <a:chExt cx="515690" cy="2304256"/>
          </a:xfrm>
        </p:grpSpPr>
        <p:sp>
          <p:nvSpPr>
            <p:cNvPr id="3" name="左中括弧 2">
              <a:extLst>
                <a:ext uri="{FF2B5EF4-FFF2-40B4-BE49-F238E27FC236}">
                  <a16:creationId xmlns="" xmlns:a16="http://schemas.microsoft.com/office/drawing/2014/main" id="{01B8709D-4C89-46C0-87B5-A18475E947CA}"/>
                </a:ext>
              </a:extLst>
            </p:cNvPr>
            <p:cNvSpPr/>
            <p:nvPr/>
          </p:nvSpPr>
          <p:spPr>
            <a:xfrm>
              <a:off x="852470" y="2276872"/>
              <a:ext cx="119130" cy="2304256"/>
            </a:xfrm>
            <a:prstGeom prst="lef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>
              <a:extLst>
                <a:ext uri="{FF2B5EF4-FFF2-40B4-BE49-F238E27FC236}">
                  <a16:creationId xmlns="" xmlns:a16="http://schemas.microsoft.com/office/drawing/2014/main" id="{FD5601DB-4298-4F79-93DD-2462D9250816}"/>
                </a:ext>
              </a:extLst>
            </p:cNvPr>
            <p:cNvSpPr txBox="1"/>
            <p:nvPr/>
          </p:nvSpPr>
          <p:spPr>
            <a:xfrm>
              <a:off x="455910" y="2963822"/>
              <a:ext cx="430887" cy="9303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="" xmlns:a16="http://schemas.microsoft.com/office/drawing/2014/main" id="{ADEAF91D-5611-43A1-A536-DB79B0D52AA7}"/>
              </a:ext>
            </a:extLst>
          </p:cNvPr>
          <p:cNvGrpSpPr/>
          <p:nvPr/>
        </p:nvGrpSpPr>
        <p:grpSpPr>
          <a:xfrm>
            <a:off x="479705" y="4355185"/>
            <a:ext cx="441421" cy="1015074"/>
            <a:chOff x="479705" y="5038709"/>
            <a:chExt cx="441421" cy="519082"/>
          </a:xfrm>
        </p:grpSpPr>
        <p:sp>
          <p:nvSpPr>
            <p:cNvPr id="8" name="左中括弧 7">
              <a:extLst>
                <a:ext uri="{FF2B5EF4-FFF2-40B4-BE49-F238E27FC236}">
                  <a16:creationId xmlns="" xmlns:a16="http://schemas.microsoft.com/office/drawing/2014/main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="" xmlns:a16="http://schemas.microsoft.com/office/drawing/2014/main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五專</a:t>
              </a:r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404529" y="5461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高職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="" xmlns:a16="http://schemas.microsoft.com/office/drawing/2014/main" id="{360A92FE-894B-4D96-BBC6-A48720469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271" y="409512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免試入學招生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管道</a:t>
            </a:r>
          </a:p>
        </p:txBody>
      </p:sp>
    </p:spTree>
    <p:extLst>
      <p:ext uri="{BB962C8B-B14F-4D97-AF65-F5344CB8AC3E}">
        <p14:creationId xmlns:p14="http://schemas.microsoft.com/office/powerpoint/2010/main" val="297782711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642910" y="1628800"/>
          <a:ext cx="7858180" cy="4538290"/>
        </p:xfrm>
        <a:graphic>
          <a:graphicData uri="http://schemas.openxmlformats.org/drawingml/2006/table">
            <a:tbl>
              <a:tblPr/>
              <a:tblGrid>
                <a:gridCol w="745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16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3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72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2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實用技能學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程</a:t>
                      </a: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分發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聯合分發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建教合作班</a:t>
                      </a:r>
                      <a:r>
                        <a:rPr lang="en-US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產學合作班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各校單獨招生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原住民藝能</a:t>
                      </a:r>
                      <a:r>
                        <a:rPr lang="en-US" alt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班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八斗、金山、樹林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各校單獨招生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身心障礙學生就學安置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實驗學校單</a:t>
                      </a: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芳</a:t>
                      </a:r>
                      <a:r>
                        <a:rPr lang="zh-TW" altLang="en-US" sz="1400" b="1" kern="1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和實中、數位實中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各校單獨招生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私</a:t>
                      </a: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立學</a:t>
                      </a: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校</a:t>
                      </a: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</a:t>
                      </a: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endParaRPr lang="zh-TW" sz="20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各校單獨招生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440135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軍校單</a:t>
                      </a:r>
                      <a:r>
                        <a:rPr lang="zh-TW" alt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中正預校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單獨招生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5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8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其它單</a:t>
                      </a: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國立戲曲學院、海大附中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alt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各校單獨招生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5651381"/>
                  </a:ext>
                </a:extLst>
              </a:tr>
            </a:tbl>
          </a:graphicData>
        </a:graphic>
      </p:graphicFrame>
      <p:sp>
        <p:nvSpPr>
          <p:cNvPr id="5" name="Rectangle 18">
            <a:extLst>
              <a:ext uri="{FF2B5EF4-FFF2-40B4-BE49-F238E27FC236}">
                <a16:creationId xmlns="" xmlns:a16="http://schemas.microsoft.com/office/drawing/2014/main" id="{77051316-50CD-4314-845D-3F2CCFA47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700927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其它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招生入學管道</a:t>
            </a:r>
          </a:p>
        </p:txBody>
      </p:sp>
    </p:spTree>
    <p:extLst>
      <p:ext uri="{BB962C8B-B14F-4D97-AF65-F5344CB8AC3E}">
        <p14:creationId xmlns:p14="http://schemas.microsoft.com/office/powerpoint/2010/main" val="391497066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539552" y="2060848"/>
            <a:ext cx="78488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基北區</a:t>
            </a:r>
            <a:r>
              <a:rPr lang="en-US" altLang="zh-TW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113</a:t>
            </a:r>
            <a:r>
              <a:rPr lang="zh-TW" altLang="en-US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</a:t>
            </a:r>
            <a:r>
              <a:rPr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度</a:t>
            </a:r>
            <a:endParaRPr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7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各種升學管道</a:t>
            </a:r>
            <a:r>
              <a:rPr lang="zh-TW" altLang="en-US" sz="7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簡介</a:t>
            </a:r>
            <a:endParaRPr lang="en-US" altLang="zh-TW" sz="7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台北市版</a:t>
            </a:r>
            <a:r>
              <a:rPr lang="en-US" altLang="zh-TW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5061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4DDF354-5332-4856-8E36-B800F086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4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2331368" y="2949062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壹、前言</a:t>
            </a:r>
          </a:p>
        </p:txBody>
      </p:sp>
    </p:spTree>
    <p:extLst>
      <p:ext uri="{BB962C8B-B14F-4D97-AF65-F5344CB8AC3E}">
        <p14:creationId xmlns:p14="http://schemas.microsoft.com/office/powerpoint/2010/main" val="138355362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>
            <a:extLst>
              <a:ext uri="{FF2B5EF4-FFF2-40B4-BE49-F238E27FC236}">
                <a16:creationId xmlns="" xmlns:a16="http://schemas.microsoft.com/office/drawing/2014/main" id="{0C8A2B79-1214-475E-ABB6-C19808E9F491}"/>
              </a:ext>
            </a:extLst>
          </p:cNvPr>
          <p:cNvSpPr/>
          <p:nvPr/>
        </p:nvSpPr>
        <p:spPr>
          <a:xfrm>
            <a:off x="83373" y="5882868"/>
            <a:ext cx="8920956" cy="500066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>
            <a:extLst>
              <a:ext uri="{FF2B5EF4-FFF2-40B4-BE49-F238E27FC236}">
                <a16:creationId xmlns="" xmlns:a16="http://schemas.microsoft.com/office/drawing/2014/main" id="{D2B24E52-5E18-49AD-80FB-BBD259018777}"/>
              </a:ext>
            </a:extLst>
          </p:cNvPr>
          <p:cNvSpPr/>
          <p:nvPr/>
        </p:nvSpPr>
        <p:spPr>
          <a:xfrm>
            <a:off x="83373" y="3569466"/>
            <a:ext cx="8920956" cy="2143836"/>
          </a:xfrm>
          <a:prstGeom prst="rect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75C4202-3F0E-4B81-80D2-4F73C169A56F}"/>
              </a:ext>
            </a:extLst>
          </p:cNvPr>
          <p:cNvSpPr/>
          <p:nvPr/>
        </p:nvSpPr>
        <p:spPr>
          <a:xfrm>
            <a:off x="82445" y="1555510"/>
            <a:ext cx="8920956" cy="1857093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2498" name="Rectangle 3"/>
          <p:cNvSpPr>
            <a:spLocks noChangeArrowheads="1"/>
          </p:cNvSpPr>
          <p:nvPr/>
        </p:nvSpPr>
        <p:spPr bwMode="auto">
          <a:xfrm>
            <a:off x="-215900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cxnSp>
        <p:nvCxnSpPr>
          <p:cNvPr id="15" name="直線接點 14"/>
          <p:cNvCxnSpPr/>
          <p:nvPr/>
        </p:nvCxnSpPr>
        <p:spPr>
          <a:xfrm flipV="1">
            <a:off x="2511125" y="1539478"/>
            <a:ext cx="270000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652079" y="5131314"/>
            <a:ext cx="6480000" cy="2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圓角矩形 21"/>
          <p:cNvSpPr/>
          <p:nvPr/>
        </p:nvSpPr>
        <p:spPr>
          <a:xfrm>
            <a:off x="100282" y="892058"/>
            <a:ext cx="2306276" cy="559059"/>
          </a:xfrm>
          <a:prstGeom prst="round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適性入學流程圖</a:t>
            </a:r>
          </a:p>
        </p:txBody>
      </p:sp>
      <p:sp>
        <p:nvSpPr>
          <p:cNvPr id="23" name="圓角矩形 22"/>
          <p:cNvSpPr/>
          <p:nvPr/>
        </p:nvSpPr>
        <p:spPr>
          <a:xfrm>
            <a:off x="85217" y="1592343"/>
            <a:ext cx="285771" cy="175620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高中職免試入學</a:t>
            </a:r>
          </a:p>
        </p:txBody>
      </p:sp>
      <p:sp>
        <p:nvSpPr>
          <p:cNvPr id="24" name="圓角矩形 23"/>
          <p:cNvSpPr/>
          <p:nvPr/>
        </p:nvSpPr>
        <p:spPr>
          <a:xfrm>
            <a:off x="102293" y="3553829"/>
            <a:ext cx="285770" cy="21476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高中職特色招生</a:t>
            </a:r>
          </a:p>
        </p:txBody>
      </p:sp>
      <p:sp>
        <p:nvSpPr>
          <p:cNvPr id="25" name="圓角矩形 24"/>
          <p:cNvSpPr/>
          <p:nvPr/>
        </p:nvSpPr>
        <p:spPr>
          <a:xfrm>
            <a:off x="6039825" y="1798341"/>
            <a:ext cx="2286016" cy="6662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基北區高級中等學校免試入學</a:t>
            </a:r>
            <a:endParaRPr lang="zh-TW" altLang="en-US" sz="105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6064008" y="3589125"/>
            <a:ext cx="2227584" cy="3325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學科</a:t>
            </a:r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考試分發入學</a:t>
            </a:r>
            <a:endParaRPr lang="zh-TW" altLang="en-US" sz="1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617145" y="4089246"/>
            <a:ext cx="2078456" cy="3437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科學班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395105" y="4085111"/>
            <a:ext cx="217304" cy="15822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術科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</a:p>
        </p:txBody>
      </p:sp>
      <p:sp>
        <p:nvSpPr>
          <p:cNvPr id="30" name="圓角矩形 29"/>
          <p:cNvSpPr/>
          <p:nvPr/>
        </p:nvSpPr>
        <p:spPr>
          <a:xfrm>
            <a:off x="620749" y="4506670"/>
            <a:ext cx="2073277" cy="343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台北市專業群科甄入學</a:t>
            </a:r>
            <a:endParaRPr lang="en-US" altLang="zh-TW" sz="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新北市專業群科甄入學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617487" y="4936895"/>
            <a:ext cx="2069184" cy="3541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藝才班</a:t>
            </a:r>
            <a:r>
              <a:rPr lang="zh-TW" altLang="en-US" sz="1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</a:t>
            </a:r>
            <a:endParaRPr lang="en-US" altLang="zh-TW" sz="1200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戲劇、美術、舞蹈、音樂</a:t>
            </a:r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82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619111" y="5385753"/>
            <a:ext cx="2069184" cy="2977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體育班</a:t>
            </a:r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運動優良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107657" y="5901762"/>
            <a:ext cx="296439" cy="44821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五專</a:t>
            </a:r>
            <a:endParaRPr lang="en-US" altLang="zh-TW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3625897" y="2715415"/>
            <a:ext cx="1848352" cy="6717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台北市公私立高中職</a:t>
            </a:r>
            <a:r>
              <a:rPr lang="en-US" altLang="zh-TW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第二類</a:t>
            </a:r>
            <a:r>
              <a:rPr lang="en-US" altLang="zh-TW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/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優先免試入學</a:t>
            </a: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3323682" y="1562325"/>
            <a:ext cx="1848352" cy="4906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技優入學、產特優先入學、實用技能學程</a:t>
            </a: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圓角矩形 35"/>
          <p:cNvSpPr/>
          <p:nvPr/>
        </p:nvSpPr>
        <p:spPr>
          <a:xfrm>
            <a:off x="845673" y="1857960"/>
            <a:ext cx="1848352" cy="567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台北市完全免試入學</a:t>
            </a: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圓角矩形 50"/>
          <p:cNvSpPr/>
          <p:nvPr/>
        </p:nvSpPr>
        <p:spPr>
          <a:xfrm>
            <a:off x="3500430" y="5878298"/>
            <a:ext cx="2485190" cy="5087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五專優先免試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圓角矩形 51"/>
          <p:cNvSpPr/>
          <p:nvPr/>
        </p:nvSpPr>
        <p:spPr>
          <a:xfrm>
            <a:off x="6669151" y="5889638"/>
            <a:ext cx="1608352" cy="5087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五專聯合免試</a:t>
            </a: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92364" y="6396243"/>
            <a:ext cx="88957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註：前一個入學管道</a:t>
            </a:r>
            <a:r>
              <a:rPr lang="zh-TW" altLang="en-US" sz="1600" b="1" u="sng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未錄取</a:t>
            </a:r>
            <a:r>
              <a:rPr lang="zh-TW" altLang="en-US" sz="1600" b="1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1600" b="1" u="sng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錄取但未報到</a:t>
            </a:r>
            <a:r>
              <a:rPr lang="zh-TW" altLang="en-US" sz="1600" b="1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1600" b="1" u="sng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報到後又放棄</a:t>
            </a:r>
            <a:r>
              <a:rPr lang="zh-TW" altLang="en-US" sz="1600" b="1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，均得參加後續入學管道招生</a:t>
            </a:r>
          </a:p>
        </p:txBody>
      </p:sp>
      <p:cxnSp>
        <p:nvCxnSpPr>
          <p:cNvPr id="55" name="直線接點 54"/>
          <p:cNvCxnSpPr/>
          <p:nvPr/>
        </p:nvCxnSpPr>
        <p:spPr>
          <a:xfrm>
            <a:off x="8109797" y="1562325"/>
            <a:ext cx="50678" cy="2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圓角矩形 55"/>
          <p:cNvSpPr/>
          <p:nvPr/>
        </p:nvSpPr>
        <p:spPr>
          <a:xfrm>
            <a:off x="2798822" y="1535200"/>
            <a:ext cx="500653" cy="4814776"/>
          </a:xfrm>
          <a:prstGeom prst="roundRect">
            <a:avLst/>
          </a:prstGeom>
          <a:solidFill>
            <a:srgbClr val="00CC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</a:t>
            </a:r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5/205/21</a:t>
            </a:r>
            <a:endParaRPr lang="en-US" altLang="zh-TW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成績公布</a:t>
            </a: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6/9</a:t>
            </a:r>
            <a:endParaRPr lang="zh-TW" altLang="en-US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圓角矩形 57"/>
          <p:cNvSpPr/>
          <p:nvPr/>
        </p:nvSpPr>
        <p:spPr>
          <a:xfrm>
            <a:off x="8683810" y="1535200"/>
            <a:ext cx="319591" cy="48592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未錄取可參加續招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3" name="直線單箭頭接點 62"/>
          <p:cNvCxnSpPr/>
          <p:nvPr/>
        </p:nvCxnSpPr>
        <p:spPr>
          <a:xfrm flipV="1">
            <a:off x="8180915" y="5128738"/>
            <a:ext cx="289853" cy="2576"/>
          </a:xfrm>
          <a:prstGeom prst="straightConnector1">
            <a:avLst/>
          </a:prstGeom>
          <a:ln w="25400">
            <a:prstDash val="sysDash"/>
            <a:miter lim="800000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>
            <a:off x="8559853" y="2483868"/>
            <a:ext cx="50678" cy="2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94200" y="1573505"/>
            <a:ext cx="285720" cy="181583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100528" y="3565331"/>
            <a:ext cx="285720" cy="214702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/>
        </p:nvSpPr>
        <p:spPr>
          <a:xfrm>
            <a:off x="2797691" y="1535200"/>
            <a:ext cx="500066" cy="484511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/>
          <p:nvPr/>
        </p:nvSpPr>
        <p:spPr>
          <a:xfrm>
            <a:off x="92364" y="5901762"/>
            <a:ext cx="302741" cy="478550"/>
          </a:xfrm>
          <a:prstGeom prst="rect">
            <a:avLst/>
          </a:prstGeom>
          <a:noFill/>
          <a:ln w="381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>
            <a:off x="6651790" y="5891557"/>
            <a:ext cx="1643074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/>
        </p:nvSpPr>
        <p:spPr>
          <a:xfrm>
            <a:off x="6039825" y="1796162"/>
            <a:ext cx="2286016" cy="7143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/>
        </p:nvSpPr>
        <p:spPr>
          <a:xfrm>
            <a:off x="6072052" y="3569466"/>
            <a:ext cx="2253789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圓角矩形 70"/>
          <p:cNvSpPr/>
          <p:nvPr/>
        </p:nvSpPr>
        <p:spPr>
          <a:xfrm>
            <a:off x="3481798" y="2114097"/>
            <a:ext cx="1690236" cy="41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台北市公立高中直升入學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標題 1"/>
          <p:cNvSpPr txBox="1">
            <a:spLocks/>
          </p:cNvSpPr>
          <p:nvPr/>
        </p:nvSpPr>
        <p:spPr>
          <a:xfrm>
            <a:off x="914400" y="179820"/>
            <a:ext cx="8229600" cy="759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itchFamily="18" charset="0"/>
              </a:rPr>
              <a:t>基北區適性入學辦理流程</a:t>
            </a:r>
            <a:r>
              <a:rPr lang="en-US" altLang="zh-TW" sz="2000" dirty="0"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zh-TW" altLang="en-US" sz="2000" dirty="0">
                <a:latin typeface="+mn-ea"/>
                <a:ea typeface="+mn-ea"/>
                <a:cs typeface="Times New Roman" pitchFamily="18" charset="0"/>
              </a:rPr>
              <a:t>台北市</a:t>
            </a:r>
            <a:r>
              <a:rPr lang="en-US" altLang="zh-TW" sz="2000" dirty="0">
                <a:latin typeface="+mn-ea"/>
                <a:ea typeface="+mn-ea"/>
                <a:cs typeface="Times New Roman" pitchFamily="18" charset="0"/>
              </a:rPr>
              <a:t>)</a:t>
            </a:r>
            <a:endParaRPr lang="zh-TW" altLang="en-US" sz="2000" dirty="0"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616861" y="2713262"/>
            <a:ext cx="1857388" cy="67869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文字方塊 61">
            <a:extLst>
              <a:ext uri="{FF2B5EF4-FFF2-40B4-BE49-F238E27FC236}">
                <a16:creationId xmlns="" xmlns:a16="http://schemas.microsoft.com/office/drawing/2014/main" id="{BE167408-C8C4-47FF-A015-2A9EAC5E7369}"/>
              </a:ext>
            </a:extLst>
          </p:cNvPr>
          <p:cNvSpPr txBox="1"/>
          <p:nvPr/>
        </p:nvSpPr>
        <p:spPr>
          <a:xfrm>
            <a:off x="0" y="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台北市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="" xmlns:a16="http://schemas.microsoft.com/office/drawing/2014/main" id="{0AC51840-7799-4F62-8B7B-42E5D76DDCC3}"/>
              </a:ext>
            </a:extLst>
          </p:cNvPr>
          <p:cNvSpPr/>
          <p:nvPr/>
        </p:nvSpPr>
        <p:spPr>
          <a:xfrm>
            <a:off x="818938" y="2536000"/>
            <a:ext cx="1857388" cy="60052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圓角矩形 49"/>
          <p:cNvSpPr/>
          <p:nvPr/>
        </p:nvSpPr>
        <p:spPr>
          <a:xfrm>
            <a:off x="6696041" y="4996013"/>
            <a:ext cx="1595551" cy="2753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藝才班</a:t>
            </a:r>
            <a:r>
              <a:rPr lang="zh-TW" altLang="en-US" sz="1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分發入學</a:t>
            </a:r>
            <a:endParaRPr lang="en-US" altLang="zh-TW" sz="120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="" xmlns:a16="http://schemas.microsoft.com/office/drawing/2014/main" id="{EE35F5CB-F506-4E6E-87CD-2A2B37B67A1A}"/>
              </a:ext>
            </a:extLst>
          </p:cNvPr>
          <p:cNvSpPr/>
          <p:nvPr/>
        </p:nvSpPr>
        <p:spPr>
          <a:xfrm>
            <a:off x="3517791" y="5882650"/>
            <a:ext cx="2485190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>
            <a:extLst>
              <a:ext uri="{FF2B5EF4-FFF2-40B4-BE49-F238E27FC236}">
                <a16:creationId xmlns="" xmlns:a16="http://schemas.microsoft.com/office/drawing/2014/main" id="{1E154819-84D1-4EB1-9DFD-F4841D0F8C46}"/>
              </a:ext>
            </a:extLst>
          </p:cNvPr>
          <p:cNvSpPr/>
          <p:nvPr/>
        </p:nvSpPr>
        <p:spPr>
          <a:xfrm>
            <a:off x="3498516" y="2104276"/>
            <a:ext cx="1673518" cy="4526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 83">
            <a:extLst>
              <a:ext uri="{FF2B5EF4-FFF2-40B4-BE49-F238E27FC236}">
                <a16:creationId xmlns="" xmlns:a16="http://schemas.microsoft.com/office/drawing/2014/main" id="{ED273C0C-CA35-4001-9CA3-FD48CF0071E9}"/>
              </a:ext>
            </a:extLst>
          </p:cNvPr>
          <p:cNvSpPr/>
          <p:nvPr/>
        </p:nvSpPr>
        <p:spPr>
          <a:xfrm>
            <a:off x="393290" y="4104699"/>
            <a:ext cx="2300735" cy="157884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>
            <a:extLst>
              <a:ext uri="{FF2B5EF4-FFF2-40B4-BE49-F238E27FC236}">
                <a16:creationId xmlns="" xmlns:a16="http://schemas.microsoft.com/office/drawing/2014/main" id="{4BE31332-157A-4214-82FB-9B3B5319AE17}"/>
              </a:ext>
            </a:extLst>
          </p:cNvPr>
          <p:cNvSpPr/>
          <p:nvPr/>
        </p:nvSpPr>
        <p:spPr>
          <a:xfrm>
            <a:off x="3321963" y="1580383"/>
            <a:ext cx="1857387" cy="4526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>
            <a:extLst>
              <a:ext uri="{FF2B5EF4-FFF2-40B4-BE49-F238E27FC236}">
                <a16:creationId xmlns="" xmlns:a16="http://schemas.microsoft.com/office/drawing/2014/main" id="{46E78001-7734-497F-A37C-9881041E8399}"/>
              </a:ext>
            </a:extLst>
          </p:cNvPr>
          <p:cNvSpPr/>
          <p:nvPr/>
        </p:nvSpPr>
        <p:spPr>
          <a:xfrm>
            <a:off x="818938" y="1838267"/>
            <a:ext cx="1857388" cy="60052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圓角矩形 35">
            <a:extLst>
              <a:ext uri="{FF2B5EF4-FFF2-40B4-BE49-F238E27FC236}">
                <a16:creationId xmlns="" xmlns:a16="http://schemas.microsoft.com/office/drawing/2014/main" id="{933BC034-28E8-4584-B5CD-CDF5C8BDBEB3}"/>
              </a:ext>
            </a:extLst>
          </p:cNvPr>
          <p:cNvSpPr/>
          <p:nvPr/>
        </p:nvSpPr>
        <p:spPr>
          <a:xfrm>
            <a:off x="816730" y="2551797"/>
            <a:ext cx="1848352" cy="567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台北市私立高中職</a:t>
            </a:r>
            <a:r>
              <a:rPr lang="en-US" altLang="zh-TW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第一類</a:t>
            </a:r>
            <a:r>
              <a:rPr lang="en-US" altLang="zh-TW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/>
            <a:r>
              <a:rPr lang="zh-TW" alt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優先免試入學</a:t>
            </a: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="" xmlns:a16="http://schemas.microsoft.com/office/drawing/2014/main" id="{5C32AF7B-BA2F-4D8C-8FC5-2E9E6D9C3787}"/>
              </a:ext>
            </a:extLst>
          </p:cNvPr>
          <p:cNvSpPr/>
          <p:nvPr/>
        </p:nvSpPr>
        <p:spPr>
          <a:xfrm>
            <a:off x="6699964" y="4996013"/>
            <a:ext cx="1625877" cy="30390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EE35F5CB-F506-4E6E-87CD-2A2B37B67A1A}"/>
              </a:ext>
            </a:extLst>
          </p:cNvPr>
          <p:cNvSpPr/>
          <p:nvPr/>
        </p:nvSpPr>
        <p:spPr>
          <a:xfrm>
            <a:off x="812567" y="5882314"/>
            <a:ext cx="1873614" cy="500066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五專完全免試</a:t>
            </a:r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78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7" grpId="0" animBg="1"/>
      <p:bldP spid="2" grpId="0" animBg="1"/>
      <p:bldP spid="69" grpId="0" animBg="1"/>
      <p:bldP spid="79" grpId="0" animBg="1"/>
      <p:bldP spid="81" grpId="0" animBg="1"/>
      <p:bldP spid="82" grpId="0" animBg="1"/>
      <p:bldP spid="78" grpId="0" animBg="1"/>
      <p:bldP spid="88" grpId="0" animBg="1"/>
      <p:bldP spid="89" grpId="0" animBg="1"/>
      <p:bldP spid="72" grpId="0" animBg="1"/>
      <p:bldP spid="66" grpId="0" animBg="1"/>
      <p:bldP spid="73" grpId="0" animBg="1"/>
      <p:bldP spid="75" grpId="0" animBg="1"/>
      <p:bldP spid="84" grpId="0" animBg="1"/>
      <p:bldP spid="80" grpId="0" animBg="1"/>
      <p:bldP spid="85" grpId="0" animBg="1"/>
      <p:bldP spid="5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6"/>
          <p:cNvSpPr txBox="1"/>
          <p:nvPr/>
        </p:nvSpPr>
        <p:spPr>
          <a:xfrm>
            <a:off x="5929322" y="5518722"/>
            <a:ext cx="2643206" cy="461665"/>
          </a:xfrm>
          <a:prstGeom prst="rect">
            <a:avLst/>
          </a:prstGeom>
          <a:solidFill>
            <a:srgbClr val="CCECFF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原則採計會考成績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56717" y="5530676"/>
            <a:ext cx="4857784" cy="461665"/>
          </a:xfrm>
          <a:prstGeom prst="rect">
            <a:avLst/>
          </a:prstGeom>
          <a:solidFill>
            <a:srgbClr val="CCFFCC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不採計國中教育會考成績</a:t>
            </a:r>
          </a:p>
        </p:txBody>
      </p:sp>
      <p:sp>
        <p:nvSpPr>
          <p:cNvPr id="3" name="Rectangle 4"/>
          <p:cNvSpPr txBox="1">
            <a:spLocks/>
          </p:cNvSpPr>
          <p:nvPr/>
        </p:nvSpPr>
        <p:spPr bwMode="auto">
          <a:xfrm>
            <a:off x="3286116" y="428604"/>
            <a:ext cx="2928958" cy="7858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招生作業流程</a:t>
            </a:r>
            <a:endParaRPr lang="zh-TW" altLang="en-US" sz="16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40526" y="2410766"/>
            <a:ext cx="2214578" cy="280076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第一階段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台北市</a:t>
            </a:r>
            <a:r>
              <a:rPr lang="zh-TW" altLang="zh-TW" sz="1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完全</a:t>
            </a:r>
            <a:r>
              <a:rPr lang="zh-TW" altLang="zh-TW" sz="1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免試</a:t>
            </a:r>
            <a:r>
              <a:rPr lang="zh-TW" altLang="zh-TW" sz="1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入學</a:t>
            </a:r>
            <a:endParaRPr lang="en-US" altLang="zh-TW" sz="12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1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五專完全免試入學</a:t>
            </a:r>
            <a:endParaRPr lang="en-US" altLang="zh-TW" sz="1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1200" b="1" dirty="0" smtClean="0">
                <a:solidFill>
                  <a:srgbClr val="FF0000"/>
                </a:solidFill>
                <a:latin typeface="+mn-ea"/>
              </a:rPr>
              <a:t>技</a:t>
            </a:r>
            <a:r>
              <a:rPr lang="zh-TW" altLang="en-US" sz="1200" b="1" dirty="0">
                <a:solidFill>
                  <a:srgbClr val="FF0000"/>
                </a:solidFill>
                <a:latin typeface="+mn-ea"/>
              </a:rPr>
              <a:t>優入學</a:t>
            </a:r>
            <a:endParaRPr lang="en-US" altLang="zh-TW" sz="1200" b="1" dirty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1200" b="1" dirty="0">
                <a:solidFill>
                  <a:srgbClr val="FF0000"/>
                </a:solidFill>
                <a:latin typeface="+mn-ea"/>
              </a:rPr>
              <a:t>專業群科甄選入學</a:t>
            </a:r>
            <a:endParaRPr lang="en-US" altLang="zh-TW" sz="1200" b="1" dirty="0">
              <a:solidFill>
                <a:srgbClr val="FF0000"/>
              </a:solidFill>
              <a:latin typeface="+mn-ea"/>
            </a:endParaRPr>
          </a:p>
          <a:p>
            <a:r>
              <a:rPr lang="zh-TW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七年</a:t>
            </a:r>
            <a:r>
              <a:rPr lang="zh-TW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一貫甄選</a:t>
            </a:r>
            <a:r>
              <a:rPr lang="zh-TW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入學</a:t>
            </a:r>
            <a:endParaRPr lang="zh-TW" altLang="zh-TW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身心</a:t>
            </a:r>
            <a:r>
              <a:rPr lang="zh-TW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障礙學生就學</a:t>
            </a:r>
            <a:r>
              <a:rPr lang="zh-TW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安置</a:t>
            </a:r>
            <a:endParaRPr lang="zh-TW" altLang="zh-TW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科學</a:t>
            </a:r>
            <a:r>
              <a:rPr lang="zh-TW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班甄選</a:t>
            </a:r>
            <a:r>
              <a:rPr lang="zh-TW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入學</a:t>
            </a:r>
            <a:endParaRPr lang="zh-TW" altLang="zh-TW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藝才班</a:t>
            </a:r>
            <a:r>
              <a:rPr lang="zh-TW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術科測驗</a:t>
            </a:r>
            <a:r>
              <a:rPr lang="en-US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競賽</a:t>
            </a:r>
            <a:r>
              <a:rPr lang="zh-TW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表現</a:t>
            </a:r>
            <a:r>
              <a:rPr lang="zh-TW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入學</a:t>
            </a:r>
            <a:endParaRPr lang="zh-TW" altLang="zh-TW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原住民</a:t>
            </a:r>
            <a:r>
              <a:rPr lang="zh-TW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藝能</a:t>
            </a:r>
            <a:r>
              <a:rPr lang="zh-TW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班</a:t>
            </a:r>
            <a:r>
              <a:rPr lang="en-US" altLang="zh-TW" sz="1200" b="1" dirty="0">
                <a:latin typeface="+mn-ea"/>
              </a:rPr>
              <a:t>/</a:t>
            </a:r>
            <a:r>
              <a:rPr lang="zh-TW" altLang="en-US" sz="1200" b="1" dirty="0">
                <a:latin typeface="+mn-ea"/>
              </a:rPr>
              <a:t>實驗班</a:t>
            </a:r>
            <a:endParaRPr lang="en-US" altLang="zh-TW" sz="1200" b="1" dirty="0">
              <a:latin typeface="+mn-ea"/>
            </a:endParaRPr>
          </a:p>
          <a:p>
            <a:r>
              <a:rPr lang="zh-TW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體育</a:t>
            </a:r>
            <a:r>
              <a:rPr lang="zh-TW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班特色</a:t>
            </a:r>
            <a:r>
              <a:rPr lang="zh-TW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招生</a:t>
            </a:r>
            <a:endParaRPr lang="zh-TW" altLang="zh-TW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運動</a:t>
            </a:r>
            <a:r>
              <a:rPr lang="zh-TW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優良</a:t>
            </a:r>
            <a:r>
              <a: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重點項目</a:t>
            </a:r>
            <a:r>
              <a: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單獨</a:t>
            </a:r>
            <a:r>
              <a:rPr lang="zh-TW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招生</a:t>
            </a:r>
            <a:endParaRPr lang="zh-TW" altLang="zh-TW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運動</a:t>
            </a:r>
            <a:r>
              <a:rPr lang="zh-TW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績優甄審</a:t>
            </a:r>
            <a:r>
              <a:rPr lang="en-US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甄試</a:t>
            </a:r>
            <a:endParaRPr lang="zh-TW" altLang="zh-TW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中正</a:t>
            </a:r>
            <a:r>
              <a:rPr lang="zh-TW" altLang="zh-TW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</a:t>
            </a:r>
            <a:r>
              <a:rPr lang="zh-TW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</a:t>
            </a:r>
            <a:endParaRPr lang="zh-TW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rot="5400000">
            <a:off x="1570809" y="3860855"/>
            <a:ext cx="3000396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rot="5400000">
            <a:off x="4214015" y="3860855"/>
            <a:ext cx="2999602" cy="794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3299923" y="2408002"/>
            <a:ext cx="2214578" cy="282385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第二階段</a:t>
            </a:r>
          </a:p>
          <a:p>
            <a:r>
              <a:rPr lang="zh-TW" altLang="zh-TW" sz="1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台北市優先免試</a:t>
            </a:r>
            <a:r>
              <a:rPr lang="zh-TW" altLang="zh-TW" sz="1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入學</a:t>
            </a:r>
            <a:r>
              <a:rPr lang="en-US" altLang="zh-TW" sz="1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zh-TW" sz="1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第一類</a:t>
            </a:r>
            <a:r>
              <a:rPr lang="en-US" altLang="zh-TW" sz="1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zh-TW" sz="1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1200" b="1" dirty="0">
                <a:solidFill>
                  <a:srgbClr val="FF0000"/>
                </a:solidFill>
                <a:latin typeface="+mn-ea"/>
              </a:rPr>
              <a:t>產業特殊需求類科入學</a:t>
            </a:r>
            <a:endParaRPr lang="en-US" altLang="zh-TW" sz="1200" b="1" dirty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1200" b="1" dirty="0">
                <a:solidFill>
                  <a:srgbClr val="FF0000"/>
                </a:solidFill>
                <a:latin typeface="+mn-ea"/>
              </a:rPr>
              <a:t>實用技能學程分發</a:t>
            </a:r>
            <a:endParaRPr lang="en-US" altLang="zh-TW" sz="1200" b="1" dirty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1200" b="1" dirty="0">
                <a:latin typeface="+mn-ea"/>
              </a:rPr>
              <a:t>技術型高中單獨招生</a:t>
            </a:r>
            <a:endParaRPr lang="en-US" altLang="zh-TW" sz="1200" b="1" dirty="0">
              <a:latin typeface="+mn-ea"/>
            </a:endParaRPr>
          </a:p>
          <a:p>
            <a:r>
              <a:rPr lang="zh-TW" altLang="en-US" sz="1200" b="1" dirty="0">
                <a:latin typeface="+mn-ea"/>
              </a:rPr>
              <a:t>建教合作班</a:t>
            </a:r>
            <a:r>
              <a:rPr lang="en-US" altLang="zh-TW" sz="1200" b="1" dirty="0">
                <a:latin typeface="+mn-ea"/>
              </a:rPr>
              <a:t>/</a:t>
            </a:r>
            <a:r>
              <a:rPr lang="zh-TW" altLang="en-US" sz="1200" b="1" dirty="0">
                <a:latin typeface="+mn-ea"/>
              </a:rPr>
              <a:t>產學合作班</a:t>
            </a:r>
            <a:endParaRPr lang="en-US" altLang="zh-TW" sz="1200" b="1" dirty="0">
              <a:latin typeface="+mn-ea"/>
            </a:endParaRPr>
          </a:p>
          <a:p>
            <a:r>
              <a:rPr lang="zh-TW" altLang="en-US" sz="1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五專優先免試</a:t>
            </a:r>
            <a:r>
              <a:rPr lang="zh-TW" altLang="en-US" sz="1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入學</a:t>
            </a:r>
            <a:endParaRPr lang="en-US" altLang="zh-TW" sz="1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zh-TW" sz="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zh-TW" sz="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zh-TW" altLang="zh-TW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endParaRPr lang="en-US" altLang="zh-TW" sz="105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endParaRPr lang="en-US" altLang="zh-TW" sz="105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941540" y="2408002"/>
            <a:ext cx="2214578" cy="280076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第三階段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TW" sz="1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直升入學</a:t>
            </a:r>
          </a:p>
          <a:p>
            <a:r>
              <a:rPr lang="zh-TW" altLang="zh-TW" sz="1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台北市優先免試</a:t>
            </a:r>
            <a:r>
              <a:rPr lang="zh-TW" altLang="zh-TW" sz="1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入學</a:t>
            </a:r>
            <a:r>
              <a:rPr lang="en-US" altLang="zh-TW" sz="1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zh-TW" sz="1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第二類</a:t>
            </a:r>
            <a:r>
              <a:rPr lang="en-US" altLang="zh-TW" sz="1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zh-TW" sz="1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1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基北區</a:t>
            </a:r>
            <a:r>
              <a:rPr lang="zh-TW" altLang="en-US" sz="1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高中職免試入學</a:t>
            </a:r>
            <a:endParaRPr lang="en-US" altLang="zh-TW" sz="1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zh-TW" altLang="en-US" sz="1200" b="1" dirty="0">
                <a:latin typeface="+mn-ea"/>
              </a:rPr>
              <a:t>學科考試分發入學</a:t>
            </a:r>
            <a:endParaRPr lang="en-US" altLang="zh-TW" sz="1200" b="1" dirty="0">
              <a:latin typeface="+mn-ea"/>
            </a:endParaRPr>
          </a:p>
          <a:p>
            <a:r>
              <a:rPr lang="zh-TW" altLang="en-US" sz="1200" b="1" dirty="0">
                <a:latin typeface="+mn-ea"/>
              </a:rPr>
              <a:t>實驗高中、私校獨招</a:t>
            </a:r>
            <a:endParaRPr lang="en-US" altLang="zh-TW" sz="1200" b="1" dirty="0">
              <a:latin typeface="+mn-ea"/>
            </a:endParaRPr>
          </a:p>
          <a:p>
            <a:r>
              <a:rPr lang="zh-TW" altLang="zh-TW" sz="1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五專</a:t>
            </a:r>
            <a:r>
              <a:rPr lang="zh-TW" altLang="zh-TW" sz="1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聯合免試</a:t>
            </a:r>
            <a:r>
              <a:rPr lang="zh-TW" altLang="zh-TW" sz="1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入學</a:t>
            </a:r>
            <a:endParaRPr lang="en-US" altLang="zh-TW" sz="1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zh-TW" sz="1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zh-TW" sz="1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zh-TW" sz="1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zh-TW" altLang="zh-TW" sz="1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zh-TW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zh-TW" altLang="en-US" sz="1200" b="1" dirty="0">
                <a:solidFill>
                  <a:srgbClr val="FF00FF"/>
                </a:solidFill>
              </a:rPr>
              <a:t>免試、特招之續招</a:t>
            </a:r>
            <a:endParaRPr lang="en-US" altLang="zh-TW" sz="1200" b="1" dirty="0">
              <a:solidFill>
                <a:srgbClr val="FF00FF"/>
              </a:solidFill>
            </a:endParaRPr>
          </a:p>
          <a:p>
            <a:pPr>
              <a:spcBef>
                <a:spcPts val="0"/>
              </a:spcBef>
            </a:pPr>
            <a:r>
              <a:rPr lang="zh-TW" altLang="en-US" sz="1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其他招生</a:t>
            </a:r>
            <a:r>
              <a:rPr lang="zh-TW" altLang="en-US" sz="1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管道</a:t>
            </a:r>
            <a:endParaRPr lang="en-US" altLang="zh-TW" sz="15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94C7EAEA-1FD3-4FFC-AA35-B76D124E94D8}"/>
              </a:ext>
            </a:extLst>
          </p:cNvPr>
          <p:cNvSpPr txBox="1"/>
          <p:nvPr/>
        </p:nvSpPr>
        <p:spPr>
          <a:xfrm>
            <a:off x="0" y="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台北市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2350927" y="1336035"/>
            <a:ext cx="1440160" cy="950354"/>
            <a:chOff x="251520" y="5214950"/>
            <a:chExt cx="1440160" cy="950354"/>
          </a:xfrm>
        </p:grpSpPr>
        <p:sp>
          <p:nvSpPr>
            <p:cNvPr id="5" name="橢圓 4"/>
            <p:cNvSpPr/>
            <p:nvPr/>
          </p:nvSpPr>
          <p:spPr>
            <a:xfrm>
              <a:off x="251520" y="5214950"/>
              <a:ext cx="1440160" cy="950354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28658" y="5443029"/>
              <a:ext cx="1285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國中教育會考</a:t>
              </a:r>
              <a:endParaRPr lang="en-US" altLang="zh-TW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altLang="zh-TW" sz="14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5/18</a:t>
              </a:r>
              <a:r>
                <a:rPr lang="zh-TW" altLang="en-US" sz="14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～</a:t>
              </a:r>
              <a:r>
                <a:rPr lang="en-US" altLang="zh-TW" sz="14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</a:t>
              </a:r>
              <a:endParaRPr lang="zh-TW" altLang="en-US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4994133" y="1350603"/>
            <a:ext cx="1440160" cy="950354"/>
            <a:chOff x="251520" y="5214950"/>
            <a:chExt cx="1440160" cy="950354"/>
          </a:xfrm>
        </p:grpSpPr>
        <p:sp>
          <p:nvSpPr>
            <p:cNvPr id="26" name="橢圓 25"/>
            <p:cNvSpPr/>
            <p:nvPr/>
          </p:nvSpPr>
          <p:spPr>
            <a:xfrm>
              <a:off x="251520" y="5214950"/>
              <a:ext cx="1440160" cy="950354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328658" y="5383310"/>
              <a:ext cx="12858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國中教育會考</a:t>
              </a:r>
              <a:endParaRPr lang="en-US" altLang="zh-TW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zh-TW" altLang="en-US" sz="1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成績公告</a:t>
              </a:r>
              <a:endParaRPr lang="en-US" altLang="zh-TW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altLang="zh-TW" sz="14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6/7</a:t>
              </a:r>
              <a:endParaRPr lang="zh-TW" altLang="en-US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86912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7" grpId="0" animBg="1"/>
      <p:bldP spid="24" grpId="0" animBg="1"/>
      <p:bldP spid="2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55170" y="1482120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免試入學的</a:t>
            </a:r>
            <a:endParaRPr lang="en-US" altLang="zh-TW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計分</a:t>
            </a: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比序</a:t>
            </a:r>
          </a:p>
        </p:txBody>
      </p:sp>
    </p:spTree>
    <p:extLst>
      <p:ext uri="{BB962C8B-B14F-4D97-AF65-F5344CB8AC3E}">
        <p14:creationId xmlns:p14="http://schemas.microsoft.com/office/powerpoint/2010/main" val="261247898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1D04AE3-75C1-4651-8C38-0A7C374A1119}"/>
              </a:ext>
            </a:extLst>
          </p:cNvPr>
          <p:cNvSpPr/>
          <p:nvPr/>
        </p:nvSpPr>
        <p:spPr>
          <a:xfrm>
            <a:off x="1043608" y="1196752"/>
            <a:ext cx="707729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46050" algn="just">
              <a:spcBef>
                <a:spcPts val="600"/>
              </a:spcBef>
              <a:spcAft>
                <a:spcPts val="0"/>
              </a:spcAft>
            </a:pP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不同的入學管道</a:t>
            </a:r>
            <a:endParaRPr lang="en-US" altLang="zh-TW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indent="-146050" algn="just">
              <a:spcBef>
                <a:spcPts val="600"/>
              </a:spcBef>
              <a:spcAft>
                <a:spcPts val="0"/>
              </a:spcAft>
            </a:pP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其</a:t>
            </a:r>
            <a:r>
              <a:rPr lang="zh-TW" altLang="en-US" sz="6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計分項目</a:t>
            </a:r>
            <a:r>
              <a:rPr lang="en-US" altLang="zh-TW" sz="6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en-US" sz="6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標準</a:t>
            </a:r>
            <a:endParaRPr lang="en-US" altLang="zh-TW" sz="6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indent="-146050" algn="just">
              <a:spcBef>
                <a:spcPts val="600"/>
              </a:spcBef>
              <a:spcAft>
                <a:spcPts val="0"/>
              </a:spcAft>
            </a:pP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與</a:t>
            </a:r>
            <a:r>
              <a:rPr lang="zh-TW" altLang="en-US" sz="6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超額比序</a:t>
            </a:r>
            <a:endParaRPr lang="en-US" altLang="zh-TW" sz="6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Helvetica" panose="020B0604020202020204" pitchFamily="34" charset="0"/>
            </a:endParaRPr>
          </a:p>
          <a:p>
            <a:pPr indent="-146050" algn="just">
              <a:spcBef>
                <a:spcPts val="600"/>
              </a:spcBef>
              <a:spcAft>
                <a:spcPts val="0"/>
              </a:spcAft>
            </a:pP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都不相同</a:t>
            </a:r>
            <a:endParaRPr lang="zh-TW" altLang="zh-TW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868672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80739" y="2026313"/>
            <a:ext cx="7488832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p"/>
              <a:defRPr/>
            </a:pPr>
            <a:r>
              <a:rPr lang="zh-TW" alt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高中職免試</a:t>
            </a:r>
            <a:r>
              <a:rPr lang="en-US" altLang="zh-TW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完免、優免、大免、直升</a:t>
            </a:r>
            <a:r>
              <a:rPr lang="en-US" altLang="zh-TW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marL="685800" indent="-685800">
              <a:spcBef>
                <a:spcPts val="1800"/>
              </a:spcBef>
              <a:buFont typeface="Wingdings" panose="05000000000000000000" pitchFamily="2" charset="2"/>
              <a:buChar char="p"/>
              <a:defRPr/>
            </a:pPr>
            <a:r>
              <a:rPr lang="zh-TW" altLang="en-US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五專完全免試</a:t>
            </a:r>
            <a:endParaRPr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華康儷中黑"/>
              <a:cs typeface="Times New Roman" pitchFamily="18" charset="0"/>
            </a:endParaRPr>
          </a:p>
          <a:p>
            <a:pPr marL="685800" indent="-685800">
              <a:spcBef>
                <a:spcPts val="1800"/>
              </a:spcBef>
              <a:buFont typeface="Wingdings" panose="05000000000000000000" pitchFamily="2" charset="2"/>
              <a:buChar char="p"/>
              <a:defRPr/>
            </a:pPr>
            <a:r>
              <a:rPr lang="zh-TW" altLang="en-US" sz="48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</a:t>
            </a:r>
            <a:r>
              <a:rPr lang="zh-TW" altLang="en-US" sz="4800" b="1" kern="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優先免試</a:t>
            </a:r>
            <a:endParaRPr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華康儷中黑"/>
              <a:cs typeface="Times New Roman" pitchFamily="18" charset="0"/>
            </a:endParaRPr>
          </a:p>
          <a:p>
            <a:pPr marL="685800" indent="-685800">
              <a:spcBef>
                <a:spcPts val="1800"/>
              </a:spcBef>
              <a:buFont typeface="Wingdings" panose="05000000000000000000" pitchFamily="2" charset="2"/>
              <a:buChar char="p"/>
              <a:defRPr/>
            </a:pPr>
            <a:r>
              <a:rPr lang="zh-TW" altLang="en-US" sz="48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五專聯合免試</a:t>
            </a:r>
            <a:endParaRPr lang="en-US" altLang="zh-TW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華康儷中黑"/>
              <a:cs typeface="Times New Roman" pitchFamily="18" charset="0"/>
            </a:endParaRPr>
          </a:p>
        </p:txBody>
      </p:sp>
      <p:sp>
        <p:nvSpPr>
          <p:cNvPr id="5" name="矩形 10">
            <a:extLst>
              <a:ext uri="{FF2B5EF4-FFF2-40B4-BE49-F238E27FC236}">
                <a16:creationId xmlns="" xmlns:a16="http://schemas.microsoft.com/office/drawing/2014/main" id="{7764D80C-C6DB-4823-9B98-136E7610A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620688"/>
            <a:ext cx="6336704" cy="830997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的計分</a:t>
            </a:r>
            <a:r>
              <a:rPr kumimoji="0" lang="en-US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比序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3139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="" xmlns:a16="http://schemas.microsoft.com/office/drawing/2014/main" id="{09F48057-BCCD-40DD-9E72-4645F44C01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4490" y="1751083"/>
          <a:ext cx="8271160" cy="4633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286">
                  <a:extLst>
                    <a:ext uri="{9D8B030D-6E8A-4147-A177-3AD203B41FA5}">
                      <a16:colId xmlns="" xmlns:a16="http://schemas.microsoft.com/office/drawing/2014/main" val="326549184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3006826084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77026459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1723461799"/>
                    </a:ext>
                  </a:extLst>
                </a:gridCol>
                <a:gridCol w="614192">
                  <a:extLst>
                    <a:ext uri="{9D8B030D-6E8A-4147-A177-3AD203B41FA5}">
                      <a16:colId xmlns="" xmlns:a16="http://schemas.microsoft.com/office/drawing/2014/main" val="2622858472"/>
                    </a:ext>
                  </a:extLst>
                </a:gridCol>
                <a:gridCol w="465928">
                  <a:extLst>
                    <a:ext uri="{9D8B030D-6E8A-4147-A177-3AD203B41FA5}">
                      <a16:colId xmlns="" xmlns:a16="http://schemas.microsoft.com/office/drawing/2014/main" val="734933784"/>
                    </a:ext>
                  </a:extLst>
                </a:gridCol>
                <a:gridCol w="110136">
                  <a:extLst>
                    <a:ext uri="{9D8B030D-6E8A-4147-A177-3AD203B41FA5}">
                      <a16:colId xmlns="" xmlns:a16="http://schemas.microsoft.com/office/drawing/2014/main" val="357218305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138786668"/>
                    </a:ext>
                  </a:extLst>
                </a:gridCol>
                <a:gridCol w="393920">
                  <a:extLst>
                    <a:ext uri="{9D8B030D-6E8A-4147-A177-3AD203B41FA5}">
                      <a16:colId xmlns="" xmlns:a16="http://schemas.microsoft.com/office/drawing/2014/main" val="40824096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789109040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577146760"/>
                    </a:ext>
                  </a:extLst>
                </a:gridCol>
                <a:gridCol w="165901">
                  <a:extLst>
                    <a:ext uri="{9D8B030D-6E8A-4147-A177-3AD203B41FA5}">
                      <a16:colId xmlns="" xmlns:a16="http://schemas.microsoft.com/office/drawing/2014/main" val="1708752743"/>
                    </a:ext>
                  </a:extLst>
                </a:gridCol>
                <a:gridCol w="410163">
                  <a:extLst>
                    <a:ext uri="{9D8B030D-6E8A-4147-A177-3AD203B41FA5}">
                      <a16:colId xmlns="" xmlns:a16="http://schemas.microsoft.com/office/drawing/2014/main" val="392722556"/>
                    </a:ext>
                  </a:extLst>
                </a:gridCol>
                <a:gridCol w="483271">
                  <a:extLst>
                    <a:ext uri="{9D8B030D-6E8A-4147-A177-3AD203B41FA5}">
                      <a16:colId xmlns="" xmlns:a16="http://schemas.microsoft.com/office/drawing/2014/main" val="774529327"/>
                    </a:ext>
                  </a:extLst>
                </a:gridCol>
                <a:gridCol w="1221715">
                  <a:extLst>
                    <a:ext uri="{9D8B030D-6E8A-4147-A177-3AD203B41FA5}">
                      <a16:colId xmlns="" xmlns:a16="http://schemas.microsoft.com/office/drawing/2014/main" val="1255009791"/>
                    </a:ext>
                  </a:extLst>
                </a:gridCol>
              </a:tblGrid>
              <a:tr h="335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類別</a:t>
                      </a:r>
                    </a:p>
                  </a:txBody>
                  <a:tcPr marL="60335" marR="6033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上限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積分換算</a:t>
                      </a: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備註</a:t>
                      </a: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4131514"/>
                  </a:ext>
                </a:extLst>
              </a:tr>
              <a:tr h="737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志願序</a:t>
                      </a:r>
                    </a:p>
                  </a:txBody>
                  <a:tcPr marL="60335" marR="6033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zh-TW" altLang="en-US" sz="1400" b="1" kern="1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kern="1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志願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志願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志願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志願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altLang="en-US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志願</a:t>
                      </a: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zh-TW" sz="11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1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altLang="en-US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en-US" dirty="0"/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zh-TW" sz="11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志願</a:t>
                      </a:r>
                      <a:r>
                        <a:rPr lang="en-US" sz="11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同</a:t>
                      </a: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校</a:t>
                      </a:r>
                      <a:r>
                        <a:rPr lang="zh-TW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個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以上科別</a:t>
                      </a: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連續選填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，視為同一個志願</a:t>
                      </a: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2346857"/>
                  </a:ext>
                </a:extLst>
              </a:tr>
              <a:tr h="67970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多元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學習表現</a:t>
                      </a:r>
                    </a:p>
                  </a:txBody>
                  <a:tcPr marL="60335" marR="6033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zh-TW" altLang="en-US" sz="1400" b="1" kern="1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均衡學習</a:t>
                      </a:r>
                      <a:endParaRPr lang="zh-TW" altLang="en-US" sz="1400" b="1" kern="1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上限</a:t>
                      </a:r>
                      <a:r>
                        <a:rPr lang="en-US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符合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個領域</a:t>
                      </a: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未符合</a:t>
                      </a:r>
                      <a:endParaRPr lang="zh-TW" altLang="en-US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健體、藝</a:t>
                      </a:r>
                      <a:r>
                        <a:rPr lang="zh-TW" altLang="en-US" sz="1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術</a:t>
                      </a:r>
                      <a:r>
                        <a:rPr lang="zh-TW" sz="1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、綜合</a:t>
                      </a:r>
                      <a:r>
                        <a:rPr lang="zh-TW" altLang="en-US" sz="1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科技</a:t>
                      </a:r>
                      <a:r>
                        <a:rPr lang="zh-TW" altLang="en-US" sz="1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任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個領域</a:t>
                      </a:r>
                      <a:r>
                        <a:rPr lang="zh-TW" sz="1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前五學期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平均及格</a:t>
                      </a: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3229837"/>
                  </a:ext>
                </a:extLst>
              </a:tr>
              <a:tr h="9438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服務學習</a:t>
                      </a:r>
                      <a:endParaRPr lang="zh-TW" altLang="en-US" sz="1400" b="1" kern="1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上限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altLang="en-US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每學期</a:t>
                      </a: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服務滿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小時以上</a:t>
                      </a:r>
                      <a:endParaRPr lang="zh-TW" altLang="en-US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由國中認證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採計</a:t>
                      </a:r>
                      <a:r>
                        <a:rPr lang="zh-TW" sz="12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前五學期</a:t>
                      </a:r>
                      <a:endParaRPr lang="en-US" altLang="zh-TW" sz="12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任</a:t>
                      </a:r>
                      <a:r>
                        <a:rPr lang="en-US" altLang="zh-TW" sz="12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2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個學期達標</a:t>
                      </a:r>
                      <a:endParaRPr lang="zh-TW" altLang="en-US" sz="1200" dirty="0">
                        <a:solidFill>
                          <a:srgbClr val="3333FF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0036864"/>
                  </a:ext>
                </a:extLst>
              </a:tr>
              <a:tr h="74869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國中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教育會考</a:t>
                      </a:r>
                    </a:p>
                  </a:txBody>
                  <a:tcPr marL="60335" marR="6033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zh-TW" altLang="en-US" sz="1400" b="1" kern="1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五科</a:t>
                      </a:r>
                      <a:endParaRPr lang="zh-TW" altLang="en-US" sz="1400" b="1" kern="1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上限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13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A++</a:t>
                      </a:r>
                      <a:endParaRPr lang="zh-TW" sz="13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A+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B++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B+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B+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3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/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文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、數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、英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語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、社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會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、自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然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等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個學科</a:t>
                      </a: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0945233"/>
                  </a:ext>
                </a:extLst>
              </a:tr>
              <a:tr h="7486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寫作測驗</a:t>
                      </a:r>
                      <a:endParaRPr lang="zh-TW" altLang="en-US" sz="1400" b="1" kern="1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上限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altLang="en-US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300" b="1" kern="1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六級分</a:t>
                      </a:r>
                      <a:endParaRPr lang="zh-TW" altLang="en-US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zh-TW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1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五級分</a:t>
                      </a:r>
                      <a:endParaRPr lang="zh-TW" altLang="en-US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</a:t>
                      </a:r>
                      <a:r>
                        <a:rPr lang="zh-TW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1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四級分</a:t>
                      </a:r>
                      <a:endParaRPr lang="zh-TW" altLang="en-US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</a:t>
                      </a:r>
                      <a:r>
                        <a:rPr lang="zh-TW" altLang="en-US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en-US" altLang="zh-TW" sz="13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三級分</a:t>
                      </a:r>
                      <a:endParaRPr lang="zh-TW" altLang="en-US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0.2</a:t>
                      </a:r>
                      <a:r>
                        <a:rPr lang="zh-TW" sz="13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二級分</a:t>
                      </a:r>
                      <a:endParaRPr lang="zh-TW" altLang="en-US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3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0.1</a:t>
                      </a:r>
                      <a:r>
                        <a:rPr lang="zh-TW" altLang="en-US" sz="13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1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一級分</a:t>
                      </a:r>
                      <a:endParaRPr lang="zh-TW" altLang="en-US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altLang="en-US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615349"/>
                  </a:ext>
                </a:extLst>
              </a:tr>
              <a:tr h="440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總積分</a:t>
                      </a:r>
                    </a:p>
                  </a:txBody>
                  <a:tcPr marL="60335" marR="6033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108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6542456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="" xmlns:a16="http://schemas.microsoft.com/office/drawing/2014/main" id="{2441DCF4-34A0-4082-8BCB-D757C16B31F6}"/>
              </a:ext>
            </a:extLst>
          </p:cNvPr>
          <p:cNvSpPr/>
          <p:nvPr/>
        </p:nvSpPr>
        <p:spPr>
          <a:xfrm>
            <a:off x="414490" y="2108602"/>
            <a:ext cx="8264896" cy="725213"/>
          </a:xfrm>
          <a:prstGeom prst="rect">
            <a:avLst/>
          </a:prstGeom>
          <a:noFill/>
          <a:ln w="635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D94EC39E-A3D3-41F5-99EA-1D823DBAA48A}"/>
              </a:ext>
            </a:extLst>
          </p:cNvPr>
          <p:cNvSpPr/>
          <p:nvPr/>
        </p:nvSpPr>
        <p:spPr>
          <a:xfrm>
            <a:off x="414490" y="2833816"/>
            <a:ext cx="8264896" cy="1622854"/>
          </a:xfrm>
          <a:prstGeom prst="rect">
            <a:avLst/>
          </a:prstGeom>
          <a:noFill/>
          <a:ln w="635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E7869EE7-1D08-4955-A0A3-9ECF8B3019F6}"/>
              </a:ext>
            </a:extLst>
          </p:cNvPr>
          <p:cNvSpPr/>
          <p:nvPr/>
        </p:nvSpPr>
        <p:spPr>
          <a:xfrm>
            <a:off x="414490" y="4456671"/>
            <a:ext cx="8264896" cy="1516862"/>
          </a:xfrm>
          <a:prstGeom prst="rect">
            <a:avLst/>
          </a:prstGeom>
          <a:noFill/>
          <a:ln w="635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68F9DD0C-51F1-4847-8AAD-EF81368F87D9}"/>
              </a:ext>
            </a:extLst>
          </p:cNvPr>
          <p:cNvSpPr/>
          <p:nvPr/>
        </p:nvSpPr>
        <p:spPr>
          <a:xfrm>
            <a:off x="408226" y="2108603"/>
            <a:ext cx="1621610" cy="3840676"/>
          </a:xfrm>
          <a:prstGeom prst="rect">
            <a:avLst/>
          </a:prstGeom>
          <a:noFill/>
          <a:ln w="254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Rectangle 7">
            <a:extLst>
              <a:ext uri="{FF2B5EF4-FFF2-40B4-BE49-F238E27FC236}">
                <a16:creationId xmlns="" xmlns:a16="http://schemas.microsoft.com/office/drawing/2014/main" id="{52CD2C0E-F501-4D93-A5A4-243FC867E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0" y="548680"/>
            <a:ext cx="8264896" cy="89255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A-1.</a:t>
            </a:r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基北區高級中等學校免試入學積分採計</a:t>
            </a:r>
            <a:endParaRPr lang="en-US" altLang="zh-TW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(108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方案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93329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058582" y="3637887"/>
            <a:ext cx="6768752" cy="691624"/>
          </a:xfrm>
          <a:prstGeom prst="rect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 smtClean="0"/>
          </a:p>
        </p:txBody>
      </p:sp>
      <p:sp>
        <p:nvSpPr>
          <p:cNvPr id="5" name="矩形 4"/>
          <p:cNvSpPr/>
          <p:nvPr/>
        </p:nvSpPr>
        <p:spPr>
          <a:xfrm>
            <a:off x="2058582" y="2953400"/>
            <a:ext cx="6761890" cy="691624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 smtClean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09F48057-BCCD-40DD-9E72-4645F44C01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4490" y="1751083"/>
          <a:ext cx="8271160" cy="4694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286">
                  <a:extLst>
                    <a:ext uri="{9D8B030D-6E8A-4147-A177-3AD203B41FA5}">
                      <a16:colId xmlns:a16="http://schemas.microsoft.com/office/drawing/2014/main" xmlns="" val="326549184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300682608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377026459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723461799"/>
                    </a:ext>
                  </a:extLst>
                </a:gridCol>
                <a:gridCol w="614192">
                  <a:extLst>
                    <a:ext uri="{9D8B030D-6E8A-4147-A177-3AD203B41FA5}">
                      <a16:colId xmlns:a16="http://schemas.microsoft.com/office/drawing/2014/main" xmlns="" val="2622858472"/>
                    </a:ext>
                  </a:extLst>
                </a:gridCol>
                <a:gridCol w="465928">
                  <a:extLst>
                    <a:ext uri="{9D8B030D-6E8A-4147-A177-3AD203B41FA5}">
                      <a16:colId xmlns:a16="http://schemas.microsoft.com/office/drawing/2014/main" xmlns="" val="734933784"/>
                    </a:ext>
                  </a:extLst>
                </a:gridCol>
                <a:gridCol w="110136">
                  <a:extLst>
                    <a:ext uri="{9D8B030D-6E8A-4147-A177-3AD203B41FA5}">
                      <a16:colId xmlns:a16="http://schemas.microsoft.com/office/drawing/2014/main" xmlns="" val="3572183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138786668"/>
                    </a:ext>
                  </a:extLst>
                </a:gridCol>
                <a:gridCol w="393920">
                  <a:extLst>
                    <a:ext uri="{9D8B030D-6E8A-4147-A177-3AD203B41FA5}">
                      <a16:colId xmlns:a16="http://schemas.microsoft.com/office/drawing/2014/main" xmlns="" val="40824096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78910904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577146760"/>
                    </a:ext>
                  </a:extLst>
                </a:gridCol>
                <a:gridCol w="165901">
                  <a:extLst>
                    <a:ext uri="{9D8B030D-6E8A-4147-A177-3AD203B41FA5}">
                      <a16:colId xmlns:a16="http://schemas.microsoft.com/office/drawing/2014/main" xmlns="" val="1708752743"/>
                    </a:ext>
                  </a:extLst>
                </a:gridCol>
                <a:gridCol w="410163">
                  <a:extLst>
                    <a:ext uri="{9D8B030D-6E8A-4147-A177-3AD203B41FA5}">
                      <a16:colId xmlns:a16="http://schemas.microsoft.com/office/drawing/2014/main" xmlns="" val="392722556"/>
                    </a:ext>
                  </a:extLst>
                </a:gridCol>
                <a:gridCol w="483271">
                  <a:extLst>
                    <a:ext uri="{9D8B030D-6E8A-4147-A177-3AD203B41FA5}">
                      <a16:colId xmlns:a16="http://schemas.microsoft.com/office/drawing/2014/main" xmlns="" val="774529327"/>
                    </a:ext>
                  </a:extLst>
                </a:gridCol>
                <a:gridCol w="1221715">
                  <a:extLst>
                    <a:ext uri="{9D8B030D-6E8A-4147-A177-3AD203B41FA5}">
                      <a16:colId xmlns:a16="http://schemas.microsoft.com/office/drawing/2014/main" xmlns="" val="125500979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類別</a:t>
                      </a:r>
                    </a:p>
                  </a:txBody>
                  <a:tcPr marL="60335" marR="6033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上限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積分換算</a:t>
                      </a: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備註</a:t>
                      </a: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4131514"/>
                  </a:ext>
                </a:extLst>
              </a:tr>
              <a:tr h="791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志願序</a:t>
                      </a:r>
                    </a:p>
                  </a:txBody>
                  <a:tcPr marL="60335" marR="6033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zh-TW" altLang="en-US" sz="1400" b="1" kern="1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kern="1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志願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志願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志願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志願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altLang="en-US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志願</a:t>
                      </a: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zh-TW" sz="11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1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altLang="en-US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en-US" dirty="0"/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zh-TW" sz="11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志願</a:t>
                      </a:r>
                      <a:r>
                        <a:rPr lang="en-US" sz="11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同</a:t>
                      </a: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校</a:t>
                      </a:r>
                      <a:r>
                        <a:rPr lang="zh-TW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個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以上科別</a:t>
                      </a: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連續選填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，視為同一個志願</a:t>
                      </a: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2346857"/>
                  </a:ext>
                </a:extLst>
              </a:tr>
              <a:tr h="7302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多元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學習表現</a:t>
                      </a:r>
                    </a:p>
                  </a:txBody>
                  <a:tcPr marL="60335" marR="6033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zh-TW" altLang="en-US" sz="1400" b="1" kern="1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均衡學習</a:t>
                      </a:r>
                      <a:endParaRPr lang="zh-TW" altLang="en-US" sz="14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上限</a:t>
                      </a:r>
                      <a:r>
                        <a:rPr lang="en-US" sz="2000" b="1" kern="100" dirty="0" smtClean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2000" b="1" kern="100" dirty="0" smtClean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12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符合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個領域</a:t>
                      </a: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未符合</a:t>
                      </a:r>
                      <a:endParaRPr lang="zh-TW" altLang="en-US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健體、藝</a:t>
                      </a:r>
                      <a:r>
                        <a:rPr lang="zh-TW" altLang="en-US" sz="1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術</a:t>
                      </a:r>
                      <a:r>
                        <a:rPr lang="zh-TW" sz="1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、綜合</a:t>
                      </a:r>
                      <a:r>
                        <a:rPr lang="zh-TW" altLang="en-US" sz="1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en-US" sz="1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科技</a:t>
                      </a:r>
                      <a:r>
                        <a:rPr lang="zh-TW" altLang="en-US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等</a:t>
                      </a:r>
                      <a:r>
                        <a:rPr lang="en-US" altLang="zh-TW" sz="2000" b="1" kern="100" dirty="0" smtClean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個領域</a:t>
                      </a:r>
                      <a:endParaRPr lang="en-US" altLang="zh-TW" sz="10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b="1" kern="1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前五</a:t>
                      </a:r>
                      <a:r>
                        <a:rPr lang="zh-TW" sz="1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學期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平均及格</a:t>
                      </a: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3229837"/>
                  </a:ext>
                </a:extLst>
              </a:tr>
              <a:tr h="73029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服務學習</a:t>
                      </a:r>
                      <a:endParaRPr lang="zh-TW" altLang="en-US" sz="14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上限</a:t>
                      </a:r>
                      <a:r>
                        <a:rPr lang="en-US" sz="2000" b="1" kern="100" dirty="0" smtClean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2000" b="1" kern="100" dirty="0" smtClean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altLang="en-US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rgbClr val="FF99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12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每學期</a:t>
                      </a: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服務滿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小時以上</a:t>
                      </a:r>
                      <a:endParaRPr lang="zh-TW" altLang="en-US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由國中認證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採計</a:t>
                      </a:r>
                      <a:r>
                        <a:rPr lang="zh-TW" sz="12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前五學期</a:t>
                      </a:r>
                      <a:endParaRPr lang="en-US" altLang="zh-TW" sz="12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任</a:t>
                      </a:r>
                      <a:r>
                        <a:rPr lang="en-US" altLang="zh-TW" sz="12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2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個學期達標</a:t>
                      </a:r>
                      <a:endParaRPr lang="zh-TW" altLang="en-US" sz="1200" dirty="0">
                        <a:solidFill>
                          <a:srgbClr val="3333FF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0036864"/>
                  </a:ext>
                </a:extLst>
              </a:tr>
              <a:tr h="80442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國中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教育會考</a:t>
                      </a:r>
                    </a:p>
                  </a:txBody>
                  <a:tcPr marL="60335" marR="6033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zh-TW" altLang="en-US" sz="1400" b="1" kern="1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五科</a:t>
                      </a:r>
                      <a:endParaRPr lang="zh-TW" altLang="en-US" sz="1400" b="1" kern="1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上限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13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A++</a:t>
                      </a:r>
                      <a:endParaRPr lang="zh-TW" sz="13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A+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B++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B+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B+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3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/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文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、數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、英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語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、社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會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、自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然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等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個學科</a:t>
                      </a: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0945233"/>
                  </a:ext>
                </a:extLst>
              </a:tr>
              <a:tr h="8044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寫作測驗</a:t>
                      </a:r>
                      <a:endParaRPr lang="zh-TW" altLang="en-US" sz="1400" b="1" kern="1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上限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altLang="en-US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300" b="1" kern="1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六級分</a:t>
                      </a:r>
                      <a:endParaRPr lang="zh-TW" altLang="en-US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zh-TW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1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五級分</a:t>
                      </a:r>
                      <a:endParaRPr lang="zh-TW" altLang="en-US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</a:t>
                      </a:r>
                      <a:r>
                        <a:rPr lang="zh-TW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1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四級分</a:t>
                      </a:r>
                      <a:endParaRPr lang="zh-TW" altLang="en-US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</a:t>
                      </a:r>
                      <a:r>
                        <a:rPr lang="zh-TW" altLang="en-US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en-US" altLang="zh-TW" sz="13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三級分</a:t>
                      </a:r>
                      <a:endParaRPr lang="zh-TW" altLang="en-US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0.2</a:t>
                      </a:r>
                      <a:r>
                        <a:rPr lang="zh-TW" sz="13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二級分</a:t>
                      </a:r>
                      <a:endParaRPr lang="zh-TW" altLang="en-US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3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0.1</a:t>
                      </a:r>
                      <a:r>
                        <a:rPr lang="zh-TW" altLang="en-US" sz="13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1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一級分</a:t>
                      </a:r>
                      <a:endParaRPr lang="zh-TW" altLang="en-US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altLang="en-US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615349"/>
                  </a:ext>
                </a:extLst>
              </a:tr>
              <a:tr h="472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總積分</a:t>
                      </a:r>
                    </a:p>
                  </a:txBody>
                  <a:tcPr marL="60335" marR="6033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108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335" marR="60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6542456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94EC39E-A3D3-41F5-99EA-1D823DBAA48A}"/>
              </a:ext>
            </a:extLst>
          </p:cNvPr>
          <p:cNvSpPr/>
          <p:nvPr/>
        </p:nvSpPr>
        <p:spPr>
          <a:xfrm>
            <a:off x="414490" y="2910672"/>
            <a:ext cx="8264896" cy="1454431"/>
          </a:xfrm>
          <a:prstGeom prst="rect">
            <a:avLst/>
          </a:prstGeom>
          <a:noFill/>
          <a:ln w="635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52CD2C0E-F501-4D93-A5A4-243FC867E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0" y="548680"/>
            <a:ext cx="8264896" cy="89255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A-1.</a:t>
            </a:r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基北區高級中等學校免試入學積分採計</a:t>
            </a:r>
            <a:endParaRPr lang="en-US" altLang="zh-TW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(108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方案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六角星形 1"/>
          <p:cNvSpPr/>
          <p:nvPr/>
        </p:nvSpPr>
        <p:spPr>
          <a:xfrm>
            <a:off x="1219031" y="994956"/>
            <a:ext cx="2088232" cy="1512168"/>
          </a:xfrm>
          <a:prstGeom prst="star6">
            <a:avLst/>
          </a:prstGeom>
          <a:solidFill>
            <a:srgbClr val="3333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114</a:t>
            </a:r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</a:t>
            </a:r>
            <a:endParaRPr lang="en-US" altLang="zh-TW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起適用</a:t>
            </a:r>
            <a:endParaRPr lang="zh-TW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4137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8" grpId="0" animBg="1"/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免試入學的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計分</a:t>
            </a:r>
            <a:endParaRPr lang="zh-TW" altLang="en-US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18655"/>
            <a:ext cx="2743200" cy="20574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77072"/>
            <a:ext cx="2743200" cy="20574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1407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158" y="500042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免試入學的錄取方式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22EDBFD9-BAAB-4CE8-B809-A5D6D44B4881}"/>
              </a:ext>
            </a:extLst>
          </p:cNvPr>
          <p:cNvSpPr/>
          <p:nvPr/>
        </p:nvSpPr>
        <p:spPr>
          <a:xfrm>
            <a:off x="899592" y="3140968"/>
            <a:ext cx="1133872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國中生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選填志願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/>
          </a:p>
        </p:txBody>
      </p:sp>
      <p:grpSp>
        <p:nvGrpSpPr>
          <p:cNvPr id="11" name="群組 10">
            <a:extLst>
              <a:ext uri="{FF2B5EF4-FFF2-40B4-BE49-F238E27FC236}">
                <a16:creationId xmlns="" xmlns:a16="http://schemas.microsoft.com/office/drawing/2014/main" id="{A64C4B1D-71A4-45C3-90D2-D945BD005550}"/>
              </a:ext>
            </a:extLst>
          </p:cNvPr>
          <p:cNvGrpSpPr/>
          <p:nvPr/>
        </p:nvGrpSpPr>
        <p:grpSpPr>
          <a:xfrm>
            <a:off x="2154266" y="2145411"/>
            <a:ext cx="2975543" cy="995918"/>
            <a:chOff x="2154266" y="2145411"/>
            <a:chExt cx="2975543" cy="995918"/>
          </a:xfrm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6D40C2A4-7A0A-4FEE-8849-F53C6756D023}"/>
                </a:ext>
              </a:extLst>
            </p:cNvPr>
            <p:cNvSpPr/>
            <p:nvPr/>
          </p:nvSpPr>
          <p:spPr>
            <a:xfrm>
              <a:off x="3059833" y="2145411"/>
              <a:ext cx="2069976" cy="738664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申請人數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未超過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招生名額</a:t>
              </a:r>
              <a:endParaRPr lang="zh-TW" altLang="en-US" dirty="0"/>
            </a:p>
          </p:txBody>
        </p:sp>
        <p:sp>
          <p:nvSpPr>
            <p:cNvPr id="8" name="箭號: 向右 7">
              <a:extLst>
                <a:ext uri="{FF2B5EF4-FFF2-40B4-BE49-F238E27FC236}">
                  <a16:creationId xmlns="" xmlns:a16="http://schemas.microsoft.com/office/drawing/2014/main" id="{2B6D759C-D935-4281-BE29-060D1B638442}"/>
                </a:ext>
              </a:extLst>
            </p:cNvPr>
            <p:cNvSpPr/>
            <p:nvPr/>
          </p:nvSpPr>
          <p:spPr>
            <a:xfrm rot="-1800000">
              <a:off x="2154266" y="2565265"/>
              <a:ext cx="792088" cy="576064"/>
            </a:xfrm>
            <a:prstGeom prst="rightArrow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="" xmlns:a16="http://schemas.microsoft.com/office/drawing/2014/main" id="{43A95636-11BD-4B96-9209-A7D2458DBAF7}"/>
              </a:ext>
            </a:extLst>
          </p:cNvPr>
          <p:cNvGrpSpPr/>
          <p:nvPr/>
        </p:nvGrpSpPr>
        <p:grpSpPr>
          <a:xfrm>
            <a:off x="5305992" y="2145411"/>
            <a:ext cx="3038247" cy="707886"/>
            <a:chOff x="5305992" y="2145411"/>
            <a:chExt cx="3038247" cy="707886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7F8334F8-D847-463A-9B0C-25CB6D4A725D}"/>
                </a:ext>
              </a:extLst>
            </p:cNvPr>
            <p:cNvSpPr/>
            <p:nvPr/>
          </p:nvSpPr>
          <p:spPr>
            <a:xfrm>
              <a:off x="6274263" y="2145411"/>
              <a:ext cx="2069976" cy="707886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全額錄取</a:t>
              </a:r>
              <a:endPara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每人限錄取</a:t>
              </a:r>
              <a:r>
                <a:rPr lang="en-US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1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校</a:t>
              </a:r>
              <a:r>
                <a:rPr lang="en-US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科</a:t>
              </a:r>
              <a:r>
                <a:rPr lang="en-US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1600" dirty="0"/>
            </a:p>
          </p:txBody>
        </p:sp>
        <p:sp>
          <p:nvSpPr>
            <p:cNvPr id="15" name="箭號: 向右 14">
              <a:extLst>
                <a:ext uri="{FF2B5EF4-FFF2-40B4-BE49-F238E27FC236}">
                  <a16:creationId xmlns="" xmlns:a16="http://schemas.microsoft.com/office/drawing/2014/main" id="{483EE003-3CEC-4141-9A0A-2BA38827ED8F}"/>
                </a:ext>
              </a:extLst>
            </p:cNvPr>
            <p:cNvSpPr/>
            <p:nvPr/>
          </p:nvSpPr>
          <p:spPr>
            <a:xfrm>
              <a:off x="5305992" y="2211322"/>
              <a:ext cx="792088" cy="576064"/>
            </a:xfrm>
            <a:prstGeom prst="rightArrow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="" xmlns:a16="http://schemas.microsoft.com/office/drawing/2014/main" id="{71751E08-6401-438D-AD14-8FA6A7226E50}"/>
              </a:ext>
            </a:extLst>
          </p:cNvPr>
          <p:cNvGrpSpPr/>
          <p:nvPr/>
        </p:nvGrpSpPr>
        <p:grpSpPr>
          <a:xfrm>
            <a:off x="2233963" y="3894295"/>
            <a:ext cx="2895846" cy="1281481"/>
            <a:chOff x="2233963" y="3894295"/>
            <a:chExt cx="2895846" cy="1281481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FDC4DBA9-5EB3-4C82-B3F0-ED23EC63EEF0}"/>
                </a:ext>
              </a:extLst>
            </p:cNvPr>
            <p:cNvSpPr/>
            <p:nvPr/>
          </p:nvSpPr>
          <p:spPr>
            <a:xfrm>
              <a:off x="3059833" y="4437112"/>
              <a:ext cx="2069976" cy="738664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8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申請人數 </a:t>
              </a:r>
            </a:p>
            <a:p>
              <a:pPr algn="ctr"/>
              <a:r>
                <a:rPr lang="zh-TW" altLang="en-US" sz="2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超過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招生名額 </a:t>
              </a:r>
              <a:endParaRPr lang="zh-TW" altLang="en-US" dirty="0"/>
            </a:p>
          </p:txBody>
        </p:sp>
        <p:sp>
          <p:nvSpPr>
            <p:cNvPr id="16" name="箭號: 向右 15">
              <a:extLst>
                <a:ext uri="{FF2B5EF4-FFF2-40B4-BE49-F238E27FC236}">
                  <a16:creationId xmlns="" xmlns:a16="http://schemas.microsoft.com/office/drawing/2014/main" id="{B6427761-E861-4B4A-B0D4-3D768F5636AB}"/>
                </a:ext>
              </a:extLst>
            </p:cNvPr>
            <p:cNvSpPr/>
            <p:nvPr/>
          </p:nvSpPr>
          <p:spPr>
            <a:xfrm rot="2700000">
              <a:off x="2125951" y="4002307"/>
              <a:ext cx="792088" cy="576064"/>
            </a:xfrm>
            <a:prstGeom prst="rightArrow">
              <a:avLst/>
            </a:prstGeom>
            <a:solidFill>
              <a:srgbClr val="CCFFCC"/>
            </a:solidFill>
            <a:ln w="38100"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="" xmlns:a16="http://schemas.microsoft.com/office/drawing/2014/main" id="{74381A0C-BBEF-4E10-B3E3-939BEE5080A8}"/>
              </a:ext>
            </a:extLst>
          </p:cNvPr>
          <p:cNvGrpSpPr/>
          <p:nvPr/>
        </p:nvGrpSpPr>
        <p:grpSpPr>
          <a:xfrm>
            <a:off x="5320291" y="3821559"/>
            <a:ext cx="3023948" cy="756813"/>
            <a:chOff x="5320291" y="3821559"/>
            <a:chExt cx="3023948" cy="756813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0D5613B5-2DE5-4C57-AA3B-9E5D02EDFD67}"/>
                </a:ext>
              </a:extLst>
            </p:cNvPr>
            <p:cNvSpPr/>
            <p:nvPr/>
          </p:nvSpPr>
          <p:spPr>
            <a:xfrm>
              <a:off x="6274263" y="3821559"/>
              <a:ext cx="2069976" cy="615553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8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依</a:t>
              </a:r>
              <a:r>
                <a:rPr lang="zh-TW" altLang="en-US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總積分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擇優錄取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en-US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不比序</a:t>
              </a:r>
              <a:r>
                <a:rPr lang="en-US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1600" dirty="0"/>
            </a:p>
          </p:txBody>
        </p:sp>
        <p:sp>
          <p:nvSpPr>
            <p:cNvPr id="17" name="箭號: 向右 16">
              <a:extLst>
                <a:ext uri="{FF2B5EF4-FFF2-40B4-BE49-F238E27FC236}">
                  <a16:creationId xmlns="" xmlns:a16="http://schemas.microsoft.com/office/drawing/2014/main" id="{4E7F5922-9FAA-4FCA-BB1D-C47A1EE9D38D}"/>
                </a:ext>
              </a:extLst>
            </p:cNvPr>
            <p:cNvSpPr/>
            <p:nvPr/>
          </p:nvSpPr>
          <p:spPr>
            <a:xfrm rot="-900000">
              <a:off x="5320291" y="4002308"/>
              <a:ext cx="792088" cy="576064"/>
            </a:xfrm>
            <a:prstGeom prst="rightArrow">
              <a:avLst/>
            </a:prstGeom>
            <a:solidFill>
              <a:srgbClr val="CCFFCC"/>
            </a:solidFill>
            <a:ln w="38100"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="" xmlns:a16="http://schemas.microsoft.com/office/drawing/2014/main" id="{45D229A7-C825-4DB8-AFFB-59EA7CD80CB0}"/>
              </a:ext>
            </a:extLst>
          </p:cNvPr>
          <p:cNvGrpSpPr/>
          <p:nvPr/>
        </p:nvGrpSpPr>
        <p:grpSpPr>
          <a:xfrm>
            <a:off x="5324201" y="5091797"/>
            <a:ext cx="3020038" cy="668754"/>
            <a:chOff x="5324201" y="5091797"/>
            <a:chExt cx="3020038" cy="668754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7958F4C4-A7D4-40B5-81D8-7DD6C0A0A724}"/>
                </a:ext>
              </a:extLst>
            </p:cNvPr>
            <p:cNvSpPr/>
            <p:nvPr/>
          </p:nvSpPr>
          <p:spPr>
            <a:xfrm>
              <a:off x="6274263" y="5175776"/>
              <a:ext cx="2069976" cy="584775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8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最低錄取</a:t>
              </a:r>
              <a:r>
                <a:rPr lang="zh-TW" altLang="en-US" sz="1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總積分相同</a:t>
              </a:r>
              <a:endParaRPr lang="en-US" altLang="zh-TW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en-US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進行超額比序</a:t>
              </a:r>
              <a:r>
                <a:rPr lang="en-US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箭號: 向右 17">
              <a:extLst>
                <a:ext uri="{FF2B5EF4-FFF2-40B4-BE49-F238E27FC236}">
                  <a16:creationId xmlns="" xmlns:a16="http://schemas.microsoft.com/office/drawing/2014/main" id="{30A62573-CCC7-44F9-833D-5C2766BA0B5B}"/>
                </a:ext>
              </a:extLst>
            </p:cNvPr>
            <p:cNvSpPr/>
            <p:nvPr/>
          </p:nvSpPr>
          <p:spPr>
            <a:xfrm rot="900000">
              <a:off x="5324201" y="5091797"/>
              <a:ext cx="792088" cy="576064"/>
            </a:xfrm>
            <a:prstGeom prst="rightArrow">
              <a:avLst/>
            </a:prstGeom>
            <a:solidFill>
              <a:srgbClr val="CCFFCC"/>
            </a:solidFill>
            <a:ln w="38100"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星形: 七角 8">
            <a:extLst>
              <a:ext uri="{FF2B5EF4-FFF2-40B4-BE49-F238E27FC236}">
                <a16:creationId xmlns="" xmlns:a16="http://schemas.microsoft.com/office/drawing/2014/main" id="{A4F59BDB-1266-45EA-A3C3-5E37DBB2B8B0}"/>
              </a:ext>
            </a:extLst>
          </p:cNvPr>
          <p:cNvSpPr/>
          <p:nvPr/>
        </p:nvSpPr>
        <p:spPr>
          <a:xfrm>
            <a:off x="1079485" y="2515601"/>
            <a:ext cx="2941649" cy="1777495"/>
          </a:xfrm>
          <a:prstGeom prst="star7">
            <a:avLst/>
          </a:prstGeom>
          <a:solidFill>
            <a:srgbClr val="CCECFF"/>
          </a:solidFill>
          <a:ln w="381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不同校系</a:t>
            </a:r>
            <a:endParaRPr lang="en-US" altLang="zh-TW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不競爭</a:t>
            </a:r>
          </a:p>
        </p:txBody>
      </p:sp>
    </p:spTree>
    <p:extLst>
      <p:ext uri="{BB962C8B-B14F-4D97-AF65-F5344CB8AC3E}">
        <p14:creationId xmlns:p14="http://schemas.microsoft.com/office/powerpoint/2010/main" val="388066432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F239A785-6B1B-45B9-9803-32B8FA501F91}"/>
              </a:ext>
            </a:extLst>
          </p:cNvPr>
          <p:cNvSpPr>
            <a:spLocks/>
          </p:cNvSpPr>
          <p:nvPr/>
        </p:nvSpPr>
        <p:spPr bwMode="auto">
          <a:xfrm>
            <a:off x="215900" y="1412776"/>
            <a:ext cx="8712200" cy="51847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第一順次</a:t>
            </a:r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：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總積分</a:t>
            </a:r>
            <a:endParaRPr lang="en-US" altLang="zh-TW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eaLnBrk="0" hangingPunc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                           亦即</a:t>
            </a:r>
            <a:r>
              <a:rPr lang="zh-TW" altLang="en-US" sz="2000" u="sng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志願序積分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+</a:t>
            </a:r>
            <a:r>
              <a:rPr lang="zh-TW" altLang="en-US" sz="2000" u="sng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多元學習表現積分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+</a:t>
            </a:r>
            <a:r>
              <a:rPr lang="zh-TW" altLang="en-US" sz="2000" u="sng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國中教育會考積分</a:t>
            </a:r>
            <a:endParaRPr lang="en-US" altLang="zh-TW" sz="2000" u="sng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eaLnBrk="0" hangingPunc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                            (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最高總分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108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)</a:t>
            </a:r>
            <a:endParaRPr lang="en-US" altLang="zh-TW" sz="2000" u="sng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eaLnBrk="0" hangingPunct="0"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第二順次</a:t>
            </a:r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：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多元學習表現積分</a:t>
            </a:r>
            <a:endParaRPr lang="en-US" altLang="zh-TW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eaLnBrk="0" hangingPunc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                           亦即</a:t>
            </a:r>
            <a:r>
              <a:rPr lang="zh-TW" altLang="en-US" sz="2000" u="sng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均衡學習積分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+</a:t>
            </a:r>
            <a:r>
              <a:rPr lang="zh-TW" altLang="en-US" sz="2000" u="sng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服務學習積分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最高總分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36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)</a:t>
            </a:r>
          </a:p>
          <a:p>
            <a:pPr eaLnBrk="0" hangingPunct="0"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第三順次</a:t>
            </a:r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：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國中教育會考總積分</a:t>
            </a:r>
            <a:endParaRPr lang="en-US" altLang="zh-TW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eaLnBrk="0" hangingPunc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                  </a:t>
            </a:r>
            <a:r>
              <a:rPr lang="zh-TW" altLang="en-US" dirty="0" smtClean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         </a:t>
            </a:r>
            <a:r>
              <a:rPr lang="en-US" altLang="zh-TW" dirty="0" smtClean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             </a:t>
            </a:r>
            <a:r>
              <a:rPr lang="zh-TW" altLang="en-US" sz="20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亦即會考總積分</a:t>
            </a:r>
            <a:r>
              <a:rPr lang="en-US" altLang="zh-TW" sz="20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=</a:t>
            </a:r>
            <a:r>
              <a:rPr lang="zh-TW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國文</a:t>
            </a:r>
            <a:r>
              <a:rPr lang="zh-TW" altLang="en-US" sz="20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積分</a:t>
            </a:r>
            <a:r>
              <a:rPr lang="en-US" altLang="zh-TW" sz="20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+</a:t>
            </a:r>
            <a:r>
              <a:rPr lang="zh-TW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數學</a:t>
            </a:r>
            <a:r>
              <a:rPr lang="zh-TW" altLang="en-US" sz="20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積分</a:t>
            </a:r>
            <a:r>
              <a:rPr lang="en-US" altLang="zh-TW" sz="20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+</a:t>
            </a:r>
            <a:r>
              <a:rPr lang="zh-TW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英語</a:t>
            </a:r>
            <a:r>
              <a:rPr lang="zh-TW" altLang="en-US" sz="20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積分</a:t>
            </a:r>
            <a:r>
              <a:rPr lang="en-US" altLang="zh-TW" sz="20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+</a:t>
            </a:r>
            <a:r>
              <a:rPr lang="zh-TW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社會</a:t>
            </a:r>
            <a:r>
              <a:rPr lang="zh-TW" altLang="en-US" sz="20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積分</a:t>
            </a:r>
            <a:r>
              <a:rPr lang="en-US" altLang="zh-TW" sz="20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+ </a:t>
            </a:r>
          </a:p>
          <a:p>
            <a:pPr eaLnBrk="0" hangingPunc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0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                                                          </a:t>
            </a:r>
            <a:r>
              <a:rPr lang="zh-TW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自然</a:t>
            </a:r>
            <a:r>
              <a:rPr lang="zh-TW" altLang="en-US" sz="20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積分</a:t>
            </a:r>
            <a:r>
              <a:rPr lang="en-US" altLang="zh-TW" sz="20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+</a:t>
            </a:r>
            <a:r>
              <a:rPr lang="zh-TW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寫作測驗</a:t>
            </a:r>
            <a:r>
              <a:rPr lang="zh-TW" altLang="en-US" sz="20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積分</a:t>
            </a:r>
            <a:r>
              <a:rPr lang="en-US" altLang="zh-TW" sz="20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0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最高總分</a:t>
            </a:r>
            <a:r>
              <a:rPr lang="en-US" altLang="zh-TW" sz="20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36</a:t>
            </a:r>
            <a:r>
              <a:rPr lang="zh-TW" altLang="en-US" sz="20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en-US" altLang="zh-TW" sz="20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)</a:t>
            </a:r>
            <a:endParaRPr lang="zh-TW" altLang="en-US" sz="20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eaLnBrk="0" hangingPunc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                       </a:t>
            </a:r>
            <a:r>
              <a:rPr lang="zh-TW" altLang="en-US" b="1" dirty="0" smtClean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                   </a:t>
            </a:r>
            <a:r>
              <a:rPr lang="en-US" altLang="zh-TW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A++ </a:t>
            </a:r>
            <a:r>
              <a:rPr lang="en-US" altLang="zh-TW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7</a:t>
            </a:r>
            <a:r>
              <a:rPr lang="zh-TW" altLang="en-US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zh-TW" altLang="en-US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A+ </a:t>
            </a:r>
            <a:r>
              <a:rPr lang="en-US" altLang="zh-TW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6</a:t>
            </a:r>
            <a:r>
              <a:rPr lang="zh-TW" altLang="en-US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zh-TW" altLang="en-US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5</a:t>
            </a:r>
            <a:r>
              <a:rPr lang="zh-TW" altLang="en-US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zh-TW" altLang="en-US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B++ </a:t>
            </a:r>
            <a:r>
              <a:rPr lang="en-US" altLang="zh-TW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4</a:t>
            </a:r>
            <a:r>
              <a:rPr lang="zh-TW" altLang="en-US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zh-TW" altLang="en-US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B+ </a:t>
            </a:r>
            <a:r>
              <a:rPr lang="en-US" altLang="zh-TW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3</a:t>
            </a:r>
            <a:r>
              <a:rPr lang="zh-TW" altLang="en-US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zh-TW" altLang="en-US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B </a:t>
            </a:r>
            <a:r>
              <a:rPr lang="en-US" altLang="zh-TW" b="1" dirty="0" smtClean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2</a:t>
            </a:r>
            <a:r>
              <a:rPr lang="zh-TW" altLang="en-US" b="1" dirty="0" smtClean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zh-TW" altLang="en-US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C </a:t>
            </a:r>
            <a:r>
              <a:rPr lang="en-US" altLang="zh-TW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1</a:t>
            </a:r>
            <a:r>
              <a:rPr lang="zh-TW" altLang="en-US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分</a:t>
            </a:r>
          </a:p>
          <a:p>
            <a:pPr eaLnBrk="0" hangingPunc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1500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                                       6</a:t>
            </a:r>
            <a:r>
              <a:rPr lang="zh-TW" altLang="en-US" sz="1500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級分 </a:t>
            </a:r>
            <a:r>
              <a:rPr lang="en-US" altLang="zh-TW" sz="15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1</a:t>
            </a:r>
            <a:r>
              <a:rPr lang="zh-TW" altLang="en-US" sz="15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zh-TW" altLang="en-US" sz="1500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1500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5</a:t>
            </a:r>
            <a:r>
              <a:rPr lang="zh-TW" altLang="en-US" sz="1500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級分</a:t>
            </a:r>
            <a:r>
              <a:rPr lang="en-US" altLang="zh-TW" sz="15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0.8</a:t>
            </a:r>
            <a:r>
              <a:rPr lang="zh-TW" altLang="en-US" sz="15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zh-TW" altLang="en-US" sz="1500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1500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4</a:t>
            </a:r>
            <a:r>
              <a:rPr lang="zh-TW" altLang="en-US" sz="1500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級分</a:t>
            </a:r>
            <a:r>
              <a:rPr lang="en-US" altLang="zh-TW" sz="15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0.6</a:t>
            </a:r>
            <a:r>
              <a:rPr lang="zh-TW" altLang="en-US" sz="15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zh-TW" altLang="en-US" sz="1500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1500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3</a:t>
            </a:r>
            <a:r>
              <a:rPr lang="zh-TW" altLang="en-US" sz="1500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級分</a:t>
            </a:r>
            <a:r>
              <a:rPr lang="en-US" altLang="zh-TW" sz="15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0.4</a:t>
            </a:r>
            <a:r>
              <a:rPr lang="zh-TW" altLang="en-US" sz="15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zh-TW" altLang="en-US" sz="1500" b="1" dirty="0" smtClean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1500" b="1" dirty="0" smtClean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2</a:t>
            </a:r>
            <a:r>
              <a:rPr lang="zh-TW" altLang="en-US" sz="1500" b="1" dirty="0" smtClean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級</a:t>
            </a:r>
            <a:r>
              <a:rPr lang="zh-TW" altLang="en-US" sz="1500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en-US" altLang="zh-TW" sz="1500" b="1" dirty="0" smtClean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0.2</a:t>
            </a:r>
            <a:r>
              <a:rPr lang="zh-TW" altLang="en-US" sz="1500" b="1" dirty="0" smtClean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zh-TW" altLang="en-US" sz="1500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1500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1</a:t>
            </a:r>
            <a:r>
              <a:rPr lang="zh-TW" altLang="en-US" sz="1500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級分</a:t>
            </a:r>
            <a:r>
              <a:rPr lang="en-US" altLang="zh-TW" sz="15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0.1</a:t>
            </a:r>
            <a:r>
              <a:rPr lang="zh-TW" altLang="en-US" sz="15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endParaRPr lang="en-US" altLang="zh-TW" sz="1500" b="1" dirty="0">
              <a:solidFill>
                <a:srgbClr val="3333FF"/>
              </a:solidFill>
              <a:latin typeface="Times New Roman" pitchFamily="18" charset="0"/>
              <a:ea typeface="標楷體" pitchFamily="65" charset="-120"/>
            </a:endParaRPr>
          </a:p>
          <a:p>
            <a:pPr eaLnBrk="0" hangingPunct="0"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第四順次</a:t>
            </a:r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：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志願序積分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不是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志願序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eaLnBrk="0" hangingPunc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                   </a:t>
            </a:r>
            <a:r>
              <a:rPr lang="zh-TW" altLang="en-US" b="1" dirty="0" smtClean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                       </a:t>
            </a:r>
            <a:r>
              <a:rPr lang="en-US" altLang="zh-TW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1〜  5</a:t>
            </a:r>
            <a:r>
              <a:rPr lang="zh-TW" altLang="en-US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志願</a:t>
            </a:r>
            <a:r>
              <a:rPr lang="en-US" altLang="zh-TW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36</a:t>
            </a:r>
            <a:r>
              <a:rPr lang="zh-TW" altLang="en-US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zh-TW" altLang="en-US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、  </a:t>
            </a:r>
            <a:r>
              <a:rPr lang="en-US" altLang="zh-TW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6〜10</a:t>
            </a:r>
            <a:r>
              <a:rPr lang="zh-TW" altLang="en-US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志願</a:t>
            </a:r>
            <a:r>
              <a:rPr lang="en-US" altLang="zh-TW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35</a:t>
            </a:r>
            <a:r>
              <a:rPr lang="zh-TW" altLang="en-US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zh-TW" altLang="en-US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11〜15</a:t>
            </a:r>
            <a:r>
              <a:rPr lang="zh-TW" altLang="en-US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志願</a:t>
            </a:r>
            <a:r>
              <a:rPr lang="en-US" altLang="zh-TW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34</a:t>
            </a:r>
            <a:r>
              <a:rPr lang="zh-TW" altLang="en-US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zh-TW" altLang="en-US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、</a:t>
            </a:r>
          </a:p>
          <a:p>
            <a:pPr eaLnBrk="0" hangingPunc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                   </a:t>
            </a:r>
            <a:r>
              <a:rPr lang="zh-TW" altLang="en-US" b="1" dirty="0" smtClean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         </a:t>
            </a:r>
            <a:r>
              <a:rPr lang="en-US" altLang="zh-TW" b="1" dirty="0" smtClean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            16〜20</a:t>
            </a:r>
            <a:r>
              <a:rPr lang="zh-TW" altLang="en-US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志願</a:t>
            </a:r>
            <a:r>
              <a:rPr lang="en-US" altLang="zh-TW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33</a:t>
            </a:r>
            <a:r>
              <a:rPr lang="zh-TW" altLang="en-US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zh-TW" altLang="en-US" b="1" dirty="0" smtClean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b="1" dirty="0" smtClean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21〜30</a:t>
            </a:r>
            <a:r>
              <a:rPr lang="zh-TW" altLang="en-US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志願</a:t>
            </a:r>
            <a:r>
              <a:rPr lang="en-US" altLang="zh-TW" b="1" dirty="0">
                <a:solidFill>
                  <a:srgbClr val="FF00FF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b="1" dirty="0" smtClean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32</a:t>
            </a:r>
            <a:r>
              <a:rPr lang="zh-TW" altLang="en-US" b="1" dirty="0" smtClean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endParaRPr lang="zh-TW" altLang="en-US" b="1" dirty="0">
              <a:solidFill>
                <a:srgbClr val="3333FF"/>
              </a:solidFill>
              <a:latin typeface="Times New Roman" pitchFamily="18" charset="0"/>
              <a:ea typeface="標楷體" pitchFamily="65" charset="-120"/>
            </a:endParaRPr>
          </a:p>
          <a:p>
            <a:pPr eaLnBrk="0" hangingPunct="0"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第五順次</a:t>
            </a:r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：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國中教育會考單科比序</a:t>
            </a:r>
            <a:endParaRPr lang="en-US" altLang="zh-TW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zh-TW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            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依序為</a:t>
            </a:r>
            <a:r>
              <a:rPr lang="en-US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1.</a:t>
            </a: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國文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等級標示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2.</a:t>
            </a: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數學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等級標示</a:t>
            </a: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3.</a:t>
            </a: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英語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等級標示  </a:t>
            </a:r>
            <a:endParaRPr lang="en-US" altLang="zh-TW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eaLnBrk="0" hangingPunc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                                       4.</a:t>
            </a: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社會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等級標示</a:t>
            </a: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5.</a:t>
            </a: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自然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等級標示</a:t>
            </a: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6.</a:t>
            </a: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寫作測驗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級分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8287EA3F-5D64-4701-8482-B7FE94B70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68" y="260449"/>
            <a:ext cx="7704664" cy="92333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A-2.</a:t>
            </a: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基北區高級中等學校免試入學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比序</a:t>
            </a: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順次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0085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11980" y="1851451"/>
            <a:ext cx="4286280" cy="830997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現行升學制度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0932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免試入學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的比序</a:t>
            </a:r>
            <a:endParaRPr lang="zh-TW" altLang="en-US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73268"/>
            <a:ext cx="2743200" cy="20574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70" y="4005064"/>
            <a:ext cx="2743200" cy="20574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396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172325" cy="5743575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536569" y="2949062"/>
            <a:ext cx="5891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6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叁、</a:t>
            </a:r>
            <a:r>
              <a:rPr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分享與</a:t>
            </a:r>
            <a:r>
              <a:rPr lang="zh-TW" altLang="en-US" sz="6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建議</a:t>
            </a:r>
            <a:endParaRPr lang="zh-TW" altLang="en-US" sz="6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046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11980" y="1851451"/>
            <a:ext cx="4286280" cy="830997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  <a:sym typeface="Times New Roman"/>
              </a:rPr>
              <a:t>諮詢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  <a:sym typeface="Times New Roman"/>
              </a:rPr>
              <a:t>管道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8864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諮詢管道</a:t>
            </a:r>
            <a:endParaRPr lang="zh-TW" altLang="en-US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2743200" cy="20574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2743200" cy="20574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2743200" cy="20574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460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11980" y="1851451"/>
            <a:ext cx="4286280" cy="830997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重要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提醒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1248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0"/>
          <p:cNvSpPr/>
          <p:nvPr/>
        </p:nvSpPr>
        <p:spPr>
          <a:xfrm>
            <a:off x="571472" y="2857496"/>
            <a:ext cx="3500462" cy="2062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招生工作一環扣一環，</a:t>
            </a:r>
            <a:r>
              <a:rPr lang="zh-TW" sz="1600" b="1" dirty="0">
                <a:solidFill>
                  <a:srgbClr val="3333FF"/>
                </a:solidFill>
                <a:latin typeface="DFKai-SB"/>
                <a:ea typeface="DFKai-SB"/>
                <a:cs typeface="DFKai-SB"/>
                <a:sym typeface="DFKai-SB"/>
              </a:rPr>
              <a:t>逾期</a:t>
            </a:r>
            <a:r>
              <a:rPr lang="zh-TW" sz="16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難以補救</a:t>
            </a:r>
            <a:endParaRPr sz="16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→報名</a:t>
            </a:r>
            <a:endParaRPr sz="16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→(考試、成績公告、成績複查)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→選填志願</a:t>
            </a:r>
            <a:endParaRPr sz="16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→分發</a:t>
            </a:r>
            <a:endParaRPr sz="16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→放榜、錄取結果複查</a:t>
            </a:r>
            <a:endParaRPr sz="16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→報到、報到後放棄</a:t>
            </a:r>
            <a:endParaRPr sz="16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→申訴</a:t>
            </a:r>
            <a:endParaRPr sz="1600" b="1" dirty="0">
              <a:solidFill>
                <a:srgbClr val="9966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01" name="Google Shape;401;p20"/>
          <p:cNvSpPr txBox="1"/>
          <p:nvPr/>
        </p:nvSpPr>
        <p:spPr>
          <a:xfrm>
            <a:off x="357158" y="642918"/>
            <a:ext cx="8429684" cy="785818"/>
          </a:xfrm>
          <a:prstGeom prst="rect">
            <a:avLst/>
          </a:prstGeom>
          <a:solidFill>
            <a:srgbClr val="FFCCFF"/>
          </a:solidFill>
          <a:ln w="12700" cap="flat" cmpd="sng">
            <a:solidFill>
              <a:srgbClr val="3333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1.掌握重要日程</a:t>
            </a:r>
            <a:endParaRPr sz="2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02" name="Google Shape;402;p20"/>
          <p:cNvGrpSpPr/>
          <p:nvPr/>
        </p:nvGrpSpPr>
        <p:grpSpPr>
          <a:xfrm>
            <a:off x="4714876" y="2143116"/>
            <a:ext cx="3929090" cy="1566864"/>
            <a:chOff x="4714876" y="2357430"/>
            <a:chExt cx="3371850" cy="1352550"/>
          </a:xfrm>
        </p:grpSpPr>
        <p:pic>
          <p:nvPicPr>
            <p:cNvPr id="403" name="Google Shape;403;p20" descr="imag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14876" y="2357430"/>
              <a:ext cx="3371850" cy="1352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4" name="Google Shape;404;p20"/>
            <p:cNvSpPr txBox="1"/>
            <p:nvPr/>
          </p:nvSpPr>
          <p:spPr>
            <a:xfrm>
              <a:off x="5144021" y="2850764"/>
              <a:ext cx="1619543" cy="4781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搜尋：</a:t>
              </a:r>
              <a:r>
                <a:rPr lang="zh-TW" b="1" dirty="0" smtClean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11</a:t>
              </a:r>
              <a:r>
                <a:rPr lang="en-US" altLang="zh-TW" b="1" dirty="0" smtClean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zh-TW" sz="1000" b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重要</a:t>
              </a:r>
              <a:r>
                <a:rPr lang="zh-TW" sz="10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日程表</a:t>
              </a:r>
              <a:endParaRPr dirty="0"/>
            </a:p>
          </p:txBody>
        </p:sp>
      </p:grpSp>
      <p:sp>
        <p:nvSpPr>
          <p:cNvPr id="405" name="Google Shape;405;p20"/>
          <p:cNvSpPr txBox="1"/>
          <p:nvPr/>
        </p:nvSpPr>
        <p:spPr>
          <a:xfrm>
            <a:off x="4714876" y="4357694"/>
            <a:ext cx="3357586" cy="15696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或參考學校發給的</a:t>
            </a:r>
            <a:endParaRPr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國中畢業生</a:t>
            </a:r>
            <a:endParaRPr sz="40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升學行事簡曆</a:t>
            </a:r>
            <a:endParaRPr dirty="0"/>
          </a:p>
        </p:txBody>
      </p:sp>
      <p:grpSp>
        <p:nvGrpSpPr>
          <p:cNvPr id="406" name="Google Shape;406;p20"/>
          <p:cNvGrpSpPr/>
          <p:nvPr/>
        </p:nvGrpSpPr>
        <p:grpSpPr>
          <a:xfrm>
            <a:off x="857224" y="1928802"/>
            <a:ext cx="3060383" cy="4323398"/>
            <a:chOff x="857224" y="1928802"/>
            <a:chExt cx="3060383" cy="4323398"/>
          </a:xfrm>
        </p:grpSpPr>
        <p:pic>
          <p:nvPicPr>
            <p:cNvPr id="407" name="Google Shape;407;p20" descr="下載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57224" y="1928802"/>
              <a:ext cx="3060383" cy="43233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" name="Google Shape;408;p20"/>
            <p:cNvSpPr txBox="1"/>
            <p:nvPr/>
          </p:nvSpPr>
          <p:spPr>
            <a:xfrm>
              <a:off x="1000100" y="3071810"/>
              <a:ext cx="2714644" cy="1928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dirty="0" smtClean="0">
                  <a:solidFill>
                    <a:srgbClr val="008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11</a:t>
              </a:r>
              <a:r>
                <a:rPr lang="en-US" altLang="zh-TW" sz="2000" dirty="0" smtClean="0">
                  <a:solidFill>
                    <a:srgbClr val="008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zh-TW" sz="2000" dirty="0" smtClean="0">
                  <a:solidFill>
                    <a:srgbClr val="008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學年</a:t>
              </a:r>
              <a:r>
                <a:rPr lang="zh-TW" sz="2000" dirty="0">
                  <a:solidFill>
                    <a:srgbClr val="008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度</a:t>
              </a:r>
              <a:endParaRPr sz="2000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dirty="0">
                  <a:solidFill>
                    <a:srgbClr val="008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國中教育會考及</a:t>
              </a:r>
              <a:endParaRPr sz="20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dirty="0">
                  <a:solidFill>
                    <a:srgbClr val="008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全國高級中等學校與</a:t>
              </a:r>
              <a:endParaRPr sz="20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dirty="0">
                  <a:solidFill>
                    <a:srgbClr val="008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專科學校五年制</a:t>
              </a:r>
              <a:endParaRPr sz="20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dirty="0">
                  <a:solidFill>
                    <a:srgbClr val="008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適性入學重要日程表</a:t>
              </a:r>
              <a:endParaRPr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3680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6672"/>
            <a:ext cx="4183964" cy="593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1389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4"/>
          <p:cNvSpPr txBox="1"/>
          <p:nvPr/>
        </p:nvSpPr>
        <p:spPr>
          <a:xfrm>
            <a:off x="357158" y="642918"/>
            <a:ext cx="8429684" cy="785818"/>
          </a:xfrm>
          <a:prstGeom prst="rect">
            <a:avLst/>
          </a:prstGeom>
          <a:solidFill>
            <a:srgbClr val="FFCCFF"/>
          </a:solidFill>
          <a:ln w="12700" cap="flat" cmpd="sng">
            <a:solidFill>
              <a:srgbClr val="3333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zh-TW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zh-TW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教育機會均等原則</a:t>
            </a:r>
            <a:r>
              <a:rPr lang="zh-TW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(每個人都只能佔一個缺)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24"/>
          <p:cNvSpPr/>
          <p:nvPr/>
        </p:nvSpPr>
        <p:spPr>
          <a:xfrm>
            <a:off x="714348" y="2000240"/>
            <a:ext cx="7643866" cy="240065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招生簡章中，通常都會有一段話：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dk1"/>
                </a:solidFill>
                <a:latin typeface="+mn-ea"/>
                <a:ea typeface="+mn-ea"/>
                <a:sym typeface="Arial"/>
              </a:rPr>
              <a:t>已獲任一所高中職或五專錄取並</a:t>
            </a:r>
            <a:r>
              <a:rPr lang="zh-TW" sz="2400" b="1" dirty="0">
                <a:solidFill>
                  <a:srgbClr val="FF0000"/>
                </a:solidFill>
                <a:latin typeface="+mn-ea"/>
                <a:ea typeface="+mn-ea"/>
                <a:sym typeface="Arial"/>
              </a:rPr>
              <a:t>完成報到手續</a:t>
            </a:r>
            <a:r>
              <a:rPr lang="zh-TW" sz="2400" b="1" dirty="0">
                <a:solidFill>
                  <a:schemeClr val="dk1"/>
                </a:solidFill>
                <a:latin typeface="+mn-ea"/>
                <a:ea typeface="+mn-ea"/>
                <a:sym typeface="Arial"/>
              </a:rPr>
              <a:t>之學生，如欲參加其他入學管道招生，應於簡章規定之期限內，以</a:t>
            </a:r>
            <a:r>
              <a:rPr lang="zh-TW" sz="2400" b="1" dirty="0">
                <a:solidFill>
                  <a:srgbClr val="3333FF"/>
                </a:solidFill>
                <a:latin typeface="+mn-ea"/>
                <a:ea typeface="+mn-ea"/>
                <a:sym typeface="Arial"/>
              </a:rPr>
              <a:t>書面</a:t>
            </a:r>
            <a:r>
              <a:rPr lang="zh-TW" sz="2400" b="1" dirty="0">
                <a:solidFill>
                  <a:schemeClr val="dk1"/>
                </a:solidFill>
                <a:latin typeface="+mn-ea"/>
                <a:ea typeface="+mn-ea"/>
                <a:sym typeface="Arial"/>
              </a:rPr>
              <a:t>、</a:t>
            </a:r>
            <a:r>
              <a:rPr lang="zh-TW" sz="2400" b="1" dirty="0">
                <a:solidFill>
                  <a:srgbClr val="3333FF"/>
                </a:solidFill>
                <a:latin typeface="+mn-ea"/>
                <a:ea typeface="+mn-ea"/>
                <a:sym typeface="Arial"/>
              </a:rPr>
              <a:t>親自</a:t>
            </a:r>
            <a:r>
              <a:rPr lang="zh-TW" sz="2400" b="1" dirty="0">
                <a:solidFill>
                  <a:schemeClr val="dk1"/>
                </a:solidFill>
                <a:latin typeface="+mn-ea"/>
                <a:ea typeface="+mn-ea"/>
                <a:sym typeface="Arial"/>
              </a:rPr>
              <a:t>到錄取學校辦妥</a:t>
            </a:r>
            <a:r>
              <a:rPr lang="zh-TW" sz="2400" b="1" dirty="0">
                <a:solidFill>
                  <a:srgbClr val="3333FF"/>
                </a:solidFill>
                <a:latin typeface="+mn-ea"/>
                <a:ea typeface="+mn-ea"/>
                <a:sym typeface="Arial"/>
              </a:rPr>
              <a:t>放棄錄取資格</a:t>
            </a:r>
            <a:r>
              <a:rPr lang="zh-TW" sz="2400" b="1" dirty="0">
                <a:solidFill>
                  <a:schemeClr val="dk1"/>
                </a:solidFill>
                <a:latin typeface="+mn-ea"/>
                <a:ea typeface="+mn-ea"/>
                <a:sym typeface="Arial"/>
              </a:rPr>
              <a:t>手續，始得再報名本學年度其他入學管道招生</a:t>
            </a:r>
            <a:endParaRPr dirty="0">
              <a:latin typeface="+mn-ea"/>
              <a:ea typeface="+mn-e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dk1"/>
                </a:solidFill>
                <a:latin typeface="+mn-ea"/>
                <a:ea typeface="+mn-ea"/>
                <a:sym typeface="Arial"/>
              </a:rPr>
              <a:t>(</a:t>
            </a:r>
            <a:r>
              <a:rPr lang="zh-TW" sz="2400" b="1" dirty="0">
                <a:solidFill>
                  <a:srgbClr val="FF0000"/>
                </a:solidFill>
                <a:latin typeface="+mn-ea"/>
                <a:ea typeface="+mn-ea"/>
                <a:sym typeface="Arial"/>
              </a:rPr>
              <a:t>不接受電話、通訊或傳真</a:t>
            </a:r>
            <a:r>
              <a:rPr lang="zh-TW" sz="2400" b="1" dirty="0">
                <a:solidFill>
                  <a:schemeClr val="dk1"/>
                </a:solidFill>
                <a:latin typeface="+mn-ea"/>
                <a:ea typeface="+mn-ea"/>
                <a:sym typeface="Arial"/>
              </a:rPr>
              <a:t>方式辦理)</a:t>
            </a:r>
            <a:endParaRPr sz="2400" b="1" dirty="0">
              <a:solidFill>
                <a:schemeClr val="dk1"/>
              </a:solidFill>
              <a:latin typeface="+mn-ea"/>
              <a:ea typeface="+mn-ea"/>
              <a:sym typeface="Arial"/>
            </a:endParaRPr>
          </a:p>
        </p:txBody>
      </p:sp>
      <p:sp>
        <p:nvSpPr>
          <p:cNvPr id="452" name="Google Shape;452;p24"/>
          <p:cNvSpPr/>
          <p:nvPr/>
        </p:nvSpPr>
        <p:spPr>
          <a:xfrm>
            <a:off x="642910" y="4714884"/>
            <a:ext cx="7858180" cy="13234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◆放榜後，未向錄取學校報到者，不用聲明放棄</a:t>
            </a:r>
            <a:endParaRPr sz="20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◆務必於</a:t>
            </a:r>
            <a:r>
              <a:rPr lang="zh-TW" sz="2000" b="1" dirty="0">
                <a:solidFill>
                  <a:srgbClr val="3333FF"/>
                </a:solidFill>
                <a:latin typeface="DFKai-SB"/>
                <a:ea typeface="DFKai-SB"/>
                <a:cs typeface="DFKai-SB"/>
                <a:sym typeface="DFKai-SB"/>
              </a:rPr>
              <a:t>簡章規定期限內辦理</a:t>
            </a:r>
            <a:r>
              <a:rPr lang="zh-TW" sz="20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，並取得錄取學校的</a:t>
            </a:r>
            <a:r>
              <a:rPr lang="zh-TW" sz="2000" b="1" dirty="0">
                <a:solidFill>
                  <a:srgbClr val="3333FF"/>
                </a:solidFill>
                <a:latin typeface="DFKai-SB"/>
                <a:ea typeface="DFKai-SB"/>
                <a:cs typeface="DFKai-SB"/>
                <a:sym typeface="DFKai-SB"/>
              </a:rPr>
              <a:t>書面同意</a:t>
            </a:r>
            <a:r>
              <a:rPr lang="zh-TW" sz="20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才算完成</a:t>
            </a:r>
            <a:endParaRPr sz="20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◆錄取學校發給書面同意書後，應再至</a:t>
            </a:r>
            <a:r>
              <a:rPr lang="zh-TW" sz="2000" b="1" dirty="0">
                <a:solidFill>
                  <a:srgbClr val="008000"/>
                </a:solidFill>
                <a:latin typeface="DFKai-SB"/>
                <a:ea typeface="DFKai-SB"/>
                <a:cs typeface="DFKai-SB"/>
                <a:sym typeface="DFKai-SB"/>
              </a:rPr>
              <a:t>適性入學資料管理平台</a:t>
            </a:r>
            <a:r>
              <a:rPr lang="zh-TW" sz="20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登錄，</a:t>
            </a:r>
            <a:endParaRPr sz="20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學生才能再報名後續入學管道招生</a:t>
            </a:r>
            <a:endParaRPr sz="20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  <p:extLst>
      <p:ext uri="{BB962C8B-B14F-4D97-AF65-F5344CB8AC3E}">
        <p14:creationId xmlns:p14="http://schemas.microsoft.com/office/powerpoint/2010/main" val="109028463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15616" y="1186830"/>
            <a:ext cx="4365388" cy="2160240"/>
          </a:xfrm>
          <a:prstGeom prst="ellips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111980" y="1851451"/>
            <a:ext cx="4286280" cy="830997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建議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1210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647700" y="857250"/>
            <a:ext cx="78486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聰明選擇學校</a:t>
            </a:r>
            <a:r>
              <a:rPr lang="en-US" altLang="zh-TW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科系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0AE6EDCF-8DBE-4498-AD2F-AD147868B781}"/>
              </a:ext>
            </a:extLst>
          </p:cNvPr>
          <p:cNvSpPr txBox="1"/>
          <p:nvPr/>
        </p:nvSpPr>
        <p:spPr>
          <a:xfrm>
            <a:off x="826031" y="3665574"/>
            <a:ext cx="7346369" cy="769441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瞭解課程</a:t>
            </a:r>
            <a:r>
              <a:rPr lang="en-US" altLang="zh-TW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—</a:t>
            </a: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別只看科系名稱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53649A63-5E8D-48D9-BB44-B329B27549F3}"/>
              </a:ext>
            </a:extLst>
          </p:cNvPr>
          <p:cNvSpPr txBox="1"/>
          <p:nvPr/>
        </p:nvSpPr>
        <p:spPr>
          <a:xfrm>
            <a:off x="826031" y="2279011"/>
            <a:ext cx="7346369" cy="769441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瞭解自己</a:t>
            </a:r>
            <a:r>
              <a:rPr lang="en-US" altLang="zh-TW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—</a:t>
            </a: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興趣能力和限制</a:t>
            </a:r>
          </a:p>
        </p:txBody>
      </p:sp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-21590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1" name="語音泡泡: 圓角矩形 10">
            <a:extLst>
              <a:ext uri="{FF2B5EF4-FFF2-40B4-BE49-F238E27FC236}">
                <a16:creationId xmlns="" xmlns:a16="http://schemas.microsoft.com/office/drawing/2014/main" id="{AFCF9492-AFA8-4C27-AA32-EAA8EDDE18FF}"/>
              </a:ext>
            </a:extLst>
          </p:cNvPr>
          <p:cNvSpPr/>
          <p:nvPr/>
        </p:nvSpPr>
        <p:spPr>
          <a:xfrm>
            <a:off x="3923928" y="1069205"/>
            <a:ext cx="2846005" cy="1014185"/>
          </a:xfrm>
          <a:prstGeom prst="wedgeRoundRectCallout">
            <a:avLst>
              <a:gd name="adj1" fmla="val -65041"/>
              <a:gd name="adj2" fmla="val 88528"/>
              <a:gd name="adj3" fmla="val 16667"/>
            </a:avLst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生理層面</a:t>
            </a:r>
            <a:endParaRPr lang="en-US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心理層面</a:t>
            </a:r>
            <a:endParaRPr lang="en-US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學習習慣、態度、方法</a:t>
            </a:r>
            <a:endParaRPr lang="zh-TW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語音泡泡: 圓角矩形 12">
            <a:extLst>
              <a:ext uri="{FF2B5EF4-FFF2-40B4-BE49-F238E27FC236}">
                <a16:creationId xmlns="" xmlns:a16="http://schemas.microsoft.com/office/drawing/2014/main" id="{ACEFFA61-A03F-426F-B1E1-B60A31DB82B3}"/>
              </a:ext>
            </a:extLst>
          </p:cNvPr>
          <p:cNvSpPr/>
          <p:nvPr/>
        </p:nvSpPr>
        <p:spPr>
          <a:xfrm>
            <a:off x="4861857" y="4406069"/>
            <a:ext cx="3034452" cy="1808381"/>
          </a:xfrm>
          <a:prstGeom prst="wedgeRoundRectCallout">
            <a:avLst>
              <a:gd name="adj1" fmla="val -85867"/>
              <a:gd name="adj2" fmla="val -54962"/>
              <a:gd name="adj3" fmla="val 16667"/>
            </a:avLst>
          </a:prstGeom>
          <a:solidFill>
            <a:srgbClr val="FFFFCC"/>
          </a:solidFill>
          <a:ln>
            <a:noFill/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資訊</a:t>
            </a:r>
            <a:r>
              <a:rPr lang="en-US" altLang="zh-TW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VS.</a:t>
            </a:r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資料處理</a:t>
            </a:r>
            <a:endParaRPr lang="en-US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建築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VS.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室內空間設計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多媒體設計</a:t>
            </a:r>
            <a:r>
              <a:rPr lang="en-US" altLang="zh-TW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VS.</a:t>
            </a:r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多媒體動畫</a:t>
            </a:r>
            <a:endParaRPr lang="en-US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廣告設計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VS.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圖文傳播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餐飲管理</a:t>
            </a:r>
            <a:r>
              <a:rPr lang="en-US" altLang="zh-TW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VS.</a:t>
            </a:r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食品加工</a:t>
            </a:r>
            <a:endParaRPr lang="en-US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機電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VS.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cs typeface="Times New Roman" panose="02020603050405020304" pitchFamily="18" charset="0"/>
              </a:rPr>
              <a:t>控制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5431171C-F175-4613-9348-91B94CA57082}"/>
              </a:ext>
            </a:extLst>
          </p:cNvPr>
          <p:cNvSpPr txBox="1"/>
          <p:nvPr/>
        </p:nvSpPr>
        <p:spPr>
          <a:xfrm>
            <a:off x="826031" y="5052137"/>
            <a:ext cx="7346369" cy="769441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瞭解科系</a:t>
            </a:r>
            <a:r>
              <a:rPr lang="en-US" altLang="zh-TW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—</a:t>
            </a: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與產業需求連結</a:t>
            </a:r>
          </a:p>
        </p:txBody>
      </p:sp>
      <p:sp>
        <p:nvSpPr>
          <p:cNvPr id="3" name="語音泡泡: 橢圓形 2">
            <a:extLst>
              <a:ext uri="{FF2B5EF4-FFF2-40B4-BE49-F238E27FC236}">
                <a16:creationId xmlns="" xmlns:a16="http://schemas.microsoft.com/office/drawing/2014/main" id="{84057A4A-4ECD-427B-9BEA-E7727428B226}"/>
              </a:ext>
            </a:extLst>
          </p:cNvPr>
          <p:cNvSpPr/>
          <p:nvPr/>
        </p:nvSpPr>
        <p:spPr>
          <a:xfrm>
            <a:off x="1187624" y="4293096"/>
            <a:ext cx="2449554" cy="721986"/>
          </a:xfrm>
          <a:prstGeom prst="wedgeEllipseCallout">
            <a:avLst>
              <a:gd name="adj1" fmla="val 77077"/>
              <a:gd name="adj2" fmla="val 84486"/>
            </a:avLst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網紅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、經紀人、</a:t>
            </a:r>
            <a:r>
              <a:rPr lang="en-US" altLang="zh-TW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youtuber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="" xmlns:a16="http://schemas.microsoft.com/office/drawing/2014/main" id="{828BCC67-4C00-4A94-AC61-87ABCC51E546}"/>
              </a:ext>
            </a:extLst>
          </p:cNvPr>
          <p:cNvGrpSpPr/>
          <p:nvPr/>
        </p:nvGrpSpPr>
        <p:grpSpPr>
          <a:xfrm>
            <a:off x="4932040" y="2207785"/>
            <a:ext cx="3396318" cy="2376264"/>
            <a:chOff x="1175682" y="836712"/>
            <a:chExt cx="3396318" cy="2376264"/>
          </a:xfrm>
        </p:grpSpPr>
        <p:sp>
          <p:nvSpPr>
            <p:cNvPr id="21" name="語音泡泡: 橢圓形 20">
              <a:extLst>
                <a:ext uri="{FF2B5EF4-FFF2-40B4-BE49-F238E27FC236}">
                  <a16:creationId xmlns="" xmlns:a16="http://schemas.microsoft.com/office/drawing/2014/main" id="{C02AAB81-7E23-4164-BEA2-12A874322FEF}"/>
                </a:ext>
              </a:extLst>
            </p:cNvPr>
            <p:cNvSpPr/>
            <p:nvPr/>
          </p:nvSpPr>
          <p:spPr>
            <a:xfrm>
              <a:off x="1175682" y="836712"/>
              <a:ext cx="3396318" cy="2376264"/>
            </a:xfrm>
            <a:prstGeom prst="wedgeEllipseCallout">
              <a:avLst>
                <a:gd name="adj1" fmla="val -57025"/>
                <a:gd name="adj2" fmla="val 76621"/>
              </a:avLst>
            </a:prstGeom>
            <a:solidFill>
              <a:srgbClr val="CCFFCC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2" name="群組 21">
              <a:extLst>
                <a:ext uri="{FF2B5EF4-FFF2-40B4-BE49-F238E27FC236}">
                  <a16:creationId xmlns="" xmlns:a16="http://schemas.microsoft.com/office/drawing/2014/main" id="{134FF79D-A430-4041-9841-D4A1C34AD9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79738" y="1268765"/>
              <a:ext cx="2463017" cy="1543322"/>
              <a:chOff x="2044941" y="1268760"/>
              <a:chExt cx="3518594" cy="2204745"/>
            </a:xfrm>
          </p:grpSpPr>
          <p:sp>
            <p:nvSpPr>
              <p:cNvPr id="23" name="object 3">
                <a:extLst>
                  <a:ext uri="{FF2B5EF4-FFF2-40B4-BE49-F238E27FC236}">
                    <a16:creationId xmlns="" xmlns:a16="http://schemas.microsoft.com/office/drawing/2014/main" id="{9355D0FE-83D5-45D0-8AB2-2D639936E776}"/>
                  </a:ext>
                </a:extLst>
              </p:cNvPr>
              <p:cNvSpPr/>
              <p:nvPr/>
            </p:nvSpPr>
            <p:spPr>
              <a:xfrm>
                <a:off x="2044941" y="1268760"/>
                <a:ext cx="1938681" cy="2204745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文字方塊 23">
                <a:extLst>
                  <a:ext uri="{FF2B5EF4-FFF2-40B4-BE49-F238E27FC236}">
                    <a16:creationId xmlns="" xmlns:a16="http://schemas.microsoft.com/office/drawing/2014/main" id="{9CFAC438-4B4C-4045-9ABE-848F08EB30D6}"/>
                  </a:ext>
                </a:extLst>
              </p:cNvPr>
              <p:cNvSpPr txBox="1"/>
              <p:nvPr/>
            </p:nvSpPr>
            <p:spPr>
              <a:xfrm>
                <a:off x="3983620" y="1432256"/>
                <a:ext cx="1575909" cy="483648"/>
              </a:xfrm>
              <a:prstGeom prst="rect">
                <a:avLst/>
              </a:prstGeom>
              <a:solidFill>
                <a:srgbClr val="CC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機身結構：</a:t>
                </a:r>
                <a:endParaRPr lang="en-US" altLang="zh-TW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機械群</a:t>
                </a:r>
              </a:p>
            </p:txBody>
          </p:sp>
          <p:sp>
            <p:nvSpPr>
              <p:cNvPr id="25" name="文字方塊 24">
                <a:extLst>
                  <a:ext uri="{FF2B5EF4-FFF2-40B4-BE49-F238E27FC236}">
                    <a16:creationId xmlns="" xmlns:a16="http://schemas.microsoft.com/office/drawing/2014/main" id="{7190B90D-2C9E-4743-986D-B9B92FC0034D}"/>
                  </a:ext>
                </a:extLst>
              </p:cNvPr>
              <p:cNvSpPr txBox="1"/>
              <p:nvPr/>
            </p:nvSpPr>
            <p:spPr>
              <a:xfrm>
                <a:off x="3987624" y="1965710"/>
                <a:ext cx="1575911" cy="835392"/>
              </a:xfrm>
              <a:prstGeom prst="rect">
                <a:avLst/>
              </a:prstGeom>
              <a:solidFill>
                <a:srgbClr val="CC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800" b="1" spc="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App</a:t>
                </a:r>
                <a:r>
                  <a:rPr lang="zh-TW" altLang="en-US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、數位內容</a:t>
                </a:r>
              </a:p>
              <a:p>
                <a:r>
                  <a:rPr lang="zh-TW" altLang="en-US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  <a:cs typeface="IPAmjMincho"/>
                  </a:rPr>
                  <a:t>電機電子群</a:t>
                </a:r>
                <a:r>
                  <a:rPr lang="en-US" altLang="zh-TW" sz="800" b="1" spc="2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  <a:cs typeface="UKIJ CJK"/>
                  </a:rPr>
                  <a:t>-</a:t>
                </a:r>
                <a:r>
                  <a:rPr lang="zh-TW" altLang="en-US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  <a:cs typeface="IPAmjMincho"/>
                  </a:rPr>
                  <a:t>資訊科</a:t>
                </a:r>
              </a:p>
              <a:p>
                <a:r>
                  <a:rPr lang="zh-TW" altLang="en-US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  <a:cs typeface="IPAmjMincho"/>
                  </a:rPr>
                  <a:t>商管群</a:t>
                </a:r>
                <a:r>
                  <a:rPr lang="en-US" altLang="zh-TW" sz="800" b="1" spc="2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  <a:cs typeface="UKIJ CJK"/>
                  </a:rPr>
                  <a:t>-</a:t>
                </a:r>
                <a:r>
                  <a:rPr lang="zh-TW" altLang="en-US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  <a:cs typeface="IPAmjMincho"/>
                  </a:rPr>
                  <a:t>資料處理科</a:t>
                </a:r>
              </a:p>
              <a:p>
                <a:r>
                  <a:rPr lang="zh-TW" altLang="en-US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  <a:cs typeface="IPAmjMincho"/>
                  </a:rPr>
                  <a:t>設計群</a:t>
                </a:r>
                <a:r>
                  <a:rPr lang="en-US" altLang="zh-TW" sz="800" b="1" spc="2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  <a:cs typeface="UKIJ CJK"/>
                  </a:rPr>
                  <a:t>-</a:t>
                </a:r>
                <a:r>
                  <a:rPr lang="zh-TW" altLang="en-US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  <a:cs typeface="IPAmjMincho"/>
                  </a:rPr>
                  <a:t>廣告設計科</a:t>
                </a:r>
                <a:endParaRPr lang="zh-TW" altLang="en-US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6" name="文字方塊 25">
                <a:extLst>
                  <a:ext uri="{FF2B5EF4-FFF2-40B4-BE49-F238E27FC236}">
                    <a16:creationId xmlns="" xmlns:a16="http://schemas.microsoft.com/office/drawing/2014/main" id="{4E40ACAF-BC13-4017-934A-81588A44438A}"/>
                  </a:ext>
                </a:extLst>
              </p:cNvPr>
              <p:cNvSpPr txBox="1"/>
              <p:nvPr/>
            </p:nvSpPr>
            <p:spPr>
              <a:xfrm>
                <a:off x="3988566" y="2850908"/>
                <a:ext cx="1570964" cy="483648"/>
              </a:xfrm>
              <a:prstGeom prst="rect">
                <a:avLst/>
              </a:prstGeom>
              <a:solidFill>
                <a:srgbClr val="CC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電路系統：</a:t>
                </a:r>
                <a:endParaRPr lang="en-US" altLang="zh-TW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電機電子群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500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1" grpId="0" animBg="1"/>
      <p:bldP spid="13" grpId="0" animBg="1"/>
      <p:bldP spid="10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/>
          </p:cNvSpPr>
          <p:nvPr/>
        </p:nvSpPr>
        <p:spPr bwMode="auto">
          <a:xfrm>
            <a:off x="1403648" y="623826"/>
            <a:ext cx="6086669" cy="1447851"/>
          </a:xfrm>
          <a:prstGeom prst="rect">
            <a:avLst/>
          </a:prstGeom>
          <a:solidFill>
            <a:srgbClr val="FFCCFF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itchFamily="18" charset="0"/>
              </a:rPr>
              <a:t>        </a:t>
            </a:r>
            <a:r>
              <a:rPr lang="zh-TW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itchFamily="18" charset="0"/>
              </a:rPr>
              <a:t>分離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itchFamily="18" charset="0"/>
              </a:rPr>
              <a:t>，   </a:t>
            </a:r>
            <a:r>
              <a:rPr lang="zh-TW" alt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itchFamily="18" charset="0"/>
              </a:rPr>
              <a:t>      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zh-TW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Times New Roman" pitchFamily="18" charset="0"/>
              </a:rPr>
              <a:t>入學</a:t>
            </a:r>
            <a:endParaRPr lang="en-US" altLang="zh-TW" sz="3600" b="1" dirty="0"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zh-TW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考試→取得成績證明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招生→取得入學資格</a:t>
            </a:r>
            <a:endParaRPr lang="zh-TW" altLang="en-US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2" name="群組 14"/>
          <p:cNvGrpSpPr/>
          <p:nvPr/>
        </p:nvGrpSpPr>
        <p:grpSpPr>
          <a:xfrm>
            <a:off x="500034" y="2071678"/>
            <a:ext cx="8143932" cy="4357718"/>
            <a:chOff x="0" y="5143512"/>
            <a:chExt cx="4429124" cy="1571636"/>
          </a:xfrm>
        </p:grpSpPr>
        <p:sp>
          <p:nvSpPr>
            <p:cNvPr id="9" name="爆炸 2 8"/>
            <p:cNvSpPr/>
            <p:nvPr/>
          </p:nvSpPr>
          <p:spPr>
            <a:xfrm>
              <a:off x="0" y="5143512"/>
              <a:ext cx="4429124" cy="1571636"/>
            </a:xfrm>
            <a:prstGeom prst="irregularSeal2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Rectangle 4"/>
            <p:cNvSpPr txBox="1">
              <a:spLocks/>
            </p:cNvSpPr>
            <p:nvPr/>
          </p:nvSpPr>
          <p:spPr bwMode="auto">
            <a:xfrm>
              <a:off x="995291" y="5633038"/>
              <a:ext cx="2500330" cy="5538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defRPr/>
              </a:pPr>
              <a:r>
                <a:rPr lang="zh-TW" altLang="en-US" sz="3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只參加國中教育會考</a:t>
              </a:r>
              <a:endParaRPr lang="en-US" altLang="zh-TW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  <a:p>
              <a:pPr eaLnBrk="0" hangingPunct="0">
                <a:defRPr/>
              </a:pPr>
              <a:r>
                <a:rPr lang="zh-TW" altLang="en-US" sz="3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並不意謂就有學校唸</a:t>
              </a:r>
            </a:p>
          </p:txBody>
        </p:sp>
      </p:grpSp>
      <p:sp>
        <p:nvSpPr>
          <p:cNvPr id="4" name="匾額 3"/>
          <p:cNvSpPr/>
          <p:nvPr/>
        </p:nvSpPr>
        <p:spPr>
          <a:xfrm rot="-600000">
            <a:off x="1719873" y="858099"/>
            <a:ext cx="561662" cy="608468"/>
          </a:xfrm>
          <a:prstGeom prst="plaque">
            <a:avLst/>
          </a:prstGeom>
          <a:solidFill>
            <a:srgbClr val="CCFFCC"/>
          </a:solidFill>
          <a:ln w="5080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考</a:t>
            </a:r>
            <a:endParaRPr lang="zh-TW" altLang="en-US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匾額 6"/>
          <p:cNvSpPr/>
          <p:nvPr/>
        </p:nvSpPr>
        <p:spPr>
          <a:xfrm rot="600000">
            <a:off x="2531925" y="858099"/>
            <a:ext cx="561662" cy="608468"/>
          </a:xfrm>
          <a:prstGeom prst="plaque">
            <a:avLst/>
          </a:prstGeom>
          <a:solidFill>
            <a:srgbClr val="CCECFF"/>
          </a:solidFill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招</a:t>
            </a:r>
            <a:endParaRPr lang="zh-TW" altLang="en-US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" name="流程圖: 替代處理程序 4"/>
          <p:cNvSpPr/>
          <p:nvPr/>
        </p:nvSpPr>
        <p:spPr>
          <a:xfrm>
            <a:off x="4630259" y="934647"/>
            <a:ext cx="1152128" cy="576064"/>
          </a:xfrm>
          <a:prstGeom prst="flowChartAlternateProcess">
            <a:avLst/>
          </a:prstGeom>
          <a:solidFill>
            <a:srgbClr val="FFCCCC"/>
          </a:solidFill>
          <a:ln w="508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多元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398267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8977121" y="6595490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4" name="群組 23">
            <a:extLst>
              <a:ext uri="{FF2B5EF4-FFF2-40B4-BE49-F238E27FC236}">
                <a16:creationId xmlns="" xmlns:a16="http://schemas.microsoft.com/office/drawing/2014/main" id="{BE69EE2C-2BB9-4E3D-8702-316A77FB4870}"/>
              </a:ext>
            </a:extLst>
          </p:cNvPr>
          <p:cNvGrpSpPr/>
          <p:nvPr/>
        </p:nvGrpSpPr>
        <p:grpSpPr>
          <a:xfrm>
            <a:off x="971600" y="1540763"/>
            <a:ext cx="7200800" cy="4912573"/>
            <a:chOff x="971600" y="1540763"/>
            <a:chExt cx="7200800" cy="4912573"/>
          </a:xfrm>
        </p:grpSpPr>
        <p:grpSp>
          <p:nvGrpSpPr>
            <p:cNvPr id="2" name="object 2"/>
            <p:cNvGrpSpPr/>
            <p:nvPr/>
          </p:nvGrpSpPr>
          <p:grpSpPr>
            <a:xfrm>
              <a:off x="971600" y="1540763"/>
              <a:ext cx="7200800" cy="4912573"/>
              <a:chOff x="342900" y="1540763"/>
              <a:chExt cx="8453628" cy="5257799"/>
            </a:xfrm>
          </p:grpSpPr>
          <p:pic>
            <p:nvPicPr>
              <p:cNvPr id="3" name="object 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42900" y="1540763"/>
                <a:ext cx="8453628" cy="1024127"/>
              </a:xfrm>
              <a:prstGeom prst="rect">
                <a:avLst/>
              </a:prstGeom>
            </p:spPr>
          </p:pic>
          <p:pic>
            <p:nvPicPr>
              <p:cNvPr id="5" name="object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42900" y="2601467"/>
                <a:ext cx="8453628" cy="1014984"/>
              </a:xfrm>
              <a:prstGeom prst="rect">
                <a:avLst/>
              </a:prstGeom>
            </p:spPr>
          </p:pic>
          <p:pic>
            <p:nvPicPr>
              <p:cNvPr id="7" name="object 7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42900" y="3657599"/>
                <a:ext cx="8453628" cy="1019556"/>
              </a:xfrm>
              <a:prstGeom prst="rect">
                <a:avLst/>
              </a:prstGeom>
            </p:spPr>
          </p:pic>
          <p:pic>
            <p:nvPicPr>
              <p:cNvPr id="9" name="object 9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42900" y="4718303"/>
                <a:ext cx="8453628" cy="1014984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42900" y="5774434"/>
                <a:ext cx="8453628" cy="1024128"/>
              </a:xfrm>
              <a:prstGeom prst="rect">
                <a:avLst/>
              </a:prstGeom>
            </p:spPr>
          </p:pic>
        </p:grpSp>
        <p:sp>
          <p:nvSpPr>
            <p:cNvPr id="13" name="object 13"/>
            <p:cNvSpPr txBox="1"/>
            <p:nvPr/>
          </p:nvSpPr>
          <p:spPr>
            <a:xfrm>
              <a:off x="1718307" y="1758083"/>
              <a:ext cx="5556885" cy="5052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" algn="ctr">
                <a:lnSpc>
                  <a:spcPct val="100000"/>
                </a:lnSpc>
                <a:spcBef>
                  <a:spcPts val="100"/>
                </a:spcBef>
              </a:pPr>
              <a:r>
                <a:rPr lang="zh-TW" altLang="en-US" sz="3200" b="1" spc="5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表現最好的科目是哪一科</a:t>
              </a:r>
              <a:r>
                <a:rPr sz="3200" b="1" spc="60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" name="object 13">
              <a:extLst>
                <a:ext uri="{FF2B5EF4-FFF2-40B4-BE49-F238E27FC236}">
                  <a16:creationId xmlns="" xmlns:a16="http://schemas.microsoft.com/office/drawing/2014/main" id="{DE2634C2-E3C7-42C7-ADFC-30814C378A21}"/>
                </a:ext>
              </a:extLst>
            </p:cNvPr>
            <p:cNvSpPr txBox="1"/>
            <p:nvPr/>
          </p:nvSpPr>
          <p:spPr>
            <a:xfrm>
              <a:off x="1717321" y="2244335"/>
              <a:ext cx="5556885" cy="11503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1270" algn="ctr">
                <a:lnSpc>
                  <a:spcPct val="231400"/>
                </a:lnSpc>
                <a:spcBef>
                  <a:spcPts val="0"/>
                </a:spcBef>
              </a:pPr>
              <a:r>
                <a:rPr lang="zh-TW" alt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做什麼事情最投入</a:t>
              </a:r>
              <a:r>
                <a:rPr sz="3200" b="1" spc="6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object 13">
              <a:extLst>
                <a:ext uri="{FF2B5EF4-FFF2-40B4-BE49-F238E27FC236}">
                  <a16:creationId xmlns="" xmlns:a16="http://schemas.microsoft.com/office/drawing/2014/main" id="{FFB96FF6-BD7F-4FBF-9146-0C1FC2725157}"/>
                </a:ext>
              </a:extLst>
            </p:cNvPr>
            <p:cNvSpPr txBox="1"/>
            <p:nvPr/>
          </p:nvSpPr>
          <p:spPr>
            <a:xfrm>
              <a:off x="1717321" y="3231122"/>
              <a:ext cx="5556885" cy="11503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1270" algn="ctr">
                <a:lnSpc>
                  <a:spcPct val="231400"/>
                </a:lnSpc>
                <a:spcBef>
                  <a:spcPts val="300"/>
                </a:spcBef>
              </a:pPr>
              <a:r>
                <a:rPr lang="zh-TW" altLang="en-US" sz="32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平時或假日最常做什麼</a:t>
              </a:r>
              <a:r>
                <a:rPr lang="en-US" altLang="zh-TW" sz="3200" b="1" spc="45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lang="zh-TW" alt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" name="object 13">
              <a:extLst>
                <a:ext uri="{FF2B5EF4-FFF2-40B4-BE49-F238E27FC236}">
                  <a16:creationId xmlns="" xmlns:a16="http://schemas.microsoft.com/office/drawing/2014/main" id="{916CA370-E682-47F2-9455-8158D2A1EED3}"/>
                </a:ext>
              </a:extLst>
            </p:cNvPr>
            <p:cNvSpPr txBox="1"/>
            <p:nvPr/>
          </p:nvSpPr>
          <p:spPr>
            <a:xfrm>
              <a:off x="1728944" y="4222180"/>
              <a:ext cx="5556885" cy="11503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1270" algn="ctr">
                <a:lnSpc>
                  <a:spcPct val="231400"/>
                </a:lnSpc>
                <a:spcBef>
                  <a:spcPts val="300"/>
                </a:spcBef>
              </a:pPr>
              <a:r>
                <a:rPr lang="zh-TW" alt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最常和家人、朋友做什麼</a:t>
              </a:r>
              <a:r>
                <a:rPr lang="en-US" altLang="zh-TW" sz="3200" b="1" spc="6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object 13">
              <a:extLst>
                <a:ext uri="{FF2B5EF4-FFF2-40B4-BE49-F238E27FC236}">
                  <a16:creationId xmlns="" xmlns:a16="http://schemas.microsoft.com/office/drawing/2014/main" id="{43D5FDEE-D6AB-4CB0-8BBE-04F432F5637F}"/>
                </a:ext>
              </a:extLst>
            </p:cNvPr>
            <p:cNvSpPr txBox="1"/>
            <p:nvPr/>
          </p:nvSpPr>
          <p:spPr>
            <a:xfrm>
              <a:off x="1728943" y="5722260"/>
              <a:ext cx="5556885" cy="5052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" algn="ctr">
                <a:lnSpc>
                  <a:spcPct val="100000"/>
                </a:lnSpc>
                <a:spcBef>
                  <a:spcPts val="5"/>
                </a:spcBef>
              </a:pPr>
              <a:r>
                <a:rPr lang="zh-TW" altLang="en-US" sz="32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未來最想從事的工作</a:t>
              </a:r>
              <a:r>
                <a:rPr lang="en-US" altLang="zh-TW" sz="3200" b="1" spc="60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lang="zh-TW" alt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內容版面配置區 2">
            <a:extLst>
              <a:ext uri="{FF2B5EF4-FFF2-40B4-BE49-F238E27FC236}">
                <a16:creationId xmlns="" xmlns:a16="http://schemas.microsoft.com/office/drawing/2014/main" id="{1EE4D246-55D3-402A-A6EA-CF4B3D1B92AF}"/>
              </a:ext>
            </a:extLst>
          </p:cNvPr>
          <p:cNvSpPr txBox="1">
            <a:spLocks/>
          </p:cNvSpPr>
          <p:nvPr/>
        </p:nvSpPr>
        <p:spPr bwMode="auto">
          <a:xfrm>
            <a:off x="385762" y="461189"/>
            <a:ext cx="837247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algn="ctr">
              <a:spcBef>
                <a:spcPts val="600"/>
              </a:spcBef>
              <a:buFontTx/>
              <a:buNone/>
              <a:defRPr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動動腦、想一想？</a:t>
            </a:r>
            <a:endParaRPr lang="en-US" altLang="zh-TW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5744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026" name="AutoShape 2" descr="ãStephen Curryçåç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" name="群組 21"/>
          <p:cNvGrpSpPr/>
          <p:nvPr/>
        </p:nvGrpSpPr>
        <p:grpSpPr>
          <a:xfrm>
            <a:off x="460375" y="243938"/>
            <a:ext cx="8288089" cy="861774"/>
            <a:chOff x="857223" y="243938"/>
            <a:chExt cx="7429553" cy="861774"/>
          </a:xfrm>
        </p:grpSpPr>
        <p:sp>
          <p:nvSpPr>
            <p:cNvPr id="2" name="矩形 10"/>
            <p:cNvSpPr>
              <a:spLocks noChangeArrowheads="1"/>
            </p:cNvSpPr>
            <p:nvPr/>
          </p:nvSpPr>
          <p:spPr bwMode="auto">
            <a:xfrm>
              <a:off x="857223" y="428604"/>
              <a:ext cx="742955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孰悉自己的</a:t>
              </a:r>
              <a:r>
                <a:rPr lang="zh-TW" altLang="en-US" sz="2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優點</a:t>
              </a:r>
              <a:r>
                <a:rPr lang="zh-TW" alt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，並懂得</a:t>
              </a:r>
              <a:r>
                <a:rPr lang="zh-TW" altLang="en-US" sz="2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發揮</a:t>
              </a:r>
              <a:r>
                <a:rPr lang="zh-TW" altLang="en-US" sz="2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，       </a:t>
              </a:r>
              <a:r>
                <a:rPr lang="zh-TW" alt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就能創造奇蹟</a:t>
              </a:r>
            </a:p>
          </p:txBody>
        </p:sp>
        <p:sp>
          <p:nvSpPr>
            <p:cNvPr id="7" name="矩形 10"/>
            <p:cNvSpPr>
              <a:spLocks noChangeArrowheads="1"/>
            </p:cNvSpPr>
            <p:nvPr/>
          </p:nvSpPr>
          <p:spPr bwMode="auto">
            <a:xfrm>
              <a:off x="5215394" y="243938"/>
              <a:ext cx="928694" cy="861774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6000"/>
                </a:lnSpc>
                <a:defRPr/>
              </a:pPr>
              <a:r>
                <a:rPr lang="zh-TW" altLang="en-US" sz="6000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你</a:t>
              </a:r>
              <a:endPara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028" name="AutoShape 4" descr="ãè¬éæ­¦ çåç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883586" y="1394195"/>
            <a:ext cx="4438577" cy="3247270"/>
            <a:chOff x="152400" y="1034582"/>
            <a:chExt cx="4438577" cy="3247270"/>
          </a:xfrm>
        </p:grpSpPr>
        <p:grpSp>
          <p:nvGrpSpPr>
            <p:cNvPr id="13" name="群組 20"/>
            <p:cNvGrpSpPr/>
            <p:nvPr/>
          </p:nvGrpSpPr>
          <p:grpSpPr>
            <a:xfrm>
              <a:off x="152400" y="2697629"/>
              <a:ext cx="2214578" cy="1584223"/>
              <a:chOff x="1000100" y="2428868"/>
              <a:chExt cx="1770036" cy="1300163"/>
            </a:xfrm>
          </p:grpSpPr>
          <p:pic>
            <p:nvPicPr>
              <p:cNvPr id="18" name="圖片 17" descr="下載 (1)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00100" y="2428868"/>
                <a:ext cx="1757363" cy="1300163"/>
              </a:xfrm>
              <a:prstGeom prst="rect">
                <a:avLst/>
              </a:prstGeom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00100" y="3428999"/>
                <a:ext cx="1770036" cy="252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1400" b="1" dirty="0">
                    <a:solidFill>
                      <a:srgbClr val="CC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律師</a:t>
                </a:r>
                <a:r>
                  <a:rPr lang="en-US" altLang="zh-TW" sz="1400" b="1" dirty="0">
                    <a:solidFill>
                      <a:srgbClr val="CC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&amp;</a:t>
                </a:r>
                <a:r>
                  <a:rPr lang="zh-TW" altLang="en-US" sz="1400" b="1" dirty="0">
                    <a:solidFill>
                      <a:srgbClr val="CC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主持人謝震武</a:t>
                </a:r>
              </a:p>
            </p:txBody>
          </p:sp>
        </p:grpSp>
        <p:grpSp>
          <p:nvGrpSpPr>
            <p:cNvPr id="14" name="群組 24"/>
            <p:cNvGrpSpPr/>
            <p:nvPr/>
          </p:nvGrpSpPr>
          <p:grpSpPr>
            <a:xfrm>
              <a:off x="2400224" y="1034582"/>
              <a:ext cx="2190753" cy="1643065"/>
              <a:chOff x="5072065" y="2500306"/>
              <a:chExt cx="2190753" cy="1643065"/>
            </a:xfrm>
          </p:grpSpPr>
          <p:pic>
            <p:nvPicPr>
              <p:cNvPr id="23" name="圖片 22" descr="下載 (2)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2065" y="2500306"/>
                <a:ext cx="2190753" cy="1643065"/>
              </a:xfrm>
              <a:prstGeom prst="rect">
                <a:avLst/>
              </a:prstGeom>
            </p:spPr>
          </p:pic>
          <p:sp>
            <p:nvSpPr>
              <p:cNvPr id="24" name="矩形 23"/>
              <p:cNvSpPr/>
              <p:nvPr/>
            </p:nvSpPr>
            <p:spPr>
              <a:xfrm>
                <a:off x="5072066" y="3786190"/>
                <a:ext cx="214314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1400" b="1" dirty="0">
                    <a:solidFill>
                      <a:srgbClr val="CC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台灣首富郭台銘</a:t>
                </a:r>
              </a:p>
            </p:txBody>
          </p:sp>
        </p:grpSp>
      </p:grpSp>
      <p:grpSp>
        <p:nvGrpSpPr>
          <p:cNvPr id="9" name="群組 8"/>
          <p:cNvGrpSpPr/>
          <p:nvPr/>
        </p:nvGrpSpPr>
        <p:grpSpPr>
          <a:xfrm>
            <a:off x="1030771" y="2088915"/>
            <a:ext cx="7493517" cy="4255011"/>
            <a:chOff x="1030771" y="2088915"/>
            <a:chExt cx="7493517" cy="4255011"/>
          </a:xfrm>
        </p:grpSpPr>
        <p:grpSp>
          <p:nvGrpSpPr>
            <p:cNvPr id="4" name="群組 3"/>
            <p:cNvGrpSpPr/>
            <p:nvPr/>
          </p:nvGrpSpPr>
          <p:grpSpPr>
            <a:xfrm>
              <a:off x="1030771" y="4964579"/>
              <a:ext cx="2388755" cy="1379347"/>
              <a:chOff x="925070" y="4714884"/>
              <a:chExt cx="2388755" cy="1379347"/>
            </a:xfrm>
          </p:grpSpPr>
          <p:pic>
            <p:nvPicPr>
              <p:cNvPr id="17" name="圖片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070" y="4714884"/>
                <a:ext cx="2361046" cy="1379347"/>
              </a:xfrm>
              <a:prstGeom prst="rect">
                <a:avLst/>
              </a:prstGeom>
            </p:spPr>
          </p:pic>
          <p:sp>
            <p:nvSpPr>
              <p:cNvPr id="26" name="矩形 25"/>
              <p:cNvSpPr/>
              <p:nvPr/>
            </p:nvSpPr>
            <p:spPr>
              <a:xfrm>
                <a:off x="2018821" y="5418200"/>
                <a:ext cx="129500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TW" altLang="en-US" sz="1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世界技能競賽</a:t>
                </a:r>
                <a:endParaRPr lang="zh-TW" altLang="en-US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3449041" y="3541927"/>
              <a:ext cx="2357734" cy="1413821"/>
              <a:chOff x="6222258" y="4706121"/>
              <a:chExt cx="2357734" cy="1413821"/>
            </a:xfrm>
          </p:grpSpPr>
          <p:pic>
            <p:nvPicPr>
              <p:cNvPr id="22" name="圖片 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2258" y="4706121"/>
                <a:ext cx="2357734" cy="1371298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/>
            </p:nvSpPr>
            <p:spPr>
              <a:xfrm>
                <a:off x="6286512" y="5812165"/>
                <a:ext cx="217171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1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世界麵包冠軍</a:t>
                </a:r>
                <a:r>
                  <a:rPr lang="zh-TW" altLang="en-US" sz="1400" b="1" dirty="0" smtClean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吳寶春</a:t>
                </a:r>
                <a:endParaRPr lang="zh-TW" altLang="en-US" sz="1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xmlns="" id="{8E9F0907-5E1A-4E20-A178-0545DFDFFF17}"/>
                </a:ext>
              </a:extLst>
            </p:cNvPr>
            <p:cNvGrpSpPr/>
            <p:nvPr/>
          </p:nvGrpSpPr>
          <p:grpSpPr>
            <a:xfrm>
              <a:off x="5868144" y="2088915"/>
              <a:ext cx="2656144" cy="1388178"/>
              <a:chOff x="617980" y="4713921"/>
              <a:chExt cx="2621627" cy="1388178"/>
            </a:xfrm>
          </p:grpSpPr>
          <p:pic>
            <p:nvPicPr>
              <p:cNvPr id="27" name="圖片 26">
                <a:extLst>
                  <a:ext uri="{FF2B5EF4-FFF2-40B4-BE49-F238E27FC236}">
                    <a16:creationId xmlns:a16="http://schemas.microsoft.com/office/drawing/2014/main" xmlns="" id="{E76133B9-58AC-4E51-A903-AAFD2DD07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980" y="4713921"/>
                <a:ext cx="2621627" cy="1388178"/>
              </a:xfrm>
              <a:prstGeom prst="rect">
                <a:avLst/>
              </a:prstGeom>
              <a:ln w="25400">
                <a:solidFill>
                  <a:srgbClr val="008000"/>
                </a:solidFill>
              </a:ln>
            </p:spPr>
          </p:pic>
          <p:sp>
            <p:nvSpPr>
              <p:cNvPr id="28" name="矩形 27"/>
              <p:cNvSpPr/>
              <p:nvPr/>
            </p:nvSpPr>
            <p:spPr>
              <a:xfrm>
                <a:off x="678628" y="5689061"/>
                <a:ext cx="250033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世界麵包冠軍陳永信</a:t>
                </a:r>
              </a:p>
            </p:txBody>
          </p:sp>
        </p:grpSp>
      </p:grpSp>
      <p:grpSp>
        <p:nvGrpSpPr>
          <p:cNvPr id="10" name="群組 9"/>
          <p:cNvGrpSpPr/>
          <p:nvPr/>
        </p:nvGrpSpPr>
        <p:grpSpPr>
          <a:xfrm>
            <a:off x="3769360" y="3789040"/>
            <a:ext cx="4754928" cy="2810982"/>
            <a:chOff x="3993536" y="3958906"/>
            <a:chExt cx="4754928" cy="2810982"/>
          </a:xfrm>
        </p:grpSpPr>
        <p:grpSp>
          <p:nvGrpSpPr>
            <p:cNvPr id="5" name="群組 12"/>
            <p:cNvGrpSpPr/>
            <p:nvPr/>
          </p:nvGrpSpPr>
          <p:grpSpPr>
            <a:xfrm>
              <a:off x="3993536" y="5398590"/>
              <a:ext cx="2364638" cy="1371298"/>
              <a:chOff x="4357686" y="4857760"/>
              <a:chExt cx="2364638" cy="1300277"/>
            </a:xfrm>
          </p:grpSpPr>
          <p:pic>
            <p:nvPicPr>
              <p:cNvPr id="8" name="Picture 14" descr="ãæ´è³ç©ãçåçæå°çµæ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357686" y="4857760"/>
                <a:ext cx="2364638" cy="1300277"/>
              </a:xfrm>
              <a:prstGeom prst="rect">
                <a:avLst/>
              </a:prstGeom>
              <a:noFill/>
            </p:spPr>
          </p:pic>
          <p:sp>
            <p:nvSpPr>
              <p:cNvPr id="12" name="矩形 11"/>
              <p:cNvSpPr/>
              <p:nvPr/>
            </p:nvSpPr>
            <p:spPr>
              <a:xfrm>
                <a:off x="4429124" y="5857892"/>
                <a:ext cx="2286016" cy="29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TW" altLang="en-US" sz="1400" b="1" dirty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世界球后戴姿穎</a:t>
                </a:r>
              </a:p>
            </p:txBody>
          </p:sp>
        </p:grpSp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xmlns="" id="{8CC16AE5-2FDC-4C29-BE38-65C3C4EA41B8}"/>
                </a:ext>
              </a:extLst>
            </p:cNvPr>
            <p:cNvGrpSpPr/>
            <p:nvPr/>
          </p:nvGrpSpPr>
          <p:grpSpPr>
            <a:xfrm>
              <a:off x="6409183" y="3958906"/>
              <a:ext cx="2339281" cy="1372110"/>
              <a:chOff x="3596110" y="4828332"/>
              <a:chExt cx="2339281" cy="1372110"/>
            </a:xfrm>
          </p:grpSpPr>
          <p:pic>
            <p:nvPicPr>
              <p:cNvPr id="30" name="圖片 29">
                <a:extLst>
                  <a:ext uri="{FF2B5EF4-FFF2-40B4-BE49-F238E27FC236}">
                    <a16:creationId xmlns:a16="http://schemas.microsoft.com/office/drawing/2014/main" xmlns="" id="{1428704E-294D-4195-B591-5C805567FC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4712" y="4828332"/>
                <a:ext cx="2322075" cy="1372110"/>
              </a:xfrm>
              <a:prstGeom prst="rect">
                <a:avLst/>
              </a:prstGeom>
              <a:ln w="25400">
                <a:solidFill>
                  <a:srgbClr val="008000"/>
                </a:solidFill>
              </a:ln>
            </p:spPr>
          </p:pic>
          <p:sp>
            <p:nvSpPr>
              <p:cNvPr id="31" name="矩形 30"/>
              <p:cNvSpPr/>
              <p:nvPr/>
            </p:nvSpPr>
            <p:spPr>
              <a:xfrm>
                <a:off x="3596110" y="5689061"/>
                <a:ext cx="233928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SBL</a:t>
                </a:r>
                <a:r>
                  <a:rPr lang="zh-TW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得分王林志傑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141958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50" y="3283961"/>
            <a:ext cx="4392488" cy="3033979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2297483" y="924770"/>
            <a:ext cx="5845178" cy="1593819"/>
            <a:chOff x="2831278" y="4283453"/>
            <a:chExt cx="5845178" cy="1593819"/>
          </a:xfrm>
        </p:grpSpPr>
        <p:sp>
          <p:nvSpPr>
            <p:cNvPr id="1514" name="Google Shape;1514;p101"/>
            <p:cNvSpPr txBox="1"/>
            <p:nvPr/>
          </p:nvSpPr>
          <p:spPr>
            <a:xfrm>
              <a:off x="2880000" y="4365104"/>
              <a:ext cx="5796456" cy="1512168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rgbClr val="3333FF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R="0" lvl="0" indent="-3429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5400"/>
                <a:buFont typeface="Noto Sans Symbols"/>
                <a:buNone/>
              </a:pPr>
              <a:endParaRPr lang="en-US" altLang="zh-TW" sz="1200" b="1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  <a:p>
              <a:pPr marR="0" lvl="0" indent="-3429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5400"/>
                <a:buFont typeface="Noto Sans Symbols"/>
                <a:buNone/>
              </a:pPr>
              <a:r>
                <a:rPr lang="zh-TW" altLang="en-US" sz="4000" b="1" i="0" u="none" strike="noStrike" cap="none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           </a:t>
              </a:r>
              <a:r>
                <a:rPr lang="zh-TW" altLang="en-US" sz="4000" b="1" i="0" u="none" strike="noStrike" cap="none" dirty="0" smtClean="0">
                  <a:solidFill>
                    <a:srgbClr val="3333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只留給</a:t>
              </a:r>
              <a:r>
                <a:rPr lang="zh-TW" altLang="en-US" sz="4000" b="1" i="0" u="none" strike="noStrike" cap="none" dirty="0" smtClean="0">
                  <a:solidFill>
                    <a:srgbClr val="FF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準備好</a:t>
              </a:r>
              <a:r>
                <a:rPr lang="zh-TW" altLang="en-US" sz="4000" b="1" i="0" u="none" strike="noStrike" cap="none" dirty="0" smtClean="0">
                  <a:solidFill>
                    <a:srgbClr val="3333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的人</a:t>
              </a:r>
              <a:endParaRPr lang="en-US" altLang="zh-TW" sz="4000" b="1" i="0" u="none" strike="noStrike" cap="none" dirty="0" smtClean="0">
                <a:solidFill>
                  <a:srgbClr val="3333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  <a:p>
              <a:pPr marR="0" lvl="0" indent="-3429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5400"/>
                <a:buFont typeface="Noto Sans Symbols"/>
                <a:buNone/>
              </a:pPr>
              <a:r>
                <a:rPr lang="zh-TW" altLang="en-US" sz="4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   美好是留給努力過的</a:t>
              </a:r>
              <a:r>
                <a:rPr lang="zh-TW" altLang="en-US" sz="40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人</a:t>
              </a:r>
              <a:endParaRPr sz="4000" dirty="0">
                <a:solidFill>
                  <a:srgbClr val="3333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0000">
              <a:off x="2831278" y="4283453"/>
              <a:ext cx="1619992" cy="826770"/>
            </a:xfrm>
            <a:prstGeom prst="rect">
              <a:avLst/>
            </a:prstGeom>
            <a:ln w="63500">
              <a:solidFill>
                <a:srgbClr val="FF0000"/>
              </a:solidFill>
            </a:ln>
          </p:spPr>
        </p:pic>
      </p:grpSp>
      <p:cxnSp>
        <p:nvCxnSpPr>
          <p:cNvPr id="9" name="直線接點 8"/>
          <p:cNvCxnSpPr/>
          <p:nvPr/>
        </p:nvCxnSpPr>
        <p:spPr>
          <a:xfrm>
            <a:off x="4955282" y="4293096"/>
            <a:ext cx="20162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955282" y="4509120"/>
            <a:ext cx="20162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919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4" name="Google Shape;1504;p101"/>
          <p:cNvGrpSpPr/>
          <p:nvPr/>
        </p:nvGrpSpPr>
        <p:grpSpPr>
          <a:xfrm>
            <a:off x="706789" y="1964704"/>
            <a:ext cx="5370264" cy="2901035"/>
            <a:chOff x="706789" y="1964704"/>
            <a:chExt cx="5370264" cy="2901035"/>
          </a:xfrm>
        </p:grpSpPr>
        <p:grpSp>
          <p:nvGrpSpPr>
            <p:cNvPr id="1505" name="Google Shape;1505;p101"/>
            <p:cNvGrpSpPr/>
            <p:nvPr/>
          </p:nvGrpSpPr>
          <p:grpSpPr>
            <a:xfrm>
              <a:off x="2300067" y="1964704"/>
              <a:ext cx="1630816" cy="1156903"/>
              <a:chOff x="4879521" y="1865064"/>
              <a:chExt cx="2174421" cy="1156903"/>
            </a:xfrm>
          </p:grpSpPr>
          <p:sp>
            <p:nvSpPr>
              <p:cNvPr id="1506" name="Google Shape;1506;p101"/>
              <p:cNvSpPr/>
              <p:nvPr/>
            </p:nvSpPr>
            <p:spPr>
              <a:xfrm>
                <a:off x="6139951" y="1865064"/>
                <a:ext cx="157331" cy="157331"/>
              </a:xfrm>
              <a:prstGeom prst="ellipse">
                <a:avLst/>
              </a:prstGeom>
              <a:solidFill>
                <a:srgbClr val="5A702E"/>
              </a:solidFill>
              <a:ln w="57150" cap="flat" cmpd="sng">
                <a:solidFill>
                  <a:srgbClr val="5A702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101"/>
              <p:cNvSpPr/>
              <p:nvPr/>
            </p:nvSpPr>
            <p:spPr>
              <a:xfrm>
                <a:off x="4879521" y="1875338"/>
                <a:ext cx="2174421" cy="1146629"/>
              </a:xfrm>
              <a:custGeom>
                <a:avLst/>
                <a:gdLst/>
                <a:ahLst/>
                <a:cxnLst/>
                <a:rect l="l" t="t" r="r" b="b"/>
                <a:pathLst>
                  <a:path w="1415434" h="857250" extrusionOk="0">
                    <a:moveTo>
                      <a:pt x="0" y="839566"/>
                    </a:moveTo>
                    <a:lnTo>
                      <a:pt x="837584" y="0"/>
                    </a:lnTo>
                    <a:lnTo>
                      <a:pt x="913784" y="12700"/>
                    </a:lnTo>
                    <a:lnTo>
                      <a:pt x="1415434" y="857250"/>
                    </a:lnTo>
                  </a:path>
                </a:pathLst>
              </a:custGeom>
              <a:noFill/>
              <a:ln w="57150" cap="flat" cmpd="sng">
                <a:solidFill>
                  <a:srgbClr val="5A702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08" name="Google Shape;1508;p101"/>
            <p:cNvSpPr/>
            <p:nvPr/>
          </p:nvSpPr>
          <p:spPr>
            <a:xfrm rot="199097">
              <a:off x="802862" y="2930705"/>
              <a:ext cx="5226905" cy="1785257"/>
            </a:xfrm>
            <a:prstGeom prst="rect">
              <a:avLst/>
            </a:prstGeom>
            <a:solidFill>
              <a:srgbClr val="5A70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01"/>
            <p:cNvSpPr txBox="1"/>
            <p:nvPr/>
          </p:nvSpPr>
          <p:spPr>
            <a:xfrm rot="180406">
              <a:off x="2621496" y="3227020"/>
              <a:ext cx="297684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6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Thanks</a:t>
              </a:r>
              <a:endParaRPr sz="6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510" name="Google Shape;1510;p101"/>
            <p:cNvGrpSpPr/>
            <p:nvPr/>
          </p:nvGrpSpPr>
          <p:grpSpPr>
            <a:xfrm>
              <a:off x="706789" y="2789702"/>
              <a:ext cx="1586873" cy="1869943"/>
              <a:chOff x="3802427" y="3021969"/>
              <a:chExt cx="854436" cy="1527087"/>
            </a:xfrm>
          </p:grpSpPr>
          <p:sp>
            <p:nvSpPr>
              <p:cNvPr id="1511" name="Google Shape;1511;p101"/>
              <p:cNvSpPr/>
              <p:nvPr/>
            </p:nvSpPr>
            <p:spPr>
              <a:xfrm rot="199097">
                <a:off x="3822918" y="3796804"/>
                <a:ext cx="774524" cy="73044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101"/>
              <p:cNvSpPr/>
              <p:nvPr/>
            </p:nvSpPr>
            <p:spPr>
              <a:xfrm rot="199097">
                <a:off x="3861144" y="3043752"/>
                <a:ext cx="774524" cy="754784"/>
              </a:xfrm>
              <a:prstGeom prst="rect">
                <a:avLst/>
              </a:prstGeom>
              <a:solidFill>
                <a:srgbClr val="F064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13" name="Google Shape;1513;p101"/>
          <p:cNvSpPr/>
          <p:nvPr/>
        </p:nvSpPr>
        <p:spPr>
          <a:xfrm>
            <a:off x="1308602" y="5292849"/>
            <a:ext cx="43396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zh-TW" sz="3600"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感謝聆聽    敬請指教</a:t>
            </a:r>
            <a:endParaRPr sz="3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4" name="Google Shape;1514;p101"/>
          <p:cNvSpPr txBox="1"/>
          <p:nvPr/>
        </p:nvSpPr>
        <p:spPr>
          <a:xfrm>
            <a:off x="4214810" y="714357"/>
            <a:ext cx="4286255" cy="17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Noto Sans Symbols"/>
              <a:buNone/>
            </a:pPr>
            <a:r>
              <a:rPr lang="zh-TW" sz="5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zh-TW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選對學校</a:t>
            </a:r>
            <a:r>
              <a:rPr lang="zh-TW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TW" sz="32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找對出路</a:t>
            </a:r>
            <a:endParaRPr sz="3200" b="1" i="0" u="none" strike="noStrike" cap="none">
              <a:solidFill>
                <a:srgbClr val="6600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</a:pPr>
            <a:r>
              <a:rPr lang="zh-TW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適性選讀  </a:t>
            </a:r>
            <a:r>
              <a:rPr lang="zh-TW" sz="3200" b="1" i="0" u="none" strike="noStrike" cap="none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快樂人生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6819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B3C7E81-52C8-455A-AD0C-706D0BAE85F9}"/>
              </a:ext>
            </a:extLst>
          </p:cNvPr>
          <p:cNvSpPr/>
          <p:nvPr/>
        </p:nvSpPr>
        <p:spPr>
          <a:xfrm>
            <a:off x="935596" y="548680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indent="-146050" algn="ctr">
              <a:spcBef>
                <a:spcPts val="600"/>
              </a:spcBef>
              <a:spcAft>
                <a:spcPts val="0"/>
              </a:spcAft>
            </a:pPr>
            <a:r>
              <a:rPr lang="zh-TW" altLang="en-US" sz="4000" b="1" dirty="0">
                <a:solidFill>
                  <a:srgbClr val="1D2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Helvetica" panose="020B0604020202020204" pitchFamily="34" charset="0"/>
              </a:rPr>
              <a:t>招生作業</a:t>
            </a:r>
            <a:r>
              <a:rPr lang="zh-TW" altLang="en-US" sz="4000" b="1" dirty="0" smtClean="0">
                <a:solidFill>
                  <a:srgbClr val="1D2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Helvetica" panose="020B0604020202020204" pitchFamily="34" charset="0"/>
              </a:rPr>
              <a:t>流程</a:t>
            </a:r>
            <a:endParaRPr lang="zh-TW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xmlns="" id="{9B1C169C-D752-47E4-A0D3-61567B51319D}"/>
              </a:ext>
            </a:extLst>
          </p:cNvPr>
          <p:cNvGrpSpPr/>
          <p:nvPr/>
        </p:nvGrpSpPr>
        <p:grpSpPr>
          <a:xfrm>
            <a:off x="1306355" y="1742614"/>
            <a:ext cx="6625924" cy="3937217"/>
            <a:chOff x="1306355" y="1742614"/>
            <a:chExt cx="6625924" cy="3937217"/>
          </a:xfrm>
        </p:grpSpPr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xmlns="" id="{890CE035-9EB1-4310-A75F-9EA07B69282B}"/>
                </a:ext>
              </a:extLst>
            </p:cNvPr>
            <p:cNvSpPr txBox="1"/>
            <p:nvPr/>
          </p:nvSpPr>
          <p:spPr>
            <a:xfrm>
              <a:off x="1306355" y="1958059"/>
              <a:ext cx="1008112" cy="52322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簡章</a:t>
              </a: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xmlns="" id="{9D4052B7-44AC-4A40-9A98-3BCC4FC588F8}"/>
                </a:ext>
              </a:extLst>
            </p:cNvPr>
            <p:cNvSpPr txBox="1"/>
            <p:nvPr/>
          </p:nvSpPr>
          <p:spPr>
            <a:xfrm>
              <a:off x="2961456" y="1742614"/>
              <a:ext cx="1656184" cy="954107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報名</a:t>
              </a:r>
              <a:r>
                <a:rPr lang="en-US" altLang="zh-TW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&amp;</a:t>
              </a:r>
            </a:p>
            <a:p>
              <a:pPr algn="ctr"/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志願選填</a:t>
              </a: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xmlns="" id="{65F78BBB-D46E-4BA3-9B1E-F09553BBB2FC}"/>
                </a:ext>
              </a:extLst>
            </p:cNvPr>
            <p:cNvSpPr txBox="1"/>
            <p:nvPr/>
          </p:nvSpPr>
          <p:spPr>
            <a:xfrm>
              <a:off x="5319586" y="1958059"/>
              <a:ext cx="959261" cy="52322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考試</a:t>
              </a: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xmlns="" id="{77C1060E-C358-4F0F-AF6F-68F65CCF88A3}"/>
                </a:ext>
              </a:extLst>
            </p:cNvPr>
            <p:cNvSpPr txBox="1"/>
            <p:nvPr/>
          </p:nvSpPr>
          <p:spPr>
            <a:xfrm>
              <a:off x="6973019" y="1958059"/>
              <a:ext cx="959260" cy="52322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分發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xmlns="" id="{40719581-D207-4E39-B7C6-864C97C6732E}"/>
                </a:ext>
              </a:extLst>
            </p:cNvPr>
            <p:cNvSpPr txBox="1"/>
            <p:nvPr/>
          </p:nvSpPr>
          <p:spPr>
            <a:xfrm>
              <a:off x="6973020" y="3454845"/>
              <a:ext cx="959259" cy="52322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放榜</a:t>
              </a: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xmlns="" id="{B25F0C2B-DEA3-4F5B-803F-D02FBE0F3DF1}"/>
                </a:ext>
              </a:extLst>
            </p:cNvPr>
            <p:cNvSpPr txBox="1"/>
            <p:nvPr/>
          </p:nvSpPr>
          <p:spPr>
            <a:xfrm>
              <a:off x="6973019" y="4941168"/>
              <a:ext cx="959259" cy="52322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複查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D2279766-02BF-4201-8205-6CE76395EC1F}"/>
                </a:ext>
              </a:extLst>
            </p:cNvPr>
            <p:cNvSpPr txBox="1"/>
            <p:nvPr/>
          </p:nvSpPr>
          <p:spPr>
            <a:xfrm>
              <a:off x="5319589" y="4941168"/>
              <a:ext cx="959258" cy="52322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報到</a:t>
              </a: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F998ED07-4216-41A8-B276-A37666C8E18B}"/>
                </a:ext>
              </a:extLst>
            </p:cNvPr>
            <p:cNvSpPr txBox="1"/>
            <p:nvPr/>
          </p:nvSpPr>
          <p:spPr>
            <a:xfrm>
              <a:off x="1344841" y="4941167"/>
              <a:ext cx="936104" cy="52322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續招</a:t>
              </a:r>
            </a:p>
          </p:txBody>
        </p:sp>
        <p:sp>
          <p:nvSpPr>
            <p:cNvPr id="13" name="箭號: 向右 12">
              <a:extLst>
                <a:ext uri="{FF2B5EF4-FFF2-40B4-BE49-F238E27FC236}">
                  <a16:creationId xmlns:a16="http://schemas.microsoft.com/office/drawing/2014/main" xmlns="" id="{C0F1A3C6-E97E-457D-A82D-58260A22DE9A}"/>
                </a:ext>
              </a:extLst>
            </p:cNvPr>
            <p:cNvSpPr/>
            <p:nvPr/>
          </p:nvSpPr>
          <p:spPr>
            <a:xfrm>
              <a:off x="2460368" y="2067958"/>
              <a:ext cx="360040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箭號: 向右 13">
              <a:extLst>
                <a:ext uri="{FF2B5EF4-FFF2-40B4-BE49-F238E27FC236}">
                  <a16:creationId xmlns:a16="http://schemas.microsoft.com/office/drawing/2014/main" xmlns="" id="{14CDCBBF-BC0F-4F89-9C22-4AA04EA47A00}"/>
                </a:ext>
              </a:extLst>
            </p:cNvPr>
            <p:cNvSpPr/>
            <p:nvPr/>
          </p:nvSpPr>
          <p:spPr>
            <a:xfrm>
              <a:off x="4829488" y="2067958"/>
              <a:ext cx="360040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箭號: 向右 14">
              <a:extLst>
                <a:ext uri="{FF2B5EF4-FFF2-40B4-BE49-F238E27FC236}">
                  <a16:creationId xmlns:a16="http://schemas.microsoft.com/office/drawing/2014/main" xmlns="" id="{5EB3C2DD-9118-4577-85CE-3EC50FC044D8}"/>
                </a:ext>
              </a:extLst>
            </p:cNvPr>
            <p:cNvSpPr/>
            <p:nvPr/>
          </p:nvSpPr>
          <p:spPr>
            <a:xfrm>
              <a:off x="6445913" y="2067956"/>
              <a:ext cx="360040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xmlns="" id="{C21DA820-318D-4956-A671-A4B0F45B7008}"/>
                </a:ext>
              </a:extLst>
            </p:cNvPr>
            <p:cNvSpPr txBox="1"/>
            <p:nvPr/>
          </p:nvSpPr>
          <p:spPr>
            <a:xfrm>
              <a:off x="2996331" y="4725724"/>
              <a:ext cx="1656184" cy="954107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放棄</a:t>
              </a:r>
              <a:endPara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  <a:p>
              <a:pPr algn="ctr"/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錄取資格</a:t>
              </a:r>
            </a:p>
          </p:txBody>
        </p:sp>
        <p:sp>
          <p:nvSpPr>
            <p:cNvPr id="17" name="箭號: 向右 16">
              <a:extLst>
                <a:ext uri="{FF2B5EF4-FFF2-40B4-BE49-F238E27FC236}">
                  <a16:creationId xmlns:a16="http://schemas.microsoft.com/office/drawing/2014/main" xmlns="" id="{4BE317BB-B9DE-416F-AF88-7190D1549D3B}"/>
                </a:ext>
              </a:extLst>
            </p:cNvPr>
            <p:cNvSpPr/>
            <p:nvPr/>
          </p:nvSpPr>
          <p:spPr>
            <a:xfrm rot="5400000">
              <a:off x="7106406" y="2831444"/>
              <a:ext cx="692482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箭號: 向右 17">
              <a:extLst>
                <a:ext uri="{FF2B5EF4-FFF2-40B4-BE49-F238E27FC236}">
                  <a16:creationId xmlns:a16="http://schemas.microsoft.com/office/drawing/2014/main" xmlns="" id="{418F4CC3-4530-4824-A857-8EE61BC491BC}"/>
                </a:ext>
              </a:extLst>
            </p:cNvPr>
            <p:cNvSpPr/>
            <p:nvPr/>
          </p:nvSpPr>
          <p:spPr>
            <a:xfrm rot="5400000">
              <a:off x="7103866" y="4307906"/>
              <a:ext cx="692482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箭號: 向右 18">
              <a:extLst>
                <a:ext uri="{FF2B5EF4-FFF2-40B4-BE49-F238E27FC236}">
                  <a16:creationId xmlns:a16="http://schemas.microsoft.com/office/drawing/2014/main" xmlns="" id="{056932C1-D5E3-4323-8722-5DF0F038CC53}"/>
                </a:ext>
              </a:extLst>
            </p:cNvPr>
            <p:cNvSpPr/>
            <p:nvPr/>
          </p:nvSpPr>
          <p:spPr>
            <a:xfrm rot="10800000">
              <a:off x="6445913" y="5051066"/>
              <a:ext cx="360040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箭號: 向右 19">
              <a:extLst>
                <a:ext uri="{FF2B5EF4-FFF2-40B4-BE49-F238E27FC236}">
                  <a16:creationId xmlns:a16="http://schemas.microsoft.com/office/drawing/2014/main" xmlns="" id="{ACA34DAA-9607-4DE5-B7B4-8C85D1755BB3}"/>
                </a:ext>
              </a:extLst>
            </p:cNvPr>
            <p:cNvSpPr/>
            <p:nvPr/>
          </p:nvSpPr>
          <p:spPr>
            <a:xfrm rot="10800000">
              <a:off x="4806032" y="5051066"/>
              <a:ext cx="360040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箭號: 向右 20">
              <a:extLst>
                <a:ext uri="{FF2B5EF4-FFF2-40B4-BE49-F238E27FC236}">
                  <a16:creationId xmlns:a16="http://schemas.microsoft.com/office/drawing/2014/main" xmlns="" id="{90E0136C-95CC-4F28-B1CA-1507C9EC78AA}"/>
                </a:ext>
              </a:extLst>
            </p:cNvPr>
            <p:cNvSpPr/>
            <p:nvPr/>
          </p:nvSpPr>
          <p:spPr>
            <a:xfrm rot="10800000">
              <a:off x="2504147" y="5056000"/>
              <a:ext cx="360040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箭號: 向右 21">
              <a:extLst>
                <a:ext uri="{FF2B5EF4-FFF2-40B4-BE49-F238E27FC236}">
                  <a16:creationId xmlns:a16="http://schemas.microsoft.com/office/drawing/2014/main" xmlns="" id="{7CA4E221-1FB8-404F-B371-3081792CFED1}"/>
                </a:ext>
              </a:extLst>
            </p:cNvPr>
            <p:cNvSpPr/>
            <p:nvPr/>
          </p:nvSpPr>
          <p:spPr>
            <a:xfrm rot="-5400000">
              <a:off x="725939" y="3569675"/>
              <a:ext cx="2168945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92639170-4740-4EE6-AE13-B02C54B91E55}"/>
              </a:ext>
            </a:extLst>
          </p:cNvPr>
          <p:cNvSpPr txBox="1"/>
          <p:nvPr/>
        </p:nvSpPr>
        <p:spPr>
          <a:xfrm>
            <a:off x="156432" y="2661321"/>
            <a:ext cx="1188409" cy="196977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考試</a:t>
            </a:r>
            <a:endParaRPr lang="en-US" altLang="zh-TW" sz="3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</a:p>
          <a:p>
            <a:pPr algn="ctr"/>
            <a:r>
              <a:rPr lang="zh-TW" alt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招生</a:t>
            </a:r>
            <a:endParaRPr lang="en-US" altLang="zh-TW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1400" b="1" dirty="0">
                <a:latin typeface="+mn-ea"/>
                <a:ea typeface="+mn-ea"/>
              </a:rPr>
              <a:t>(</a:t>
            </a:r>
            <a:r>
              <a:rPr lang="zh-TW" altLang="en-US" sz="1400" b="1" dirty="0">
                <a:latin typeface="+mn-ea"/>
                <a:ea typeface="+mn-ea"/>
              </a:rPr>
              <a:t>入學資格</a:t>
            </a:r>
            <a:r>
              <a:rPr lang="en-US" altLang="zh-TW" sz="1400" b="1" dirty="0">
                <a:latin typeface="+mn-ea"/>
                <a:ea typeface="+mn-ea"/>
              </a:rPr>
              <a:t>)</a:t>
            </a:r>
            <a:endParaRPr lang="zh-TW" altLang="en-US" sz="1400" b="1" dirty="0">
              <a:latin typeface="+mn-ea"/>
              <a:ea typeface="+mn-ea"/>
            </a:endParaRPr>
          </a:p>
        </p:txBody>
      </p:sp>
      <p:sp>
        <p:nvSpPr>
          <p:cNvPr id="25" name="流程圖: 準備作業 24">
            <a:extLst>
              <a:ext uri="{FF2B5EF4-FFF2-40B4-BE49-F238E27FC236}">
                <a16:creationId xmlns="" xmlns:a16="http://schemas.microsoft.com/office/drawing/2014/main" id="{DCB8B7B6-AFAE-412C-BD80-8382C4F020DA}"/>
              </a:ext>
            </a:extLst>
          </p:cNvPr>
          <p:cNvSpPr/>
          <p:nvPr/>
        </p:nvSpPr>
        <p:spPr>
          <a:xfrm>
            <a:off x="2595363" y="3255879"/>
            <a:ext cx="3744416" cy="875714"/>
          </a:xfrm>
          <a:prstGeom prst="flowChartPreparation">
            <a:avLst/>
          </a:prstGeom>
          <a:solidFill>
            <a:srgbClr val="CCFFCC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考招合一</a:t>
            </a:r>
          </a:p>
        </p:txBody>
      </p:sp>
    </p:spTree>
    <p:extLst>
      <p:ext uri="{BB962C8B-B14F-4D97-AF65-F5344CB8AC3E}">
        <p14:creationId xmlns:p14="http://schemas.microsoft.com/office/powerpoint/2010/main" val="343255505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B3C7E81-52C8-455A-AD0C-706D0BAE85F9}"/>
              </a:ext>
            </a:extLst>
          </p:cNvPr>
          <p:cNvSpPr/>
          <p:nvPr/>
        </p:nvSpPr>
        <p:spPr>
          <a:xfrm>
            <a:off x="935596" y="548680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indent="-146050" algn="ctr">
              <a:spcBef>
                <a:spcPts val="600"/>
              </a:spcBef>
              <a:spcAft>
                <a:spcPts val="0"/>
              </a:spcAft>
            </a:pPr>
            <a:r>
              <a:rPr lang="zh-TW" altLang="en-US" sz="4000" b="1" dirty="0">
                <a:solidFill>
                  <a:srgbClr val="1D2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Helvetica" panose="020B0604020202020204" pitchFamily="34" charset="0"/>
              </a:rPr>
              <a:t>招生作業</a:t>
            </a:r>
            <a:r>
              <a:rPr lang="zh-TW" altLang="en-US" sz="4000" b="1" dirty="0" smtClean="0">
                <a:solidFill>
                  <a:srgbClr val="1D21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Helvetica" panose="020B0604020202020204" pitchFamily="34" charset="0"/>
              </a:rPr>
              <a:t>流程</a:t>
            </a:r>
            <a:endParaRPr lang="zh-TW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9EB00CB2-1C46-4F46-A263-69B7FCECF245}"/>
              </a:ext>
            </a:extLst>
          </p:cNvPr>
          <p:cNvSpPr txBox="1"/>
          <p:nvPr/>
        </p:nvSpPr>
        <p:spPr>
          <a:xfrm>
            <a:off x="147521" y="1816217"/>
            <a:ext cx="1188409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考試</a:t>
            </a:r>
            <a:endParaRPr lang="zh-TW" altLang="en-US" sz="1400" b="1" dirty="0">
              <a:latin typeface="+mn-ea"/>
              <a:ea typeface="+mn-ea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54784020-4C09-42D3-9928-1B6DC17F7730}"/>
              </a:ext>
            </a:extLst>
          </p:cNvPr>
          <p:cNvGrpSpPr/>
          <p:nvPr/>
        </p:nvGrpSpPr>
        <p:grpSpPr>
          <a:xfrm>
            <a:off x="1323539" y="1652806"/>
            <a:ext cx="7503226" cy="984885"/>
            <a:chOff x="1323539" y="1652806"/>
            <a:chExt cx="7503226" cy="984885"/>
          </a:xfrm>
        </p:grpSpPr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xmlns="" id="{890CE035-9EB1-4310-A75F-9EA07B69282B}"/>
                </a:ext>
              </a:extLst>
            </p:cNvPr>
            <p:cNvSpPr txBox="1"/>
            <p:nvPr/>
          </p:nvSpPr>
          <p:spPr>
            <a:xfrm>
              <a:off x="1323539" y="1926015"/>
              <a:ext cx="800189" cy="461665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簡章</a:t>
              </a: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xmlns="" id="{9D4052B7-44AC-4A40-9A98-3BCC4FC588F8}"/>
                </a:ext>
              </a:extLst>
            </p:cNvPr>
            <p:cNvSpPr txBox="1"/>
            <p:nvPr/>
          </p:nvSpPr>
          <p:spPr>
            <a:xfrm>
              <a:off x="2664743" y="1926015"/>
              <a:ext cx="800189" cy="461665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報名</a:t>
              </a: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xmlns="" id="{65F78BBB-D46E-4BA3-9B1E-F09553BBB2FC}"/>
                </a:ext>
              </a:extLst>
            </p:cNvPr>
            <p:cNvSpPr txBox="1"/>
            <p:nvPr/>
          </p:nvSpPr>
          <p:spPr>
            <a:xfrm>
              <a:off x="3992776" y="1919328"/>
              <a:ext cx="800189" cy="461665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考試</a:t>
              </a: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xmlns="" id="{77C1060E-C358-4F0F-AF6F-68F65CCF88A3}"/>
                </a:ext>
              </a:extLst>
            </p:cNvPr>
            <p:cNvSpPr txBox="1"/>
            <p:nvPr/>
          </p:nvSpPr>
          <p:spPr>
            <a:xfrm>
              <a:off x="5333980" y="1734660"/>
              <a:ext cx="800189" cy="830997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閱卷評分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xmlns="" id="{40719581-D207-4E39-B7C6-864C97C6732E}"/>
                </a:ext>
              </a:extLst>
            </p:cNvPr>
            <p:cNvSpPr txBox="1"/>
            <p:nvPr/>
          </p:nvSpPr>
          <p:spPr>
            <a:xfrm>
              <a:off x="6702883" y="1652806"/>
              <a:ext cx="800190" cy="984885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公布</a:t>
              </a:r>
              <a:endPara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1200"/>
                </a:lnSpc>
              </a:pPr>
              <a:r>
                <a:rPr lang="en-US" altLang="zh-TW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or</a:t>
              </a:r>
            </a:p>
            <a:p>
              <a:pPr algn="ctr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查詢</a:t>
              </a: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xmlns="" id="{B25F0C2B-DEA3-4F5B-803F-D02FBE0F3DF1}"/>
                </a:ext>
              </a:extLst>
            </p:cNvPr>
            <p:cNvSpPr txBox="1"/>
            <p:nvPr/>
          </p:nvSpPr>
          <p:spPr>
            <a:xfrm>
              <a:off x="8026574" y="1945858"/>
              <a:ext cx="800191" cy="461665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複查</a:t>
              </a:r>
            </a:p>
          </p:txBody>
        </p:sp>
        <p:sp>
          <p:nvSpPr>
            <p:cNvPr id="13" name="箭號: 向右 12">
              <a:extLst>
                <a:ext uri="{FF2B5EF4-FFF2-40B4-BE49-F238E27FC236}">
                  <a16:creationId xmlns:a16="http://schemas.microsoft.com/office/drawing/2014/main" xmlns="" id="{C0F1A3C6-E97E-457D-A82D-58260A22DE9A}"/>
                </a:ext>
              </a:extLst>
            </p:cNvPr>
            <p:cNvSpPr/>
            <p:nvPr/>
          </p:nvSpPr>
          <p:spPr>
            <a:xfrm>
              <a:off x="2239242" y="2005135"/>
              <a:ext cx="360040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箭號: 向右 13">
              <a:extLst>
                <a:ext uri="{FF2B5EF4-FFF2-40B4-BE49-F238E27FC236}">
                  <a16:creationId xmlns:a16="http://schemas.microsoft.com/office/drawing/2014/main" xmlns="" id="{14CDCBBF-BC0F-4F89-9C22-4AA04EA47A00}"/>
                </a:ext>
              </a:extLst>
            </p:cNvPr>
            <p:cNvSpPr/>
            <p:nvPr/>
          </p:nvSpPr>
          <p:spPr>
            <a:xfrm>
              <a:off x="3556475" y="2005136"/>
              <a:ext cx="360040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箭號: 向右 14">
              <a:extLst>
                <a:ext uri="{FF2B5EF4-FFF2-40B4-BE49-F238E27FC236}">
                  <a16:creationId xmlns:a16="http://schemas.microsoft.com/office/drawing/2014/main" xmlns="" id="{5EB3C2DD-9118-4577-85CE-3EC50FC044D8}"/>
                </a:ext>
              </a:extLst>
            </p:cNvPr>
            <p:cNvSpPr/>
            <p:nvPr/>
          </p:nvSpPr>
          <p:spPr>
            <a:xfrm>
              <a:off x="4891791" y="2005136"/>
              <a:ext cx="360040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箭號: 向右 25">
              <a:extLst>
                <a:ext uri="{FF2B5EF4-FFF2-40B4-BE49-F238E27FC236}">
                  <a16:creationId xmlns:a16="http://schemas.microsoft.com/office/drawing/2014/main" xmlns="" id="{44B55022-AD06-4801-B31C-1498DA6B6BED}"/>
                </a:ext>
              </a:extLst>
            </p:cNvPr>
            <p:cNvSpPr/>
            <p:nvPr/>
          </p:nvSpPr>
          <p:spPr>
            <a:xfrm>
              <a:off x="6238506" y="2024981"/>
              <a:ext cx="360040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箭號: 向右 26">
              <a:extLst>
                <a:ext uri="{FF2B5EF4-FFF2-40B4-BE49-F238E27FC236}">
                  <a16:creationId xmlns:a16="http://schemas.microsoft.com/office/drawing/2014/main" xmlns="" id="{ACDB5CD8-4A15-4E3C-AAF0-01B37A8C1685}"/>
                </a:ext>
              </a:extLst>
            </p:cNvPr>
            <p:cNvSpPr/>
            <p:nvPr/>
          </p:nvSpPr>
          <p:spPr>
            <a:xfrm>
              <a:off x="7585735" y="2024981"/>
              <a:ext cx="360040" cy="303421"/>
            </a:xfrm>
            <a:prstGeom prst="rightArrow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8" name="文字方塊 27">
            <a:extLst>
              <a:ext uri="{FF2B5EF4-FFF2-40B4-BE49-F238E27FC236}">
                <a16:creationId xmlns:a16="http://schemas.microsoft.com/office/drawing/2014/main" xmlns="" id="{0605C491-75CE-484B-9F18-8B0EA535BA48}"/>
              </a:ext>
            </a:extLst>
          </p:cNvPr>
          <p:cNvSpPr txBox="1"/>
          <p:nvPr/>
        </p:nvSpPr>
        <p:spPr>
          <a:xfrm>
            <a:off x="132255" y="4486508"/>
            <a:ext cx="1188409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招生</a:t>
            </a:r>
            <a:endParaRPr lang="zh-TW" altLang="en-US" sz="3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xmlns="" id="{57F94D4B-DF61-4440-8ABE-C5258B276A00}"/>
              </a:ext>
            </a:extLst>
          </p:cNvPr>
          <p:cNvCxnSpPr/>
          <p:nvPr/>
        </p:nvCxnSpPr>
        <p:spPr>
          <a:xfrm flipV="1">
            <a:off x="0" y="3011244"/>
            <a:ext cx="9144000" cy="49960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群組 19">
            <a:extLst>
              <a:ext uri="{FF2B5EF4-FFF2-40B4-BE49-F238E27FC236}">
                <a16:creationId xmlns:a16="http://schemas.microsoft.com/office/drawing/2014/main" xmlns="" id="{FB648010-E5F0-4B9E-BCA9-59EE7A68EA3C}"/>
              </a:ext>
            </a:extLst>
          </p:cNvPr>
          <p:cNvGrpSpPr/>
          <p:nvPr/>
        </p:nvGrpSpPr>
        <p:grpSpPr>
          <a:xfrm>
            <a:off x="935596" y="3796929"/>
            <a:ext cx="7241461" cy="2234355"/>
            <a:chOff x="924389" y="3353142"/>
            <a:chExt cx="7241461" cy="2234355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xmlns="" id="{7F7DCD99-F55C-4627-8267-1FC5FC6CA1FD}"/>
                </a:ext>
              </a:extLst>
            </p:cNvPr>
            <p:cNvGrpSpPr/>
            <p:nvPr/>
          </p:nvGrpSpPr>
          <p:grpSpPr>
            <a:xfrm>
              <a:off x="1323538" y="3353142"/>
              <a:ext cx="6842312" cy="2234355"/>
              <a:chOff x="1323538" y="3353142"/>
              <a:chExt cx="6842312" cy="2234355"/>
            </a:xfrm>
          </p:grpSpPr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xmlns="" id="{D2279766-02BF-4201-8205-6CE76395EC1F}"/>
                  </a:ext>
                </a:extLst>
              </p:cNvPr>
              <p:cNvSpPr txBox="1"/>
              <p:nvPr/>
            </p:nvSpPr>
            <p:spPr>
              <a:xfrm>
                <a:off x="5553103" y="4941167"/>
                <a:ext cx="822212" cy="461665"/>
              </a:xfrm>
              <a:prstGeom prst="rect">
                <a:avLst/>
              </a:prstGeom>
              <a:solidFill>
                <a:srgbClr val="FFCCFF"/>
              </a:solidFill>
              <a:ln w="2540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報到</a:t>
                </a:r>
              </a:p>
            </p:txBody>
          </p:sp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xmlns="" id="{C21DA820-318D-4956-A671-A4B0F45B7008}"/>
                  </a:ext>
                </a:extLst>
              </p:cNvPr>
              <p:cNvSpPr txBox="1"/>
              <p:nvPr/>
            </p:nvSpPr>
            <p:spPr>
              <a:xfrm>
                <a:off x="3133381" y="4756500"/>
                <a:ext cx="1403202" cy="830997"/>
              </a:xfrm>
              <a:prstGeom prst="rect">
                <a:avLst/>
              </a:prstGeom>
              <a:solidFill>
                <a:srgbClr val="FFCCFF"/>
              </a:solidFill>
              <a:ln w="2540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放棄</a:t>
                </a:r>
                <a:endParaRPr lang="en-US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/>
                <a:r>
                  <a:rPr lang="zh-TW" alt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錄取資格</a:t>
                </a:r>
              </a:p>
            </p:txBody>
          </p:sp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xmlns="" id="{E0082927-1211-4744-8922-A29AF9723977}"/>
                  </a:ext>
                </a:extLst>
              </p:cNvPr>
              <p:cNvSpPr txBox="1"/>
              <p:nvPr/>
            </p:nvSpPr>
            <p:spPr>
              <a:xfrm>
                <a:off x="1323538" y="3537809"/>
                <a:ext cx="800189" cy="461665"/>
              </a:xfrm>
              <a:prstGeom prst="rect">
                <a:avLst/>
              </a:prstGeom>
              <a:solidFill>
                <a:srgbClr val="FFCCFF"/>
              </a:solidFill>
              <a:ln w="2540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簡章</a:t>
                </a:r>
              </a:p>
            </p:txBody>
          </p:sp>
          <p:sp>
            <p:nvSpPr>
              <p:cNvPr id="30" name="箭號: 向右 29">
                <a:extLst>
                  <a:ext uri="{FF2B5EF4-FFF2-40B4-BE49-F238E27FC236}">
                    <a16:creationId xmlns:a16="http://schemas.microsoft.com/office/drawing/2014/main" xmlns="" id="{ABD0AA66-AEEF-4B43-9BF1-83D325091AB9}"/>
                  </a:ext>
                </a:extLst>
              </p:cNvPr>
              <p:cNvSpPr/>
              <p:nvPr/>
            </p:nvSpPr>
            <p:spPr>
              <a:xfrm>
                <a:off x="2237255" y="3621534"/>
                <a:ext cx="759076" cy="303421"/>
              </a:xfrm>
              <a:prstGeom prst="rightArrow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xmlns="" id="{EC7002EE-1D82-433C-A168-D95DB27CAFAF}"/>
                  </a:ext>
                </a:extLst>
              </p:cNvPr>
              <p:cNvSpPr txBox="1"/>
              <p:nvPr/>
            </p:nvSpPr>
            <p:spPr>
              <a:xfrm>
                <a:off x="3116944" y="3353142"/>
                <a:ext cx="1403202" cy="830997"/>
              </a:xfrm>
              <a:prstGeom prst="rect">
                <a:avLst/>
              </a:prstGeom>
              <a:solidFill>
                <a:srgbClr val="FFCCFF"/>
              </a:solidFill>
              <a:ln w="2540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報名</a:t>
                </a:r>
                <a:r>
                  <a:rPr lang="en-US" altLang="zh-TW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&amp;</a:t>
                </a:r>
              </a:p>
              <a:p>
                <a:pPr algn="ctr"/>
                <a:r>
                  <a:rPr lang="zh-TW" alt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選填志願</a:t>
                </a:r>
              </a:p>
            </p:txBody>
          </p:sp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xmlns="" id="{B8B8856E-063B-4E1F-B7A6-2DBD9D602D63}"/>
                  </a:ext>
                </a:extLst>
              </p:cNvPr>
              <p:cNvSpPr txBox="1"/>
              <p:nvPr/>
            </p:nvSpPr>
            <p:spPr>
              <a:xfrm>
                <a:off x="5549862" y="3476254"/>
                <a:ext cx="800189" cy="461665"/>
              </a:xfrm>
              <a:prstGeom prst="rect">
                <a:avLst/>
              </a:prstGeom>
              <a:solidFill>
                <a:srgbClr val="FFCCFF"/>
              </a:solidFill>
              <a:ln w="2540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分發</a:t>
                </a:r>
              </a:p>
            </p:txBody>
          </p:sp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xmlns="" id="{230CC3D1-B51D-44C4-B94F-1BB513860762}"/>
                  </a:ext>
                </a:extLst>
              </p:cNvPr>
              <p:cNvSpPr txBox="1"/>
              <p:nvPr/>
            </p:nvSpPr>
            <p:spPr>
              <a:xfrm>
                <a:off x="7365660" y="3520598"/>
                <a:ext cx="800190" cy="461665"/>
              </a:xfrm>
              <a:prstGeom prst="rect">
                <a:avLst/>
              </a:prstGeom>
              <a:solidFill>
                <a:srgbClr val="FFCCFF"/>
              </a:solidFill>
              <a:ln w="2540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放榜</a:t>
                </a:r>
              </a:p>
            </p:txBody>
          </p:sp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xmlns="" id="{63901308-3576-4566-A836-09E4076A4193}"/>
                  </a:ext>
                </a:extLst>
              </p:cNvPr>
              <p:cNvSpPr txBox="1"/>
              <p:nvPr/>
            </p:nvSpPr>
            <p:spPr>
              <a:xfrm>
                <a:off x="7365660" y="4936212"/>
                <a:ext cx="800190" cy="461665"/>
              </a:xfrm>
              <a:prstGeom prst="rect">
                <a:avLst/>
              </a:prstGeom>
              <a:solidFill>
                <a:srgbClr val="FFCCFF"/>
              </a:solidFill>
              <a:ln w="2540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複查</a:t>
                </a:r>
              </a:p>
            </p:txBody>
          </p:sp>
          <p:sp>
            <p:nvSpPr>
              <p:cNvPr id="35" name="箭號: 向右 34">
                <a:extLst>
                  <a:ext uri="{FF2B5EF4-FFF2-40B4-BE49-F238E27FC236}">
                    <a16:creationId xmlns:a16="http://schemas.microsoft.com/office/drawing/2014/main" xmlns="" id="{174B0E97-340A-4594-916D-92F52267FC50}"/>
                  </a:ext>
                </a:extLst>
              </p:cNvPr>
              <p:cNvSpPr/>
              <p:nvPr/>
            </p:nvSpPr>
            <p:spPr>
              <a:xfrm>
                <a:off x="4655466" y="3594610"/>
                <a:ext cx="759076" cy="303421"/>
              </a:xfrm>
              <a:prstGeom prst="rightArrow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6" name="箭號: 向右 35">
                <a:extLst>
                  <a:ext uri="{FF2B5EF4-FFF2-40B4-BE49-F238E27FC236}">
                    <a16:creationId xmlns:a16="http://schemas.microsoft.com/office/drawing/2014/main" xmlns="" id="{9A51C78A-CBAD-46CE-8E21-9D58C43BBC04}"/>
                  </a:ext>
                </a:extLst>
              </p:cNvPr>
              <p:cNvSpPr/>
              <p:nvPr/>
            </p:nvSpPr>
            <p:spPr>
              <a:xfrm>
                <a:off x="6485371" y="3594610"/>
                <a:ext cx="759076" cy="303421"/>
              </a:xfrm>
              <a:prstGeom prst="rightArrow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7" name="箭號: 向右 36">
                <a:extLst>
                  <a:ext uri="{FF2B5EF4-FFF2-40B4-BE49-F238E27FC236}">
                    <a16:creationId xmlns:a16="http://schemas.microsoft.com/office/drawing/2014/main" xmlns="" id="{BF2F06E5-B2F3-4D50-9EA2-B0B49ECD1629}"/>
                  </a:ext>
                </a:extLst>
              </p:cNvPr>
              <p:cNvSpPr/>
              <p:nvPr/>
            </p:nvSpPr>
            <p:spPr>
              <a:xfrm rot="10800000">
                <a:off x="6506810" y="5012528"/>
                <a:ext cx="759076" cy="303421"/>
              </a:xfrm>
              <a:prstGeom prst="rightArrow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8" name="箭號: 向右 37">
                <a:extLst>
                  <a:ext uri="{FF2B5EF4-FFF2-40B4-BE49-F238E27FC236}">
                    <a16:creationId xmlns:a16="http://schemas.microsoft.com/office/drawing/2014/main" xmlns="" id="{C4728D75-7A0D-4302-AABD-65CAFD6FAE37}"/>
                  </a:ext>
                </a:extLst>
              </p:cNvPr>
              <p:cNvSpPr/>
              <p:nvPr/>
            </p:nvSpPr>
            <p:spPr>
              <a:xfrm rot="10800000">
                <a:off x="4668076" y="5051062"/>
                <a:ext cx="763485" cy="303421"/>
              </a:xfrm>
              <a:prstGeom prst="rightArrow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9" name="箭號: 向右 38">
                <a:extLst>
                  <a:ext uri="{FF2B5EF4-FFF2-40B4-BE49-F238E27FC236}">
                    <a16:creationId xmlns:a16="http://schemas.microsoft.com/office/drawing/2014/main" xmlns="" id="{33BC6389-FF70-4EEB-B876-5267BB78F844}"/>
                  </a:ext>
                </a:extLst>
              </p:cNvPr>
              <p:cNvSpPr/>
              <p:nvPr/>
            </p:nvSpPr>
            <p:spPr>
              <a:xfrm rot="10800000">
                <a:off x="2599281" y="5027216"/>
                <a:ext cx="412558" cy="303421"/>
              </a:xfrm>
              <a:prstGeom prst="rightArrow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0" name="箭號: 向右 39">
                <a:extLst>
                  <a:ext uri="{FF2B5EF4-FFF2-40B4-BE49-F238E27FC236}">
                    <a16:creationId xmlns:a16="http://schemas.microsoft.com/office/drawing/2014/main" xmlns="" id="{74862592-AAE2-4936-B1FC-9252673B7DA6}"/>
                  </a:ext>
                </a:extLst>
              </p:cNvPr>
              <p:cNvSpPr/>
              <p:nvPr/>
            </p:nvSpPr>
            <p:spPr>
              <a:xfrm rot="16200000">
                <a:off x="1474786" y="4248366"/>
                <a:ext cx="497693" cy="303421"/>
              </a:xfrm>
              <a:prstGeom prst="rightArrow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4" name="箭號: 向右 43">
                <a:extLst>
                  <a:ext uri="{FF2B5EF4-FFF2-40B4-BE49-F238E27FC236}">
                    <a16:creationId xmlns:a16="http://schemas.microsoft.com/office/drawing/2014/main" xmlns="" id="{BAC375A1-238A-43BB-9593-7BFC44D86F78}"/>
                  </a:ext>
                </a:extLst>
              </p:cNvPr>
              <p:cNvSpPr/>
              <p:nvPr/>
            </p:nvSpPr>
            <p:spPr>
              <a:xfrm rot="5400000">
                <a:off x="7438705" y="4307526"/>
                <a:ext cx="656778" cy="303421"/>
              </a:xfrm>
              <a:prstGeom prst="rightArrow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17" name="流程圖: 決策 16">
              <a:extLst>
                <a:ext uri="{FF2B5EF4-FFF2-40B4-BE49-F238E27FC236}">
                  <a16:creationId xmlns:a16="http://schemas.microsoft.com/office/drawing/2014/main" xmlns="" id="{5FC0E75E-C247-479D-8CE9-38F3332F4C46}"/>
                </a:ext>
              </a:extLst>
            </p:cNvPr>
            <p:cNvSpPr/>
            <p:nvPr/>
          </p:nvSpPr>
          <p:spPr>
            <a:xfrm>
              <a:off x="924389" y="4808009"/>
              <a:ext cx="1588908" cy="717915"/>
            </a:xfrm>
            <a:prstGeom prst="flowChartDecision">
              <a:avLst/>
            </a:prstGeom>
            <a:solidFill>
              <a:srgbClr val="FFCCFF"/>
            </a:solidFill>
            <a:ln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續招</a:t>
              </a: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xmlns="" id="{C64C376F-F266-4453-8909-7433C69BB177}"/>
                </a:ext>
              </a:extLst>
            </p:cNvPr>
            <p:cNvSpPr txBox="1"/>
            <p:nvPr/>
          </p:nvSpPr>
          <p:spPr>
            <a:xfrm>
              <a:off x="1799026" y="429309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是</a:t>
              </a:r>
            </a:p>
          </p:txBody>
        </p:sp>
      </p:grpSp>
      <p:sp>
        <p:nvSpPr>
          <p:cNvPr id="12" name="星形: 七角 11">
            <a:extLst>
              <a:ext uri="{FF2B5EF4-FFF2-40B4-BE49-F238E27FC236}">
                <a16:creationId xmlns:a16="http://schemas.microsoft.com/office/drawing/2014/main" xmlns="" id="{73F6C96D-5A52-49A0-8DC5-47EE08AF71FA}"/>
              </a:ext>
            </a:extLst>
          </p:cNvPr>
          <p:cNvSpPr/>
          <p:nvPr/>
        </p:nvSpPr>
        <p:spPr>
          <a:xfrm>
            <a:off x="2996331" y="1637528"/>
            <a:ext cx="2998309" cy="937301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+mn-ea"/>
              </a:rPr>
              <a:t>成績證明</a:t>
            </a:r>
            <a:endParaRPr lang="zh-TW" altLang="en-US" sz="2800" dirty="0"/>
          </a:p>
        </p:txBody>
      </p:sp>
      <p:sp>
        <p:nvSpPr>
          <p:cNvPr id="41" name="星形: 七角 40">
            <a:extLst>
              <a:ext uri="{FF2B5EF4-FFF2-40B4-BE49-F238E27FC236}">
                <a16:creationId xmlns:a16="http://schemas.microsoft.com/office/drawing/2014/main" xmlns="" id="{7D0E747A-DFED-411B-BFD6-AEBFC07E654A}"/>
              </a:ext>
            </a:extLst>
          </p:cNvPr>
          <p:cNvSpPr/>
          <p:nvPr/>
        </p:nvSpPr>
        <p:spPr>
          <a:xfrm>
            <a:off x="3080662" y="4390052"/>
            <a:ext cx="2998309" cy="937301"/>
          </a:xfrm>
          <a:prstGeom prst="star7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+mn-ea"/>
              </a:rPr>
              <a:t>入學資格</a:t>
            </a:r>
            <a:endParaRPr lang="zh-TW" altLang="en-US" sz="2800" dirty="0"/>
          </a:p>
        </p:txBody>
      </p:sp>
      <p:sp>
        <p:nvSpPr>
          <p:cNvPr id="42" name="流程圖: 準備作業 41">
            <a:extLst>
              <a:ext uri="{FF2B5EF4-FFF2-40B4-BE49-F238E27FC236}">
                <a16:creationId xmlns="" xmlns:a16="http://schemas.microsoft.com/office/drawing/2014/main" id="{955361AE-9A40-4BAE-B7AB-5328BA60D7DA}"/>
              </a:ext>
            </a:extLst>
          </p:cNvPr>
          <p:cNvSpPr/>
          <p:nvPr/>
        </p:nvSpPr>
        <p:spPr>
          <a:xfrm>
            <a:off x="2616793" y="2797424"/>
            <a:ext cx="3744416" cy="506035"/>
          </a:xfrm>
          <a:prstGeom prst="flowChartPreparation">
            <a:avLst/>
          </a:prstGeom>
          <a:solidFill>
            <a:srgbClr val="CCECFF"/>
          </a:solidFill>
          <a:ln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考招分離</a:t>
            </a:r>
          </a:p>
        </p:txBody>
      </p:sp>
    </p:spTree>
    <p:extLst>
      <p:ext uri="{BB962C8B-B14F-4D97-AF65-F5344CB8AC3E}">
        <p14:creationId xmlns:p14="http://schemas.microsoft.com/office/powerpoint/2010/main" val="156011808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12" grpId="0" animBg="1"/>
      <p:bldP spid="41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FF"/>
        </a:solidFill>
        <a:scene3d>
          <a:camera prst="orthographicFront"/>
          <a:lightRig rig="threePt" dir="t"/>
        </a:scene3d>
        <a:sp3d>
          <a:bevelT w="6350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228119</TotalTime>
  <Words>5778</Words>
  <Application>Microsoft Office PowerPoint</Application>
  <PresentationFormat>如螢幕大小 (4:3)</PresentationFormat>
  <Paragraphs>1193</Paragraphs>
  <Slides>73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73</vt:i4>
      </vt:variant>
    </vt:vector>
  </HeadingPairs>
  <TitlesOfParts>
    <vt:vector size="91" baseType="lpstr">
      <vt:lpstr>Adobe 繁黑體 Std B</vt:lpstr>
      <vt:lpstr>IPAmjMincho</vt:lpstr>
      <vt:lpstr>Noto Sans Symbols</vt:lpstr>
      <vt:lpstr>UKIJ CJK</vt:lpstr>
      <vt:lpstr>華康儷中黑</vt:lpstr>
      <vt:lpstr>華康儷特圓</vt:lpstr>
      <vt:lpstr>Microsoft JhengHei</vt:lpstr>
      <vt:lpstr>Microsoft JhengHei</vt:lpstr>
      <vt:lpstr>新細明體</vt:lpstr>
      <vt:lpstr>新細明體</vt:lpstr>
      <vt:lpstr>DFKai-SB</vt:lpstr>
      <vt:lpstr>DFKai-SB</vt:lpstr>
      <vt:lpstr>Arial</vt:lpstr>
      <vt:lpstr>Calibri</vt:lpstr>
      <vt:lpstr>Helvetica</vt:lpstr>
      <vt:lpstr>Times New Roman</vt:lpstr>
      <vt:lpstr>Wingdings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台灣現行的學制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為什麼要考國中教育會考</vt:lpstr>
      <vt:lpstr>國中教育會考考什麼</vt:lpstr>
      <vt:lpstr>國中教育會考怎麼考</vt:lpstr>
      <vt:lpstr>作答時間分配</vt:lpstr>
      <vt:lpstr>PowerPoint 簡報</vt:lpstr>
      <vt:lpstr>測驗結果呈現方式</vt:lpstr>
      <vt:lpstr>PowerPoint 簡報</vt:lpstr>
      <vt:lpstr>PowerPoint 簡報</vt:lpstr>
      <vt:lpstr>PowerPoint 簡報</vt:lpstr>
      <vt:lpstr>特色招生入學管道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ccp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臺北市立木柵高級工業職業學校</dc:title>
  <dc:creator>ccp</dc:creator>
  <cp:lastModifiedBy>User</cp:lastModifiedBy>
  <cp:revision>1982</cp:revision>
  <dcterms:created xsi:type="dcterms:W3CDTF">2005-06-02T13:01:42Z</dcterms:created>
  <dcterms:modified xsi:type="dcterms:W3CDTF">2024-03-08T14:34:42Z</dcterms:modified>
</cp:coreProperties>
</file>